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93" r:id="rId3"/>
    <p:sldId id="292" r:id="rId4"/>
    <p:sldId id="285" r:id="rId5"/>
    <p:sldId id="257" r:id="rId6"/>
    <p:sldId id="258" r:id="rId7"/>
    <p:sldId id="259"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4" r:id="rId31"/>
    <p:sldId id="286" r:id="rId32"/>
    <p:sldId id="287" r:id="rId33"/>
    <p:sldId id="289" r:id="rId34"/>
    <p:sldId id="290" r:id="rId35"/>
    <p:sldId id="291" r:id="rId36"/>
  </p:sldIdLst>
  <p:sldSz cx="10688638" cy="7562850"/>
  <p:notesSz cx="6858000" cy="9144000"/>
  <p:defaultTextStyle>
    <a:defPPr>
      <a:defRPr lang="en-US"/>
    </a:defPPr>
    <a:lvl1pPr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1pPr>
    <a:lvl2pPr marL="520700" indent="-63500"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2pPr>
    <a:lvl3pPr marL="1041400" indent="-127000"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3pPr>
    <a:lvl4pPr marL="1563688" indent="-192088"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4pPr>
    <a:lvl5pPr marL="2084388" indent="-255588"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5pPr>
    <a:lvl6pPr marL="2286000" algn="l" defTabSz="457200" rtl="0" eaLnBrk="1" latinLnBrk="0" hangingPunct="1">
      <a:defRPr sz="2100" kern="1200">
        <a:solidFill>
          <a:schemeClr val="tx1"/>
        </a:solidFill>
        <a:latin typeface="Calibri" charset="0"/>
        <a:ea typeface="ＭＳ Ｐゴシック" charset="0"/>
        <a:cs typeface="ＭＳ Ｐゴシック" charset="0"/>
      </a:defRPr>
    </a:lvl6pPr>
    <a:lvl7pPr marL="2743200" algn="l" defTabSz="457200" rtl="0" eaLnBrk="1" latinLnBrk="0" hangingPunct="1">
      <a:defRPr sz="2100" kern="1200">
        <a:solidFill>
          <a:schemeClr val="tx1"/>
        </a:solidFill>
        <a:latin typeface="Calibri" charset="0"/>
        <a:ea typeface="ＭＳ Ｐゴシック" charset="0"/>
        <a:cs typeface="ＭＳ Ｐゴシック" charset="0"/>
      </a:defRPr>
    </a:lvl7pPr>
    <a:lvl8pPr marL="3200400" algn="l" defTabSz="457200" rtl="0" eaLnBrk="1" latinLnBrk="0" hangingPunct="1">
      <a:defRPr sz="2100" kern="1200">
        <a:solidFill>
          <a:schemeClr val="tx1"/>
        </a:solidFill>
        <a:latin typeface="Calibri" charset="0"/>
        <a:ea typeface="ＭＳ Ｐゴシック" charset="0"/>
        <a:cs typeface="ＭＳ Ｐゴシック" charset="0"/>
      </a:defRPr>
    </a:lvl8pPr>
    <a:lvl9pPr marL="3657600" algn="l" defTabSz="457200" rtl="0" eaLnBrk="1" latinLnBrk="0" hangingPunct="1">
      <a:defRPr sz="2100"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382">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B8"/>
    <a:srgbClr val="94651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55" autoAdjust="0"/>
    <p:restoredTop sz="86378" autoAdjust="0"/>
  </p:normalViewPr>
  <p:slideViewPr>
    <p:cSldViewPr snapToGrid="0" snapToObjects="1">
      <p:cViewPr>
        <p:scale>
          <a:sx n="63" d="100"/>
          <a:sy n="63" d="100"/>
        </p:scale>
        <p:origin x="-1374" y="-72"/>
      </p:cViewPr>
      <p:guideLst>
        <p:guide orient="horz" pos="2382"/>
        <p:guide pos="3367"/>
      </p:guideLst>
    </p:cSldViewPr>
  </p:slideViewPr>
  <p:notesTextViewPr>
    <p:cViewPr>
      <p:scale>
        <a:sx n="100" d="100"/>
        <a:sy n="100" d="100"/>
      </p:scale>
      <p:origin x="0" y="0"/>
    </p:cViewPr>
  </p:notesTextViewPr>
  <p:sorterViewPr>
    <p:cViewPr>
      <p:scale>
        <a:sx n="66" d="100"/>
        <a:sy n="66" d="100"/>
      </p:scale>
      <p:origin x="0" y="-31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C208E2-6A1B-45A3-A538-50B57C45D4D6}" type="doc">
      <dgm:prSet loTypeId="urn:microsoft.com/office/officeart/2011/layout/CircleProcess" loCatId="process" qsTypeId="urn:microsoft.com/office/officeart/2005/8/quickstyle/simple1" qsCatId="simple" csTypeId="urn:microsoft.com/office/officeart/2005/8/colors/accent1_2" csCatId="accent1" phldr="1"/>
      <dgm:spPr/>
    </dgm:pt>
    <dgm:pt modelId="{4637E488-2ECD-4D3A-BDDA-EA3303A374C5}">
      <dgm:prSet phldrT="[Text]"/>
      <dgm:spPr/>
      <dgm:t>
        <a:bodyPr/>
        <a:lstStyle/>
        <a:p>
          <a:r>
            <a:rPr lang="en-US" smtClean="0">
              <a:solidFill>
                <a:schemeClr val="accent2"/>
              </a:solidFill>
            </a:rPr>
            <a:t>Data</a:t>
          </a:r>
          <a:br>
            <a:rPr lang="en-US" smtClean="0">
              <a:solidFill>
                <a:schemeClr val="accent2"/>
              </a:solidFill>
            </a:rPr>
          </a:br>
          <a:r>
            <a:rPr lang="en-US" smtClean="0">
              <a:solidFill>
                <a:schemeClr val="accent2"/>
              </a:solidFill>
            </a:rPr>
            <a:t>Warehouse</a:t>
          </a:r>
          <a:endParaRPr lang="en-US" dirty="0">
            <a:solidFill>
              <a:schemeClr val="accent2"/>
            </a:solidFill>
          </a:endParaRPr>
        </a:p>
      </dgm:t>
    </dgm:pt>
    <dgm:pt modelId="{70ABBF3A-4166-493E-BBA7-F23D2917327B}" type="parTrans" cxnId="{A14185E9-C93D-46D9-A6FF-DF93369630A3}">
      <dgm:prSet/>
      <dgm:spPr/>
      <dgm:t>
        <a:bodyPr/>
        <a:lstStyle/>
        <a:p>
          <a:endParaRPr lang="en-US"/>
        </a:p>
      </dgm:t>
    </dgm:pt>
    <dgm:pt modelId="{3F1ADE6E-4DA9-4D5D-BE7E-7BB4BBC34068}" type="sibTrans" cxnId="{A14185E9-C93D-46D9-A6FF-DF93369630A3}">
      <dgm:prSet/>
      <dgm:spPr/>
      <dgm:t>
        <a:bodyPr/>
        <a:lstStyle/>
        <a:p>
          <a:endParaRPr lang="en-US"/>
        </a:p>
      </dgm:t>
    </dgm:pt>
    <dgm:pt modelId="{B0BFA705-4631-4CF5-B2F8-3B6B5357E86F}">
      <dgm:prSet phldrT="[Text]"/>
      <dgm:spPr/>
      <dgm:t>
        <a:bodyPr/>
        <a:lstStyle/>
        <a:p>
          <a:r>
            <a:rPr lang="en-US" smtClean="0">
              <a:solidFill>
                <a:schemeClr val="accent2"/>
              </a:solidFill>
            </a:rPr>
            <a:t>Improved Decision</a:t>
          </a:r>
          <a:br>
            <a:rPr lang="en-US" smtClean="0">
              <a:solidFill>
                <a:schemeClr val="accent2"/>
              </a:solidFill>
            </a:rPr>
          </a:br>
          <a:r>
            <a:rPr lang="en-US" smtClean="0">
              <a:solidFill>
                <a:schemeClr val="accent2"/>
              </a:solidFill>
            </a:rPr>
            <a:t>Making</a:t>
          </a:r>
          <a:endParaRPr lang="en-US" dirty="0">
            <a:solidFill>
              <a:schemeClr val="accent2"/>
            </a:solidFill>
          </a:endParaRPr>
        </a:p>
      </dgm:t>
    </dgm:pt>
    <dgm:pt modelId="{B4676121-4369-4888-8ED2-6D59C410B41D}" type="parTrans" cxnId="{F3A34343-EDB3-4320-86A0-B38B5358AEAB}">
      <dgm:prSet/>
      <dgm:spPr/>
      <dgm:t>
        <a:bodyPr/>
        <a:lstStyle/>
        <a:p>
          <a:endParaRPr lang="en-US"/>
        </a:p>
      </dgm:t>
    </dgm:pt>
    <dgm:pt modelId="{909F0685-0631-4022-8A66-9F10582ACD53}" type="sibTrans" cxnId="{F3A34343-EDB3-4320-86A0-B38B5358AEAB}">
      <dgm:prSet/>
      <dgm:spPr/>
      <dgm:t>
        <a:bodyPr/>
        <a:lstStyle/>
        <a:p>
          <a:endParaRPr lang="en-US"/>
        </a:p>
      </dgm:t>
    </dgm:pt>
    <dgm:pt modelId="{7503FA36-80AA-4FD0-8C85-FA61B53BEC1A}">
      <dgm:prSet phldrT="[Text]">
        <dgm:style>
          <a:lnRef idx="1">
            <a:schemeClr val="accent4"/>
          </a:lnRef>
          <a:fillRef idx="2">
            <a:schemeClr val="accent4"/>
          </a:fillRef>
          <a:effectRef idx="1">
            <a:schemeClr val="accent4"/>
          </a:effectRef>
          <a:fontRef idx="minor">
            <a:schemeClr val="dk1"/>
          </a:fontRef>
        </dgm:style>
      </dgm:prSet>
      <dgm:spPr/>
      <dgm:t>
        <a:bodyPr/>
        <a:lstStyle/>
        <a:p>
          <a:r>
            <a:rPr lang="en-US" smtClean="0">
              <a:solidFill>
                <a:schemeClr val="accent5"/>
              </a:solidFill>
            </a:rPr>
            <a:t>Business</a:t>
          </a:r>
          <a:br>
            <a:rPr lang="en-US" smtClean="0">
              <a:solidFill>
                <a:schemeClr val="accent5"/>
              </a:solidFill>
            </a:rPr>
          </a:br>
          <a:r>
            <a:rPr lang="en-US" smtClean="0">
              <a:solidFill>
                <a:schemeClr val="accent5"/>
              </a:solidFill>
            </a:rPr>
            <a:t>Intelligence</a:t>
          </a:r>
          <a:endParaRPr lang="en-US" dirty="0">
            <a:solidFill>
              <a:schemeClr val="accent5"/>
            </a:solidFill>
          </a:endParaRPr>
        </a:p>
      </dgm:t>
    </dgm:pt>
    <dgm:pt modelId="{F1274FBA-19B4-4027-8CBC-8B6D80BEEB1C}" type="parTrans" cxnId="{566FFB96-07DD-43F5-AB76-75817700080A}">
      <dgm:prSet/>
      <dgm:spPr/>
      <dgm:t>
        <a:bodyPr/>
        <a:lstStyle/>
        <a:p>
          <a:endParaRPr lang="en-US"/>
        </a:p>
      </dgm:t>
    </dgm:pt>
    <dgm:pt modelId="{C080FEE9-CB00-4627-ABC4-2FE785C346C2}" type="sibTrans" cxnId="{566FFB96-07DD-43F5-AB76-75817700080A}">
      <dgm:prSet/>
      <dgm:spPr/>
      <dgm:t>
        <a:bodyPr/>
        <a:lstStyle/>
        <a:p>
          <a:endParaRPr lang="en-US"/>
        </a:p>
      </dgm:t>
    </dgm:pt>
    <dgm:pt modelId="{F3239978-7951-41CA-B5FB-B5DD8C2A6D70}" type="pres">
      <dgm:prSet presAssocID="{7BC208E2-6A1B-45A3-A538-50B57C45D4D6}" presName="Name0" presStyleCnt="0">
        <dgm:presLayoutVars>
          <dgm:chMax val="11"/>
          <dgm:chPref val="11"/>
          <dgm:dir/>
          <dgm:resizeHandles/>
        </dgm:presLayoutVars>
      </dgm:prSet>
      <dgm:spPr/>
    </dgm:pt>
    <dgm:pt modelId="{2D55FF83-4F27-451F-B36E-7A07A6CA6FD7}" type="pres">
      <dgm:prSet presAssocID="{7503FA36-80AA-4FD0-8C85-FA61B53BEC1A}" presName="Accent3" presStyleCnt="0"/>
      <dgm:spPr/>
    </dgm:pt>
    <dgm:pt modelId="{F4BD9D9B-9815-4395-8295-72FC25C7B94A}" type="pres">
      <dgm:prSet presAssocID="{7503FA36-80AA-4FD0-8C85-FA61B53BEC1A}" presName="Accent" presStyleLbl="node1" presStyleIdx="0" presStyleCnt="3"/>
      <dgm:spPr/>
    </dgm:pt>
    <dgm:pt modelId="{A5A0ECD7-91D8-4830-89F1-28061141E8C9}" type="pres">
      <dgm:prSet presAssocID="{7503FA36-80AA-4FD0-8C85-FA61B53BEC1A}" presName="ParentBackground3" presStyleCnt="0"/>
      <dgm:spPr/>
    </dgm:pt>
    <dgm:pt modelId="{8456C5B0-DF01-4B69-A683-B3F405FB0B73}" type="pres">
      <dgm:prSet presAssocID="{7503FA36-80AA-4FD0-8C85-FA61B53BEC1A}" presName="ParentBackground" presStyleLbl="fgAcc1" presStyleIdx="0" presStyleCnt="3"/>
      <dgm:spPr/>
      <dgm:t>
        <a:bodyPr/>
        <a:lstStyle/>
        <a:p>
          <a:endParaRPr lang="en-US"/>
        </a:p>
      </dgm:t>
    </dgm:pt>
    <dgm:pt modelId="{330DD4F8-8EFB-4B80-8E6C-23563D1EF661}" type="pres">
      <dgm:prSet presAssocID="{7503FA36-80AA-4FD0-8C85-FA61B53BEC1A}" presName="Parent3" presStyleLbl="revTx" presStyleIdx="0" presStyleCnt="0">
        <dgm:presLayoutVars>
          <dgm:chMax val="1"/>
          <dgm:chPref val="1"/>
          <dgm:bulletEnabled val="1"/>
        </dgm:presLayoutVars>
      </dgm:prSet>
      <dgm:spPr/>
      <dgm:t>
        <a:bodyPr/>
        <a:lstStyle/>
        <a:p>
          <a:endParaRPr lang="en-US"/>
        </a:p>
      </dgm:t>
    </dgm:pt>
    <dgm:pt modelId="{FF6F819A-374D-4E25-A6C1-A4D0BAD4098E}" type="pres">
      <dgm:prSet presAssocID="{B0BFA705-4631-4CF5-B2F8-3B6B5357E86F}" presName="Accent2" presStyleCnt="0"/>
      <dgm:spPr/>
    </dgm:pt>
    <dgm:pt modelId="{0F0E6C96-BBEB-4583-B44A-9B464D030BF8}" type="pres">
      <dgm:prSet presAssocID="{B0BFA705-4631-4CF5-B2F8-3B6B5357E86F}" presName="Accent" presStyleLbl="node1" presStyleIdx="1" presStyleCnt="3"/>
      <dgm:spPr/>
    </dgm:pt>
    <dgm:pt modelId="{4A9BB00A-09C4-4B48-B248-A203B69DFACE}" type="pres">
      <dgm:prSet presAssocID="{B0BFA705-4631-4CF5-B2F8-3B6B5357E86F}" presName="ParentBackground2" presStyleCnt="0"/>
      <dgm:spPr/>
    </dgm:pt>
    <dgm:pt modelId="{9CA886C1-ECD7-46B7-B250-29E16323AFA3}" type="pres">
      <dgm:prSet presAssocID="{B0BFA705-4631-4CF5-B2F8-3B6B5357E86F}" presName="ParentBackground" presStyleLbl="fgAcc1" presStyleIdx="1" presStyleCnt="3"/>
      <dgm:spPr/>
      <dgm:t>
        <a:bodyPr/>
        <a:lstStyle/>
        <a:p>
          <a:endParaRPr lang="en-US"/>
        </a:p>
      </dgm:t>
    </dgm:pt>
    <dgm:pt modelId="{1451498E-14FB-4606-8306-7E08DE22114C}" type="pres">
      <dgm:prSet presAssocID="{B0BFA705-4631-4CF5-B2F8-3B6B5357E86F}" presName="Parent2" presStyleLbl="revTx" presStyleIdx="0" presStyleCnt="0">
        <dgm:presLayoutVars>
          <dgm:chMax val="1"/>
          <dgm:chPref val="1"/>
          <dgm:bulletEnabled val="1"/>
        </dgm:presLayoutVars>
      </dgm:prSet>
      <dgm:spPr/>
      <dgm:t>
        <a:bodyPr/>
        <a:lstStyle/>
        <a:p>
          <a:endParaRPr lang="en-US"/>
        </a:p>
      </dgm:t>
    </dgm:pt>
    <dgm:pt modelId="{D4609201-D45F-4334-AAD3-FE8072E0988B}" type="pres">
      <dgm:prSet presAssocID="{4637E488-2ECD-4D3A-BDDA-EA3303A374C5}" presName="Accent1" presStyleCnt="0"/>
      <dgm:spPr/>
    </dgm:pt>
    <dgm:pt modelId="{8D9F291B-9174-497E-BC50-AA83CD595A10}" type="pres">
      <dgm:prSet presAssocID="{4637E488-2ECD-4D3A-BDDA-EA3303A374C5}" presName="Accent" presStyleLbl="node1" presStyleIdx="2" presStyleCnt="3"/>
      <dgm:spPr/>
    </dgm:pt>
    <dgm:pt modelId="{10F9614D-A987-4E81-A7A6-14B66435F024}" type="pres">
      <dgm:prSet presAssocID="{4637E488-2ECD-4D3A-BDDA-EA3303A374C5}" presName="ParentBackground1" presStyleCnt="0"/>
      <dgm:spPr/>
    </dgm:pt>
    <dgm:pt modelId="{5D797640-9C20-4778-8A70-5F6AC8BAB8A5}" type="pres">
      <dgm:prSet presAssocID="{4637E488-2ECD-4D3A-BDDA-EA3303A374C5}" presName="ParentBackground" presStyleLbl="fgAcc1" presStyleIdx="2" presStyleCnt="3"/>
      <dgm:spPr/>
      <dgm:t>
        <a:bodyPr/>
        <a:lstStyle/>
        <a:p>
          <a:endParaRPr lang="en-US"/>
        </a:p>
      </dgm:t>
    </dgm:pt>
    <dgm:pt modelId="{8B90E6D9-79D4-4286-90E4-04B71EBA1F3C}" type="pres">
      <dgm:prSet presAssocID="{4637E488-2ECD-4D3A-BDDA-EA3303A374C5}" presName="Parent1" presStyleLbl="revTx" presStyleIdx="0" presStyleCnt="0">
        <dgm:presLayoutVars>
          <dgm:chMax val="1"/>
          <dgm:chPref val="1"/>
          <dgm:bulletEnabled val="1"/>
        </dgm:presLayoutVars>
      </dgm:prSet>
      <dgm:spPr/>
      <dgm:t>
        <a:bodyPr/>
        <a:lstStyle/>
        <a:p>
          <a:endParaRPr lang="en-US"/>
        </a:p>
      </dgm:t>
    </dgm:pt>
  </dgm:ptLst>
  <dgm:cxnLst>
    <dgm:cxn modelId="{9AD400D5-A427-406D-9766-557F0B61947C}" type="presOf" srcId="{7BC208E2-6A1B-45A3-A538-50B57C45D4D6}" destId="{F3239978-7951-41CA-B5FB-B5DD8C2A6D70}" srcOrd="0" destOrd="0" presId="urn:microsoft.com/office/officeart/2011/layout/CircleProcess"/>
    <dgm:cxn modelId="{386DB2F5-0088-4132-A25F-59B45BC84D94}" type="presOf" srcId="{7503FA36-80AA-4FD0-8C85-FA61B53BEC1A}" destId="{330DD4F8-8EFB-4B80-8E6C-23563D1EF661}" srcOrd="1" destOrd="0" presId="urn:microsoft.com/office/officeart/2011/layout/CircleProcess"/>
    <dgm:cxn modelId="{566FFB96-07DD-43F5-AB76-75817700080A}" srcId="{7BC208E2-6A1B-45A3-A538-50B57C45D4D6}" destId="{7503FA36-80AA-4FD0-8C85-FA61B53BEC1A}" srcOrd="2" destOrd="0" parTransId="{F1274FBA-19B4-4027-8CBC-8B6D80BEEB1C}" sibTransId="{C080FEE9-CB00-4627-ABC4-2FE785C346C2}"/>
    <dgm:cxn modelId="{59E8F13E-D2EF-43E9-9164-352F40958631}" type="presOf" srcId="{B0BFA705-4631-4CF5-B2F8-3B6B5357E86F}" destId="{9CA886C1-ECD7-46B7-B250-29E16323AFA3}" srcOrd="0" destOrd="0" presId="urn:microsoft.com/office/officeart/2011/layout/CircleProcess"/>
    <dgm:cxn modelId="{A14185E9-C93D-46D9-A6FF-DF93369630A3}" srcId="{7BC208E2-6A1B-45A3-A538-50B57C45D4D6}" destId="{4637E488-2ECD-4D3A-BDDA-EA3303A374C5}" srcOrd="0" destOrd="0" parTransId="{70ABBF3A-4166-493E-BBA7-F23D2917327B}" sibTransId="{3F1ADE6E-4DA9-4D5D-BE7E-7BB4BBC34068}"/>
    <dgm:cxn modelId="{EA4B572B-4133-4FAA-8AC3-96FA9178F39B}" type="presOf" srcId="{7503FA36-80AA-4FD0-8C85-FA61B53BEC1A}" destId="{8456C5B0-DF01-4B69-A683-B3F405FB0B73}" srcOrd="0" destOrd="0" presId="urn:microsoft.com/office/officeart/2011/layout/CircleProcess"/>
    <dgm:cxn modelId="{F3A34343-EDB3-4320-86A0-B38B5358AEAB}" srcId="{7BC208E2-6A1B-45A3-A538-50B57C45D4D6}" destId="{B0BFA705-4631-4CF5-B2F8-3B6B5357E86F}" srcOrd="1" destOrd="0" parTransId="{B4676121-4369-4888-8ED2-6D59C410B41D}" sibTransId="{909F0685-0631-4022-8A66-9F10582ACD53}"/>
    <dgm:cxn modelId="{802D7AF9-BB97-493E-868D-ECF8BD116B17}" type="presOf" srcId="{B0BFA705-4631-4CF5-B2F8-3B6B5357E86F}" destId="{1451498E-14FB-4606-8306-7E08DE22114C}" srcOrd="1" destOrd="0" presId="urn:microsoft.com/office/officeart/2011/layout/CircleProcess"/>
    <dgm:cxn modelId="{9CE85ADF-1D03-4F5E-A542-A517F6FA8DA9}" type="presOf" srcId="{4637E488-2ECD-4D3A-BDDA-EA3303A374C5}" destId="{5D797640-9C20-4778-8A70-5F6AC8BAB8A5}" srcOrd="0" destOrd="0" presId="urn:microsoft.com/office/officeart/2011/layout/CircleProcess"/>
    <dgm:cxn modelId="{A9F5A288-1C36-472E-920E-8E47F6C12A2C}" type="presOf" srcId="{4637E488-2ECD-4D3A-BDDA-EA3303A374C5}" destId="{8B90E6D9-79D4-4286-90E4-04B71EBA1F3C}" srcOrd="1" destOrd="0" presId="urn:microsoft.com/office/officeart/2011/layout/CircleProcess"/>
    <dgm:cxn modelId="{5D2B9823-B9C7-4874-8C0B-AED9A67907E9}" type="presParOf" srcId="{F3239978-7951-41CA-B5FB-B5DD8C2A6D70}" destId="{2D55FF83-4F27-451F-B36E-7A07A6CA6FD7}" srcOrd="0" destOrd="0" presId="urn:microsoft.com/office/officeart/2011/layout/CircleProcess"/>
    <dgm:cxn modelId="{4DCC79D1-4C7B-47F1-B41B-94024F729138}" type="presParOf" srcId="{2D55FF83-4F27-451F-B36E-7A07A6CA6FD7}" destId="{F4BD9D9B-9815-4395-8295-72FC25C7B94A}" srcOrd="0" destOrd="0" presId="urn:microsoft.com/office/officeart/2011/layout/CircleProcess"/>
    <dgm:cxn modelId="{25D1EB94-C903-43BE-A7C8-15A1CFE4B500}" type="presParOf" srcId="{F3239978-7951-41CA-B5FB-B5DD8C2A6D70}" destId="{A5A0ECD7-91D8-4830-89F1-28061141E8C9}" srcOrd="1" destOrd="0" presId="urn:microsoft.com/office/officeart/2011/layout/CircleProcess"/>
    <dgm:cxn modelId="{2BCE3097-1FD3-45F0-B56C-0BC6C6A6A689}" type="presParOf" srcId="{A5A0ECD7-91D8-4830-89F1-28061141E8C9}" destId="{8456C5B0-DF01-4B69-A683-B3F405FB0B73}" srcOrd="0" destOrd="0" presId="urn:microsoft.com/office/officeart/2011/layout/CircleProcess"/>
    <dgm:cxn modelId="{58510AA0-C3D7-4FE8-A639-A0FA28CB2648}" type="presParOf" srcId="{F3239978-7951-41CA-B5FB-B5DD8C2A6D70}" destId="{330DD4F8-8EFB-4B80-8E6C-23563D1EF661}" srcOrd="2" destOrd="0" presId="urn:microsoft.com/office/officeart/2011/layout/CircleProcess"/>
    <dgm:cxn modelId="{2C53005E-98E8-42F8-BF71-F1153E5EABEE}" type="presParOf" srcId="{F3239978-7951-41CA-B5FB-B5DD8C2A6D70}" destId="{FF6F819A-374D-4E25-A6C1-A4D0BAD4098E}" srcOrd="3" destOrd="0" presId="urn:microsoft.com/office/officeart/2011/layout/CircleProcess"/>
    <dgm:cxn modelId="{384244E4-9B8A-4C8A-B082-A50EBE8AFECD}" type="presParOf" srcId="{FF6F819A-374D-4E25-A6C1-A4D0BAD4098E}" destId="{0F0E6C96-BBEB-4583-B44A-9B464D030BF8}" srcOrd="0" destOrd="0" presId="urn:microsoft.com/office/officeart/2011/layout/CircleProcess"/>
    <dgm:cxn modelId="{71695EC5-C709-41FA-871E-BAECFB01DEC4}" type="presParOf" srcId="{F3239978-7951-41CA-B5FB-B5DD8C2A6D70}" destId="{4A9BB00A-09C4-4B48-B248-A203B69DFACE}" srcOrd="4" destOrd="0" presId="urn:microsoft.com/office/officeart/2011/layout/CircleProcess"/>
    <dgm:cxn modelId="{A3716F57-E3D2-4E04-A3DE-9FC677C6C48D}" type="presParOf" srcId="{4A9BB00A-09C4-4B48-B248-A203B69DFACE}" destId="{9CA886C1-ECD7-46B7-B250-29E16323AFA3}" srcOrd="0" destOrd="0" presId="urn:microsoft.com/office/officeart/2011/layout/CircleProcess"/>
    <dgm:cxn modelId="{5B6AA446-9419-4F71-BF53-0358631B4DEF}" type="presParOf" srcId="{F3239978-7951-41CA-B5FB-B5DD8C2A6D70}" destId="{1451498E-14FB-4606-8306-7E08DE22114C}" srcOrd="5" destOrd="0" presId="urn:microsoft.com/office/officeart/2011/layout/CircleProcess"/>
    <dgm:cxn modelId="{D6D0170A-014C-416F-8CE4-B398A670FD3C}" type="presParOf" srcId="{F3239978-7951-41CA-B5FB-B5DD8C2A6D70}" destId="{D4609201-D45F-4334-AAD3-FE8072E0988B}" srcOrd="6" destOrd="0" presId="urn:microsoft.com/office/officeart/2011/layout/CircleProcess"/>
    <dgm:cxn modelId="{6410E7B2-5E72-4719-A560-EABE321C0B86}" type="presParOf" srcId="{D4609201-D45F-4334-AAD3-FE8072E0988B}" destId="{8D9F291B-9174-497E-BC50-AA83CD595A10}" srcOrd="0" destOrd="0" presId="urn:microsoft.com/office/officeart/2011/layout/CircleProcess"/>
    <dgm:cxn modelId="{C4C0DED6-559B-4F7F-9353-0559B3D2589A}" type="presParOf" srcId="{F3239978-7951-41CA-B5FB-B5DD8C2A6D70}" destId="{10F9614D-A987-4E81-A7A6-14B66435F024}" srcOrd="7" destOrd="0" presId="urn:microsoft.com/office/officeart/2011/layout/CircleProcess"/>
    <dgm:cxn modelId="{F67E8B32-F631-45F7-9E98-C89B4B0B7DD9}" type="presParOf" srcId="{10F9614D-A987-4E81-A7A6-14B66435F024}" destId="{5D797640-9C20-4778-8A70-5F6AC8BAB8A5}" srcOrd="0" destOrd="0" presId="urn:microsoft.com/office/officeart/2011/layout/CircleProcess"/>
    <dgm:cxn modelId="{B3EC3A03-90A4-441C-8E88-05499B4382CF}" type="presParOf" srcId="{F3239978-7951-41CA-B5FB-B5DD8C2A6D70}" destId="{8B90E6D9-79D4-4286-90E4-04B71EBA1F3C}" srcOrd="8"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926917-237B-DB44-9083-E753EF7B9EB8}" type="datetimeFigureOut">
              <a:rPr lang="en-US" smtClean="0"/>
              <a:t>11/30/2017</a:t>
            </a:fld>
            <a:endParaRPr lang="en-US"/>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F8B00-F3CF-7C4C-B838-AF0CCB5252D2}" type="slidenum">
              <a:rPr lang="en-US" smtClean="0"/>
              <a:t>‹#›</a:t>
            </a:fld>
            <a:endParaRPr lang="en-US"/>
          </a:p>
        </p:txBody>
      </p:sp>
    </p:spTree>
    <p:extLst>
      <p:ext uri="{BB962C8B-B14F-4D97-AF65-F5344CB8AC3E}">
        <p14:creationId xmlns:p14="http://schemas.microsoft.com/office/powerpoint/2010/main" val="20374006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r>
              <a:rPr lang="en-US" dirty="0" smtClean="0"/>
              <a:t>What do you think it could be? The products it sells? It’s customers? It’s revenue stream?</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5</a:t>
            </a:fld>
            <a:endParaRPr lang="en-US"/>
          </a:p>
        </p:txBody>
      </p:sp>
    </p:spTree>
    <p:extLst>
      <p:ext uri="{BB962C8B-B14F-4D97-AF65-F5344CB8AC3E}">
        <p14:creationId xmlns:p14="http://schemas.microsoft.com/office/powerpoint/2010/main" val="2037026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r>
              <a:rPr lang="en-US" dirty="0" smtClean="0"/>
              <a:t>Resource</a:t>
            </a:r>
            <a:r>
              <a:rPr lang="en-US" baseline="0" dirty="0" smtClean="0"/>
              <a:t> Intensive</a:t>
            </a:r>
          </a:p>
          <a:p>
            <a:r>
              <a:rPr lang="en-US" baseline="0" dirty="0" smtClean="0"/>
              <a:t> - Optimized writes, not reads.</a:t>
            </a:r>
            <a:endParaRPr lang="en-US" dirty="0" smtClean="0"/>
          </a:p>
          <a:p>
            <a:r>
              <a:rPr lang="en-US" dirty="0" smtClean="0"/>
              <a:t>Impossible</a:t>
            </a:r>
          </a:p>
          <a:p>
            <a:r>
              <a:rPr lang="en-US" dirty="0" smtClean="0"/>
              <a:t>-</a:t>
            </a:r>
            <a:r>
              <a:rPr lang="en-US" baseline="0" dirty="0" smtClean="0"/>
              <a:t> Some transactional database do not store data in a format conducive to the informational need. They lack trending and historical information.</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15</a:t>
            </a:fld>
            <a:endParaRPr lang="en-US"/>
          </a:p>
        </p:txBody>
      </p:sp>
    </p:spTree>
    <p:extLst>
      <p:ext uri="{BB962C8B-B14F-4D97-AF65-F5344CB8AC3E}">
        <p14:creationId xmlns:p14="http://schemas.microsoft.com/office/powerpoint/2010/main" val="3017855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16</a:t>
            </a:fld>
            <a:endParaRPr lang="en-US"/>
          </a:p>
        </p:txBody>
      </p:sp>
    </p:spTree>
    <p:extLst>
      <p:ext uri="{BB962C8B-B14F-4D97-AF65-F5344CB8AC3E}">
        <p14:creationId xmlns:p14="http://schemas.microsoft.com/office/powerpoint/2010/main" val="2422366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r>
              <a:rPr lang="en-US" dirty="0" smtClean="0"/>
              <a:t>Explain Diagram</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18</a:t>
            </a:fld>
            <a:endParaRPr lang="en-US"/>
          </a:p>
        </p:txBody>
      </p:sp>
    </p:spTree>
    <p:extLst>
      <p:ext uri="{BB962C8B-B14F-4D97-AF65-F5344CB8AC3E}">
        <p14:creationId xmlns:p14="http://schemas.microsoft.com/office/powerpoint/2010/main" val="2691130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r>
              <a:rPr lang="en-US" dirty="0" smtClean="0"/>
              <a:t>Addressing the informational</a:t>
            </a:r>
            <a:r>
              <a:rPr lang="en-US" baseline="0" dirty="0" smtClean="0"/>
              <a:t> needs at a small scale is the Data Mart.</a:t>
            </a:r>
          </a:p>
        </p:txBody>
      </p:sp>
      <p:sp>
        <p:nvSpPr>
          <p:cNvPr id="4" name="Slide Number Placeholder 3"/>
          <p:cNvSpPr>
            <a:spLocks noGrp="1"/>
          </p:cNvSpPr>
          <p:nvPr>
            <p:ph type="sldNum" sz="quarter" idx="10"/>
          </p:nvPr>
        </p:nvSpPr>
        <p:spPr/>
        <p:txBody>
          <a:bodyPr/>
          <a:lstStyle/>
          <a:p>
            <a:fld id="{4EFAF2BB-AC68-4486-AB33-9F8E3219D902}" type="slidenum">
              <a:rPr lang="en-US" smtClean="0"/>
              <a:t>19</a:t>
            </a:fld>
            <a:endParaRPr lang="en-US"/>
          </a:p>
        </p:txBody>
      </p:sp>
    </p:spTree>
    <p:extLst>
      <p:ext uri="{BB962C8B-B14F-4D97-AF65-F5344CB8AC3E}">
        <p14:creationId xmlns:p14="http://schemas.microsoft.com/office/powerpoint/2010/main" val="1312834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r>
              <a:rPr lang="en-US" dirty="0" smtClean="0"/>
              <a:t>As the data</a:t>
            </a:r>
            <a:r>
              <a:rPr lang="en-US" baseline="0" dirty="0" smtClean="0"/>
              <a:t> warehouse caught fire it led to improved decision making which in turn led to business intelligence.</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20</a:t>
            </a:fld>
            <a:endParaRPr lang="en-US"/>
          </a:p>
        </p:txBody>
      </p:sp>
    </p:spTree>
    <p:extLst>
      <p:ext uri="{BB962C8B-B14F-4D97-AF65-F5344CB8AC3E}">
        <p14:creationId xmlns:p14="http://schemas.microsoft.com/office/powerpoint/2010/main" val="3497557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r>
              <a:rPr lang="en-US" dirty="0" smtClean="0"/>
              <a:t>What is BI?</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21</a:t>
            </a:fld>
            <a:endParaRPr lang="en-US"/>
          </a:p>
        </p:txBody>
      </p:sp>
    </p:spTree>
    <p:extLst>
      <p:ext uri="{BB962C8B-B14F-4D97-AF65-F5344CB8AC3E}">
        <p14:creationId xmlns:p14="http://schemas.microsoft.com/office/powerpoint/2010/main" val="2533753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r>
              <a:rPr lang="en-US" dirty="0" err="1" smtClean="0"/>
              <a:t>Inmon</a:t>
            </a:r>
            <a:r>
              <a:rPr lang="en-US" dirty="0" smtClean="0"/>
              <a:t> and Kimball </a:t>
            </a:r>
            <a:r>
              <a:rPr lang="en-US" baseline="0" dirty="0" smtClean="0"/>
              <a:t>believe they are components to a larger system. </a:t>
            </a:r>
          </a:p>
          <a:p>
            <a:r>
              <a:rPr lang="en-US" baseline="0" dirty="0" smtClean="0"/>
              <a:t>For </a:t>
            </a:r>
            <a:r>
              <a:rPr lang="en-US" baseline="0" dirty="0" err="1" smtClean="0"/>
              <a:t>Inmon</a:t>
            </a:r>
            <a:r>
              <a:rPr lang="en-US" baseline="0" dirty="0" smtClean="0"/>
              <a:t> they’re part of the CIF.</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22</a:t>
            </a:fld>
            <a:endParaRPr lang="en-US"/>
          </a:p>
        </p:txBody>
      </p:sp>
    </p:spTree>
    <p:extLst>
      <p:ext uri="{BB962C8B-B14F-4D97-AF65-F5344CB8AC3E}">
        <p14:creationId xmlns:p14="http://schemas.microsoft.com/office/powerpoint/2010/main" val="2821082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Pentaho demo</a:t>
            </a:r>
            <a:endParaRPr lang="en-US" dirty="0"/>
          </a:p>
        </p:txBody>
      </p:sp>
      <p:sp>
        <p:nvSpPr>
          <p:cNvPr id="4" name="Slide Number Placeholder 3"/>
          <p:cNvSpPr>
            <a:spLocks noGrp="1"/>
          </p:cNvSpPr>
          <p:nvPr>
            <p:ph type="sldNum" sz="quarter" idx="10"/>
          </p:nvPr>
        </p:nvSpPr>
        <p:spPr/>
        <p:txBody>
          <a:bodyPr/>
          <a:lstStyle/>
          <a:p>
            <a:fld id="{470F8B00-F3CF-7C4C-B838-AF0CCB5252D2}" type="slidenum">
              <a:rPr lang="en-US" smtClean="0"/>
              <a:t>29</a:t>
            </a:fld>
            <a:endParaRPr lang="en-US"/>
          </a:p>
        </p:txBody>
      </p:sp>
    </p:spTree>
    <p:extLst>
      <p:ext uri="{BB962C8B-B14F-4D97-AF65-F5344CB8AC3E}">
        <p14:creationId xmlns:p14="http://schemas.microsoft.com/office/powerpoint/2010/main" val="3181721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r>
              <a:rPr lang="en-US" dirty="0" smtClean="0"/>
              <a:t>Describes an approach for data warehouse projects</a:t>
            </a:r>
          </a:p>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32</a:t>
            </a:fld>
            <a:endParaRPr lang="en-US"/>
          </a:p>
        </p:txBody>
      </p:sp>
    </p:spTree>
    <p:extLst>
      <p:ext uri="{BB962C8B-B14F-4D97-AF65-F5344CB8AC3E}">
        <p14:creationId xmlns:p14="http://schemas.microsoft.com/office/powerpoint/2010/main" val="1758772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r>
              <a:rPr lang="en-US" dirty="0" smtClean="0"/>
              <a:t>Think</a:t>
            </a:r>
            <a:r>
              <a:rPr lang="en-US" baseline="0" dirty="0" smtClean="0"/>
              <a:t> about it this way</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6</a:t>
            </a:fld>
            <a:endParaRPr lang="en-US"/>
          </a:p>
        </p:txBody>
      </p:sp>
    </p:spTree>
    <p:extLst>
      <p:ext uri="{BB962C8B-B14F-4D97-AF65-F5344CB8AC3E}">
        <p14:creationId xmlns:p14="http://schemas.microsoft.com/office/powerpoint/2010/main" val="1634128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r>
              <a:rPr lang="en-US" dirty="0" smtClean="0"/>
              <a:t>The answer</a:t>
            </a:r>
            <a:r>
              <a:rPr lang="en-US" baseline="0" dirty="0" smtClean="0"/>
              <a:t> is a resounding …</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7</a:t>
            </a:fld>
            <a:endParaRPr lang="en-US"/>
          </a:p>
        </p:txBody>
      </p:sp>
    </p:spTree>
    <p:extLst>
      <p:ext uri="{BB962C8B-B14F-4D97-AF65-F5344CB8AC3E}">
        <p14:creationId xmlns:p14="http://schemas.microsoft.com/office/powerpoint/2010/main" val="3819138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r>
              <a:rPr lang="en-US" dirty="0" smtClean="0"/>
              <a:t>Which is why data is so valuable.</a:t>
            </a:r>
            <a:r>
              <a:rPr lang="en-US" baseline="0" dirty="0" smtClean="0"/>
              <a:t> With it you can’t value other things like customers products, or revenue streams.</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8</a:t>
            </a:fld>
            <a:endParaRPr lang="en-US"/>
          </a:p>
        </p:txBody>
      </p:sp>
    </p:spTree>
    <p:extLst>
      <p:ext uri="{BB962C8B-B14F-4D97-AF65-F5344CB8AC3E}">
        <p14:creationId xmlns:p14="http://schemas.microsoft.com/office/powerpoint/2010/main" val="3574807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r>
              <a:rPr lang="en-US" dirty="0" smtClean="0"/>
              <a:t>Imagine we work</a:t>
            </a:r>
            <a:r>
              <a:rPr lang="en-US" baseline="0" dirty="0" smtClean="0"/>
              <a:t> for a fast-food company. Now imagine you start at the bottom working the register, then move on to fries, then to store manager, then regional manager, and finally all the way to up the executive team. </a:t>
            </a:r>
          </a:p>
          <a:p>
            <a:endParaRPr lang="en-US" baseline="0" dirty="0" smtClean="0"/>
          </a:p>
          <a:p>
            <a:r>
              <a:rPr lang="en-US" baseline="0" dirty="0" smtClean="0"/>
              <a:t>Think of your informational needs as you work you way up through the organization.  Are they the same? Different?</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9</a:t>
            </a:fld>
            <a:endParaRPr lang="en-US"/>
          </a:p>
        </p:txBody>
      </p:sp>
    </p:spTree>
    <p:extLst>
      <p:ext uri="{BB962C8B-B14F-4D97-AF65-F5344CB8AC3E}">
        <p14:creationId xmlns:p14="http://schemas.microsoft.com/office/powerpoint/2010/main" val="3260097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r>
              <a:rPr lang="en-US" dirty="0" smtClean="0"/>
              <a:t>We moved up from</a:t>
            </a:r>
            <a:r>
              <a:rPr lang="en-US" baseline="0" dirty="0" smtClean="0"/>
              <a:t> non management through to strategic management our informational needs changed.</a:t>
            </a:r>
          </a:p>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10</a:t>
            </a:fld>
            <a:endParaRPr lang="en-US"/>
          </a:p>
        </p:txBody>
      </p:sp>
    </p:spTree>
    <p:extLst>
      <p:ext uri="{BB962C8B-B14F-4D97-AF65-F5344CB8AC3E}">
        <p14:creationId xmlns:p14="http://schemas.microsoft.com/office/powerpoint/2010/main" val="3158526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r>
              <a:rPr lang="en-US" dirty="0" smtClean="0"/>
              <a:t>When you buy a burger</a:t>
            </a:r>
            <a:r>
              <a:rPr lang="en-US" baseline="0" dirty="0" smtClean="0"/>
              <a:t> and get a receipt that’s part of a transaction.  And the data goes into a</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11</a:t>
            </a:fld>
            <a:endParaRPr lang="en-US"/>
          </a:p>
        </p:txBody>
      </p:sp>
    </p:spTree>
    <p:extLst>
      <p:ext uri="{BB962C8B-B14F-4D97-AF65-F5344CB8AC3E}">
        <p14:creationId xmlns:p14="http://schemas.microsoft.com/office/powerpoint/2010/main" val="2491381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r>
              <a:rPr lang="en-US" dirty="0" smtClean="0"/>
              <a:t>[After slides]</a:t>
            </a:r>
          </a:p>
          <a:p>
            <a:r>
              <a:rPr lang="en-US" dirty="0" smtClean="0"/>
              <a:t>These are great at storing and</a:t>
            </a:r>
            <a:r>
              <a:rPr lang="en-US" baseline="0" dirty="0" smtClean="0"/>
              <a:t> processing data but not designed to allows us to report on it in ways which meet all the informational needs of the organization.</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12</a:t>
            </a:fld>
            <a:endParaRPr lang="en-US"/>
          </a:p>
        </p:txBody>
      </p:sp>
    </p:spTree>
    <p:extLst>
      <p:ext uri="{BB962C8B-B14F-4D97-AF65-F5344CB8AC3E}">
        <p14:creationId xmlns:p14="http://schemas.microsoft.com/office/powerpoint/2010/main" val="3223202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96913"/>
            <a:ext cx="4927600" cy="3486150"/>
          </a:xfrm>
        </p:spPr>
      </p:sp>
      <p:sp>
        <p:nvSpPr>
          <p:cNvPr id="3" name="Notes Placeholder 2"/>
          <p:cNvSpPr>
            <a:spLocks noGrp="1"/>
          </p:cNvSpPr>
          <p:nvPr>
            <p:ph type="body" idx="1"/>
          </p:nvPr>
        </p:nvSpPr>
        <p:spPr/>
        <p:txBody>
          <a:bodyPr/>
          <a:lstStyle/>
          <a:p>
            <a:r>
              <a:rPr lang="en-US" dirty="0" smtClean="0"/>
              <a:t>Why so complex?</a:t>
            </a:r>
            <a:r>
              <a:rPr lang="en-US" baseline="0" dirty="0" smtClean="0"/>
              <a:t> They’re designed to minimize data redundancies and store data efficiently. As such they have many tables, generally the more tables the more complex the database.</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13</a:t>
            </a:fld>
            <a:endParaRPr lang="en-US"/>
          </a:p>
        </p:txBody>
      </p:sp>
    </p:spTree>
    <p:extLst>
      <p:ext uri="{BB962C8B-B14F-4D97-AF65-F5344CB8AC3E}">
        <p14:creationId xmlns:p14="http://schemas.microsoft.com/office/powerpoint/2010/main" val="3354606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48" y="2349386"/>
            <a:ext cx="9085342" cy="1621111"/>
          </a:xfrm>
        </p:spPr>
        <p:txBody>
          <a:bodyPr/>
          <a:lstStyle/>
          <a:p>
            <a:r>
              <a:rPr lang="en-US"/>
              <a:t>Click to edit Master title style</a:t>
            </a:r>
          </a:p>
        </p:txBody>
      </p:sp>
      <p:sp>
        <p:nvSpPr>
          <p:cNvPr id="3" name="Subtitle 2"/>
          <p:cNvSpPr>
            <a:spLocks noGrp="1"/>
          </p:cNvSpPr>
          <p:nvPr>
            <p:ph type="subTitle" idx="1"/>
          </p:nvPr>
        </p:nvSpPr>
        <p:spPr>
          <a:xfrm>
            <a:off x="1603296" y="4285615"/>
            <a:ext cx="7482047" cy="1932728"/>
          </a:xfrm>
        </p:spPr>
        <p:txBody>
          <a:bodyPr/>
          <a:lstStyle>
            <a:lvl1pPr marL="0" indent="0" algn="ctr">
              <a:buNone/>
              <a:defRPr>
                <a:solidFill>
                  <a:schemeClr val="tx1">
                    <a:tint val="75000"/>
                  </a:schemeClr>
                </a:solidFill>
              </a:defRPr>
            </a:lvl1pPr>
            <a:lvl2pPr marL="521437" indent="0" algn="ctr">
              <a:buNone/>
              <a:defRPr>
                <a:solidFill>
                  <a:schemeClr val="tx1">
                    <a:tint val="75000"/>
                  </a:schemeClr>
                </a:solidFill>
              </a:defRPr>
            </a:lvl2pPr>
            <a:lvl3pPr marL="1042873" indent="0" algn="ctr">
              <a:buNone/>
              <a:defRPr>
                <a:solidFill>
                  <a:schemeClr val="tx1">
                    <a:tint val="75000"/>
                  </a:schemeClr>
                </a:solidFill>
              </a:defRPr>
            </a:lvl3pPr>
            <a:lvl4pPr marL="1564310" indent="0" algn="ctr">
              <a:buNone/>
              <a:defRPr>
                <a:solidFill>
                  <a:schemeClr val="tx1">
                    <a:tint val="75000"/>
                  </a:schemeClr>
                </a:solidFill>
              </a:defRPr>
            </a:lvl4pPr>
            <a:lvl5pPr marL="2085746" indent="0" algn="ctr">
              <a:buNone/>
              <a:defRPr>
                <a:solidFill>
                  <a:schemeClr val="tx1">
                    <a:tint val="75000"/>
                  </a:schemeClr>
                </a:solidFill>
              </a:defRPr>
            </a:lvl5pPr>
            <a:lvl6pPr marL="2607183" indent="0" algn="ctr">
              <a:buNone/>
              <a:defRPr>
                <a:solidFill>
                  <a:schemeClr val="tx1">
                    <a:tint val="75000"/>
                  </a:schemeClr>
                </a:solidFill>
              </a:defRPr>
            </a:lvl6pPr>
            <a:lvl7pPr marL="3128620" indent="0" algn="ctr">
              <a:buNone/>
              <a:defRPr>
                <a:solidFill>
                  <a:schemeClr val="tx1">
                    <a:tint val="75000"/>
                  </a:schemeClr>
                </a:solidFill>
              </a:defRPr>
            </a:lvl7pPr>
            <a:lvl8pPr marL="3650056" indent="0" algn="ctr">
              <a:buNone/>
              <a:defRPr>
                <a:solidFill>
                  <a:schemeClr val="tx1">
                    <a:tint val="75000"/>
                  </a:schemeClr>
                </a:solidFill>
              </a:defRPr>
            </a:lvl8pPr>
            <a:lvl9pPr marL="417149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C14A98BE-EC71-8F49-A1BE-830363ABB11F}"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6BB6EE8-AFE4-E544-AB13-015840CB51C8}" type="slidenum">
              <a:rPr lang="en-US"/>
              <a:pPr/>
              <a:t>‹#›</a:t>
            </a:fld>
            <a:endParaRPr lang="en-US"/>
          </a:p>
        </p:txBody>
      </p:sp>
    </p:spTree>
    <p:extLst>
      <p:ext uri="{BB962C8B-B14F-4D97-AF65-F5344CB8AC3E}">
        <p14:creationId xmlns:p14="http://schemas.microsoft.com/office/powerpoint/2010/main" val="2945531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47CEDA0-885B-B748-B9CB-B36E29B43181}"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DCABD3C-528A-714F-92FD-11139AAE1B27}" type="slidenum">
              <a:rPr lang="en-US"/>
              <a:pPr/>
              <a:t>‹#›</a:t>
            </a:fld>
            <a:endParaRPr lang="en-US"/>
          </a:p>
        </p:txBody>
      </p:sp>
    </p:spTree>
    <p:extLst>
      <p:ext uri="{BB962C8B-B14F-4D97-AF65-F5344CB8AC3E}">
        <p14:creationId xmlns:p14="http://schemas.microsoft.com/office/powerpoint/2010/main" val="337465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49262" y="302865"/>
            <a:ext cx="2404944" cy="6452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432" y="302865"/>
            <a:ext cx="7036687" cy="64529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D6AB2B0-0744-E34B-B39D-90B36E4283B5}"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9A8A65C-E894-474D-B68F-5D5222F4F771}" type="slidenum">
              <a:rPr lang="en-US"/>
              <a:pPr/>
              <a:t>‹#›</a:t>
            </a:fld>
            <a:endParaRPr lang="en-US"/>
          </a:p>
        </p:txBody>
      </p:sp>
    </p:spTree>
    <p:extLst>
      <p:ext uri="{BB962C8B-B14F-4D97-AF65-F5344CB8AC3E}">
        <p14:creationId xmlns:p14="http://schemas.microsoft.com/office/powerpoint/2010/main" val="131758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84A1C9D-4E9A-A944-8C94-1E9BDB67C980}"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BF54F2D-8F2F-5340-8D16-2E1F2117C228}" type="slidenum">
              <a:rPr lang="en-US"/>
              <a:pPr/>
              <a:t>‹#›</a:t>
            </a:fld>
            <a:endParaRPr lang="en-US"/>
          </a:p>
        </p:txBody>
      </p:sp>
    </p:spTree>
    <p:extLst>
      <p:ext uri="{BB962C8B-B14F-4D97-AF65-F5344CB8AC3E}">
        <p14:creationId xmlns:p14="http://schemas.microsoft.com/office/powerpoint/2010/main" val="1463298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44329" y="3205459"/>
            <a:ext cx="9085342" cy="1654373"/>
          </a:xfrm>
        </p:spPr>
        <p:txBody>
          <a:bodyPr anchor="b"/>
          <a:lstStyle>
            <a:lvl1pPr marL="0" indent="0">
              <a:buNone/>
              <a:defRPr sz="2300">
                <a:solidFill>
                  <a:schemeClr val="tx1">
                    <a:tint val="75000"/>
                  </a:schemeClr>
                </a:solidFill>
              </a:defRPr>
            </a:lvl1pPr>
            <a:lvl2pPr marL="521437" indent="0">
              <a:buNone/>
              <a:defRPr sz="2100">
                <a:solidFill>
                  <a:schemeClr val="tx1">
                    <a:tint val="75000"/>
                  </a:schemeClr>
                </a:solidFill>
              </a:defRPr>
            </a:lvl2pPr>
            <a:lvl3pPr marL="1042873" indent="0">
              <a:buNone/>
              <a:defRPr sz="1800">
                <a:solidFill>
                  <a:schemeClr val="tx1">
                    <a:tint val="75000"/>
                  </a:schemeClr>
                </a:solidFill>
              </a:defRPr>
            </a:lvl3pPr>
            <a:lvl4pPr marL="1564310" indent="0">
              <a:buNone/>
              <a:defRPr sz="1600">
                <a:solidFill>
                  <a:schemeClr val="tx1">
                    <a:tint val="75000"/>
                  </a:schemeClr>
                </a:solidFill>
              </a:defRPr>
            </a:lvl4pPr>
            <a:lvl5pPr marL="2085746" indent="0">
              <a:buNone/>
              <a:defRPr sz="1600">
                <a:solidFill>
                  <a:schemeClr val="tx1">
                    <a:tint val="75000"/>
                  </a:schemeClr>
                </a:solidFill>
              </a:defRPr>
            </a:lvl5pPr>
            <a:lvl6pPr marL="2607183" indent="0">
              <a:buNone/>
              <a:defRPr sz="1600">
                <a:solidFill>
                  <a:schemeClr val="tx1">
                    <a:tint val="75000"/>
                  </a:schemeClr>
                </a:solidFill>
              </a:defRPr>
            </a:lvl6pPr>
            <a:lvl7pPr marL="3128620" indent="0">
              <a:buNone/>
              <a:defRPr sz="1600">
                <a:solidFill>
                  <a:schemeClr val="tx1">
                    <a:tint val="75000"/>
                  </a:schemeClr>
                </a:solidFill>
              </a:defRPr>
            </a:lvl7pPr>
            <a:lvl8pPr marL="3650056" indent="0">
              <a:buNone/>
              <a:defRPr sz="1600">
                <a:solidFill>
                  <a:schemeClr val="tx1">
                    <a:tint val="75000"/>
                  </a:schemeClr>
                </a:solidFill>
              </a:defRPr>
            </a:lvl8pPr>
            <a:lvl9pPr marL="417149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100A110-3380-AA4C-8A22-466F3EBBBD18}"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25773CC-D1AA-7F4E-9E3D-01F16F3B2B91}" type="slidenum">
              <a:rPr lang="en-US"/>
              <a:pPr/>
              <a:t>‹#›</a:t>
            </a:fld>
            <a:endParaRPr lang="en-US"/>
          </a:p>
        </p:txBody>
      </p:sp>
    </p:spTree>
    <p:extLst>
      <p:ext uri="{BB962C8B-B14F-4D97-AF65-F5344CB8AC3E}">
        <p14:creationId xmlns:p14="http://schemas.microsoft.com/office/powerpoint/2010/main" val="155758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432"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33391"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D957F1D5-73AB-9646-9436-5AFCC37FD6B3}" type="datetime1">
              <a:rPr lang="en-US"/>
              <a:pPr/>
              <a:t>11/30/2017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2F496AA-30FB-AA49-A4B3-1CC5B69DC478}" type="slidenum">
              <a:rPr lang="en-US"/>
              <a:pPr/>
              <a:t>‹#›</a:t>
            </a:fld>
            <a:endParaRPr lang="en-US"/>
          </a:p>
        </p:txBody>
      </p:sp>
    </p:spTree>
    <p:extLst>
      <p:ext uri="{BB962C8B-B14F-4D97-AF65-F5344CB8AC3E}">
        <p14:creationId xmlns:p14="http://schemas.microsoft.com/office/powerpoint/2010/main" val="361055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34432" y="1692889"/>
            <a:ext cx="4722671"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4" name="Content Placeholder 3"/>
          <p:cNvSpPr>
            <a:spLocks noGrp="1"/>
          </p:cNvSpPr>
          <p:nvPr>
            <p:ph sz="half" idx="2"/>
          </p:nvPr>
        </p:nvSpPr>
        <p:spPr>
          <a:xfrm>
            <a:off x="534432" y="2398404"/>
            <a:ext cx="4722671"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29680" y="1692889"/>
            <a:ext cx="4724526"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429680" y="2398404"/>
            <a:ext cx="4724526"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72CB7C81-5763-4A43-BE48-59017C722240}" type="datetime1">
              <a:rPr lang="en-US"/>
              <a:pPr/>
              <a:t>11/30/2017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9D7CECDB-3475-DB48-BD66-1D96639CAA15}" type="slidenum">
              <a:rPr lang="en-US"/>
              <a:pPr/>
              <a:t>‹#›</a:t>
            </a:fld>
            <a:endParaRPr lang="en-US"/>
          </a:p>
        </p:txBody>
      </p:sp>
    </p:spTree>
    <p:extLst>
      <p:ext uri="{BB962C8B-B14F-4D97-AF65-F5344CB8AC3E}">
        <p14:creationId xmlns:p14="http://schemas.microsoft.com/office/powerpoint/2010/main" val="939279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BAE5E859-10BB-5B43-8036-5E00006E6C36}" type="datetime1">
              <a:rPr lang="en-US"/>
              <a:pPr/>
              <a:t>11/30/2017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8754C8AF-6005-9A45-A1E7-B33CAA2DEEE0}" type="slidenum">
              <a:rPr lang="en-US"/>
              <a:pPr/>
              <a:t>‹#›</a:t>
            </a:fld>
            <a:endParaRPr lang="en-US"/>
          </a:p>
        </p:txBody>
      </p:sp>
    </p:spTree>
    <p:extLst>
      <p:ext uri="{BB962C8B-B14F-4D97-AF65-F5344CB8AC3E}">
        <p14:creationId xmlns:p14="http://schemas.microsoft.com/office/powerpoint/2010/main" val="4126684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89136238-BD7C-EA43-A43D-25EADC6A710E}" type="datetime1">
              <a:rPr lang="en-US"/>
              <a:pPr/>
              <a:t>11/30/2017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9C9D0772-27F3-6848-91C0-2C2B3CA335ED}" type="slidenum">
              <a:rPr lang="en-US"/>
              <a:pPr/>
              <a:t>‹#›</a:t>
            </a:fld>
            <a:endParaRPr lang="en-US"/>
          </a:p>
        </p:txBody>
      </p:sp>
    </p:spTree>
    <p:extLst>
      <p:ext uri="{BB962C8B-B14F-4D97-AF65-F5344CB8AC3E}">
        <p14:creationId xmlns:p14="http://schemas.microsoft.com/office/powerpoint/2010/main" val="135014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433" y="301113"/>
            <a:ext cx="3516488" cy="1281483"/>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4178960" y="301114"/>
            <a:ext cx="5975246" cy="645468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4433" y="1582597"/>
            <a:ext cx="3516488" cy="5173200"/>
          </a:xfrm>
        </p:spPr>
        <p:txBody>
          <a:bodyPr/>
          <a:lstStyle>
            <a:lvl1pPr marL="0" indent="0">
              <a:buNone/>
              <a:defRPr sz="1600"/>
            </a:lvl1pPr>
            <a:lvl2pPr marL="521437" indent="0">
              <a:buNone/>
              <a:defRPr sz="1400"/>
            </a:lvl2pPr>
            <a:lvl3pPr marL="1042873" indent="0">
              <a:buNone/>
              <a:defRPr sz="1100"/>
            </a:lvl3pPr>
            <a:lvl4pPr marL="1564310" indent="0">
              <a:buNone/>
              <a:defRPr sz="1000"/>
            </a:lvl4pPr>
            <a:lvl5pPr marL="2085746" indent="0">
              <a:buNone/>
              <a:defRPr sz="1000"/>
            </a:lvl5pPr>
            <a:lvl6pPr marL="2607183" indent="0">
              <a:buNone/>
              <a:defRPr sz="1000"/>
            </a:lvl6pPr>
            <a:lvl7pPr marL="3128620" indent="0">
              <a:buNone/>
              <a:defRPr sz="1000"/>
            </a:lvl7pPr>
            <a:lvl8pPr marL="3650056" indent="0">
              <a:buNone/>
              <a:defRPr sz="1000"/>
            </a:lvl8pPr>
            <a:lvl9pPr marL="4171493"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A8AB2F93-AB03-AC4B-8FDA-3297808E7082}" type="datetime1">
              <a:rPr lang="en-US"/>
              <a:pPr/>
              <a:t>11/30/2017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D6DBEC9-C853-3C4D-B3AF-C97F901743AD}" type="slidenum">
              <a:rPr lang="en-US"/>
              <a:pPr/>
              <a:t>‹#›</a:t>
            </a:fld>
            <a:endParaRPr lang="en-US"/>
          </a:p>
        </p:txBody>
      </p:sp>
    </p:spTree>
    <p:extLst>
      <p:ext uri="{BB962C8B-B14F-4D97-AF65-F5344CB8AC3E}">
        <p14:creationId xmlns:p14="http://schemas.microsoft.com/office/powerpoint/2010/main" val="2942738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048" y="5293995"/>
            <a:ext cx="6413183" cy="624986"/>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095048" y="675755"/>
            <a:ext cx="6413183" cy="4537710"/>
          </a:xfrm>
        </p:spPr>
        <p:txBody>
          <a:bodyPr rtlCol="0">
            <a:normAutofit/>
          </a:bodyPr>
          <a:lstStyle>
            <a:lvl1pPr marL="0" indent="0">
              <a:buNone/>
              <a:defRPr sz="3600"/>
            </a:lvl1pPr>
            <a:lvl2pPr marL="521437" indent="0">
              <a:buNone/>
              <a:defRPr sz="3200"/>
            </a:lvl2pPr>
            <a:lvl3pPr marL="1042873" indent="0">
              <a:buNone/>
              <a:defRPr sz="2700"/>
            </a:lvl3pPr>
            <a:lvl4pPr marL="1564310" indent="0">
              <a:buNone/>
              <a:defRPr sz="2300"/>
            </a:lvl4pPr>
            <a:lvl5pPr marL="2085746" indent="0">
              <a:buNone/>
              <a:defRPr sz="2300"/>
            </a:lvl5pPr>
            <a:lvl6pPr marL="2607183" indent="0">
              <a:buNone/>
              <a:defRPr sz="2300"/>
            </a:lvl6pPr>
            <a:lvl7pPr marL="3128620" indent="0">
              <a:buNone/>
              <a:defRPr sz="2300"/>
            </a:lvl7pPr>
            <a:lvl8pPr marL="3650056" indent="0">
              <a:buNone/>
              <a:defRPr sz="2300"/>
            </a:lvl8pPr>
            <a:lvl9pPr marL="4171493" indent="0">
              <a:buNone/>
              <a:defRPr sz="2300"/>
            </a:lvl9pPr>
          </a:lstStyle>
          <a:p>
            <a:pPr lvl="0"/>
            <a:endParaRPr lang="en-US" noProof="0" smtClean="0"/>
          </a:p>
        </p:txBody>
      </p:sp>
      <p:sp>
        <p:nvSpPr>
          <p:cNvPr id="4" name="Text Placeholder 3"/>
          <p:cNvSpPr>
            <a:spLocks noGrp="1"/>
          </p:cNvSpPr>
          <p:nvPr>
            <p:ph type="body" sz="half" idx="2"/>
          </p:nvPr>
        </p:nvSpPr>
        <p:spPr>
          <a:xfrm>
            <a:off x="2095048" y="5918981"/>
            <a:ext cx="6413183" cy="887584"/>
          </a:xfrm>
        </p:spPr>
        <p:txBody>
          <a:bodyPr/>
          <a:lstStyle>
            <a:lvl1pPr marL="0" indent="0">
              <a:buNone/>
              <a:defRPr sz="1600"/>
            </a:lvl1pPr>
            <a:lvl2pPr marL="521437" indent="0">
              <a:buNone/>
              <a:defRPr sz="1400"/>
            </a:lvl2pPr>
            <a:lvl3pPr marL="1042873" indent="0">
              <a:buNone/>
              <a:defRPr sz="1100"/>
            </a:lvl3pPr>
            <a:lvl4pPr marL="1564310" indent="0">
              <a:buNone/>
              <a:defRPr sz="1000"/>
            </a:lvl4pPr>
            <a:lvl5pPr marL="2085746" indent="0">
              <a:buNone/>
              <a:defRPr sz="1000"/>
            </a:lvl5pPr>
            <a:lvl6pPr marL="2607183" indent="0">
              <a:buNone/>
              <a:defRPr sz="1000"/>
            </a:lvl6pPr>
            <a:lvl7pPr marL="3128620" indent="0">
              <a:buNone/>
              <a:defRPr sz="1000"/>
            </a:lvl7pPr>
            <a:lvl8pPr marL="3650056" indent="0">
              <a:buNone/>
              <a:defRPr sz="1000"/>
            </a:lvl8pPr>
            <a:lvl9pPr marL="4171493"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44A54B7E-DFA9-DF4F-B4F9-AB3DE6F19A44}" type="datetime1">
              <a:rPr lang="en-US"/>
              <a:pPr/>
              <a:t>11/30/2017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B409B88-6F69-A342-9FA5-3582A153B1BB}" type="slidenum">
              <a:rPr lang="en-US"/>
              <a:pPr/>
              <a:t>‹#›</a:t>
            </a:fld>
            <a:endParaRPr lang="en-US"/>
          </a:p>
        </p:txBody>
      </p:sp>
    </p:spTree>
    <p:extLst>
      <p:ext uri="{BB962C8B-B14F-4D97-AF65-F5344CB8AC3E}">
        <p14:creationId xmlns:p14="http://schemas.microsoft.com/office/powerpoint/2010/main" val="375055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34988" y="303213"/>
            <a:ext cx="9618662"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534988" y="1765300"/>
            <a:ext cx="9618662"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04287" tIns="52144" rIns="104287" bIns="5214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34988" y="7010400"/>
            <a:ext cx="2493962" cy="401638"/>
          </a:xfrm>
          <a:prstGeom prst="rect">
            <a:avLst/>
          </a:prstGeom>
        </p:spPr>
        <p:txBody>
          <a:bodyPr vert="horz" wrap="square" lIns="104287" tIns="52144" rIns="104287" bIns="52144" numCol="1" anchor="ctr" anchorCtr="0" compatLnSpc="1">
            <a:prstTxWarp prst="textNoShape">
              <a:avLst/>
            </a:prstTxWarp>
          </a:bodyPr>
          <a:lstStyle>
            <a:lvl1pPr>
              <a:defRPr sz="1400">
                <a:solidFill>
                  <a:srgbClr val="898989"/>
                </a:solidFill>
              </a:defRPr>
            </a:lvl1pPr>
          </a:lstStyle>
          <a:p>
            <a:fld id="{CC44B4A9-084C-F849-9CE0-5075AA1F4BB0}" type="datetime1">
              <a:rPr lang="en-US"/>
              <a:pPr/>
              <a:t>11/30/2017</a:t>
            </a:fld>
            <a:endParaRPr lang="en-US"/>
          </a:p>
        </p:txBody>
      </p:sp>
      <p:sp>
        <p:nvSpPr>
          <p:cNvPr id="5" name="Footer Placeholder 4"/>
          <p:cNvSpPr>
            <a:spLocks noGrp="1"/>
          </p:cNvSpPr>
          <p:nvPr>
            <p:ph type="ftr" sz="quarter" idx="3"/>
          </p:nvPr>
        </p:nvSpPr>
        <p:spPr>
          <a:xfrm>
            <a:off x="3651250" y="7010400"/>
            <a:ext cx="3386138" cy="401638"/>
          </a:xfrm>
          <a:prstGeom prst="rect">
            <a:avLst/>
          </a:prstGeom>
        </p:spPr>
        <p:txBody>
          <a:bodyPr vert="horz" wrap="square" lIns="104287" tIns="52144" rIns="104287" bIns="52144" numCol="1" anchor="ctr" anchorCtr="0" compatLnSpc="1">
            <a:prstTxWarp prst="textNoShape">
              <a:avLst/>
            </a:prstTxWarp>
          </a:bodyPr>
          <a:lstStyle>
            <a:lvl1pPr algn="ctr">
              <a:defRPr sz="1400">
                <a:solidFill>
                  <a:srgbClr val="898989"/>
                </a:solidFill>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7659688" y="7010400"/>
            <a:ext cx="2493962" cy="401638"/>
          </a:xfrm>
          <a:prstGeom prst="rect">
            <a:avLst/>
          </a:prstGeom>
        </p:spPr>
        <p:txBody>
          <a:bodyPr vert="horz" wrap="square" lIns="104287" tIns="52144" rIns="104287" bIns="52144" numCol="1" anchor="ctr" anchorCtr="0" compatLnSpc="1">
            <a:prstTxWarp prst="textNoShape">
              <a:avLst/>
            </a:prstTxWarp>
          </a:bodyPr>
          <a:lstStyle>
            <a:lvl1pPr algn="r">
              <a:defRPr sz="1400">
                <a:solidFill>
                  <a:srgbClr val="898989"/>
                </a:solidFill>
              </a:defRPr>
            </a:lvl1pPr>
          </a:lstStyle>
          <a:p>
            <a:fld id="{0DA6D0F3-F64C-684E-8F9B-04CA53F8590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20700" rtl="0" eaLnBrk="0" fontAlgn="base" hangingPunct="0">
        <a:spcBef>
          <a:spcPct val="0"/>
        </a:spcBef>
        <a:spcAft>
          <a:spcPct val="0"/>
        </a:spcAft>
        <a:defRPr sz="5000" kern="1200">
          <a:solidFill>
            <a:schemeClr val="tx1"/>
          </a:solidFill>
          <a:latin typeface="+mj-lt"/>
          <a:ea typeface="ＭＳ Ｐゴシック" charset="0"/>
          <a:cs typeface="ＭＳ Ｐゴシック" charset="0"/>
        </a:defRPr>
      </a:lvl1pPr>
      <a:lvl2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p:titleStyle>
    <p:bodyStyle>
      <a:lvl1pPr marL="390525" indent="-390525" algn="l" defTabSz="520700" rtl="0" eaLnBrk="0" fontAlgn="base" hangingPunct="0">
        <a:spcBef>
          <a:spcPct val="20000"/>
        </a:spcBef>
        <a:spcAft>
          <a:spcPct val="0"/>
        </a:spcAft>
        <a:buFont typeface="Arial" charset="0"/>
        <a:buChar char="•"/>
        <a:defRPr sz="3600" kern="1200">
          <a:solidFill>
            <a:schemeClr val="tx1"/>
          </a:solidFill>
          <a:latin typeface="+mn-lt"/>
          <a:ea typeface="ＭＳ Ｐゴシック" charset="0"/>
          <a:cs typeface="ＭＳ Ｐゴシック" charset="0"/>
        </a:defRPr>
      </a:lvl1pPr>
      <a:lvl2pPr marL="846138" indent="-325438" algn="l" defTabSz="5207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2pPr>
      <a:lvl3pPr marL="1303338" indent="-260350" algn="l" defTabSz="520700" rtl="0" eaLnBrk="0" fontAlgn="base" hangingPunct="0">
        <a:spcBef>
          <a:spcPct val="20000"/>
        </a:spcBef>
        <a:spcAft>
          <a:spcPct val="0"/>
        </a:spcAft>
        <a:buFont typeface="Arial" charset="0"/>
        <a:buChar char="•"/>
        <a:defRPr sz="2700" kern="1200">
          <a:solidFill>
            <a:schemeClr val="tx1"/>
          </a:solidFill>
          <a:latin typeface="+mn-lt"/>
          <a:ea typeface="ＭＳ Ｐゴシック" charset="0"/>
          <a:cs typeface="+mn-cs"/>
        </a:defRPr>
      </a:lvl3pPr>
      <a:lvl4pPr marL="1824038" indent="-260350" algn="l" defTabSz="520700" rtl="0" eaLnBrk="0" fontAlgn="base" hangingPunct="0">
        <a:spcBef>
          <a:spcPct val="20000"/>
        </a:spcBef>
        <a:spcAft>
          <a:spcPct val="0"/>
        </a:spcAft>
        <a:buFont typeface="Arial" charset="0"/>
        <a:buChar char="–"/>
        <a:defRPr sz="2300" kern="1200">
          <a:solidFill>
            <a:schemeClr val="tx1"/>
          </a:solidFill>
          <a:latin typeface="+mn-lt"/>
          <a:ea typeface="ＭＳ Ｐゴシック" charset="0"/>
          <a:cs typeface="+mn-cs"/>
        </a:defRPr>
      </a:lvl4pPr>
      <a:lvl5pPr marL="2346325" indent="-260350" algn="l" defTabSz="520700" rtl="0" eaLnBrk="0" fontAlgn="base" hangingPunct="0">
        <a:spcBef>
          <a:spcPct val="20000"/>
        </a:spcBef>
        <a:spcAft>
          <a:spcPct val="0"/>
        </a:spcAft>
        <a:buFont typeface="Arial" charset="0"/>
        <a:buChar char="»"/>
        <a:defRPr sz="2300" kern="1200">
          <a:solidFill>
            <a:schemeClr val="tx1"/>
          </a:solidFill>
          <a:latin typeface="+mn-lt"/>
          <a:ea typeface="ＭＳ Ｐゴシック" charset="0"/>
          <a:cs typeface="+mn-cs"/>
        </a:defRPr>
      </a:lvl5pPr>
      <a:lvl6pPr marL="2867901" indent="-260718" algn="l" defTabSz="521437" rtl="0" eaLnBrk="1" latinLnBrk="0" hangingPunct="1">
        <a:spcBef>
          <a:spcPct val="20000"/>
        </a:spcBef>
        <a:buFont typeface="Arial"/>
        <a:buChar char="•"/>
        <a:defRPr sz="2300" kern="1200">
          <a:solidFill>
            <a:schemeClr val="tx1"/>
          </a:solidFill>
          <a:latin typeface="+mn-lt"/>
          <a:ea typeface="+mn-ea"/>
          <a:cs typeface="+mn-cs"/>
        </a:defRPr>
      </a:lvl6pPr>
      <a:lvl7pPr marL="3389338" indent="-260718" algn="l" defTabSz="521437" rtl="0" eaLnBrk="1" latinLnBrk="0" hangingPunct="1">
        <a:spcBef>
          <a:spcPct val="20000"/>
        </a:spcBef>
        <a:buFont typeface="Arial"/>
        <a:buChar char="•"/>
        <a:defRPr sz="2300" kern="1200">
          <a:solidFill>
            <a:schemeClr val="tx1"/>
          </a:solidFill>
          <a:latin typeface="+mn-lt"/>
          <a:ea typeface="+mn-ea"/>
          <a:cs typeface="+mn-cs"/>
        </a:defRPr>
      </a:lvl7pPr>
      <a:lvl8pPr marL="3910775" indent="-260718" algn="l" defTabSz="521437" rtl="0" eaLnBrk="1" latinLnBrk="0" hangingPunct="1">
        <a:spcBef>
          <a:spcPct val="20000"/>
        </a:spcBef>
        <a:buFont typeface="Arial"/>
        <a:buChar char="•"/>
        <a:defRPr sz="2300" kern="1200">
          <a:solidFill>
            <a:schemeClr val="tx1"/>
          </a:solidFill>
          <a:latin typeface="+mn-lt"/>
          <a:ea typeface="+mn-ea"/>
          <a:cs typeface="+mn-cs"/>
        </a:defRPr>
      </a:lvl8pPr>
      <a:lvl9pPr marL="4432211" indent="-260718" algn="l" defTabSz="521437"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21437" rtl="0" eaLnBrk="1" latinLnBrk="0" hangingPunct="1">
        <a:defRPr sz="2100" kern="1200">
          <a:solidFill>
            <a:schemeClr val="tx1"/>
          </a:solidFill>
          <a:latin typeface="+mn-lt"/>
          <a:ea typeface="+mn-ea"/>
          <a:cs typeface="+mn-cs"/>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88" y="0"/>
            <a:ext cx="10725151" cy="778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Subtitle 2"/>
          <p:cNvSpPr>
            <a:spLocks noGrp="1"/>
          </p:cNvSpPr>
          <p:nvPr>
            <p:ph type="subTitle" idx="1"/>
          </p:nvPr>
        </p:nvSpPr>
        <p:spPr>
          <a:xfrm>
            <a:off x="2643188" y="3605213"/>
            <a:ext cx="7481887" cy="1200150"/>
          </a:xfrm>
        </p:spPr>
        <p:txBody>
          <a:bodyPr/>
          <a:lstStyle/>
          <a:p>
            <a:pPr eaLnBrk="1" hangingPunct="1"/>
            <a:r>
              <a:rPr lang="en-US" sz="3200" b="1" dirty="0" smtClean="0">
                <a:solidFill>
                  <a:schemeClr val="bg1"/>
                </a:solidFill>
                <a:latin typeface="Open Sans" charset="0"/>
              </a:rPr>
              <a:t>7023T</a:t>
            </a:r>
            <a:endParaRPr lang="en-US" sz="3200" b="1" dirty="0">
              <a:solidFill>
                <a:schemeClr val="bg1"/>
              </a:solidFill>
              <a:latin typeface="Open Sans" charset="0"/>
            </a:endParaRPr>
          </a:p>
          <a:p>
            <a:pPr eaLnBrk="1" hangingPunct="1"/>
            <a:r>
              <a:rPr lang="en-US" sz="3200" b="1" dirty="0" smtClean="0">
                <a:solidFill>
                  <a:schemeClr val="bg1"/>
                </a:solidFill>
                <a:latin typeface="Open Sans" charset="0"/>
              </a:rPr>
              <a:t>Maju </a:t>
            </a:r>
            <a:r>
              <a:rPr lang="en-US" sz="3200" b="1" dirty="0">
                <a:solidFill>
                  <a:schemeClr val="bg1"/>
                </a:solidFill>
                <a:latin typeface="Open Sans" charset="0"/>
              </a:rPr>
              <a:t>Sistem basis Data</a:t>
            </a:r>
          </a:p>
        </p:txBody>
      </p:sp>
      <p:sp>
        <p:nvSpPr>
          <p:cNvPr id="2052" name="Subtitle 2"/>
          <p:cNvSpPr txBox="1">
            <a:spLocks/>
          </p:cNvSpPr>
          <p:nvPr/>
        </p:nvSpPr>
        <p:spPr bwMode="auto">
          <a:xfrm>
            <a:off x="2643188" y="4805363"/>
            <a:ext cx="74818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eaLnBrk="0" hangingPunct="0">
              <a:defRPr sz="2100">
                <a:solidFill>
                  <a:schemeClr val="tx1"/>
                </a:solidFill>
                <a:latin typeface="Calibri" charset="0"/>
                <a:ea typeface="ＭＳ Ｐゴシック" charset="0"/>
                <a:cs typeface="ＭＳ Ｐゴシック" charset="0"/>
              </a:defRPr>
            </a:lvl1pPr>
            <a:lvl2pPr marL="742950" indent="-285750" eaLnBrk="0" hangingPunct="0">
              <a:defRPr sz="2100">
                <a:solidFill>
                  <a:schemeClr val="tx1"/>
                </a:solidFill>
                <a:latin typeface="Calibri" charset="0"/>
                <a:ea typeface="ＭＳ Ｐゴシック" charset="0"/>
              </a:defRPr>
            </a:lvl2pPr>
            <a:lvl3pPr marL="1143000" indent="-228600" eaLnBrk="0" hangingPunct="0">
              <a:defRPr sz="2100">
                <a:solidFill>
                  <a:schemeClr val="tx1"/>
                </a:solidFill>
                <a:latin typeface="Calibri" charset="0"/>
                <a:ea typeface="ＭＳ Ｐゴシック" charset="0"/>
              </a:defRPr>
            </a:lvl3pPr>
            <a:lvl4pPr marL="1600200" indent="-228600" eaLnBrk="0" hangingPunct="0">
              <a:defRPr sz="2100">
                <a:solidFill>
                  <a:schemeClr val="tx1"/>
                </a:solidFill>
                <a:latin typeface="Calibri" charset="0"/>
                <a:ea typeface="ＭＳ Ｐゴシック" charset="0"/>
              </a:defRPr>
            </a:lvl4pPr>
            <a:lvl5pPr marL="2057400" indent="-228600" eaLnBrk="0" hangingPunct="0">
              <a:defRPr sz="2100">
                <a:solidFill>
                  <a:schemeClr val="tx1"/>
                </a:solidFill>
                <a:latin typeface="Calibri" charset="0"/>
                <a:ea typeface="ＭＳ Ｐゴシック" charset="0"/>
              </a:defRPr>
            </a:lvl5pPr>
            <a:lvl6pPr marL="2514600" indent="-228600" defTabSz="520700" eaLnBrk="0" fontAlgn="base" hangingPunct="0">
              <a:spcBef>
                <a:spcPct val="0"/>
              </a:spcBef>
              <a:spcAft>
                <a:spcPct val="0"/>
              </a:spcAft>
              <a:defRPr sz="2100">
                <a:solidFill>
                  <a:schemeClr val="tx1"/>
                </a:solidFill>
                <a:latin typeface="Calibri" charset="0"/>
                <a:ea typeface="ＭＳ Ｐゴシック" charset="0"/>
              </a:defRPr>
            </a:lvl6pPr>
            <a:lvl7pPr marL="2971800" indent="-228600" defTabSz="520700" eaLnBrk="0" fontAlgn="base" hangingPunct="0">
              <a:spcBef>
                <a:spcPct val="0"/>
              </a:spcBef>
              <a:spcAft>
                <a:spcPct val="0"/>
              </a:spcAft>
              <a:defRPr sz="2100">
                <a:solidFill>
                  <a:schemeClr val="tx1"/>
                </a:solidFill>
                <a:latin typeface="Calibri" charset="0"/>
                <a:ea typeface="ＭＳ Ｐゴシック" charset="0"/>
              </a:defRPr>
            </a:lvl7pPr>
            <a:lvl8pPr marL="3429000" indent="-228600" defTabSz="520700" eaLnBrk="0" fontAlgn="base" hangingPunct="0">
              <a:spcBef>
                <a:spcPct val="0"/>
              </a:spcBef>
              <a:spcAft>
                <a:spcPct val="0"/>
              </a:spcAft>
              <a:defRPr sz="2100">
                <a:solidFill>
                  <a:schemeClr val="tx1"/>
                </a:solidFill>
                <a:latin typeface="Calibri" charset="0"/>
                <a:ea typeface="ＭＳ Ｐゴシック" charset="0"/>
              </a:defRPr>
            </a:lvl8pPr>
            <a:lvl9pPr marL="3886200" indent="-228600" defTabSz="520700" eaLnBrk="0" fontAlgn="base" hangingPunct="0">
              <a:spcBef>
                <a:spcPct val="0"/>
              </a:spcBef>
              <a:spcAft>
                <a:spcPct val="0"/>
              </a:spcAft>
              <a:defRPr sz="2100">
                <a:solidFill>
                  <a:schemeClr val="tx1"/>
                </a:solidFill>
                <a:latin typeface="Calibri" charset="0"/>
                <a:ea typeface="ＭＳ Ｐゴシック" charset="0"/>
              </a:defRPr>
            </a:lvl9pPr>
          </a:lstStyle>
          <a:p>
            <a:pPr algn="ctr" eaLnBrk="1" hangingPunct="1">
              <a:spcBef>
                <a:spcPct val="20000"/>
              </a:spcBef>
              <a:buFont typeface="Arial" charset="0"/>
              <a:buNone/>
            </a:pPr>
            <a:r>
              <a:rPr lang="en-US" sz="2400" smtClean="0">
                <a:solidFill>
                  <a:schemeClr val="bg1"/>
                </a:solidFill>
                <a:latin typeface="Open Sans" charset="0"/>
              </a:rPr>
              <a:t> </a:t>
            </a:r>
            <a:r>
              <a:rPr lang="en-US" sz="2400" dirty="0">
                <a:solidFill>
                  <a:schemeClr val="bg1"/>
                </a:solidFill>
                <a:latin typeface="Open Sans" charset="0"/>
              </a:rPr>
              <a:t>Sidang </a:t>
            </a:r>
            <a:r>
              <a:rPr lang="en-US" sz="2400" dirty="0" smtClean="0">
                <a:solidFill>
                  <a:schemeClr val="bg1"/>
                </a:solidFill>
                <a:latin typeface="Open Sans" charset="0"/>
              </a:rPr>
              <a:t>01</a:t>
            </a:r>
          </a:p>
          <a:p>
            <a:pPr algn="ctr" eaLnBrk="1" hangingPunct="1">
              <a:spcBef>
                <a:spcPct val="20000"/>
              </a:spcBef>
              <a:buFont typeface="Arial" charset="0"/>
              <a:buNone/>
            </a:pPr>
            <a:r>
              <a:rPr lang="en-US" sz="2400" dirty="0" smtClean="0">
                <a:solidFill>
                  <a:schemeClr val="bg1"/>
                </a:solidFill>
                <a:latin typeface="Open Sans" charset="0"/>
              </a:rPr>
              <a:t>Pengantar Data Warehouse</a:t>
            </a:r>
          </a:p>
        </p:txBody>
      </p:sp>
      <p:sp>
        <p:nvSpPr>
          <p:cNvPr id="2" name="TextBox 1"/>
          <p:cNvSpPr txBox="1"/>
          <p:nvPr/>
        </p:nvSpPr>
        <p:spPr>
          <a:xfrm>
            <a:off x="2643188" y="6991350"/>
            <a:ext cx="7481887" cy="338554"/>
          </a:xfrm>
          <a:prstGeom prst="rect">
            <a:avLst/>
          </a:prstGeom>
          <a:noFill/>
        </p:spPr>
        <p:txBody>
          <a:bodyPr wrap="square" rtlCol="0">
            <a:spAutoFit/>
          </a:bodyPr>
          <a:lstStyle/>
          <a:p>
            <a:pPr algn="ctr"/>
            <a:r>
              <a:rPr lang="en-US" sz="1600" dirty="0" smtClean="0">
                <a:solidFill>
                  <a:srgbClr val="92D050"/>
                </a:solidFill>
              </a:rPr>
              <a:t>presentasi ini didasarkan </a:t>
            </a:r>
            <a:r>
              <a:rPr lang="en-US" sz="1600" dirty="0">
                <a:solidFill>
                  <a:srgbClr val="92D050"/>
                </a:solidFill>
              </a:rPr>
              <a:t>Michael A. Fudge, Jr</a:t>
            </a:r>
            <a:r>
              <a:rPr lang="en-US" sz="1600" dirty="0" smtClean="0">
                <a:solidFill>
                  <a:srgbClr val="92D050"/>
                </a:solidFill>
              </a:rPr>
              <a:t>. </a:t>
            </a:r>
            <a:endParaRPr lang="en-US" sz="1600" dirty="0">
              <a:solidFill>
                <a:srgbClr val="92D05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736724" y="303213"/>
            <a:ext cx="8416925" cy="1260475"/>
          </a:xfrm>
        </p:spPr>
        <p:txBody>
          <a:bodyPr>
            <a:normAutofit fontScale="90000"/>
          </a:bodyPr>
          <a:lstStyle/>
          <a:p>
            <a:pPr eaLnBrk="1" hangingPunct="1"/>
            <a:r>
              <a:rPr lang="en-US" dirty="0" smtClean="0"/>
              <a:t>The Informational Kebutuhan sebuah Organisasi ...</a:t>
            </a:r>
          </a:p>
        </p:txBody>
      </p:sp>
      <p:sp>
        <p:nvSpPr>
          <p:cNvPr id="6147" name="Rectangle 3"/>
          <p:cNvSpPr>
            <a:spLocks noGrp="1" noChangeArrowheads="1"/>
          </p:cNvSpPr>
          <p:nvPr>
            <p:ph idx="4294967295"/>
          </p:nvPr>
        </p:nvSpPr>
        <p:spPr>
          <a:xfrm>
            <a:off x="1736725" y="1914459"/>
            <a:ext cx="7215188" cy="838200"/>
          </a:xfrm>
        </p:spPr>
        <p:txBody>
          <a:bodyPr>
            <a:normAutofit/>
          </a:bodyPr>
          <a:lstStyle/>
          <a:p>
            <a:pPr marL="0" indent="0" algn="ctr">
              <a:lnSpc>
                <a:spcPct val="90000"/>
              </a:lnSpc>
              <a:buNone/>
            </a:pPr>
            <a:r>
              <a:rPr lang="en-US" sz="2455" b="1" dirty="0"/>
              <a:t>Setiap </a:t>
            </a:r>
            <a:r>
              <a:rPr lang="en-US" sz="2455" b="1" dirty="0">
                <a:solidFill>
                  <a:schemeClr val="accent1"/>
                </a:solidFill>
              </a:rPr>
              <a:t>tingkat </a:t>
            </a:r>
            <a:r>
              <a:rPr lang="en-US" sz="2455" b="1" dirty="0"/>
              <a:t>suatu organisasi memiliki </a:t>
            </a:r>
            <a:br>
              <a:rPr lang="en-US" sz="2455" b="1" dirty="0"/>
            </a:br>
            <a:r>
              <a:rPr lang="en-US" sz="2455" b="1" dirty="0">
                <a:solidFill>
                  <a:schemeClr val="accent2"/>
                </a:solidFill>
              </a:rPr>
              <a:t>berbeda</a:t>
            </a:r>
            <a:r>
              <a:rPr lang="en-US" sz="2455" b="1" dirty="0"/>
              <a:t> </a:t>
            </a:r>
            <a:r>
              <a:rPr lang="en-US" sz="2455" b="1" dirty="0">
                <a:solidFill>
                  <a:schemeClr val="accent6"/>
                </a:solidFill>
              </a:rPr>
              <a:t>kebutuhan informasi </a:t>
            </a:r>
            <a:r>
              <a:rPr lang="en-US" sz="2455" b="1" dirty="0"/>
              <a:t>dan </a:t>
            </a:r>
            <a:r>
              <a:rPr lang="en-US" sz="2455" b="1" dirty="0">
                <a:solidFill>
                  <a:schemeClr val="accent6"/>
                </a:solidFill>
              </a:rPr>
              <a:t>Persyaratan</a:t>
            </a:r>
            <a:r>
              <a:rPr lang="en-US" sz="2455" b="1" dirty="0"/>
              <a:t>:</a:t>
            </a:r>
          </a:p>
        </p:txBody>
      </p:sp>
      <p:grpSp>
        <p:nvGrpSpPr>
          <p:cNvPr id="6148" name="Group 34"/>
          <p:cNvGrpSpPr>
            <a:grpSpLocks/>
          </p:cNvGrpSpPr>
          <p:nvPr/>
        </p:nvGrpSpPr>
        <p:grpSpPr bwMode="auto">
          <a:xfrm>
            <a:off x="3606861" y="3208105"/>
            <a:ext cx="3674219" cy="3674219"/>
            <a:chOff x="2736" y="1584"/>
            <a:chExt cx="2640" cy="2640"/>
          </a:xfrm>
        </p:grpSpPr>
        <p:sp>
          <p:nvSpPr>
            <p:cNvPr id="6165" name="Rectangle 33"/>
            <p:cNvSpPr>
              <a:spLocks noChangeArrowheads="1"/>
            </p:cNvSpPr>
            <p:nvPr/>
          </p:nvSpPr>
          <p:spPr bwMode="auto">
            <a:xfrm>
              <a:off x="2736" y="1584"/>
              <a:ext cx="2640" cy="264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lstStyle/>
            <a:p>
              <a:endParaRPr lang="en-US" sz="1841"/>
            </a:p>
          </p:txBody>
        </p:sp>
        <p:sp>
          <p:nvSpPr>
            <p:cNvPr id="6166" name="Rectangle 11"/>
            <p:cNvSpPr>
              <a:spLocks noChangeArrowheads="1"/>
            </p:cNvSpPr>
            <p:nvPr/>
          </p:nvSpPr>
          <p:spPr bwMode="auto">
            <a:xfrm>
              <a:off x="2784" y="3840"/>
              <a:ext cx="2448" cy="384"/>
            </a:xfrm>
            <a:prstGeom prst="rect">
              <a:avLst/>
            </a:prstGeom>
            <a:solidFill>
              <a:schemeClr val="accent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flatTx/>
            </a:bodyPr>
            <a:lstStyle/>
            <a:p>
              <a:pPr algn="ctr"/>
              <a:r>
                <a:rPr lang="en-US" sz="1753" b="1">
                  <a:solidFill>
                    <a:schemeClr val="bg1"/>
                  </a:solidFill>
                  <a:latin typeface="Arial Narrow" pitchFamily="34" charset="0"/>
                </a:rPr>
                <a:t>Hirarki organisasi</a:t>
              </a:r>
            </a:p>
          </p:txBody>
        </p:sp>
        <p:sp>
          <p:nvSpPr>
            <p:cNvPr id="6167" name="AutoShape 5"/>
            <p:cNvSpPr>
              <a:spLocks noChangeArrowheads="1"/>
            </p:cNvSpPr>
            <p:nvPr/>
          </p:nvSpPr>
          <p:spPr bwMode="auto">
            <a:xfrm flipV="1">
              <a:off x="2784" y="3312"/>
              <a:ext cx="2448" cy="480"/>
            </a:xfrm>
            <a:custGeom>
              <a:avLst/>
              <a:gdLst>
                <a:gd name="T0" fmla="*/ 260 w 21600"/>
                <a:gd name="T1" fmla="*/ 5 h 21600"/>
                <a:gd name="T2" fmla="*/ 139 w 21600"/>
                <a:gd name="T3" fmla="*/ 11 h 21600"/>
                <a:gd name="T4" fmla="*/ 18 w 21600"/>
                <a:gd name="T5" fmla="*/ 5 h 21600"/>
                <a:gd name="T6" fmla="*/ 139 w 21600"/>
                <a:gd name="T7" fmla="*/ 0 h 21600"/>
                <a:gd name="T8" fmla="*/ 0 60000 65536"/>
                <a:gd name="T9" fmla="*/ 0 60000 65536"/>
                <a:gd name="T10" fmla="*/ 0 60000 65536"/>
                <a:gd name="T11" fmla="*/ 0 60000 65536"/>
                <a:gd name="T12" fmla="*/ 3168 w 21600"/>
                <a:gd name="T13" fmla="*/ 3150 h 21600"/>
                <a:gd name="T14" fmla="*/ 18432 w 21600"/>
                <a:gd name="T15" fmla="*/ 18450 h 21600"/>
              </a:gdLst>
              <a:ahLst/>
              <a:cxnLst>
                <a:cxn ang="T8">
                  <a:pos x="T0" y="T1"/>
                </a:cxn>
                <a:cxn ang="T9">
                  <a:pos x="T2" y="T3"/>
                </a:cxn>
                <a:cxn ang="T10">
                  <a:pos x="T4" y="T5"/>
                </a:cxn>
                <a:cxn ang="T11">
                  <a:pos x="T6" y="T7"/>
                </a:cxn>
              </a:cxnLst>
              <a:rect l="T12" t="T13" r="T14" b="T15"/>
              <a:pathLst>
                <a:path w="21600" h="21600">
                  <a:moveTo>
                    <a:pt x="0" y="0"/>
                  </a:moveTo>
                  <a:lnTo>
                    <a:pt x="2744" y="21600"/>
                  </a:lnTo>
                  <a:lnTo>
                    <a:pt x="18856" y="21600"/>
                  </a:lnTo>
                  <a:lnTo>
                    <a:pt x="21600" y="0"/>
                  </a:lnTo>
                  <a:lnTo>
                    <a:pt x="0" y="0"/>
                  </a:lnTo>
                  <a:close/>
                </a:path>
              </a:pathLst>
            </a:custGeom>
            <a:solidFill>
              <a:schemeClr val="tx1"/>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flatTx/>
            </a:bodyPr>
            <a:lstStyle/>
            <a:p>
              <a:endParaRPr lang="en-US" sz="1841"/>
            </a:p>
          </p:txBody>
        </p:sp>
        <p:sp>
          <p:nvSpPr>
            <p:cNvPr id="6168" name="Text Box 6"/>
            <p:cNvSpPr txBox="1">
              <a:spLocks noChangeArrowheads="1"/>
            </p:cNvSpPr>
            <p:nvPr/>
          </p:nvSpPr>
          <p:spPr bwMode="auto">
            <a:xfrm>
              <a:off x="3434" y="3408"/>
              <a:ext cx="1226" cy="25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sz="1753" b="1" dirty="0">
                  <a:solidFill>
                    <a:schemeClr val="bg1"/>
                  </a:solidFill>
                  <a:latin typeface="Arial Narrow" pitchFamily="34" charset="0"/>
                </a:rPr>
                <a:t>Non-Manajemen</a:t>
              </a:r>
            </a:p>
          </p:txBody>
        </p:sp>
        <p:sp>
          <p:nvSpPr>
            <p:cNvPr id="6169" name="AutoShape 16"/>
            <p:cNvSpPr>
              <a:spLocks noChangeArrowheads="1"/>
            </p:cNvSpPr>
            <p:nvPr/>
          </p:nvSpPr>
          <p:spPr bwMode="auto">
            <a:xfrm flipV="1">
              <a:off x="3120" y="2784"/>
              <a:ext cx="1776" cy="480"/>
            </a:xfrm>
            <a:custGeom>
              <a:avLst/>
              <a:gdLst>
                <a:gd name="T0" fmla="*/ 133 w 21600"/>
                <a:gd name="T1" fmla="*/ 5 h 21600"/>
                <a:gd name="T2" fmla="*/ 73 w 21600"/>
                <a:gd name="T3" fmla="*/ 11 h 21600"/>
                <a:gd name="T4" fmla="*/ 13 w 21600"/>
                <a:gd name="T5" fmla="*/ 5 h 21600"/>
                <a:gd name="T6" fmla="*/ 73 w 21600"/>
                <a:gd name="T7" fmla="*/ 0 h 21600"/>
                <a:gd name="T8" fmla="*/ 0 60000 65536"/>
                <a:gd name="T9" fmla="*/ 0 60000 65536"/>
                <a:gd name="T10" fmla="*/ 0 60000 65536"/>
                <a:gd name="T11" fmla="*/ 0 60000 65536"/>
                <a:gd name="T12" fmla="*/ 3685 w 21600"/>
                <a:gd name="T13" fmla="*/ 3690 h 21600"/>
                <a:gd name="T14" fmla="*/ 17915 w 21600"/>
                <a:gd name="T15" fmla="*/ 17910 h 21600"/>
              </a:gdLst>
              <a:ahLst/>
              <a:cxnLst>
                <a:cxn ang="T8">
                  <a:pos x="T0" y="T1"/>
                </a:cxn>
                <a:cxn ang="T9">
                  <a:pos x="T2" y="T3"/>
                </a:cxn>
                <a:cxn ang="T10">
                  <a:pos x="T4" y="T5"/>
                </a:cxn>
                <a:cxn ang="T11">
                  <a:pos x="T6" y="T7"/>
                </a:cxn>
              </a:cxnLst>
              <a:rect l="T12" t="T13" r="T14" b="T15"/>
              <a:pathLst>
                <a:path w="21600" h="21600">
                  <a:moveTo>
                    <a:pt x="0" y="0"/>
                  </a:moveTo>
                  <a:lnTo>
                    <a:pt x="3777" y="21600"/>
                  </a:lnTo>
                  <a:lnTo>
                    <a:pt x="17823" y="21600"/>
                  </a:lnTo>
                  <a:lnTo>
                    <a:pt x="21600" y="0"/>
                  </a:lnTo>
                  <a:lnTo>
                    <a:pt x="0" y="0"/>
                  </a:lnTo>
                  <a:close/>
                </a:path>
              </a:pathLst>
            </a:custGeom>
            <a:solidFill>
              <a:schemeClr val="hlink"/>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flatTx/>
            </a:bodyPr>
            <a:lstStyle/>
            <a:p>
              <a:endParaRPr lang="en-US" sz="1841"/>
            </a:p>
          </p:txBody>
        </p:sp>
        <p:sp>
          <p:nvSpPr>
            <p:cNvPr id="6170" name="Text Box 17"/>
            <p:cNvSpPr txBox="1">
              <a:spLocks noChangeArrowheads="1"/>
            </p:cNvSpPr>
            <p:nvPr/>
          </p:nvSpPr>
          <p:spPr bwMode="auto">
            <a:xfrm>
              <a:off x="3024" y="2880"/>
              <a:ext cx="2112" cy="25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721" tIns="40361" rIns="80721" bIns="40361">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sz="1753" b="1" dirty="0">
                  <a:solidFill>
                    <a:schemeClr val="bg1"/>
                  </a:solidFill>
                  <a:latin typeface="Arial Narrow" pitchFamily="34" charset="0"/>
                </a:rPr>
                <a:t>Manajemen operasional</a:t>
              </a:r>
            </a:p>
          </p:txBody>
        </p:sp>
        <p:sp>
          <p:nvSpPr>
            <p:cNvPr id="6171" name="AutoShape 22"/>
            <p:cNvSpPr>
              <a:spLocks noChangeArrowheads="1"/>
            </p:cNvSpPr>
            <p:nvPr/>
          </p:nvSpPr>
          <p:spPr bwMode="auto">
            <a:xfrm flipV="1">
              <a:off x="3456" y="2304"/>
              <a:ext cx="1104" cy="432"/>
            </a:xfrm>
            <a:custGeom>
              <a:avLst/>
              <a:gdLst>
                <a:gd name="T0" fmla="*/ 49 w 21600"/>
                <a:gd name="T1" fmla="*/ 4 h 21600"/>
                <a:gd name="T2" fmla="*/ 28 w 21600"/>
                <a:gd name="T3" fmla="*/ 9 h 21600"/>
                <a:gd name="T4" fmla="*/ 7 w 21600"/>
                <a:gd name="T5" fmla="*/ 4 h 21600"/>
                <a:gd name="T6" fmla="*/ 28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2"/>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bg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flatTx/>
            </a:bodyPr>
            <a:lstStyle/>
            <a:p>
              <a:endParaRPr lang="en-US" sz="1841"/>
            </a:p>
          </p:txBody>
        </p:sp>
        <p:sp>
          <p:nvSpPr>
            <p:cNvPr id="6172" name="Text Box 23"/>
            <p:cNvSpPr txBox="1">
              <a:spLocks noChangeArrowheads="1"/>
            </p:cNvSpPr>
            <p:nvPr/>
          </p:nvSpPr>
          <p:spPr bwMode="auto">
            <a:xfrm>
              <a:off x="3216" y="2400"/>
              <a:ext cx="1680" cy="25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721" tIns="40361" rIns="80721" bIns="40361">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sz="1753" b="1" dirty="0">
                  <a:solidFill>
                    <a:schemeClr val="bg1"/>
                  </a:solidFill>
                  <a:latin typeface="Arial Narrow" pitchFamily="34" charset="0"/>
                </a:rPr>
                <a:t>Manajemen taktis</a:t>
              </a:r>
            </a:p>
          </p:txBody>
        </p:sp>
        <p:sp>
          <p:nvSpPr>
            <p:cNvPr id="6173" name="AutoShape 28"/>
            <p:cNvSpPr>
              <a:spLocks noChangeArrowheads="1"/>
            </p:cNvSpPr>
            <p:nvPr/>
          </p:nvSpPr>
          <p:spPr bwMode="auto">
            <a:xfrm>
              <a:off x="3744" y="1824"/>
              <a:ext cx="528" cy="432"/>
            </a:xfrm>
            <a:prstGeom prst="triangle">
              <a:avLst>
                <a:gd name="adj" fmla="val 50000"/>
              </a:avLst>
            </a:prstGeom>
            <a:solidFill>
              <a:schemeClr val="folHlink"/>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flatTx/>
            </a:bodyPr>
            <a:lstStyle/>
            <a:p>
              <a:endParaRPr lang="en-US" sz="1841"/>
            </a:p>
          </p:txBody>
        </p:sp>
        <p:sp>
          <p:nvSpPr>
            <p:cNvPr id="6174" name="Text Box 29"/>
            <p:cNvSpPr txBox="1">
              <a:spLocks noChangeArrowheads="1"/>
            </p:cNvSpPr>
            <p:nvPr/>
          </p:nvSpPr>
          <p:spPr bwMode="auto">
            <a:xfrm>
              <a:off x="3216" y="1920"/>
              <a:ext cx="172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721" tIns="40361" rIns="80721" bIns="40361">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sz="1753" b="1" dirty="0">
                  <a:solidFill>
                    <a:schemeClr val="bg1"/>
                  </a:solidFill>
                  <a:latin typeface="Arial Narrow" pitchFamily="34" charset="0"/>
                </a:rPr>
                <a:t>Manajemen strategis</a:t>
              </a:r>
            </a:p>
          </p:txBody>
        </p:sp>
      </p:grpSp>
      <p:sp>
        <p:nvSpPr>
          <p:cNvPr id="2" name="Rounded Rectangular Callout 1"/>
          <p:cNvSpPr/>
          <p:nvPr/>
        </p:nvSpPr>
        <p:spPr>
          <a:xfrm>
            <a:off x="8089905" y="4991328"/>
            <a:ext cx="2063745" cy="1093915"/>
          </a:xfrm>
          <a:prstGeom prst="wedgeRoundRectCallout">
            <a:avLst>
              <a:gd name="adj1" fmla="val -135327"/>
              <a:gd name="adj2" fmla="val 333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3" dirty="0"/>
              <a:t>Apakah Anda ingin kentang goreng dengan itu?</a:t>
            </a:r>
          </a:p>
        </p:txBody>
      </p:sp>
      <p:sp>
        <p:nvSpPr>
          <p:cNvPr id="32" name="Rounded Rectangular Callout 31"/>
          <p:cNvSpPr/>
          <p:nvPr/>
        </p:nvSpPr>
        <p:spPr>
          <a:xfrm>
            <a:off x="8089904" y="3391817"/>
            <a:ext cx="2063746" cy="1274681"/>
          </a:xfrm>
          <a:prstGeom prst="wedgeRoundRectCallout">
            <a:avLst>
              <a:gd name="adj1" fmla="val -150254"/>
              <a:gd name="adj2" fmla="val 788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3" dirty="0"/>
              <a:t>Berapa banyak goreng aku menjual minggu ini?</a:t>
            </a:r>
          </a:p>
        </p:txBody>
      </p:sp>
      <p:sp>
        <p:nvSpPr>
          <p:cNvPr id="33" name="Rounded Rectangular Callout 32"/>
          <p:cNvSpPr/>
          <p:nvPr/>
        </p:nvSpPr>
        <p:spPr>
          <a:xfrm>
            <a:off x="1201917" y="5188888"/>
            <a:ext cx="1937316" cy="1274681"/>
          </a:xfrm>
          <a:prstGeom prst="wedgeRoundRectCallout">
            <a:avLst>
              <a:gd name="adj1" fmla="val 149008"/>
              <a:gd name="adj2" fmla="val -968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3" dirty="0"/>
              <a:t>Permintaan untuk kentang goreng di lokasi Cina kami adalah sampai 200%</a:t>
            </a:r>
          </a:p>
        </p:txBody>
      </p:sp>
      <p:sp>
        <p:nvSpPr>
          <p:cNvPr id="34" name="Rounded Rectangular Callout 33"/>
          <p:cNvSpPr/>
          <p:nvPr/>
        </p:nvSpPr>
        <p:spPr>
          <a:xfrm>
            <a:off x="1201917" y="3208105"/>
            <a:ext cx="2137728" cy="1519871"/>
          </a:xfrm>
          <a:prstGeom prst="wedgeRoundRectCallout">
            <a:avLst>
              <a:gd name="adj1" fmla="val 98893"/>
              <a:gd name="adj2" fmla="val -805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3" dirty="0"/>
              <a:t>Pelanggan yang membeli kentang goreng juga cenderung untuk membeli milkshake.</a:t>
            </a:r>
          </a:p>
        </p:txBody>
      </p:sp>
    </p:spTree>
    <p:extLst>
      <p:ext uri="{BB962C8B-B14F-4D97-AF65-F5344CB8AC3E}">
        <p14:creationId xmlns:p14="http://schemas.microsoft.com/office/powerpoint/2010/main" val="3487955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ba201w2013.bk4a.com/sites/default/files/McDonalds-Careers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153" y="1910399"/>
            <a:ext cx="6470342" cy="433390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0383" y="4916577"/>
            <a:ext cx="2505149" cy="1887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ight Arrow 2"/>
          <p:cNvSpPr/>
          <p:nvPr/>
        </p:nvSpPr>
        <p:spPr>
          <a:xfrm>
            <a:off x="2416097" y="5384205"/>
            <a:ext cx="4809887" cy="146968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455" dirty="0"/>
              <a:t>Data seperti ini masuk ke dalam ....</a:t>
            </a:r>
          </a:p>
        </p:txBody>
      </p:sp>
      <p:sp>
        <p:nvSpPr>
          <p:cNvPr id="2" name="Title 1"/>
          <p:cNvSpPr>
            <a:spLocks noGrp="1"/>
          </p:cNvSpPr>
          <p:nvPr>
            <p:ph type="title"/>
          </p:nvPr>
        </p:nvSpPr>
        <p:spPr>
          <a:xfrm>
            <a:off x="1790700" y="303213"/>
            <a:ext cx="8362950" cy="1260475"/>
          </a:xfrm>
        </p:spPr>
        <p:txBody>
          <a:bodyPr/>
          <a:lstStyle/>
          <a:p>
            <a:r>
              <a:rPr lang="en-US" sz="4800" dirty="0"/>
              <a:t>Itu </a:t>
            </a:r>
            <a:r>
              <a:rPr lang="en-US" sz="4800" dirty="0">
                <a:solidFill>
                  <a:schemeClr val="accent6"/>
                </a:solidFill>
              </a:rPr>
              <a:t>Teknologi</a:t>
            </a:r>
            <a:r>
              <a:rPr lang="en-US" sz="4800" dirty="0"/>
              <a:t> Dibalik itu semua</a:t>
            </a:r>
            <a:r>
              <a:rPr lang="en-US" sz="4800" dirty="0" smtClean="0"/>
              <a:t>...</a:t>
            </a:r>
            <a:endParaRPr lang="en-US" dirty="0"/>
          </a:p>
        </p:txBody>
      </p:sp>
    </p:spTree>
    <p:extLst>
      <p:ext uri="{BB962C8B-B14F-4D97-AF65-F5344CB8AC3E}">
        <p14:creationId xmlns:p14="http://schemas.microsoft.com/office/powerpoint/2010/main" val="4154674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6450" y="303213"/>
            <a:ext cx="8077200" cy="1260475"/>
          </a:xfrm>
        </p:spPr>
        <p:txBody>
          <a:bodyPr>
            <a:normAutofit fontScale="90000"/>
          </a:bodyPr>
          <a:lstStyle/>
          <a:p>
            <a:r>
              <a:rPr lang="en-US" sz="4734" dirty="0">
                <a:solidFill>
                  <a:schemeClr val="accent1"/>
                </a:solidFill>
              </a:rPr>
              <a:t>Dimulai dengan </a:t>
            </a:r>
            <a:r>
              <a:rPr lang="en-US" sz="4734" dirty="0" smtClean="0">
                <a:solidFill>
                  <a:schemeClr val="accent4"/>
                </a:solidFill>
              </a:rPr>
              <a:t/>
            </a:r>
            <a:br>
              <a:rPr lang="en-US" sz="4734" dirty="0" smtClean="0">
                <a:solidFill>
                  <a:schemeClr val="accent4"/>
                </a:solidFill>
              </a:rPr>
            </a:br>
            <a:r>
              <a:rPr lang="en-US" sz="4734" dirty="0" smtClean="0">
                <a:solidFill>
                  <a:schemeClr val="accent2"/>
                </a:solidFill>
              </a:rPr>
              <a:t>transaksional </a:t>
            </a:r>
            <a:r>
              <a:rPr lang="en-US" sz="4734" dirty="0">
                <a:solidFill>
                  <a:schemeClr val="accent2"/>
                </a:solidFill>
              </a:rPr>
              <a:t>database</a:t>
            </a:r>
          </a:p>
        </p:txBody>
      </p:sp>
      <p:sp>
        <p:nvSpPr>
          <p:cNvPr id="3" name="Content Placeholder 2"/>
          <p:cNvSpPr>
            <a:spLocks noGrp="1"/>
          </p:cNvSpPr>
          <p:nvPr>
            <p:ph idx="1"/>
          </p:nvPr>
        </p:nvSpPr>
        <p:spPr>
          <a:xfrm>
            <a:off x="819150" y="1765300"/>
            <a:ext cx="9334500" cy="4991100"/>
          </a:xfrm>
        </p:spPr>
        <p:txBody>
          <a:bodyPr>
            <a:normAutofit/>
          </a:bodyPr>
          <a:lstStyle/>
          <a:p>
            <a:r>
              <a:rPr lang="en-US" sz="3156" dirty="0"/>
              <a:t>Database Aka Operasional</a:t>
            </a:r>
          </a:p>
          <a:p>
            <a:r>
              <a:rPr lang="en-US" sz="3156" dirty="0"/>
              <a:t>Disimpan dalam </a:t>
            </a:r>
            <a:r>
              <a:rPr lang="en-US" sz="3156" dirty="0">
                <a:solidFill>
                  <a:schemeClr val="accent2"/>
                </a:solidFill>
              </a:rPr>
              <a:t>Relational database </a:t>
            </a:r>
            <a:r>
              <a:rPr lang="en-US" sz="3156" dirty="0"/>
              <a:t>atau file.</a:t>
            </a:r>
          </a:p>
          <a:p>
            <a:r>
              <a:rPr lang="en-US" sz="3156" dirty="0"/>
              <a:t>Sangat </a:t>
            </a:r>
            <a:r>
              <a:rPr lang="en-US" sz="3156" dirty="0">
                <a:solidFill>
                  <a:schemeClr val="accent1"/>
                </a:solidFill>
              </a:rPr>
              <a:t>normalized </a:t>
            </a:r>
            <a:r>
              <a:rPr lang="en-US" sz="3156" dirty="0"/>
              <a:t>(Data disimpan seefisien mungkin, banyak tabel.)</a:t>
            </a:r>
          </a:p>
          <a:p>
            <a:r>
              <a:rPr lang="en-US" sz="3156" dirty="0"/>
              <a:t>Dioptimalkan untuk pengolahan kecepatan dan menangani “sekarang”.</a:t>
            </a:r>
          </a:p>
          <a:p>
            <a:r>
              <a:rPr lang="en-US" sz="3156" dirty="0"/>
              <a:t>Dirancang untuk </a:t>
            </a:r>
            <a:r>
              <a:rPr lang="en-US" sz="3156" dirty="0">
                <a:solidFill>
                  <a:schemeClr val="accent6"/>
                </a:solidFill>
              </a:rPr>
              <a:t>menangkap </a:t>
            </a:r>
            <a:r>
              <a:rPr lang="en-US" sz="3156" dirty="0"/>
              <a:t>data, bukan untuk </a:t>
            </a:r>
            <a:r>
              <a:rPr lang="en-US" sz="3156" dirty="0">
                <a:solidFill>
                  <a:schemeClr val="accent6"/>
                </a:solidFill>
              </a:rPr>
              <a:t>pelaporan </a:t>
            </a:r>
            <a:r>
              <a:rPr lang="en-US" sz="3156" dirty="0"/>
              <a:t>di atasnya.</a:t>
            </a:r>
          </a:p>
          <a:p>
            <a:r>
              <a:rPr lang="en-US" sz="3156" dirty="0"/>
              <a:t>Dirancang untuk mendukung </a:t>
            </a:r>
            <a:r>
              <a:rPr lang="en-US" sz="3156" dirty="0">
                <a:solidFill>
                  <a:schemeClr val="accent1"/>
                </a:solidFill>
              </a:rPr>
              <a:t>kebutuhan operasional </a:t>
            </a:r>
            <a:r>
              <a:rPr lang="en-US" sz="3156" dirty="0"/>
              <a:t>dari </a:t>
            </a:r>
            <a:r>
              <a:rPr lang="en-US" sz="3156" dirty="0" smtClean="0"/>
              <a:t>organisasi</a:t>
            </a:r>
            <a:endParaRPr lang="en-US" sz="3156" dirty="0"/>
          </a:p>
          <a:p>
            <a:endParaRPr lang="en-US" sz="3156" dirty="0"/>
          </a:p>
          <a:p>
            <a:pPr marL="0" indent="0">
              <a:buNone/>
            </a:pPr>
            <a:endParaRPr lang="en-US" sz="3156" dirty="0"/>
          </a:p>
          <a:p>
            <a:endParaRPr lang="en-US" sz="3156" dirty="0"/>
          </a:p>
        </p:txBody>
      </p:sp>
    </p:spTree>
    <p:extLst>
      <p:ext uri="{BB962C8B-B14F-4D97-AF65-F5344CB8AC3E}">
        <p14:creationId xmlns:p14="http://schemas.microsoft.com/office/powerpoint/2010/main" val="2963275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8110" y="303213"/>
            <a:ext cx="8405539" cy="1260475"/>
          </a:xfrm>
        </p:spPr>
        <p:txBody>
          <a:bodyPr/>
          <a:lstStyle/>
          <a:p>
            <a:r>
              <a:rPr lang="en-US" dirty="0" smtClean="0"/>
              <a:t>Database transaksional Apakah </a:t>
            </a:r>
            <a:r>
              <a:rPr lang="en-US" i="1" dirty="0" smtClean="0">
                <a:solidFill>
                  <a:schemeClr val="accent1"/>
                </a:solidFill>
              </a:rPr>
              <a:t>Kompleks</a:t>
            </a:r>
            <a:endParaRPr lang="en-US" i="1" dirty="0">
              <a:solidFill>
                <a:schemeClr val="accent1"/>
              </a:solidFill>
            </a:endParaRPr>
          </a:p>
        </p:txBody>
      </p:sp>
      <p:sp>
        <p:nvSpPr>
          <p:cNvPr id="3" name="Content Placeholder 2"/>
          <p:cNvSpPr>
            <a:spLocks noGrp="1"/>
          </p:cNvSpPr>
          <p:nvPr>
            <p:ph idx="4294967295"/>
          </p:nvPr>
        </p:nvSpPr>
        <p:spPr>
          <a:xfrm>
            <a:off x="7183438" y="2635250"/>
            <a:ext cx="3313112" cy="3968750"/>
          </a:xfrm>
        </p:spPr>
        <p:txBody>
          <a:bodyPr>
            <a:normAutofit fontScale="92500"/>
          </a:bodyPr>
          <a:lstStyle/>
          <a:p>
            <a:r>
              <a:rPr lang="en-US" sz="2455" dirty="0">
                <a:sym typeface="Wingdings" pitchFamily="2" charset="2"/>
              </a:rPr>
              <a:t></a:t>
            </a:r>
            <a:r>
              <a:rPr lang="en-US" sz="2455" dirty="0"/>
              <a:t>karya petualangan </a:t>
            </a:r>
            <a:r>
              <a:rPr lang="en-US" sz="2455" dirty="0">
                <a:solidFill>
                  <a:schemeClr val="accent6"/>
                </a:solidFill>
              </a:rPr>
              <a:t>samaran</a:t>
            </a:r>
            <a:r>
              <a:rPr lang="en-US" sz="2455" dirty="0"/>
              <a:t> produsen sepeda. </a:t>
            </a:r>
            <a:br>
              <a:rPr lang="en-US" sz="2455" dirty="0"/>
            </a:br>
            <a:r>
              <a:rPr lang="en-US" sz="2455" b="1" dirty="0">
                <a:solidFill>
                  <a:schemeClr val="accent1"/>
                </a:solidFill>
              </a:rPr>
              <a:t>72 tabel</a:t>
            </a:r>
            <a:r>
              <a:rPr lang="en-US" sz="2455" b="1" dirty="0"/>
              <a:t>.</a:t>
            </a:r>
          </a:p>
          <a:p>
            <a:r>
              <a:rPr lang="en-US" sz="2455" dirty="0"/>
              <a:t>Learning Management System Blackboard. </a:t>
            </a:r>
            <a:br>
              <a:rPr lang="en-US" sz="2455" dirty="0"/>
            </a:br>
            <a:r>
              <a:rPr lang="en-US" sz="2455" b="1" dirty="0">
                <a:solidFill>
                  <a:schemeClr val="accent1"/>
                </a:solidFill>
              </a:rPr>
              <a:t>592 tabel</a:t>
            </a:r>
            <a:r>
              <a:rPr lang="en-US" sz="2455" b="1" dirty="0"/>
              <a:t>.</a:t>
            </a:r>
          </a:p>
          <a:p>
            <a:r>
              <a:rPr lang="en-US" sz="2455" dirty="0"/>
              <a:t>Implementasi ERP Oracle PeopleSoft SU ini</a:t>
            </a:r>
            <a:br>
              <a:rPr lang="en-US" sz="2455" dirty="0"/>
            </a:br>
            <a:r>
              <a:rPr lang="en-US" sz="2455" b="1" dirty="0">
                <a:solidFill>
                  <a:schemeClr val="accent1"/>
                </a:solidFill>
              </a:rPr>
              <a:t>40.000 tabel</a:t>
            </a:r>
            <a:r>
              <a:rPr lang="en-US" sz="2455" b="1" dirty="0"/>
              <a:t>.</a:t>
            </a:r>
          </a:p>
          <a:p>
            <a:endParaRPr lang="en-US" dirty="0"/>
          </a:p>
        </p:txBody>
      </p:sp>
      <p:pic>
        <p:nvPicPr>
          <p:cNvPr id="5122" name="Picture 2" descr="http://merc.tv/img/fig/AdventureWorksDW20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374" y="2324100"/>
            <a:ext cx="6635813" cy="3991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074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03213"/>
            <a:ext cx="8401050" cy="1260475"/>
          </a:xfrm>
        </p:spPr>
        <p:txBody>
          <a:bodyPr/>
          <a:lstStyle/>
          <a:p>
            <a:r>
              <a:rPr lang="en-US" dirty="0" smtClean="0">
                <a:solidFill>
                  <a:schemeClr val="accent2"/>
                </a:solidFill>
              </a:rPr>
              <a:t>Contoh: </a:t>
            </a:r>
            <a:r>
              <a:rPr lang="en-US" dirty="0" smtClean="0"/>
              <a:t>Sebuah Query dari </a:t>
            </a:r>
            <a:br>
              <a:rPr lang="en-US" dirty="0" smtClean="0"/>
            </a:br>
            <a:r>
              <a:rPr lang="en-US" dirty="0" smtClean="0"/>
              <a:t>“</a:t>
            </a:r>
            <a:r>
              <a:rPr lang="en-US" dirty="0" err="1" smtClean="0">
                <a:solidFill>
                  <a:schemeClr val="accent1"/>
                </a:solidFill>
              </a:rPr>
              <a:t>iSchool</a:t>
            </a:r>
            <a:r>
              <a:rPr lang="en-US" dirty="0" smtClean="0">
                <a:solidFill>
                  <a:schemeClr val="accent1"/>
                </a:solidFill>
              </a:rPr>
              <a:t> siswa</a:t>
            </a:r>
            <a:r>
              <a:rPr lang="en-US" dirty="0" smtClean="0"/>
              <a:t>”</a:t>
            </a:r>
            <a:endParaRPr lang="en-US" dirty="0"/>
          </a:p>
        </p:txBody>
      </p:sp>
      <p:sp>
        <p:nvSpPr>
          <p:cNvPr id="3" name="Content Placeholder 2"/>
          <p:cNvSpPr>
            <a:spLocks noGrp="1"/>
          </p:cNvSpPr>
          <p:nvPr>
            <p:ph idx="4294967295"/>
          </p:nvPr>
        </p:nvSpPr>
        <p:spPr>
          <a:xfrm>
            <a:off x="971550" y="2281238"/>
            <a:ext cx="2271713" cy="3814762"/>
          </a:xfrm>
        </p:spPr>
        <p:txBody>
          <a:bodyPr>
            <a:normAutofit fontScale="70000" lnSpcReduction="20000"/>
          </a:bodyPr>
          <a:lstStyle/>
          <a:p>
            <a:pPr marL="0" indent="0">
              <a:buNone/>
            </a:pPr>
            <a:r>
              <a:rPr lang="en-US" dirty="0" smtClean="0"/>
              <a:t>Siswa dalam jangka saat ini dengan </a:t>
            </a:r>
            <a:r>
              <a:rPr lang="en-US" dirty="0" err="1" smtClean="0"/>
              <a:t>gpa</a:t>
            </a:r>
            <a:r>
              <a:rPr lang="en-US" dirty="0" smtClean="0"/>
              <a:t>, Demografi, besar, kecil, program studi, dll ... Entah terdaftar dalam salah satu program kami atau mengambil salah satu kursus kami.</a:t>
            </a:r>
            <a:endParaRPr lang="en-US" dirty="0"/>
          </a:p>
        </p:txBody>
      </p:sp>
      <p:pic>
        <p:nvPicPr>
          <p:cNvPr id="4" name="Picture 3"/>
          <p:cNvPicPr>
            <a:picLocks noChangeAspect="1"/>
          </p:cNvPicPr>
          <p:nvPr/>
        </p:nvPicPr>
        <p:blipFill>
          <a:blip r:embed="rId2"/>
          <a:stretch>
            <a:fillRect/>
          </a:stretch>
        </p:blipFill>
        <p:spPr>
          <a:xfrm>
            <a:off x="3407004" y="2257459"/>
            <a:ext cx="6894879" cy="4337101"/>
          </a:xfrm>
          <a:prstGeom prst="rect">
            <a:avLst/>
          </a:prstGeom>
        </p:spPr>
      </p:pic>
    </p:spTree>
    <p:extLst>
      <p:ext uri="{BB962C8B-B14F-4D97-AF65-F5344CB8AC3E}">
        <p14:creationId xmlns:p14="http://schemas.microsoft.com/office/powerpoint/2010/main" val="1565314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0" y="303213"/>
            <a:ext cx="8972550" cy="1260475"/>
          </a:xfrm>
        </p:spPr>
        <p:txBody>
          <a:bodyPr/>
          <a:lstStyle/>
          <a:p>
            <a:r>
              <a:rPr lang="en-US" dirty="0">
                <a:solidFill>
                  <a:schemeClr val="accent1"/>
                </a:solidFill>
              </a:rPr>
              <a:t>Masalah Pelaporan dengan </a:t>
            </a:r>
            <a:r>
              <a:rPr lang="en-US" dirty="0" smtClean="0">
                <a:solidFill>
                  <a:schemeClr val="accent6"/>
                </a:solidFill>
              </a:rPr>
              <a:t>transaksional Database</a:t>
            </a:r>
            <a:endParaRPr lang="en-US" dirty="0">
              <a:solidFill>
                <a:schemeClr val="accent6"/>
              </a:solidFill>
            </a:endParaRPr>
          </a:p>
        </p:txBody>
      </p:sp>
      <p:sp>
        <p:nvSpPr>
          <p:cNvPr id="3" name="Content Placeholder 2"/>
          <p:cNvSpPr>
            <a:spLocks noGrp="1"/>
          </p:cNvSpPr>
          <p:nvPr>
            <p:ph idx="1"/>
          </p:nvPr>
        </p:nvSpPr>
        <p:spPr>
          <a:xfrm>
            <a:off x="800100" y="1943100"/>
            <a:ext cx="9353550" cy="4813300"/>
          </a:xfrm>
        </p:spPr>
        <p:txBody>
          <a:bodyPr>
            <a:noAutofit/>
          </a:bodyPr>
          <a:lstStyle/>
          <a:p>
            <a:r>
              <a:rPr lang="en-US" sz="3156" dirty="0">
                <a:solidFill>
                  <a:schemeClr val="accent1"/>
                </a:solidFill>
              </a:rPr>
              <a:t>Sulit, Waktu memakan &amp; Kesalahan rawan</a:t>
            </a:r>
            <a:r>
              <a:rPr lang="en-US" sz="3156" dirty="0">
                <a:solidFill>
                  <a:schemeClr val="accent4"/>
                </a:solidFill>
              </a:rPr>
              <a:t>.</a:t>
            </a:r>
          </a:p>
          <a:p>
            <a:pPr lvl="1"/>
            <a:r>
              <a:rPr lang="en-US" sz="2104" dirty="0"/>
              <a:t>Banyak bergabung, sub-memilih, Karena sejumlah besar tabel.</a:t>
            </a:r>
          </a:p>
          <a:p>
            <a:pPr lvl="1"/>
            <a:r>
              <a:rPr lang="en-US" dirty="0" smtClean="0">
                <a:solidFill>
                  <a:schemeClr val="accent2"/>
                </a:solidFill>
              </a:rPr>
              <a:t>Bagaimana Anda tahu permintaan Anda benar?</a:t>
            </a:r>
            <a:endParaRPr lang="en-US" sz="2104" dirty="0">
              <a:solidFill>
                <a:schemeClr val="accent2"/>
              </a:solidFill>
            </a:endParaRPr>
          </a:p>
          <a:p>
            <a:r>
              <a:rPr lang="en-US" sz="3156" dirty="0">
                <a:solidFill>
                  <a:schemeClr val="accent1"/>
                </a:solidFill>
              </a:rPr>
              <a:t>Sumber daya-intensif</a:t>
            </a:r>
            <a:r>
              <a:rPr lang="en-US" sz="3156" dirty="0"/>
              <a:t> </a:t>
            </a:r>
          </a:p>
          <a:p>
            <a:pPr lvl="1"/>
            <a:r>
              <a:rPr lang="en-US" sz="2104" dirty="0"/>
              <a:t>database tidak dioptimalkan untuk tujuan ini.</a:t>
            </a:r>
          </a:p>
          <a:p>
            <a:pPr lvl="1"/>
            <a:r>
              <a:rPr lang="en-US" dirty="0" smtClean="0">
                <a:solidFill>
                  <a:schemeClr val="accent2"/>
                </a:solidFill>
              </a:rPr>
              <a:t>Multi meja bergabung RAM dan babi CPU</a:t>
            </a:r>
            <a:endParaRPr lang="en-US" sz="2104" dirty="0">
              <a:solidFill>
                <a:schemeClr val="accent2"/>
              </a:solidFill>
            </a:endParaRPr>
          </a:p>
          <a:p>
            <a:r>
              <a:rPr lang="en-US" sz="3156" dirty="0">
                <a:solidFill>
                  <a:schemeClr val="accent1"/>
                </a:solidFill>
              </a:rPr>
              <a:t>Mustahil</a:t>
            </a:r>
          </a:p>
          <a:p>
            <a:pPr lvl="1"/>
            <a:r>
              <a:rPr lang="en-US" sz="2104" dirty="0"/>
              <a:t>sistem transaksional yang memerah atau diarsipkan sering untuk mempertahankan kinerja.</a:t>
            </a:r>
          </a:p>
          <a:p>
            <a:pPr lvl="1"/>
            <a:r>
              <a:rPr lang="en-US" dirty="0" smtClean="0">
                <a:solidFill>
                  <a:schemeClr val="accent2"/>
                </a:solidFill>
              </a:rPr>
              <a:t>Anda tidak dapat query data Anda tidak lagi memiliki</a:t>
            </a:r>
            <a:endParaRPr lang="en-US" sz="2104" dirty="0">
              <a:solidFill>
                <a:schemeClr val="accent2"/>
              </a:solidFill>
            </a:endParaRPr>
          </a:p>
        </p:txBody>
      </p:sp>
    </p:spTree>
    <p:extLst>
      <p:ext uri="{BB962C8B-B14F-4D97-AF65-F5344CB8AC3E}">
        <p14:creationId xmlns:p14="http://schemas.microsoft.com/office/powerpoint/2010/main" val="1584453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0" y="303213"/>
            <a:ext cx="8134350" cy="1260475"/>
          </a:xfrm>
        </p:spPr>
        <p:txBody>
          <a:bodyPr/>
          <a:lstStyle/>
          <a:p>
            <a:r>
              <a:rPr lang="en-US" dirty="0" smtClean="0">
                <a:solidFill>
                  <a:schemeClr val="accent1"/>
                </a:solidFill>
              </a:rPr>
              <a:t>Larutan</a:t>
            </a:r>
            <a:r>
              <a:rPr lang="en-US" dirty="0" smtClean="0">
                <a:solidFill>
                  <a:schemeClr val="accent4"/>
                </a:solidFill>
              </a:rPr>
              <a:t>? </a:t>
            </a:r>
            <a:br>
              <a:rPr lang="en-US" dirty="0" smtClean="0">
                <a:solidFill>
                  <a:schemeClr val="accent4"/>
                </a:solidFill>
              </a:rPr>
            </a:br>
            <a:r>
              <a:rPr lang="en-US" dirty="0" smtClean="0"/>
              <a:t>Itu </a:t>
            </a:r>
            <a:r>
              <a:rPr lang="en-US" dirty="0" smtClean="0">
                <a:solidFill>
                  <a:schemeClr val="accent6"/>
                </a:solidFill>
              </a:rPr>
              <a:t>Gudang data</a:t>
            </a:r>
            <a:endParaRPr lang="en-US" dirty="0">
              <a:solidFill>
                <a:schemeClr val="accent6"/>
              </a:solidFill>
            </a:endParaRPr>
          </a:p>
        </p:txBody>
      </p:sp>
      <p:sp>
        <p:nvSpPr>
          <p:cNvPr id="3" name="Content Placeholder 2"/>
          <p:cNvSpPr>
            <a:spLocks noGrp="1"/>
          </p:cNvSpPr>
          <p:nvPr>
            <p:ph idx="1"/>
          </p:nvPr>
        </p:nvSpPr>
        <p:spPr>
          <a:xfrm>
            <a:off x="838200" y="2019300"/>
            <a:ext cx="9315450" cy="4737100"/>
          </a:xfrm>
        </p:spPr>
        <p:txBody>
          <a:bodyPr>
            <a:normAutofit/>
          </a:bodyPr>
          <a:lstStyle/>
          <a:p>
            <a:r>
              <a:rPr lang="en-US" sz="3156" dirty="0"/>
              <a:t>Dirancang untuk mendukung organisasi </a:t>
            </a:r>
            <a:r>
              <a:rPr lang="en-US" sz="3156" dirty="0">
                <a:solidFill>
                  <a:schemeClr val="accent2"/>
                </a:solidFill>
              </a:rPr>
              <a:t>kebutuhan informasi</a:t>
            </a:r>
            <a:r>
              <a:rPr lang="en-US" sz="3156" dirty="0"/>
              <a:t>.</a:t>
            </a:r>
          </a:p>
          <a:p>
            <a:r>
              <a:rPr lang="en-US" sz="3156" dirty="0"/>
              <a:t>Data re-terstruktur kondusif untuk </a:t>
            </a:r>
            <a:r>
              <a:rPr lang="en-US" sz="3156" dirty="0">
                <a:solidFill>
                  <a:schemeClr val="accent1"/>
                </a:solidFill>
              </a:rPr>
              <a:t>pelaporan </a:t>
            </a:r>
            <a:r>
              <a:rPr lang="en-US" sz="3156" dirty="0"/>
              <a:t>dan </a:t>
            </a:r>
            <a:r>
              <a:rPr lang="en-US" sz="3156" dirty="0">
                <a:solidFill>
                  <a:schemeClr val="accent1"/>
                </a:solidFill>
              </a:rPr>
              <a:t>aplikasi analitik</a:t>
            </a:r>
            <a:r>
              <a:rPr lang="en-US" sz="3156" dirty="0"/>
              <a:t>. </a:t>
            </a:r>
          </a:p>
          <a:p>
            <a:r>
              <a:rPr lang="en-US" sz="3156" dirty="0"/>
              <a:t>database transaksional yang </a:t>
            </a:r>
            <a:r>
              <a:rPr lang="en-US" sz="3156" dirty="0">
                <a:solidFill>
                  <a:schemeClr val="accent2"/>
                </a:solidFill>
              </a:rPr>
              <a:t>sumber data </a:t>
            </a:r>
            <a:r>
              <a:rPr lang="en-US" sz="3156" dirty="0"/>
              <a:t>untuk Data Warehouse.</a:t>
            </a:r>
          </a:p>
          <a:p>
            <a:r>
              <a:rPr lang="en-US" sz="3156" dirty="0"/>
              <a:t>Data </a:t>
            </a:r>
            <a:r>
              <a:rPr lang="en-US" sz="3156" dirty="0">
                <a:solidFill>
                  <a:schemeClr val="accent1"/>
                </a:solidFill>
              </a:rPr>
              <a:t>tumbuh</a:t>
            </a:r>
            <a:r>
              <a:rPr lang="en-US" sz="3156" dirty="0">
                <a:solidFill>
                  <a:schemeClr val="accent5"/>
                </a:solidFill>
              </a:rPr>
              <a:t> </a:t>
            </a:r>
            <a:r>
              <a:rPr lang="en-US" sz="3156" dirty="0"/>
              <a:t>lembur; data yang ada di gudang</a:t>
            </a:r>
            <a:r>
              <a:rPr lang="en-US" sz="3156" dirty="0">
                <a:solidFill>
                  <a:schemeClr val="accent1"/>
                </a:solidFill>
              </a:rPr>
              <a:t>sangat jarang berubah</a:t>
            </a:r>
            <a:r>
              <a:rPr lang="en-US" sz="3156" dirty="0"/>
              <a:t>.</a:t>
            </a:r>
          </a:p>
          <a:p>
            <a:endParaRPr lang="en-US" sz="3156" dirty="0"/>
          </a:p>
        </p:txBody>
      </p:sp>
    </p:spTree>
    <p:extLst>
      <p:ext uri="{BB962C8B-B14F-4D97-AF65-F5344CB8AC3E}">
        <p14:creationId xmlns:p14="http://schemas.microsoft.com/office/powerpoint/2010/main" val="3055176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0" y="303213"/>
            <a:ext cx="8515350" cy="1260475"/>
          </a:xfrm>
        </p:spPr>
        <p:txBody>
          <a:bodyPr/>
          <a:lstStyle/>
          <a:p>
            <a:r>
              <a:rPr lang="en-US" dirty="0" smtClean="0"/>
              <a:t>Karakter dari </a:t>
            </a:r>
            <a:br>
              <a:rPr lang="en-US" dirty="0" smtClean="0"/>
            </a:br>
            <a:r>
              <a:rPr lang="en-US" dirty="0" smtClean="0"/>
              <a:t>itu </a:t>
            </a:r>
            <a:r>
              <a:rPr lang="en-US" dirty="0" smtClean="0">
                <a:solidFill>
                  <a:schemeClr val="accent2"/>
                </a:solidFill>
              </a:rPr>
              <a:t>Gudang data</a:t>
            </a:r>
            <a:endParaRPr lang="en-US" dirty="0">
              <a:solidFill>
                <a:schemeClr val="accent2"/>
              </a:solidFill>
            </a:endParaRPr>
          </a:p>
        </p:txBody>
      </p:sp>
      <p:sp>
        <p:nvSpPr>
          <p:cNvPr id="4" name="Content Placeholder 3"/>
          <p:cNvSpPr>
            <a:spLocks noGrp="1"/>
          </p:cNvSpPr>
          <p:nvPr>
            <p:ph sz="half" idx="1"/>
          </p:nvPr>
        </p:nvSpPr>
        <p:spPr>
          <a:xfrm>
            <a:off x="820182" y="2057400"/>
            <a:ext cx="4720815" cy="4698397"/>
          </a:xfrm>
        </p:spPr>
        <p:txBody>
          <a:bodyPr>
            <a:normAutofit/>
          </a:bodyPr>
          <a:lstStyle/>
          <a:p>
            <a:r>
              <a:rPr lang="en-US" sz="3156" b="1" dirty="0">
                <a:solidFill>
                  <a:schemeClr val="accent1"/>
                </a:solidFill>
              </a:rPr>
              <a:t>Variasi Waktu </a:t>
            </a:r>
          </a:p>
          <a:p>
            <a:pPr lvl="1"/>
            <a:r>
              <a:rPr lang="en-US" sz="2455" dirty="0"/>
              <a:t>Aliran data melalui waktu</a:t>
            </a:r>
          </a:p>
          <a:p>
            <a:pPr lvl="1"/>
            <a:r>
              <a:rPr lang="en-US" sz="2455" dirty="0"/>
              <a:t>Data proyeksi</a:t>
            </a:r>
          </a:p>
          <a:p>
            <a:r>
              <a:rPr lang="en-US" sz="3156" b="1" dirty="0">
                <a:solidFill>
                  <a:schemeClr val="accent1"/>
                </a:solidFill>
              </a:rPr>
              <a:t>Non-Volatile</a:t>
            </a:r>
            <a:r>
              <a:rPr lang="en-US" sz="3156" dirty="0"/>
              <a:t> </a:t>
            </a:r>
          </a:p>
          <a:p>
            <a:pPr lvl="1"/>
            <a:r>
              <a:rPr lang="en-US" sz="2455" dirty="0"/>
              <a:t>Data tidak pernah dihapus</a:t>
            </a:r>
          </a:p>
          <a:p>
            <a:pPr lvl="1"/>
            <a:r>
              <a:rPr lang="en-US" sz="2455" dirty="0"/>
              <a:t>selalu tumbuh</a:t>
            </a:r>
          </a:p>
          <a:p>
            <a:pPr lvl="1"/>
            <a:r>
              <a:rPr lang="en-US" sz="2455" dirty="0"/>
              <a:t>Salinan data sumber </a:t>
            </a:r>
          </a:p>
        </p:txBody>
      </p:sp>
      <p:sp>
        <p:nvSpPr>
          <p:cNvPr id="5" name="Content Placeholder 4"/>
          <p:cNvSpPr>
            <a:spLocks noGrp="1"/>
          </p:cNvSpPr>
          <p:nvPr>
            <p:ph sz="half" idx="2"/>
          </p:nvPr>
        </p:nvSpPr>
        <p:spPr>
          <a:xfrm>
            <a:off x="5719141" y="2057400"/>
            <a:ext cx="4720815" cy="4698397"/>
          </a:xfrm>
        </p:spPr>
        <p:txBody>
          <a:bodyPr>
            <a:normAutofit/>
          </a:bodyPr>
          <a:lstStyle/>
          <a:p>
            <a:r>
              <a:rPr lang="en-US" sz="3156" b="1" dirty="0">
                <a:solidFill>
                  <a:schemeClr val="accent1"/>
                </a:solidFill>
              </a:rPr>
              <a:t>terpadu</a:t>
            </a:r>
          </a:p>
          <a:p>
            <a:pPr lvl="1"/>
            <a:r>
              <a:rPr lang="en-US" sz="2455" dirty="0"/>
              <a:t>sentralisasi</a:t>
            </a:r>
          </a:p>
          <a:p>
            <a:pPr lvl="1"/>
            <a:r>
              <a:rPr lang="en-US" sz="2455" dirty="0"/>
              <a:t>Menyimpan data diambil dari seluruh organisasi</a:t>
            </a:r>
          </a:p>
          <a:p>
            <a:r>
              <a:rPr lang="en-US" sz="3156" b="1" dirty="0">
                <a:solidFill>
                  <a:schemeClr val="accent1"/>
                </a:solidFill>
              </a:rPr>
              <a:t>Subjek-Oriented</a:t>
            </a:r>
            <a:r>
              <a:rPr lang="en-US" sz="3156" dirty="0">
                <a:solidFill>
                  <a:schemeClr val="accent1"/>
                </a:solidFill>
              </a:rPr>
              <a:t> </a:t>
            </a:r>
          </a:p>
          <a:p>
            <a:pPr lvl="1"/>
            <a:r>
              <a:rPr lang="en-US" sz="2455" dirty="0"/>
              <a:t>Dioptimalkan untuk memberikan jawaban atas pertanyaan yang beragam</a:t>
            </a:r>
          </a:p>
          <a:p>
            <a:pPr lvl="1"/>
            <a:r>
              <a:rPr lang="en-US" sz="2455" dirty="0"/>
              <a:t>Digunakan oleh semua bidang fungsional</a:t>
            </a:r>
            <a:endParaRPr lang="en-US" sz="2805" dirty="0"/>
          </a:p>
        </p:txBody>
      </p:sp>
    </p:spTree>
    <p:extLst>
      <p:ext uri="{BB962C8B-B14F-4D97-AF65-F5344CB8AC3E}">
        <p14:creationId xmlns:p14="http://schemas.microsoft.com/office/powerpoint/2010/main" val="2046876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670100" y="303213"/>
            <a:ext cx="8483550" cy="1260475"/>
          </a:xfrm>
        </p:spPr>
        <p:txBody>
          <a:bodyPr/>
          <a:lstStyle/>
          <a:p>
            <a:r>
              <a:rPr lang="en-US" dirty="0" smtClean="0">
                <a:solidFill>
                  <a:schemeClr val="accent2"/>
                </a:solidFill>
              </a:rPr>
              <a:t>ETL:</a:t>
            </a:r>
            <a:r>
              <a:rPr lang="en-US" dirty="0" smtClean="0"/>
              <a:t> Untuk Mengisi Data Warehouse</a:t>
            </a:r>
            <a:endParaRPr lang="en-US" dirty="0"/>
          </a:p>
        </p:txBody>
      </p:sp>
      <p:pic>
        <p:nvPicPr>
          <p:cNvPr id="6" name="Content Placeholder 5"/>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949970" y="2370374"/>
            <a:ext cx="5923809" cy="3780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498900" y="2950774"/>
            <a:ext cx="832279" cy="375616"/>
          </a:xfrm>
          <a:prstGeom prst="rect">
            <a:avLst/>
          </a:prstGeom>
          <a:noFill/>
        </p:spPr>
        <p:txBody>
          <a:bodyPr wrap="none" rtlCol="0">
            <a:spAutoFit/>
          </a:bodyPr>
          <a:lstStyle/>
          <a:p>
            <a:r>
              <a:rPr lang="en-US" sz="1841" b="1" dirty="0">
                <a:solidFill>
                  <a:schemeClr val="accent1"/>
                </a:solidFill>
                <a:latin typeface="Arial Narrow" pitchFamily="34" charset="0"/>
              </a:rPr>
              <a:t>Daftar gaji</a:t>
            </a:r>
            <a:endParaRPr lang="en-US" sz="1841" dirty="0">
              <a:solidFill>
                <a:schemeClr val="accent1"/>
              </a:solidFill>
              <a:latin typeface="Arial Black" pitchFamily="34" charset="0"/>
            </a:endParaRPr>
          </a:p>
        </p:txBody>
      </p:sp>
      <p:sp>
        <p:nvSpPr>
          <p:cNvPr id="5" name="TextBox 4"/>
          <p:cNvSpPr txBox="1"/>
          <p:nvPr/>
        </p:nvSpPr>
        <p:spPr>
          <a:xfrm>
            <a:off x="3532302" y="4157938"/>
            <a:ext cx="691215" cy="375616"/>
          </a:xfrm>
          <a:prstGeom prst="rect">
            <a:avLst/>
          </a:prstGeom>
          <a:noFill/>
        </p:spPr>
        <p:txBody>
          <a:bodyPr wrap="none" rtlCol="0">
            <a:spAutoFit/>
          </a:bodyPr>
          <a:lstStyle/>
          <a:p>
            <a:r>
              <a:rPr lang="en-US" sz="1841" b="1" dirty="0">
                <a:solidFill>
                  <a:schemeClr val="accent2"/>
                </a:solidFill>
                <a:latin typeface="Arial Narrow" pitchFamily="34" charset="0"/>
              </a:rPr>
              <a:t>Penjualan</a:t>
            </a:r>
            <a:endParaRPr lang="en-US" sz="1841" dirty="0">
              <a:solidFill>
                <a:schemeClr val="accent2"/>
              </a:solidFill>
              <a:latin typeface="Arial Black" pitchFamily="34" charset="0"/>
            </a:endParaRPr>
          </a:p>
        </p:txBody>
      </p:sp>
      <p:sp>
        <p:nvSpPr>
          <p:cNvPr id="7" name="TextBox 6"/>
          <p:cNvSpPr txBox="1"/>
          <p:nvPr/>
        </p:nvSpPr>
        <p:spPr>
          <a:xfrm>
            <a:off x="3297610" y="5376236"/>
            <a:ext cx="1241045" cy="375616"/>
          </a:xfrm>
          <a:prstGeom prst="rect">
            <a:avLst/>
          </a:prstGeom>
          <a:noFill/>
        </p:spPr>
        <p:txBody>
          <a:bodyPr wrap="none" rtlCol="0">
            <a:spAutoFit/>
          </a:bodyPr>
          <a:lstStyle/>
          <a:p>
            <a:r>
              <a:rPr lang="en-US" sz="1841" b="1" dirty="0">
                <a:solidFill>
                  <a:schemeClr val="accent3">
                    <a:lumMod val="50000"/>
                  </a:schemeClr>
                </a:solidFill>
                <a:latin typeface="Arial Narrow" pitchFamily="34" charset="0"/>
              </a:rPr>
              <a:t>pembelian</a:t>
            </a:r>
          </a:p>
        </p:txBody>
      </p:sp>
    </p:spTree>
    <p:extLst>
      <p:ext uri="{BB962C8B-B14F-4D97-AF65-F5344CB8AC3E}">
        <p14:creationId xmlns:p14="http://schemas.microsoft.com/office/powerpoint/2010/main" val="4240706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786" dirty="0"/>
              <a:t>Itu </a:t>
            </a:r>
            <a:r>
              <a:rPr lang="en-US" sz="5786" dirty="0">
                <a:solidFill>
                  <a:schemeClr val="accent6"/>
                </a:solidFill>
              </a:rPr>
              <a:t>Data Mart</a:t>
            </a:r>
          </a:p>
        </p:txBody>
      </p:sp>
      <p:sp>
        <p:nvSpPr>
          <p:cNvPr id="5" name="Content Placeholder 4"/>
          <p:cNvSpPr>
            <a:spLocks noGrp="1"/>
          </p:cNvSpPr>
          <p:nvPr>
            <p:ph idx="1"/>
          </p:nvPr>
        </p:nvSpPr>
        <p:spPr>
          <a:xfrm>
            <a:off x="838200" y="1765300"/>
            <a:ext cx="9315450" cy="4991100"/>
          </a:xfrm>
        </p:spPr>
        <p:txBody>
          <a:bodyPr>
            <a:normAutofit/>
          </a:bodyPr>
          <a:lstStyle/>
          <a:p>
            <a:r>
              <a:rPr lang="en-US" sz="3507" dirty="0"/>
              <a:t>Single-subjek subset dari data warehouse</a:t>
            </a:r>
          </a:p>
          <a:p>
            <a:r>
              <a:rPr lang="en-US" sz="3507" dirty="0"/>
              <a:t>Menyediakan dukungan Keputusan untuk kelompok kecil</a:t>
            </a:r>
          </a:p>
          <a:p>
            <a:r>
              <a:rPr lang="en-US" sz="3507" dirty="0"/>
              <a:t>Memenuhi kebutuhan lokal atau departemen</a:t>
            </a:r>
            <a:endParaRPr lang="en-US" sz="3857" b="1" dirty="0"/>
          </a:p>
        </p:txBody>
      </p:sp>
    </p:spTree>
    <p:extLst>
      <p:ext uri="{BB962C8B-B14F-4D97-AF65-F5344CB8AC3E}">
        <p14:creationId xmlns:p14="http://schemas.microsoft.com/office/powerpoint/2010/main" val="410468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kursus Deskripsi</a:t>
            </a:r>
            <a:endParaRPr lang="en-US" dirty="0"/>
          </a:p>
        </p:txBody>
      </p:sp>
      <p:sp>
        <p:nvSpPr>
          <p:cNvPr id="3" name="Content Placeholder 2"/>
          <p:cNvSpPr>
            <a:spLocks noGrp="1"/>
          </p:cNvSpPr>
          <p:nvPr>
            <p:ph idx="1"/>
          </p:nvPr>
        </p:nvSpPr>
        <p:spPr>
          <a:xfrm>
            <a:off x="930728" y="1765300"/>
            <a:ext cx="9222921" cy="4991100"/>
          </a:xfrm>
        </p:spPr>
        <p:txBody>
          <a:bodyPr/>
          <a:lstStyle/>
          <a:p>
            <a:r>
              <a:rPr lang="en-US" sz="2800" dirty="0" smtClean="0"/>
              <a:t>Itu </a:t>
            </a:r>
            <a:r>
              <a:rPr lang="en-US" sz="2800" dirty="0"/>
              <a:t>Fokus utama dari program ini adalah pada Data Warehousing dan itu aplikasi untuk intelijen bisnis</a:t>
            </a:r>
            <a:r>
              <a:rPr lang="en-US" sz="2800"/>
              <a:t>. </a:t>
            </a:r>
            <a:endParaRPr lang="en-US" sz="2800" dirty="0" smtClean="0"/>
          </a:p>
        </p:txBody>
      </p:sp>
    </p:spTree>
    <p:extLst>
      <p:ext uri="{BB962C8B-B14F-4D97-AF65-F5344CB8AC3E}">
        <p14:creationId xmlns:p14="http://schemas.microsoft.com/office/powerpoint/2010/main" val="19116044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352550" y="303213"/>
            <a:ext cx="8801100" cy="1260475"/>
          </a:xfrm>
        </p:spPr>
        <p:txBody>
          <a:bodyPr/>
          <a:lstStyle/>
          <a:p>
            <a:r>
              <a:rPr lang="en-US" dirty="0" smtClean="0"/>
              <a:t>Evolusi dari DW</a:t>
            </a:r>
            <a:endParaRPr lang="en-US" dirty="0"/>
          </a:p>
        </p:txBody>
      </p:sp>
      <p:graphicFrame>
        <p:nvGraphicFramePr>
          <p:cNvPr id="4" name="Content Placeholder 3"/>
          <p:cNvGraphicFramePr>
            <a:graphicFrameLocks noGrp="1"/>
          </p:cNvGraphicFramePr>
          <p:nvPr>
            <p:ph idx="1"/>
            <p:extLst/>
          </p:nvPr>
        </p:nvGraphicFramePr>
        <p:xfrm>
          <a:off x="534988" y="1765300"/>
          <a:ext cx="9618662" cy="4991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6138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25538" y="3348038"/>
            <a:ext cx="8797926" cy="1501775"/>
          </a:xfrm>
        </p:spPr>
        <p:txBody>
          <a:bodyPr/>
          <a:lstStyle/>
          <a:p>
            <a:pPr algn="l"/>
            <a:r>
              <a:rPr lang="en-US" sz="5260" dirty="0">
                <a:solidFill>
                  <a:schemeClr val="accent2"/>
                </a:solidFill>
              </a:rPr>
              <a:t>Business Intelligence</a:t>
            </a:r>
          </a:p>
        </p:txBody>
      </p:sp>
      <p:sp>
        <p:nvSpPr>
          <p:cNvPr id="3" name="Content Placeholder 2"/>
          <p:cNvSpPr>
            <a:spLocks noGrp="1"/>
          </p:cNvSpPr>
          <p:nvPr>
            <p:ph type="body" idx="4294967295"/>
          </p:nvPr>
        </p:nvSpPr>
        <p:spPr>
          <a:xfrm>
            <a:off x="1125538" y="4783137"/>
            <a:ext cx="9085263" cy="1654175"/>
          </a:xfrm>
        </p:spPr>
        <p:txBody>
          <a:bodyPr>
            <a:normAutofit/>
          </a:bodyPr>
          <a:lstStyle/>
          <a:p>
            <a:pPr marL="0" indent="0">
              <a:buNone/>
            </a:pPr>
            <a:r>
              <a:rPr lang="en-US" sz="2805" dirty="0"/>
              <a:t>kemampuan analitis dan Pengambilan Dukungan dari gudang data. </a:t>
            </a:r>
          </a:p>
          <a:p>
            <a:pPr marL="0" indent="0">
              <a:buNone/>
            </a:pPr>
            <a:r>
              <a:rPr lang="en-US" sz="2805" dirty="0"/>
              <a:t>The “Glitz dan Glam” Data Warehousing</a:t>
            </a:r>
          </a:p>
        </p:txBody>
      </p:sp>
    </p:spTree>
    <p:extLst>
      <p:ext uri="{BB962C8B-B14F-4D97-AF65-F5344CB8AC3E}">
        <p14:creationId xmlns:p14="http://schemas.microsoft.com/office/powerpoint/2010/main" val="2482172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638300" y="303213"/>
            <a:ext cx="8515350" cy="1260475"/>
          </a:xfrm>
        </p:spPr>
        <p:txBody>
          <a:bodyPr/>
          <a:lstStyle/>
          <a:p>
            <a:r>
              <a:rPr lang="en-US" dirty="0" smtClean="0"/>
              <a:t>Data Warehouse atau Business Intelligence?</a:t>
            </a:r>
            <a:endParaRPr lang="en-US" dirty="0"/>
          </a:p>
        </p:txBody>
      </p:sp>
      <p:sp>
        <p:nvSpPr>
          <p:cNvPr id="5" name="Content Placeholder 4"/>
          <p:cNvSpPr>
            <a:spLocks noGrp="1"/>
          </p:cNvSpPr>
          <p:nvPr>
            <p:ph sz="half" idx="1"/>
          </p:nvPr>
        </p:nvSpPr>
        <p:spPr>
          <a:xfrm>
            <a:off x="991632" y="2286000"/>
            <a:ext cx="4720815" cy="4470415"/>
          </a:xfrm>
        </p:spPr>
        <p:txBody>
          <a:bodyPr>
            <a:normAutofit/>
          </a:bodyPr>
          <a:lstStyle/>
          <a:p>
            <a:pPr marL="0" indent="0" algn="ctr">
              <a:buNone/>
            </a:pPr>
            <a:r>
              <a:rPr lang="en-US" sz="2455" dirty="0"/>
              <a:t>Adalah </a:t>
            </a:r>
            <a:r>
              <a:rPr lang="en-US" sz="2455" b="1" dirty="0">
                <a:solidFill>
                  <a:schemeClr val="accent2"/>
                </a:solidFill>
              </a:rPr>
              <a:t>gudang data</a:t>
            </a:r>
            <a:r>
              <a:rPr lang="en-US" sz="2455" b="1" dirty="0"/>
              <a:t> </a:t>
            </a:r>
            <a:r>
              <a:rPr lang="en-US" sz="2455" dirty="0"/>
              <a:t>komponen </a:t>
            </a:r>
            <a:r>
              <a:rPr lang="en-US" sz="2455" b="1" dirty="0">
                <a:solidFill>
                  <a:schemeClr val="accent1"/>
                </a:solidFill>
              </a:rPr>
              <a:t>intelijen bisnis</a:t>
            </a:r>
            <a:r>
              <a:rPr lang="en-US" sz="2455" dirty="0"/>
              <a:t>?</a:t>
            </a:r>
          </a:p>
          <a:p>
            <a:pPr marL="0" indent="0">
              <a:buNone/>
            </a:pPr>
            <a:endParaRPr lang="en-US" sz="2455" dirty="0"/>
          </a:p>
          <a:p>
            <a:pPr marL="0" indent="0" algn="ctr">
              <a:buNone/>
            </a:pPr>
            <a:r>
              <a:rPr lang="en-US" sz="5260" b="1" dirty="0">
                <a:solidFill>
                  <a:schemeClr val="tx2"/>
                </a:solidFill>
                <a:effectLst>
                  <a:outerShdw blurRad="38100" dist="38100" dir="2700000" algn="tl">
                    <a:srgbClr val="000000">
                      <a:alpha val="43137"/>
                    </a:srgbClr>
                  </a:outerShdw>
                </a:effectLst>
              </a:rPr>
              <a:t>atau </a:t>
            </a:r>
            <a:endParaRPr lang="en-US" sz="3507" b="1" dirty="0">
              <a:solidFill>
                <a:schemeClr val="tx2"/>
              </a:solidFill>
              <a:effectLst>
                <a:outerShdw blurRad="38100" dist="38100" dir="2700000" algn="tl">
                  <a:srgbClr val="000000">
                    <a:alpha val="43137"/>
                  </a:srgbClr>
                </a:outerShdw>
              </a:effectLst>
            </a:endParaRPr>
          </a:p>
          <a:p>
            <a:pPr marL="0" indent="0">
              <a:buNone/>
            </a:pPr>
            <a:endParaRPr lang="en-US" sz="2455" dirty="0"/>
          </a:p>
          <a:p>
            <a:pPr marL="0" indent="0" algn="ctr">
              <a:buNone/>
            </a:pPr>
            <a:r>
              <a:rPr lang="en-US" sz="2455" dirty="0"/>
              <a:t>Aku s </a:t>
            </a:r>
            <a:r>
              <a:rPr lang="en-US" sz="2455" b="1" dirty="0">
                <a:solidFill>
                  <a:schemeClr val="accent1"/>
                </a:solidFill>
              </a:rPr>
              <a:t>intelijen bisnis </a:t>
            </a:r>
            <a:r>
              <a:rPr lang="en-US" sz="2455" dirty="0"/>
              <a:t>komponen dari </a:t>
            </a:r>
            <a:r>
              <a:rPr lang="en-US" sz="2455" b="1" dirty="0">
                <a:solidFill>
                  <a:schemeClr val="accent2"/>
                </a:solidFill>
              </a:rPr>
              <a:t>gudang data</a:t>
            </a:r>
            <a:r>
              <a:rPr lang="en-US" sz="2455" dirty="0"/>
              <a:t>?</a:t>
            </a:r>
          </a:p>
        </p:txBody>
      </p:sp>
      <p:pic>
        <p:nvPicPr>
          <p:cNvPr id="2050" name="Picture 2" descr="http://www.personal.psu.edu/cmn5158/blogs/courtney_norjens_technical_writing/5737-Who-Came-First3.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450806" y="2997207"/>
            <a:ext cx="268605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828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260475" y="3609975"/>
            <a:ext cx="9085263" cy="1501775"/>
          </a:xfrm>
        </p:spPr>
        <p:txBody>
          <a:bodyPr/>
          <a:lstStyle/>
          <a:p>
            <a:pPr algn="l"/>
            <a:r>
              <a:rPr lang="en-US" dirty="0" smtClean="0"/>
              <a:t>Tapi </a:t>
            </a:r>
            <a:r>
              <a:rPr lang="en-US" dirty="0" smtClean="0">
                <a:solidFill>
                  <a:schemeClr val="accent2"/>
                </a:solidFill>
              </a:rPr>
              <a:t>bagaimana</a:t>
            </a:r>
            <a:r>
              <a:rPr lang="en-US" dirty="0" smtClean="0"/>
              <a:t> Melakukan hal ini </a:t>
            </a:r>
            <a:r>
              <a:rPr lang="en-US" dirty="0" smtClean="0">
                <a:solidFill>
                  <a:schemeClr val="accent6"/>
                </a:solidFill>
              </a:rPr>
              <a:t>kerja</a:t>
            </a:r>
            <a:r>
              <a:rPr lang="en-US" dirty="0" smtClean="0"/>
              <a:t>?</a:t>
            </a:r>
            <a:endParaRPr lang="en-US" dirty="0"/>
          </a:p>
        </p:txBody>
      </p:sp>
      <p:sp>
        <p:nvSpPr>
          <p:cNvPr id="6" name="Text Placeholder 5"/>
          <p:cNvSpPr>
            <a:spLocks noGrp="1"/>
          </p:cNvSpPr>
          <p:nvPr>
            <p:ph type="body" idx="4294967295"/>
          </p:nvPr>
        </p:nvSpPr>
        <p:spPr>
          <a:xfrm>
            <a:off x="1260474" y="5111750"/>
            <a:ext cx="9085263" cy="1654175"/>
          </a:xfrm>
        </p:spPr>
        <p:txBody>
          <a:bodyPr>
            <a:normAutofit/>
          </a:bodyPr>
          <a:lstStyle/>
          <a:p>
            <a:pPr marL="0" indent="0">
              <a:buNone/>
            </a:pPr>
            <a:r>
              <a:rPr lang="en-US" sz="2805" dirty="0"/>
              <a:t>Berikut adalah contoh hiper-ringkasan ...</a:t>
            </a:r>
          </a:p>
        </p:txBody>
      </p:sp>
    </p:spTree>
    <p:extLst>
      <p:ext uri="{BB962C8B-B14F-4D97-AF65-F5344CB8AC3E}">
        <p14:creationId xmlns:p14="http://schemas.microsoft.com/office/powerpoint/2010/main" val="4155490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428750" y="303213"/>
            <a:ext cx="8724900" cy="1260475"/>
          </a:xfrm>
        </p:spPr>
        <p:txBody>
          <a:bodyPr>
            <a:normAutofit fontScale="90000"/>
          </a:bodyPr>
          <a:lstStyle/>
          <a:p>
            <a:r>
              <a:rPr lang="en-US" altLang="en-US" dirty="0" smtClean="0">
                <a:solidFill>
                  <a:schemeClr val="accent1"/>
                </a:solidFill>
              </a:rPr>
              <a:t># 1: </a:t>
            </a:r>
            <a:r>
              <a:rPr lang="en-US" altLang="en-US" dirty="0" smtClean="0"/>
              <a:t>Kita punya </a:t>
            </a:r>
            <a:r>
              <a:rPr lang="en-US" altLang="en-US" dirty="0"/>
              <a:t/>
            </a:r>
            <a:br>
              <a:rPr lang="en-US" altLang="en-US" dirty="0"/>
            </a:br>
            <a:r>
              <a:rPr lang="en-US" altLang="en-US" dirty="0" err="1" smtClean="0">
                <a:solidFill>
                  <a:schemeClr val="accent6"/>
                </a:solidFill>
              </a:rPr>
              <a:t>Angin utara</a:t>
            </a:r>
            <a:r>
              <a:rPr lang="en-US" altLang="en-US" dirty="0" smtClean="0">
                <a:solidFill>
                  <a:schemeClr val="accent6"/>
                </a:solidFill>
              </a:rPr>
              <a:t> OLTP database</a:t>
            </a:r>
            <a:endParaRPr lang="en-US" altLang="en-US" dirty="0">
              <a:solidFill>
                <a:schemeClr val="accent6"/>
              </a:solidFill>
            </a:endParaRPr>
          </a:p>
        </p:txBody>
      </p:sp>
      <p:sp>
        <p:nvSpPr>
          <p:cNvPr id="3" name="Content Placeholder 2"/>
          <p:cNvSpPr>
            <a:spLocks noGrp="1"/>
          </p:cNvSpPr>
          <p:nvPr>
            <p:ph sz="half" idx="4294967295"/>
          </p:nvPr>
        </p:nvSpPr>
        <p:spPr>
          <a:xfrm>
            <a:off x="7981950" y="2318138"/>
            <a:ext cx="2533650" cy="4239825"/>
          </a:xfrm>
        </p:spPr>
        <p:txBody>
          <a:bodyPr/>
          <a:lstStyle/>
          <a:p>
            <a:r>
              <a:rPr lang="en-US" sz="2400" dirty="0" smtClean="0"/>
              <a:t>kemampuan pelaporan tidak memadai</a:t>
            </a:r>
          </a:p>
          <a:p>
            <a:r>
              <a:rPr lang="en-US" sz="2400" dirty="0" smtClean="0"/>
              <a:t>hanya bisa melaporkan “Dalam sekarang”</a:t>
            </a:r>
          </a:p>
          <a:p>
            <a:r>
              <a:rPr lang="en-US" sz="2400" dirty="0" smtClean="0"/>
              <a:t>query yang kompleks untuk mendapatkan pertanyaan dijawab.</a:t>
            </a:r>
          </a:p>
          <a:p>
            <a:endParaRPr lang="en-US" sz="2400" dirty="0"/>
          </a:p>
        </p:txBody>
      </p:sp>
      <p:graphicFrame>
        <p:nvGraphicFramePr>
          <p:cNvPr id="76804" name="Object 4"/>
          <p:cNvGraphicFramePr>
            <a:graphicFrameLocks noChangeAspect="1"/>
          </p:cNvGraphicFramePr>
          <p:nvPr>
            <p:extLst>
              <p:ext uri="{D42A27DB-BD31-4B8C-83A1-F6EECF244321}">
                <p14:modId xmlns:p14="http://schemas.microsoft.com/office/powerpoint/2010/main" val="163649796"/>
              </p:ext>
            </p:extLst>
          </p:nvPr>
        </p:nvGraphicFramePr>
        <p:xfrm>
          <a:off x="448362" y="2318138"/>
          <a:ext cx="7397005" cy="4239825"/>
        </p:xfrm>
        <a:graphic>
          <a:graphicData uri="http://schemas.openxmlformats.org/presentationml/2006/ole">
            <mc:AlternateContent xmlns:mc="http://schemas.openxmlformats.org/markup-compatibility/2006">
              <mc:Choice xmlns:v="urn:schemas-microsoft-com:vml" Requires="v">
                <p:oleObj spid="_x0000_s4135" name="Photo Editor Photo" r:id="rId3" imgW="9057143" imgH="5191850" progId="MSPhotoEd.3">
                  <p:embed/>
                </p:oleObj>
              </mc:Choice>
              <mc:Fallback>
                <p:oleObj name="Photo Editor Photo" r:id="rId3" imgW="9057143" imgH="5191850"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362" y="2318138"/>
                        <a:ext cx="7397005" cy="423982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200201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00250" y="303213"/>
            <a:ext cx="8153400" cy="1260475"/>
          </a:xfrm>
        </p:spPr>
        <p:txBody>
          <a:bodyPr/>
          <a:lstStyle/>
          <a:p>
            <a:r>
              <a:rPr lang="en-US" dirty="0" smtClean="0">
                <a:solidFill>
                  <a:schemeClr val="accent1"/>
                </a:solidFill>
              </a:rPr>
              <a:t># 2: </a:t>
            </a:r>
            <a:r>
              <a:rPr lang="en-US" dirty="0" smtClean="0"/>
              <a:t>Mengenali </a:t>
            </a:r>
            <a:r>
              <a:rPr lang="en-US" dirty="0" smtClean="0">
                <a:solidFill>
                  <a:schemeClr val="accent6"/>
                </a:solidFill>
              </a:rPr>
              <a:t>proses bisnis </a:t>
            </a:r>
            <a:r>
              <a:rPr lang="en-US" dirty="0" smtClean="0"/>
              <a:t>untuk model</a:t>
            </a:r>
            <a:endParaRPr lang="en-US" dirty="0"/>
          </a:p>
        </p:txBody>
      </p:sp>
      <p:sp>
        <p:nvSpPr>
          <p:cNvPr id="6" name="Content Placeholder 5"/>
          <p:cNvSpPr>
            <a:spLocks noGrp="1"/>
          </p:cNvSpPr>
          <p:nvPr>
            <p:ph idx="1"/>
          </p:nvPr>
        </p:nvSpPr>
        <p:spPr>
          <a:xfrm>
            <a:off x="838200" y="2114550"/>
            <a:ext cx="9315450" cy="4641850"/>
          </a:xfrm>
        </p:spPr>
        <p:txBody>
          <a:bodyPr>
            <a:normAutofit lnSpcReduction="10000"/>
          </a:bodyPr>
          <a:lstStyle/>
          <a:p>
            <a:r>
              <a:rPr lang="en-US" sz="3156" dirty="0"/>
              <a:t>Proses Bisnis &amp; Grain</a:t>
            </a:r>
          </a:p>
          <a:p>
            <a:pPr lvl="1"/>
            <a:r>
              <a:rPr lang="en-US" sz="2805" dirty="0"/>
              <a:t>Pesanan - produk yang dijual kepada pelanggan dari waktu ke waktu oleh penjualan.</a:t>
            </a:r>
          </a:p>
          <a:p>
            <a:pPr lvl="1"/>
            <a:r>
              <a:rPr lang="en-US" sz="2805" dirty="0"/>
              <a:t>Satu baris per pesanan produk (produk pada urutan)</a:t>
            </a:r>
          </a:p>
          <a:p>
            <a:r>
              <a:rPr lang="en-US" sz="3156" dirty="0"/>
              <a:t>Ukuran</a:t>
            </a:r>
          </a:p>
          <a:p>
            <a:pPr lvl="1"/>
            <a:r>
              <a:rPr lang="en-US" sz="2805" dirty="0"/>
              <a:t>Produk, Karyawan (Penjualan), Waktu (Tanggal Order), Pelanggan</a:t>
            </a:r>
          </a:p>
          <a:p>
            <a:r>
              <a:rPr lang="en-US" sz="3156" dirty="0"/>
              <a:t>fakta</a:t>
            </a:r>
          </a:p>
          <a:p>
            <a:pPr lvl="1"/>
            <a:r>
              <a:rPr lang="en-US" sz="2805" dirty="0"/>
              <a:t>Order Quantity, agar Jumlah</a:t>
            </a:r>
          </a:p>
          <a:p>
            <a:r>
              <a:rPr lang="en-US" sz="3156" dirty="0"/>
              <a:t>Ini merupakan kami </a:t>
            </a:r>
            <a:r>
              <a:rPr lang="en-US" sz="3156" dirty="0">
                <a:solidFill>
                  <a:schemeClr val="accent2"/>
                </a:solidFill>
              </a:rPr>
              <a:t>Data Mart</a:t>
            </a:r>
            <a:r>
              <a:rPr lang="en-US" sz="3156" dirty="0"/>
              <a:t> di DW</a:t>
            </a:r>
          </a:p>
          <a:p>
            <a:pPr lvl="1"/>
            <a:endParaRPr lang="en-US" sz="2805" dirty="0"/>
          </a:p>
          <a:p>
            <a:endParaRPr lang="en-US" sz="3156" dirty="0"/>
          </a:p>
        </p:txBody>
      </p:sp>
    </p:spTree>
    <p:extLst>
      <p:ext uri="{BB962C8B-B14F-4D97-AF65-F5344CB8AC3E}">
        <p14:creationId xmlns:p14="http://schemas.microsoft.com/office/powerpoint/2010/main" val="3133269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2095500" y="303213"/>
            <a:ext cx="8058150" cy="1260475"/>
          </a:xfrm>
        </p:spPr>
        <p:txBody>
          <a:bodyPr>
            <a:normAutofit fontScale="90000"/>
          </a:bodyPr>
          <a:lstStyle/>
          <a:p>
            <a:r>
              <a:rPr lang="en-US" altLang="en-US" dirty="0" smtClean="0">
                <a:solidFill>
                  <a:schemeClr val="accent1"/>
                </a:solidFill>
              </a:rPr>
              <a:t># 3: </a:t>
            </a:r>
            <a:r>
              <a:rPr lang="en-US" altLang="en-US" dirty="0" smtClean="0"/>
              <a:t>Membuat </a:t>
            </a:r>
            <a:r>
              <a:rPr lang="en-US" altLang="en-US" dirty="0" err="1" smtClean="0">
                <a:solidFill>
                  <a:schemeClr val="accent6"/>
                </a:solidFill>
              </a:rPr>
              <a:t>Angin utara</a:t>
            </a:r>
            <a:r>
              <a:rPr lang="en-US" altLang="en-US" dirty="0" smtClean="0">
                <a:solidFill>
                  <a:schemeClr val="accent6"/>
                </a:solidFill>
              </a:rPr>
              <a:t> </a:t>
            </a:r>
            <a:r>
              <a:rPr lang="en-US" altLang="en-US" dirty="0">
                <a:solidFill>
                  <a:schemeClr val="accent6"/>
                </a:solidFill>
              </a:rPr>
              <a:t>pesanan </a:t>
            </a:r>
            <a:r>
              <a:rPr lang="en-US" altLang="en-US" dirty="0" smtClean="0">
                <a:solidFill>
                  <a:schemeClr val="accent6"/>
                </a:solidFill>
              </a:rPr>
              <a:t/>
            </a:r>
            <a:br>
              <a:rPr lang="en-US" altLang="en-US" dirty="0" smtClean="0">
                <a:solidFill>
                  <a:schemeClr val="accent6"/>
                </a:solidFill>
              </a:rPr>
            </a:br>
            <a:r>
              <a:rPr lang="en-US" altLang="en-US" dirty="0" smtClean="0">
                <a:solidFill>
                  <a:schemeClr val="accent6"/>
                </a:solidFill>
              </a:rPr>
              <a:t>Bintang </a:t>
            </a:r>
            <a:r>
              <a:rPr lang="en-US" altLang="en-US" dirty="0">
                <a:solidFill>
                  <a:schemeClr val="accent6"/>
                </a:solidFill>
              </a:rPr>
              <a:t>Skema</a:t>
            </a:r>
          </a:p>
        </p:txBody>
      </p:sp>
      <p:sp>
        <p:nvSpPr>
          <p:cNvPr id="2" name="Content Placeholder 1"/>
          <p:cNvSpPr>
            <a:spLocks noGrp="1"/>
          </p:cNvSpPr>
          <p:nvPr>
            <p:ph idx="4294967295"/>
          </p:nvPr>
        </p:nvSpPr>
        <p:spPr>
          <a:xfrm>
            <a:off x="6927793" y="2814269"/>
            <a:ext cx="3530657" cy="3572244"/>
          </a:xfrm>
        </p:spPr>
        <p:txBody>
          <a:bodyPr/>
          <a:lstStyle/>
          <a:p>
            <a:r>
              <a:rPr lang="en-US" sz="2400" dirty="0" smtClean="0"/>
              <a:t>Membangun data mart di gudang data</a:t>
            </a:r>
          </a:p>
          <a:p>
            <a:r>
              <a:rPr lang="en-US" sz="2400" dirty="0" smtClean="0"/>
              <a:t>Bahkan Tabel + Dimensi luar</a:t>
            </a:r>
          </a:p>
          <a:p>
            <a:r>
              <a:rPr lang="en-US" sz="2400" dirty="0" smtClean="0"/>
              <a:t>Fields didasarkan pada apa yang tersedia dalam data sumber</a:t>
            </a:r>
            <a:endParaRPr lang="en-US" sz="2400" dirty="0"/>
          </a:p>
        </p:txBody>
      </p:sp>
      <p:graphicFrame>
        <p:nvGraphicFramePr>
          <p:cNvPr id="78852" name="Object 4"/>
          <p:cNvGraphicFramePr>
            <a:graphicFrameLocks noChangeAspect="1"/>
          </p:cNvGraphicFramePr>
          <p:nvPr>
            <p:extLst>
              <p:ext uri="{D42A27DB-BD31-4B8C-83A1-F6EECF244321}">
                <p14:modId xmlns:p14="http://schemas.microsoft.com/office/powerpoint/2010/main" val="3986369734"/>
              </p:ext>
            </p:extLst>
          </p:nvPr>
        </p:nvGraphicFramePr>
        <p:xfrm>
          <a:off x="525810" y="2814269"/>
          <a:ext cx="6401983" cy="3002700"/>
        </p:xfrm>
        <a:graphic>
          <a:graphicData uri="http://schemas.openxmlformats.org/presentationml/2006/ole">
            <mc:AlternateContent xmlns:mc="http://schemas.openxmlformats.org/markup-compatibility/2006">
              <mc:Choice xmlns:v="urn:schemas-microsoft-com:vml" Requires="v">
                <p:oleObj spid="_x0000_s3111" name="Photo Editor Photo" r:id="rId3" imgW="6238095" imgH="2190476" progId="MSPhotoEd.3">
                  <p:embed/>
                </p:oleObj>
              </mc:Choice>
              <mc:Fallback>
                <p:oleObj name="Photo Editor Photo" r:id="rId3" imgW="6238095" imgH="2190476"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810" y="2814269"/>
                        <a:ext cx="6401983" cy="30027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4810852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657350" y="303213"/>
            <a:ext cx="8496300" cy="1260475"/>
          </a:xfrm>
        </p:spPr>
        <p:txBody>
          <a:bodyPr>
            <a:normAutofit fontScale="90000"/>
          </a:bodyPr>
          <a:lstStyle/>
          <a:p>
            <a:r>
              <a:rPr lang="en-US" altLang="en-US" dirty="0" smtClean="0">
                <a:solidFill>
                  <a:schemeClr val="accent1"/>
                </a:solidFill>
              </a:rPr>
              <a:t># 4:</a:t>
            </a:r>
            <a:r>
              <a:rPr lang="en-US" altLang="en-US" dirty="0" smtClean="0"/>
              <a:t> Membuat </a:t>
            </a:r>
            <a:r>
              <a:rPr lang="en-US" altLang="en-US" dirty="0" err="1" smtClean="0"/>
              <a:t>Angin utara</a:t>
            </a:r>
            <a:r>
              <a:rPr lang="en-US" altLang="en-US" dirty="0" smtClean="0"/>
              <a:t> </a:t>
            </a:r>
            <a:br>
              <a:rPr lang="en-US" altLang="en-US" dirty="0" smtClean="0"/>
            </a:br>
            <a:r>
              <a:rPr lang="en-US" altLang="en-US" dirty="0" smtClean="0">
                <a:solidFill>
                  <a:schemeClr val="accent6"/>
                </a:solidFill>
              </a:rPr>
              <a:t>Sumber untuk Target Peta</a:t>
            </a:r>
            <a:endParaRPr lang="en-US" altLang="en-US" dirty="0">
              <a:solidFill>
                <a:schemeClr val="accent6"/>
              </a:solidFill>
            </a:endParaRPr>
          </a:p>
        </p:txBody>
      </p:sp>
      <p:sp>
        <p:nvSpPr>
          <p:cNvPr id="4" name="Content Placeholder 3"/>
          <p:cNvSpPr>
            <a:spLocks noGrp="1"/>
          </p:cNvSpPr>
          <p:nvPr>
            <p:ph sz="half" idx="4294967295"/>
          </p:nvPr>
        </p:nvSpPr>
        <p:spPr>
          <a:xfrm>
            <a:off x="8558792" y="2395828"/>
            <a:ext cx="1914353" cy="4473575"/>
          </a:xfrm>
        </p:spPr>
        <p:txBody>
          <a:bodyPr/>
          <a:lstStyle/>
          <a:p>
            <a:r>
              <a:rPr lang="en-US" sz="2400" dirty="0" smtClean="0"/>
              <a:t>Bagaimana OLTP sejajar dengan OLAP? </a:t>
            </a:r>
          </a:p>
          <a:p>
            <a:r>
              <a:rPr lang="en-US" sz="2400" dirty="0" smtClean="0"/>
              <a:t>Membantu kita mendefinisikan proses ETL</a:t>
            </a:r>
            <a:endParaRPr lang="en-US" sz="2400" dirty="0"/>
          </a:p>
        </p:txBody>
      </p:sp>
      <p:grpSp>
        <p:nvGrpSpPr>
          <p:cNvPr id="2" name="Group 1"/>
          <p:cNvGrpSpPr/>
          <p:nvPr/>
        </p:nvGrpSpPr>
        <p:grpSpPr>
          <a:xfrm>
            <a:off x="426703" y="1815238"/>
            <a:ext cx="8357455" cy="5220640"/>
            <a:chOff x="620716" y="747499"/>
            <a:chExt cx="9532935" cy="5954926"/>
          </a:xfrm>
        </p:grpSpPr>
        <p:graphicFrame>
          <p:nvGraphicFramePr>
            <p:cNvPr id="76804" name="Object 4"/>
            <p:cNvGraphicFramePr>
              <a:graphicFrameLocks noChangeAspect="1"/>
            </p:cNvGraphicFramePr>
            <p:nvPr>
              <p:extLst/>
            </p:nvPr>
          </p:nvGraphicFramePr>
          <p:xfrm>
            <a:off x="624678" y="1435101"/>
            <a:ext cx="9056687" cy="5191125"/>
          </p:xfrm>
          <a:graphic>
            <a:graphicData uri="http://schemas.openxmlformats.org/presentationml/2006/ole">
              <mc:AlternateContent xmlns:mc="http://schemas.openxmlformats.org/markup-compatibility/2006">
                <mc:Choice xmlns:v="urn:schemas-microsoft-com:vml" Requires="v">
                  <p:oleObj spid="_x0000_s2087" name="Photo Editor Photo" r:id="rId3" imgW="9057143" imgH="5191850" progId="MSPhotoEd.3">
                    <p:embed/>
                  </p:oleObj>
                </mc:Choice>
                <mc:Fallback>
                  <p:oleObj name="Photo Editor Photo" r:id="rId3" imgW="9057143" imgH="5191850"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678" y="1435101"/>
                          <a:ext cx="9056687"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05" name="Rectangle 5"/>
            <p:cNvSpPr>
              <a:spLocks noChangeArrowheads="1"/>
            </p:cNvSpPr>
            <p:nvPr/>
          </p:nvSpPr>
          <p:spPr bwMode="auto">
            <a:xfrm>
              <a:off x="3739454" y="1358900"/>
              <a:ext cx="3276599" cy="266700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lstStyle/>
            <a:p>
              <a:endParaRPr lang="en-US" sz="1841"/>
            </a:p>
          </p:txBody>
        </p:sp>
        <p:sp>
          <p:nvSpPr>
            <p:cNvPr id="76806" name="Rectangle 6"/>
            <p:cNvSpPr>
              <a:spLocks noChangeArrowheads="1"/>
            </p:cNvSpPr>
            <p:nvPr/>
          </p:nvSpPr>
          <p:spPr bwMode="auto">
            <a:xfrm flipV="1">
              <a:off x="620716" y="4768851"/>
              <a:ext cx="6618283" cy="1933574"/>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lstStyle/>
            <a:p>
              <a:endParaRPr lang="en-US" sz="1841"/>
            </a:p>
          </p:txBody>
        </p:sp>
        <p:sp>
          <p:nvSpPr>
            <p:cNvPr id="76807" name="Rectangle 7"/>
            <p:cNvSpPr>
              <a:spLocks noChangeArrowheads="1"/>
            </p:cNvSpPr>
            <p:nvPr/>
          </p:nvSpPr>
          <p:spPr bwMode="auto">
            <a:xfrm flipV="1">
              <a:off x="620716" y="1358900"/>
              <a:ext cx="2960687" cy="3276601"/>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lstStyle/>
            <a:p>
              <a:endParaRPr lang="en-US" sz="1841"/>
            </a:p>
          </p:txBody>
        </p:sp>
        <p:sp>
          <p:nvSpPr>
            <p:cNvPr id="76808" name="Rectangle 8"/>
            <p:cNvSpPr>
              <a:spLocks noChangeArrowheads="1"/>
            </p:cNvSpPr>
            <p:nvPr/>
          </p:nvSpPr>
          <p:spPr bwMode="auto">
            <a:xfrm flipV="1">
              <a:off x="8004965" y="1524502"/>
              <a:ext cx="1676400" cy="2076006"/>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lstStyle/>
            <a:p>
              <a:endParaRPr lang="en-US" sz="1841">
                <a:solidFill>
                  <a:schemeClr val="accent4"/>
                </a:solidFill>
              </a:endParaRPr>
            </a:p>
          </p:txBody>
        </p:sp>
        <p:sp>
          <p:nvSpPr>
            <p:cNvPr id="76809" name="Rectangle 9"/>
            <p:cNvSpPr>
              <a:spLocks noChangeArrowheads="1"/>
            </p:cNvSpPr>
            <p:nvPr/>
          </p:nvSpPr>
          <p:spPr bwMode="auto">
            <a:xfrm flipV="1">
              <a:off x="5486399" y="2133853"/>
              <a:ext cx="1905000" cy="1524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lstStyle/>
            <a:p>
              <a:endParaRPr lang="en-US" sz="1841"/>
            </a:p>
          </p:txBody>
        </p:sp>
        <p:sp>
          <p:nvSpPr>
            <p:cNvPr id="76810" name="Text Box 10"/>
            <p:cNvSpPr txBox="1">
              <a:spLocks noChangeArrowheads="1"/>
            </p:cNvSpPr>
            <p:nvPr/>
          </p:nvSpPr>
          <p:spPr bwMode="auto">
            <a:xfrm>
              <a:off x="4098924" y="2584451"/>
              <a:ext cx="1412848" cy="1016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spAutoFit/>
            </a:bodyPr>
            <a:lstStyle/>
            <a:p>
              <a:pPr eaLnBrk="1" hangingPunct="1"/>
              <a:r>
                <a:rPr lang="en-US" altLang="en-US" sz="1753">
                  <a:solidFill>
                    <a:schemeClr val="hlink"/>
                  </a:solidFill>
                  <a:latin typeface="Tahoma" panose="020B0604030504040204" pitchFamily="34" charset="0"/>
                </a:rPr>
                <a:t>Fakta Tabel:</a:t>
              </a:r>
            </a:p>
            <a:p>
              <a:pPr eaLnBrk="1" hangingPunct="1"/>
              <a:r>
                <a:rPr lang="en-US" altLang="en-US" sz="1753">
                  <a:solidFill>
                    <a:schemeClr val="hlink"/>
                  </a:solidFill>
                  <a:latin typeface="Tahoma" panose="020B0604030504040204" pitchFamily="34" charset="0"/>
                </a:rPr>
                <a:t>OrderFact</a:t>
              </a:r>
              <a:br>
                <a:rPr lang="en-US" altLang="en-US" sz="1753">
                  <a:solidFill>
                    <a:schemeClr val="hlink"/>
                  </a:solidFill>
                  <a:latin typeface="Tahoma" panose="020B0604030504040204" pitchFamily="34" charset="0"/>
                </a:rPr>
              </a:br>
              <a:endParaRPr lang="en-US" altLang="en-US" sz="1753">
                <a:solidFill>
                  <a:schemeClr val="hlink"/>
                </a:solidFill>
                <a:latin typeface="Tahoma" panose="020B0604030504040204" pitchFamily="34" charset="0"/>
              </a:endParaRPr>
            </a:p>
          </p:txBody>
        </p:sp>
        <p:sp>
          <p:nvSpPr>
            <p:cNvPr id="76811" name="Line 11"/>
            <p:cNvSpPr>
              <a:spLocks noChangeShapeType="1"/>
            </p:cNvSpPr>
            <p:nvPr/>
          </p:nvSpPr>
          <p:spPr bwMode="auto">
            <a:xfrm>
              <a:off x="7391399" y="2273300"/>
              <a:ext cx="914400" cy="28956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lstStyle/>
            <a:p>
              <a:endParaRPr lang="en-US" sz="1841"/>
            </a:p>
          </p:txBody>
        </p:sp>
        <p:sp>
          <p:nvSpPr>
            <p:cNvPr id="76812" name="Text Box 12"/>
            <p:cNvSpPr txBox="1">
              <a:spLocks noChangeArrowheads="1"/>
            </p:cNvSpPr>
            <p:nvPr/>
          </p:nvSpPr>
          <p:spPr bwMode="auto">
            <a:xfrm>
              <a:off x="7696199" y="5168901"/>
              <a:ext cx="2046288" cy="70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721" tIns="40361" rIns="80721" bIns="40361">
              <a:spAutoFit/>
            </a:bodyPr>
            <a:lstStyle/>
            <a:p>
              <a:pPr eaLnBrk="1" hangingPunct="1"/>
              <a:r>
                <a:rPr lang="en-US" altLang="en-US" sz="1753" dirty="0" err="1">
                  <a:solidFill>
                    <a:schemeClr val="accent2"/>
                  </a:solidFill>
                  <a:latin typeface="Tahoma" panose="020B0604030504040204" pitchFamily="34" charset="0"/>
                </a:rPr>
                <a:t>TimeDim</a:t>
              </a:r>
              <a:r>
                <a:rPr lang="en-US" altLang="en-US" sz="1753" dirty="0">
                  <a:solidFill>
                    <a:schemeClr val="accent2"/>
                  </a:solidFill>
                  <a:latin typeface="Tahoma" panose="020B0604030504040204" pitchFamily="34" charset="0"/>
                </a:rPr>
                <a:t/>
              </a:r>
              <a:br>
                <a:rPr lang="en-US" altLang="en-US" sz="1753" dirty="0">
                  <a:solidFill>
                    <a:schemeClr val="accent2"/>
                  </a:solidFill>
                  <a:latin typeface="Tahoma" panose="020B0604030504040204" pitchFamily="34" charset="0"/>
                </a:rPr>
              </a:br>
              <a:endParaRPr lang="en-US" altLang="en-US" sz="1753" dirty="0">
                <a:solidFill>
                  <a:schemeClr val="accent2"/>
                </a:solidFill>
                <a:latin typeface="Tahoma" panose="020B0604030504040204" pitchFamily="34" charset="0"/>
              </a:endParaRPr>
            </a:p>
          </p:txBody>
        </p:sp>
        <p:sp>
          <p:nvSpPr>
            <p:cNvPr id="76813" name="Text Box 13"/>
            <p:cNvSpPr txBox="1">
              <a:spLocks noChangeArrowheads="1"/>
            </p:cNvSpPr>
            <p:nvPr/>
          </p:nvSpPr>
          <p:spPr bwMode="auto">
            <a:xfrm>
              <a:off x="2438400" y="4864100"/>
              <a:ext cx="3276599" cy="400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721" tIns="40361" rIns="80721" bIns="40361">
              <a:spAutoFit/>
            </a:bodyPr>
            <a:lstStyle/>
            <a:p>
              <a:pPr eaLnBrk="1" hangingPunct="1"/>
              <a:r>
                <a:rPr lang="en-US" altLang="en-US" sz="1753" dirty="0" err="1">
                  <a:solidFill>
                    <a:schemeClr val="accent2"/>
                  </a:solidFill>
                  <a:latin typeface="Tahoma" panose="020B0604030504040204" pitchFamily="34" charset="0"/>
                </a:rPr>
                <a:t>EmployeeDim</a:t>
              </a:r>
              <a:endParaRPr lang="en-US" altLang="en-US" sz="1753" dirty="0">
                <a:solidFill>
                  <a:schemeClr val="accent2"/>
                </a:solidFill>
                <a:latin typeface="Tahoma" panose="020B0604030504040204" pitchFamily="34" charset="0"/>
              </a:endParaRPr>
            </a:p>
          </p:txBody>
        </p:sp>
        <p:sp>
          <p:nvSpPr>
            <p:cNvPr id="76814" name="Text Box 14"/>
            <p:cNvSpPr txBox="1">
              <a:spLocks noChangeArrowheads="1"/>
            </p:cNvSpPr>
            <p:nvPr/>
          </p:nvSpPr>
          <p:spPr bwMode="auto">
            <a:xfrm>
              <a:off x="8096251" y="790316"/>
              <a:ext cx="2057400" cy="400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721" tIns="40361" rIns="80721" bIns="40361">
              <a:spAutoFit/>
            </a:bodyPr>
            <a:lstStyle/>
            <a:p>
              <a:pPr eaLnBrk="1" hangingPunct="1"/>
              <a:r>
                <a:rPr lang="en-US" altLang="en-US" sz="1753" dirty="0" err="1">
                  <a:solidFill>
                    <a:schemeClr val="accent2"/>
                  </a:solidFill>
                  <a:latin typeface="Tahoma" panose="020B0604030504040204" pitchFamily="34" charset="0"/>
                </a:rPr>
                <a:t>CustomerDim</a:t>
              </a:r>
              <a:endParaRPr lang="en-US" altLang="en-US" sz="1753" dirty="0">
                <a:solidFill>
                  <a:schemeClr val="accent2"/>
                </a:solidFill>
                <a:latin typeface="Tahoma" panose="020B0604030504040204" pitchFamily="34" charset="0"/>
              </a:endParaRPr>
            </a:p>
          </p:txBody>
        </p:sp>
        <p:sp>
          <p:nvSpPr>
            <p:cNvPr id="76815" name="Text Box 15"/>
            <p:cNvSpPr txBox="1">
              <a:spLocks noChangeArrowheads="1"/>
            </p:cNvSpPr>
            <p:nvPr/>
          </p:nvSpPr>
          <p:spPr bwMode="auto">
            <a:xfrm>
              <a:off x="1447798" y="747499"/>
              <a:ext cx="1562100" cy="400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721" tIns="40361" rIns="80721" bIns="40361">
              <a:spAutoFit/>
            </a:bodyPr>
            <a:lstStyle/>
            <a:p>
              <a:pPr eaLnBrk="1" hangingPunct="1"/>
              <a:r>
                <a:rPr lang="en-US" altLang="en-US" sz="1753" dirty="0" err="1">
                  <a:solidFill>
                    <a:schemeClr val="accent2"/>
                  </a:solidFill>
                  <a:latin typeface="Tahoma" panose="020B0604030504040204" pitchFamily="34" charset="0"/>
                </a:rPr>
                <a:t>ProductDim</a:t>
              </a:r>
              <a:endParaRPr lang="en-US" altLang="en-US" sz="1753" dirty="0">
                <a:solidFill>
                  <a:schemeClr val="accent2"/>
                </a:solidFill>
                <a:latin typeface="Tahoma" panose="020B0604030504040204" pitchFamily="34" charset="0"/>
              </a:endParaRPr>
            </a:p>
          </p:txBody>
        </p:sp>
      </p:grpSp>
    </p:spTree>
    <p:extLst>
      <p:ext uri="{BB962C8B-B14F-4D97-AF65-F5344CB8AC3E}">
        <p14:creationId xmlns:p14="http://schemas.microsoft.com/office/powerpoint/2010/main" val="7953768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900" y="303213"/>
            <a:ext cx="8286750" cy="1260475"/>
          </a:xfrm>
        </p:spPr>
        <p:txBody>
          <a:bodyPr/>
          <a:lstStyle/>
          <a:p>
            <a:r>
              <a:rPr lang="en-US" dirty="0" smtClean="0">
                <a:solidFill>
                  <a:schemeClr val="accent1"/>
                </a:solidFill>
              </a:rPr>
              <a:t># 5: </a:t>
            </a:r>
            <a:r>
              <a:rPr lang="en-US" dirty="0" smtClean="0"/>
              <a:t>Mengisi target dengan </a:t>
            </a:r>
            <a:r>
              <a:rPr lang="en-US" dirty="0" smtClean="0">
                <a:solidFill>
                  <a:schemeClr val="accent6"/>
                </a:solidFill>
              </a:rPr>
              <a:t>ETL</a:t>
            </a:r>
            <a:endParaRPr lang="en-US" dirty="0">
              <a:solidFill>
                <a:schemeClr val="accent6"/>
              </a:solidFill>
            </a:endParaRPr>
          </a:p>
        </p:txBody>
      </p:sp>
      <p:sp>
        <p:nvSpPr>
          <p:cNvPr id="4" name="Content Placeholder 3"/>
          <p:cNvSpPr>
            <a:spLocks noGrp="1"/>
          </p:cNvSpPr>
          <p:nvPr>
            <p:ph sz="half" idx="2"/>
          </p:nvPr>
        </p:nvSpPr>
        <p:spPr>
          <a:xfrm>
            <a:off x="7060285" y="2924989"/>
            <a:ext cx="3276400" cy="3814786"/>
          </a:xfrm>
        </p:spPr>
        <p:txBody>
          <a:bodyPr/>
          <a:lstStyle/>
          <a:p>
            <a:r>
              <a:rPr lang="en-US" sz="2400" dirty="0" smtClean="0"/>
              <a:t>Dimensi sebelum Fakta.</a:t>
            </a:r>
          </a:p>
          <a:p>
            <a:r>
              <a:rPr lang="en-US" sz="2400" dirty="0" smtClean="0"/>
              <a:t>Perlu strategi untuk menangani perubahan data.</a:t>
            </a:r>
          </a:p>
          <a:p>
            <a:r>
              <a:rPr lang="en-US" sz="2400" dirty="0" smtClean="0"/>
              <a:t>Perkakas ada untuk membantu proses tersebut.</a:t>
            </a:r>
            <a:endParaRPr lang="en-US" sz="2400" dirty="0"/>
          </a:p>
        </p:txBody>
      </p:sp>
      <p:pic>
        <p:nvPicPr>
          <p:cNvPr id="5" name="Picture 4"/>
          <p:cNvPicPr>
            <a:picLocks noChangeAspect="1"/>
          </p:cNvPicPr>
          <p:nvPr/>
        </p:nvPicPr>
        <p:blipFill>
          <a:blip r:embed="rId2"/>
          <a:stretch>
            <a:fillRect/>
          </a:stretch>
        </p:blipFill>
        <p:spPr>
          <a:xfrm>
            <a:off x="428546" y="3329293"/>
            <a:ext cx="2945326" cy="3006179"/>
          </a:xfrm>
          <a:prstGeom prst="rect">
            <a:avLst/>
          </a:prstGeom>
        </p:spPr>
      </p:pic>
      <p:sp>
        <p:nvSpPr>
          <p:cNvPr id="6" name="Text Box 15"/>
          <p:cNvSpPr txBox="1">
            <a:spLocks noChangeArrowheads="1"/>
          </p:cNvSpPr>
          <p:nvPr/>
        </p:nvSpPr>
        <p:spPr bwMode="auto">
          <a:xfrm>
            <a:off x="428546" y="2937209"/>
            <a:ext cx="2738963" cy="351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721" tIns="40361" rIns="80721" bIns="40361">
            <a:spAutoFit/>
          </a:bodyPr>
          <a:lstStyle/>
          <a:p>
            <a:pPr eaLnBrk="1" hangingPunct="1"/>
            <a:r>
              <a:rPr lang="en-US" altLang="en-US" sz="1753" dirty="0">
                <a:solidFill>
                  <a:schemeClr val="accent2"/>
                </a:solidFill>
                <a:latin typeface="Tahoma" panose="020B0604030504040204" pitchFamily="34" charset="0"/>
              </a:rPr>
              <a:t>produk Sumber </a:t>
            </a:r>
          </a:p>
        </p:txBody>
      </p:sp>
      <p:pic>
        <p:nvPicPr>
          <p:cNvPr id="7" name="Picture 6"/>
          <p:cNvPicPr>
            <a:picLocks noChangeAspect="1"/>
          </p:cNvPicPr>
          <p:nvPr/>
        </p:nvPicPr>
        <p:blipFill>
          <a:blip r:embed="rId3"/>
          <a:stretch>
            <a:fillRect/>
          </a:stretch>
        </p:blipFill>
        <p:spPr>
          <a:xfrm>
            <a:off x="5363853" y="4181631"/>
            <a:ext cx="1505598" cy="1018174"/>
          </a:xfrm>
          <a:prstGeom prst="rect">
            <a:avLst/>
          </a:prstGeom>
        </p:spPr>
      </p:pic>
      <p:sp>
        <p:nvSpPr>
          <p:cNvPr id="8" name="Text Box 15"/>
          <p:cNvSpPr txBox="1">
            <a:spLocks noChangeArrowheads="1"/>
          </p:cNvSpPr>
          <p:nvPr/>
        </p:nvSpPr>
        <p:spPr bwMode="auto">
          <a:xfrm>
            <a:off x="5363853" y="3830295"/>
            <a:ext cx="1544680" cy="351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721" tIns="40361" rIns="80721" bIns="40361">
            <a:spAutoFit/>
          </a:bodyPr>
          <a:lstStyle/>
          <a:p>
            <a:pPr eaLnBrk="1" hangingPunct="1"/>
            <a:r>
              <a:rPr lang="en-US" altLang="en-US" sz="1753" dirty="0" err="1">
                <a:solidFill>
                  <a:schemeClr val="accent2"/>
                </a:solidFill>
                <a:latin typeface="Tahoma" panose="020B0604030504040204" pitchFamily="34" charset="0"/>
              </a:rPr>
              <a:t>ProductsDim</a:t>
            </a:r>
            <a:endParaRPr lang="en-US" altLang="en-US" sz="1753" dirty="0">
              <a:solidFill>
                <a:schemeClr val="accent2"/>
              </a:solidFill>
              <a:latin typeface="Tahoma" panose="020B0604030504040204" pitchFamily="34" charset="0"/>
            </a:endParaRPr>
          </a:p>
        </p:txBody>
      </p:sp>
      <p:sp>
        <p:nvSpPr>
          <p:cNvPr id="9" name="Right Arrow 8"/>
          <p:cNvSpPr/>
          <p:nvPr/>
        </p:nvSpPr>
        <p:spPr>
          <a:xfrm>
            <a:off x="3667420" y="4181631"/>
            <a:ext cx="1402884" cy="10181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41" dirty="0"/>
              <a:t>Data</a:t>
            </a:r>
          </a:p>
        </p:txBody>
      </p:sp>
    </p:spTree>
    <p:extLst>
      <p:ext uri="{BB962C8B-B14F-4D97-AF65-F5344CB8AC3E}">
        <p14:creationId xmlns:p14="http://schemas.microsoft.com/office/powerpoint/2010/main" val="2882165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1150" y="303213"/>
            <a:ext cx="8572500" cy="1260475"/>
          </a:xfrm>
        </p:spPr>
        <p:txBody>
          <a:bodyPr/>
          <a:lstStyle/>
          <a:p>
            <a:r>
              <a:rPr lang="en-US" dirty="0" smtClean="0">
                <a:solidFill>
                  <a:schemeClr val="accent1"/>
                </a:solidFill>
              </a:rPr>
              <a:t># 6: </a:t>
            </a:r>
            <a:r>
              <a:rPr lang="en-US" dirty="0" smtClean="0"/>
              <a:t>Visualisasikan dengan </a:t>
            </a:r>
            <a:r>
              <a:rPr lang="en-US" dirty="0" smtClean="0">
                <a:solidFill>
                  <a:schemeClr val="accent6"/>
                </a:solidFill>
              </a:rPr>
              <a:t>BI Alat</a:t>
            </a:r>
            <a:endParaRPr lang="en-US" dirty="0">
              <a:solidFill>
                <a:schemeClr val="accent6"/>
              </a:solidFill>
            </a:endParaRPr>
          </a:p>
        </p:txBody>
      </p:sp>
      <p:sp>
        <p:nvSpPr>
          <p:cNvPr id="8" name="Content Placeholder 7"/>
          <p:cNvSpPr>
            <a:spLocks noGrp="1"/>
          </p:cNvSpPr>
          <p:nvPr>
            <p:ph sz="half" idx="2"/>
          </p:nvPr>
        </p:nvSpPr>
        <p:spPr>
          <a:xfrm>
            <a:off x="7110185" y="2514600"/>
            <a:ext cx="3348265" cy="4305300"/>
          </a:xfrm>
        </p:spPr>
        <p:txBody>
          <a:bodyPr/>
          <a:lstStyle/>
          <a:p>
            <a:r>
              <a:rPr lang="en-US" sz="2800" dirty="0" smtClean="0"/>
              <a:t>Anda dapat dengan mudah query bintang skema di SQL atau lebih baik lagi menggunakan alat BI seperti </a:t>
            </a:r>
            <a:r>
              <a:rPr lang="en-US" sz="2800" dirty="0" smtClean="0">
                <a:solidFill>
                  <a:schemeClr val="accent1"/>
                </a:solidFill>
              </a:rPr>
              <a:t>Unggul </a:t>
            </a:r>
            <a:r>
              <a:rPr lang="en-US" sz="2800" dirty="0" smtClean="0"/>
              <a:t>atau </a:t>
            </a:r>
            <a:r>
              <a:rPr lang="en-US" sz="2800" dirty="0" smtClean="0">
                <a:solidFill>
                  <a:schemeClr val="accent1"/>
                </a:solidFill>
              </a:rPr>
              <a:t>Tablo</a:t>
            </a:r>
            <a:endParaRPr lang="en-US" sz="2800" dirty="0">
              <a:solidFill>
                <a:schemeClr val="accent1"/>
              </a:solidFill>
            </a:endParaRPr>
          </a:p>
        </p:txBody>
      </p:sp>
      <p:pic>
        <p:nvPicPr>
          <p:cNvPr id="6146" name="Picture 2" descr="http://www.infragistics.com/community/cfs-filesystemfile.ashx/__key/CommunityServer.Blogs.Components.WeblogFiles/gabriel-lopez.metablogapi/6318.Dashboard_2D00_ReportPlus_2D00_Northwi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275" y="2514600"/>
            <a:ext cx="5726467"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878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tentu saja Outline</a:t>
            </a:r>
            <a:endParaRPr lang="en-US" dirty="0"/>
          </a:p>
        </p:txBody>
      </p:sp>
      <p:sp>
        <p:nvSpPr>
          <p:cNvPr id="4" name="Content Placeholder 3"/>
          <p:cNvSpPr>
            <a:spLocks noGrp="1"/>
          </p:cNvSpPr>
          <p:nvPr>
            <p:ph sz="half" idx="1"/>
          </p:nvPr>
        </p:nvSpPr>
        <p:spPr>
          <a:xfrm>
            <a:off x="1143000" y="1748338"/>
            <a:ext cx="4320000" cy="4991131"/>
          </a:xfrm>
        </p:spPr>
        <p:txBody>
          <a:bodyPr/>
          <a:lstStyle/>
          <a:p>
            <a:pPr marL="514350" indent="-514350">
              <a:buFont typeface="+mj-lt"/>
              <a:buAutoNum type="arabicPeriod"/>
            </a:pPr>
            <a:r>
              <a:rPr lang="en-US" sz="2500" dirty="0"/>
              <a:t>Pengantar Data </a:t>
            </a:r>
            <a:r>
              <a:rPr lang="en-US" sz="2500" dirty="0" smtClean="0"/>
              <a:t>Gudang</a:t>
            </a:r>
          </a:p>
          <a:p>
            <a:pPr marL="514350" indent="-514350">
              <a:buFont typeface="+mj-lt"/>
              <a:buAutoNum type="arabicPeriod"/>
            </a:pPr>
            <a:r>
              <a:rPr lang="en-US" sz="2500" dirty="0"/>
              <a:t>Gudang data </a:t>
            </a:r>
            <a:r>
              <a:rPr lang="en-US" sz="2500" dirty="0" smtClean="0"/>
              <a:t>komponen</a:t>
            </a:r>
          </a:p>
          <a:p>
            <a:pPr marL="514350" indent="-514350">
              <a:buFont typeface="+mj-lt"/>
              <a:buAutoNum type="arabicPeriod"/>
            </a:pPr>
            <a:r>
              <a:rPr lang="en-US" sz="2500" dirty="0"/>
              <a:t>Pengantar Kimball </a:t>
            </a:r>
            <a:r>
              <a:rPr lang="en-US" sz="2500" dirty="0" smtClean="0"/>
              <a:t>Lingkaran kehidupan</a:t>
            </a:r>
          </a:p>
          <a:p>
            <a:pPr marL="514350" indent="-514350">
              <a:buFont typeface="+mj-lt"/>
              <a:buAutoNum type="arabicPeriod"/>
            </a:pPr>
            <a:r>
              <a:rPr lang="en-US" sz="2500" dirty="0"/>
              <a:t>mengumpulkan </a:t>
            </a:r>
            <a:r>
              <a:rPr lang="en-US" sz="2500" dirty="0" smtClean="0"/>
              <a:t>Persyaratan</a:t>
            </a:r>
          </a:p>
          <a:p>
            <a:pPr marL="514350" indent="-514350">
              <a:buFont typeface="+mj-lt"/>
              <a:buAutoNum type="arabicPeriod"/>
            </a:pPr>
            <a:r>
              <a:rPr lang="en-US" sz="2500" dirty="0"/>
              <a:t>Memperkenalkan Teknis </a:t>
            </a:r>
            <a:r>
              <a:rPr lang="en-US" sz="2500" dirty="0" smtClean="0"/>
              <a:t>Arsitektur</a:t>
            </a:r>
          </a:p>
          <a:p>
            <a:pPr marL="514350" indent="-514350">
              <a:buFont typeface="+mj-lt"/>
              <a:buAutoNum type="arabicPeriod"/>
            </a:pPr>
            <a:r>
              <a:rPr lang="en-US" sz="2500" dirty="0"/>
              <a:t>Dimensi Modeling 1</a:t>
            </a:r>
          </a:p>
          <a:p>
            <a:pPr marL="514350" indent="-514350">
              <a:buFont typeface="+mj-lt"/>
              <a:buAutoNum type="arabicPeriod"/>
            </a:pPr>
            <a:endParaRPr lang="en-US" sz="2500" dirty="0"/>
          </a:p>
        </p:txBody>
      </p:sp>
      <p:sp>
        <p:nvSpPr>
          <p:cNvPr id="5" name="Content Placeholder 4"/>
          <p:cNvSpPr>
            <a:spLocks noGrp="1"/>
          </p:cNvSpPr>
          <p:nvPr>
            <p:ph sz="half" idx="2"/>
          </p:nvPr>
        </p:nvSpPr>
        <p:spPr>
          <a:xfrm>
            <a:off x="5661991" y="1748338"/>
            <a:ext cx="4320000" cy="4991131"/>
          </a:xfrm>
        </p:spPr>
        <p:txBody>
          <a:bodyPr/>
          <a:lstStyle/>
          <a:p>
            <a:pPr marL="514350" indent="-514350">
              <a:buFont typeface="+mj-lt"/>
              <a:buAutoNum type="arabicPeriod" startAt="7"/>
            </a:pPr>
            <a:r>
              <a:rPr lang="en-US" sz="2500" dirty="0" smtClean="0"/>
              <a:t>dimensi </a:t>
            </a:r>
            <a:r>
              <a:rPr lang="en-US" sz="2500" dirty="0"/>
              <a:t>modeling </a:t>
            </a:r>
            <a:r>
              <a:rPr lang="en-US" sz="2500" dirty="0" smtClean="0"/>
              <a:t>2</a:t>
            </a:r>
          </a:p>
          <a:p>
            <a:pPr marL="514350" indent="-514350">
              <a:buFont typeface="+mj-lt"/>
              <a:buAutoNum type="arabicPeriod" startAt="7"/>
            </a:pPr>
            <a:r>
              <a:rPr lang="en-US" sz="2500" dirty="0"/>
              <a:t>Merancang Database Fisik dan Perencanaan </a:t>
            </a:r>
            <a:r>
              <a:rPr lang="en-US" sz="2500" dirty="0" smtClean="0"/>
              <a:t>prestasi</a:t>
            </a:r>
          </a:p>
          <a:p>
            <a:pPr marL="514350" indent="-514350">
              <a:buFont typeface="+mj-lt"/>
              <a:buAutoNum type="arabicPeriod" startAt="7"/>
            </a:pPr>
            <a:r>
              <a:rPr lang="en-US" sz="2500" dirty="0"/>
              <a:t>Memperkenalkan Ekstrak, Transformasi, dan </a:t>
            </a:r>
            <a:r>
              <a:rPr lang="en-US" sz="2500" dirty="0" smtClean="0"/>
              <a:t>Beban</a:t>
            </a:r>
          </a:p>
          <a:p>
            <a:pPr marL="514350" indent="-514350">
              <a:buFont typeface="+mj-lt"/>
              <a:buAutoNum type="arabicPeriod" startAt="7"/>
            </a:pPr>
            <a:r>
              <a:rPr lang="en-US" sz="2500" dirty="0"/>
              <a:t>Merancang dan Mengembangkan ETL </a:t>
            </a:r>
            <a:r>
              <a:rPr lang="en-US" sz="2500" dirty="0" smtClean="0"/>
              <a:t>Sistem</a:t>
            </a:r>
          </a:p>
          <a:p>
            <a:pPr marL="514350" indent="-514350">
              <a:buFont typeface="+mj-lt"/>
              <a:buAutoNum type="arabicPeriod" startAt="7"/>
            </a:pPr>
            <a:r>
              <a:rPr lang="en-US" sz="2500" dirty="0"/>
              <a:t>Memperkenalkan Business Intelligence </a:t>
            </a:r>
            <a:r>
              <a:rPr lang="en-US" sz="2500" dirty="0" smtClean="0"/>
              <a:t>Aplikasi</a:t>
            </a:r>
          </a:p>
          <a:p>
            <a:pPr marL="514350" indent="-514350">
              <a:buFont typeface="+mj-lt"/>
              <a:buAutoNum type="arabicPeriod" startAt="7"/>
            </a:pPr>
            <a:r>
              <a:rPr lang="en-US" sz="2500" dirty="0"/>
              <a:t>Merancang dan Mengembangkan Aplikasi Business Intelligence</a:t>
            </a:r>
          </a:p>
        </p:txBody>
      </p:sp>
    </p:spTree>
    <p:extLst>
      <p:ext uri="{BB962C8B-B14F-4D97-AF65-F5344CB8AC3E}">
        <p14:creationId xmlns:p14="http://schemas.microsoft.com/office/powerpoint/2010/main" val="6654351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2150" y="303213"/>
            <a:ext cx="8191500" cy="1260475"/>
          </a:xfrm>
        </p:spPr>
        <p:txBody>
          <a:bodyPr/>
          <a:lstStyle/>
          <a:p>
            <a:r>
              <a:rPr lang="en-US" dirty="0" smtClean="0"/>
              <a:t>Itu </a:t>
            </a:r>
            <a:r>
              <a:rPr lang="en-US" dirty="0" smtClean="0">
                <a:solidFill>
                  <a:schemeClr val="accent2"/>
                </a:solidFill>
              </a:rPr>
              <a:t>ayah</a:t>
            </a:r>
            <a:r>
              <a:rPr lang="en-US" dirty="0" smtClean="0"/>
              <a:t> dari </a:t>
            </a:r>
            <a:br>
              <a:rPr lang="en-US" dirty="0" smtClean="0"/>
            </a:br>
            <a:r>
              <a:rPr lang="en-US" dirty="0" smtClean="0">
                <a:solidFill>
                  <a:schemeClr val="accent6"/>
                </a:solidFill>
              </a:rPr>
              <a:t>Data Warehousing</a:t>
            </a:r>
            <a:endParaRPr lang="en-US" dirty="0">
              <a:solidFill>
                <a:schemeClr val="accent6"/>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69842437"/>
              </p:ext>
            </p:extLst>
          </p:nvPr>
        </p:nvGraphicFramePr>
        <p:xfrm>
          <a:off x="990601" y="2298700"/>
          <a:ext cx="9163188" cy="3941435"/>
        </p:xfrm>
        <a:graphic>
          <a:graphicData uri="http://schemas.openxmlformats.org/drawingml/2006/table">
            <a:tbl>
              <a:tblPr firstRow="1" bandRow="1">
                <a:tableStyleId/>
              </a:tblPr>
              <a:tblGrid>
                <a:gridCol w="3054396"/>
                <a:gridCol w="3054396"/>
                <a:gridCol w="3054396"/>
              </a:tblGrid>
              <a:tr h="441441">
                <a:tc>
                  <a:txBody>
                    <a:bodyPr/>
                    <a:lstStyle/>
                    <a:p>
                      <a:endParaRPr lang="en-US" sz="2100" b="1" dirty="0"/>
                    </a:p>
                  </a:txBody>
                  <a:tcPr marL="93085" marR="93085" marT="40082" marB="40082"/>
                </a:tc>
                <a:tc>
                  <a:txBody>
                    <a:bodyPr/>
                    <a:lstStyle/>
                    <a:p>
                      <a:r>
                        <a:rPr lang="en-US" sz="2100" dirty="0" smtClean="0"/>
                        <a:t>WH </a:t>
                      </a:r>
                      <a:r>
                        <a:rPr lang="en-US" sz="2100" dirty="0" err="1" smtClean="0"/>
                        <a:t>Inmon</a:t>
                      </a:r>
                      <a:endParaRPr lang="en-US" sz="2100" dirty="0"/>
                    </a:p>
                  </a:txBody>
                  <a:tcPr marL="93085" marR="93085" marT="40082" marB="40082"/>
                </a:tc>
                <a:tc>
                  <a:txBody>
                    <a:bodyPr/>
                    <a:lstStyle/>
                    <a:p>
                      <a:r>
                        <a:rPr lang="en-US" sz="2100" dirty="0" smtClean="0"/>
                        <a:t>Ralph Kimball</a:t>
                      </a:r>
                      <a:endParaRPr lang="en-US" sz="2100" dirty="0"/>
                    </a:p>
                  </a:txBody>
                  <a:tcPr marL="93085" marR="93085" marT="40082" marB="40082"/>
                </a:tc>
              </a:tr>
              <a:tr h="441441">
                <a:tc>
                  <a:txBody>
                    <a:bodyPr/>
                    <a:lstStyle/>
                    <a:p>
                      <a:r>
                        <a:rPr lang="en-US" sz="2100" b="1" dirty="0" smtClean="0"/>
                        <a:t>Itu</a:t>
                      </a:r>
                      <a:r>
                        <a:rPr lang="en-US" sz="2100" b="1" baseline="0" dirty="0" smtClean="0"/>
                        <a:t> "Ayah dari…</a:t>
                      </a:r>
                      <a:endParaRPr lang="en-US" sz="2100" b="1" dirty="0"/>
                    </a:p>
                  </a:txBody>
                  <a:tcPr marL="93085" marR="93085" marT="40082" marB="40082"/>
                </a:tc>
                <a:tc>
                  <a:txBody>
                    <a:bodyPr/>
                    <a:lstStyle/>
                    <a:p>
                      <a:r>
                        <a:rPr lang="en-US" sz="2100" baseline="0" dirty="0" smtClean="0"/>
                        <a:t>Data Warehousing</a:t>
                      </a:r>
                      <a:endParaRPr lang="en-US" sz="2100" dirty="0"/>
                    </a:p>
                  </a:txBody>
                  <a:tcPr marL="93085" marR="93085" marT="40082" marB="40082"/>
                </a:tc>
                <a:tc>
                  <a:txBody>
                    <a:bodyPr/>
                    <a:lstStyle/>
                    <a:p>
                      <a:r>
                        <a:rPr lang="en-US" sz="2100" dirty="0" smtClean="0"/>
                        <a:t>Bisnis</a:t>
                      </a:r>
                      <a:r>
                        <a:rPr lang="en-US" sz="2100" baseline="0" dirty="0" smtClean="0"/>
                        <a:t> Intelijen</a:t>
                      </a:r>
                      <a:endParaRPr lang="en-US" sz="2100" dirty="0"/>
                    </a:p>
                  </a:txBody>
                  <a:tcPr marL="93085" marR="93085" marT="40082" marB="40082"/>
                </a:tc>
              </a:tr>
              <a:tr h="788287">
                <a:tc>
                  <a:txBody>
                    <a:bodyPr/>
                    <a:lstStyle/>
                    <a:p>
                      <a:r>
                        <a:rPr lang="en-US" sz="2100" b="1" dirty="0" smtClean="0"/>
                        <a:t>Juta</a:t>
                      </a:r>
                      <a:r>
                        <a:rPr lang="en-US" sz="2100" b="1" baseline="0" dirty="0" smtClean="0"/>
                        <a:t> Dollar Idea:</a:t>
                      </a:r>
                      <a:endParaRPr lang="en-US" sz="2100" b="1" dirty="0"/>
                    </a:p>
                  </a:txBody>
                  <a:tcPr marL="93085" marR="93085" marT="40082" marB="40082"/>
                </a:tc>
                <a:tc>
                  <a:txBody>
                    <a:bodyPr/>
                    <a:lstStyle/>
                    <a:p>
                      <a:r>
                        <a:rPr lang="en-US" sz="2100" dirty="0" smtClean="0"/>
                        <a:t>“Informasi Perusahaan Pabrik”</a:t>
                      </a:r>
                      <a:endParaRPr lang="en-US" sz="2100" dirty="0"/>
                    </a:p>
                  </a:txBody>
                  <a:tcPr marL="93085" marR="93085" marT="40082" marB="40082"/>
                </a:tc>
                <a:tc>
                  <a:txBody>
                    <a:bodyPr/>
                    <a:lstStyle/>
                    <a:p>
                      <a:r>
                        <a:rPr lang="en-US" sz="2100" dirty="0" smtClean="0"/>
                        <a:t>“Kimball Lifecycle”</a:t>
                      </a:r>
                      <a:endParaRPr lang="en-US" sz="2100" dirty="0"/>
                    </a:p>
                  </a:txBody>
                  <a:tcPr marL="93085" marR="93085" marT="40082" marB="40082"/>
                </a:tc>
              </a:tr>
              <a:tr h="1135133">
                <a:tc>
                  <a:txBody>
                    <a:bodyPr/>
                    <a:lstStyle/>
                    <a:p>
                      <a:r>
                        <a:rPr lang="en-US" sz="2100" b="1" dirty="0" smtClean="0"/>
                        <a:t>“Data Warehouse” Definisi </a:t>
                      </a:r>
                      <a:endParaRPr lang="en-US" sz="2100" b="1" dirty="0"/>
                    </a:p>
                  </a:txBody>
                  <a:tcPr marL="93085" marR="93085" marT="40082" marB="40082"/>
                </a:tc>
                <a:tc>
                  <a:txBody>
                    <a:bodyPr/>
                    <a:lstStyle/>
                    <a:p>
                      <a:r>
                        <a:rPr lang="en-US" sz="2100" dirty="0" smtClean="0"/>
                        <a:t>Ketat.</a:t>
                      </a:r>
                      <a:r>
                        <a:rPr lang="en-US" sz="2100" baseline="0" dirty="0" smtClean="0"/>
                        <a:t> Subjek berorientasi data yang dirangkum.</a:t>
                      </a:r>
                      <a:endParaRPr lang="en-US" sz="2100" dirty="0"/>
                    </a:p>
                  </a:txBody>
                  <a:tcPr marL="93085" marR="93085" marT="40082" marB="40082"/>
                </a:tc>
                <a:tc>
                  <a:txBody>
                    <a:bodyPr/>
                    <a:lstStyle/>
                    <a:p>
                      <a:r>
                        <a:rPr lang="en-US" sz="2100" dirty="0" smtClean="0"/>
                        <a:t>Longgar. Setiap pertanyaan bisa</a:t>
                      </a:r>
                      <a:r>
                        <a:rPr lang="en-US" sz="2100" baseline="0" dirty="0" smtClean="0"/>
                        <a:t>data.</a:t>
                      </a:r>
                      <a:endParaRPr lang="en-US" sz="2100" dirty="0"/>
                    </a:p>
                  </a:txBody>
                  <a:tcPr marL="93085" marR="93085" marT="40082" marB="40082"/>
                </a:tc>
              </a:tr>
              <a:tr h="1135133">
                <a:tc>
                  <a:txBody>
                    <a:bodyPr/>
                    <a:lstStyle/>
                    <a:p>
                      <a:r>
                        <a:rPr lang="en-US" sz="2100" b="1" dirty="0" smtClean="0"/>
                        <a:t>Pendekatan: Bagaimana Data Warehouse dibangun?</a:t>
                      </a:r>
                      <a:endParaRPr lang="en-US" sz="2100" b="1" dirty="0"/>
                    </a:p>
                  </a:txBody>
                  <a:tcPr marL="93085" marR="93085" marT="40082" marB="40082"/>
                </a:tc>
                <a:tc>
                  <a:txBody>
                    <a:bodyPr/>
                    <a:lstStyle/>
                    <a:p>
                      <a:r>
                        <a:rPr lang="en-US" sz="2100" dirty="0" smtClean="0"/>
                        <a:t>Secara keseluruhan, dari waktu ke waktu </a:t>
                      </a:r>
                      <a:br>
                        <a:rPr lang="en-US" sz="2100" dirty="0" smtClean="0"/>
                      </a:br>
                      <a:r>
                        <a:rPr lang="en-US" sz="2100" dirty="0" smtClean="0"/>
                        <a:t>(Air terjun,</a:t>
                      </a:r>
                      <a:r>
                        <a:rPr lang="en-US" sz="2100" baseline="0" dirty="0" smtClean="0"/>
                        <a:t> Top-down</a:t>
                      </a:r>
                      <a:r>
                        <a:rPr lang="en-US" sz="2100" dirty="0" smtClean="0"/>
                        <a:t>)</a:t>
                      </a:r>
                      <a:endParaRPr lang="en-US" sz="2100" dirty="0"/>
                    </a:p>
                  </a:txBody>
                  <a:tcPr marL="93085" marR="93085" marT="40082" marB="40082"/>
                </a:tc>
                <a:tc>
                  <a:txBody>
                    <a:bodyPr/>
                    <a:lstStyle/>
                    <a:p>
                      <a:r>
                        <a:rPr lang="en-US" sz="2100" dirty="0" smtClean="0"/>
                        <a:t>Di bagian, oleh</a:t>
                      </a:r>
                      <a:r>
                        <a:rPr lang="en-US" sz="2100" baseline="0" dirty="0" smtClean="0"/>
                        <a:t> proses bisnis</a:t>
                      </a:r>
                      <a:br>
                        <a:rPr lang="en-US" sz="2100" baseline="0" dirty="0" smtClean="0"/>
                      </a:br>
                      <a:r>
                        <a:rPr lang="en-US" sz="2100" baseline="0" dirty="0" smtClean="0"/>
                        <a:t>(Iteratif, bottom-up)</a:t>
                      </a:r>
                      <a:endParaRPr lang="en-US" sz="2100" dirty="0"/>
                    </a:p>
                  </a:txBody>
                  <a:tcPr marL="93085" marR="93085" marT="40082" marB="40082"/>
                </a:tc>
              </a:tr>
            </a:tbl>
          </a:graphicData>
        </a:graphic>
      </p:graphicFrame>
    </p:spTree>
    <p:extLst>
      <p:ext uri="{BB962C8B-B14F-4D97-AF65-F5344CB8AC3E}">
        <p14:creationId xmlns:p14="http://schemas.microsoft.com/office/powerpoint/2010/main" val="300157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2067950" y="303213"/>
            <a:ext cx="8085699" cy="1260475"/>
          </a:xfrm>
        </p:spPr>
        <p:txBody>
          <a:bodyPr/>
          <a:lstStyle/>
          <a:p>
            <a:r>
              <a:rPr lang="en-US" dirty="0" err="1" smtClean="0"/>
              <a:t>Inmon ini</a:t>
            </a:r>
            <a:r>
              <a:rPr lang="en-US" dirty="0" smtClean="0"/>
              <a:t> </a:t>
            </a:r>
            <a:br>
              <a:rPr lang="en-US" dirty="0" smtClean="0"/>
            </a:br>
            <a:r>
              <a:rPr lang="en-US" dirty="0" smtClean="0">
                <a:solidFill>
                  <a:schemeClr val="accent6"/>
                </a:solidFill>
              </a:rPr>
              <a:t>Informasi Perusahaan Pabrik</a:t>
            </a:r>
            <a:endParaRPr lang="en-US" dirty="0">
              <a:solidFill>
                <a:schemeClr val="accent6"/>
              </a:solidFill>
            </a:endParaRPr>
          </a:p>
        </p:txBody>
      </p:sp>
      <p:pic>
        <p:nvPicPr>
          <p:cNvPr id="1026" name="Picture 2" descr="http://inmoncif.com/inmoncif-old/www/library/articles/images/artcifco_fig01.GIF"/>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2605356" y="2233613"/>
            <a:ext cx="6546850" cy="50863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142761" y="5877090"/>
            <a:ext cx="3072983" cy="1063753"/>
          </a:xfrm>
          <a:prstGeom prst="rect">
            <a:avLst/>
          </a:prstGeom>
          <a:noFill/>
        </p:spPr>
        <p:txBody>
          <a:bodyPr wrap="square" rtlCol="0">
            <a:spAutoFit/>
          </a:bodyPr>
          <a:lstStyle/>
          <a:p>
            <a:r>
              <a:rPr lang="en-US" sz="2104" dirty="0">
                <a:solidFill>
                  <a:schemeClr val="accent2"/>
                </a:solidFill>
              </a:rPr>
              <a:t>Sebuah arsitektur referensi untuk “Informasi Ekosistem”</a:t>
            </a:r>
          </a:p>
        </p:txBody>
      </p:sp>
    </p:spTree>
    <p:extLst>
      <p:ext uri="{BB962C8B-B14F-4D97-AF65-F5344CB8AC3E}">
        <p14:creationId xmlns:p14="http://schemas.microsoft.com/office/powerpoint/2010/main" val="149245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002060" y="2044521"/>
            <a:ext cx="8751322" cy="44758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41"/>
          </a:p>
        </p:txBody>
      </p:sp>
      <p:sp>
        <p:nvSpPr>
          <p:cNvPr id="2" name="Title 1"/>
          <p:cNvSpPr>
            <a:spLocks noGrp="1"/>
          </p:cNvSpPr>
          <p:nvPr>
            <p:ph type="title"/>
          </p:nvPr>
        </p:nvSpPr>
        <p:spPr/>
        <p:txBody>
          <a:bodyPr/>
          <a:lstStyle/>
          <a:p>
            <a:r>
              <a:rPr lang="en-US" dirty="0" smtClean="0"/>
              <a:t>The Kimball </a:t>
            </a:r>
            <a:r>
              <a:rPr lang="en-US" dirty="0" smtClean="0">
                <a:solidFill>
                  <a:schemeClr val="accent6"/>
                </a:solidFill>
              </a:rPr>
              <a:t>Lingkaran kehidupan</a:t>
            </a:r>
            <a:endParaRPr lang="en-US" dirty="0">
              <a:solidFill>
                <a:schemeClr val="accent6"/>
              </a:solidFill>
            </a:endParaRPr>
          </a:p>
        </p:txBody>
      </p:sp>
      <p:pic>
        <p:nvPicPr>
          <p:cNvPr id="1026" name="Picture 2" descr="http://www.kimballgroup.com/wp-content/uploads/2012/06/kimball-core-concepts-02.png"/>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1179512" y="2142504"/>
            <a:ext cx="8329613" cy="427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228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736904" y="787392"/>
            <a:ext cx="7214830" cy="1402884"/>
          </a:xfrm>
        </p:spPr>
        <p:txBody>
          <a:bodyPr>
            <a:normAutofit fontScale="90000"/>
          </a:bodyPr>
          <a:lstStyle/>
          <a:p>
            <a:pPr eaLnBrk="1" hangingPunct="1"/>
            <a:r>
              <a:rPr lang="en-US" dirty="0" smtClean="0"/>
              <a:t>Kebutuhan Informational sebuah Organisasi, </a:t>
            </a:r>
            <a:br>
              <a:rPr lang="en-US" dirty="0" smtClean="0"/>
            </a:br>
            <a:r>
              <a:rPr lang="en-US" dirty="0" smtClean="0">
                <a:solidFill>
                  <a:schemeClr val="accent6"/>
                </a:solidFill>
              </a:rPr>
              <a:t>Kesimpulan</a:t>
            </a:r>
            <a:r>
              <a:rPr lang="en-US" dirty="0" smtClean="0"/>
              <a:t>...</a:t>
            </a:r>
          </a:p>
        </p:txBody>
      </p:sp>
      <p:grpSp>
        <p:nvGrpSpPr>
          <p:cNvPr id="6148" name="Group 34"/>
          <p:cNvGrpSpPr>
            <a:grpSpLocks/>
          </p:cNvGrpSpPr>
          <p:nvPr/>
        </p:nvGrpSpPr>
        <p:grpSpPr bwMode="auto">
          <a:xfrm>
            <a:off x="2193215" y="3082603"/>
            <a:ext cx="3674219" cy="3674219"/>
            <a:chOff x="2736" y="1584"/>
            <a:chExt cx="2640" cy="2640"/>
          </a:xfrm>
        </p:grpSpPr>
        <p:sp>
          <p:nvSpPr>
            <p:cNvPr id="6165" name="Rectangle 33"/>
            <p:cNvSpPr>
              <a:spLocks noChangeArrowheads="1"/>
            </p:cNvSpPr>
            <p:nvPr/>
          </p:nvSpPr>
          <p:spPr bwMode="auto">
            <a:xfrm>
              <a:off x="2736" y="1584"/>
              <a:ext cx="2640" cy="264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lstStyle/>
            <a:p>
              <a:endParaRPr lang="en-US" sz="1841"/>
            </a:p>
          </p:txBody>
        </p:sp>
        <p:sp>
          <p:nvSpPr>
            <p:cNvPr id="6166" name="Rectangle 11"/>
            <p:cNvSpPr>
              <a:spLocks noChangeArrowheads="1"/>
            </p:cNvSpPr>
            <p:nvPr/>
          </p:nvSpPr>
          <p:spPr bwMode="auto">
            <a:xfrm>
              <a:off x="2784" y="3840"/>
              <a:ext cx="2448" cy="384"/>
            </a:xfrm>
            <a:prstGeom prst="rect">
              <a:avLst/>
            </a:prstGeom>
            <a:solidFill>
              <a:schemeClr val="accent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flatTx/>
            </a:bodyPr>
            <a:lstStyle/>
            <a:p>
              <a:pPr algn="ctr"/>
              <a:r>
                <a:rPr lang="en-US" sz="1753" b="1">
                  <a:solidFill>
                    <a:schemeClr val="bg1"/>
                  </a:solidFill>
                  <a:latin typeface="Arial Narrow" pitchFamily="34" charset="0"/>
                </a:rPr>
                <a:t>Hirarki organisasi</a:t>
              </a:r>
            </a:p>
          </p:txBody>
        </p:sp>
        <p:sp>
          <p:nvSpPr>
            <p:cNvPr id="6167" name="AutoShape 5"/>
            <p:cNvSpPr>
              <a:spLocks noChangeArrowheads="1"/>
            </p:cNvSpPr>
            <p:nvPr/>
          </p:nvSpPr>
          <p:spPr bwMode="auto">
            <a:xfrm flipV="1">
              <a:off x="2784" y="3312"/>
              <a:ext cx="2448" cy="480"/>
            </a:xfrm>
            <a:custGeom>
              <a:avLst/>
              <a:gdLst>
                <a:gd name="T0" fmla="*/ 260 w 21600"/>
                <a:gd name="T1" fmla="*/ 5 h 21600"/>
                <a:gd name="T2" fmla="*/ 139 w 21600"/>
                <a:gd name="T3" fmla="*/ 11 h 21600"/>
                <a:gd name="T4" fmla="*/ 18 w 21600"/>
                <a:gd name="T5" fmla="*/ 5 h 21600"/>
                <a:gd name="T6" fmla="*/ 139 w 21600"/>
                <a:gd name="T7" fmla="*/ 0 h 21600"/>
                <a:gd name="T8" fmla="*/ 0 60000 65536"/>
                <a:gd name="T9" fmla="*/ 0 60000 65536"/>
                <a:gd name="T10" fmla="*/ 0 60000 65536"/>
                <a:gd name="T11" fmla="*/ 0 60000 65536"/>
                <a:gd name="T12" fmla="*/ 3168 w 21600"/>
                <a:gd name="T13" fmla="*/ 3150 h 21600"/>
                <a:gd name="T14" fmla="*/ 18432 w 21600"/>
                <a:gd name="T15" fmla="*/ 18450 h 21600"/>
              </a:gdLst>
              <a:ahLst/>
              <a:cxnLst>
                <a:cxn ang="T8">
                  <a:pos x="T0" y="T1"/>
                </a:cxn>
                <a:cxn ang="T9">
                  <a:pos x="T2" y="T3"/>
                </a:cxn>
                <a:cxn ang="T10">
                  <a:pos x="T4" y="T5"/>
                </a:cxn>
                <a:cxn ang="T11">
                  <a:pos x="T6" y="T7"/>
                </a:cxn>
              </a:cxnLst>
              <a:rect l="T12" t="T13" r="T14" b="T15"/>
              <a:pathLst>
                <a:path w="21600" h="21600">
                  <a:moveTo>
                    <a:pt x="0" y="0"/>
                  </a:moveTo>
                  <a:lnTo>
                    <a:pt x="2744" y="21600"/>
                  </a:lnTo>
                  <a:lnTo>
                    <a:pt x="18856" y="21600"/>
                  </a:lnTo>
                  <a:lnTo>
                    <a:pt x="21600" y="0"/>
                  </a:lnTo>
                  <a:lnTo>
                    <a:pt x="0" y="0"/>
                  </a:lnTo>
                  <a:close/>
                </a:path>
              </a:pathLst>
            </a:custGeom>
            <a:solidFill>
              <a:schemeClr val="tx1"/>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flatTx/>
            </a:bodyPr>
            <a:lstStyle/>
            <a:p>
              <a:endParaRPr lang="en-US" sz="1841"/>
            </a:p>
          </p:txBody>
        </p:sp>
        <p:sp>
          <p:nvSpPr>
            <p:cNvPr id="6168" name="Text Box 6"/>
            <p:cNvSpPr txBox="1">
              <a:spLocks noChangeArrowheads="1"/>
            </p:cNvSpPr>
            <p:nvPr/>
          </p:nvSpPr>
          <p:spPr bwMode="auto">
            <a:xfrm>
              <a:off x="3434" y="3408"/>
              <a:ext cx="1226" cy="25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sz="1753" b="1" dirty="0">
                  <a:solidFill>
                    <a:schemeClr val="accent1"/>
                  </a:solidFill>
                  <a:latin typeface="Arial Narrow" pitchFamily="34" charset="0"/>
                </a:rPr>
                <a:t>Non-Manajemen</a:t>
              </a:r>
            </a:p>
          </p:txBody>
        </p:sp>
        <p:sp>
          <p:nvSpPr>
            <p:cNvPr id="6169" name="AutoShape 16"/>
            <p:cNvSpPr>
              <a:spLocks noChangeArrowheads="1"/>
            </p:cNvSpPr>
            <p:nvPr/>
          </p:nvSpPr>
          <p:spPr bwMode="auto">
            <a:xfrm flipV="1">
              <a:off x="3120" y="2784"/>
              <a:ext cx="1776" cy="480"/>
            </a:xfrm>
            <a:custGeom>
              <a:avLst/>
              <a:gdLst>
                <a:gd name="T0" fmla="*/ 133 w 21600"/>
                <a:gd name="T1" fmla="*/ 5 h 21600"/>
                <a:gd name="T2" fmla="*/ 73 w 21600"/>
                <a:gd name="T3" fmla="*/ 11 h 21600"/>
                <a:gd name="T4" fmla="*/ 13 w 21600"/>
                <a:gd name="T5" fmla="*/ 5 h 21600"/>
                <a:gd name="T6" fmla="*/ 73 w 21600"/>
                <a:gd name="T7" fmla="*/ 0 h 21600"/>
                <a:gd name="T8" fmla="*/ 0 60000 65536"/>
                <a:gd name="T9" fmla="*/ 0 60000 65536"/>
                <a:gd name="T10" fmla="*/ 0 60000 65536"/>
                <a:gd name="T11" fmla="*/ 0 60000 65536"/>
                <a:gd name="T12" fmla="*/ 3685 w 21600"/>
                <a:gd name="T13" fmla="*/ 3690 h 21600"/>
                <a:gd name="T14" fmla="*/ 17915 w 21600"/>
                <a:gd name="T15" fmla="*/ 17910 h 21600"/>
              </a:gdLst>
              <a:ahLst/>
              <a:cxnLst>
                <a:cxn ang="T8">
                  <a:pos x="T0" y="T1"/>
                </a:cxn>
                <a:cxn ang="T9">
                  <a:pos x="T2" y="T3"/>
                </a:cxn>
                <a:cxn ang="T10">
                  <a:pos x="T4" y="T5"/>
                </a:cxn>
                <a:cxn ang="T11">
                  <a:pos x="T6" y="T7"/>
                </a:cxn>
              </a:cxnLst>
              <a:rect l="T12" t="T13" r="T14" b="T15"/>
              <a:pathLst>
                <a:path w="21600" h="21600">
                  <a:moveTo>
                    <a:pt x="0" y="0"/>
                  </a:moveTo>
                  <a:lnTo>
                    <a:pt x="3777" y="21600"/>
                  </a:lnTo>
                  <a:lnTo>
                    <a:pt x="17823" y="21600"/>
                  </a:lnTo>
                  <a:lnTo>
                    <a:pt x="21600" y="0"/>
                  </a:lnTo>
                  <a:lnTo>
                    <a:pt x="0" y="0"/>
                  </a:lnTo>
                  <a:close/>
                </a:path>
              </a:pathLst>
            </a:custGeom>
            <a:solidFill>
              <a:schemeClr val="hlink"/>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flatTx/>
            </a:bodyPr>
            <a:lstStyle/>
            <a:p>
              <a:endParaRPr lang="en-US" sz="1841"/>
            </a:p>
          </p:txBody>
        </p:sp>
        <p:sp>
          <p:nvSpPr>
            <p:cNvPr id="6170" name="Text Box 17"/>
            <p:cNvSpPr txBox="1">
              <a:spLocks noChangeArrowheads="1"/>
            </p:cNvSpPr>
            <p:nvPr/>
          </p:nvSpPr>
          <p:spPr bwMode="auto">
            <a:xfrm>
              <a:off x="3024" y="2880"/>
              <a:ext cx="2112" cy="25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721" tIns="40361" rIns="80721" bIns="40361">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sz="1753" b="1" dirty="0">
                  <a:latin typeface="Arial Narrow" pitchFamily="34" charset="0"/>
                </a:rPr>
                <a:t>Manajemen operasional</a:t>
              </a:r>
            </a:p>
          </p:txBody>
        </p:sp>
        <p:sp>
          <p:nvSpPr>
            <p:cNvPr id="6171" name="AutoShape 22"/>
            <p:cNvSpPr>
              <a:spLocks noChangeArrowheads="1"/>
            </p:cNvSpPr>
            <p:nvPr/>
          </p:nvSpPr>
          <p:spPr bwMode="auto">
            <a:xfrm flipV="1">
              <a:off x="3456" y="2304"/>
              <a:ext cx="1104" cy="432"/>
            </a:xfrm>
            <a:custGeom>
              <a:avLst/>
              <a:gdLst>
                <a:gd name="T0" fmla="*/ 49 w 21600"/>
                <a:gd name="T1" fmla="*/ 4 h 21600"/>
                <a:gd name="T2" fmla="*/ 28 w 21600"/>
                <a:gd name="T3" fmla="*/ 9 h 21600"/>
                <a:gd name="T4" fmla="*/ 7 w 21600"/>
                <a:gd name="T5" fmla="*/ 4 h 21600"/>
                <a:gd name="T6" fmla="*/ 28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2"/>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bg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flatTx/>
            </a:bodyPr>
            <a:lstStyle/>
            <a:p>
              <a:endParaRPr lang="en-US" sz="1841"/>
            </a:p>
          </p:txBody>
        </p:sp>
        <p:sp>
          <p:nvSpPr>
            <p:cNvPr id="6172" name="Text Box 23"/>
            <p:cNvSpPr txBox="1">
              <a:spLocks noChangeArrowheads="1"/>
            </p:cNvSpPr>
            <p:nvPr/>
          </p:nvSpPr>
          <p:spPr bwMode="auto">
            <a:xfrm>
              <a:off x="3216" y="2400"/>
              <a:ext cx="1680" cy="25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721" tIns="40361" rIns="80721" bIns="40361">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sz="1753" b="1" dirty="0">
                  <a:latin typeface="Arial Narrow" pitchFamily="34" charset="0"/>
                </a:rPr>
                <a:t>Manajemen taktis</a:t>
              </a:r>
            </a:p>
          </p:txBody>
        </p:sp>
        <p:sp>
          <p:nvSpPr>
            <p:cNvPr id="6173" name="AutoShape 28"/>
            <p:cNvSpPr>
              <a:spLocks noChangeArrowheads="1"/>
            </p:cNvSpPr>
            <p:nvPr/>
          </p:nvSpPr>
          <p:spPr bwMode="auto">
            <a:xfrm>
              <a:off x="3744" y="1824"/>
              <a:ext cx="528" cy="432"/>
            </a:xfrm>
            <a:prstGeom prst="triangle">
              <a:avLst>
                <a:gd name="adj" fmla="val 50000"/>
              </a:avLst>
            </a:prstGeom>
            <a:solidFill>
              <a:schemeClr val="folHlink"/>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721" tIns="40361" rIns="80721" bIns="40361" anchor="ctr">
              <a:flatTx/>
            </a:bodyPr>
            <a:lstStyle/>
            <a:p>
              <a:endParaRPr lang="en-US" sz="1841"/>
            </a:p>
          </p:txBody>
        </p:sp>
        <p:sp>
          <p:nvSpPr>
            <p:cNvPr id="6174" name="Text Box 29"/>
            <p:cNvSpPr txBox="1">
              <a:spLocks noChangeArrowheads="1"/>
            </p:cNvSpPr>
            <p:nvPr/>
          </p:nvSpPr>
          <p:spPr bwMode="auto">
            <a:xfrm>
              <a:off x="3216" y="1920"/>
              <a:ext cx="172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721" tIns="40361" rIns="80721" bIns="40361">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sz="1753" b="1" dirty="0">
                  <a:latin typeface="Arial Narrow" pitchFamily="34" charset="0"/>
                </a:rPr>
                <a:t>Manajemen strategis</a:t>
              </a:r>
            </a:p>
          </p:txBody>
        </p:sp>
      </p:grpSp>
      <p:grpSp>
        <p:nvGrpSpPr>
          <p:cNvPr id="5" name="Group 4"/>
          <p:cNvGrpSpPr/>
          <p:nvPr/>
        </p:nvGrpSpPr>
        <p:grpSpPr>
          <a:xfrm>
            <a:off x="5800627" y="5334617"/>
            <a:ext cx="3035100" cy="1000404"/>
            <a:chOff x="5016289" y="4473759"/>
            <a:chExt cx="3461991" cy="1141111"/>
          </a:xfrm>
        </p:grpSpPr>
        <p:sp>
          <p:nvSpPr>
            <p:cNvPr id="3" name="Right Brace 2"/>
            <p:cNvSpPr/>
            <p:nvPr/>
          </p:nvSpPr>
          <p:spPr>
            <a:xfrm>
              <a:off x="5016289" y="4473759"/>
              <a:ext cx="762001" cy="1066799"/>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841"/>
            </a:p>
          </p:txBody>
        </p:sp>
        <p:sp>
          <p:nvSpPr>
            <p:cNvPr id="6" name="Rectangle 5"/>
            <p:cNvSpPr/>
            <p:nvPr/>
          </p:nvSpPr>
          <p:spPr>
            <a:xfrm>
              <a:off x="5893149" y="4473759"/>
              <a:ext cx="2585131" cy="114111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104" dirty="0"/>
                <a:t>Data operasional di </a:t>
              </a:r>
              <a:r>
                <a:rPr lang="en-US" sz="2104" dirty="0">
                  <a:solidFill>
                    <a:schemeClr val="accent5"/>
                  </a:solidFill>
                </a:rPr>
                <a:t>transaksional Database</a:t>
              </a:r>
            </a:p>
          </p:txBody>
        </p:sp>
      </p:grpSp>
      <p:grpSp>
        <p:nvGrpSpPr>
          <p:cNvPr id="7" name="Group 6"/>
          <p:cNvGrpSpPr/>
          <p:nvPr/>
        </p:nvGrpSpPr>
        <p:grpSpPr>
          <a:xfrm>
            <a:off x="5825746" y="3263694"/>
            <a:ext cx="2995912" cy="2052496"/>
            <a:chOff x="5044942" y="2111559"/>
            <a:chExt cx="3417291" cy="2341181"/>
          </a:xfrm>
        </p:grpSpPr>
        <p:sp>
          <p:nvSpPr>
            <p:cNvPr id="20" name="Right Brace 19"/>
            <p:cNvSpPr/>
            <p:nvPr/>
          </p:nvSpPr>
          <p:spPr>
            <a:xfrm>
              <a:off x="5044942" y="2111559"/>
              <a:ext cx="750036" cy="2341181"/>
            </a:xfrm>
            <a:prstGeom prst="rightBrace">
              <a:avLst>
                <a:gd name="adj1" fmla="val 1047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841"/>
            </a:p>
          </p:txBody>
        </p:sp>
        <p:sp>
          <p:nvSpPr>
            <p:cNvPr id="24" name="Rectangle 23"/>
            <p:cNvSpPr/>
            <p:nvPr/>
          </p:nvSpPr>
          <p:spPr>
            <a:xfrm>
              <a:off x="5887178" y="2578787"/>
              <a:ext cx="2575055" cy="14478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104" dirty="0"/>
                <a:t>Data pengambilan Dukungan di </a:t>
              </a:r>
              <a:endParaRPr lang="en-US" sz="2104" dirty="0" smtClean="0"/>
            </a:p>
            <a:p>
              <a:pPr algn="ctr"/>
              <a:r>
                <a:rPr lang="en-US" sz="2104" dirty="0" smtClean="0">
                  <a:solidFill>
                    <a:schemeClr val="accent5"/>
                  </a:solidFill>
                </a:rPr>
                <a:t>Data </a:t>
              </a:r>
              <a:r>
                <a:rPr lang="en-US" sz="2104" dirty="0">
                  <a:solidFill>
                    <a:schemeClr val="accent5"/>
                  </a:solidFill>
                </a:rPr>
                <a:t>Gudang</a:t>
              </a:r>
            </a:p>
          </p:txBody>
        </p:sp>
      </p:grpSp>
    </p:spTree>
    <p:extLst>
      <p:ext uri="{BB962C8B-B14F-4D97-AF65-F5344CB8AC3E}">
        <p14:creationId xmlns:p14="http://schemas.microsoft.com/office/powerpoint/2010/main" val="1821128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Filosofi relasional, </a:t>
            </a:r>
            <a:br>
              <a:rPr lang="en-US" dirty="0" smtClean="0"/>
            </a:br>
            <a:r>
              <a:rPr lang="en-US" dirty="0" smtClean="0">
                <a:solidFill>
                  <a:schemeClr val="accent6"/>
                </a:solidFill>
              </a:rPr>
              <a:t>Kesimpulan</a:t>
            </a:r>
            <a:r>
              <a:rPr lang="en-US" dirty="0" smtClean="0"/>
              <a:t>...</a:t>
            </a:r>
            <a:endParaRPr lang="en-US" dirty="0"/>
          </a:p>
        </p:txBody>
      </p:sp>
      <p:sp>
        <p:nvSpPr>
          <p:cNvPr id="5" name="Text Placeholder 4"/>
          <p:cNvSpPr>
            <a:spLocks noGrp="1"/>
          </p:cNvSpPr>
          <p:nvPr>
            <p:ph type="body" idx="1"/>
          </p:nvPr>
        </p:nvSpPr>
        <p:spPr>
          <a:xfrm>
            <a:off x="1069145" y="1995483"/>
            <a:ext cx="4360535" cy="705515"/>
          </a:xfrm>
        </p:spPr>
        <p:txBody>
          <a:bodyPr/>
          <a:lstStyle/>
          <a:p>
            <a:r>
              <a:rPr lang="en-US" sz="3507" dirty="0">
                <a:solidFill>
                  <a:schemeClr val="accent2"/>
                </a:solidFill>
              </a:rPr>
              <a:t>OLTP</a:t>
            </a:r>
            <a:endParaRPr lang="en-US" dirty="0">
              <a:solidFill>
                <a:schemeClr val="accent2"/>
              </a:solidFill>
            </a:endParaRPr>
          </a:p>
        </p:txBody>
      </p:sp>
      <p:sp>
        <p:nvSpPr>
          <p:cNvPr id="7" name="Content Placeholder 6"/>
          <p:cNvSpPr>
            <a:spLocks noGrp="1"/>
          </p:cNvSpPr>
          <p:nvPr>
            <p:ph sz="half" idx="2"/>
          </p:nvPr>
        </p:nvSpPr>
        <p:spPr>
          <a:xfrm>
            <a:off x="1069145" y="2700998"/>
            <a:ext cx="4360535" cy="4054800"/>
          </a:xfrm>
        </p:spPr>
        <p:txBody>
          <a:bodyPr/>
          <a:lstStyle/>
          <a:p>
            <a:r>
              <a:rPr lang="en-US" dirty="0" smtClean="0"/>
              <a:t>sangat dinormalisasi</a:t>
            </a:r>
          </a:p>
          <a:p>
            <a:r>
              <a:rPr lang="en-US" dirty="0" smtClean="0"/>
              <a:t>Satu atau lebih tabel per entitas bisnis.</a:t>
            </a:r>
          </a:p>
          <a:p>
            <a:r>
              <a:rPr lang="en-US" dirty="0" smtClean="0"/>
              <a:t>mendukung </a:t>
            </a:r>
            <a:r>
              <a:rPr lang="en-US" dirty="0" smtClean="0">
                <a:solidFill>
                  <a:schemeClr val="accent1"/>
                </a:solidFill>
              </a:rPr>
              <a:t>operasional</a:t>
            </a:r>
            <a:r>
              <a:rPr lang="en-US" dirty="0" smtClean="0"/>
              <a:t> kebutuhan organisasi</a:t>
            </a:r>
          </a:p>
          <a:p>
            <a:r>
              <a:rPr lang="en-US" dirty="0" smtClean="0"/>
              <a:t>Banyak tabel</a:t>
            </a:r>
          </a:p>
          <a:p>
            <a:endParaRPr lang="en-US" dirty="0" smtClean="0"/>
          </a:p>
          <a:p>
            <a:endParaRPr lang="en-US" dirty="0" smtClean="0"/>
          </a:p>
          <a:p>
            <a:endParaRPr lang="en-US" dirty="0"/>
          </a:p>
        </p:txBody>
      </p:sp>
      <p:sp>
        <p:nvSpPr>
          <p:cNvPr id="6" name="Text Placeholder 5"/>
          <p:cNvSpPr>
            <a:spLocks noGrp="1"/>
          </p:cNvSpPr>
          <p:nvPr>
            <p:ph type="body" sz="quarter" idx="3"/>
          </p:nvPr>
        </p:nvSpPr>
        <p:spPr>
          <a:xfrm>
            <a:off x="5429681" y="1995483"/>
            <a:ext cx="4360535" cy="705515"/>
          </a:xfrm>
        </p:spPr>
        <p:txBody>
          <a:bodyPr/>
          <a:lstStyle/>
          <a:p>
            <a:r>
              <a:rPr lang="en-US" sz="3156" dirty="0">
                <a:solidFill>
                  <a:schemeClr val="accent2"/>
                </a:solidFill>
              </a:rPr>
              <a:t>OLAP</a:t>
            </a:r>
            <a:endParaRPr lang="en-US" sz="2455" dirty="0">
              <a:solidFill>
                <a:schemeClr val="accent2"/>
              </a:solidFill>
            </a:endParaRPr>
          </a:p>
        </p:txBody>
      </p:sp>
      <p:sp>
        <p:nvSpPr>
          <p:cNvPr id="8" name="Content Placeholder 7"/>
          <p:cNvSpPr>
            <a:spLocks noGrp="1"/>
          </p:cNvSpPr>
          <p:nvPr>
            <p:ph sz="quarter" idx="4"/>
          </p:nvPr>
        </p:nvSpPr>
        <p:spPr>
          <a:xfrm>
            <a:off x="5429680" y="2700997"/>
            <a:ext cx="4360535" cy="4054800"/>
          </a:xfrm>
        </p:spPr>
        <p:txBody>
          <a:bodyPr/>
          <a:lstStyle/>
          <a:p>
            <a:r>
              <a:rPr lang="en-US" dirty="0" err="1" smtClean="0"/>
              <a:t>Denormlaized</a:t>
            </a:r>
            <a:endParaRPr lang="en-US" dirty="0" smtClean="0"/>
          </a:p>
          <a:p>
            <a:r>
              <a:rPr lang="en-US" dirty="0" smtClean="0"/>
              <a:t>Hanya Bintang Skema</a:t>
            </a:r>
          </a:p>
          <a:p>
            <a:r>
              <a:rPr lang="en-US" dirty="0" smtClean="0"/>
              <a:t>Dimensi dan Fakta tabel</a:t>
            </a:r>
          </a:p>
          <a:p>
            <a:r>
              <a:rPr lang="en-US" dirty="0" smtClean="0"/>
              <a:t>mendukung </a:t>
            </a:r>
            <a:r>
              <a:rPr lang="en-US" dirty="0" smtClean="0">
                <a:solidFill>
                  <a:schemeClr val="accent1"/>
                </a:solidFill>
              </a:rPr>
              <a:t>analitis</a:t>
            </a:r>
            <a:r>
              <a:rPr lang="en-US" dirty="0" smtClean="0"/>
              <a:t> kebutuhan organisasi.</a:t>
            </a:r>
          </a:p>
          <a:p>
            <a:r>
              <a:rPr lang="en-US" dirty="0" smtClean="0"/>
              <a:t>Data mart di gudang data</a:t>
            </a:r>
            <a:endParaRPr lang="en-US" dirty="0"/>
          </a:p>
        </p:txBody>
      </p:sp>
    </p:spTree>
    <p:extLst>
      <p:ext uri="{BB962C8B-B14F-4D97-AF65-F5344CB8AC3E}">
        <p14:creationId xmlns:p14="http://schemas.microsoft.com/office/powerpoint/2010/main" val="1919626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Kesimpulan…</a:t>
            </a:r>
            <a:endParaRPr lang="en-US" dirty="0"/>
          </a:p>
        </p:txBody>
      </p:sp>
      <p:sp>
        <p:nvSpPr>
          <p:cNvPr id="3" name="Content Placeholder 2"/>
          <p:cNvSpPr>
            <a:spLocks noGrp="1"/>
          </p:cNvSpPr>
          <p:nvPr>
            <p:ph idx="1"/>
          </p:nvPr>
        </p:nvSpPr>
        <p:spPr>
          <a:xfrm>
            <a:off x="829994" y="1765300"/>
            <a:ext cx="9323656" cy="4991100"/>
          </a:xfrm>
        </p:spPr>
        <p:txBody>
          <a:bodyPr>
            <a:normAutofit fontScale="70000" lnSpcReduction="20000"/>
          </a:bodyPr>
          <a:lstStyle/>
          <a:p>
            <a:r>
              <a:rPr lang="en-US" b="1" dirty="0" smtClean="0">
                <a:solidFill>
                  <a:schemeClr val="accent1"/>
                </a:solidFill>
              </a:rPr>
              <a:t>Data</a:t>
            </a:r>
            <a:r>
              <a:rPr lang="en-US" b="1" dirty="0" smtClean="0"/>
              <a:t> </a:t>
            </a:r>
            <a:r>
              <a:rPr lang="en-US" dirty="0" smtClean="0"/>
              <a:t>adalah organisasi aset yang paling penting.</a:t>
            </a:r>
          </a:p>
          <a:p>
            <a:r>
              <a:rPr lang="en-US" dirty="0" smtClean="0"/>
              <a:t>Itu </a:t>
            </a:r>
            <a:r>
              <a:rPr lang="en-US" b="1" dirty="0" smtClean="0">
                <a:solidFill>
                  <a:schemeClr val="accent1"/>
                </a:solidFill>
              </a:rPr>
              <a:t>sistem transaksional </a:t>
            </a:r>
            <a:r>
              <a:rPr lang="en-US" dirty="0" smtClean="0"/>
              <a:t>kita gunakan untuk mengumpulkan dan mengelola data tidak cocok untuk </a:t>
            </a:r>
            <a:r>
              <a:rPr lang="en-US" b="1" dirty="0" smtClean="0">
                <a:solidFill>
                  <a:schemeClr val="accent1"/>
                </a:solidFill>
              </a:rPr>
              <a:t>analisis dan pelaporan</a:t>
            </a:r>
            <a:r>
              <a:rPr lang="en-US" dirty="0" smtClean="0"/>
              <a:t>.</a:t>
            </a:r>
          </a:p>
          <a:p>
            <a:r>
              <a:rPr lang="en-US" dirty="0" smtClean="0"/>
              <a:t>Itu </a:t>
            </a:r>
            <a:r>
              <a:rPr lang="en-US" b="1" dirty="0" smtClean="0">
                <a:solidFill>
                  <a:schemeClr val="accent1"/>
                </a:solidFill>
              </a:rPr>
              <a:t>gudang data </a:t>
            </a:r>
            <a:r>
              <a:rPr lang="en-US" dirty="0" smtClean="0"/>
              <a:t>adalah subjek berorientasi, waktu-varian, koleksi non-volatile data operasional.</a:t>
            </a:r>
          </a:p>
          <a:p>
            <a:r>
              <a:rPr lang="en-US" dirty="0" smtClean="0"/>
              <a:t>Itu </a:t>
            </a:r>
            <a:r>
              <a:rPr lang="en-US" b="1" dirty="0" smtClean="0">
                <a:solidFill>
                  <a:schemeClr val="accent1"/>
                </a:solidFill>
              </a:rPr>
              <a:t>Data mart </a:t>
            </a:r>
            <a:r>
              <a:rPr lang="en-US" dirty="0" smtClean="0"/>
              <a:t>mendukung kebutuhan pendukung keputusan dari kelompok atau departemen dalam organisasi.</a:t>
            </a:r>
          </a:p>
          <a:p>
            <a:r>
              <a:rPr lang="en-US" b="1" dirty="0" smtClean="0">
                <a:solidFill>
                  <a:schemeClr val="accent1"/>
                </a:solidFill>
              </a:rPr>
              <a:t>Bisnis intelijen </a:t>
            </a:r>
            <a:r>
              <a:rPr lang="en-US" dirty="0" smtClean="0"/>
              <a:t>adalah penggunaan informasi untuk meningkatkan pengambilan keputusan.</a:t>
            </a:r>
          </a:p>
          <a:p>
            <a:r>
              <a:rPr lang="en-US" dirty="0" err="1" smtClean="0"/>
              <a:t>Inmon ini</a:t>
            </a:r>
            <a:r>
              <a:rPr lang="en-US" dirty="0" smtClean="0"/>
              <a:t> </a:t>
            </a:r>
            <a:r>
              <a:rPr lang="en-US" b="1" dirty="0" smtClean="0">
                <a:solidFill>
                  <a:schemeClr val="accent1"/>
                </a:solidFill>
              </a:rPr>
              <a:t>Pabrik Informasi Perusahaan </a:t>
            </a:r>
            <a:r>
              <a:rPr lang="en-US" dirty="0" smtClean="0"/>
              <a:t>adalah model untuk intelijen bisnis.</a:t>
            </a:r>
          </a:p>
          <a:p>
            <a:r>
              <a:rPr lang="en-US" dirty="0" smtClean="0"/>
              <a:t>Itu </a:t>
            </a:r>
            <a:r>
              <a:rPr lang="en-US" b="1" dirty="0" smtClean="0">
                <a:solidFill>
                  <a:schemeClr val="accent1"/>
                </a:solidFill>
              </a:rPr>
              <a:t>Kimball Lifecycle </a:t>
            </a:r>
            <a:r>
              <a:rPr lang="en-US" dirty="0" smtClean="0"/>
              <a:t>adalah metodologi untuk menciptakan solusi data warehousing.</a:t>
            </a:r>
            <a:endParaRPr lang="en-US" dirty="0"/>
          </a:p>
        </p:txBody>
      </p:sp>
    </p:spTree>
    <p:extLst>
      <p:ext uri="{BB962C8B-B14F-4D97-AF65-F5344CB8AC3E}">
        <p14:creationId xmlns:p14="http://schemas.microsoft.com/office/powerpoint/2010/main" val="749684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accent2"/>
                </a:solidFill>
              </a:rPr>
              <a:t>Buku teks</a:t>
            </a:r>
            <a:endParaRPr lang="en-US" dirty="0">
              <a:solidFill>
                <a:schemeClr val="accent2"/>
              </a:solidFill>
            </a:endParaRPr>
          </a:p>
        </p:txBody>
      </p:sp>
      <p:sp>
        <p:nvSpPr>
          <p:cNvPr id="4" name="Text Placeholder 3"/>
          <p:cNvSpPr>
            <a:spLocks noGrp="1"/>
          </p:cNvSpPr>
          <p:nvPr>
            <p:ph type="body" idx="4294967295"/>
          </p:nvPr>
        </p:nvSpPr>
        <p:spPr>
          <a:xfrm>
            <a:off x="1492116" y="2185472"/>
            <a:ext cx="2145610" cy="1068388"/>
          </a:xfrm>
        </p:spPr>
        <p:txBody>
          <a:bodyPr>
            <a:normAutofit/>
          </a:bodyPr>
          <a:lstStyle/>
          <a:p>
            <a:pPr marL="0" indent="0">
              <a:buNone/>
            </a:pPr>
            <a:r>
              <a:rPr lang="en-US" sz="2805" dirty="0">
                <a:effectLst>
                  <a:outerShdw blurRad="38100" dist="38100" dir="2700000" algn="tl">
                    <a:srgbClr val="000000">
                      <a:alpha val="43137"/>
                    </a:srgbClr>
                  </a:outerShdw>
                </a:effectLst>
              </a:rPr>
              <a:t>"Apa"</a:t>
            </a:r>
          </a:p>
          <a:p>
            <a:pPr marL="0" indent="0">
              <a:buNone/>
            </a:pPr>
            <a:r>
              <a:rPr lang="en-US" sz="2805" i="1" dirty="0" err="1">
                <a:solidFill>
                  <a:schemeClr val="tx2"/>
                </a:solidFill>
                <a:effectLst>
                  <a:outerShdw blurRad="38100" dist="38100" dir="2700000" algn="tl">
                    <a:srgbClr val="000000">
                      <a:alpha val="43137"/>
                    </a:srgbClr>
                  </a:outerShdw>
                </a:effectLst>
              </a:rPr>
              <a:t>Inmon</a:t>
            </a:r>
            <a:endParaRPr lang="en-US" sz="2805" i="1" dirty="0">
              <a:solidFill>
                <a:schemeClr val="tx2"/>
              </a:solidFill>
              <a:effectLst>
                <a:outerShdw blurRad="38100" dist="38100" dir="2700000" algn="tl">
                  <a:srgbClr val="000000">
                    <a:alpha val="43137"/>
                  </a:srgbClr>
                </a:outerShdw>
              </a:effectLst>
            </a:endParaRPr>
          </a:p>
        </p:txBody>
      </p:sp>
      <p:sp>
        <p:nvSpPr>
          <p:cNvPr id="5" name="Text Placeholder 4"/>
          <p:cNvSpPr>
            <a:spLocks noGrp="1"/>
          </p:cNvSpPr>
          <p:nvPr>
            <p:ph type="body" sz="quarter" idx="4294967295"/>
          </p:nvPr>
        </p:nvSpPr>
        <p:spPr>
          <a:xfrm>
            <a:off x="4396596" y="2186309"/>
            <a:ext cx="5097812" cy="1135063"/>
          </a:xfrm>
        </p:spPr>
        <p:txBody>
          <a:bodyPr>
            <a:normAutofit/>
          </a:bodyPr>
          <a:lstStyle/>
          <a:p>
            <a:pPr marL="0" indent="0">
              <a:buNone/>
            </a:pPr>
            <a:r>
              <a:rPr lang="en-US" sz="2805" dirty="0">
                <a:effectLst>
                  <a:outerShdw blurRad="38100" dist="38100" dir="2700000" algn="tl">
                    <a:srgbClr val="000000">
                      <a:alpha val="43137"/>
                    </a:srgbClr>
                  </a:outerShdw>
                </a:effectLst>
              </a:rPr>
              <a:t>“Cara”</a:t>
            </a:r>
          </a:p>
          <a:p>
            <a:pPr marL="0" indent="0">
              <a:buNone/>
            </a:pPr>
            <a:r>
              <a:rPr lang="en-US" sz="2805" i="1" dirty="0">
                <a:solidFill>
                  <a:schemeClr val="tx2"/>
                </a:solidFill>
                <a:effectLst>
                  <a:outerShdw blurRad="38100" dist="38100" dir="2700000" algn="tl">
                    <a:srgbClr val="000000">
                      <a:alpha val="43137"/>
                    </a:srgbClr>
                  </a:outerShdw>
                </a:effectLst>
              </a:rPr>
              <a:t>Kimball</a:t>
            </a:r>
          </a:p>
        </p:txBody>
      </p:sp>
      <p:sp>
        <p:nvSpPr>
          <p:cNvPr id="8" name="Text Placeholder 3"/>
          <p:cNvSpPr txBox="1">
            <a:spLocks/>
          </p:cNvSpPr>
          <p:nvPr/>
        </p:nvSpPr>
        <p:spPr>
          <a:xfrm>
            <a:off x="1565042" y="6266781"/>
            <a:ext cx="7929366" cy="534432"/>
          </a:xfrm>
          <a:prstGeom prst="rect">
            <a:avLst/>
          </a:prstGeom>
        </p:spPr>
        <p:txBody>
          <a:bodyPr vert="horz" lIns="80165" tIns="40082" rIns="80165" bIns="40082" rtlCol="0" anchor="b">
            <a:noAutofit/>
          </a:bodyPr>
          <a:lstStyle>
            <a:lvl1pPr marL="0" indent="0" algn="ctr" defTabSz="914400" rtl="0" eaLnBrk="1" latinLnBrk="0" hangingPunct="1">
              <a:spcBef>
                <a:spcPct val="20000"/>
              </a:spcBef>
              <a:buFont typeface="Arial" pitchFamily="34" charset="0"/>
              <a:buNone/>
              <a:defRPr sz="2400" b="0" kern="1200">
                <a:solidFill>
                  <a:schemeClr val="tx1">
                    <a:lumMod val="50000"/>
                    <a:lumOff val="50000"/>
                  </a:schemeClr>
                </a:solidFill>
                <a:latin typeface="+mj-lt"/>
                <a:ea typeface="+mn-ea"/>
                <a:cs typeface="+mn-cs"/>
              </a:defRPr>
            </a:lvl1pPr>
            <a:lvl2pPr marL="457200" indent="0" algn="l" defTabSz="914400" rtl="0" eaLnBrk="1" latinLnBrk="0" hangingPunct="1">
              <a:spcBef>
                <a:spcPct val="20000"/>
              </a:spcBef>
              <a:buFont typeface="Courier New" pitchFamily="49" charset="0"/>
              <a:buNone/>
              <a:defRPr sz="2000" b="1" kern="1200">
                <a:solidFill>
                  <a:schemeClr val="tx1">
                    <a:lumMod val="50000"/>
                    <a:lumOff val="50000"/>
                  </a:schemeClr>
                </a:solidFill>
                <a:latin typeface="+mj-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lumMod val="50000"/>
                    <a:lumOff val="50000"/>
                  </a:schemeClr>
                </a:solidFill>
                <a:latin typeface="+mj-lt"/>
                <a:ea typeface="+mn-ea"/>
                <a:cs typeface="+mn-cs"/>
              </a:defRPr>
            </a:lvl3pPr>
            <a:lvl4pPr marL="13716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5pPr>
            <a:lvl6pPr marL="22860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7pPr>
            <a:lvl8pPr marL="32004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9pPr>
          </a:lstStyle>
          <a:p>
            <a:r>
              <a:rPr lang="en-US" sz="2104" b="1" i="1" dirty="0">
                <a:effectLst>
                  <a:outerShdw blurRad="38100" dist="38100" dir="2700000" algn="tl">
                    <a:srgbClr val="000000">
                      <a:alpha val="43137"/>
                    </a:srgbClr>
                  </a:outerShdw>
                </a:effectLst>
              </a:rPr>
              <a:t>Kami akan menggunakan </a:t>
            </a:r>
            <a:r>
              <a:rPr lang="en-US" sz="2104" b="1" i="1" dirty="0" smtClean="0">
                <a:effectLst>
                  <a:outerShdw blurRad="38100" dist="38100" dir="2700000" algn="tl">
                    <a:srgbClr val="000000">
                      <a:alpha val="43137"/>
                    </a:srgbClr>
                  </a:outerShdw>
                </a:effectLst>
              </a:rPr>
              <a:t>beberapa </a:t>
            </a:r>
            <a:r>
              <a:rPr lang="en-US" sz="2104" b="1" i="1" dirty="0" err="1" smtClean="0">
                <a:solidFill>
                  <a:schemeClr val="tx2"/>
                </a:solidFill>
                <a:effectLst>
                  <a:outerShdw blurRad="38100" dist="38100" dir="2700000" algn="tl">
                    <a:srgbClr val="000000">
                      <a:alpha val="43137"/>
                    </a:srgbClr>
                  </a:outerShdw>
                </a:effectLst>
              </a:rPr>
              <a:t>Inmon</a:t>
            </a:r>
            <a:r>
              <a:rPr lang="en-US" sz="2104" b="1" i="1" dirty="0" smtClean="0">
                <a:solidFill>
                  <a:schemeClr val="tx2"/>
                </a:solidFill>
                <a:effectLst>
                  <a:outerShdw blurRad="38100" dist="38100" dir="2700000" algn="tl">
                    <a:srgbClr val="000000">
                      <a:alpha val="43137"/>
                    </a:srgbClr>
                  </a:outerShdw>
                </a:effectLst>
              </a:rPr>
              <a:t> </a:t>
            </a:r>
            <a:r>
              <a:rPr lang="en-US" sz="2104" b="1" i="1" dirty="0">
                <a:effectLst>
                  <a:outerShdw blurRad="38100" dist="38100" dir="2700000" algn="tl">
                    <a:srgbClr val="000000">
                      <a:alpha val="43137"/>
                    </a:srgbClr>
                  </a:outerShdw>
                </a:effectLst>
              </a:rPr>
              <a:t>definisi, dan menerapkan </a:t>
            </a:r>
            <a:r>
              <a:rPr lang="en-US" sz="2104" b="1" i="1" dirty="0">
                <a:solidFill>
                  <a:schemeClr val="tx2"/>
                </a:solidFill>
                <a:effectLst>
                  <a:outerShdw blurRad="38100" dist="38100" dir="2700000" algn="tl">
                    <a:srgbClr val="000000">
                      <a:alpha val="43137"/>
                    </a:srgbClr>
                  </a:outerShdw>
                </a:effectLst>
              </a:rPr>
              <a:t>Kimball </a:t>
            </a:r>
            <a:r>
              <a:rPr lang="en-US" sz="2104" b="1" i="1" dirty="0">
                <a:effectLst>
                  <a:outerShdw blurRad="38100" dist="38100" dir="2700000" algn="tl">
                    <a:srgbClr val="000000">
                      <a:alpha val="43137"/>
                    </a:srgbClr>
                  </a:outerShdw>
                </a:effectLst>
              </a:rPr>
              <a:t>Pendekatan.</a:t>
            </a:r>
          </a:p>
        </p:txBody>
      </p:sp>
      <p:pic>
        <p:nvPicPr>
          <p:cNvPr id="7172" name="Picture 4" descr="http://www.kimballgroup.com/wp-content/uploads/2012/08/DWLT-2E-front-cover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6596" y="3320535"/>
            <a:ext cx="2158888" cy="2718357"/>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s://media3.jpc.de/image/w600/front/0/97804713996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042" y="3320535"/>
            <a:ext cx="2072684" cy="271752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ecx.images-amazon.com/images/I/51dvU76edNL._SX258_BO1,204,203,20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4354" y="3320535"/>
            <a:ext cx="2180054" cy="2716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946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81727" y="1780963"/>
            <a:ext cx="9218950" cy="2105718"/>
          </a:xfrm>
        </p:spPr>
        <p:txBody>
          <a:bodyPr>
            <a:normAutofit fontScale="90000"/>
          </a:bodyPr>
          <a:lstStyle/>
          <a:p>
            <a:r>
              <a:rPr lang="en-US" sz="5786" dirty="0"/>
              <a:t>Apa yang paling penting </a:t>
            </a:r>
            <a:r>
              <a:rPr lang="en-US" sz="5786" dirty="0">
                <a:solidFill>
                  <a:schemeClr val="accent1"/>
                </a:solidFill>
              </a:rPr>
              <a:t>aset</a:t>
            </a:r>
            <a:r>
              <a:rPr lang="en-US" sz="5786" dirty="0"/>
              <a:t> dari setiap organisasi?</a:t>
            </a:r>
          </a:p>
        </p:txBody>
      </p:sp>
      <p:pic>
        <p:nvPicPr>
          <p:cNvPr id="1028" name="Picture 4" descr="http://assets.kingletas.com/wp-content/uploads/2013/04/Question-Peop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6842" y="3886681"/>
            <a:ext cx="3156910" cy="2936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36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885" y="3013338"/>
            <a:ext cx="9085342" cy="1502066"/>
          </a:xfrm>
        </p:spPr>
        <p:txBody>
          <a:bodyPr/>
          <a:lstStyle/>
          <a:p>
            <a:pPr algn="ctr"/>
            <a:r>
              <a:rPr lang="en-US" sz="12098" dirty="0">
                <a:solidFill>
                  <a:schemeClr val="accent3">
                    <a:lumMod val="75000"/>
                  </a:schemeClr>
                </a:solidFill>
              </a:rPr>
              <a:t>DATA</a:t>
            </a:r>
          </a:p>
        </p:txBody>
      </p:sp>
      <p:sp>
        <p:nvSpPr>
          <p:cNvPr id="3" name="Text Placeholder 2"/>
          <p:cNvSpPr>
            <a:spLocks noGrp="1"/>
          </p:cNvSpPr>
          <p:nvPr>
            <p:ph type="body" idx="1"/>
          </p:nvPr>
        </p:nvSpPr>
        <p:spPr>
          <a:xfrm>
            <a:off x="729277" y="5050701"/>
            <a:ext cx="9218950" cy="1063297"/>
          </a:xfrm>
        </p:spPr>
        <p:txBody>
          <a:bodyPr>
            <a:normAutofit/>
          </a:bodyPr>
          <a:lstStyle/>
          <a:p>
            <a:pPr algn="ctr"/>
            <a:r>
              <a:rPr lang="en-US" sz="4208" b="1" dirty="0">
                <a:effectLst>
                  <a:outerShdw blurRad="38100" dist="38100" dir="2700000" algn="tl">
                    <a:srgbClr val="000000">
                      <a:alpha val="43137"/>
                    </a:srgbClr>
                  </a:outerShdw>
                </a:effectLst>
              </a:rPr>
              <a:t>Mengapa?</a:t>
            </a:r>
          </a:p>
        </p:txBody>
      </p:sp>
      <p:sp>
        <p:nvSpPr>
          <p:cNvPr id="4" name="Text Placeholder 2"/>
          <p:cNvSpPr txBox="1">
            <a:spLocks/>
          </p:cNvSpPr>
          <p:nvPr/>
        </p:nvSpPr>
        <p:spPr>
          <a:xfrm>
            <a:off x="1969327" y="1481560"/>
            <a:ext cx="6814006" cy="992317"/>
          </a:xfrm>
          <a:prstGeom prst="rect">
            <a:avLst/>
          </a:prstGeom>
        </p:spPr>
        <p:txBody>
          <a:bodyPr vert="horz" lIns="80165" tIns="40082" rIns="80165" bIns="40082" rtlCol="0" anchor="t">
            <a:normAutofit/>
          </a:bodyPr>
          <a:lstStyle>
            <a:lvl1pPr marL="0" indent="0" algn="ctr" defTabSz="914400" rtl="0" eaLnBrk="1" latinLnBrk="0" hangingPunct="1">
              <a:spcBef>
                <a:spcPct val="20000"/>
              </a:spcBef>
              <a:buFont typeface="Arial" pitchFamily="34" charset="0"/>
              <a:buNone/>
              <a:defRPr sz="2400" kern="1200">
                <a:solidFill>
                  <a:schemeClr val="tx1">
                    <a:lumMod val="85000"/>
                    <a:lumOff val="15000"/>
                  </a:schemeClr>
                </a:solidFill>
                <a:latin typeface="+mj-lt"/>
                <a:ea typeface="+mn-ea"/>
                <a:cs typeface="+mn-cs"/>
              </a:defRPr>
            </a:lvl1pPr>
            <a:lvl2pPr marL="457200" indent="0" algn="l" defTabSz="914400" rtl="0" eaLnBrk="1" latinLnBrk="0" hangingPunct="1">
              <a:spcBef>
                <a:spcPct val="20000"/>
              </a:spcBef>
              <a:buFont typeface="Courier New" pitchFamily="49" charset="0"/>
              <a:buNone/>
              <a:defRPr sz="1800" kern="1200">
                <a:solidFill>
                  <a:schemeClr val="tx1">
                    <a:tint val="75000"/>
                  </a:schemeClr>
                </a:solidFill>
                <a:latin typeface="+mj-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l" defTabSz="914400" rtl="0" eaLnBrk="1" latinLnBrk="0" hangingPunct="1">
              <a:spcBef>
                <a:spcPct val="20000"/>
              </a:spcBef>
              <a:buFont typeface="Courier New" pitchFamily="49" charset="0"/>
              <a:buNone/>
              <a:defRPr sz="1400" kern="1200">
                <a:solidFill>
                  <a:schemeClr val="tx1">
                    <a:tint val="75000"/>
                  </a:schemeClr>
                </a:solidFill>
                <a:latin typeface="+mj-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j-lt"/>
                <a:ea typeface="+mn-ea"/>
                <a:cs typeface="+mn-cs"/>
              </a:defRPr>
            </a:lvl5pPr>
            <a:lvl6pPr marL="2286000" indent="0" algn="l" defTabSz="914400" rtl="0" eaLnBrk="1" latinLnBrk="0" hangingPunct="1">
              <a:spcBef>
                <a:spcPct val="20000"/>
              </a:spcBef>
              <a:buFont typeface="Courier New" pitchFamily="49" charset="0"/>
              <a:buNone/>
              <a:defRPr sz="1400" kern="1200">
                <a:solidFill>
                  <a:schemeClr val="tx1">
                    <a:tint val="75000"/>
                  </a:schemeClr>
                </a:solidFill>
                <a:latin typeface="+mj-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j-lt"/>
                <a:ea typeface="+mn-ea"/>
                <a:cs typeface="+mn-cs"/>
              </a:defRPr>
            </a:lvl7pPr>
            <a:lvl8pPr marL="3200400" indent="0" algn="l" defTabSz="914400" rtl="0" eaLnBrk="1" latinLnBrk="0" hangingPunct="1">
              <a:spcBef>
                <a:spcPct val="20000"/>
              </a:spcBef>
              <a:buFont typeface="Courier New" pitchFamily="49" charset="0"/>
              <a:buNone/>
              <a:defRPr sz="1400" kern="1200">
                <a:solidFill>
                  <a:schemeClr val="tx1">
                    <a:tint val="75000"/>
                  </a:schemeClr>
                </a:solidFill>
                <a:latin typeface="+mj-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j-lt"/>
                <a:ea typeface="+mn-ea"/>
                <a:cs typeface="+mn-cs"/>
              </a:defRPr>
            </a:lvl9pPr>
          </a:lstStyle>
          <a:p>
            <a:r>
              <a:rPr lang="en-US" sz="4208" b="1" dirty="0">
                <a:effectLst>
                  <a:outerShdw blurRad="38100" dist="38100" dir="2700000" algn="tl">
                    <a:srgbClr val="000000">
                      <a:alpha val="43137"/>
                    </a:srgbClr>
                  </a:outerShdw>
                </a:effectLst>
              </a:rPr>
              <a:t>Menjawab:</a:t>
            </a:r>
          </a:p>
        </p:txBody>
      </p:sp>
    </p:spTree>
    <p:extLst>
      <p:ext uri="{BB962C8B-B14F-4D97-AF65-F5344CB8AC3E}">
        <p14:creationId xmlns:p14="http://schemas.microsoft.com/office/powerpoint/2010/main" val="302097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014" dirty="0">
                <a:solidFill>
                  <a:schemeClr val="accent6"/>
                </a:solidFill>
              </a:rPr>
              <a:t>Tanpa</a:t>
            </a:r>
            <a:r>
              <a:rPr lang="en-US" sz="7014" dirty="0"/>
              <a:t> </a:t>
            </a:r>
            <a:r>
              <a:rPr lang="en-US" sz="7014" dirty="0">
                <a:solidFill>
                  <a:schemeClr val="accent1"/>
                </a:solidFill>
              </a:rPr>
              <a:t>data</a:t>
            </a:r>
            <a:r>
              <a:rPr lang="en-US" sz="7014" dirty="0"/>
              <a:t>:</a:t>
            </a:r>
          </a:p>
        </p:txBody>
      </p:sp>
      <p:sp>
        <p:nvSpPr>
          <p:cNvPr id="5" name="Content Placeholder 4"/>
          <p:cNvSpPr>
            <a:spLocks noGrp="1"/>
          </p:cNvSpPr>
          <p:nvPr>
            <p:ph idx="1"/>
          </p:nvPr>
        </p:nvSpPr>
        <p:spPr>
          <a:xfrm>
            <a:off x="838200" y="1765300"/>
            <a:ext cx="9315450" cy="4991100"/>
          </a:xfrm>
        </p:spPr>
        <p:txBody>
          <a:bodyPr>
            <a:normAutofit/>
          </a:bodyPr>
          <a:lstStyle/>
          <a:p>
            <a:r>
              <a:rPr lang="en-US" sz="3156" dirty="0"/>
              <a:t>Apakah Anda tahu pelanggan Anda?</a:t>
            </a:r>
          </a:p>
          <a:p>
            <a:r>
              <a:rPr lang="en-US" sz="3156" dirty="0"/>
              <a:t>Memahami kebutuhan mereka?</a:t>
            </a:r>
          </a:p>
          <a:p>
            <a:r>
              <a:rPr lang="en-US" sz="3156" dirty="0"/>
              <a:t>Anda dapat mencari tahu produk apa yang akan dimasukkan memberikan promosi?</a:t>
            </a:r>
          </a:p>
          <a:p>
            <a:r>
              <a:rPr lang="en-US" sz="3156" dirty="0"/>
              <a:t>Mana yang untuk menghentikan?</a:t>
            </a:r>
          </a:p>
          <a:p>
            <a:r>
              <a:rPr lang="en-US" sz="3156" dirty="0"/>
              <a:t>Apakah Anda tahu pengeluaran Anda?</a:t>
            </a:r>
          </a:p>
          <a:p>
            <a:r>
              <a:rPr lang="en-US" sz="3156" dirty="0"/>
              <a:t>Profitabilitas Anda?</a:t>
            </a:r>
          </a:p>
        </p:txBody>
      </p:sp>
    </p:spTree>
    <p:extLst>
      <p:ext uri="{BB962C8B-B14F-4D97-AF65-F5344CB8AC3E}">
        <p14:creationId xmlns:p14="http://schemas.microsoft.com/office/powerpoint/2010/main" val="381694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txBox="1">
            <a:spLocks/>
          </p:cNvSpPr>
          <p:nvPr/>
        </p:nvSpPr>
        <p:spPr>
          <a:xfrm>
            <a:off x="1969327" y="3647817"/>
            <a:ext cx="6814006" cy="2338139"/>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endParaRPr lang="en-US" sz="12098" dirty="0"/>
          </a:p>
        </p:txBody>
      </p:sp>
      <p:sp>
        <p:nvSpPr>
          <p:cNvPr id="5" name="TextBox 4"/>
          <p:cNvSpPr txBox="1"/>
          <p:nvPr/>
        </p:nvSpPr>
        <p:spPr>
          <a:xfrm>
            <a:off x="2712277" y="2035283"/>
            <a:ext cx="6814006" cy="3954929"/>
          </a:xfrm>
          <a:prstGeom prst="rect">
            <a:avLst/>
          </a:prstGeom>
          <a:noFill/>
        </p:spPr>
        <p:txBody>
          <a:bodyPr wrap="square" rtlCol="0">
            <a:spAutoFit/>
          </a:bodyPr>
          <a:lstStyle/>
          <a:p>
            <a:r>
              <a:rPr lang="en-US" sz="25100" dirty="0" smtClean="0">
                <a:solidFill>
                  <a:schemeClr val="accent2"/>
                </a:solidFill>
                <a:effectLst>
                  <a:outerShdw blurRad="63500" dist="38100" dir="5400000" algn="t" rotWithShape="0">
                    <a:prstClr val="black">
                      <a:alpha val="25000"/>
                    </a:prstClr>
                  </a:outerShdw>
                </a:effectLst>
                <a:ea typeface="+mj-ea"/>
                <a:cs typeface="+mj-cs"/>
              </a:rPr>
              <a:t>TIDAK…</a:t>
            </a:r>
            <a:endParaRPr lang="en-US" sz="10100" dirty="0">
              <a:solidFill>
                <a:schemeClr val="accent2"/>
              </a:solidFill>
              <a:effectLst>
                <a:outerShdw blurRad="63500" dist="38100" dir="5400000" algn="t" rotWithShape="0">
                  <a:prstClr val="black">
                    <a:alpha val="25000"/>
                  </a:prstClr>
                </a:outerShdw>
              </a:effectLst>
              <a:ea typeface="+mj-ea"/>
              <a:cs typeface="+mj-cs"/>
            </a:endParaRPr>
          </a:p>
        </p:txBody>
      </p:sp>
    </p:spTree>
    <p:extLst>
      <p:ext uri="{BB962C8B-B14F-4D97-AF65-F5344CB8AC3E}">
        <p14:creationId xmlns:p14="http://schemas.microsoft.com/office/powerpoint/2010/main" val="3618807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ba201w2013.bk4a.com/sites/default/files/McDonalds-Careers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1753" y="2203182"/>
            <a:ext cx="6470342" cy="433390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8983" y="5198226"/>
            <a:ext cx="2505149" cy="1887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a:xfrm>
            <a:off x="1809750" y="303213"/>
            <a:ext cx="8343900" cy="1260475"/>
          </a:xfrm>
        </p:spPr>
        <p:txBody>
          <a:bodyPr/>
          <a:lstStyle/>
          <a:p>
            <a:r>
              <a:rPr lang="en-US" sz="4800" dirty="0"/>
              <a:t>Itu </a:t>
            </a:r>
            <a:r>
              <a:rPr lang="en-US" sz="4800" dirty="0">
                <a:solidFill>
                  <a:schemeClr val="accent6"/>
                </a:solidFill>
              </a:rPr>
              <a:t>Kebutuhan informasi </a:t>
            </a:r>
            <a:r>
              <a:rPr lang="en-US" sz="4800" dirty="0"/>
              <a:t>dari </a:t>
            </a:r>
            <a:r>
              <a:rPr lang="en-US" sz="4800" dirty="0">
                <a:solidFill>
                  <a:schemeClr val="accent1"/>
                </a:solidFill>
              </a:rPr>
              <a:t>Organisasi</a:t>
            </a:r>
            <a:r>
              <a:rPr lang="en-US" sz="4800" dirty="0" smtClean="0"/>
              <a:t>...</a:t>
            </a:r>
            <a:endParaRPr lang="en-US" dirty="0"/>
          </a:p>
        </p:txBody>
      </p:sp>
    </p:spTree>
    <p:extLst>
      <p:ext uri="{BB962C8B-B14F-4D97-AF65-F5344CB8AC3E}">
        <p14:creationId xmlns:p14="http://schemas.microsoft.com/office/powerpoint/2010/main" val="345055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2463</TotalTime>
  <Words>1414</Words>
  <Application>Microsoft Office PowerPoint</Application>
  <PresentationFormat>Custom</PresentationFormat>
  <Paragraphs>243</Paragraphs>
  <Slides>35</Slides>
  <Notes>18</Notes>
  <HiddenSlides>11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Office Theme</vt:lpstr>
      <vt:lpstr>Photo Editor Photo</vt:lpstr>
      <vt:lpstr>PowerPoint Presentation</vt:lpstr>
      <vt:lpstr>Course Description</vt:lpstr>
      <vt:lpstr>Course Outline</vt:lpstr>
      <vt:lpstr>Textbooks</vt:lpstr>
      <vt:lpstr>What is the most important asset of any organization?</vt:lpstr>
      <vt:lpstr>DATA</vt:lpstr>
      <vt:lpstr>Without data:</vt:lpstr>
      <vt:lpstr>PowerPoint Presentation</vt:lpstr>
      <vt:lpstr>The Informational Needs of an Organization…</vt:lpstr>
      <vt:lpstr>The Informational Needs of an Organization…</vt:lpstr>
      <vt:lpstr>The Technology Behind It All…</vt:lpstr>
      <vt:lpstr>Starts with the  Transactional Database</vt:lpstr>
      <vt:lpstr>Transactional Databases Are Complex</vt:lpstr>
      <vt:lpstr>Example: A Query of  “iSchool Students”</vt:lpstr>
      <vt:lpstr>Issues Reporting with Transactional Databases</vt:lpstr>
      <vt:lpstr>Solution?  The Data Warehouse</vt:lpstr>
      <vt:lpstr>Characteristics of  the Data Warehouse</vt:lpstr>
      <vt:lpstr>ETL: For Populating the Data Warehouse</vt:lpstr>
      <vt:lpstr>The Data Mart</vt:lpstr>
      <vt:lpstr>The Evolution of the DW</vt:lpstr>
      <vt:lpstr>Business Intelligence</vt:lpstr>
      <vt:lpstr>Data Warehouse or Business Intelligence?</vt:lpstr>
      <vt:lpstr>But how does this work?</vt:lpstr>
      <vt:lpstr>#1: We Have  Northwind OLTP Database</vt:lpstr>
      <vt:lpstr>#2: Identify business process to model</vt:lpstr>
      <vt:lpstr>#3: Create Northwind Orders  Star Schema</vt:lpstr>
      <vt:lpstr>#4: Create Northwind  Source to Target Map</vt:lpstr>
      <vt:lpstr>#5: Populate targets with ETL</vt:lpstr>
      <vt:lpstr>#6: Visualize with a BI Tool</vt:lpstr>
      <vt:lpstr>The Fathers of  Data Warehousing</vt:lpstr>
      <vt:lpstr>Inmon’s  Corporate Information Factory</vt:lpstr>
      <vt:lpstr>The Kimball Lifecycle</vt:lpstr>
      <vt:lpstr>The Informational Needs of an Organization,  In Summary…</vt:lpstr>
      <vt:lpstr>Relational Philosophies,  In Summary…</vt:lpstr>
      <vt:lpstr>In 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danton sihombing</dc:creator>
  <cp:lastModifiedBy>Umim</cp:lastModifiedBy>
  <cp:revision>136</cp:revision>
  <dcterms:created xsi:type="dcterms:W3CDTF">2014-08-28T03:04:31Z</dcterms:created>
  <dcterms:modified xsi:type="dcterms:W3CDTF">2017-11-30T07:26:41Z</dcterms:modified>
</cp:coreProperties>
</file>