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86318" autoAdjust="0"/>
  </p:normalViewPr>
  <p:slideViewPr>
    <p:cSldViewPr snapToGrid="0" snapToObjects="1">
      <p:cViewPr>
        <p:scale>
          <a:sx n="63" d="100"/>
          <a:sy n="63" d="100"/>
        </p:scale>
        <p:origin x="-1374" y="-72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1349A-BECF-4362-8474-0E5DED33160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8DCF60-1A96-4AC8-96A7-D7214A50E93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BI</a:t>
          </a:r>
          <a:endParaRPr lang="en-US" dirty="0"/>
        </a:p>
      </dgm:t>
    </dgm:pt>
    <dgm:pt modelId="{9B04E4EF-BCAC-46DA-9A78-162E21005020}" type="parTrans" cxnId="{EF38EC1B-C8E0-44BB-ABC6-D5CC9EA53963}">
      <dgm:prSet/>
      <dgm:spPr/>
      <dgm:t>
        <a:bodyPr/>
        <a:lstStyle/>
        <a:p>
          <a:endParaRPr lang="en-US"/>
        </a:p>
      </dgm:t>
    </dgm:pt>
    <dgm:pt modelId="{3554CFDE-CEA2-4E35-BF24-DD02ED989B51}" type="sibTrans" cxnId="{EF38EC1B-C8E0-44BB-ABC6-D5CC9EA53963}">
      <dgm:prSet/>
      <dgm:spPr/>
      <dgm:t>
        <a:bodyPr/>
        <a:lstStyle/>
        <a:p>
          <a:endParaRPr lang="en-US"/>
        </a:p>
      </dgm:t>
    </dgm:pt>
    <dgm:pt modelId="{4F7C2C98-F4FE-471B-8185-A9A4620ED9B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Direct Access Query + Reporting</a:t>
          </a:r>
          <a:endParaRPr lang="en-US" dirty="0"/>
        </a:p>
      </dgm:t>
    </dgm:pt>
    <dgm:pt modelId="{2532FB19-E60F-4F67-A1BD-495913DF06B4}" type="parTrans" cxnId="{01C06CCD-9C31-41CB-B388-EEF916DD5D73}">
      <dgm:prSet/>
      <dgm:spPr/>
      <dgm:t>
        <a:bodyPr/>
        <a:lstStyle/>
        <a:p>
          <a:endParaRPr lang="en-US"/>
        </a:p>
      </dgm:t>
    </dgm:pt>
    <dgm:pt modelId="{041837A3-E84E-4917-B788-CBEC9555CDCF}" type="sibTrans" cxnId="{01C06CCD-9C31-41CB-B388-EEF916DD5D73}">
      <dgm:prSet/>
      <dgm:spPr/>
      <dgm:t>
        <a:bodyPr/>
        <a:lstStyle/>
        <a:p>
          <a:endParaRPr lang="en-US"/>
        </a:p>
      </dgm:t>
    </dgm:pt>
    <dgm:pt modelId="{B46B6E2A-7B96-4499-9D99-B4FF99E8F44C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0DAD0626-DAD2-42EC-A591-F2295F7950E7}" type="parTrans" cxnId="{FD445D8A-D711-4246-86E8-6D9CC9336434}">
      <dgm:prSet/>
      <dgm:spPr/>
      <dgm:t>
        <a:bodyPr/>
        <a:lstStyle/>
        <a:p>
          <a:endParaRPr lang="en-US"/>
        </a:p>
      </dgm:t>
    </dgm:pt>
    <dgm:pt modelId="{05553C10-0A3E-416C-9BEB-7DE0D1FC4CA0}" type="sibTrans" cxnId="{FD445D8A-D711-4246-86E8-6D9CC9336434}">
      <dgm:prSet/>
      <dgm:spPr/>
      <dgm:t>
        <a:bodyPr/>
        <a:lstStyle/>
        <a:p>
          <a:endParaRPr lang="en-US"/>
        </a:p>
      </dgm:t>
    </dgm:pt>
    <dgm:pt modelId="{22C4E0B4-287C-44A3-9173-F0C2A07E16F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Standard Reports</a:t>
          </a:r>
          <a:endParaRPr lang="en-US" dirty="0"/>
        </a:p>
      </dgm:t>
    </dgm:pt>
    <dgm:pt modelId="{8E83958D-6E2F-4401-959E-8973F9CD0FFF}" type="parTrans" cxnId="{D822CC16-964A-4392-8822-738C87F93D25}">
      <dgm:prSet/>
      <dgm:spPr/>
      <dgm:t>
        <a:bodyPr/>
        <a:lstStyle/>
        <a:p>
          <a:endParaRPr lang="en-US"/>
        </a:p>
      </dgm:t>
    </dgm:pt>
    <dgm:pt modelId="{59B4F386-F16B-4CC7-99CF-D909E19DA48D}" type="sibTrans" cxnId="{D822CC16-964A-4392-8822-738C87F93D25}">
      <dgm:prSet/>
      <dgm:spPr/>
      <dgm:t>
        <a:bodyPr/>
        <a:lstStyle/>
        <a:p>
          <a:endParaRPr lang="en-US"/>
        </a:p>
      </dgm:t>
    </dgm:pt>
    <dgm:pt modelId="{FBAED849-36FF-46FC-A4AE-B61DAC6C952A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Analytic Applications</a:t>
          </a:r>
          <a:endParaRPr lang="en-US" dirty="0"/>
        </a:p>
      </dgm:t>
    </dgm:pt>
    <dgm:pt modelId="{9810E166-71C3-4A5E-A9AF-FF046E1E1AD2}" type="parTrans" cxnId="{B521656B-2EF9-4A1C-9B06-4A22BA77D2AA}">
      <dgm:prSet/>
      <dgm:spPr/>
      <dgm:t>
        <a:bodyPr/>
        <a:lstStyle/>
        <a:p>
          <a:endParaRPr lang="en-US"/>
        </a:p>
      </dgm:t>
    </dgm:pt>
    <dgm:pt modelId="{947782E6-8009-4252-8209-BB692735822D}" type="sibTrans" cxnId="{B521656B-2EF9-4A1C-9B06-4A22BA77D2AA}">
      <dgm:prSet/>
      <dgm:spPr/>
      <dgm:t>
        <a:bodyPr/>
        <a:lstStyle/>
        <a:p>
          <a:endParaRPr lang="en-US"/>
        </a:p>
      </dgm:t>
    </dgm:pt>
    <dgm:pt modelId="{AAE308E5-C016-4CDE-93B7-696587AC28AA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Dashboards and Scorecards</a:t>
          </a:r>
          <a:endParaRPr lang="en-US" dirty="0"/>
        </a:p>
      </dgm:t>
    </dgm:pt>
    <dgm:pt modelId="{63EF3260-17D9-47A8-B82E-57B55A2DBE7D}" type="parTrans" cxnId="{84387651-5578-4CFF-BD9F-76A9CE1B0C43}">
      <dgm:prSet/>
      <dgm:spPr/>
      <dgm:t>
        <a:bodyPr/>
        <a:lstStyle/>
        <a:p>
          <a:endParaRPr lang="en-US"/>
        </a:p>
      </dgm:t>
    </dgm:pt>
    <dgm:pt modelId="{62B3A5EE-6491-4FA7-B13B-9010F32B6664}" type="sibTrans" cxnId="{84387651-5578-4CFF-BD9F-76A9CE1B0C43}">
      <dgm:prSet/>
      <dgm:spPr/>
      <dgm:t>
        <a:bodyPr/>
        <a:lstStyle/>
        <a:p>
          <a:endParaRPr lang="en-US"/>
        </a:p>
      </dgm:t>
    </dgm:pt>
    <dgm:pt modelId="{B060B3F6-184E-4894-9A6A-C580F33061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Operational BI</a:t>
          </a:r>
          <a:endParaRPr lang="en-US" dirty="0"/>
        </a:p>
      </dgm:t>
    </dgm:pt>
    <dgm:pt modelId="{FAD70341-7CE1-404F-8BBA-8528F957D134}" type="parTrans" cxnId="{14A97A32-B2C5-45E3-9342-B3DAAC434898}">
      <dgm:prSet/>
      <dgm:spPr/>
      <dgm:t>
        <a:bodyPr/>
        <a:lstStyle/>
        <a:p>
          <a:endParaRPr lang="en-US"/>
        </a:p>
      </dgm:t>
    </dgm:pt>
    <dgm:pt modelId="{0CC221A0-84F3-49A3-B636-AC2D596B0461}" type="sibTrans" cxnId="{14A97A32-B2C5-45E3-9342-B3DAAC434898}">
      <dgm:prSet/>
      <dgm:spPr/>
      <dgm:t>
        <a:bodyPr/>
        <a:lstStyle/>
        <a:p>
          <a:endParaRPr lang="en-US"/>
        </a:p>
      </dgm:t>
    </dgm:pt>
    <dgm:pt modelId="{7EF3ECCD-395A-4951-9CFA-0985185048B4}" type="pres">
      <dgm:prSet presAssocID="{BAA1349A-BECF-4362-8474-0E5DED33160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BBCED-1C96-4B07-A1E0-2DE6A662D8E5}" type="pres">
      <dgm:prSet presAssocID="{078DCF60-1A96-4AC8-96A7-D7214A50E938}" presName="centerShape" presStyleLbl="node0" presStyleIdx="0" presStyleCnt="1"/>
      <dgm:spPr/>
      <dgm:t>
        <a:bodyPr/>
        <a:lstStyle/>
        <a:p>
          <a:endParaRPr lang="en-US"/>
        </a:p>
      </dgm:t>
    </dgm:pt>
    <dgm:pt modelId="{A82B8409-EA53-4D3E-8878-0680F93CCE6E}" type="pres">
      <dgm:prSet presAssocID="{2532FB19-E60F-4F67-A1BD-495913DF06B4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9F998047-1807-4A8C-A170-94B9B4883C71}" type="pres">
      <dgm:prSet presAssocID="{4F7C2C98-F4FE-471B-8185-A9A4620ED9B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A1FE8-63EF-4C0E-A615-DBA5035EB0D2}" type="pres">
      <dgm:prSet presAssocID="{0DAD0626-DAD2-42EC-A591-F2295F7950E7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5948B243-E923-40F6-A1F3-CC0624E554DD}" type="pres">
      <dgm:prSet presAssocID="{B46B6E2A-7B96-4499-9D99-B4FF99E8F44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1D9F7-A1A3-4C5B-96EF-9F12A3DD016C}" type="pres">
      <dgm:prSet presAssocID="{8E83958D-6E2F-4401-959E-8973F9CD0FFF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ACAB38AF-9370-4EE6-B3AD-3519E84F308C}" type="pres">
      <dgm:prSet presAssocID="{22C4E0B4-287C-44A3-9173-F0C2A07E16F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D8089-9AF4-42F8-9C8D-38C2872D907F}" type="pres">
      <dgm:prSet presAssocID="{9810E166-71C3-4A5E-A9AF-FF046E1E1AD2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C5975EB3-8391-4582-A112-8CB70DC78B4A}" type="pres">
      <dgm:prSet presAssocID="{FBAED849-36FF-46FC-A4AE-B61DAC6C95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81CA7-8BA6-42D2-A765-6E6625AE8B9B}" type="pres">
      <dgm:prSet presAssocID="{63EF3260-17D9-47A8-B82E-57B55A2DBE7D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421BEF36-006E-45FF-BDF2-9896DAFBE918}" type="pres">
      <dgm:prSet presAssocID="{AAE308E5-C016-4CDE-93B7-696587AC28A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CA9BC-877B-4052-B97D-AA535A849964}" type="pres">
      <dgm:prSet presAssocID="{FAD70341-7CE1-404F-8BBA-8528F957D134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BC568229-3362-441E-9142-A925EB8086EB}" type="pres">
      <dgm:prSet presAssocID="{B060B3F6-184E-4894-9A6A-C580F330613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22CC16-964A-4392-8822-738C87F93D25}" srcId="{078DCF60-1A96-4AC8-96A7-D7214A50E938}" destId="{22C4E0B4-287C-44A3-9173-F0C2A07E16FE}" srcOrd="2" destOrd="0" parTransId="{8E83958D-6E2F-4401-959E-8973F9CD0FFF}" sibTransId="{59B4F386-F16B-4CC7-99CF-D909E19DA48D}"/>
    <dgm:cxn modelId="{EF626E96-89C8-7C4A-A577-C7FE76BCC338}" type="presOf" srcId="{BAA1349A-BECF-4362-8474-0E5DED33160C}" destId="{7EF3ECCD-395A-4951-9CFA-0985185048B4}" srcOrd="0" destOrd="0" presId="urn:microsoft.com/office/officeart/2005/8/layout/radial4"/>
    <dgm:cxn modelId="{84387651-5578-4CFF-BD9F-76A9CE1B0C43}" srcId="{078DCF60-1A96-4AC8-96A7-D7214A50E938}" destId="{AAE308E5-C016-4CDE-93B7-696587AC28AA}" srcOrd="4" destOrd="0" parTransId="{63EF3260-17D9-47A8-B82E-57B55A2DBE7D}" sibTransId="{62B3A5EE-6491-4FA7-B13B-9010F32B6664}"/>
    <dgm:cxn modelId="{4186516A-DB4E-E74F-9CCF-EAA0AED5BE49}" type="presOf" srcId="{2532FB19-E60F-4F67-A1BD-495913DF06B4}" destId="{A82B8409-EA53-4D3E-8878-0680F93CCE6E}" srcOrd="0" destOrd="0" presId="urn:microsoft.com/office/officeart/2005/8/layout/radial4"/>
    <dgm:cxn modelId="{FD445D8A-D711-4246-86E8-6D9CC9336434}" srcId="{078DCF60-1A96-4AC8-96A7-D7214A50E938}" destId="{B46B6E2A-7B96-4499-9D99-B4FF99E8F44C}" srcOrd="1" destOrd="0" parTransId="{0DAD0626-DAD2-42EC-A591-F2295F7950E7}" sibTransId="{05553C10-0A3E-416C-9BEB-7DE0D1FC4CA0}"/>
    <dgm:cxn modelId="{A889A943-1F08-174E-B1E2-391B054CEA19}" type="presOf" srcId="{078DCF60-1A96-4AC8-96A7-D7214A50E938}" destId="{9E2BBCED-1C96-4B07-A1E0-2DE6A662D8E5}" srcOrd="0" destOrd="0" presId="urn:microsoft.com/office/officeart/2005/8/layout/radial4"/>
    <dgm:cxn modelId="{B521656B-2EF9-4A1C-9B06-4A22BA77D2AA}" srcId="{078DCF60-1A96-4AC8-96A7-D7214A50E938}" destId="{FBAED849-36FF-46FC-A4AE-B61DAC6C952A}" srcOrd="3" destOrd="0" parTransId="{9810E166-71C3-4A5E-A9AF-FF046E1E1AD2}" sibTransId="{947782E6-8009-4252-8209-BB692735822D}"/>
    <dgm:cxn modelId="{8481DA80-5FC4-604A-BF38-7B90C32FFD06}" type="presOf" srcId="{22C4E0B4-287C-44A3-9173-F0C2A07E16FE}" destId="{ACAB38AF-9370-4EE6-B3AD-3519E84F308C}" srcOrd="0" destOrd="0" presId="urn:microsoft.com/office/officeart/2005/8/layout/radial4"/>
    <dgm:cxn modelId="{EF38EC1B-C8E0-44BB-ABC6-D5CC9EA53963}" srcId="{BAA1349A-BECF-4362-8474-0E5DED33160C}" destId="{078DCF60-1A96-4AC8-96A7-D7214A50E938}" srcOrd="0" destOrd="0" parTransId="{9B04E4EF-BCAC-46DA-9A78-162E21005020}" sibTransId="{3554CFDE-CEA2-4E35-BF24-DD02ED989B51}"/>
    <dgm:cxn modelId="{01C06CCD-9C31-41CB-B388-EEF916DD5D73}" srcId="{078DCF60-1A96-4AC8-96A7-D7214A50E938}" destId="{4F7C2C98-F4FE-471B-8185-A9A4620ED9B0}" srcOrd="0" destOrd="0" parTransId="{2532FB19-E60F-4F67-A1BD-495913DF06B4}" sibTransId="{041837A3-E84E-4917-B788-CBEC9555CDCF}"/>
    <dgm:cxn modelId="{1FCFE46F-C3A3-EF46-97DB-5C7FCCF1A77C}" type="presOf" srcId="{0DAD0626-DAD2-42EC-A591-F2295F7950E7}" destId="{7EAA1FE8-63EF-4C0E-A615-DBA5035EB0D2}" srcOrd="0" destOrd="0" presId="urn:microsoft.com/office/officeart/2005/8/layout/radial4"/>
    <dgm:cxn modelId="{14A97A32-B2C5-45E3-9342-B3DAAC434898}" srcId="{078DCF60-1A96-4AC8-96A7-D7214A50E938}" destId="{B060B3F6-184E-4894-9A6A-C580F3306130}" srcOrd="5" destOrd="0" parTransId="{FAD70341-7CE1-404F-8BBA-8528F957D134}" sibTransId="{0CC221A0-84F3-49A3-B636-AC2D596B0461}"/>
    <dgm:cxn modelId="{320D19F8-F16B-5B4D-BEDF-A9C954D01B48}" type="presOf" srcId="{FAD70341-7CE1-404F-8BBA-8528F957D134}" destId="{833CA9BC-877B-4052-B97D-AA535A849964}" srcOrd="0" destOrd="0" presId="urn:microsoft.com/office/officeart/2005/8/layout/radial4"/>
    <dgm:cxn modelId="{04762B39-7D54-BE41-AA74-7DAE65FB03B3}" type="presOf" srcId="{4F7C2C98-F4FE-471B-8185-A9A4620ED9B0}" destId="{9F998047-1807-4A8C-A170-94B9B4883C71}" srcOrd="0" destOrd="0" presId="urn:microsoft.com/office/officeart/2005/8/layout/radial4"/>
    <dgm:cxn modelId="{C3AFC54D-05D3-954B-A872-D978F764B24D}" type="presOf" srcId="{63EF3260-17D9-47A8-B82E-57B55A2DBE7D}" destId="{B9581CA7-8BA6-42D2-A765-6E6625AE8B9B}" srcOrd="0" destOrd="0" presId="urn:microsoft.com/office/officeart/2005/8/layout/radial4"/>
    <dgm:cxn modelId="{B8440B87-3271-4242-9864-AA39D2311CBB}" type="presOf" srcId="{B46B6E2A-7B96-4499-9D99-B4FF99E8F44C}" destId="{5948B243-E923-40F6-A1F3-CC0624E554DD}" srcOrd="0" destOrd="0" presId="urn:microsoft.com/office/officeart/2005/8/layout/radial4"/>
    <dgm:cxn modelId="{55B1D4D4-EEC5-E549-ABCE-56ED418DF223}" type="presOf" srcId="{B060B3F6-184E-4894-9A6A-C580F3306130}" destId="{BC568229-3362-441E-9142-A925EB8086EB}" srcOrd="0" destOrd="0" presId="urn:microsoft.com/office/officeart/2005/8/layout/radial4"/>
    <dgm:cxn modelId="{1BB1B6A1-250B-F84D-B87A-98906341E92D}" type="presOf" srcId="{FBAED849-36FF-46FC-A4AE-B61DAC6C952A}" destId="{C5975EB3-8391-4582-A112-8CB70DC78B4A}" srcOrd="0" destOrd="0" presId="urn:microsoft.com/office/officeart/2005/8/layout/radial4"/>
    <dgm:cxn modelId="{E3FFBD8B-318B-714C-873F-5BD79D3AF3A4}" type="presOf" srcId="{9810E166-71C3-4A5E-A9AF-FF046E1E1AD2}" destId="{4D8D8089-9AF4-42F8-9C8D-38C2872D907F}" srcOrd="0" destOrd="0" presId="urn:microsoft.com/office/officeart/2005/8/layout/radial4"/>
    <dgm:cxn modelId="{012BCF20-139A-E24A-8A62-AEF136063409}" type="presOf" srcId="{AAE308E5-C016-4CDE-93B7-696587AC28AA}" destId="{421BEF36-006E-45FF-BDF2-9896DAFBE918}" srcOrd="0" destOrd="0" presId="urn:microsoft.com/office/officeart/2005/8/layout/radial4"/>
    <dgm:cxn modelId="{19B3FE78-B18B-2F41-9368-549A57BDA232}" type="presOf" srcId="{8E83958D-6E2F-4401-959E-8973F9CD0FFF}" destId="{6041D9F7-A1A3-4C5B-96EF-9F12A3DD016C}" srcOrd="0" destOrd="0" presId="urn:microsoft.com/office/officeart/2005/8/layout/radial4"/>
    <dgm:cxn modelId="{E39DF880-BD52-1149-B3E2-FDE5D4277E24}" type="presParOf" srcId="{7EF3ECCD-395A-4951-9CFA-0985185048B4}" destId="{9E2BBCED-1C96-4B07-A1E0-2DE6A662D8E5}" srcOrd="0" destOrd="0" presId="urn:microsoft.com/office/officeart/2005/8/layout/radial4"/>
    <dgm:cxn modelId="{1EE5ECDA-734D-BE48-867A-DA0AC55E4545}" type="presParOf" srcId="{7EF3ECCD-395A-4951-9CFA-0985185048B4}" destId="{A82B8409-EA53-4D3E-8878-0680F93CCE6E}" srcOrd="1" destOrd="0" presId="urn:microsoft.com/office/officeart/2005/8/layout/radial4"/>
    <dgm:cxn modelId="{93871CA2-81B1-314D-98D9-A0FB9648A3E0}" type="presParOf" srcId="{7EF3ECCD-395A-4951-9CFA-0985185048B4}" destId="{9F998047-1807-4A8C-A170-94B9B4883C71}" srcOrd="2" destOrd="0" presId="urn:microsoft.com/office/officeart/2005/8/layout/radial4"/>
    <dgm:cxn modelId="{9505FD63-63B1-8442-9443-469DEB4C560B}" type="presParOf" srcId="{7EF3ECCD-395A-4951-9CFA-0985185048B4}" destId="{7EAA1FE8-63EF-4C0E-A615-DBA5035EB0D2}" srcOrd="3" destOrd="0" presId="urn:microsoft.com/office/officeart/2005/8/layout/radial4"/>
    <dgm:cxn modelId="{C06D22F7-5824-714F-9373-DB5D82EE831D}" type="presParOf" srcId="{7EF3ECCD-395A-4951-9CFA-0985185048B4}" destId="{5948B243-E923-40F6-A1F3-CC0624E554DD}" srcOrd="4" destOrd="0" presId="urn:microsoft.com/office/officeart/2005/8/layout/radial4"/>
    <dgm:cxn modelId="{03FC74C1-BE43-F340-947D-95A16530C27D}" type="presParOf" srcId="{7EF3ECCD-395A-4951-9CFA-0985185048B4}" destId="{6041D9F7-A1A3-4C5B-96EF-9F12A3DD016C}" srcOrd="5" destOrd="0" presId="urn:microsoft.com/office/officeart/2005/8/layout/radial4"/>
    <dgm:cxn modelId="{1E938DD7-325C-DC4C-8584-B9E212A306F8}" type="presParOf" srcId="{7EF3ECCD-395A-4951-9CFA-0985185048B4}" destId="{ACAB38AF-9370-4EE6-B3AD-3519E84F308C}" srcOrd="6" destOrd="0" presId="urn:microsoft.com/office/officeart/2005/8/layout/radial4"/>
    <dgm:cxn modelId="{B178C986-84B0-8346-90D8-8EECE7BFC837}" type="presParOf" srcId="{7EF3ECCD-395A-4951-9CFA-0985185048B4}" destId="{4D8D8089-9AF4-42F8-9C8D-38C2872D907F}" srcOrd="7" destOrd="0" presId="urn:microsoft.com/office/officeart/2005/8/layout/radial4"/>
    <dgm:cxn modelId="{4F6C39F7-729D-984B-8950-464DC9CEA5A0}" type="presParOf" srcId="{7EF3ECCD-395A-4951-9CFA-0985185048B4}" destId="{C5975EB3-8391-4582-A112-8CB70DC78B4A}" srcOrd="8" destOrd="0" presId="urn:microsoft.com/office/officeart/2005/8/layout/radial4"/>
    <dgm:cxn modelId="{05AE925E-4E6D-3341-81BA-9CD67760E17E}" type="presParOf" srcId="{7EF3ECCD-395A-4951-9CFA-0985185048B4}" destId="{B9581CA7-8BA6-42D2-A765-6E6625AE8B9B}" srcOrd="9" destOrd="0" presId="urn:microsoft.com/office/officeart/2005/8/layout/radial4"/>
    <dgm:cxn modelId="{3284CA76-FE35-524A-839C-2B72F1F69027}" type="presParOf" srcId="{7EF3ECCD-395A-4951-9CFA-0985185048B4}" destId="{421BEF36-006E-45FF-BDF2-9896DAFBE918}" srcOrd="10" destOrd="0" presId="urn:microsoft.com/office/officeart/2005/8/layout/radial4"/>
    <dgm:cxn modelId="{281555BC-A917-3446-B03E-255B885D2DDD}" type="presParOf" srcId="{7EF3ECCD-395A-4951-9CFA-0985185048B4}" destId="{833CA9BC-877B-4052-B97D-AA535A849964}" srcOrd="11" destOrd="0" presId="urn:microsoft.com/office/officeart/2005/8/layout/radial4"/>
    <dgm:cxn modelId="{1DCD0A82-8B0D-1E4C-9F7D-401CA81DF628}" type="presParOf" srcId="{7EF3ECCD-395A-4951-9CFA-0985185048B4}" destId="{BC568229-3362-441E-9142-A925EB8086EB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B01B96-7DB1-4B9F-A43B-83E7E78B7725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BFAFE4-C26C-447A-BC75-42CBC84C175B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Monitor Activity</a:t>
          </a:r>
          <a:endParaRPr lang="en-US" dirty="0">
            <a:solidFill>
              <a:sysClr val="windowText" lastClr="000000"/>
            </a:solidFill>
          </a:endParaRPr>
        </a:p>
      </dgm:t>
    </dgm:pt>
    <dgm:pt modelId="{2E736ACA-95A3-4729-8C35-7C9ACD19E842}" type="parTrans" cxnId="{88BB98E1-7368-4560-ACD5-402A5C463A49}">
      <dgm:prSet/>
      <dgm:spPr/>
      <dgm:t>
        <a:bodyPr/>
        <a:lstStyle/>
        <a:p>
          <a:endParaRPr lang="en-US"/>
        </a:p>
      </dgm:t>
    </dgm:pt>
    <dgm:pt modelId="{59C1A8C4-1164-4AC2-91B6-2A5916C87F49}" type="sibTrans" cxnId="{88BB98E1-7368-4560-ACD5-402A5C463A49}">
      <dgm:prSet/>
      <dgm:spPr/>
      <dgm:t>
        <a:bodyPr/>
        <a:lstStyle/>
        <a:p>
          <a:endParaRPr lang="en-US"/>
        </a:p>
      </dgm:t>
    </dgm:pt>
    <dgm:pt modelId="{43B35CAE-D41C-4886-8231-4F0982CDC504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Identify Expectations</a:t>
          </a:r>
          <a:endParaRPr lang="en-US" dirty="0">
            <a:solidFill>
              <a:sysClr val="windowText" lastClr="000000"/>
            </a:solidFill>
          </a:endParaRPr>
        </a:p>
      </dgm:t>
    </dgm:pt>
    <dgm:pt modelId="{A95D51F5-B31C-44E3-B8C2-E3CB0F33ECF1}" type="parTrans" cxnId="{090CA386-E59E-4FFD-BECC-41AA74E0B02F}">
      <dgm:prSet/>
      <dgm:spPr/>
      <dgm:t>
        <a:bodyPr/>
        <a:lstStyle/>
        <a:p>
          <a:endParaRPr lang="en-US"/>
        </a:p>
      </dgm:t>
    </dgm:pt>
    <dgm:pt modelId="{DF0B60FE-2898-4F83-8559-44D2B8BC82D0}" type="sibTrans" cxnId="{090CA386-E59E-4FFD-BECC-41AA74E0B02F}">
      <dgm:prSet/>
      <dgm:spPr/>
      <dgm:t>
        <a:bodyPr/>
        <a:lstStyle/>
        <a:p>
          <a:endParaRPr lang="en-US"/>
        </a:p>
      </dgm:t>
    </dgm:pt>
    <dgm:pt modelId="{D042D6E6-D371-4AFE-BCBF-70A7887683ED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Determine Causal Factors</a:t>
          </a:r>
          <a:endParaRPr lang="en-US" dirty="0">
            <a:solidFill>
              <a:sysClr val="windowText" lastClr="000000"/>
            </a:solidFill>
          </a:endParaRPr>
        </a:p>
      </dgm:t>
    </dgm:pt>
    <dgm:pt modelId="{040966D1-F62C-431E-946D-E8F444E3848D}" type="parTrans" cxnId="{45E57503-27B9-4D4D-84BC-566A7EA5D3EF}">
      <dgm:prSet/>
      <dgm:spPr/>
      <dgm:t>
        <a:bodyPr/>
        <a:lstStyle/>
        <a:p>
          <a:endParaRPr lang="en-US"/>
        </a:p>
      </dgm:t>
    </dgm:pt>
    <dgm:pt modelId="{69D15BF1-A3F6-4782-92F1-F2AB3B1F8968}" type="sibTrans" cxnId="{45E57503-27B9-4D4D-84BC-566A7EA5D3EF}">
      <dgm:prSet/>
      <dgm:spPr/>
      <dgm:t>
        <a:bodyPr/>
        <a:lstStyle/>
        <a:p>
          <a:endParaRPr lang="en-US"/>
        </a:p>
      </dgm:t>
    </dgm:pt>
    <dgm:pt modelId="{1FB2AE96-C0AF-4AE5-ABD2-B440BAE968F1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Model Alternatives</a:t>
          </a:r>
          <a:endParaRPr lang="en-US" dirty="0">
            <a:solidFill>
              <a:sysClr val="windowText" lastClr="000000"/>
            </a:solidFill>
          </a:endParaRPr>
        </a:p>
      </dgm:t>
    </dgm:pt>
    <dgm:pt modelId="{0475C72B-4BE9-4E03-9DA8-98EB4061FCC2}" type="parTrans" cxnId="{58C0F6CD-5385-485A-A7AD-64EB19611DE9}">
      <dgm:prSet/>
      <dgm:spPr/>
      <dgm:t>
        <a:bodyPr/>
        <a:lstStyle/>
        <a:p>
          <a:endParaRPr lang="en-US"/>
        </a:p>
      </dgm:t>
    </dgm:pt>
    <dgm:pt modelId="{2AA6A133-6E30-480B-9A06-CB54E7988F40}" type="sibTrans" cxnId="{58C0F6CD-5385-485A-A7AD-64EB19611DE9}">
      <dgm:prSet/>
      <dgm:spPr/>
      <dgm:t>
        <a:bodyPr/>
        <a:lstStyle/>
        <a:p>
          <a:endParaRPr lang="en-US"/>
        </a:p>
      </dgm:t>
    </dgm:pt>
    <dgm:pt modelId="{1556D297-F149-44BE-AA8B-B7BC721D7954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Take Action and Track Results</a:t>
          </a:r>
          <a:endParaRPr lang="en-US" dirty="0">
            <a:solidFill>
              <a:sysClr val="windowText" lastClr="000000"/>
            </a:solidFill>
          </a:endParaRPr>
        </a:p>
      </dgm:t>
    </dgm:pt>
    <dgm:pt modelId="{ED60D2F6-0B84-4239-9676-D580D449B08F}" type="parTrans" cxnId="{9E3B49D4-CB64-464D-9B1D-8B6E5C08A3FB}">
      <dgm:prSet/>
      <dgm:spPr/>
      <dgm:t>
        <a:bodyPr/>
        <a:lstStyle/>
        <a:p>
          <a:endParaRPr lang="en-US"/>
        </a:p>
      </dgm:t>
    </dgm:pt>
    <dgm:pt modelId="{2E783B81-AB6A-4DC8-97CE-CB024B39D1C1}" type="sibTrans" cxnId="{9E3B49D4-CB64-464D-9B1D-8B6E5C08A3FB}">
      <dgm:prSet/>
      <dgm:spPr/>
      <dgm:t>
        <a:bodyPr/>
        <a:lstStyle/>
        <a:p>
          <a:endParaRPr lang="en-US"/>
        </a:p>
      </dgm:t>
    </dgm:pt>
    <dgm:pt modelId="{BE35C8AC-B41B-42D7-A233-2A019928649F}" type="pres">
      <dgm:prSet presAssocID="{5DB01B96-7DB1-4B9F-A43B-83E7E78B772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91B9AC-2C3E-4AEA-85F2-618F24EC1741}" type="pres">
      <dgm:prSet presAssocID="{15BFAFE4-C26C-447A-BC75-42CBC84C175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6B12B-6189-43E1-A4A8-4EEA1F5754C2}" type="pres">
      <dgm:prSet presAssocID="{15BFAFE4-C26C-447A-BC75-42CBC84C175B}" presName="spNode" presStyleCnt="0"/>
      <dgm:spPr/>
    </dgm:pt>
    <dgm:pt modelId="{F00FC48E-BED2-492E-A271-A2824CD0C3B2}" type="pres">
      <dgm:prSet presAssocID="{59C1A8C4-1164-4AC2-91B6-2A5916C87F4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17D7D45-9495-437A-BFE4-9B6E8D4CA5C0}" type="pres">
      <dgm:prSet presAssocID="{43B35CAE-D41C-4886-8231-4F0982CDC50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9ED52-B05F-4182-BEB2-F661E78F3A50}" type="pres">
      <dgm:prSet presAssocID="{43B35CAE-D41C-4886-8231-4F0982CDC504}" presName="spNode" presStyleCnt="0"/>
      <dgm:spPr/>
    </dgm:pt>
    <dgm:pt modelId="{3CAF96CE-DB58-441A-91E2-9B43BEC9EFE6}" type="pres">
      <dgm:prSet presAssocID="{DF0B60FE-2898-4F83-8559-44D2B8BC82D0}" presName="sibTrans" presStyleLbl="sibTrans1D1" presStyleIdx="1" presStyleCnt="5"/>
      <dgm:spPr/>
      <dgm:t>
        <a:bodyPr/>
        <a:lstStyle/>
        <a:p>
          <a:endParaRPr lang="en-US"/>
        </a:p>
      </dgm:t>
    </dgm:pt>
    <dgm:pt modelId="{A952E114-43B8-4D0C-8275-DE3B7DA5D96F}" type="pres">
      <dgm:prSet presAssocID="{D042D6E6-D371-4AFE-BCBF-70A7887683E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F7284-DD0B-45B2-B0EF-6D49F1E24043}" type="pres">
      <dgm:prSet presAssocID="{D042D6E6-D371-4AFE-BCBF-70A7887683ED}" presName="spNode" presStyleCnt="0"/>
      <dgm:spPr/>
    </dgm:pt>
    <dgm:pt modelId="{8683A4C6-C03C-42F4-8119-711D0084446C}" type="pres">
      <dgm:prSet presAssocID="{69D15BF1-A3F6-4782-92F1-F2AB3B1F8968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783D495-322F-4195-AEC6-66B7C75DFA3A}" type="pres">
      <dgm:prSet presAssocID="{1FB2AE96-C0AF-4AE5-ABD2-B440BAE968F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A0C6F-E4D8-4492-906C-BEAE11DCAE6C}" type="pres">
      <dgm:prSet presAssocID="{1FB2AE96-C0AF-4AE5-ABD2-B440BAE968F1}" presName="spNode" presStyleCnt="0"/>
      <dgm:spPr/>
    </dgm:pt>
    <dgm:pt modelId="{87DB64E0-828B-4A0C-B715-C4A9BD67A76C}" type="pres">
      <dgm:prSet presAssocID="{2AA6A133-6E30-480B-9A06-CB54E7988F4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16D1F44D-8BEC-4CD2-A916-159F3B827901}" type="pres">
      <dgm:prSet presAssocID="{1556D297-F149-44BE-AA8B-B7BC721D795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C2ECC-ABA5-4DDB-B5C7-022B69DA17BD}" type="pres">
      <dgm:prSet presAssocID="{1556D297-F149-44BE-AA8B-B7BC721D7954}" presName="spNode" presStyleCnt="0"/>
      <dgm:spPr/>
    </dgm:pt>
    <dgm:pt modelId="{3DCFC69E-EF90-4751-9A27-62407D384B2B}" type="pres">
      <dgm:prSet presAssocID="{2E783B81-AB6A-4DC8-97CE-CB024B39D1C1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ECFF690D-8754-FC4A-91C4-6A016E518931}" type="presOf" srcId="{1FB2AE96-C0AF-4AE5-ABD2-B440BAE968F1}" destId="{E783D495-322F-4195-AEC6-66B7C75DFA3A}" srcOrd="0" destOrd="0" presId="urn:microsoft.com/office/officeart/2005/8/layout/cycle5"/>
    <dgm:cxn modelId="{BF780522-0F01-8241-8262-9859EB440AF5}" type="presOf" srcId="{1556D297-F149-44BE-AA8B-B7BC721D7954}" destId="{16D1F44D-8BEC-4CD2-A916-159F3B827901}" srcOrd="0" destOrd="0" presId="urn:microsoft.com/office/officeart/2005/8/layout/cycle5"/>
    <dgm:cxn modelId="{45E57503-27B9-4D4D-84BC-566A7EA5D3EF}" srcId="{5DB01B96-7DB1-4B9F-A43B-83E7E78B7725}" destId="{D042D6E6-D371-4AFE-BCBF-70A7887683ED}" srcOrd="2" destOrd="0" parTransId="{040966D1-F62C-431E-946D-E8F444E3848D}" sibTransId="{69D15BF1-A3F6-4782-92F1-F2AB3B1F8968}"/>
    <dgm:cxn modelId="{58C0F6CD-5385-485A-A7AD-64EB19611DE9}" srcId="{5DB01B96-7DB1-4B9F-A43B-83E7E78B7725}" destId="{1FB2AE96-C0AF-4AE5-ABD2-B440BAE968F1}" srcOrd="3" destOrd="0" parTransId="{0475C72B-4BE9-4E03-9DA8-98EB4061FCC2}" sibTransId="{2AA6A133-6E30-480B-9A06-CB54E7988F40}"/>
    <dgm:cxn modelId="{F5512451-C1C7-634C-A6A6-E1B3DF9760A2}" type="presOf" srcId="{DF0B60FE-2898-4F83-8559-44D2B8BC82D0}" destId="{3CAF96CE-DB58-441A-91E2-9B43BEC9EFE6}" srcOrd="0" destOrd="0" presId="urn:microsoft.com/office/officeart/2005/8/layout/cycle5"/>
    <dgm:cxn modelId="{090CA386-E59E-4FFD-BECC-41AA74E0B02F}" srcId="{5DB01B96-7DB1-4B9F-A43B-83E7E78B7725}" destId="{43B35CAE-D41C-4886-8231-4F0982CDC504}" srcOrd="1" destOrd="0" parTransId="{A95D51F5-B31C-44E3-B8C2-E3CB0F33ECF1}" sibTransId="{DF0B60FE-2898-4F83-8559-44D2B8BC82D0}"/>
    <dgm:cxn modelId="{FD62772F-3CA7-7345-9270-8B5FC671E8E7}" type="presOf" srcId="{5DB01B96-7DB1-4B9F-A43B-83E7E78B7725}" destId="{BE35C8AC-B41B-42D7-A233-2A019928649F}" srcOrd="0" destOrd="0" presId="urn:microsoft.com/office/officeart/2005/8/layout/cycle5"/>
    <dgm:cxn modelId="{9E3B49D4-CB64-464D-9B1D-8B6E5C08A3FB}" srcId="{5DB01B96-7DB1-4B9F-A43B-83E7E78B7725}" destId="{1556D297-F149-44BE-AA8B-B7BC721D7954}" srcOrd="4" destOrd="0" parTransId="{ED60D2F6-0B84-4239-9676-D580D449B08F}" sibTransId="{2E783B81-AB6A-4DC8-97CE-CB024B39D1C1}"/>
    <dgm:cxn modelId="{9617DA56-CE7C-5744-B1D3-F723CD86E956}" type="presOf" srcId="{2E783B81-AB6A-4DC8-97CE-CB024B39D1C1}" destId="{3DCFC69E-EF90-4751-9A27-62407D384B2B}" srcOrd="0" destOrd="0" presId="urn:microsoft.com/office/officeart/2005/8/layout/cycle5"/>
    <dgm:cxn modelId="{88BB98E1-7368-4560-ACD5-402A5C463A49}" srcId="{5DB01B96-7DB1-4B9F-A43B-83E7E78B7725}" destId="{15BFAFE4-C26C-447A-BC75-42CBC84C175B}" srcOrd="0" destOrd="0" parTransId="{2E736ACA-95A3-4729-8C35-7C9ACD19E842}" sibTransId="{59C1A8C4-1164-4AC2-91B6-2A5916C87F49}"/>
    <dgm:cxn modelId="{4ADA4FC6-5AB6-C540-973C-4EA496CB92F6}" type="presOf" srcId="{2AA6A133-6E30-480B-9A06-CB54E7988F40}" destId="{87DB64E0-828B-4A0C-B715-C4A9BD67A76C}" srcOrd="0" destOrd="0" presId="urn:microsoft.com/office/officeart/2005/8/layout/cycle5"/>
    <dgm:cxn modelId="{8AF25689-4EC1-554B-A705-AF8A550D95A3}" type="presOf" srcId="{43B35CAE-D41C-4886-8231-4F0982CDC504}" destId="{A17D7D45-9495-437A-BFE4-9B6E8D4CA5C0}" srcOrd="0" destOrd="0" presId="urn:microsoft.com/office/officeart/2005/8/layout/cycle5"/>
    <dgm:cxn modelId="{AE456527-2803-9648-9F40-66F6D6EF401F}" type="presOf" srcId="{59C1A8C4-1164-4AC2-91B6-2A5916C87F49}" destId="{F00FC48E-BED2-492E-A271-A2824CD0C3B2}" srcOrd="0" destOrd="0" presId="urn:microsoft.com/office/officeart/2005/8/layout/cycle5"/>
    <dgm:cxn modelId="{9CF1E253-5CB1-7D41-AEC9-5009FEBE8EDC}" type="presOf" srcId="{69D15BF1-A3F6-4782-92F1-F2AB3B1F8968}" destId="{8683A4C6-C03C-42F4-8119-711D0084446C}" srcOrd="0" destOrd="0" presId="urn:microsoft.com/office/officeart/2005/8/layout/cycle5"/>
    <dgm:cxn modelId="{B502C87A-A3E3-EC42-B44B-48409139E790}" type="presOf" srcId="{15BFAFE4-C26C-447A-BC75-42CBC84C175B}" destId="{8B91B9AC-2C3E-4AEA-85F2-618F24EC1741}" srcOrd="0" destOrd="0" presId="urn:microsoft.com/office/officeart/2005/8/layout/cycle5"/>
    <dgm:cxn modelId="{8BF2070C-E2F6-544D-9FEA-063376526A51}" type="presOf" srcId="{D042D6E6-D371-4AFE-BCBF-70A7887683ED}" destId="{A952E114-43B8-4D0C-8275-DE3B7DA5D96F}" srcOrd="0" destOrd="0" presId="urn:microsoft.com/office/officeart/2005/8/layout/cycle5"/>
    <dgm:cxn modelId="{942CA7E3-B3A1-4847-A709-2CE4735E6869}" type="presParOf" srcId="{BE35C8AC-B41B-42D7-A233-2A019928649F}" destId="{8B91B9AC-2C3E-4AEA-85F2-618F24EC1741}" srcOrd="0" destOrd="0" presId="urn:microsoft.com/office/officeart/2005/8/layout/cycle5"/>
    <dgm:cxn modelId="{1DCE62CC-41B7-4A42-8EF2-EA4D45891F27}" type="presParOf" srcId="{BE35C8AC-B41B-42D7-A233-2A019928649F}" destId="{1A46B12B-6189-43E1-A4A8-4EEA1F5754C2}" srcOrd="1" destOrd="0" presId="urn:microsoft.com/office/officeart/2005/8/layout/cycle5"/>
    <dgm:cxn modelId="{F75117AA-C1DA-264D-B4CD-E13650B1FA6B}" type="presParOf" srcId="{BE35C8AC-B41B-42D7-A233-2A019928649F}" destId="{F00FC48E-BED2-492E-A271-A2824CD0C3B2}" srcOrd="2" destOrd="0" presId="urn:microsoft.com/office/officeart/2005/8/layout/cycle5"/>
    <dgm:cxn modelId="{2E9B781F-A0DA-D145-8071-1C9070A6D009}" type="presParOf" srcId="{BE35C8AC-B41B-42D7-A233-2A019928649F}" destId="{A17D7D45-9495-437A-BFE4-9B6E8D4CA5C0}" srcOrd="3" destOrd="0" presId="urn:microsoft.com/office/officeart/2005/8/layout/cycle5"/>
    <dgm:cxn modelId="{994AE10C-7F0F-A94F-9000-CCF386DA402E}" type="presParOf" srcId="{BE35C8AC-B41B-42D7-A233-2A019928649F}" destId="{B0B9ED52-B05F-4182-BEB2-F661E78F3A50}" srcOrd="4" destOrd="0" presId="urn:microsoft.com/office/officeart/2005/8/layout/cycle5"/>
    <dgm:cxn modelId="{C451FD44-9B6D-AE4B-A24F-5BEE2AD6CD29}" type="presParOf" srcId="{BE35C8AC-B41B-42D7-A233-2A019928649F}" destId="{3CAF96CE-DB58-441A-91E2-9B43BEC9EFE6}" srcOrd="5" destOrd="0" presId="urn:microsoft.com/office/officeart/2005/8/layout/cycle5"/>
    <dgm:cxn modelId="{B66B647B-57C9-5947-8A95-B7E061EC2096}" type="presParOf" srcId="{BE35C8AC-B41B-42D7-A233-2A019928649F}" destId="{A952E114-43B8-4D0C-8275-DE3B7DA5D96F}" srcOrd="6" destOrd="0" presId="urn:microsoft.com/office/officeart/2005/8/layout/cycle5"/>
    <dgm:cxn modelId="{41A6E99E-57D2-A444-A035-F6010A9351D8}" type="presParOf" srcId="{BE35C8AC-B41B-42D7-A233-2A019928649F}" destId="{F39F7284-DD0B-45B2-B0EF-6D49F1E24043}" srcOrd="7" destOrd="0" presId="urn:microsoft.com/office/officeart/2005/8/layout/cycle5"/>
    <dgm:cxn modelId="{6BDCDA60-0448-344C-BBC7-3334BA7A02D5}" type="presParOf" srcId="{BE35C8AC-B41B-42D7-A233-2A019928649F}" destId="{8683A4C6-C03C-42F4-8119-711D0084446C}" srcOrd="8" destOrd="0" presId="urn:microsoft.com/office/officeart/2005/8/layout/cycle5"/>
    <dgm:cxn modelId="{96EFF2BB-4B83-AB48-8986-8DDD06F072E4}" type="presParOf" srcId="{BE35C8AC-B41B-42D7-A233-2A019928649F}" destId="{E783D495-322F-4195-AEC6-66B7C75DFA3A}" srcOrd="9" destOrd="0" presId="urn:microsoft.com/office/officeart/2005/8/layout/cycle5"/>
    <dgm:cxn modelId="{E2AD74FC-ACDF-DC41-AA12-12C67512F003}" type="presParOf" srcId="{BE35C8AC-B41B-42D7-A233-2A019928649F}" destId="{E80A0C6F-E4D8-4492-906C-BEAE11DCAE6C}" srcOrd="10" destOrd="0" presId="urn:microsoft.com/office/officeart/2005/8/layout/cycle5"/>
    <dgm:cxn modelId="{C5E5A05D-296C-A14D-9D8E-21D0375C16F4}" type="presParOf" srcId="{BE35C8AC-B41B-42D7-A233-2A019928649F}" destId="{87DB64E0-828B-4A0C-B715-C4A9BD67A76C}" srcOrd="11" destOrd="0" presId="urn:microsoft.com/office/officeart/2005/8/layout/cycle5"/>
    <dgm:cxn modelId="{F2E7EAA6-71EE-BC41-976C-3CF1E59D76CF}" type="presParOf" srcId="{BE35C8AC-B41B-42D7-A233-2A019928649F}" destId="{16D1F44D-8BEC-4CD2-A916-159F3B827901}" srcOrd="12" destOrd="0" presId="urn:microsoft.com/office/officeart/2005/8/layout/cycle5"/>
    <dgm:cxn modelId="{7374A10F-77C1-B641-B34C-68B9D0733D39}" type="presParOf" srcId="{BE35C8AC-B41B-42D7-A233-2A019928649F}" destId="{438C2ECC-ABA5-4DDB-B5C7-022B69DA17BD}" srcOrd="13" destOrd="0" presId="urn:microsoft.com/office/officeart/2005/8/layout/cycle5"/>
    <dgm:cxn modelId="{AB3ED98E-C4E8-5B44-A4A9-93B0BE7A9539}" type="presParOf" srcId="{BE35C8AC-B41B-42D7-A233-2A019928649F}" destId="{3DCFC69E-EF90-4751-9A27-62407D384B2B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BBCED-1C96-4B07-A1E0-2DE6A662D8E5}">
      <dsp:nvSpPr>
        <dsp:cNvPr id="0" name=""/>
        <dsp:cNvSpPr/>
      </dsp:nvSpPr>
      <dsp:spPr>
        <a:xfrm>
          <a:off x="2560312" y="2057031"/>
          <a:ext cx="1684987" cy="1684987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BI</a:t>
          </a:r>
          <a:endParaRPr lang="en-US" sz="6500" kern="1200" dirty="0"/>
        </a:p>
      </dsp:txBody>
      <dsp:txXfrm>
        <a:off x="2807073" y="2303792"/>
        <a:ext cx="1191465" cy="1191465"/>
      </dsp:txXfrm>
    </dsp:sp>
    <dsp:sp modelId="{A82B8409-EA53-4D3E-8878-0680F93CCE6E}">
      <dsp:nvSpPr>
        <dsp:cNvPr id="0" name=""/>
        <dsp:cNvSpPr/>
      </dsp:nvSpPr>
      <dsp:spPr>
        <a:xfrm rot="10800000">
          <a:off x="851515" y="2659414"/>
          <a:ext cx="1614813" cy="480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98047-1807-4A8C-A170-94B9B4883C71}">
      <dsp:nvSpPr>
        <dsp:cNvPr id="0" name=""/>
        <dsp:cNvSpPr/>
      </dsp:nvSpPr>
      <dsp:spPr>
        <a:xfrm>
          <a:off x="261769" y="2427728"/>
          <a:ext cx="1179491" cy="94359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Direct Access Query + Reporting</a:t>
          </a:r>
          <a:endParaRPr lang="en-US" sz="1500" kern="1200" dirty="0"/>
        </a:p>
      </dsp:txBody>
      <dsp:txXfrm>
        <a:off x="289406" y="2455365"/>
        <a:ext cx="1124217" cy="888318"/>
      </dsp:txXfrm>
    </dsp:sp>
    <dsp:sp modelId="{7EAA1FE8-63EF-4C0E-A615-DBA5035EB0D2}">
      <dsp:nvSpPr>
        <dsp:cNvPr id="0" name=""/>
        <dsp:cNvSpPr/>
      </dsp:nvSpPr>
      <dsp:spPr>
        <a:xfrm rot="12960000">
          <a:off x="1184567" y="1634384"/>
          <a:ext cx="1614813" cy="480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8B243-E923-40F6-A1F3-CC0624E554DD}">
      <dsp:nvSpPr>
        <dsp:cNvPr id="0" name=""/>
        <dsp:cNvSpPr/>
      </dsp:nvSpPr>
      <dsp:spPr>
        <a:xfrm>
          <a:off x="749023" y="928117"/>
          <a:ext cx="1179491" cy="94359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Mining</a:t>
          </a:r>
          <a:endParaRPr lang="en-US" sz="1500" kern="1200" dirty="0"/>
        </a:p>
      </dsp:txBody>
      <dsp:txXfrm>
        <a:off x="776660" y="955754"/>
        <a:ext cx="1124217" cy="888318"/>
      </dsp:txXfrm>
    </dsp:sp>
    <dsp:sp modelId="{6041D9F7-A1A3-4C5B-96EF-9F12A3DD016C}">
      <dsp:nvSpPr>
        <dsp:cNvPr id="0" name=""/>
        <dsp:cNvSpPr/>
      </dsp:nvSpPr>
      <dsp:spPr>
        <a:xfrm rot="15120000">
          <a:off x="2056509" y="1000881"/>
          <a:ext cx="1614813" cy="480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B38AF-9370-4EE6-B3AD-3519E84F308C}">
      <dsp:nvSpPr>
        <dsp:cNvPr id="0" name=""/>
        <dsp:cNvSpPr/>
      </dsp:nvSpPr>
      <dsp:spPr>
        <a:xfrm>
          <a:off x="2024668" y="1306"/>
          <a:ext cx="1179491" cy="94359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Standard Reports</a:t>
          </a:r>
          <a:endParaRPr lang="en-US" sz="1500" kern="1200" dirty="0"/>
        </a:p>
      </dsp:txBody>
      <dsp:txXfrm>
        <a:off x="2052305" y="28943"/>
        <a:ext cx="1124217" cy="888318"/>
      </dsp:txXfrm>
    </dsp:sp>
    <dsp:sp modelId="{4D8D8089-9AF4-42F8-9C8D-38C2872D907F}">
      <dsp:nvSpPr>
        <dsp:cNvPr id="0" name=""/>
        <dsp:cNvSpPr/>
      </dsp:nvSpPr>
      <dsp:spPr>
        <a:xfrm rot="17280000">
          <a:off x="3134289" y="1000881"/>
          <a:ext cx="1614813" cy="480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75EB3-8391-4582-A112-8CB70DC78B4A}">
      <dsp:nvSpPr>
        <dsp:cNvPr id="0" name=""/>
        <dsp:cNvSpPr/>
      </dsp:nvSpPr>
      <dsp:spPr>
        <a:xfrm>
          <a:off x="3601453" y="1306"/>
          <a:ext cx="1179491" cy="94359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Analytic Applications</a:t>
          </a:r>
          <a:endParaRPr lang="en-US" sz="1500" kern="1200" dirty="0"/>
        </a:p>
      </dsp:txBody>
      <dsp:txXfrm>
        <a:off x="3629090" y="28943"/>
        <a:ext cx="1124217" cy="888318"/>
      </dsp:txXfrm>
    </dsp:sp>
    <dsp:sp modelId="{B9581CA7-8BA6-42D2-A765-6E6625AE8B9B}">
      <dsp:nvSpPr>
        <dsp:cNvPr id="0" name=""/>
        <dsp:cNvSpPr/>
      </dsp:nvSpPr>
      <dsp:spPr>
        <a:xfrm rot="19440000">
          <a:off x="4006231" y="1634384"/>
          <a:ext cx="1614813" cy="480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BEF36-006E-45FF-BDF2-9896DAFBE918}">
      <dsp:nvSpPr>
        <dsp:cNvPr id="0" name=""/>
        <dsp:cNvSpPr/>
      </dsp:nvSpPr>
      <dsp:spPr>
        <a:xfrm>
          <a:off x="4877098" y="928117"/>
          <a:ext cx="1179491" cy="94359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Dashboards and Scorecards</a:t>
          </a:r>
          <a:endParaRPr lang="en-US" sz="1500" kern="1200" dirty="0"/>
        </a:p>
      </dsp:txBody>
      <dsp:txXfrm>
        <a:off x="4904735" y="955754"/>
        <a:ext cx="1124217" cy="888318"/>
      </dsp:txXfrm>
    </dsp:sp>
    <dsp:sp modelId="{833CA9BC-877B-4052-B97D-AA535A849964}">
      <dsp:nvSpPr>
        <dsp:cNvPr id="0" name=""/>
        <dsp:cNvSpPr/>
      </dsp:nvSpPr>
      <dsp:spPr>
        <a:xfrm>
          <a:off x="4339284" y="2659414"/>
          <a:ext cx="1614813" cy="4802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68229-3362-441E-9142-A925EB8086EB}">
      <dsp:nvSpPr>
        <dsp:cNvPr id="0" name=""/>
        <dsp:cNvSpPr/>
      </dsp:nvSpPr>
      <dsp:spPr>
        <a:xfrm>
          <a:off x="5364351" y="2427728"/>
          <a:ext cx="1179491" cy="94359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Operational BI</a:t>
          </a:r>
          <a:endParaRPr lang="en-US" sz="1500" kern="1200" dirty="0"/>
        </a:p>
      </dsp:txBody>
      <dsp:txXfrm>
        <a:off x="5391988" y="2455365"/>
        <a:ext cx="1124217" cy="888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6917-237B-DB44-9083-E753EF7B9EB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8B00-F3CF-7C4C-B838-AF0CCB52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to all of these is “yes”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9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A98BE-EC71-8F49-A1BE-830363ABB11F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EE8-AFE4-E544-AB13-015840CB5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CEDA0-885B-B748-B9CB-B36E29B43181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BD3C-528A-714F-92FD-11139AAE1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AB2B0-0744-E34B-B39D-90B36E4283B5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8A65C-E894-474D-B68F-5D5222F4F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773792"/>
            <a:ext cx="9619774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7422" y="1796177"/>
            <a:ext cx="9619774" cy="38794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79134-996F-41A0-B120-DC506429F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A1C9D-4E9A-A944-8C94-1E9BDB67C98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54F2D-8F2F-5340-8D16-2E1F2117C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0A110-3380-AA4C-8A22-466F3EBBBD18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73CC-D1AA-7F4E-9E3D-01F16F3B2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7F1D5-73AB-9646-9436-5AFCC37FD6B3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96AA-30FB-AA49-A4B3-1CC5B69DC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B7C81-5763-4A43-BE48-59017C72224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CECDB-3475-DB48-BD66-1D96639CA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5E859-10BB-5B43-8036-5E00006E6C36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4C8AF-6005-9A45-A1E7-B33CAA2DE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36238-BD7C-EA43-A43D-25EADC6A710E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0772-27F3-6848-91C0-2C2B3CA33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B2F93-AB03-AC4B-8FDA-3297808E7082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DBEC9-C853-3C4D-B3AF-C97F90174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54B7E-DFA9-DF4F-B4F9-AB3DE6F19A44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09B88-6F69-A342-9FA5-3582A153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93222" y="303213"/>
            <a:ext cx="886042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46366"/>
            <a:ext cx="9239250" cy="48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CC44B4A9-084C-F849-9CE0-5075AA1F4BB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0DA6D0F3-F64C-684E-8F9B-04CA53F859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yti.ms/16ZgJcN" TargetMode="External"/><Relationship Id="rId2" Type="http://schemas.openxmlformats.org/officeDocument/2006/relationships/hyperlink" Target="https://www.nytimes.com/2012/02/19/magazine/shopping-habit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2/02/13/us/politics/2013-budget-proposal-graphic.html?_r=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rvalds/linux/graphs" TargetMode="External"/><Relationship Id="rId5" Type="http://schemas.openxmlformats.org/officeDocument/2006/relationships/hyperlink" Target="http://my.ischool.syr.edu/ClassSchedule/" TargetMode="External"/><Relationship Id="rId4" Type="http://schemas.openxmlformats.org/officeDocument/2006/relationships/hyperlink" Target="http://www.tableausoftware.com/public/gallery/taleof10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7023T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Lanjutan Sistem Basis Data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smtClean="0">
                <a:solidFill>
                  <a:schemeClr val="bg1"/>
                </a:solidFill>
                <a:latin typeface="Open Sans" charset="0"/>
              </a:rPr>
              <a:t>Sidang </a:t>
            </a: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10</a:t>
            </a:r>
            <a:endParaRPr lang="en-US" sz="2400" dirty="0" smtClean="0">
              <a:solidFill>
                <a:schemeClr val="bg1"/>
              </a:solidFill>
              <a:latin typeface="Open Sans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Memperkenalkan Aplikasi Business Intelligence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3188" y="6991350"/>
            <a:ext cx="748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presentasi ini didasarkan </a:t>
            </a:r>
            <a:r>
              <a:rPr lang="en-US" sz="1600" dirty="0">
                <a:solidFill>
                  <a:srgbClr val="92D050"/>
                </a:solidFill>
              </a:rPr>
              <a:t>Michael A. Fudge, Jr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533" y="303213"/>
            <a:ext cx="8003116" cy="1260475"/>
          </a:xfrm>
        </p:spPr>
        <p:txBody>
          <a:bodyPr/>
          <a:lstStyle/>
          <a:p>
            <a:r>
              <a:rPr lang="en-US" sz="3970" dirty="0">
                <a:solidFill>
                  <a:schemeClr val="accent4"/>
                </a:solidFill>
              </a:rPr>
              <a:t>Akses Langsung Query &amp; Pelaporan Alat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kuasa pengguna memiliki akses ke perangkat lunak dan model dimensi untuk menulis permintaan mereka sendiri.</a:t>
            </a:r>
          </a:p>
          <a:p>
            <a:r>
              <a:rPr lang="en-US" sz="2800" dirty="0"/>
              <a:t>4 Fungsi utama dari alat ini: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Query Formulasi </a:t>
            </a:r>
            <a:r>
              <a:rPr lang="en-US" sz="2000" dirty="0"/>
              <a:t>- membantu dengan permintaan data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Analisis &amp; Presentasi Kemampuan</a:t>
            </a:r>
            <a:r>
              <a:rPr lang="en-US" sz="2000" b="1" dirty="0"/>
              <a:t> </a:t>
            </a:r>
            <a:r>
              <a:rPr lang="en-US" sz="2000" dirty="0"/>
              <a:t>- menempatkan data dalam “kualitas presentasi” format.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Pengalaman pengguna </a:t>
            </a:r>
            <a:r>
              <a:rPr lang="en-US" sz="2000" dirty="0"/>
              <a:t>- akses Metadata, mudah digunakan, mencegah penyalahgunaan data.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Fitur Teknik </a:t>
            </a:r>
            <a:r>
              <a:rPr lang="en-US" sz="2000" dirty="0"/>
              <a:t>- Multitasking, Penjadwalan, Impor / Ekspor.</a:t>
            </a:r>
          </a:p>
          <a:p>
            <a:r>
              <a:rPr lang="en-US" sz="2800" dirty="0"/>
              <a:t>Contoh: MS Excel, Hyperion</a:t>
            </a:r>
          </a:p>
        </p:txBody>
      </p:sp>
    </p:spTree>
    <p:extLst>
      <p:ext uri="{BB962C8B-B14F-4D97-AF65-F5344CB8AC3E}">
        <p14:creationId xmlns:p14="http://schemas.microsoft.com/office/powerpoint/2010/main" val="12903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Laporan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Dasar akhir BI Spectrum. melaporkan kaleng dengan output yang telah ditentukan.</a:t>
            </a:r>
          </a:p>
          <a:p>
            <a:r>
              <a:rPr lang="en-US" dirty="0"/>
              <a:t>Beberapa laporan yang parameter berbasis.</a:t>
            </a:r>
          </a:p>
          <a:p>
            <a:r>
              <a:rPr lang="en-US" dirty="0"/>
              <a:t>Contoh: MS Reporting Services, Hyperion </a:t>
            </a:r>
            <a:r>
              <a:rPr lang="en-US" dirty="0" smtClean="0"/>
              <a:t>Workspace, laporan Pentaho desainer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7" y="303214"/>
            <a:ext cx="8290982" cy="543454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4"/>
                </a:solidFill>
              </a:rPr>
              <a:t>Contoh: </a:t>
            </a:r>
            <a:r>
              <a:rPr lang="en-US" sz="4000" b="1" dirty="0" smtClean="0"/>
              <a:t>Pelaporan Tool (Hyperion)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864"/>
          <a:stretch/>
        </p:blipFill>
        <p:spPr>
          <a:xfrm>
            <a:off x="1326651" y="1391584"/>
            <a:ext cx="8337926" cy="58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333" y="303213"/>
            <a:ext cx="8206316" cy="12604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Contoh: </a:t>
            </a:r>
            <a:r>
              <a:rPr lang="en-US" sz="3600" b="1" dirty="0" smtClean="0"/>
              <a:t>laporan </a:t>
            </a:r>
            <a:br>
              <a:rPr lang="en-US" sz="3600" b="1" dirty="0" smtClean="0"/>
            </a:br>
            <a:r>
              <a:rPr lang="en-US" sz="3600" b="1" dirty="0" smtClean="0"/>
              <a:t>(SQL Reporting Services)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/>
          <a:srcRect b="7290"/>
          <a:stretch/>
        </p:blipFill>
        <p:spPr>
          <a:xfrm>
            <a:off x="1712616" y="1563688"/>
            <a:ext cx="8021638" cy="5794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40129" y="3592354"/>
            <a:ext cx="504190" cy="2962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</p:spTree>
    <p:extLst>
      <p:ext uri="{BB962C8B-B14F-4D97-AF65-F5344CB8AC3E}">
        <p14:creationId xmlns:p14="http://schemas.microsoft.com/office/powerpoint/2010/main" val="5410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79600" y="303213"/>
            <a:ext cx="8274049" cy="1260475"/>
          </a:xfrm>
        </p:spPr>
        <p:txBody>
          <a:bodyPr/>
          <a:lstStyle/>
          <a:p>
            <a:r>
              <a:rPr lang="en-US" sz="4000" b="1" dirty="0" smtClean="0"/>
              <a:t>Contoh: Pentaho Report Designer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73" y="1771524"/>
            <a:ext cx="9318105" cy="52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Aplikasi Analytic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Ditargetkan pada proses bisnis yang spesifik</a:t>
            </a:r>
          </a:p>
          <a:p>
            <a:r>
              <a:rPr lang="en-US" dirty="0"/>
              <a:t>Merangkum keahlian domain-spesifik</a:t>
            </a:r>
          </a:p>
          <a:p>
            <a:r>
              <a:rPr lang="en-US" dirty="0"/>
              <a:t>Dapat dibeli pra-dibangun dari vendor</a:t>
            </a:r>
          </a:p>
          <a:p>
            <a:r>
              <a:rPr lang="en-US" dirty="0" smtClean="0"/>
              <a:t>Implementasi Data Mining / Machine Learning.</a:t>
            </a:r>
            <a:endParaRPr lang="en-US" sz="2316" dirty="0"/>
          </a:p>
          <a:p>
            <a:r>
              <a:rPr lang="en-US" b="1" dirty="0">
                <a:solidFill>
                  <a:srgbClr val="0070C0"/>
                </a:solidFill>
              </a:rPr>
              <a:t>contoh: </a:t>
            </a:r>
          </a:p>
          <a:p>
            <a:pPr lvl="1"/>
            <a:r>
              <a:rPr lang="en-US" sz="1985" dirty="0"/>
              <a:t>analisis jalur web</a:t>
            </a:r>
          </a:p>
          <a:p>
            <a:pPr lvl="1"/>
            <a:r>
              <a:rPr lang="en-US" sz="1985" dirty="0"/>
              <a:t>Shelf Perencanaan Ruang</a:t>
            </a:r>
          </a:p>
          <a:p>
            <a:pPr lvl="1"/>
            <a:r>
              <a:rPr lang="en-US" sz="1985" dirty="0"/>
              <a:t>Deteksi penipuan</a:t>
            </a:r>
          </a:p>
          <a:p>
            <a:pPr lvl="1"/>
            <a:endParaRPr lang="en-US" sz="1985" dirty="0"/>
          </a:p>
        </p:txBody>
      </p:sp>
    </p:spTree>
    <p:extLst>
      <p:ext uri="{BB962C8B-B14F-4D97-AF65-F5344CB8AC3E}">
        <p14:creationId xmlns:p14="http://schemas.microsoft.com/office/powerpoint/2010/main" val="9534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Sebuah proses </a:t>
            </a:r>
            <a:r>
              <a:rPr lang="en-US" b="1" dirty="0">
                <a:solidFill>
                  <a:srgbClr val="0070C0"/>
                </a:solidFill>
              </a:rPr>
              <a:t>eksplorasi Data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dengan maksud untuk menemukan </a:t>
            </a:r>
            <a:r>
              <a:rPr lang="en-US" b="1" dirty="0">
                <a:solidFill>
                  <a:srgbClr val="0070C0"/>
                </a:solidFill>
              </a:rPr>
              <a:t>pola atau hubungan</a:t>
            </a:r>
            <a:r>
              <a:rPr lang="en-US" b="1" dirty="0"/>
              <a:t> </a:t>
            </a:r>
            <a:r>
              <a:rPr lang="en-US" dirty="0"/>
              <a:t>nilai organisasi. </a:t>
            </a:r>
          </a:p>
          <a:p>
            <a:r>
              <a:rPr lang="en-US" dirty="0"/>
              <a:t>Kegunaan:</a:t>
            </a:r>
            <a:endParaRPr lang="en-US" sz="2316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Clustering &amp; Klasifikasi Data</a:t>
            </a:r>
            <a:r>
              <a:rPr lang="en-US" dirty="0"/>
              <a:t> - “pelanggan 1 adalah tipe A, pelanggan 2 adalah tipe B”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Memperkirakan dan memprediksi</a:t>
            </a:r>
            <a:r>
              <a:rPr lang="en-US" b="1" dirty="0"/>
              <a:t> </a:t>
            </a:r>
            <a:r>
              <a:rPr lang="en-US" dirty="0"/>
              <a:t>- “jenis pelanggan A akan menghabiskan $ N tahun ini.”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Affinity Pengelompokan</a:t>
            </a:r>
            <a:r>
              <a:rPr lang="en-US" b="1" dirty="0"/>
              <a:t> </a:t>
            </a:r>
            <a:r>
              <a:rPr lang="en-US" dirty="0"/>
              <a:t>- “pelanggan yang oleh produk X juga cenderung untuk membeli produk Y”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aNOMALI</a:t>
            </a:r>
            <a:r>
              <a:rPr lang="en-US" b="1" dirty="0"/>
              <a:t> </a:t>
            </a:r>
            <a:r>
              <a:rPr lang="en-US" dirty="0"/>
              <a:t>- Deteksi Penipuan, pola yang tidak biasa</a:t>
            </a:r>
          </a:p>
          <a:p>
            <a:pPr lvl="1"/>
            <a:endParaRPr lang="en-US" sz="1654" dirty="0"/>
          </a:p>
        </p:txBody>
      </p:sp>
    </p:spTree>
    <p:extLst>
      <p:ext uri="{BB962C8B-B14F-4D97-AF65-F5344CB8AC3E}">
        <p14:creationId xmlns:p14="http://schemas.microsoft.com/office/powerpoint/2010/main" val="15215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70" dirty="0"/>
              <a:t>Data Mining Studi Kasus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York Times “Bagaimana perusahaan Pelajari Rahasia Anda”</a:t>
            </a:r>
          </a:p>
          <a:p>
            <a:pPr lvl="1"/>
            <a:r>
              <a:rPr lang="en-US" sz="2316" dirty="0">
                <a:hlinkClick r:id="rId2"/>
              </a:rPr>
              <a:t>https://www.nytimes.com/2012/02/19/magazine/shopping-habits.html</a:t>
            </a:r>
            <a:endParaRPr lang="en-US" sz="2316" dirty="0"/>
          </a:p>
          <a:p>
            <a:r>
              <a:rPr lang="en-US" dirty="0"/>
              <a:t>Video:</a:t>
            </a:r>
          </a:p>
          <a:p>
            <a:pPr lvl="1"/>
            <a:r>
              <a:rPr lang="en-US" sz="2316" dirty="0">
                <a:hlinkClick r:id="rId3"/>
              </a:rPr>
              <a:t>http://nyti.ms/16ZgJcN</a:t>
            </a:r>
            <a:r>
              <a:rPr lang="en-US" sz="2316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&amp; Scorecard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interface awalnya eksekutif, sekarang organisasi-lebar.</a:t>
            </a:r>
          </a:p>
          <a:p>
            <a:r>
              <a:rPr lang="en-US" sz="2400" dirty="0"/>
              <a:t>Menyediakan high-density &amp; kaya informasi representasi visual data. </a:t>
            </a:r>
          </a:p>
          <a:p>
            <a:r>
              <a:rPr lang="en-US" sz="2400" dirty="0"/>
              <a:t>Biasanya berbasis web dan interaktif.</a:t>
            </a:r>
          </a:p>
          <a:p>
            <a:r>
              <a:rPr lang="en-US" sz="2400" dirty="0"/>
              <a:t>Mengandung (Indikator kinerja utama) KPI untuk mengukur tujuan.</a:t>
            </a:r>
          </a:p>
          <a:p>
            <a:r>
              <a:rPr lang="en-US" dirty="0" smtClean="0">
                <a:solidFill>
                  <a:srgbClr val="0079B8"/>
                </a:solidFill>
              </a:rPr>
              <a:t>Sebanyak tantangan organisasi karena merupakan salah satu teknis ...</a:t>
            </a:r>
            <a:endParaRPr lang="en-US" sz="2316" dirty="0">
              <a:solidFill>
                <a:srgbClr val="0079B8"/>
              </a:solidFill>
            </a:endParaRPr>
          </a:p>
          <a:p>
            <a:endParaRPr lang="en-US" sz="2316" dirty="0"/>
          </a:p>
        </p:txBody>
      </p:sp>
    </p:spTree>
    <p:extLst>
      <p:ext uri="{BB962C8B-B14F-4D97-AF65-F5344CB8AC3E}">
        <p14:creationId xmlns:p14="http://schemas.microsoft.com/office/powerpoint/2010/main" val="8062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16" y="2842"/>
            <a:ext cx="9075420" cy="681639"/>
          </a:xfrm>
        </p:spPr>
        <p:txBody>
          <a:bodyPr/>
          <a:lstStyle/>
          <a:p>
            <a:r>
              <a:rPr lang="en-US" sz="3970" dirty="0"/>
              <a:t>Contoh: KPI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16" t="7310" r="4600" b="34212"/>
          <a:stretch/>
        </p:blipFill>
        <p:spPr>
          <a:xfrm>
            <a:off x="2882646" y="843299"/>
            <a:ext cx="4827063" cy="65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0933" y="303213"/>
            <a:ext cx="8612716" cy="1260475"/>
          </a:xfrm>
        </p:spPr>
        <p:txBody>
          <a:bodyPr/>
          <a:lstStyle/>
          <a:p>
            <a:r>
              <a:rPr lang="en-US" sz="4000" dirty="0">
                <a:latin typeface="Arial" charset="0"/>
              </a:rPr>
              <a:t>The Kimball </a:t>
            </a:r>
            <a:r>
              <a:rPr lang="en-US" sz="4000">
                <a:latin typeface="Arial" charset="0"/>
              </a:rPr>
              <a:t>Lingkaran kehidupan </a:t>
            </a:r>
            <a:r>
              <a:rPr lang="en-US" sz="4000" smtClean="0">
                <a:latin typeface="Arial" charset="0"/>
              </a:rPr>
              <a:t>Diagram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20872" y="4694465"/>
            <a:ext cx="4288076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6232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Contoh: SAS BI Dashboard</a:t>
            </a:r>
          </a:p>
        </p:txBody>
      </p:sp>
      <p:pic>
        <p:nvPicPr>
          <p:cNvPr id="1026" name="Picture 2" descr="http://support.sas.com/documentation/cdl/en/biwaag/63149/HTML/default/images/execdashboard.gif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28" y="1840971"/>
            <a:ext cx="7796213" cy="54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BI operasional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Sesuai namanya, BI ditargetkan pada tingkat operasional.</a:t>
            </a:r>
          </a:p>
          <a:p>
            <a:r>
              <a:rPr lang="en-US" dirty="0"/>
              <a:t>Kadang-kadang disebut “real-time” BI, karena fakta beroperasi pada data transaksional.</a:t>
            </a:r>
          </a:p>
          <a:p>
            <a:r>
              <a:rPr lang="en-US" b="1" dirty="0">
                <a:solidFill>
                  <a:srgbClr val="0070C0"/>
                </a:solidFill>
              </a:rPr>
              <a:t>contoh: </a:t>
            </a:r>
          </a:p>
          <a:p>
            <a:pPr lvl="1"/>
            <a:r>
              <a:rPr lang="en-US" dirty="0"/>
              <a:t>call center dapat menggunakannya untuk memperoleh informasi yang tepat waktu mengenai pelanggan di telepon.</a:t>
            </a:r>
          </a:p>
          <a:p>
            <a:pPr lvl="1"/>
            <a:r>
              <a:rPr lang="en-US" dirty="0"/>
              <a:t>Menganalisis data acara dari server untuk mendiagnosis masalah.</a:t>
            </a:r>
            <a:endParaRPr lang="en-US" sz="2647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BI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Menyediakan akses ke Aplikasi BI + Data</a:t>
            </a:r>
          </a:p>
          <a:p>
            <a:r>
              <a:rPr lang="en-US" sz="2800" dirty="0"/>
              <a:t>Keamanan dapat setup untuk membatasi akses.</a:t>
            </a:r>
          </a:p>
          <a:p>
            <a:r>
              <a:rPr lang="en-US" sz="2800" dirty="0"/>
              <a:t>Membuatnya lebih mudah untuk menavigasi implementasi BI besar</a:t>
            </a:r>
          </a:p>
          <a:p>
            <a:r>
              <a:rPr lang="en-US" sz="2800" dirty="0"/>
              <a:t>Persyaratan portal: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bisa digunakan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- Mudah untuk menemukan apa yang Anda butuhkan.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Rich Content </a:t>
            </a:r>
            <a:r>
              <a:rPr lang="en-US" sz="2400" dirty="0"/>
              <a:t>- Laporan dan Lebih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Bersih </a:t>
            </a:r>
            <a:r>
              <a:rPr lang="en-US" sz="2400" dirty="0"/>
              <a:t>- Desain sederhana tidak berlebihan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Arus</a:t>
            </a:r>
            <a:r>
              <a:rPr lang="en-US" sz="2400" dirty="0"/>
              <a:t> - Konten baru sering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interaktif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- Data People, kustomisasi untuk relevansi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nilai berorientasi </a:t>
            </a:r>
            <a:r>
              <a:rPr lang="en-US" sz="2400" dirty="0"/>
              <a:t>- Pengguna harus melihat nilai di dalamnya</a:t>
            </a:r>
          </a:p>
        </p:txBody>
      </p:sp>
    </p:spTree>
    <p:extLst>
      <p:ext uri="{BB962C8B-B14F-4D97-AF65-F5344CB8AC3E}">
        <p14:creationId xmlns:p14="http://schemas.microsoft.com/office/powerpoint/2010/main" val="4038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Contoh: </a:t>
            </a:r>
            <a:r>
              <a:rPr lang="en-US" sz="4000" b="1" dirty="0" err="1" smtClean="0"/>
              <a:t>PowerBI</a:t>
            </a:r>
            <a:r>
              <a:rPr lang="en-US" sz="4000" b="1" dirty="0" smtClean="0"/>
              <a:t> Dasbor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2052" name="Picture 4" descr="https://dpspowerbi.blob.core.windows.net/powerbi-prod-media/powerbi.microsoft.com/en-us/documentation/articles/powerbi-sample-it-spend-analysis-take-a-tour/20151110015501/i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69" y="1875613"/>
            <a:ext cx="8218702" cy="51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0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Contoh: Pentaho Dashboard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3074" name="Picture 2" descr="https://wildanm.files.wordpress.com/2009/04/pentah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01" y="1749160"/>
            <a:ext cx="6995636" cy="546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Siklus analitik untuk Analisis BI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62986385"/>
              </p:ext>
            </p:extLst>
          </p:nvPr>
        </p:nvGraphicFramePr>
        <p:xfrm>
          <a:off x="5200694" y="2546896"/>
          <a:ext cx="4663758" cy="3655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93222" y="2661126"/>
            <a:ext cx="3592354" cy="3554540"/>
          </a:xfrm>
        </p:spPr>
        <p:txBody>
          <a:bodyPr>
            <a:normAutofit fontScale="85000" lnSpcReduction="20000"/>
          </a:bodyPr>
          <a:lstStyle/>
          <a:p>
            <a:r>
              <a:rPr lang="en-US" sz="2867" dirty="0"/>
              <a:t>Sebuah Model untuk Pengembangan BI</a:t>
            </a:r>
          </a:p>
          <a:p>
            <a:r>
              <a:rPr lang="en-US" sz="2867" dirty="0"/>
              <a:t>Meningkatkan BI melalui umpan balik</a:t>
            </a:r>
          </a:p>
          <a:p>
            <a:r>
              <a:rPr lang="en-US" sz="2867" dirty="0"/>
              <a:t>Ini membantu kita:</a:t>
            </a:r>
          </a:p>
          <a:p>
            <a:pPr lvl="1"/>
            <a:r>
              <a:rPr lang="en-US" sz="2426" dirty="0"/>
              <a:t>Memahami bagaimana pengguna kami akan menggunakan BI</a:t>
            </a:r>
          </a:p>
          <a:p>
            <a:pPr lvl="1"/>
            <a:r>
              <a:rPr lang="en-US" sz="2426" dirty="0"/>
              <a:t>Menentukan alat yang kita harus menyediakan untuk membuat pengalaman mereka yang positif &amp; produktif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Ringkasan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0079B8"/>
                </a:solidFill>
              </a:rPr>
              <a:t>Bisnis intelijen</a:t>
            </a:r>
            <a:r>
              <a:rPr lang="en-US" sz="2400" dirty="0">
                <a:solidFill>
                  <a:srgbClr val="0079B8"/>
                </a:solidFill>
              </a:rPr>
              <a:t> </a:t>
            </a:r>
            <a:r>
              <a:rPr lang="en-US" sz="2400" dirty="0"/>
              <a:t>merupakan bagian dari </a:t>
            </a:r>
            <a:r>
              <a:rPr lang="en-US" sz="2400" b="1" dirty="0">
                <a:solidFill>
                  <a:srgbClr val="0079B8"/>
                </a:solidFill>
              </a:rPr>
              <a:t>arsitektur depan kamar</a:t>
            </a:r>
            <a:r>
              <a:rPr lang="en-US" sz="2400" dirty="0">
                <a:solidFill>
                  <a:srgbClr val="0079B8"/>
                </a:solidFill>
              </a:rPr>
              <a:t> </a:t>
            </a:r>
            <a:r>
              <a:rPr lang="en-US" sz="2400" dirty="0"/>
              <a:t>diakses oleh pengguna.</a:t>
            </a:r>
          </a:p>
          <a:p>
            <a:r>
              <a:rPr lang="en-US" sz="2400" dirty="0"/>
              <a:t>Ada berbagai </a:t>
            </a:r>
            <a:r>
              <a:rPr lang="en-US" sz="2400" b="1" dirty="0">
                <a:solidFill>
                  <a:srgbClr val="0079B8"/>
                </a:solidFill>
              </a:rPr>
              <a:t>aplikasi BI </a:t>
            </a:r>
            <a:r>
              <a:rPr lang="en-US" sz="2400" dirty="0"/>
              <a:t>sesuai dengan berbagai jenis pengguna dalam organisasi.</a:t>
            </a:r>
          </a:p>
          <a:p>
            <a:r>
              <a:rPr lang="en-US" sz="2400" dirty="0"/>
              <a:t>Untuk menjadi sukses, BI harus Useable, Content-Rich, Clean, sekarang, Interaktif, dan Nilai-Oriented</a:t>
            </a:r>
          </a:p>
          <a:p>
            <a:r>
              <a:rPr lang="en-US" sz="2400" dirty="0"/>
              <a:t>pengembangan BI </a:t>
            </a:r>
            <a:r>
              <a:rPr lang="en-US" sz="2400" b="1" dirty="0">
                <a:solidFill>
                  <a:srgbClr val="0079B8"/>
                </a:solidFill>
              </a:rPr>
              <a:t>berhubung dgn putaran</a:t>
            </a:r>
            <a:r>
              <a:rPr lang="en-US" sz="2400" b="1" dirty="0"/>
              <a:t> </a:t>
            </a:r>
            <a:r>
              <a:rPr lang="en-US" sz="2400" dirty="0"/>
              <a:t>dan Anda perlu untuk meminta </a:t>
            </a:r>
            <a:r>
              <a:rPr lang="en-US" sz="2400" b="1" dirty="0">
                <a:solidFill>
                  <a:srgbClr val="0079B8"/>
                </a:solidFill>
              </a:rPr>
              <a:t>memasukkan</a:t>
            </a:r>
            <a:r>
              <a:rPr lang="en-US" sz="2400" b="1" dirty="0"/>
              <a:t> </a:t>
            </a:r>
            <a:r>
              <a:rPr lang="en-US" sz="2400" dirty="0"/>
              <a:t>dan </a:t>
            </a:r>
            <a:r>
              <a:rPr lang="en-US" sz="2400" b="1" dirty="0">
                <a:solidFill>
                  <a:srgbClr val="0079B8"/>
                </a:solidFill>
              </a:rPr>
              <a:t>umpan balik</a:t>
            </a:r>
            <a:r>
              <a:rPr lang="en-US" sz="2400" b="1" dirty="0"/>
              <a:t> </a:t>
            </a:r>
            <a:r>
              <a:rPr lang="en-US" sz="2400" dirty="0"/>
              <a:t>dari pengguna.</a:t>
            </a:r>
          </a:p>
          <a:p>
            <a:r>
              <a:rPr lang="en-US" sz="2400" dirty="0"/>
              <a:t>BI harus </a:t>
            </a:r>
            <a:r>
              <a:rPr lang="en-US" sz="2400" b="1" dirty="0">
                <a:solidFill>
                  <a:srgbClr val="0079B8"/>
                </a:solidFill>
              </a:rPr>
              <a:t>berguna</a:t>
            </a:r>
            <a:r>
              <a:rPr lang="en-US" sz="2400" b="1" dirty="0"/>
              <a:t> </a:t>
            </a:r>
            <a:r>
              <a:rPr lang="en-US" sz="2400" dirty="0"/>
              <a:t>dan </a:t>
            </a:r>
            <a:r>
              <a:rPr lang="en-US" sz="2400" b="1" dirty="0">
                <a:solidFill>
                  <a:srgbClr val="0079B8"/>
                </a:solidFill>
              </a:rPr>
              <a:t>mudah digunakan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3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8970" y="4244666"/>
            <a:ext cx="8571230" cy="1502066"/>
          </a:xfrm>
        </p:spPr>
        <p:txBody>
          <a:bodyPr/>
          <a:lstStyle/>
          <a:p>
            <a:r>
              <a:rPr lang="en-US" sz="5459" dirty="0">
                <a:solidFill>
                  <a:srgbClr val="0070C0"/>
                </a:solidFill>
              </a:rPr>
              <a:t>Apa yang Anda pikirkan cara Business Intelligence?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98970" y="2590293"/>
            <a:ext cx="8571230" cy="1654373"/>
          </a:xfrm>
        </p:spPr>
        <p:txBody>
          <a:bodyPr>
            <a:noAutofit/>
          </a:bodyPr>
          <a:lstStyle/>
          <a:p>
            <a:r>
              <a:rPr lang="en-US" sz="2978" dirty="0"/>
              <a:t>Ketika Anda memikirkan BI, apa yang muncul di kepala Anda?</a:t>
            </a:r>
          </a:p>
        </p:txBody>
      </p:sp>
    </p:spTree>
    <p:extLst>
      <p:ext uri="{BB962C8B-B14F-4D97-AF65-F5344CB8AC3E}">
        <p14:creationId xmlns:p14="http://schemas.microsoft.com/office/powerpoint/2010/main" val="21077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00838" tIns="50419" rIns="100838" bIns="50419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dirty="0">
                <a:latin typeface="Arial" charset="0"/>
              </a:rPr>
              <a:t>BI Ditetapkan ...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3815" y="1913023"/>
            <a:ext cx="4373002" cy="705515"/>
          </a:xfrm>
        </p:spPr>
        <p:txBody>
          <a:bodyPr/>
          <a:lstStyle/>
          <a:p>
            <a:pPr marL="0" indent="0">
              <a:buNone/>
            </a:pPr>
            <a:r>
              <a:rPr lang="en-US" sz="3308" b="1" dirty="0" err="1">
                <a:solidFill>
                  <a:schemeClr val="accent6"/>
                </a:solidFill>
              </a:rPr>
              <a:t>Inmon</a:t>
            </a:r>
            <a:endParaRPr lang="en-US" sz="2316" b="1" dirty="0">
              <a:solidFill>
                <a:schemeClr val="accent6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815" y="2618538"/>
            <a:ext cx="4373002" cy="4357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16" dirty="0"/>
              <a:t>“Sistem yang membantu membuat perusahaan memahami apa yang membuat roda korporasi berbalik dan untuk membantu memprediksi dampak masa depan keputusan.”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778929" y="1913023"/>
            <a:ext cx="4374720" cy="705515"/>
          </a:xfrm>
        </p:spPr>
        <p:txBody>
          <a:bodyPr/>
          <a:lstStyle/>
          <a:p>
            <a:pPr marL="0" indent="0">
              <a:buNone/>
            </a:pPr>
            <a:r>
              <a:rPr lang="en-US" sz="3308" b="1" dirty="0">
                <a:solidFill>
                  <a:schemeClr val="accent6"/>
                </a:solidFill>
              </a:rPr>
              <a:t>Kimball</a:t>
            </a:r>
            <a:endParaRPr lang="en-US" sz="2316" b="1" dirty="0">
              <a:solidFill>
                <a:schemeClr val="accent6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778929" y="2618538"/>
            <a:ext cx="4374720" cy="4357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16" dirty="0"/>
              <a:t>“Sebuah istilah umum untuk menggambarkan meningkatkan aset internal dan informasi eksternal organisasi untuk mendukung peningkatan pengambilan keputusan bisnis.”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95059" y="5771834"/>
            <a:ext cx="4378058" cy="550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78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 siapa Anda setuju?</a:t>
            </a:r>
          </a:p>
        </p:txBody>
      </p:sp>
    </p:spTree>
    <p:extLst>
      <p:ext uri="{BB962C8B-B14F-4D97-AF65-F5344CB8AC3E}">
        <p14:creationId xmlns:p14="http://schemas.microsoft.com/office/powerpoint/2010/main" val="19298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Apakah ini “BI”?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Empat Cara ke Slice Obama 2013 Anggaran </a:t>
            </a:r>
            <a:r>
              <a:rPr lang="en-US" sz="2800" b="1" dirty="0" smtClean="0"/>
              <a:t>Usul</a:t>
            </a:r>
            <a:br>
              <a:rPr lang="en-US" sz="2800" b="1" dirty="0" smtClean="0"/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:? //www.nytimes.com/interactive/2012/02/13/us/politics/2013-budget-proposal-graphic.html _</a:t>
            </a:r>
            <a:r>
              <a:rPr lang="en-US" sz="2800" dirty="0" smtClean="0">
                <a:hlinkClick r:id="rId3"/>
              </a:rPr>
              <a:t>r = 0</a:t>
            </a:r>
            <a:r>
              <a:rPr lang="en-US" sz="2800" dirty="0" smtClean="0"/>
              <a:t> </a:t>
            </a:r>
          </a:p>
          <a:p>
            <a:r>
              <a:rPr lang="en-US" sz="2800" b="1" dirty="0" smtClean="0"/>
              <a:t>Tale of 100 Pengusaha</a:t>
            </a:r>
            <a:br>
              <a:rPr lang="en-US" sz="2800" b="1" dirty="0" smtClean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 //</a:t>
            </a:r>
            <a:r>
              <a:rPr lang="en-US" sz="2800" dirty="0" smtClean="0">
                <a:hlinkClick r:id="rId4"/>
              </a:rPr>
              <a:t>www.tableausoftware.com/public/gallery/taleof100</a:t>
            </a:r>
            <a:r>
              <a:rPr lang="en-US" sz="2800" dirty="0" smtClean="0"/>
              <a:t> </a:t>
            </a:r>
          </a:p>
          <a:p>
            <a:r>
              <a:rPr lang="en-US" sz="2800" b="1" dirty="0" smtClean="0"/>
              <a:t>iSchool </a:t>
            </a:r>
            <a:r>
              <a:rPr lang="en-US" sz="2800" b="1" dirty="0"/>
              <a:t>Jadwal kelas</a:t>
            </a:r>
            <a:br>
              <a:rPr lang="en-US" sz="2800" b="1" dirty="0"/>
            </a:br>
            <a:r>
              <a:rPr lang="en-US" sz="2800" dirty="0">
                <a:hlinkClick r:id="rId5"/>
              </a:rPr>
              <a:t>http://my.ischool.syr.edu/ClassSchedule</a:t>
            </a:r>
            <a:r>
              <a:rPr lang="en-US" sz="2800" dirty="0" smtClean="0">
                <a:hlinkClick r:id="rId5"/>
              </a:rPr>
              <a:t>/</a:t>
            </a:r>
            <a:r>
              <a:rPr lang="en-US" sz="2800" dirty="0" smtClean="0"/>
              <a:t> </a:t>
            </a:r>
          </a:p>
          <a:p>
            <a:r>
              <a:rPr lang="en-US" sz="2800" b="1" dirty="0" smtClean="0"/>
              <a:t>Linux </a:t>
            </a:r>
            <a:r>
              <a:rPr lang="en-US" sz="2800" b="1" dirty="0"/>
              <a:t>Kegiatan kernel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hlinkClick r:id="rId6"/>
              </a:rPr>
              <a:t>https: //</a:t>
            </a:r>
            <a:r>
              <a:rPr lang="en-US" sz="2800" dirty="0" smtClean="0">
                <a:hlinkClick r:id="rId6"/>
              </a:rPr>
              <a:t>github.com/torvalds/linux/graphs</a:t>
            </a:r>
            <a:r>
              <a:rPr lang="en-US" sz="2800" dirty="0" smtClean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5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70" dirty="0"/>
              <a:t>Komponen BI</a:t>
            </a:r>
          </a:p>
        </p:txBody>
      </p:sp>
      <p:pic>
        <p:nvPicPr>
          <p:cNvPr id="2050" name="Picture 2" descr="http://www.covalentmarketing.com/wp-content/uploads/2013/02/Gartner-Magic-Quadrant-for-BI-and-Analytics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1753" y="1737783"/>
            <a:ext cx="6583363" cy="558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9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16" y="128619"/>
            <a:ext cx="9075420" cy="714679"/>
          </a:xfrm>
        </p:spPr>
        <p:txBody>
          <a:bodyPr>
            <a:normAutofit fontScale="90000"/>
          </a:bodyPr>
          <a:lstStyle/>
          <a:p>
            <a:r>
              <a:rPr lang="en-US" sz="4466" dirty="0"/>
              <a:t>BI Pemain ...</a:t>
            </a:r>
          </a:p>
        </p:txBody>
      </p:sp>
      <p:pic>
        <p:nvPicPr>
          <p:cNvPr id="1026" name="Picture 2" descr="http://blogs-images.forbes.com/louiscolumbus/files/2015/02/Quadr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59" y="843299"/>
            <a:ext cx="6341113" cy="67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Jenis Aplikasi BI ...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16255616"/>
              </p:ext>
            </p:extLst>
          </p:nvPr>
        </p:nvGraphicFramePr>
        <p:xfrm>
          <a:off x="2150533" y="2643717"/>
          <a:ext cx="6805613" cy="3743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2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48933" y="303213"/>
            <a:ext cx="8104716" cy="126047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Jenis Aplikasi BI dan Mode Konsumen ...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666" r="3482" b="5797"/>
          <a:stretch/>
        </p:blipFill>
        <p:spPr>
          <a:xfrm>
            <a:off x="2517560" y="1977213"/>
            <a:ext cx="5781819" cy="52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2898</TotalTime>
  <Words>760</Words>
  <Application>Microsoft Office PowerPoint</Application>
  <PresentationFormat>Custom</PresentationFormat>
  <Paragraphs>116</Paragraphs>
  <Slides>26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The Kimball Lifecycle Diagram</vt:lpstr>
      <vt:lpstr>What do you think Business Intelligence means?</vt:lpstr>
      <vt:lpstr>BI Defined…</vt:lpstr>
      <vt:lpstr>Are these “BI”?</vt:lpstr>
      <vt:lpstr>BI Components</vt:lpstr>
      <vt:lpstr>BI Players…</vt:lpstr>
      <vt:lpstr>Types of BI Applications…</vt:lpstr>
      <vt:lpstr>Types Of BI Applications and Consumer Modes…</vt:lpstr>
      <vt:lpstr>Direct Access Query &amp; Reporting Tools</vt:lpstr>
      <vt:lpstr>Standard Reports</vt:lpstr>
      <vt:lpstr>Example: Reporting Tool (Hyperion)</vt:lpstr>
      <vt:lpstr>Example: Reports  (SQL Reporting Services)</vt:lpstr>
      <vt:lpstr>Example: Pentaho Report Designer</vt:lpstr>
      <vt:lpstr>Analytic Applications</vt:lpstr>
      <vt:lpstr>Data Mining</vt:lpstr>
      <vt:lpstr>Data Mining Case Study</vt:lpstr>
      <vt:lpstr>Dashboard &amp; Scorecards</vt:lpstr>
      <vt:lpstr>Example: KPI Dashboard</vt:lpstr>
      <vt:lpstr>Example: SAS BI Dashboard</vt:lpstr>
      <vt:lpstr>Operational BI</vt:lpstr>
      <vt:lpstr>The BI Portal</vt:lpstr>
      <vt:lpstr>Example: PowerBI Dashboard</vt:lpstr>
      <vt:lpstr>Example: Pentaho Dashboard</vt:lpstr>
      <vt:lpstr>Analytic Cycle for BI Analysis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Umim</cp:lastModifiedBy>
  <cp:revision>296</cp:revision>
  <dcterms:created xsi:type="dcterms:W3CDTF">2014-08-28T03:04:31Z</dcterms:created>
  <dcterms:modified xsi:type="dcterms:W3CDTF">2017-11-30T07:41:44Z</dcterms:modified>
</cp:coreProperties>
</file>