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8637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p:scale>
        <a:sx n="66" d="100"/>
        <a:sy n="66"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As you may recall from our</a:t>
            </a:r>
            <a:r>
              <a:rPr lang="en-US" baseline="0" dirty="0" smtClean="0"/>
              <a:t> previous unit, data warehousing exists because the structure of our business data is not suitable for reporting – especially long-term trends. Therefore we need to “re-shape” our data to suit the reporting needs of the organization. </a:t>
            </a:r>
          </a:p>
          <a:p>
            <a:endParaRPr lang="en-US" baseline="0" dirty="0" smtClean="0"/>
          </a:p>
          <a:p>
            <a:r>
              <a:rPr lang="en-US" baseline="0" dirty="0" err="1" smtClean="0"/>
              <a:t>Inmon’s</a:t>
            </a:r>
            <a:r>
              <a:rPr lang="en-US" baseline="0" dirty="0" smtClean="0"/>
              <a:t> corporate information factory is a reference architecture for “data warehousing” it explains the systems and components required to “do” data warehousing.</a:t>
            </a:r>
          </a:p>
          <a:p>
            <a:endParaRPr lang="en-US" dirty="0" smtClean="0"/>
          </a:p>
          <a:p>
            <a:r>
              <a:rPr lang="en-US" dirty="0" smtClean="0"/>
              <a:t>One</a:t>
            </a:r>
            <a:r>
              <a:rPr lang="en-US" baseline="0" dirty="0" smtClean="0"/>
              <a:t> thing that might be confusing to you at this point is that the data warehouse is the tiny cylinder is the center of the picture.</a:t>
            </a:r>
          </a:p>
          <a:p>
            <a:endParaRPr lang="en-US" baseline="0" dirty="0" smtClean="0"/>
          </a:p>
          <a:p>
            <a:r>
              <a:rPr lang="en-US" baseline="0" dirty="0" smtClean="0"/>
              <a:t>Think of the term “data warehousing” as the overall activity… collecting, extracting, re-shaping data, then storing it for reporting and analytic purposes. One of the key cogs in this process is the “Enterprise Data warehouse” as described by </a:t>
            </a:r>
            <a:r>
              <a:rPr lang="en-US" baseline="0" err="1" smtClean="0"/>
              <a:t>Inmon</a:t>
            </a:r>
            <a:r>
              <a:rPr lang="en-US" baseline="0" smtClean="0"/>
              <a:t>. So to me “data </a:t>
            </a:r>
            <a:r>
              <a:rPr lang="en-US" baseline="0" dirty="0" smtClean="0"/>
              <a:t>warehousing” is represented by all the components you see in this picture, with the Enterprise Data warehouse being one of those components.</a:t>
            </a:r>
          </a:p>
        </p:txBody>
      </p:sp>
      <p:sp>
        <p:nvSpPr>
          <p:cNvPr id="4" name="Slide Number Placeholder 3"/>
          <p:cNvSpPr>
            <a:spLocks noGrp="1"/>
          </p:cNvSpPr>
          <p:nvPr>
            <p:ph type="sldNum" sz="quarter" idx="10"/>
          </p:nvPr>
        </p:nvSpPr>
        <p:spPr/>
        <p:txBody>
          <a:bodyPr/>
          <a:lstStyle/>
          <a:p>
            <a:fld id="{4EFAF2BB-AC68-4486-AB33-9F8E3219D902}" type="slidenum">
              <a:rPr lang="en-US" smtClean="0"/>
              <a:t>2</a:t>
            </a:fld>
            <a:endParaRPr lang="en-US"/>
          </a:p>
        </p:txBody>
      </p:sp>
    </p:spTree>
    <p:extLst>
      <p:ext uri="{BB962C8B-B14F-4D97-AF65-F5344CB8AC3E}">
        <p14:creationId xmlns:p14="http://schemas.microsoft.com/office/powerpoint/2010/main" val="283288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26446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At the heart of the ODS and EDW debate is that they</a:t>
            </a:r>
            <a:r>
              <a:rPr lang="en-US" baseline="0" dirty="0" smtClean="0"/>
              <a:t> serve different needs. Talk to any database administrator and they’ll tell you one cannot tune the same database to support both fast queries and fast updates. It’s one or the other.</a:t>
            </a:r>
          </a:p>
          <a:p>
            <a:endParaRPr lang="en-US" baseline="0" dirty="0" smtClean="0"/>
          </a:p>
          <a:p>
            <a:r>
              <a:rPr lang="en-US" baseline="0" dirty="0" smtClean="0"/>
              <a:t>This is the rational behind the ODS. We put the data which requires updates and changes in our ODS system, and the typically static bulk-loaded read-only DW data in the EDW.</a:t>
            </a:r>
          </a:p>
          <a:p>
            <a:endParaRPr lang="en-US" baseline="0" dirty="0" smtClean="0"/>
          </a:p>
          <a:p>
            <a:r>
              <a:rPr lang="en-US" baseline="0" dirty="0" smtClean="0"/>
              <a:t>That way both systems can be configured to perform their intended function to the best of their capability.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173750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16</a:t>
            </a:fld>
            <a:endParaRPr lang="en-US"/>
          </a:p>
        </p:txBody>
      </p:sp>
    </p:spTree>
    <p:extLst>
      <p:ext uri="{BB962C8B-B14F-4D97-AF65-F5344CB8AC3E}">
        <p14:creationId xmlns:p14="http://schemas.microsoft.com/office/powerpoint/2010/main" val="148969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21</a:t>
            </a:fld>
            <a:endParaRPr lang="en-US"/>
          </a:p>
        </p:txBody>
      </p:sp>
    </p:spTree>
    <p:extLst>
      <p:ext uri="{BB962C8B-B14F-4D97-AF65-F5344CB8AC3E}">
        <p14:creationId xmlns:p14="http://schemas.microsoft.com/office/powerpoint/2010/main" val="31085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23</a:t>
            </a:fld>
            <a:endParaRPr lang="en-US"/>
          </a:p>
        </p:txBody>
      </p:sp>
    </p:spTree>
    <p:extLst>
      <p:ext uri="{BB962C8B-B14F-4D97-AF65-F5344CB8AC3E}">
        <p14:creationId xmlns:p14="http://schemas.microsoft.com/office/powerpoint/2010/main" val="356051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EA052A4E-1231-4C74-A473-4A4C31786D36}" type="slidenum">
              <a:rPr lang="en-US" smtClean="0">
                <a:cs typeface="Arial" charset="0"/>
              </a:rPr>
              <a:pPr/>
              <a:t>25</a:t>
            </a:fld>
            <a:endParaRPr lang="en-US" smtClean="0">
              <a:cs typeface="Arial" charset="0"/>
            </a:endParaRPr>
          </a:p>
        </p:txBody>
      </p:sp>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077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292D7D78-86C3-4F97-9688-7F30CDC3989E}" type="slidenum">
              <a:rPr lang="en-US" smtClean="0">
                <a:cs typeface="Arial" charset="0"/>
              </a:rPr>
              <a:pPr/>
              <a:t>26</a:t>
            </a:fld>
            <a:endParaRPr lang="en-US" smtClean="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141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endParaRPr lang="en-US" smtClean="0"/>
          </a:p>
        </p:txBody>
      </p:sp>
      <p:sp>
        <p:nvSpPr>
          <p:cNvPr id="43011" name="Slide Number Placeholder 3"/>
          <p:cNvSpPr>
            <a:spLocks noGrp="1"/>
          </p:cNvSpPr>
          <p:nvPr>
            <p:ph type="sldNum" sz="quarter" idx="5"/>
          </p:nvPr>
        </p:nvSpPr>
        <p:spPr>
          <a:noFill/>
        </p:spPr>
        <p:txBody>
          <a:bodyPr/>
          <a:lstStyle/>
          <a:p>
            <a:fld id="{9B05610B-78BD-4D11-A640-8843EA4FC4ED}" type="slidenum">
              <a:rPr lang="en-US" smtClean="0">
                <a:cs typeface="Arial" charset="0"/>
              </a:rPr>
              <a:pPr/>
              <a:t>27</a:t>
            </a:fld>
            <a:endParaRPr lang="en-US" smtClean="0">
              <a:cs typeface="Arial" charset="0"/>
            </a:endParaRPr>
          </a:p>
        </p:txBody>
      </p:sp>
    </p:spTree>
    <p:extLst>
      <p:ext uri="{BB962C8B-B14F-4D97-AF65-F5344CB8AC3E}">
        <p14:creationId xmlns:p14="http://schemas.microsoft.com/office/powerpoint/2010/main" val="426801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smtClean="0"/>
          </a:p>
        </p:txBody>
      </p:sp>
      <p:sp>
        <p:nvSpPr>
          <p:cNvPr id="51203" name="Slide Number Placeholder 3"/>
          <p:cNvSpPr>
            <a:spLocks noGrp="1"/>
          </p:cNvSpPr>
          <p:nvPr>
            <p:ph type="sldNum" sz="quarter" idx="5"/>
          </p:nvPr>
        </p:nvSpPr>
        <p:spPr>
          <a:noFill/>
        </p:spPr>
        <p:txBody>
          <a:bodyPr/>
          <a:lstStyle/>
          <a:p>
            <a:fld id="{6F028280-1AED-4422-BAAC-0742F57B36B3}" type="slidenum">
              <a:rPr lang="en-US" smtClean="0">
                <a:cs typeface="Arial" charset="0"/>
              </a:rPr>
              <a:pPr/>
              <a:t>33</a:t>
            </a:fld>
            <a:endParaRPr lang="en-US" smtClean="0">
              <a:cs typeface="Arial" charset="0"/>
            </a:endParaRPr>
          </a:p>
        </p:txBody>
      </p:sp>
    </p:spTree>
    <p:extLst>
      <p:ext uri="{BB962C8B-B14F-4D97-AF65-F5344CB8AC3E}">
        <p14:creationId xmlns:p14="http://schemas.microsoft.com/office/powerpoint/2010/main" val="3678193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smtClean="0"/>
          </a:p>
        </p:txBody>
      </p:sp>
      <p:sp>
        <p:nvSpPr>
          <p:cNvPr id="53251" name="Slide Number Placeholder 3"/>
          <p:cNvSpPr>
            <a:spLocks noGrp="1"/>
          </p:cNvSpPr>
          <p:nvPr>
            <p:ph type="sldNum" sz="quarter" idx="5"/>
          </p:nvPr>
        </p:nvSpPr>
        <p:spPr>
          <a:noFill/>
        </p:spPr>
        <p:txBody>
          <a:bodyPr/>
          <a:lstStyle/>
          <a:p>
            <a:fld id="{6D33F3DB-E1C5-43C8-92CD-3D12A0AFD486}" type="slidenum">
              <a:rPr lang="en-US" smtClean="0">
                <a:cs typeface="Arial" charset="0"/>
              </a:rPr>
              <a:pPr/>
              <a:t>34</a:t>
            </a:fld>
            <a:endParaRPr lang="en-US" smtClean="0">
              <a:cs typeface="Arial" charset="0"/>
            </a:endParaRPr>
          </a:p>
        </p:txBody>
      </p:sp>
    </p:spTree>
    <p:extLst>
      <p:ext uri="{BB962C8B-B14F-4D97-AF65-F5344CB8AC3E}">
        <p14:creationId xmlns:p14="http://schemas.microsoft.com/office/powerpoint/2010/main" val="118683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pPr>
              <a:buFont typeface="Wingdings" pitchFamily="2" charset="2"/>
              <a:buNone/>
            </a:pPr>
            <a:r>
              <a:rPr lang="en-US" dirty="0" smtClean="0"/>
              <a:t>Big white boxes – main</a:t>
            </a:r>
            <a:r>
              <a:rPr lang="en-US" baseline="0" dirty="0" smtClean="0"/>
              <a:t> components</a:t>
            </a:r>
            <a:endParaRPr lang="en-US" dirty="0" smtClean="0"/>
          </a:p>
          <a:p>
            <a:pPr>
              <a:buFont typeface="Wingdings" pitchFamily="2" charset="2"/>
              <a:buNone/>
            </a:pPr>
            <a:r>
              <a:rPr lang="en-US" dirty="0" smtClean="0"/>
              <a:t>Funny</a:t>
            </a:r>
            <a:r>
              <a:rPr lang="en-US" baseline="0" dirty="0" smtClean="0"/>
              <a:t> shapes represent applications </a:t>
            </a:r>
          </a:p>
          <a:p>
            <a:pPr>
              <a:buFont typeface="Wingdings" pitchFamily="2" charset="2"/>
              <a:buNone/>
            </a:pPr>
            <a:r>
              <a:rPr lang="en-US" baseline="0" dirty="0" smtClean="0"/>
              <a:t>Cylinders are data stores – typically in a RDBMS ( Oracle, Sybase, SQL Server) or MOLAP ( Oracle </a:t>
            </a:r>
            <a:r>
              <a:rPr lang="en-US" baseline="0" dirty="0" err="1" smtClean="0"/>
              <a:t>Essbase</a:t>
            </a:r>
            <a:r>
              <a:rPr lang="en-US" baseline="0" dirty="0" smtClean="0"/>
              <a:t>, IBM </a:t>
            </a:r>
            <a:r>
              <a:rPr lang="en-US" baseline="0" dirty="0" err="1" smtClean="0"/>
              <a:t>Cognos</a:t>
            </a:r>
            <a:r>
              <a:rPr lang="en-US" baseline="0" dirty="0" smtClean="0"/>
              <a:t>, MS Analysis Services)</a:t>
            </a:r>
          </a:p>
          <a:p>
            <a:pPr>
              <a:buFont typeface="Wingdings" pitchFamily="2" charset="2"/>
              <a:buNone/>
            </a:pPr>
            <a:r>
              <a:rPr lang="en-US" baseline="0" dirty="0" smtClean="0"/>
              <a:t>Boxes represent processes or programs.</a:t>
            </a:r>
            <a:endParaRPr lang="en-US"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420328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First we’ll</a:t>
            </a:r>
            <a:r>
              <a:rPr lang="en-US" baseline="0" dirty="0" smtClean="0"/>
              <a:t> look at the external world and applications – highlighted in yellow</a:t>
            </a:r>
          </a:p>
        </p:txBody>
      </p:sp>
      <p:sp>
        <p:nvSpPr>
          <p:cNvPr id="4" name="Slide Number Placeholder 3"/>
          <p:cNvSpPr>
            <a:spLocks noGrp="1"/>
          </p:cNvSpPr>
          <p:nvPr>
            <p:ph type="sldNum" sz="quarter" idx="10"/>
          </p:nvPr>
        </p:nvSpPr>
        <p:spPr/>
        <p:txBody>
          <a:bodyPr/>
          <a:lstStyle/>
          <a:p>
            <a:fld id="{4EFAF2BB-AC68-4486-AB33-9F8E3219D902}" type="slidenum">
              <a:rPr lang="en-US" smtClean="0"/>
              <a:t>4</a:t>
            </a:fld>
            <a:endParaRPr lang="en-US"/>
          </a:p>
        </p:txBody>
      </p:sp>
    </p:spTree>
    <p:extLst>
      <p:ext uri="{BB962C8B-B14F-4D97-AF65-F5344CB8AC3E}">
        <p14:creationId xmlns:p14="http://schemas.microsoft.com/office/powerpoint/2010/main" val="407771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Next we look at the integration</a:t>
            </a:r>
            <a:r>
              <a:rPr lang="en-US" baseline="0" dirty="0" smtClean="0"/>
              <a:t> and transformation layer</a:t>
            </a:r>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28983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We’ll use SQL Server Analysis Services</a:t>
            </a:r>
          </a:p>
          <a:p>
            <a:r>
              <a:rPr lang="en-US" dirty="0" smtClean="0"/>
              <a:t>There are two main approaches to</a:t>
            </a:r>
            <a:r>
              <a:rPr lang="en-US" baseline="0" dirty="0" smtClean="0"/>
              <a:t> data processing in the integration and transformation layer.</a:t>
            </a:r>
          </a:p>
          <a:p>
            <a:r>
              <a:rPr lang="en-US" baseline="0" dirty="0" smtClean="0"/>
              <a:t>1) ETL and 2) ELT</a:t>
            </a:r>
            <a:endParaRPr lang="en-US" dirty="0" smtClean="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671455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To the left are your external world</a:t>
            </a:r>
            <a:r>
              <a:rPr lang="en-US" baseline="0" dirty="0" smtClean="0"/>
              <a:t> applications.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8</a:t>
            </a:fld>
            <a:endParaRPr lang="en-US"/>
          </a:p>
        </p:txBody>
      </p:sp>
    </p:spTree>
    <p:extLst>
      <p:ext uri="{BB962C8B-B14F-4D97-AF65-F5344CB8AC3E}">
        <p14:creationId xmlns:p14="http://schemas.microsoft.com/office/powerpoint/2010/main" val="10335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In ETL you’re not storing pre-transformed</a:t>
            </a:r>
            <a:r>
              <a:rPr lang="en-US" baseline="0" dirty="0" smtClean="0"/>
              <a:t> data. In ELT you are. The approach you’ll use depends on the cost of transforming the data and the usefulness of the source extract in application of the data warehouse. </a:t>
            </a:r>
          </a:p>
          <a:p>
            <a:endParaRPr lang="en-US" baseline="0" dirty="0" smtClean="0"/>
          </a:p>
          <a:p>
            <a:r>
              <a:rPr lang="en-US" baseline="0" dirty="0" smtClean="0"/>
              <a:t>For example if you’d want to implement “drill through” to a specific order it might be useful to have the official source extract as a reference. </a:t>
            </a:r>
          </a:p>
          <a:p>
            <a:endParaRPr lang="en-US" baseline="0" dirty="0" smtClean="0"/>
          </a:p>
          <a:p>
            <a:r>
              <a:rPr lang="en-US" baseline="0" dirty="0" smtClean="0"/>
              <a:t>This situation as a special component of its own, which is the subject of our next slide….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187778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149598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lstStyle/>
          <a:p>
            <a:r>
              <a:rPr lang="en-US" dirty="0" smtClean="0"/>
              <a:t>More on this in a bit</a:t>
            </a:r>
            <a:r>
              <a:rPr lang="en-US" baseline="0" dirty="0" smtClean="0"/>
              <a:t> but first.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236267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a:solidFill>
                  <a:schemeClr val="bg1"/>
                </a:solidFill>
                <a:latin typeface="Open Sans" charset="0"/>
              </a:rPr>
              <a:t>COMP8011 </a:t>
            </a:r>
          </a:p>
          <a:p>
            <a:pPr eaLnBrk="1" hangingPunct="1"/>
            <a:r>
              <a:rPr lang="en-US" sz="3200" b="1" dirty="0" smtClean="0">
                <a:solidFill>
                  <a:schemeClr val="bg1"/>
                </a:solidFill>
                <a:latin typeface="Open Sans" charset="0"/>
              </a:rPr>
              <a:t>Maju </a:t>
            </a:r>
            <a:r>
              <a:rPr lang="en-US" sz="3200" b="1" dirty="0">
                <a:solidFill>
                  <a:schemeClr val="bg1"/>
                </a:solidFill>
                <a:latin typeface="Open Sans" charset="0"/>
              </a:rPr>
              <a:t>Sistem basis Data</a:t>
            </a: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 </a:t>
            </a:r>
            <a:r>
              <a:rPr lang="en-US" sz="2400" dirty="0">
                <a:solidFill>
                  <a:schemeClr val="bg1"/>
                </a:solidFill>
                <a:latin typeface="Open Sans" charset="0"/>
              </a:rPr>
              <a:t>Sidang </a:t>
            </a:r>
            <a:r>
              <a:rPr lang="en-US" sz="2400" dirty="0" smtClean="0">
                <a:solidFill>
                  <a:schemeClr val="bg1"/>
                </a:solidFill>
                <a:latin typeface="Open Sans" charset="0"/>
              </a:rPr>
              <a:t>02</a:t>
            </a:r>
          </a:p>
          <a:p>
            <a:pPr algn="ctr" eaLnBrk="1" hangingPunct="1">
              <a:spcBef>
                <a:spcPct val="20000"/>
              </a:spcBef>
              <a:buFont typeface="Arial" charset="0"/>
              <a:buNone/>
            </a:pPr>
            <a:r>
              <a:rPr lang="en-US" sz="2400" dirty="0" smtClean="0">
                <a:solidFill>
                  <a:schemeClr val="bg1"/>
                </a:solidFill>
                <a:latin typeface="Open Sans" charset="0"/>
              </a:rPr>
              <a:t>Komponen Data Warehouse</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presentasi ini didasarkan </a:t>
            </a:r>
            <a:r>
              <a:rPr lang="en-US" sz="1600" dirty="0">
                <a:solidFill>
                  <a:srgbClr val="92D050"/>
                </a:solidFill>
              </a:rPr>
              <a:t>Michael A. Fudge, Jr</a:t>
            </a:r>
            <a:r>
              <a:rPr lang="en-US" sz="1600" dirty="0" smtClean="0">
                <a:solidFill>
                  <a:srgbClr val="92D050"/>
                </a:solidFill>
              </a:rPr>
              <a:t>. </a:t>
            </a:r>
            <a:endParaRPr lang="en-US" sz="1600"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Operasional Data Store</a:t>
            </a:r>
            <a:endParaRPr lang="en-US" sz="4800" dirty="0"/>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9425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5210711" y="3981837"/>
            <a:ext cx="601236" cy="801648"/>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307191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Operasional Data Store</a:t>
            </a:r>
            <a:endParaRPr lang="en-US" sz="4800" dirty="0"/>
          </a:p>
        </p:txBody>
      </p:sp>
      <p:sp>
        <p:nvSpPr>
          <p:cNvPr id="3" name="Content Placeholder 2"/>
          <p:cNvSpPr>
            <a:spLocks noGrp="1"/>
          </p:cNvSpPr>
          <p:nvPr>
            <p:ph idx="1"/>
          </p:nvPr>
        </p:nvSpPr>
        <p:spPr>
          <a:xfrm>
            <a:off x="929898" y="2178131"/>
            <a:ext cx="9090700" cy="3967879"/>
          </a:xfrm>
        </p:spPr>
        <p:txBody>
          <a:bodyPr>
            <a:noAutofit/>
          </a:bodyPr>
          <a:lstStyle/>
          <a:p>
            <a:r>
              <a:rPr lang="en-US" sz="2400" b="1" dirty="0">
                <a:solidFill>
                  <a:srgbClr val="0070C0"/>
                </a:solidFill>
              </a:rPr>
              <a:t>terpadu, </a:t>
            </a:r>
            <a:r>
              <a:rPr lang="en-US" sz="2400" b="1" dirty="0" smtClean="0">
                <a:solidFill>
                  <a:srgbClr val="0070C0"/>
                </a:solidFill>
              </a:rPr>
              <a:t>rinci, dan saat ini </a:t>
            </a:r>
            <a:r>
              <a:rPr lang="en-US" sz="2400" dirty="0"/>
              <a:t>Data dari World Eksternal dan Aplikasi</a:t>
            </a:r>
            <a:r>
              <a:rPr lang="en-US" sz="2400" dirty="0" smtClean="0"/>
              <a:t>.</a:t>
            </a:r>
          </a:p>
          <a:p>
            <a:r>
              <a:rPr lang="en-US" sz="2400" b="1" dirty="0" smtClean="0">
                <a:solidFill>
                  <a:srgbClr val="0070C0"/>
                </a:solidFill>
              </a:rPr>
              <a:t>Konsolidasi</a:t>
            </a:r>
            <a:r>
              <a:rPr lang="en-US" sz="2400" dirty="0" smtClean="0">
                <a:solidFill>
                  <a:srgbClr val="0070C0"/>
                </a:solidFill>
              </a:rPr>
              <a:t> </a:t>
            </a:r>
            <a:r>
              <a:rPr lang="en-US" sz="2400" dirty="0" smtClean="0"/>
              <a:t>dari sumber yang berbeda.</a:t>
            </a:r>
          </a:p>
          <a:p>
            <a:r>
              <a:rPr lang="en-US" sz="2400" dirty="0" smtClean="0"/>
              <a:t>Tidak tumbuh dari waktu ke waktu.</a:t>
            </a:r>
          </a:p>
          <a:p>
            <a:r>
              <a:rPr lang="en-US" sz="2400" dirty="0"/>
              <a:t>Melakukan mirip dengan database transaksional.</a:t>
            </a:r>
          </a:p>
          <a:p>
            <a:r>
              <a:rPr lang="en-US" sz="2400" dirty="0" smtClean="0"/>
              <a:t>Terstruktur berbeda dari data warehouse, dan karenanya harus </a:t>
            </a:r>
            <a:r>
              <a:rPr lang="en-US" sz="2400" b="1" dirty="0" smtClean="0">
                <a:solidFill>
                  <a:srgbClr val="0070C0"/>
                </a:solidFill>
              </a:rPr>
              <a:t>disimpan sebagai database yang terpisah</a:t>
            </a:r>
            <a:r>
              <a:rPr lang="en-US" sz="2400" dirty="0" smtClean="0"/>
              <a:t>.</a:t>
            </a:r>
          </a:p>
          <a:p>
            <a:r>
              <a:rPr lang="en-US" sz="2400" dirty="0" smtClean="0"/>
              <a:t>Menerima data dari </a:t>
            </a:r>
            <a:r>
              <a:rPr lang="en-US" sz="2400" b="1" dirty="0" smtClean="0">
                <a:solidFill>
                  <a:srgbClr val="0070C0"/>
                </a:solidFill>
              </a:rPr>
              <a:t>I &amp; T lapisan </a:t>
            </a:r>
            <a:r>
              <a:rPr lang="en-US" sz="2400" dirty="0" smtClean="0"/>
              <a:t>mengirimkan data ke </a:t>
            </a:r>
            <a:r>
              <a:rPr lang="en-US" sz="2400" b="1" dirty="0" smtClean="0">
                <a:solidFill>
                  <a:srgbClr val="0070C0"/>
                </a:solidFill>
              </a:rPr>
              <a:t>gudang data</a:t>
            </a:r>
            <a:r>
              <a:rPr lang="en-US" sz="2400" dirty="0" smtClean="0"/>
              <a:t>.</a:t>
            </a:r>
          </a:p>
          <a:p>
            <a:r>
              <a:rPr lang="en-US" sz="2400" dirty="0" smtClean="0"/>
              <a:t>Itu </a:t>
            </a:r>
            <a:r>
              <a:rPr lang="en-US" sz="2400" b="1" dirty="0" smtClean="0">
                <a:solidFill>
                  <a:srgbClr val="0070C0"/>
                </a:solidFill>
              </a:rPr>
              <a:t>gudang data </a:t>
            </a:r>
            <a:r>
              <a:rPr lang="en-US" sz="2400" dirty="0" smtClean="0"/>
              <a:t>dapat mengisi itu, juga.</a:t>
            </a:r>
          </a:p>
          <a:p>
            <a:r>
              <a:rPr lang="en-US" sz="2400" dirty="0" smtClean="0"/>
              <a:t>Anggap saja sebagai database operasional konsolidasi.</a:t>
            </a:r>
          </a:p>
        </p:txBody>
      </p:sp>
    </p:spTree>
    <p:extLst>
      <p:ext uri="{BB962C8B-B14F-4D97-AF65-F5344CB8AC3E}">
        <p14:creationId xmlns:p14="http://schemas.microsoft.com/office/powerpoint/2010/main" val="291217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84880" y="303213"/>
            <a:ext cx="9068769" cy="1260475"/>
          </a:xfrm>
        </p:spPr>
        <p:txBody>
          <a:bodyPr/>
          <a:lstStyle/>
          <a:p>
            <a:r>
              <a:rPr lang="en-US" sz="4800" dirty="0"/>
              <a:t>Perusahaan Data Warehouse</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9116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5383286" y="3246993"/>
            <a:ext cx="896289" cy="734844"/>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7379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820" y="303213"/>
            <a:ext cx="8510830" cy="1260475"/>
          </a:xfrm>
        </p:spPr>
        <p:txBody>
          <a:bodyPr/>
          <a:lstStyle/>
          <a:p>
            <a:r>
              <a:rPr lang="en-US" sz="4800" dirty="0" smtClean="0"/>
              <a:t>Perusahaan Data Warehouse</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Subjek berorientasi, terpadu, diringkas, dan data arus dari Dunia Eksternal dan Aplikasi.</a:t>
            </a:r>
          </a:p>
          <a:p>
            <a:r>
              <a:rPr lang="en-US" sz="2800" dirty="0" smtClean="0"/>
              <a:t>Dioptimalkan untuk kinerja query. </a:t>
            </a:r>
          </a:p>
          <a:p>
            <a:r>
              <a:rPr lang="en-US" sz="2800" dirty="0" smtClean="0"/>
              <a:t>Terstruktur berbeda dari data operasional, biasanya dalam model dimensi.</a:t>
            </a:r>
          </a:p>
          <a:p>
            <a:r>
              <a:rPr lang="en-US" sz="2800" dirty="0" smtClean="0"/>
              <a:t>Menerima data dari I &amp; T lapisan dan ODS. </a:t>
            </a:r>
          </a:p>
          <a:p>
            <a:r>
              <a:rPr lang="en-US" sz="2800" dirty="0" smtClean="0"/>
              <a:t>Gunakan sebagai sumber data mart dan sistem pendukung keputusan. </a:t>
            </a:r>
          </a:p>
          <a:p>
            <a:r>
              <a:rPr lang="en-US" sz="2800" dirty="0" smtClean="0"/>
              <a:t>Tumbuh dalam ukuran waktu ke waktu karena data historis.</a:t>
            </a:r>
          </a:p>
          <a:p>
            <a:r>
              <a:rPr lang="en-US" sz="2800" dirty="0" smtClean="0">
                <a:solidFill>
                  <a:srgbClr val="00B050"/>
                </a:solidFill>
              </a:rPr>
              <a:t>Jantung CIF.</a:t>
            </a:r>
            <a:endParaRPr lang="en-US" sz="2800" dirty="0">
              <a:solidFill>
                <a:srgbClr val="00B050"/>
              </a:solidFill>
            </a:endParaRPr>
          </a:p>
        </p:txBody>
      </p:sp>
    </p:spTree>
    <p:extLst>
      <p:ext uri="{BB962C8B-B14F-4D97-AF65-F5344CB8AC3E}">
        <p14:creationId xmlns:p14="http://schemas.microsoft.com/office/powerpoint/2010/main" val="2976667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ODS vs EDW</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3418673"/>
              </p:ext>
            </p:extLst>
          </p:nvPr>
        </p:nvGraphicFramePr>
        <p:xfrm>
          <a:off x="991892" y="1765300"/>
          <a:ext cx="9160359" cy="5371042"/>
        </p:xfrm>
        <a:graphic>
          <a:graphicData uri="http://schemas.openxmlformats.org/drawingml/2006/table">
            <a:tbl>
              <a:tblPr firstRow="1" bandRow="1">
                <a:tableStyleId/>
              </a:tblPr>
              <a:tblGrid>
                <a:gridCol w="2321613"/>
                <a:gridCol w="3419373"/>
                <a:gridCol w="3419373"/>
              </a:tblGrid>
              <a:tr h="360742">
                <a:tc>
                  <a:txBody>
                    <a:bodyPr/>
                    <a:lstStyle/>
                    <a:p>
                      <a:r>
                        <a:rPr lang="en-US" sz="1800" dirty="0" smtClean="0"/>
                        <a:t>Ciri</a:t>
                      </a:r>
                      <a:endParaRPr lang="en-US" sz="1800" dirty="0"/>
                    </a:p>
                  </a:txBody>
                  <a:tcPr marL="112046" marR="112046" marT="40082" marB="40082"/>
                </a:tc>
                <a:tc>
                  <a:txBody>
                    <a:bodyPr/>
                    <a:lstStyle/>
                    <a:p>
                      <a:r>
                        <a:rPr lang="en-US" sz="1800" dirty="0" smtClean="0"/>
                        <a:t>Operasional Data Store</a:t>
                      </a:r>
                      <a:endParaRPr lang="en-US" sz="1800" dirty="0"/>
                    </a:p>
                  </a:txBody>
                  <a:tcPr marL="112046" marR="112046" marT="40082" marB="40082"/>
                </a:tc>
                <a:tc>
                  <a:txBody>
                    <a:bodyPr/>
                    <a:lstStyle/>
                    <a:p>
                      <a:r>
                        <a:rPr lang="en-US" sz="1800" dirty="0" smtClean="0"/>
                        <a:t>Gudang data</a:t>
                      </a:r>
                      <a:endParaRPr lang="en-US" sz="1800" dirty="0"/>
                    </a:p>
                  </a:txBody>
                  <a:tcPr marL="112046" marR="112046" marT="40082" marB="40082"/>
                </a:tc>
              </a:tr>
              <a:tr h="641318">
                <a:tc>
                  <a:txBody>
                    <a:bodyPr/>
                    <a:lstStyle/>
                    <a:p>
                      <a:r>
                        <a:rPr lang="en-US" sz="1800" dirty="0" smtClean="0"/>
                        <a:t>Tujuan utama</a:t>
                      </a:r>
                      <a:endParaRPr lang="en-US" sz="1800" dirty="0"/>
                    </a:p>
                  </a:txBody>
                  <a:tcPr marL="112046" marR="112046" marT="40082" marB="40082"/>
                </a:tc>
                <a:tc>
                  <a:txBody>
                    <a:bodyPr/>
                    <a:lstStyle/>
                    <a:p>
                      <a:r>
                        <a:rPr lang="en-US" sz="1800" dirty="0" smtClean="0"/>
                        <a:t>Menjalankan bisnis secara saat ini</a:t>
                      </a:r>
                      <a:endParaRPr lang="en-US" sz="1800" dirty="0"/>
                    </a:p>
                  </a:txBody>
                  <a:tcPr marL="112046" marR="112046" marT="40082" marB="40082"/>
                </a:tc>
                <a:tc>
                  <a:txBody>
                    <a:bodyPr/>
                    <a:lstStyle/>
                    <a:p>
                      <a:r>
                        <a:rPr lang="en-US" sz="1800" dirty="0" smtClean="0"/>
                        <a:t>Mendukung</a:t>
                      </a:r>
                      <a:r>
                        <a:rPr lang="en-US" sz="1800" baseline="0" dirty="0" smtClean="0"/>
                        <a:t> pengambilan keputusan manajerial</a:t>
                      </a:r>
                      <a:endParaRPr lang="en-US" sz="1800" dirty="0"/>
                    </a:p>
                  </a:txBody>
                  <a:tcPr marL="112046" marR="112046" marT="40082" marB="40082"/>
                </a:tc>
              </a:tr>
              <a:tr h="641318">
                <a:tc>
                  <a:txBody>
                    <a:bodyPr/>
                    <a:lstStyle/>
                    <a:p>
                      <a:r>
                        <a:rPr lang="en-US" sz="1800" dirty="0" smtClean="0"/>
                        <a:t>desain Goal</a:t>
                      </a:r>
                      <a:endParaRPr lang="en-US" sz="1800" dirty="0"/>
                    </a:p>
                  </a:txBody>
                  <a:tcPr marL="112046" marR="112046" marT="40082" marB="40082"/>
                </a:tc>
                <a:tc>
                  <a:txBody>
                    <a:bodyPr/>
                    <a:lstStyle/>
                    <a:p>
                      <a:r>
                        <a:rPr lang="en-US" sz="1800" dirty="0" smtClean="0"/>
                        <a:t>Kinerja throughput,</a:t>
                      </a:r>
                      <a:r>
                        <a:rPr lang="en-US" sz="1800" baseline="0" dirty="0" smtClean="0"/>
                        <a:t> tersedianya</a:t>
                      </a:r>
                      <a:endParaRPr lang="en-US" sz="1800" dirty="0"/>
                    </a:p>
                  </a:txBody>
                  <a:tcPr marL="112046" marR="112046" marT="40082" marB="40082"/>
                </a:tc>
                <a:tc>
                  <a:txBody>
                    <a:bodyPr/>
                    <a:lstStyle/>
                    <a:p>
                      <a:r>
                        <a:rPr lang="en-US" sz="1800" dirty="0" smtClean="0"/>
                        <a:t>pelaporan yang mudah</a:t>
                      </a:r>
                      <a:r>
                        <a:rPr lang="en-US" sz="1800" baseline="0" dirty="0" smtClean="0"/>
                        <a:t> dan analisis</a:t>
                      </a:r>
                      <a:endParaRPr lang="en-US" sz="1800" dirty="0"/>
                    </a:p>
                  </a:txBody>
                  <a:tcPr marL="112046" marR="112046" marT="40082" marB="40082"/>
                </a:tc>
              </a:tr>
              <a:tr h="641318">
                <a:tc>
                  <a:txBody>
                    <a:bodyPr/>
                    <a:lstStyle/>
                    <a:p>
                      <a:r>
                        <a:rPr lang="en-US" sz="1800" dirty="0" smtClean="0"/>
                        <a:t>Pengguna utama</a:t>
                      </a:r>
                      <a:endParaRPr lang="en-US" sz="1800" dirty="0"/>
                    </a:p>
                  </a:txBody>
                  <a:tcPr marL="112046" marR="112046" marT="40082" marB="40082"/>
                </a:tc>
                <a:tc>
                  <a:txBody>
                    <a:bodyPr/>
                    <a:lstStyle/>
                    <a:p>
                      <a:r>
                        <a:rPr lang="en-US" sz="1800" dirty="0" smtClean="0"/>
                        <a:t>Pegawai, tenaga penjualan,</a:t>
                      </a:r>
                      <a:r>
                        <a:rPr lang="en-US" sz="1800" baseline="0" dirty="0" smtClean="0"/>
                        <a:t> administrator</a:t>
                      </a:r>
                      <a:endParaRPr lang="en-US" sz="1800" dirty="0"/>
                    </a:p>
                  </a:txBody>
                  <a:tcPr marL="112046" marR="112046" marT="40082" marB="40082"/>
                </a:tc>
                <a:tc>
                  <a:txBody>
                    <a:bodyPr/>
                    <a:lstStyle/>
                    <a:p>
                      <a:r>
                        <a:rPr lang="en-US" sz="1800" dirty="0" smtClean="0"/>
                        <a:t>manajer,</a:t>
                      </a:r>
                      <a:r>
                        <a:rPr lang="en-US" sz="1800" baseline="0" dirty="0" smtClean="0"/>
                        <a:t> analisis bisnis, pelanggan</a:t>
                      </a:r>
                      <a:endParaRPr lang="en-US" sz="1800" dirty="0"/>
                    </a:p>
                  </a:txBody>
                  <a:tcPr marL="112046" marR="112046" marT="40082" marB="40082"/>
                </a:tc>
              </a:tr>
              <a:tr h="641318">
                <a:tc>
                  <a:txBody>
                    <a:bodyPr/>
                    <a:lstStyle/>
                    <a:p>
                      <a:r>
                        <a:rPr lang="en-US" sz="1800" dirty="0" smtClean="0"/>
                        <a:t>Subjek-Oriented</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r>
              <a:tr h="360742">
                <a:tc>
                  <a:txBody>
                    <a:bodyPr/>
                    <a:lstStyle/>
                    <a:p>
                      <a:r>
                        <a:rPr lang="en-US" sz="1800" dirty="0" smtClean="0"/>
                        <a:t>terpadu</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r>
              <a:tr h="360742">
                <a:tc>
                  <a:txBody>
                    <a:bodyPr/>
                    <a:lstStyle/>
                    <a:p>
                      <a:r>
                        <a:rPr lang="en-US" sz="1800" dirty="0" smtClean="0"/>
                        <a:t>data rinci</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r>
              <a:tr h="360742">
                <a:tc>
                  <a:txBody>
                    <a:bodyPr/>
                    <a:lstStyle/>
                    <a:p>
                      <a:r>
                        <a:rPr lang="en-US" sz="1800" dirty="0" smtClean="0"/>
                        <a:t>Ringkasan data</a:t>
                      </a:r>
                      <a:endParaRPr lang="en-US" sz="1800" dirty="0"/>
                    </a:p>
                  </a:txBody>
                  <a:tcPr marL="112046" marR="112046" marT="40082" marB="40082"/>
                </a:tc>
                <a:tc>
                  <a:txBody>
                    <a:bodyPr/>
                    <a:lstStyle/>
                    <a:p>
                      <a:r>
                        <a:rPr lang="en-US" sz="1800" dirty="0" smtClean="0"/>
                        <a:t>Tidak</a:t>
                      </a:r>
                      <a:endParaRPr lang="en-US" sz="1800" dirty="0"/>
                    </a:p>
                  </a:txBody>
                  <a:tcPr marL="112046" marR="112046" marT="40082" marB="40082"/>
                </a:tc>
                <a:tc>
                  <a:txBody>
                    <a:bodyPr/>
                    <a:lstStyle/>
                    <a:p>
                      <a:r>
                        <a:rPr lang="en-US" sz="1800" dirty="0" smtClean="0"/>
                        <a:t>iya nih</a:t>
                      </a:r>
                      <a:endParaRPr lang="en-US" sz="1800" dirty="0"/>
                    </a:p>
                  </a:txBody>
                  <a:tcPr marL="112046" marR="112046" marT="40082" marB="40082"/>
                </a:tc>
              </a:tr>
              <a:tr h="360742">
                <a:tc>
                  <a:txBody>
                    <a:bodyPr/>
                    <a:lstStyle/>
                    <a:p>
                      <a:r>
                        <a:rPr lang="en-US" sz="1800" dirty="0" smtClean="0"/>
                        <a:t>Waktu</a:t>
                      </a:r>
                      <a:r>
                        <a:rPr lang="en-US" sz="1800" baseline="0" dirty="0" smtClean="0"/>
                        <a:t> data</a:t>
                      </a:r>
                      <a:endParaRPr lang="en-US" sz="1800" dirty="0"/>
                    </a:p>
                  </a:txBody>
                  <a:tcPr marL="112046" marR="112046" marT="40082" marB="40082"/>
                </a:tc>
                <a:tc>
                  <a:txBody>
                    <a:bodyPr/>
                    <a:lstStyle/>
                    <a:p>
                      <a:r>
                        <a:rPr lang="en-US" sz="1800" dirty="0" smtClean="0"/>
                        <a:t>Data sekarang</a:t>
                      </a:r>
                      <a:endParaRPr lang="en-US" sz="1800" dirty="0"/>
                    </a:p>
                  </a:txBody>
                  <a:tcPr marL="112046" marR="112046" marT="40082" marB="40082"/>
                </a:tc>
                <a:tc>
                  <a:txBody>
                    <a:bodyPr/>
                    <a:lstStyle/>
                    <a:p>
                      <a:r>
                        <a:rPr lang="en-US" sz="1800" dirty="0" smtClean="0"/>
                        <a:t>Historis</a:t>
                      </a:r>
                      <a:r>
                        <a:rPr lang="en-US" sz="1800" baseline="0" dirty="0" smtClean="0"/>
                        <a:t> </a:t>
                      </a:r>
                      <a:r>
                        <a:rPr lang="en-US" sz="1800" dirty="0" smtClean="0"/>
                        <a:t>snapshot</a:t>
                      </a:r>
                      <a:endParaRPr lang="en-US" sz="1800" dirty="0"/>
                    </a:p>
                  </a:txBody>
                  <a:tcPr marL="112046" marR="112046" marT="40082" marB="40082"/>
                </a:tc>
              </a:tr>
              <a:tr h="360742">
                <a:tc>
                  <a:txBody>
                    <a:bodyPr/>
                    <a:lstStyle/>
                    <a:p>
                      <a:r>
                        <a:rPr lang="en-US" sz="1800" dirty="0" smtClean="0"/>
                        <a:t>pembaruan</a:t>
                      </a:r>
                      <a:endParaRPr lang="en-US" sz="1800" dirty="0"/>
                    </a:p>
                  </a:txBody>
                  <a:tcPr marL="112046" marR="112046" marT="40082" marB="40082"/>
                </a:tc>
                <a:tc>
                  <a:txBody>
                    <a:bodyPr/>
                    <a:lstStyle/>
                    <a:p>
                      <a:r>
                        <a:rPr lang="en-US" sz="1800" dirty="0" smtClean="0"/>
                        <a:t>update kecil sering</a:t>
                      </a:r>
                      <a:endParaRPr lang="en-US" sz="1800" dirty="0"/>
                    </a:p>
                  </a:txBody>
                  <a:tcPr marL="112046" marR="112046" marT="40082" marB="40082"/>
                </a:tc>
                <a:tc>
                  <a:txBody>
                    <a:bodyPr/>
                    <a:lstStyle/>
                    <a:p>
                      <a:r>
                        <a:rPr lang="en-US" sz="1800" dirty="0" smtClean="0"/>
                        <a:t>batch update periodik</a:t>
                      </a:r>
                      <a:endParaRPr lang="en-US" sz="1800" dirty="0"/>
                    </a:p>
                  </a:txBody>
                  <a:tcPr marL="112046" marR="112046" marT="40082" marB="40082"/>
                </a:tc>
              </a:tr>
              <a:tr h="641318">
                <a:tc>
                  <a:txBody>
                    <a:bodyPr/>
                    <a:lstStyle/>
                    <a:p>
                      <a:r>
                        <a:rPr lang="en-US" sz="1800" dirty="0" smtClean="0"/>
                        <a:t>query</a:t>
                      </a:r>
                      <a:endParaRPr lang="en-US" sz="1800" dirty="0"/>
                    </a:p>
                  </a:txBody>
                  <a:tcPr marL="112046" marR="112046" marT="40082" marB="40082"/>
                </a:tc>
                <a:tc>
                  <a:txBody>
                    <a:bodyPr/>
                    <a:lstStyle/>
                    <a:p>
                      <a:r>
                        <a:rPr lang="en-US" sz="1800" dirty="0" smtClean="0"/>
                        <a:t>Sederhana</a:t>
                      </a:r>
                      <a:r>
                        <a:rPr lang="en-US" sz="1800" baseline="0" dirty="0" smtClean="0"/>
                        <a:t> query pada beberapa baris</a:t>
                      </a:r>
                      <a:endParaRPr lang="en-US" sz="1800" dirty="0"/>
                    </a:p>
                  </a:txBody>
                  <a:tcPr marL="112046" marR="112046" marT="40082" marB="40082"/>
                </a:tc>
                <a:tc>
                  <a:txBody>
                    <a:bodyPr/>
                    <a:lstStyle/>
                    <a:p>
                      <a:r>
                        <a:rPr lang="en-US" sz="1800" dirty="0" smtClean="0"/>
                        <a:t>Kompleks</a:t>
                      </a:r>
                      <a:r>
                        <a:rPr lang="en-US" sz="1800" baseline="0" dirty="0" smtClean="0"/>
                        <a:t> query pada beberapa baris</a:t>
                      </a:r>
                      <a:endParaRPr lang="en-US" sz="1800" dirty="0"/>
                    </a:p>
                  </a:txBody>
                  <a:tcPr marL="112046" marR="112046" marT="40082" marB="40082"/>
                </a:tc>
              </a:tr>
            </a:tbl>
          </a:graphicData>
        </a:graphic>
      </p:graphicFrame>
    </p:spTree>
    <p:extLst>
      <p:ext uri="{BB962C8B-B14F-4D97-AF65-F5344CB8AC3E}">
        <p14:creationId xmlns:p14="http://schemas.microsoft.com/office/powerpoint/2010/main" val="209839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1892" y="303213"/>
            <a:ext cx="9161758" cy="1260475"/>
          </a:xfrm>
        </p:spPr>
        <p:txBody>
          <a:bodyPr/>
          <a:lstStyle/>
          <a:p>
            <a:r>
              <a:rPr lang="en-US" dirty="0" smtClean="0"/>
              <a:t>Mengapa ada ODS di EDW?</a:t>
            </a:r>
            <a:endParaRPr lang="en-US" dirty="0"/>
          </a:p>
        </p:txBody>
      </p:sp>
      <p:grpSp>
        <p:nvGrpSpPr>
          <p:cNvPr id="8" name="Group 7"/>
          <p:cNvGrpSpPr/>
          <p:nvPr/>
        </p:nvGrpSpPr>
        <p:grpSpPr>
          <a:xfrm>
            <a:off x="2371541" y="2178129"/>
            <a:ext cx="6145967" cy="3844890"/>
            <a:chOff x="1143000" y="2198005"/>
            <a:chExt cx="7010400" cy="4385676"/>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98005"/>
              <a:ext cx="7010400" cy="4357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Callout 4"/>
            <p:cNvSpPr/>
            <p:nvPr/>
          </p:nvSpPr>
          <p:spPr>
            <a:xfrm>
              <a:off x="2590800" y="2198005"/>
              <a:ext cx="3124200" cy="2290266"/>
            </a:xfrm>
            <a:prstGeom prst="wedgeEllipseCallout">
              <a:avLst>
                <a:gd name="adj1" fmla="val -60868"/>
                <a:gd name="adj2" fmla="val 63172"/>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Saya perlu update cepat!</a:t>
              </a:r>
            </a:p>
          </p:txBody>
        </p:sp>
        <p:sp>
          <p:nvSpPr>
            <p:cNvPr id="7" name="Oval Callout 6"/>
            <p:cNvSpPr/>
            <p:nvPr/>
          </p:nvSpPr>
          <p:spPr>
            <a:xfrm>
              <a:off x="3276600" y="4572000"/>
              <a:ext cx="2819400" cy="2011681"/>
            </a:xfrm>
            <a:prstGeom prst="wedgeEllipseCallout">
              <a:avLst>
                <a:gd name="adj1" fmla="val 67047"/>
                <a:gd name="adj2" fmla="val -39876"/>
              </a:avLst>
            </a:prstGeom>
            <a:ln w="76200"/>
          </p:spPr>
          <p:style>
            <a:lnRef idx="1">
              <a:schemeClr val="dk1"/>
            </a:lnRef>
            <a:fillRef idx="2">
              <a:schemeClr val="dk1"/>
            </a:fillRef>
            <a:effectRef idx="1">
              <a:schemeClr val="dk1"/>
            </a:effectRef>
            <a:fontRef idx="minor">
              <a:schemeClr val="dk1"/>
            </a:fontRef>
          </p:style>
          <p:txBody>
            <a:bodyPr rtlCol="0" anchor="ctr"/>
            <a:lstStyle/>
            <a:p>
              <a:pPr algn="ctr"/>
              <a:r>
                <a:rPr lang="en-US" sz="2104" dirty="0"/>
                <a:t>Aku butuh kinerja query!</a:t>
              </a:r>
            </a:p>
          </p:txBody>
        </p:sp>
      </p:grpSp>
      <p:sp>
        <p:nvSpPr>
          <p:cNvPr id="9" name="TextBox 8"/>
          <p:cNvSpPr txBox="1"/>
          <p:nvPr/>
        </p:nvSpPr>
        <p:spPr>
          <a:xfrm>
            <a:off x="2371543" y="6158081"/>
            <a:ext cx="7389264" cy="470129"/>
          </a:xfrm>
          <a:prstGeom prst="rect">
            <a:avLst/>
          </a:prstGeom>
          <a:noFill/>
        </p:spPr>
        <p:txBody>
          <a:bodyPr wrap="square" rtlCol="0">
            <a:spAutoFit/>
          </a:bodyPr>
          <a:lstStyle/>
          <a:p>
            <a:r>
              <a:rPr lang="en-US" sz="2455" dirty="0"/>
              <a:t>Anda tidak dapat memiliki keduanya! (Pikirkan Indeks!)</a:t>
            </a:r>
          </a:p>
        </p:txBody>
      </p:sp>
    </p:spTree>
    <p:extLst>
      <p:ext uri="{BB962C8B-B14F-4D97-AF65-F5344CB8AC3E}">
        <p14:creationId xmlns:p14="http://schemas.microsoft.com/office/powerpoint/2010/main" val="1770750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Data Marts</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70552"/>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4342259" y="2044521"/>
            <a:ext cx="2271335" cy="86845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16721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Data Marts</a:t>
            </a:r>
            <a:endParaRPr lang="en-US" sz="4800" dirty="0"/>
          </a:p>
        </p:txBody>
      </p:sp>
      <p:sp>
        <p:nvSpPr>
          <p:cNvPr id="3" name="Content Placeholder 2"/>
          <p:cNvSpPr>
            <a:spLocks noGrp="1"/>
          </p:cNvSpPr>
          <p:nvPr>
            <p:ph idx="1"/>
          </p:nvPr>
        </p:nvSpPr>
        <p:spPr>
          <a:xfrm>
            <a:off x="883402" y="1765300"/>
            <a:ext cx="9270247" cy="4991100"/>
          </a:xfrm>
        </p:spPr>
        <p:txBody>
          <a:bodyPr>
            <a:normAutofit/>
          </a:bodyPr>
          <a:lstStyle/>
          <a:p>
            <a:r>
              <a:rPr lang="en-US" sz="2800" dirty="0"/>
              <a:t>Sebuah pengumpulan data disesuaikan dengan kebutuhan informasi dari </a:t>
            </a:r>
            <a:r>
              <a:rPr lang="en-US" sz="2800" b="1" dirty="0">
                <a:solidFill>
                  <a:srgbClr val="0070C0"/>
                </a:solidFill>
              </a:rPr>
              <a:t>departemen</a:t>
            </a:r>
            <a:r>
              <a:rPr lang="en-US" sz="2800" b="1" dirty="0"/>
              <a:t> </a:t>
            </a:r>
            <a:r>
              <a:rPr lang="en-US" sz="2800" dirty="0"/>
              <a:t>atau </a:t>
            </a:r>
            <a:r>
              <a:rPr lang="en-US" sz="2800" b="1" dirty="0">
                <a:solidFill>
                  <a:srgbClr val="0070C0"/>
                </a:solidFill>
              </a:rPr>
              <a:t>proses bisnis</a:t>
            </a:r>
            <a:r>
              <a:rPr lang="en-US" sz="2800" dirty="0"/>
              <a:t>. </a:t>
            </a:r>
          </a:p>
          <a:p>
            <a:r>
              <a:rPr lang="en-US" sz="2800" dirty="0"/>
              <a:t>Mudah untuk kontrol, biaya rendah, dan disesuaikan karena mereka </a:t>
            </a:r>
            <a:r>
              <a:rPr lang="en-US" sz="2800" b="1" dirty="0">
                <a:solidFill>
                  <a:srgbClr val="0070C0"/>
                </a:solidFill>
              </a:rPr>
              <a:t>ruang lingkup terbatas</a:t>
            </a:r>
            <a:r>
              <a:rPr lang="en-US" sz="2800" dirty="0"/>
              <a:t>.</a:t>
            </a:r>
          </a:p>
          <a:p>
            <a:r>
              <a:rPr lang="en-US" sz="2800" dirty="0"/>
              <a:t>Menerima masukan mereka dari </a:t>
            </a:r>
            <a:r>
              <a:rPr lang="en-US" sz="2800" b="1" dirty="0">
                <a:solidFill>
                  <a:srgbClr val="0070C0"/>
                </a:solidFill>
              </a:rPr>
              <a:t>Perusahaan Data Warehouse</a:t>
            </a:r>
            <a:r>
              <a:rPr lang="en-US" sz="2800" dirty="0"/>
              <a:t>.</a:t>
            </a:r>
          </a:p>
          <a:p>
            <a:r>
              <a:rPr lang="en-US" sz="2800" dirty="0"/>
              <a:t>Adalah data sumber untuk </a:t>
            </a:r>
            <a:r>
              <a:rPr lang="en-US" sz="2800" b="1" dirty="0">
                <a:solidFill>
                  <a:srgbClr val="0070C0"/>
                </a:solidFill>
              </a:rPr>
              <a:t>Online Analytical Processing</a:t>
            </a:r>
            <a:r>
              <a:rPr lang="en-US" sz="2800" dirty="0">
                <a:solidFill>
                  <a:srgbClr val="0070C0"/>
                </a:solidFill>
              </a:rPr>
              <a:t> </a:t>
            </a:r>
            <a:r>
              <a:rPr lang="en-US" sz="2800" dirty="0"/>
              <a:t>(OLAP) mesin.</a:t>
            </a:r>
          </a:p>
        </p:txBody>
      </p:sp>
    </p:spTree>
    <p:extLst>
      <p:ext uri="{BB962C8B-B14F-4D97-AF65-F5344CB8AC3E}">
        <p14:creationId xmlns:p14="http://schemas.microsoft.com/office/powerpoint/2010/main" val="1254413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OLAP</a:t>
            </a:r>
            <a:endParaRPr lang="en-US" sz="4800" dirty="0"/>
          </a:p>
        </p:txBody>
      </p:sp>
      <p:sp>
        <p:nvSpPr>
          <p:cNvPr id="4" name="Text Placeholder 3"/>
          <p:cNvSpPr>
            <a:spLocks noGrp="1"/>
          </p:cNvSpPr>
          <p:nvPr>
            <p:ph type="body" idx="1"/>
          </p:nvPr>
        </p:nvSpPr>
        <p:spPr>
          <a:xfrm>
            <a:off x="914400" y="1692889"/>
            <a:ext cx="4342703" cy="705515"/>
          </a:xfrm>
        </p:spPr>
        <p:txBody>
          <a:bodyPr/>
          <a:lstStyle/>
          <a:p>
            <a:pPr algn="ctr"/>
            <a:r>
              <a:rPr lang="en-US" sz="2805" dirty="0">
                <a:solidFill>
                  <a:srgbClr val="00B050"/>
                </a:solidFill>
                <a:effectLst>
                  <a:outerShdw blurRad="38100" dist="38100" dir="2700000" algn="tl">
                    <a:srgbClr val="000000">
                      <a:alpha val="43137"/>
                    </a:srgbClr>
                  </a:outerShdw>
                </a:effectLst>
              </a:rPr>
              <a:t>ROLAP</a:t>
            </a:r>
            <a:endParaRPr lang="en-US" dirty="0">
              <a:solidFill>
                <a:srgbClr val="00B050"/>
              </a:solidFill>
              <a:effectLst>
                <a:outerShdw blurRad="38100" dist="38100" dir="2700000" algn="tl">
                  <a:srgbClr val="000000">
                    <a:alpha val="43137"/>
                  </a:srgbClr>
                </a:outerShdw>
              </a:effectLst>
            </a:endParaRPr>
          </a:p>
        </p:txBody>
      </p:sp>
      <p:sp>
        <p:nvSpPr>
          <p:cNvPr id="6" name="Content Placeholder 5"/>
          <p:cNvSpPr>
            <a:spLocks noGrp="1"/>
          </p:cNvSpPr>
          <p:nvPr>
            <p:ph sz="half" idx="2"/>
          </p:nvPr>
        </p:nvSpPr>
        <p:spPr>
          <a:xfrm>
            <a:off x="914400" y="2398404"/>
            <a:ext cx="4342703" cy="4357393"/>
          </a:xfrm>
          <a:prstGeom prst="rect">
            <a:avLst/>
          </a:prstGeom>
        </p:spPr>
        <p:txBody>
          <a:bodyPr/>
          <a:lstStyle/>
          <a:p>
            <a:r>
              <a:rPr lang="en-US" dirty="0" smtClean="0"/>
              <a:t>menggunakan </a:t>
            </a:r>
            <a:r>
              <a:rPr lang="en-US" b="1" dirty="0" smtClean="0"/>
              <a:t>Database Management Relational </a:t>
            </a:r>
            <a:r>
              <a:rPr lang="en-US" dirty="0" smtClean="0"/>
              <a:t>Sistem</a:t>
            </a:r>
          </a:p>
          <a:p>
            <a:r>
              <a:rPr lang="en-US" dirty="0" smtClean="0"/>
              <a:t>desain data adalah </a:t>
            </a:r>
            <a:r>
              <a:rPr lang="en-US" b="1" dirty="0" smtClean="0"/>
              <a:t>star Schema</a:t>
            </a:r>
          </a:p>
          <a:p>
            <a:r>
              <a:rPr lang="en-US" dirty="0" smtClean="0"/>
              <a:t>Dibangun pada konsep relasional terkenal</a:t>
            </a:r>
          </a:p>
          <a:p>
            <a:r>
              <a:rPr lang="en-US" dirty="0" smtClean="0"/>
              <a:t>Dalam EDW.</a:t>
            </a:r>
            <a:endParaRPr lang="en-US" dirty="0"/>
          </a:p>
        </p:txBody>
      </p:sp>
      <p:sp>
        <p:nvSpPr>
          <p:cNvPr id="5" name="Text Placeholder 4"/>
          <p:cNvSpPr>
            <a:spLocks noGrp="1"/>
          </p:cNvSpPr>
          <p:nvPr>
            <p:ph type="body" sz="quarter" idx="3"/>
          </p:nvPr>
        </p:nvSpPr>
        <p:spPr>
          <a:xfrm>
            <a:off x="5809796" y="1692889"/>
            <a:ext cx="4344409" cy="705515"/>
          </a:xfrm>
        </p:spPr>
        <p:txBody>
          <a:bodyPr/>
          <a:lstStyle/>
          <a:p>
            <a:pPr algn="ctr"/>
            <a:r>
              <a:rPr lang="en-US" sz="2455" dirty="0">
                <a:solidFill>
                  <a:srgbClr val="00B050"/>
                </a:solidFill>
                <a:effectLst>
                  <a:outerShdw blurRad="38100" dist="38100" dir="2700000" algn="tl">
                    <a:srgbClr val="000000">
                      <a:alpha val="43137"/>
                    </a:srgbClr>
                  </a:outerShdw>
                </a:effectLst>
              </a:rPr>
              <a:t>MOLAP</a:t>
            </a:r>
            <a:endParaRPr lang="en-US" dirty="0">
              <a:solidFill>
                <a:srgbClr val="00B050"/>
              </a:solidFill>
              <a:effectLst>
                <a:outerShdw blurRad="38100" dist="38100" dir="2700000" algn="tl">
                  <a:srgbClr val="000000">
                    <a:alpha val="43137"/>
                  </a:srgbClr>
                </a:outerShdw>
              </a:effectLst>
            </a:endParaRPr>
          </a:p>
        </p:txBody>
      </p:sp>
      <p:sp>
        <p:nvSpPr>
          <p:cNvPr id="7" name="Content Placeholder 6"/>
          <p:cNvSpPr>
            <a:spLocks noGrp="1"/>
          </p:cNvSpPr>
          <p:nvPr>
            <p:ph sz="quarter" idx="4"/>
          </p:nvPr>
        </p:nvSpPr>
        <p:spPr>
          <a:xfrm>
            <a:off x="5809796" y="2398404"/>
            <a:ext cx="4344409" cy="4357393"/>
          </a:xfrm>
          <a:prstGeom prst="rect">
            <a:avLst/>
          </a:prstGeom>
        </p:spPr>
        <p:txBody>
          <a:bodyPr/>
          <a:lstStyle/>
          <a:p>
            <a:r>
              <a:rPr lang="en-US" dirty="0" smtClean="0"/>
              <a:t>menggunakan </a:t>
            </a:r>
            <a:r>
              <a:rPr lang="en-US" b="1" dirty="0" smtClean="0"/>
              <a:t>Multi-Dimensi Manajemen Database </a:t>
            </a:r>
            <a:r>
              <a:rPr lang="en-US" dirty="0" smtClean="0"/>
              <a:t>Sistem</a:t>
            </a:r>
          </a:p>
          <a:p>
            <a:r>
              <a:rPr lang="en-US" dirty="0" smtClean="0"/>
              <a:t>desain data adalah </a:t>
            </a:r>
            <a:r>
              <a:rPr lang="en-US" b="1" dirty="0" smtClean="0"/>
              <a:t>kubus</a:t>
            </a:r>
            <a:endParaRPr lang="en-US" dirty="0"/>
          </a:p>
          <a:p>
            <a:r>
              <a:rPr lang="en-US" dirty="0" smtClean="0"/>
              <a:t>Sangat fleksibel, termasuk Metadata.</a:t>
            </a:r>
          </a:p>
          <a:p>
            <a:r>
              <a:rPr lang="en-US" dirty="0" smtClean="0"/>
              <a:t>Data Marts</a:t>
            </a:r>
            <a:endParaRPr lang="en-US" dirty="0"/>
          </a:p>
        </p:txBody>
      </p:sp>
      <p:sp>
        <p:nvSpPr>
          <p:cNvPr id="8" name="TextBox 7"/>
          <p:cNvSpPr txBox="1"/>
          <p:nvPr/>
        </p:nvSpPr>
        <p:spPr>
          <a:xfrm>
            <a:off x="2226653" y="6331835"/>
            <a:ext cx="6613594" cy="847924"/>
          </a:xfrm>
          <a:prstGeom prst="rect">
            <a:avLst/>
          </a:prstGeom>
          <a:noFill/>
        </p:spPr>
        <p:txBody>
          <a:bodyPr wrap="square" rtlCol="0">
            <a:spAutoFit/>
          </a:bodyPr>
          <a:lstStyle/>
          <a:p>
            <a:pPr algn="ctr"/>
            <a:r>
              <a:rPr lang="en-US" sz="2455" dirty="0">
                <a:solidFill>
                  <a:srgbClr val="0070C0"/>
                </a:solidFill>
                <a:effectLst>
                  <a:outerShdw blurRad="38100" dist="38100" dir="2700000" algn="tl">
                    <a:srgbClr val="000000">
                      <a:alpha val="43137"/>
                    </a:srgbClr>
                  </a:outerShdw>
                </a:effectLst>
              </a:rPr>
              <a:t>implementasi khas memiliki </a:t>
            </a:r>
          </a:p>
          <a:p>
            <a:pPr algn="ctr"/>
            <a:r>
              <a:rPr lang="en-US" sz="2455" dirty="0">
                <a:solidFill>
                  <a:srgbClr val="0070C0"/>
                </a:solidFill>
                <a:effectLst>
                  <a:outerShdw blurRad="38100" dist="38100" dir="2700000" algn="tl">
                    <a:srgbClr val="000000">
                      <a:alpha val="43137"/>
                    </a:srgbClr>
                  </a:outerShdw>
                </a:effectLst>
              </a:rPr>
              <a:t>skema bintang ROLAP memberi makan kubus MOLAP</a:t>
            </a:r>
          </a:p>
        </p:txBody>
      </p:sp>
    </p:spTree>
    <p:extLst>
      <p:ext uri="{BB962C8B-B14F-4D97-AF65-F5344CB8AC3E}">
        <p14:creationId xmlns:p14="http://schemas.microsoft.com/office/powerpoint/2010/main" val="80990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ROLAP - Star Schema</a:t>
            </a:r>
            <a:endParaRPr lang="en-US" sz="4800" dirty="0"/>
          </a:p>
        </p:txBody>
      </p:sp>
      <p:pic>
        <p:nvPicPr>
          <p:cNvPr id="9" name="Picture 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4335463" y="2111375"/>
            <a:ext cx="5076825"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sz="quarter" idx="4294967295"/>
          </p:nvPr>
        </p:nvSpPr>
        <p:spPr>
          <a:xfrm>
            <a:off x="1336675" y="2178050"/>
            <a:ext cx="2673350" cy="3968750"/>
          </a:xfrm>
          <a:prstGeom prst="rect">
            <a:avLst/>
          </a:prstGeom>
        </p:spPr>
        <p:txBody>
          <a:bodyPr>
            <a:normAutofit/>
          </a:bodyPr>
          <a:lstStyle/>
          <a:p>
            <a:r>
              <a:rPr lang="en-US" sz="2104" dirty="0"/>
              <a:t>Disimpan dalam </a:t>
            </a:r>
            <a:r>
              <a:rPr lang="en-US" sz="2104" b="1" dirty="0">
                <a:solidFill>
                  <a:srgbClr val="0070C0"/>
                </a:solidFill>
              </a:rPr>
              <a:t>penghubung</a:t>
            </a:r>
            <a:r>
              <a:rPr lang="en-US" sz="2104" dirty="0">
                <a:solidFill>
                  <a:srgbClr val="0070C0"/>
                </a:solidFill>
              </a:rPr>
              <a:t> </a:t>
            </a:r>
            <a:r>
              <a:rPr lang="en-US" sz="2104" b="1" dirty="0">
                <a:solidFill>
                  <a:srgbClr val="0070C0"/>
                </a:solidFill>
              </a:rPr>
              <a:t>DBMS</a:t>
            </a:r>
          </a:p>
          <a:p>
            <a:r>
              <a:rPr lang="en-US" sz="2104" dirty="0"/>
              <a:t>tabel fakta adalah hubungan MM antara dimensi</a:t>
            </a:r>
            <a:r>
              <a:rPr lang="en-US" sz="2104" dirty="0" smtClean="0"/>
              <a:t>.</a:t>
            </a:r>
            <a:endParaRPr lang="en-US" sz="2104" dirty="0"/>
          </a:p>
        </p:txBody>
      </p:sp>
    </p:spTree>
    <p:extLst>
      <p:ext uri="{BB962C8B-B14F-4D97-AF65-F5344CB8AC3E}">
        <p14:creationId xmlns:p14="http://schemas.microsoft.com/office/powerpoint/2010/main" val="34621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06292" y="303213"/>
            <a:ext cx="8247358" cy="1260475"/>
          </a:xfrm>
        </p:spPr>
        <p:txBody>
          <a:bodyPr/>
          <a:lstStyle/>
          <a:p>
            <a:r>
              <a:rPr lang="en-US" sz="4400" dirty="0" err="1" smtClean="0"/>
              <a:t>Inmon ini</a:t>
            </a:r>
            <a:r>
              <a:rPr lang="en-US" sz="4400" dirty="0"/>
              <a:t/>
            </a:r>
            <a:br>
              <a:rPr lang="en-US" sz="4400" dirty="0"/>
            </a:br>
            <a:r>
              <a:rPr lang="en-US" sz="4400" dirty="0" smtClean="0"/>
              <a:t>Informasi Perusahaan Pabrik (CIF)</a:t>
            </a:r>
            <a:endParaRPr lang="en-US" sz="4400" dirty="0"/>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532" y="2118963"/>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56669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Tree>
    <p:extLst>
      <p:ext uri="{BB962C8B-B14F-4D97-AF65-F5344CB8AC3E}">
        <p14:creationId xmlns:p14="http://schemas.microsoft.com/office/powerpoint/2010/main" val="2314137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MOLAP - Cube</a:t>
            </a:r>
            <a:endParaRPr lang="en-US" sz="4800" dirty="0"/>
          </a:p>
        </p:txBody>
      </p:sp>
      <p:sp>
        <p:nvSpPr>
          <p:cNvPr id="4" name="Content Placeholder 3"/>
          <p:cNvSpPr>
            <a:spLocks noGrp="1"/>
          </p:cNvSpPr>
          <p:nvPr>
            <p:ph sz="quarter" idx="4294967295"/>
          </p:nvPr>
        </p:nvSpPr>
        <p:spPr>
          <a:xfrm>
            <a:off x="1436687" y="2378075"/>
            <a:ext cx="2873375" cy="3968750"/>
          </a:xfrm>
          <a:prstGeom prst="rect">
            <a:avLst/>
          </a:prstGeom>
        </p:spPr>
        <p:txBody>
          <a:bodyPr>
            <a:normAutofit/>
          </a:bodyPr>
          <a:lstStyle/>
          <a:p>
            <a:r>
              <a:rPr lang="en-US" sz="2104" dirty="0"/>
              <a:t>Disimpan dalam </a:t>
            </a:r>
            <a:r>
              <a:rPr lang="en-US" sz="2104" b="1" dirty="0">
                <a:solidFill>
                  <a:srgbClr val="0070C0"/>
                </a:solidFill>
              </a:rPr>
              <a:t>Multi-Dimensi DBMS</a:t>
            </a:r>
            <a:endParaRPr lang="en-US" sz="2104" dirty="0">
              <a:solidFill>
                <a:srgbClr val="0070C0"/>
              </a:solidFill>
            </a:endParaRPr>
          </a:p>
          <a:p>
            <a:r>
              <a:rPr lang="en-US" sz="2104" dirty="0"/>
              <a:t>Fakta yang pra-dikumpulkan di semua dimensi untuk meningkatkan kinerja.</a:t>
            </a:r>
          </a:p>
          <a:p>
            <a:r>
              <a:rPr lang="en-US" sz="2104" b="1" dirty="0">
                <a:solidFill>
                  <a:srgbClr val="0070C0"/>
                </a:solidFill>
              </a:rPr>
              <a:t>metadata</a:t>
            </a:r>
            <a:r>
              <a:rPr lang="en-US" sz="2104" dirty="0"/>
              <a:t>: Menelusuri hirarki dan Fakta Diidentifikasi</a:t>
            </a:r>
          </a:p>
        </p:txBody>
      </p:sp>
      <p:pic>
        <p:nvPicPr>
          <p:cNvPr id="5" name="Content Placeholder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721225" y="2378075"/>
            <a:ext cx="5110163"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98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Aplikasi DSS</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4498"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303227"/>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7148028" y="2208996"/>
            <a:ext cx="1330270" cy="1839645"/>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2759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2372" y="303213"/>
            <a:ext cx="8991277" cy="1260475"/>
          </a:xfrm>
        </p:spPr>
        <p:txBody>
          <a:bodyPr/>
          <a:lstStyle/>
          <a:p>
            <a:r>
              <a:rPr lang="en-US" dirty="0" smtClean="0"/>
              <a:t>Sistem pengambilan Dukungan</a:t>
            </a:r>
            <a:endParaRPr lang="en-US" dirty="0"/>
          </a:p>
        </p:txBody>
      </p:sp>
      <p:sp>
        <p:nvSpPr>
          <p:cNvPr id="6" name="Content Placeholder 5"/>
          <p:cNvSpPr>
            <a:spLocks noGrp="1"/>
          </p:cNvSpPr>
          <p:nvPr>
            <p:ph idx="4294967295"/>
          </p:nvPr>
        </p:nvSpPr>
        <p:spPr>
          <a:xfrm>
            <a:off x="1162372" y="1836050"/>
            <a:ext cx="7215188" cy="1670050"/>
          </a:xfrm>
        </p:spPr>
        <p:txBody>
          <a:bodyPr>
            <a:noAutofit/>
          </a:bodyPr>
          <a:lstStyle/>
          <a:p>
            <a:r>
              <a:rPr lang="en-US" sz="2800" dirty="0"/>
              <a:t>Business Intelligence.</a:t>
            </a:r>
          </a:p>
          <a:p>
            <a:r>
              <a:rPr lang="en-US" sz="2800" dirty="0"/>
              <a:t>Depan berakhir untuk ROLAP dan MOLAP Mesin.</a:t>
            </a:r>
          </a:p>
          <a:p>
            <a:r>
              <a:rPr lang="en-US" sz="2800" dirty="0"/>
              <a:t>Bantu kami mengeksplorasi dan memvisualisasikan informasi pada tingkat tinggi</a:t>
            </a:r>
          </a:p>
        </p:txBody>
      </p:sp>
      <p:pic>
        <p:nvPicPr>
          <p:cNvPr id="7" name="Picture 6"/>
          <p:cNvPicPr>
            <a:picLocks noChangeAspect="1"/>
          </p:cNvPicPr>
          <p:nvPr/>
        </p:nvPicPr>
        <p:blipFill>
          <a:blip r:embed="rId2"/>
          <a:stretch>
            <a:fillRect/>
          </a:stretch>
        </p:blipFill>
        <p:spPr>
          <a:xfrm>
            <a:off x="2945176" y="4041933"/>
            <a:ext cx="5260637" cy="2938955"/>
          </a:xfrm>
          <a:prstGeom prst="rect">
            <a:avLst/>
          </a:prstGeom>
        </p:spPr>
      </p:pic>
    </p:spTree>
    <p:extLst>
      <p:ext uri="{BB962C8B-B14F-4D97-AF65-F5344CB8AC3E}">
        <p14:creationId xmlns:p14="http://schemas.microsoft.com/office/powerpoint/2010/main" val="41756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a:t>Cross-Media Storage</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29177"/>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65984"/>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6145967" y="4516269"/>
            <a:ext cx="1536492" cy="1499430"/>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111908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792" y="303213"/>
            <a:ext cx="8262857" cy="1260475"/>
          </a:xfrm>
        </p:spPr>
        <p:txBody>
          <a:bodyPr/>
          <a:lstStyle/>
          <a:p>
            <a:r>
              <a:rPr lang="en-US" sz="4800" dirty="0" smtClean="0"/>
              <a:t>Lintas Media Storage Manager</a:t>
            </a:r>
            <a:endParaRPr lang="en-US" sz="4800" dirty="0"/>
          </a:p>
        </p:txBody>
      </p:sp>
      <p:sp>
        <p:nvSpPr>
          <p:cNvPr id="3" name="Content Placeholder 2"/>
          <p:cNvSpPr>
            <a:spLocks noGrp="1"/>
          </p:cNvSpPr>
          <p:nvPr>
            <p:ph idx="1"/>
          </p:nvPr>
        </p:nvSpPr>
        <p:spPr>
          <a:xfrm>
            <a:off x="929898" y="1765300"/>
            <a:ext cx="9223752" cy="4991100"/>
          </a:xfrm>
        </p:spPr>
        <p:txBody>
          <a:bodyPr>
            <a:normAutofit/>
          </a:bodyPr>
          <a:lstStyle/>
          <a:p>
            <a:r>
              <a:rPr lang="en-US" sz="2800" dirty="0"/>
              <a:t>Toko data historis yang jarang diakses.</a:t>
            </a:r>
          </a:p>
          <a:p>
            <a:r>
              <a:rPr lang="en-US" sz="2800" dirty="0"/>
              <a:t>Pindah dari EDW, yang memiliki high-end, penyimpanan performant ke penyimpanan yang lebih terjangkau dengan kurang performant waktu akses.</a:t>
            </a:r>
          </a:p>
          <a:p>
            <a:r>
              <a:rPr lang="en-US" sz="2800" dirty="0"/>
              <a:t>Sebuah proses yang ada untuk mengaktifkan beberapa transparansi dalam proses pengambilan.</a:t>
            </a:r>
          </a:p>
        </p:txBody>
      </p:sp>
    </p:spTree>
    <p:extLst>
      <p:ext uri="{BB962C8B-B14F-4D97-AF65-F5344CB8AC3E}">
        <p14:creationId xmlns:p14="http://schemas.microsoft.com/office/powerpoint/2010/main" val="1332959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 name="Rectangle 5"/>
          <p:cNvSpPr>
            <a:spLocks noGrp="1" noChangeArrowheads="1"/>
          </p:cNvSpPr>
          <p:nvPr>
            <p:ph type="title"/>
          </p:nvPr>
        </p:nvSpPr>
        <p:spPr>
          <a:xfrm>
            <a:off x="991892" y="303213"/>
            <a:ext cx="9161758" cy="1260475"/>
          </a:xfrm>
        </p:spPr>
        <p:txBody>
          <a:bodyPr/>
          <a:lstStyle/>
          <a:p>
            <a:pPr eaLnBrk="1" hangingPunct="1">
              <a:defRPr/>
            </a:pPr>
            <a:r>
              <a:rPr lang="en-US" sz="4800" dirty="0" smtClean="0"/>
              <a:t>Umum </a:t>
            </a:r>
            <a:r>
              <a:rPr lang="en-US" sz="4800" dirty="0" err="1" smtClean="0"/>
              <a:t>DW</a:t>
            </a:r>
            <a:r>
              <a:rPr lang="en-US" sz="4800" dirty="0" smtClean="0"/>
              <a:t> arsitektur</a:t>
            </a:r>
            <a:endParaRPr lang="en-US" sz="4800" dirty="0"/>
          </a:p>
        </p:txBody>
      </p:sp>
      <p:sp>
        <p:nvSpPr>
          <p:cNvPr id="33798" name="Rectangle 6"/>
          <p:cNvSpPr>
            <a:spLocks noGrp="1" noChangeArrowheads="1"/>
          </p:cNvSpPr>
          <p:nvPr>
            <p:ph idx="1"/>
          </p:nvPr>
        </p:nvSpPr>
        <p:spPr>
          <a:xfrm>
            <a:off x="883402" y="1765300"/>
            <a:ext cx="9270247" cy="4991100"/>
          </a:xfrm>
        </p:spPr>
        <p:txBody>
          <a:bodyPr/>
          <a:lstStyle/>
          <a:p>
            <a:pPr marL="502450" indent="-502450" eaLnBrk="1" hangingPunct="1">
              <a:buSzPct val="70000"/>
              <a:defRPr/>
            </a:pPr>
            <a:r>
              <a:rPr lang="en-US" sz="3088" b="1" dirty="0"/>
              <a:t>arsitektur three-tier</a:t>
            </a:r>
          </a:p>
          <a:p>
            <a:pPr marL="1004899" lvl="1" indent="-369397" eaLnBrk="1" hangingPunct="1">
              <a:buSzPct val="70000"/>
              <a:buFont typeface="Wingdings" pitchFamily="2" charset="2"/>
              <a:buAutoNum type="arabicPeriod"/>
              <a:defRPr/>
            </a:pPr>
            <a:r>
              <a:rPr lang="en-US" sz="2647" dirty="0"/>
              <a:t>software akuisisi data (back-end)</a:t>
            </a:r>
          </a:p>
          <a:p>
            <a:pPr marL="1004899" lvl="1" indent="-369397" eaLnBrk="1" hangingPunct="1">
              <a:buSzPct val="70000"/>
              <a:buFont typeface="Wingdings" pitchFamily="2" charset="2"/>
              <a:buAutoNum type="arabicPeriod"/>
              <a:defRPr/>
            </a:pPr>
            <a:r>
              <a:rPr lang="en-US" sz="2647" dirty="0"/>
              <a:t>Data warehouse yang berisi data &amp; software</a:t>
            </a:r>
          </a:p>
          <a:p>
            <a:pPr marL="1004899" lvl="1" indent="-369397" eaLnBrk="1" hangingPunct="1">
              <a:buSzPct val="70000"/>
              <a:buFont typeface="Wingdings" pitchFamily="2" charset="2"/>
              <a:buAutoNum type="arabicPeriod"/>
              <a:defRPr/>
            </a:pPr>
            <a:r>
              <a:rPr lang="en-US" sz="2647" dirty="0"/>
              <a:t>Client (front-end) perangkat lunak yang memungkinkan pengguna untuk mengakses dan menganalisis data dari gudang</a:t>
            </a:r>
          </a:p>
          <a:p>
            <a:pPr marL="498948" indent="-369397" eaLnBrk="1" hangingPunct="1">
              <a:buSzPct val="70000"/>
              <a:defRPr/>
            </a:pPr>
            <a:r>
              <a:rPr lang="en-US" sz="3088" b="1" dirty="0"/>
              <a:t>arsitektur dua-tier</a:t>
            </a:r>
          </a:p>
          <a:p>
            <a:pPr marL="1004899" lvl="1" indent="-369397" eaLnBrk="1" hangingPunct="1">
              <a:buSzPct val="70000"/>
              <a:buNone/>
              <a:defRPr/>
            </a:pPr>
            <a:r>
              <a:rPr lang="en-US" sz="2647" dirty="0"/>
              <a:t>Pertama 2 tingkatan dalam arsitektur three-tier dikombinasikan menjadi satu</a:t>
            </a:r>
          </a:p>
          <a:p>
            <a:pPr marL="502450" indent="-502450" eaLnBrk="1" hangingPunct="1">
              <a:buSzPct val="70000"/>
              <a:buNone/>
              <a:defRPr/>
            </a:pPr>
            <a:r>
              <a:rPr lang="en-US" sz="3088" dirty="0">
                <a:solidFill>
                  <a:srgbClr val="0070C0"/>
                </a:solidFill>
              </a:rPr>
              <a:t>	... kadang-kadang hanya ada satu lapis?</a:t>
            </a:r>
          </a:p>
          <a:p>
            <a:pPr marL="1004899" lvl="1" indent="-369397" eaLnBrk="1" hangingPunct="1">
              <a:buSzPct val="70000"/>
              <a:buNone/>
              <a:defRPr/>
            </a:pPr>
            <a:endParaRPr lang="en-US" sz="2647" dirty="0"/>
          </a:p>
        </p:txBody>
      </p:sp>
      <p:sp>
        <p:nvSpPr>
          <p:cNvPr id="4" name="Date Placeholder 3"/>
          <p:cNvSpPr>
            <a:spLocks noGrp="1"/>
          </p:cNvSpPr>
          <p:nvPr>
            <p:ph type="dt" sz="half" idx="10"/>
          </p:nvPr>
        </p:nvSpPr>
        <p:spPr/>
        <p:txBody>
          <a:bodyPr/>
          <a:lstStyle/>
          <a:p>
            <a:pPr>
              <a:defRPr/>
            </a:pPr>
            <a:r>
              <a:rPr lang="en-US" smtClean="0"/>
              <a:t>Bina Nusantara</a:t>
            </a:r>
            <a:endParaRPr lang="en-US"/>
          </a:p>
        </p:txBody>
      </p:sp>
      <p:sp>
        <p:nvSpPr>
          <p:cNvPr id="5" name="Slide Number Placeholder 4"/>
          <p:cNvSpPr>
            <a:spLocks noGrp="1"/>
          </p:cNvSpPr>
          <p:nvPr>
            <p:ph type="sldNum" sz="quarter" idx="12"/>
          </p:nvPr>
        </p:nvSpPr>
        <p:spPr/>
        <p:txBody>
          <a:bodyPr/>
          <a:lstStyle/>
          <a:p>
            <a:pPr>
              <a:defRPr/>
            </a:pPr>
            <a:fld id="{5227ABCC-D351-4AFB-A6D0-C730B52558F7}">
              <a:rPr lang="en-US" smtClean="0"/>
              <a:pPr>
                <a:defRPr/>
              </a:pPr>
              <a:t>25</a:t>
            </a:fld>
            <a:endParaRPr lang="en-US"/>
          </a:p>
        </p:txBody>
      </p:sp>
    </p:spTree>
    <p:extLst>
      <p:ext uri="{BB962C8B-B14F-4D97-AF65-F5344CB8AC3E}">
        <p14:creationId xmlns:p14="http://schemas.microsoft.com/office/powerpoint/2010/main" val="147395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991892" y="303213"/>
            <a:ext cx="9161758" cy="1260475"/>
          </a:xfrm>
        </p:spPr>
        <p:txBody>
          <a:bodyPr/>
          <a:lstStyle/>
          <a:p>
            <a:pPr eaLnBrk="1" hangingPunct="1">
              <a:defRPr/>
            </a:pPr>
            <a:r>
              <a:rPr lang="en-US" sz="4800" dirty="0" smtClean="0"/>
              <a:t>Umum </a:t>
            </a:r>
            <a:r>
              <a:rPr lang="en-US" sz="4800" dirty="0" err="1" smtClean="0"/>
              <a:t>DW</a:t>
            </a:r>
            <a:r>
              <a:rPr lang="en-US" sz="4800" dirty="0" smtClean="0"/>
              <a:t> </a:t>
            </a:r>
            <a:r>
              <a:rPr lang="en-US" sz="4800" dirty="0"/>
              <a:t>arsitektur</a:t>
            </a:r>
          </a:p>
        </p:txBody>
      </p:sp>
      <p:pic>
        <p:nvPicPr>
          <p:cNvPr id="37890" name="Picture 6"/>
          <p:cNvPicPr>
            <a:picLocks noChangeAspect="1"/>
          </p:cNvPicPr>
          <p:nvPr/>
        </p:nvPicPr>
        <p:blipFill>
          <a:blip r:embed="rId3"/>
          <a:srcRect/>
          <a:stretch>
            <a:fillRect/>
          </a:stretch>
        </p:blipFill>
        <p:spPr bwMode="auto">
          <a:xfrm>
            <a:off x="3159496" y="1680633"/>
            <a:ext cx="6962373" cy="2604982"/>
          </a:xfrm>
          <a:prstGeom prst="rect">
            <a:avLst/>
          </a:prstGeom>
          <a:noFill/>
          <a:ln w="9525">
            <a:noFill/>
            <a:miter lim="800000"/>
            <a:headEnd/>
            <a:tailEnd/>
          </a:ln>
        </p:spPr>
      </p:pic>
      <p:pic>
        <p:nvPicPr>
          <p:cNvPr id="37891" name="Picture 7"/>
          <p:cNvPicPr>
            <a:picLocks noChangeAspect="1"/>
          </p:cNvPicPr>
          <p:nvPr/>
        </p:nvPicPr>
        <p:blipFill>
          <a:blip r:embed="rId4"/>
          <a:srcRect/>
          <a:stretch>
            <a:fillRect/>
          </a:stretch>
        </p:blipFill>
        <p:spPr bwMode="auto">
          <a:xfrm>
            <a:off x="3159496" y="4369647"/>
            <a:ext cx="4873837" cy="2562966"/>
          </a:xfrm>
          <a:prstGeom prst="rect">
            <a:avLst/>
          </a:prstGeom>
          <a:noFill/>
          <a:ln w="9525">
            <a:noFill/>
            <a:miter lim="800000"/>
            <a:headEnd/>
            <a:tailEnd/>
          </a:ln>
        </p:spPr>
      </p:pic>
      <p:sp>
        <p:nvSpPr>
          <p:cNvPr id="9" name="Rectangle 8"/>
          <p:cNvSpPr/>
          <p:nvPr/>
        </p:nvSpPr>
        <p:spPr>
          <a:xfrm>
            <a:off x="638546" y="2360830"/>
            <a:ext cx="2520950" cy="907043"/>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647" spc="55" dirty="0">
                <a:ln w="11430"/>
                <a:solidFill>
                  <a:srgbClr val="F85E08"/>
                </a:solidFill>
                <a:effectLst>
                  <a:outerShdw blurRad="38100" dist="38100" dir="2700000" algn="tl">
                    <a:srgbClr val="000000">
                      <a:alpha val="43137"/>
                    </a:srgbClr>
                  </a:outerShdw>
                </a:effectLst>
                <a:cs typeface="+mn-cs"/>
              </a:rPr>
              <a:t>3-tier </a:t>
            </a:r>
          </a:p>
          <a:p>
            <a:pPr algn="ctr">
              <a:defRPr/>
            </a:pPr>
            <a:r>
              <a:rPr lang="en-US" sz="2647" spc="55" dirty="0">
                <a:ln w="11430"/>
                <a:solidFill>
                  <a:srgbClr val="F85E08"/>
                </a:solidFill>
                <a:effectLst>
                  <a:outerShdw blurRad="38100" dist="38100" dir="2700000" algn="tl">
                    <a:srgbClr val="000000">
                      <a:alpha val="43137"/>
                    </a:srgbClr>
                  </a:outerShdw>
                </a:effectLst>
                <a:cs typeface="+mn-cs"/>
              </a:rPr>
              <a:t>Arsitektur</a:t>
            </a:r>
          </a:p>
        </p:txBody>
      </p:sp>
      <p:sp>
        <p:nvSpPr>
          <p:cNvPr id="10" name="Rectangle 9"/>
          <p:cNvSpPr/>
          <p:nvPr/>
        </p:nvSpPr>
        <p:spPr>
          <a:xfrm>
            <a:off x="638546" y="5041900"/>
            <a:ext cx="2520950" cy="907043"/>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647" spc="55" dirty="0">
                <a:ln w="11430"/>
                <a:solidFill>
                  <a:srgbClr val="F85E08"/>
                </a:solidFill>
                <a:effectLst>
                  <a:outerShdw blurRad="38100" dist="38100" dir="2700000" algn="tl">
                    <a:srgbClr val="000000">
                      <a:alpha val="43137"/>
                    </a:srgbClr>
                  </a:outerShdw>
                </a:effectLst>
                <a:cs typeface="+mn-cs"/>
              </a:rPr>
              <a:t>2-tier </a:t>
            </a:r>
          </a:p>
          <a:p>
            <a:pPr algn="ctr">
              <a:defRPr/>
            </a:pPr>
            <a:r>
              <a:rPr lang="en-US" sz="2647" spc="55" dirty="0">
                <a:ln w="11430"/>
                <a:solidFill>
                  <a:srgbClr val="F85E08"/>
                </a:solidFill>
                <a:effectLst>
                  <a:outerShdw blurRad="38100" dist="38100" dir="2700000" algn="tl">
                    <a:srgbClr val="000000">
                      <a:alpha val="43137"/>
                    </a:srgbClr>
                  </a:outerShdw>
                </a:effectLst>
                <a:cs typeface="+mn-cs"/>
              </a:rPr>
              <a:t>Arsitektur</a:t>
            </a:r>
          </a:p>
        </p:txBody>
      </p:sp>
      <p:sp>
        <p:nvSpPr>
          <p:cNvPr id="11" name="Rectangle 10"/>
          <p:cNvSpPr/>
          <p:nvPr/>
        </p:nvSpPr>
        <p:spPr>
          <a:xfrm>
            <a:off x="8117364" y="5014262"/>
            <a:ext cx="2184823" cy="1110689"/>
          </a:xfrm>
          <a:prstGeom prst="rect">
            <a:avLst/>
          </a:prstGeom>
          <a:solidFill>
            <a:schemeClr val="accent1">
              <a:lumMod val="75000"/>
            </a:schemeClr>
          </a:solid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206" spc="55" dirty="0">
                <a:ln w="11430"/>
                <a:solidFill>
                  <a:srgbClr val="F85E08"/>
                </a:solidFill>
                <a:effectLst>
                  <a:outerShdw blurRad="38100" dist="38100" dir="2700000" algn="tl">
                    <a:srgbClr val="000000">
                      <a:alpha val="43137"/>
                    </a:srgbClr>
                  </a:outerShdw>
                </a:effectLst>
                <a:cs typeface="+mn-cs"/>
              </a:rPr>
              <a:t>1-tier </a:t>
            </a:r>
          </a:p>
          <a:p>
            <a:pPr algn="ctr">
              <a:defRPr/>
            </a:pPr>
            <a:r>
              <a:rPr lang="en-US" sz="2206" spc="55" dirty="0">
                <a:ln w="11430"/>
                <a:solidFill>
                  <a:srgbClr val="F85E08"/>
                </a:solidFill>
                <a:effectLst>
                  <a:outerShdw blurRad="38100" dist="38100" dir="2700000" algn="tl">
                    <a:srgbClr val="000000">
                      <a:alpha val="43137"/>
                    </a:srgbClr>
                  </a:outerShdw>
                </a:effectLst>
                <a:cs typeface="+mn-cs"/>
              </a:rPr>
              <a:t>Arsitektur</a:t>
            </a:r>
          </a:p>
          <a:p>
            <a:pPr algn="ctr">
              <a:defRPr/>
            </a:pPr>
            <a:r>
              <a:rPr lang="en-US" sz="2206" spc="55" dirty="0">
                <a:ln w="11430"/>
                <a:solidFill>
                  <a:srgbClr val="F85E08"/>
                </a:solidFill>
                <a:effectLst>
                  <a:outerShdw blurRad="38100" dist="38100" dir="2700000" algn="tl">
                    <a:srgbClr val="000000">
                      <a:alpha val="43137"/>
                    </a:srgbClr>
                  </a:outerShdw>
                </a:effectLst>
                <a:cs typeface="+mn-cs"/>
              </a:rPr>
              <a:t>?</a:t>
            </a:r>
          </a:p>
        </p:txBody>
      </p:sp>
      <p:sp>
        <p:nvSpPr>
          <p:cNvPr id="8" name="Date Placeholder 7"/>
          <p:cNvSpPr>
            <a:spLocks noGrp="1"/>
          </p:cNvSpPr>
          <p:nvPr>
            <p:ph type="dt" sz="half" idx="10"/>
          </p:nvPr>
        </p:nvSpPr>
        <p:spPr/>
        <p:txBody>
          <a:bodyPr/>
          <a:lstStyle/>
          <a:p>
            <a:pPr>
              <a:defRPr/>
            </a:pPr>
            <a:r>
              <a:rPr lang="en-US" smtClean="0"/>
              <a:t>Bina Nusantara</a:t>
            </a:r>
            <a:endParaRPr lang="en-US"/>
          </a:p>
        </p:txBody>
      </p:sp>
      <p:sp>
        <p:nvSpPr>
          <p:cNvPr id="12" name="Slide Number Placeholder 11"/>
          <p:cNvSpPr>
            <a:spLocks noGrp="1"/>
          </p:cNvSpPr>
          <p:nvPr>
            <p:ph type="sldNum" sz="quarter" idx="12"/>
          </p:nvPr>
        </p:nvSpPr>
        <p:spPr/>
        <p:txBody>
          <a:bodyPr/>
          <a:lstStyle/>
          <a:p>
            <a:pPr>
              <a:defRPr/>
            </a:pPr>
            <a:fld id="{5227ABCC-D351-4AFB-A6D0-C730B52558F7}">
              <a:rPr lang="en-US" smtClean="0"/>
              <a:pPr>
                <a:defRPr/>
              </a:pPr>
              <a:t>26</a:t>
            </a:fld>
            <a:endParaRPr lang="en-US"/>
          </a:p>
        </p:txBody>
      </p:sp>
    </p:spTree>
    <p:extLst>
      <p:ext uri="{BB962C8B-B14F-4D97-AF65-F5344CB8AC3E}">
        <p14:creationId xmlns:p14="http://schemas.microsoft.com/office/powerpoint/2010/main" val="58943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14988" y="303213"/>
            <a:ext cx="8338661" cy="1260475"/>
          </a:xfrm>
        </p:spPr>
        <p:txBody>
          <a:bodyPr/>
          <a:lstStyle/>
          <a:p>
            <a:pPr eaLnBrk="1" hangingPunct="1">
              <a:defRPr/>
            </a:pPr>
            <a:r>
              <a:rPr lang="en-US" sz="4800" dirty="0" smtClean="0"/>
              <a:t>Sebuah berbasis web </a:t>
            </a:r>
            <a:r>
              <a:rPr lang="en-US" sz="4800" dirty="0" err="1" smtClean="0"/>
              <a:t>DW</a:t>
            </a:r>
            <a:r>
              <a:rPr lang="en-US" sz="4800" dirty="0" smtClean="0"/>
              <a:t> Arsitektur</a:t>
            </a:r>
            <a:endParaRPr lang="en-US" sz="4800" dirty="0"/>
          </a:p>
        </p:txBody>
      </p:sp>
      <p:pic>
        <p:nvPicPr>
          <p:cNvPr id="41986" name="Picture 3"/>
          <p:cNvPicPr>
            <a:picLocks noChangeAspect="1"/>
          </p:cNvPicPr>
          <p:nvPr/>
        </p:nvPicPr>
        <p:blipFill>
          <a:blip r:embed="rId3"/>
          <a:srcRect/>
          <a:stretch>
            <a:fillRect/>
          </a:stretch>
        </p:blipFill>
        <p:spPr bwMode="auto">
          <a:xfrm>
            <a:off x="1814989" y="2016760"/>
            <a:ext cx="7811444" cy="4621742"/>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r>
              <a:rPr lang="en-US" smtClean="0"/>
              <a:t>Bina Nusantara</a:t>
            </a:r>
            <a:endParaRPr lang="en-US"/>
          </a:p>
        </p:txBody>
      </p:sp>
      <p:sp>
        <p:nvSpPr>
          <p:cNvPr id="5" name="Slide Number Placeholder 4"/>
          <p:cNvSpPr>
            <a:spLocks noGrp="1"/>
          </p:cNvSpPr>
          <p:nvPr>
            <p:ph type="sldNum" sz="quarter" idx="12"/>
          </p:nvPr>
        </p:nvSpPr>
        <p:spPr/>
        <p:txBody>
          <a:bodyPr/>
          <a:lstStyle/>
          <a:p>
            <a:pPr>
              <a:defRPr/>
            </a:pPr>
            <a:fld id="{5227ABCC-D351-4AFB-A6D0-C730B52558F7}">
              <a:rPr lang="en-US" smtClean="0"/>
              <a:pPr>
                <a:defRPr/>
              </a:pPr>
              <a:t>27</a:t>
            </a:fld>
            <a:endParaRPr lang="en-US"/>
          </a:p>
        </p:txBody>
      </p:sp>
    </p:spTree>
    <p:extLst>
      <p:ext uri="{BB962C8B-B14F-4D97-AF65-F5344CB8AC3E}">
        <p14:creationId xmlns:p14="http://schemas.microsoft.com/office/powerpoint/2010/main" val="3399448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Independen Data Mart</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data mart yang </a:t>
            </a:r>
            <a:r>
              <a:rPr lang="en-US" sz="2800" dirty="0" smtClean="0">
                <a:solidFill>
                  <a:srgbClr val="0070C0"/>
                </a:solidFill>
              </a:rPr>
              <a:t>independen satu sama lain</a:t>
            </a:r>
          </a:p>
          <a:p>
            <a:r>
              <a:rPr lang="en-US" sz="2800" dirty="0" smtClean="0"/>
              <a:t>Sering dibuat oleh unit-unit organisasi</a:t>
            </a:r>
          </a:p>
          <a:p>
            <a:r>
              <a:rPr lang="en-US" sz="2800" dirty="0" smtClean="0"/>
              <a:t>definisi data yang tidak konsisten dan dimensi dan ukuran yang berbeda</a:t>
            </a:r>
            <a:endParaRPr lang="en-US" sz="2800" dirty="0"/>
          </a:p>
        </p:txBody>
      </p:sp>
      <p:pic>
        <p:nvPicPr>
          <p:cNvPr id="4" name="Picture 3"/>
          <p:cNvPicPr>
            <a:picLocks noChangeAspect="1"/>
          </p:cNvPicPr>
          <p:nvPr/>
        </p:nvPicPr>
        <p:blipFill>
          <a:blip r:embed="rId2"/>
          <a:srcRect/>
          <a:stretch>
            <a:fillRect/>
          </a:stretch>
        </p:blipFill>
        <p:spPr bwMode="auto">
          <a:xfrm>
            <a:off x="1307890" y="4160555"/>
            <a:ext cx="8405771" cy="1515084"/>
          </a:xfrm>
          <a:prstGeom prst="rect">
            <a:avLst/>
          </a:prstGeom>
          <a:noFill/>
          <a:ln w="9525">
            <a:noFill/>
            <a:miter lim="800000"/>
            <a:headEnd/>
            <a:tailEnd/>
          </a:ln>
        </p:spPr>
      </p:pic>
    </p:spTree>
    <p:extLst>
      <p:ext uri="{BB962C8B-B14F-4D97-AF65-F5344CB8AC3E}">
        <p14:creationId xmlns:p14="http://schemas.microsoft.com/office/powerpoint/2010/main" val="252416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53688" y="303213"/>
            <a:ext cx="8999961" cy="1260475"/>
          </a:xfrm>
        </p:spPr>
        <p:txBody>
          <a:bodyPr/>
          <a:lstStyle/>
          <a:p>
            <a:r>
              <a:rPr lang="en-US" sz="4800" dirty="0" smtClean="0"/>
              <a:t>Data Mart Bus Arsitektur</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Penciptaan </a:t>
            </a:r>
            <a:r>
              <a:rPr lang="en-US" sz="2800" dirty="0" smtClean="0">
                <a:solidFill>
                  <a:srgbClr val="0070C0"/>
                </a:solidFill>
              </a:rPr>
              <a:t>dimulai dengan analisis kebutuhan bisnis </a:t>
            </a:r>
            <a:r>
              <a:rPr lang="en-US" sz="2800" dirty="0" smtClean="0"/>
              <a:t>untuk proses tertentu seperti pesanan, pengiriman, panggilan pelanggan, atau penagihan.</a:t>
            </a:r>
          </a:p>
          <a:p>
            <a:r>
              <a:rPr lang="en-US" sz="2800" dirty="0" smtClean="0"/>
              <a:t>Satu mart dibuat untuk proses bisnis tunggal</a:t>
            </a:r>
          </a:p>
          <a:p>
            <a:r>
              <a:rPr lang="en-US" sz="2800" dirty="0" smtClean="0"/>
              <a:t>mart tambahan dikembangkan menggunakan </a:t>
            </a:r>
            <a:r>
              <a:rPr lang="en-US" sz="2800" dirty="0" smtClean="0">
                <a:solidFill>
                  <a:srgbClr val="0070C0"/>
                </a:solidFill>
              </a:rPr>
              <a:t>dimensi sesuai</a:t>
            </a:r>
            <a:r>
              <a:rPr lang="en-US" sz="2800" dirty="0" smtClean="0"/>
              <a:t> dari mart pertama</a:t>
            </a:r>
            <a:endParaRPr lang="en-US" sz="2800" dirty="0"/>
          </a:p>
        </p:txBody>
      </p:sp>
      <p:pic>
        <p:nvPicPr>
          <p:cNvPr id="4" name="Picture 4"/>
          <p:cNvPicPr>
            <a:picLocks noChangeAspect="1"/>
          </p:cNvPicPr>
          <p:nvPr/>
        </p:nvPicPr>
        <p:blipFill>
          <a:blip r:embed="rId2"/>
          <a:srcRect/>
          <a:stretch>
            <a:fillRect/>
          </a:stretch>
        </p:blipFill>
        <p:spPr bwMode="auto">
          <a:xfrm>
            <a:off x="1354384" y="4794111"/>
            <a:ext cx="8405771" cy="1515084"/>
          </a:xfrm>
          <a:prstGeom prst="rect">
            <a:avLst/>
          </a:prstGeom>
          <a:noFill/>
          <a:ln w="9525">
            <a:noFill/>
            <a:miter lim="800000"/>
            <a:headEnd/>
            <a:tailEnd/>
          </a:ln>
        </p:spPr>
      </p:pic>
    </p:spTree>
    <p:extLst>
      <p:ext uri="{BB962C8B-B14F-4D97-AF65-F5344CB8AC3E}">
        <p14:creationId xmlns:p14="http://schemas.microsoft.com/office/powerpoint/2010/main" val="541550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07390" y="303213"/>
            <a:ext cx="9146260" cy="1260475"/>
          </a:xfrm>
        </p:spPr>
        <p:txBody>
          <a:bodyPr/>
          <a:lstStyle/>
          <a:p>
            <a:r>
              <a:rPr lang="en-US" sz="4800" dirty="0"/>
              <a:t>Memahami Diagram yang</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0969" y="1875708"/>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305032"/>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grpSp>
        <p:nvGrpSpPr>
          <p:cNvPr id="17" name="Group 16"/>
          <p:cNvGrpSpPr/>
          <p:nvPr/>
        </p:nvGrpSpPr>
        <p:grpSpPr>
          <a:xfrm>
            <a:off x="2541457" y="2443163"/>
            <a:ext cx="6410278" cy="1251026"/>
            <a:chOff x="2541457" y="2443163"/>
            <a:chExt cx="6410278" cy="1251026"/>
          </a:xfrm>
        </p:grpSpPr>
        <p:sp>
          <p:nvSpPr>
            <p:cNvPr id="2" name="Right Arrow 1"/>
            <p:cNvSpPr/>
            <p:nvPr/>
          </p:nvSpPr>
          <p:spPr>
            <a:xfrm>
              <a:off x="2541457" y="2443163"/>
              <a:ext cx="868452" cy="4008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841"/>
            </a:p>
          </p:txBody>
        </p:sp>
        <p:sp>
          <p:nvSpPr>
            <p:cNvPr id="6" name="Right Arrow 5"/>
            <p:cNvSpPr/>
            <p:nvPr/>
          </p:nvSpPr>
          <p:spPr>
            <a:xfrm rot="9544760">
              <a:off x="8083283" y="3293365"/>
              <a:ext cx="868452" cy="4008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841"/>
            </a:p>
          </p:txBody>
        </p:sp>
      </p:grpSp>
      <p:grpSp>
        <p:nvGrpSpPr>
          <p:cNvPr id="13" name="Group 12"/>
          <p:cNvGrpSpPr/>
          <p:nvPr/>
        </p:nvGrpSpPr>
        <p:grpSpPr>
          <a:xfrm>
            <a:off x="6418227" y="2307509"/>
            <a:ext cx="566271" cy="1699756"/>
            <a:chOff x="6418227" y="2307509"/>
            <a:chExt cx="566271" cy="1699756"/>
          </a:xfrm>
        </p:grpSpPr>
        <p:sp>
          <p:nvSpPr>
            <p:cNvPr id="4" name="Up Arrow 3"/>
            <p:cNvSpPr/>
            <p:nvPr/>
          </p:nvSpPr>
          <p:spPr>
            <a:xfrm rot="16200000">
              <a:off x="6467549" y="2258187"/>
              <a:ext cx="467628" cy="56627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841"/>
            </a:p>
          </p:txBody>
        </p:sp>
        <p:sp>
          <p:nvSpPr>
            <p:cNvPr id="10" name="Up Arrow 9"/>
            <p:cNvSpPr/>
            <p:nvPr/>
          </p:nvSpPr>
          <p:spPr>
            <a:xfrm rot="10800000">
              <a:off x="6467549" y="3440994"/>
              <a:ext cx="467628" cy="56627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841"/>
            </a:p>
          </p:txBody>
        </p:sp>
      </p:grpSp>
      <p:sp>
        <p:nvSpPr>
          <p:cNvPr id="8" name="Right Arrow 7"/>
          <p:cNvSpPr/>
          <p:nvPr/>
        </p:nvSpPr>
        <p:spPr>
          <a:xfrm>
            <a:off x="1424353" y="3513980"/>
            <a:ext cx="1141478" cy="4676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41"/>
          </a:p>
        </p:txBody>
      </p:sp>
      <p:sp>
        <p:nvSpPr>
          <p:cNvPr id="11" name="Left-Up Arrow 10"/>
          <p:cNvSpPr/>
          <p:nvPr/>
        </p:nvSpPr>
        <p:spPr>
          <a:xfrm rot="5400000">
            <a:off x="4977903" y="3931063"/>
            <a:ext cx="836613" cy="1205377"/>
          </a:xfrm>
          <a:prstGeom prst="leftUpArrow">
            <a:avLst>
              <a:gd name="adj1" fmla="val 25000"/>
              <a:gd name="adj2" fmla="val 25633"/>
              <a:gd name="adj3" fmla="val 25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841"/>
          </a:p>
        </p:txBody>
      </p:sp>
      <p:sp>
        <p:nvSpPr>
          <p:cNvPr id="12" name="TextBox 11"/>
          <p:cNvSpPr txBox="1"/>
          <p:nvPr/>
        </p:nvSpPr>
        <p:spPr>
          <a:xfrm>
            <a:off x="867002" y="3279099"/>
            <a:ext cx="1428020" cy="375616"/>
          </a:xfrm>
          <a:prstGeom prst="rect">
            <a:avLst/>
          </a:prstGeom>
          <a:noFill/>
        </p:spPr>
        <p:txBody>
          <a:bodyPr wrap="none" rtlCol="0">
            <a:spAutoFit/>
          </a:bodyPr>
          <a:lstStyle/>
          <a:p>
            <a:r>
              <a:rPr lang="en-US" sz="1841" b="1" dirty="0">
                <a:solidFill>
                  <a:srgbClr val="FF0000"/>
                </a:solidFill>
              </a:rPr>
              <a:t>komponen</a:t>
            </a:r>
          </a:p>
        </p:txBody>
      </p:sp>
      <p:sp>
        <p:nvSpPr>
          <p:cNvPr id="14" name="TextBox 13"/>
          <p:cNvSpPr txBox="1"/>
          <p:nvPr/>
        </p:nvSpPr>
        <p:spPr>
          <a:xfrm>
            <a:off x="8994672" y="3065378"/>
            <a:ext cx="1396151" cy="375616"/>
          </a:xfrm>
          <a:prstGeom prst="rect">
            <a:avLst/>
          </a:prstGeom>
          <a:noFill/>
        </p:spPr>
        <p:txBody>
          <a:bodyPr wrap="none" rtlCol="0">
            <a:spAutoFit/>
          </a:bodyPr>
          <a:lstStyle/>
          <a:p>
            <a:r>
              <a:rPr lang="en-US" sz="1841" b="1" dirty="0">
                <a:solidFill>
                  <a:srgbClr val="FF0000"/>
                </a:solidFill>
              </a:rPr>
              <a:t>Aplikasi</a:t>
            </a:r>
          </a:p>
        </p:txBody>
      </p:sp>
      <p:sp>
        <p:nvSpPr>
          <p:cNvPr id="15" name="TextBox 14"/>
          <p:cNvSpPr txBox="1"/>
          <p:nvPr/>
        </p:nvSpPr>
        <p:spPr>
          <a:xfrm>
            <a:off x="6418226" y="2784810"/>
            <a:ext cx="846142" cy="658898"/>
          </a:xfrm>
          <a:prstGeom prst="rect">
            <a:avLst/>
          </a:prstGeom>
          <a:noFill/>
        </p:spPr>
        <p:txBody>
          <a:bodyPr wrap="square" rtlCol="0">
            <a:spAutoFit/>
          </a:bodyPr>
          <a:lstStyle/>
          <a:p>
            <a:r>
              <a:rPr lang="en-US" sz="1841" b="1" dirty="0">
                <a:solidFill>
                  <a:srgbClr val="FF0000"/>
                </a:solidFill>
              </a:rPr>
              <a:t>Data</a:t>
            </a:r>
            <a:br>
              <a:rPr lang="en-US" sz="1841" b="1" dirty="0">
                <a:solidFill>
                  <a:srgbClr val="FF0000"/>
                </a:solidFill>
              </a:rPr>
            </a:br>
            <a:r>
              <a:rPr lang="en-US" sz="1841" b="1" dirty="0">
                <a:solidFill>
                  <a:srgbClr val="FF0000"/>
                </a:solidFill>
              </a:rPr>
              <a:t>toko</a:t>
            </a:r>
          </a:p>
        </p:txBody>
      </p:sp>
      <p:sp>
        <p:nvSpPr>
          <p:cNvPr id="16" name="TextBox 15"/>
          <p:cNvSpPr txBox="1"/>
          <p:nvPr/>
        </p:nvSpPr>
        <p:spPr>
          <a:xfrm>
            <a:off x="4833243" y="4819844"/>
            <a:ext cx="1137171" cy="375616"/>
          </a:xfrm>
          <a:prstGeom prst="rect">
            <a:avLst/>
          </a:prstGeom>
          <a:noFill/>
        </p:spPr>
        <p:txBody>
          <a:bodyPr wrap="none" rtlCol="0">
            <a:spAutoFit/>
          </a:bodyPr>
          <a:lstStyle/>
          <a:p>
            <a:r>
              <a:rPr lang="en-US" sz="1841" b="1" dirty="0">
                <a:solidFill>
                  <a:srgbClr val="FF0000"/>
                </a:solidFill>
              </a:rPr>
              <a:t>proses</a:t>
            </a:r>
          </a:p>
        </p:txBody>
      </p:sp>
    </p:spTree>
    <p:extLst>
      <p:ext uri="{BB962C8B-B14F-4D97-AF65-F5344CB8AC3E}">
        <p14:creationId xmlns:p14="http://schemas.microsoft.com/office/powerpoint/2010/main" val="39872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Hub-and-Spoke</a:t>
            </a:r>
            <a:endParaRPr lang="en-US" sz="4800" dirty="0"/>
          </a:p>
        </p:txBody>
      </p:sp>
      <p:sp>
        <p:nvSpPr>
          <p:cNvPr id="3" name="Content Placeholder 2"/>
          <p:cNvSpPr>
            <a:spLocks noGrp="1"/>
          </p:cNvSpPr>
          <p:nvPr>
            <p:ph idx="1"/>
          </p:nvPr>
        </p:nvSpPr>
        <p:spPr>
          <a:xfrm>
            <a:off x="898902" y="1765300"/>
            <a:ext cx="9254748" cy="4991100"/>
          </a:xfrm>
        </p:spPr>
        <p:txBody>
          <a:bodyPr>
            <a:normAutofit/>
          </a:bodyPr>
          <a:lstStyle/>
          <a:p>
            <a:r>
              <a:rPr lang="en-US" sz="2426" dirty="0"/>
              <a:t>Dikembangkan setelah </a:t>
            </a:r>
            <a:r>
              <a:rPr lang="en-US" sz="2426" dirty="0">
                <a:solidFill>
                  <a:srgbClr val="0070C0"/>
                </a:solidFill>
              </a:rPr>
              <a:t>analisis tingkat perusahaan</a:t>
            </a:r>
            <a:r>
              <a:rPr lang="en-US" sz="2426" dirty="0"/>
              <a:t> dari persyaratan data</a:t>
            </a:r>
          </a:p>
          <a:p>
            <a:r>
              <a:rPr lang="en-US" sz="2426" dirty="0"/>
              <a:t>Berfokus pada membangun infrastruktur scalable dan dipelihara</a:t>
            </a:r>
          </a:p>
          <a:p>
            <a:r>
              <a:rPr lang="en-US" sz="2426" dirty="0"/>
              <a:t>Dikembangkan secara berulang</a:t>
            </a:r>
          </a:p>
          <a:p>
            <a:r>
              <a:rPr lang="en-US" sz="2426" dirty="0"/>
              <a:t>data mart bergantung memperoleh data dari gudang</a:t>
            </a:r>
          </a:p>
          <a:p>
            <a:r>
              <a:rPr lang="en-US" sz="2426" dirty="0"/>
              <a:t>Terdiri dari hub terpusat yang menerima permintaan dari beberapa aplikasi yang terhubung melalui jeruji</a:t>
            </a:r>
          </a:p>
        </p:txBody>
      </p:sp>
      <p:pic>
        <p:nvPicPr>
          <p:cNvPr id="4" name="Picture 6"/>
          <p:cNvPicPr>
            <a:picLocks noChangeAspect="1"/>
          </p:cNvPicPr>
          <p:nvPr/>
        </p:nvPicPr>
        <p:blipFill>
          <a:blip r:embed="rId2"/>
          <a:srcRect/>
          <a:stretch>
            <a:fillRect/>
          </a:stretch>
        </p:blipFill>
        <p:spPr bwMode="auto">
          <a:xfrm>
            <a:off x="1428604" y="4594195"/>
            <a:ext cx="8420366" cy="2363817"/>
          </a:xfrm>
          <a:prstGeom prst="rect">
            <a:avLst/>
          </a:prstGeom>
          <a:noFill/>
          <a:ln w="9525">
            <a:noFill/>
            <a:miter lim="800000"/>
            <a:headEnd/>
            <a:tailEnd/>
          </a:ln>
        </p:spPr>
      </p:pic>
    </p:spTree>
    <p:extLst>
      <p:ext uri="{BB962C8B-B14F-4D97-AF65-F5344CB8AC3E}">
        <p14:creationId xmlns:p14="http://schemas.microsoft.com/office/powerpoint/2010/main" val="93172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4332" y="303213"/>
            <a:ext cx="8619318" cy="1260475"/>
          </a:xfrm>
        </p:spPr>
        <p:txBody>
          <a:bodyPr/>
          <a:lstStyle/>
          <a:p>
            <a:r>
              <a:rPr lang="en-US" sz="4800" dirty="0" smtClean="0"/>
              <a:t>Data Warehouse terpusat</a:t>
            </a:r>
            <a:endParaRPr lang="en-US" sz="4800" dirty="0"/>
          </a:p>
        </p:txBody>
      </p:sp>
      <p:sp>
        <p:nvSpPr>
          <p:cNvPr id="3" name="Content Placeholder 2"/>
          <p:cNvSpPr>
            <a:spLocks noGrp="1"/>
          </p:cNvSpPr>
          <p:nvPr>
            <p:ph idx="1"/>
          </p:nvPr>
        </p:nvSpPr>
        <p:spPr>
          <a:xfrm>
            <a:off x="867904" y="1765300"/>
            <a:ext cx="9285745" cy="4991100"/>
          </a:xfrm>
        </p:spPr>
        <p:txBody>
          <a:bodyPr/>
          <a:lstStyle/>
          <a:p>
            <a:r>
              <a:rPr lang="en-US" sz="2800" dirty="0" smtClean="0"/>
              <a:t>Mirip dengan arsitektur hub-dan-berbicara kecuali ada </a:t>
            </a:r>
            <a:r>
              <a:rPr lang="en-US" sz="2800" dirty="0" smtClean="0">
                <a:solidFill>
                  <a:srgbClr val="0070C0"/>
                </a:solidFill>
              </a:rPr>
              <a:t>tidak ada data mart bergantung</a:t>
            </a:r>
          </a:p>
          <a:p>
            <a:r>
              <a:rPr lang="en-US" sz="2800" dirty="0" smtClean="0"/>
              <a:t>Berisi data atom-tingkat, beberapa data diringkas, dan melihat dimensi logis dari data</a:t>
            </a:r>
          </a:p>
          <a:p>
            <a:r>
              <a:rPr lang="en-US" sz="2800" dirty="0" smtClean="0"/>
              <a:t>Query dan aplikasi akses data</a:t>
            </a:r>
          </a:p>
          <a:p>
            <a:endParaRPr lang="en-US" sz="2800" dirty="0" smtClean="0"/>
          </a:p>
        </p:txBody>
      </p:sp>
      <p:pic>
        <p:nvPicPr>
          <p:cNvPr id="4" name="Picture 5"/>
          <p:cNvPicPr>
            <a:picLocks noChangeAspect="1"/>
          </p:cNvPicPr>
          <p:nvPr/>
        </p:nvPicPr>
        <p:blipFill>
          <a:blip r:embed="rId2"/>
          <a:srcRect/>
          <a:stretch>
            <a:fillRect/>
          </a:stretch>
        </p:blipFill>
        <p:spPr bwMode="auto">
          <a:xfrm>
            <a:off x="1336429" y="4416696"/>
            <a:ext cx="8441681" cy="1932728"/>
          </a:xfrm>
          <a:prstGeom prst="rect">
            <a:avLst/>
          </a:prstGeom>
          <a:noFill/>
          <a:ln w="9525">
            <a:noFill/>
            <a:miter lim="800000"/>
            <a:headEnd/>
            <a:tailEnd/>
          </a:ln>
        </p:spPr>
      </p:pic>
    </p:spTree>
    <p:extLst>
      <p:ext uri="{BB962C8B-B14F-4D97-AF65-F5344CB8AC3E}">
        <p14:creationId xmlns:p14="http://schemas.microsoft.com/office/powerpoint/2010/main" val="332863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Federasi Arsitektur</a:t>
            </a:r>
            <a:endParaRPr lang="en-US" sz="4800" dirty="0"/>
          </a:p>
        </p:txBody>
      </p:sp>
      <p:sp>
        <p:nvSpPr>
          <p:cNvPr id="3" name="Content Placeholder 2"/>
          <p:cNvSpPr>
            <a:spLocks noGrp="1"/>
          </p:cNvSpPr>
          <p:nvPr>
            <p:ph idx="1"/>
          </p:nvPr>
        </p:nvSpPr>
        <p:spPr>
          <a:xfrm>
            <a:off x="852406" y="1765300"/>
            <a:ext cx="9301243" cy="4991100"/>
          </a:xfrm>
        </p:spPr>
        <p:txBody>
          <a:bodyPr/>
          <a:lstStyle/>
          <a:p>
            <a:r>
              <a:rPr lang="en-US" sz="2800" dirty="0" smtClean="0"/>
              <a:t>Daun struktur pendukung keputusan ada di tempat</a:t>
            </a:r>
          </a:p>
          <a:p>
            <a:r>
              <a:rPr lang="en-US" sz="2800" dirty="0" smtClean="0"/>
              <a:t>Informasi Saham antara sejumlah sistem yang berbeda</a:t>
            </a:r>
          </a:p>
          <a:p>
            <a:r>
              <a:rPr lang="en-US" sz="2800" dirty="0" smtClean="0"/>
              <a:t>Data baik logis atau terintegrasi secara fisik</a:t>
            </a:r>
          </a:p>
          <a:p>
            <a:pPr lvl="1"/>
            <a:r>
              <a:rPr lang="en-US" sz="2400" dirty="0" smtClean="0"/>
              <a:t>kunci bersama</a:t>
            </a:r>
          </a:p>
          <a:p>
            <a:pPr lvl="1"/>
            <a:r>
              <a:rPr lang="en-US" sz="2400" dirty="0" smtClean="0"/>
              <a:t>metadata global</a:t>
            </a:r>
          </a:p>
          <a:p>
            <a:pPr lvl="1"/>
            <a:r>
              <a:rPr lang="en-US" sz="2400" dirty="0" smtClean="0"/>
              <a:t>query didistribusikan</a:t>
            </a:r>
          </a:p>
        </p:txBody>
      </p:sp>
      <p:pic>
        <p:nvPicPr>
          <p:cNvPr id="4" name="Picture 6"/>
          <p:cNvPicPr>
            <a:picLocks noChangeAspect="1"/>
          </p:cNvPicPr>
          <p:nvPr/>
        </p:nvPicPr>
        <p:blipFill>
          <a:blip r:embed="rId2"/>
          <a:srcRect/>
          <a:stretch>
            <a:fillRect/>
          </a:stretch>
        </p:blipFill>
        <p:spPr bwMode="auto">
          <a:xfrm>
            <a:off x="1438439" y="4799449"/>
            <a:ext cx="8487198" cy="2158563"/>
          </a:xfrm>
          <a:prstGeom prst="rect">
            <a:avLst/>
          </a:prstGeom>
          <a:noFill/>
          <a:ln w="9525">
            <a:noFill/>
            <a:miter lim="800000"/>
            <a:headEnd/>
            <a:tailEnd/>
          </a:ln>
        </p:spPr>
      </p:pic>
    </p:spTree>
    <p:extLst>
      <p:ext uri="{BB962C8B-B14F-4D97-AF65-F5344CB8AC3E}">
        <p14:creationId xmlns:p14="http://schemas.microsoft.com/office/powerpoint/2010/main" val="3980857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21790" y="303213"/>
            <a:ext cx="8231860" cy="1260475"/>
          </a:xfrm>
        </p:spPr>
        <p:txBody>
          <a:bodyPr/>
          <a:lstStyle/>
          <a:p>
            <a:pPr eaLnBrk="1" hangingPunct="1">
              <a:defRPr/>
            </a:pPr>
            <a:r>
              <a:rPr lang="en-US" sz="4800" dirty="0" smtClean="0"/>
              <a:t>Yang Arsitektur adalah Terbaik?</a:t>
            </a:r>
            <a:endParaRPr lang="en-US" sz="4800" dirty="0"/>
          </a:p>
        </p:txBody>
      </p:sp>
      <p:sp>
        <p:nvSpPr>
          <p:cNvPr id="50178" name="Content Placeholder 2"/>
          <p:cNvSpPr>
            <a:spLocks noGrp="1"/>
          </p:cNvSpPr>
          <p:nvPr>
            <p:ph idx="1"/>
          </p:nvPr>
        </p:nvSpPr>
        <p:spPr>
          <a:xfrm>
            <a:off x="836908" y="1765300"/>
            <a:ext cx="9316742" cy="4991100"/>
          </a:xfrm>
        </p:spPr>
        <p:txBody>
          <a:bodyPr/>
          <a:lstStyle/>
          <a:p>
            <a:pPr eaLnBrk="1" hangingPunct="1"/>
            <a:r>
              <a:rPr lang="en-US" sz="2800" dirty="0"/>
              <a:t>Tagihan </a:t>
            </a:r>
            <a:r>
              <a:rPr lang="en-US" sz="2800" dirty="0" err="1"/>
              <a:t>Inmon</a:t>
            </a:r>
            <a:r>
              <a:rPr lang="en-US" sz="2800" dirty="0"/>
              <a:t> dibandingkan Ralph Kimball</a:t>
            </a:r>
          </a:p>
          <a:p>
            <a:pPr eaLnBrk="1" hangingPunct="1"/>
            <a:r>
              <a:rPr lang="en-US" sz="2800" dirty="0"/>
              <a:t>Perusahaan DW dibandingkan pendekatan Data Mart</a:t>
            </a:r>
          </a:p>
        </p:txBody>
      </p:sp>
      <p:sp>
        <p:nvSpPr>
          <p:cNvPr id="6" name="Date Placeholder 5"/>
          <p:cNvSpPr>
            <a:spLocks noGrp="1"/>
          </p:cNvSpPr>
          <p:nvPr>
            <p:ph type="dt" sz="half" idx="10"/>
          </p:nvPr>
        </p:nvSpPr>
        <p:spPr/>
        <p:txBody>
          <a:bodyPr/>
          <a:lstStyle/>
          <a:p>
            <a:pPr>
              <a:defRPr/>
            </a:pPr>
            <a:r>
              <a:rPr lang="en-US" smtClean="0"/>
              <a:t>Bina Nusantara</a:t>
            </a:r>
            <a:endParaRPr lang="en-US"/>
          </a:p>
        </p:txBody>
      </p:sp>
      <p:sp>
        <p:nvSpPr>
          <p:cNvPr id="7" name="Slide Number Placeholder 6"/>
          <p:cNvSpPr>
            <a:spLocks noGrp="1"/>
          </p:cNvSpPr>
          <p:nvPr>
            <p:ph type="sldNum" sz="quarter" idx="12"/>
          </p:nvPr>
        </p:nvSpPr>
        <p:spPr/>
        <p:txBody>
          <a:bodyPr/>
          <a:lstStyle/>
          <a:p>
            <a:pPr>
              <a:defRPr/>
            </a:pPr>
            <a:fld id="{5227ABCC-D351-4AFB-A6D0-C730B52558F7}">
              <a:rPr lang="en-US" smtClean="0"/>
              <a:pPr>
                <a:defRPr/>
              </a:pPr>
              <a:t>33</a:t>
            </a:fld>
            <a:endParaRPr lang="en-US"/>
          </a:p>
        </p:txBody>
      </p:sp>
      <p:pic>
        <p:nvPicPr>
          <p:cNvPr id="50179" name="Picture 2"/>
          <p:cNvPicPr>
            <a:picLocks noChangeAspect="1" noChangeArrowheads="1"/>
          </p:cNvPicPr>
          <p:nvPr/>
        </p:nvPicPr>
        <p:blipFill>
          <a:blip r:embed="rId3"/>
          <a:srcRect/>
          <a:stretch>
            <a:fillRect/>
          </a:stretch>
        </p:blipFill>
        <p:spPr bwMode="auto">
          <a:xfrm>
            <a:off x="1301858" y="3103041"/>
            <a:ext cx="8938181" cy="2693293"/>
          </a:xfrm>
          <a:prstGeom prst="rect">
            <a:avLst/>
          </a:prstGeom>
          <a:noFill/>
          <a:ln w="9525">
            <a:noFill/>
            <a:miter lim="800000"/>
            <a:headEnd/>
            <a:tailEnd/>
          </a:ln>
        </p:spPr>
      </p:pic>
      <p:sp>
        <p:nvSpPr>
          <p:cNvPr id="50180" name="Rectangle 4"/>
          <p:cNvSpPr>
            <a:spLocks noChangeArrowheads="1"/>
          </p:cNvSpPr>
          <p:nvPr/>
        </p:nvSpPr>
        <p:spPr bwMode="auto">
          <a:xfrm>
            <a:off x="1584777" y="6221458"/>
            <a:ext cx="8655262" cy="363818"/>
          </a:xfrm>
          <a:prstGeom prst="rect">
            <a:avLst/>
          </a:prstGeom>
          <a:noFill/>
          <a:ln w="9525">
            <a:noFill/>
            <a:miter lim="800000"/>
            <a:headEnd/>
            <a:tailEnd/>
          </a:ln>
        </p:spPr>
        <p:txBody>
          <a:bodyPr>
            <a:spAutoFit/>
          </a:bodyPr>
          <a:lstStyle/>
          <a:p>
            <a:pPr algn="r"/>
            <a:r>
              <a:rPr lang="en-US" sz="1764" i="1" dirty="0"/>
              <a:t>studi empiris oleh </a:t>
            </a:r>
            <a:r>
              <a:rPr lang="en-US" sz="1764" i="1" dirty="0" err="1"/>
              <a:t>Ariyachandra</a:t>
            </a:r>
            <a:r>
              <a:rPr lang="en-US" sz="1764" i="1" dirty="0"/>
              <a:t> dan Watson (2006)</a:t>
            </a:r>
          </a:p>
        </p:txBody>
      </p:sp>
      <p:sp>
        <p:nvSpPr>
          <p:cNvPr id="8" name="Rectangle 7"/>
          <p:cNvSpPr/>
          <p:nvPr/>
        </p:nvSpPr>
        <p:spPr>
          <a:xfrm>
            <a:off x="4375916" y="3087544"/>
            <a:ext cx="2753304" cy="269329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5751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
                                        </p:attrNameLst>
                                      </p:cBhvr>
                                      <p:to>
                                        <p:strVal val="visible"/>
                                      </p:to>
                                    </p:set>
                                    <p:anim calcmode="lin" valueType="num">
                                      <p:cBhvr additive="base">
                                        <p:cTn id="7" dur="500" fill="hold"/>
                                        <p:tgtEl>
                                          <p:spTgt spid="8"/>
                                        </p:tgtEl>
                                        <p:attrNameLst>
                                          <p:attrName/>
                                        </p:attrNameLst>
                                      </p:cBhvr>
                                      <p:tavLst>
                                        <p:tav tm="0">
                                          <p:val>
                                            <p:strVal val="1+#ppt_w/2"/>
                                          </p:val>
                                        </p:tav>
                                        <p:tav tm="100000">
                                          <p:val>
                                            <p:strVal val="#ppt_x"/>
                                          </p:val>
                                        </p:tav>
                                      </p:tavLst>
                                    </p:anim>
                                    <p:anim calcmode="lin" valueType="num">
                                      <p:cBhvr additive="base">
                                        <p:cTn id="8" dur="500" fill="hold"/>
                                        <p:tgtEl>
                                          <p:spTgt spid="8"/>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673816" y="303213"/>
            <a:ext cx="8479833" cy="1260475"/>
          </a:xfrm>
        </p:spPr>
        <p:txBody>
          <a:bodyPr/>
          <a:lstStyle/>
          <a:p>
            <a:pPr eaLnBrk="1" hangingPunct="1">
              <a:defRPr/>
            </a:pPr>
            <a:r>
              <a:rPr lang="en-US" sz="4400" dirty="0"/>
              <a:t>Data Warehousing Arsitektur </a:t>
            </a:r>
          </a:p>
        </p:txBody>
      </p:sp>
      <p:sp>
        <p:nvSpPr>
          <p:cNvPr id="52226" name="Rectangle 3"/>
          <p:cNvSpPr>
            <a:spLocks noGrp="1" noChangeArrowheads="1"/>
          </p:cNvSpPr>
          <p:nvPr>
            <p:ph sz="half" idx="1"/>
          </p:nvPr>
        </p:nvSpPr>
        <p:spPr>
          <a:xfrm>
            <a:off x="929898" y="2743200"/>
            <a:ext cx="4325349" cy="4012597"/>
          </a:xfrm>
        </p:spPr>
        <p:txBody>
          <a:bodyPr/>
          <a:lstStyle/>
          <a:p>
            <a:pPr marL="383403" indent="-383403" eaLnBrk="1" hangingPunct="1">
              <a:buSzPct val="100000"/>
              <a:buFontTx/>
              <a:buAutoNum type="arabicPeriod"/>
            </a:pPr>
            <a:r>
              <a:rPr lang="en-US" sz="2200" dirty="0" smtClean="0"/>
              <a:t>Urgensi kebutuhan data warehouse</a:t>
            </a:r>
          </a:p>
          <a:p>
            <a:pPr marL="383403" indent="-383403" eaLnBrk="1" hangingPunct="1">
              <a:buSzPct val="100000"/>
              <a:buFontTx/>
              <a:buAutoNum type="arabicPeriod"/>
            </a:pPr>
            <a:r>
              <a:rPr lang="en-US" sz="2200" dirty="0" smtClean="0"/>
              <a:t>kebutuhan informasi manajemen atas ini</a:t>
            </a:r>
          </a:p>
          <a:p>
            <a:pPr marL="383403" indent="-383403" eaLnBrk="1" hangingPunct="1">
              <a:buSzPct val="100000"/>
              <a:buFontTx/>
              <a:buAutoNum type="arabicPeriod"/>
            </a:pPr>
            <a:r>
              <a:rPr lang="en-US" sz="2200" dirty="0" smtClean="0"/>
              <a:t>Sifat tugas end-user</a:t>
            </a:r>
          </a:p>
          <a:p>
            <a:pPr marL="383403" indent="-383403" eaLnBrk="1" hangingPunct="1">
              <a:buSzPct val="100000"/>
              <a:buFontTx/>
              <a:buAutoNum type="arabicPeriod"/>
            </a:pPr>
            <a:r>
              <a:rPr lang="en-US" sz="2200" dirty="0" smtClean="0"/>
              <a:t>Informasi </a:t>
            </a:r>
            <a:r>
              <a:rPr lang="en-US" sz="2200" dirty="0"/>
              <a:t>saling ketergantungan antara unit organisasi</a:t>
            </a:r>
          </a:p>
          <a:p>
            <a:pPr marL="383403" indent="-383403" eaLnBrk="1" hangingPunct="1">
              <a:buSzPct val="100000"/>
              <a:buFontTx/>
              <a:buAutoNum type="arabicPeriod"/>
            </a:pPr>
            <a:r>
              <a:rPr lang="en-US" sz="2200" dirty="0" smtClean="0"/>
              <a:t>kendala </a:t>
            </a:r>
            <a:r>
              <a:rPr lang="en-US" sz="2200" dirty="0"/>
              <a:t>pada sumber daya </a:t>
            </a:r>
          </a:p>
        </p:txBody>
      </p:sp>
      <p:sp>
        <p:nvSpPr>
          <p:cNvPr id="52227" name="Rectangle 4"/>
          <p:cNvSpPr>
            <a:spLocks noGrp="1" noChangeArrowheads="1"/>
          </p:cNvSpPr>
          <p:nvPr>
            <p:ph sz="half" idx="2"/>
          </p:nvPr>
        </p:nvSpPr>
        <p:spPr>
          <a:xfrm>
            <a:off x="5828857" y="2743200"/>
            <a:ext cx="4325349" cy="4012597"/>
          </a:xfrm>
        </p:spPr>
        <p:txBody>
          <a:bodyPr/>
          <a:lstStyle/>
          <a:p>
            <a:pPr marL="511203" indent="-511203" eaLnBrk="1" hangingPunct="1">
              <a:buSzPct val="100000"/>
              <a:buFontTx/>
              <a:buAutoNum type="arabicPeriod" startAt="6"/>
            </a:pPr>
            <a:r>
              <a:rPr lang="en-US" sz="2200" dirty="0" smtClean="0"/>
              <a:t>kemampuan yang dirasakan dari staf TI di-rumah</a:t>
            </a:r>
          </a:p>
          <a:p>
            <a:pPr marL="511203" indent="-511203" eaLnBrk="1" hangingPunct="1">
              <a:buSzPct val="100000"/>
              <a:buFont typeface="Tahoma" pitchFamily="34" charset="0"/>
              <a:buAutoNum type="arabicPeriod" startAt="6"/>
            </a:pPr>
            <a:r>
              <a:rPr lang="en-US" sz="2200" dirty="0" smtClean="0"/>
              <a:t>Strategis </a:t>
            </a:r>
            <a:r>
              <a:rPr lang="en-US" sz="2200" dirty="0"/>
              <a:t>pandangan dari data warehouse sebelum pelaksanaan</a:t>
            </a:r>
          </a:p>
          <a:p>
            <a:pPr marL="511203" indent="-511203" eaLnBrk="1" hangingPunct="1">
              <a:buSzPct val="100000"/>
              <a:buFontTx/>
              <a:buAutoNum type="arabicPeriod" startAt="6"/>
            </a:pPr>
            <a:r>
              <a:rPr lang="en-US" sz="2200" dirty="0"/>
              <a:t>Kompatibilitas dengan sistem yang ada</a:t>
            </a:r>
          </a:p>
          <a:p>
            <a:pPr marL="511203" indent="-511203" eaLnBrk="1" hangingPunct="1">
              <a:buSzPct val="100000"/>
              <a:buFontTx/>
              <a:buAutoNum type="arabicPeriod" startAt="6"/>
            </a:pPr>
            <a:r>
              <a:rPr lang="en-US" sz="2200" dirty="0" smtClean="0"/>
              <a:t>Teknis </a:t>
            </a:r>
            <a:r>
              <a:rPr lang="en-US" sz="2200" dirty="0"/>
              <a:t>masalah</a:t>
            </a:r>
          </a:p>
          <a:p>
            <a:pPr marL="511203" indent="-511203" eaLnBrk="1" hangingPunct="1">
              <a:buSzPct val="100000"/>
              <a:buFontTx/>
              <a:buAutoNum type="arabicPeriod" startAt="6"/>
            </a:pPr>
            <a:r>
              <a:rPr lang="en-US" sz="2200" dirty="0"/>
              <a:t>/ Faktor sosial politik</a:t>
            </a:r>
          </a:p>
        </p:txBody>
      </p:sp>
      <p:sp>
        <p:nvSpPr>
          <p:cNvPr id="6" name="Date Placeholder 5"/>
          <p:cNvSpPr>
            <a:spLocks noGrp="1"/>
          </p:cNvSpPr>
          <p:nvPr>
            <p:ph type="dt" sz="half" idx="10"/>
          </p:nvPr>
        </p:nvSpPr>
        <p:spPr/>
        <p:txBody>
          <a:bodyPr/>
          <a:lstStyle/>
          <a:p>
            <a:pPr>
              <a:defRPr/>
            </a:pPr>
            <a:r>
              <a:rPr lang="en-US" smtClean="0"/>
              <a:t>Bina Nusantara</a:t>
            </a:r>
            <a:endParaRPr lang="en-US"/>
          </a:p>
        </p:txBody>
      </p:sp>
      <p:sp>
        <p:nvSpPr>
          <p:cNvPr id="7" name="Slide Number Placeholder 6"/>
          <p:cNvSpPr>
            <a:spLocks noGrp="1"/>
          </p:cNvSpPr>
          <p:nvPr>
            <p:ph type="sldNum" sz="quarter" idx="12"/>
          </p:nvPr>
        </p:nvSpPr>
        <p:spPr/>
        <p:txBody>
          <a:bodyPr/>
          <a:lstStyle/>
          <a:p>
            <a:pPr>
              <a:defRPr/>
            </a:pPr>
            <a:fld id="{0C0205F1-FA3B-4C83-BD7B-C239E9D41DCF}">
              <a:rPr lang="en-US" smtClean="0"/>
              <a:pPr>
                <a:defRPr/>
              </a:pPr>
              <a:t>34</a:t>
            </a:fld>
            <a:endParaRPr lang="en-US"/>
          </a:p>
        </p:txBody>
      </p:sp>
      <p:sp>
        <p:nvSpPr>
          <p:cNvPr id="189445" name="Text Box 5"/>
          <p:cNvSpPr txBox="1">
            <a:spLocks noChangeArrowheads="1"/>
          </p:cNvSpPr>
          <p:nvPr/>
        </p:nvSpPr>
        <p:spPr bwMode="auto">
          <a:xfrm>
            <a:off x="1142736" y="1596602"/>
            <a:ext cx="8571230" cy="991810"/>
          </a:xfrm>
          <a:prstGeom prst="rect">
            <a:avLst/>
          </a:prstGeom>
          <a:noFill/>
          <a:ln w="9525">
            <a:noFill/>
            <a:miter lim="800000"/>
            <a:headEnd/>
            <a:tailEnd/>
          </a:ln>
          <a:effectLst/>
        </p:spPr>
        <p:txBody>
          <a:bodyPr>
            <a:spAutoFit/>
          </a:bodyPr>
          <a:lstStyle/>
          <a:p>
            <a:pPr algn="ctr">
              <a:spcBef>
                <a:spcPct val="20000"/>
              </a:spcBef>
              <a:defRPr/>
            </a:pPr>
            <a:r>
              <a:rPr lang="en-US" sz="2316" dirty="0">
                <a:solidFill>
                  <a:srgbClr val="0070C0"/>
                </a:solidFill>
                <a:effectLst>
                  <a:outerShdw blurRad="38100" dist="38100" dir="2700000" algn="tl">
                    <a:srgbClr val="000000">
                      <a:alpha val="43137"/>
                    </a:srgbClr>
                  </a:outerShdw>
                </a:effectLst>
                <a:cs typeface="+mn-cs"/>
              </a:rPr>
              <a:t>sepuluh faktor </a:t>
            </a:r>
            <a:r>
              <a:rPr lang="en-US" sz="3529" dirty="0">
                <a:solidFill>
                  <a:srgbClr val="0070C0"/>
                </a:solidFill>
                <a:effectLst>
                  <a:outerShdw blurRad="38100" dist="38100" dir="2700000" algn="tl">
                    <a:srgbClr val="000000">
                      <a:alpha val="43137"/>
                    </a:srgbClr>
                  </a:outerShdw>
                </a:effectLst>
                <a:cs typeface="+mn-cs"/>
              </a:rPr>
              <a:t>bahwa</a:t>
            </a:r>
            <a:r>
              <a:rPr lang="en-US" sz="2316" dirty="0">
                <a:solidFill>
                  <a:srgbClr val="0070C0"/>
                </a:solidFill>
                <a:effectLst>
                  <a:outerShdw blurRad="38100" dist="38100" dir="2700000" algn="tl">
                    <a:srgbClr val="000000">
                      <a:alpha val="43137"/>
                    </a:srgbClr>
                  </a:outerShdw>
                </a:effectLst>
                <a:cs typeface="+mn-cs"/>
              </a:rPr>
              <a:t> berpotensi mempengaruhi keputusan pemilihan arsitektur:</a:t>
            </a:r>
          </a:p>
        </p:txBody>
      </p:sp>
    </p:spTree>
    <p:extLst>
      <p:ext uri="{BB962C8B-B14F-4D97-AF65-F5344CB8AC3E}">
        <p14:creationId xmlns:p14="http://schemas.microsoft.com/office/powerpoint/2010/main" val="306300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04814" y="303213"/>
            <a:ext cx="8448836" cy="1260475"/>
          </a:xfrm>
        </p:spPr>
        <p:txBody>
          <a:bodyPr/>
          <a:lstStyle/>
          <a:p>
            <a:r>
              <a:rPr lang="en-US" sz="4800" dirty="0"/>
              <a:t>Dunia eksternal &amp; Aplikasi</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207419" y="182562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7419" y="5300275"/>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2605355" y="2244934"/>
            <a:ext cx="1603296" cy="2872571"/>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19901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09750" y="303213"/>
            <a:ext cx="8343900" cy="1260475"/>
          </a:xfrm>
        </p:spPr>
        <p:txBody>
          <a:bodyPr/>
          <a:lstStyle/>
          <a:p>
            <a:r>
              <a:rPr lang="en-US" sz="4800" dirty="0" smtClean="0"/>
              <a:t>Dunia eksternal &amp; Aplikasi</a:t>
            </a:r>
            <a:endParaRPr lang="en-US" sz="4800" dirty="0"/>
          </a:p>
        </p:txBody>
      </p:sp>
      <p:sp>
        <p:nvSpPr>
          <p:cNvPr id="6" name="Content Placeholder 5"/>
          <p:cNvSpPr>
            <a:spLocks noGrp="1"/>
          </p:cNvSpPr>
          <p:nvPr>
            <p:ph idx="1"/>
          </p:nvPr>
        </p:nvSpPr>
        <p:spPr>
          <a:xfrm>
            <a:off x="857250" y="1765300"/>
            <a:ext cx="9296400" cy="4991100"/>
          </a:xfrm>
        </p:spPr>
        <p:txBody>
          <a:bodyPr/>
          <a:lstStyle/>
          <a:p>
            <a:r>
              <a:rPr lang="en-US" sz="2800" b="1" dirty="0" smtClean="0">
                <a:solidFill>
                  <a:srgbClr val="0070C0"/>
                </a:solidFill>
              </a:rPr>
              <a:t>Dunia eksternal </a:t>
            </a:r>
            <a:r>
              <a:rPr lang="en-US" sz="2800" dirty="0" smtClean="0"/>
              <a:t>- orang-orang dan sistem yang menghasilkan data operasional.</a:t>
            </a:r>
          </a:p>
          <a:p>
            <a:r>
              <a:rPr lang="en-US" sz="2800" b="1" dirty="0" smtClean="0">
                <a:solidFill>
                  <a:srgbClr val="0070C0"/>
                </a:solidFill>
              </a:rPr>
              <a:t>Aplikasi</a:t>
            </a:r>
            <a:r>
              <a:rPr lang="en-US" sz="2800" b="1" dirty="0" smtClean="0"/>
              <a:t> </a:t>
            </a:r>
            <a:r>
              <a:rPr lang="en-US" sz="2800" dirty="0" smtClean="0"/>
              <a:t>- sistem yang menyediakan sumber untuk data operasional.</a:t>
            </a:r>
          </a:p>
          <a:p>
            <a:r>
              <a:rPr lang="en-US" sz="2800" b="1" dirty="0" smtClean="0">
                <a:solidFill>
                  <a:srgbClr val="0070C0"/>
                </a:solidFill>
              </a:rPr>
              <a:t>contoh</a:t>
            </a:r>
            <a:r>
              <a:rPr lang="en-US" sz="2800" dirty="0" smtClean="0"/>
              <a:t>: ERP, Aplikasi Bisnis, data internet, data eksternal sungai.</a:t>
            </a:r>
          </a:p>
          <a:p>
            <a:r>
              <a:rPr lang="en-US" sz="2800" dirty="0" smtClean="0"/>
              <a:t>Ini adalah </a:t>
            </a:r>
            <a:r>
              <a:rPr lang="en-US" sz="2800" b="1" dirty="0" smtClean="0">
                <a:solidFill>
                  <a:srgbClr val="00B050"/>
                </a:solidFill>
              </a:rPr>
              <a:t>input</a:t>
            </a:r>
            <a:r>
              <a:rPr lang="en-US" sz="2800" b="1" dirty="0" smtClean="0"/>
              <a:t> </a:t>
            </a:r>
            <a:r>
              <a:rPr lang="en-US" sz="2800" dirty="0" smtClean="0"/>
              <a:t>dan </a:t>
            </a:r>
            <a:r>
              <a:rPr lang="en-US" sz="2800" b="1" dirty="0" smtClean="0">
                <a:solidFill>
                  <a:srgbClr val="00B050"/>
                </a:solidFill>
              </a:rPr>
              <a:t>sumber data </a:t>
            </a:r>
            <a:r>
              <a:rPr lang="en-US" sz="2800" dirty="0" smtClean="0"/>
              <a:t>untuk CIF tersebut.</a:t>
            </a:r>
          </a:p>
          <a:p>
            <a:r>
              <a:rPr lang="en-US" sz="2800" dirty="0" smtClean="0"/>
              <a:t>OLTP Sistem - Data operasional, transaksi berorientasi.</a:t>
            </a:r>
            <a:endParaRPr lang="en-US" sz="2800" dirty="0"/>
          </a:p>
        </p:txBody>
      </p:sp>
    </p:spTree>
    <p:extLst>
      <p:ext uri="{BB962C8B-B14F-4D97-AF65-F5344CB8AC3E}">
        <p14:creationId xmlns:p14="http://schemas.microsoft.com/office/powerpoint/2010/main" val="318857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58318" y="303213"/>
            <a:ext cx="8495331" cy="1260475"/>
          </a:xfrm>
        </p:spPr>
        <p:txBody>
          <a:bodyPr/>
          <a:lstStyle/>
          <a:p>
            <a:r>
              <a:rPr lang="en-US" sz="4800" dirty="0"/>
              <a:t>Integrasi &amp; Transformasi Lapisan</a:t>
            </a:r>
          </a:p>
        </p:txBody>
      </p:sp>
      <p:pic>
        <p:nvPicPr>
          <p:cNvPr id="1026" name="Picture 2" descr="http://inmoncif.com/inmoncif-old/www/library/articles/images/artcifco_fig01.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188111" y="1844675"/>
            <a:ext cx="6273800" cy="487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04532" y="5287728"/>
            <a:ext cx="3780835" cy="847924"/>
          </a:xfrm>
          <a:prstGeom prst="rect">
            <a:avLst/>
          </a:prstGeom>
          <a:noFill/>
        </p:spPr>
        <p:txBody>
          <a:bodyPr wrap="square" rtlCol="0">
            <a:spAutoFit/>
          </a:bodyPr>
          <a:lstStyle/>
          <a:p>
            <a:r>
              <a:rPr lang="en-US" sz="2455" b="1" dirty="0">
                <a:effectLst>
                  <a:outerShdw blurRad="38100" dist="38100" dir="2700000" algn="tl">
                    <a:srgbClr val="000000">
                      <a:alpha val="43137"/>
                    </a:srgbClr>
                  </a:outerShdw>
                </a:effectLst>
              </a:rPr>
              <a:t>CIF adalah </a:t>
            </a:r>
          </a:p>
          <a:p>
            <a:r>
              <a:rPr lang="en-US" sz="2455" b="1" dirty="0">
                <a:effectLst>
                  <a:outerShdw blurRad="38100" dist="38100" dir="2700000" algn="tl">
                    <a:srgbClr val="000000">
                      <a:alpha val="43137"/>
                    </a:srgbClr>
                  </a:outerShdw>
                </a:effectLst>
              </a:rPr>
              <a:t>referensi arsitektur </a:t>
            </a:r>
          </a:p>
        </p:txBody>
      </p:sp>
      <p:sp>
        <p:nvSpPr>
          <p:cNvPr id="2" name="Rectangle 1"/>
          <p:cNvSpPr/>
          <p:nvPr/>
        </p:nvSpPr>
        <p:spPr>
          <a:xfrm>
            <a:off x="4208651" y="2895784"/>
            <a:ext cx="1002060" cy="1565982"/>
          </a:xfrm>
          <a:prstGeom prst="rect">
            <a:avLst/>
          </a:prstGeom>
          <a:noFill/>
          <a:ln w="762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41"/>
          </a:p>
        </p:txBody>
      </p:sp>
    </p:spTree>
    <p:extLst>
      <p:ext uri="{BB962C8B-B14F-4D97-AF65-F5344CB8AC3E}">
        <p14:creationId xmlns:p14="http://schemas.microsoft.com/office/powerpoint/2010/main" val="235780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
                                        </p:attrNameLst>
                                      </p:cBhvr>
                                      <p:to>
                                        <p:strVal val="visible"/>
                                      </p:to>
                                    </p:set>
                                    <p:anim calcmode="lin" valueType="num">
                                      <p:cBhvr additive="base">
                                        <p:cTn id="7" dur="500" fill="hold"/>
                                        <p:tgtEl>
                                          <p:spTgt spid="2"/>
                                        </p:tgtEl>
                                        <p:attrNameLst>
                                          <p:attrName/>
                                        </p:attrNameLst>
                                      </p:cBhvr>
                                      <p:tavLst>
                                        <p:tav tm="0">
                                          <p:val>
                                            <p:strVal val="1+#ppt_w/2"/>
                                          </p:val>
                                        </p:tav>
                                        <p:tav tm="100000">
                                          <p:val>
                                            <p:strVal val="#ppt_x"/>
                                          </p:val>
                                        </p:tav>
                                      </p:tavLst>
                                    </p:anim>
                                    <p:anim calcmode="lin" valueType="num">
                                      <p:cBhvr additive="base">
                                        <p:cTn id="8" dur="500" fill="hold"/>
                                        <p:tgtEl>
                                          <p:spTgt spid="2"/>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3213"/>
            <a:ext cx="8172450" cy="1260475"/>
          </a:xfrm>
        </p:spPr>
        <p:txBody>
          <a:bodyPr/>
          <a:lstStyle/>
          <a:p>
            <a:r>
              <a:rPr lang="en-US" sz="4800" dirty="0" smtClean="0"/>
              <a:t>Integrasi &amp; Transformasi Lapisan</a:t>
            </a:r>
            <a:endParaRPr lang="en-US" sz="4800" dirty="0"/>
          </a:p>
        </p:txBody>
      </p:sp>
      <p:sp>
        <p:nvSpPr>
          <p:cNvPr id="3" name="Content Placeholder 2"/>
          <p:cNvSpPr>
            <a:spLocks noGrp="1"/>
          </p:cNvSpPr>
          <p:nvPr>
            <p:ph idx="1"/>
          </p:nvPr>
        </p:nvSpPr>
        <p:spPr>
          <a:xfrm>
            <a:off x="838200" y="1765300"/>
            <a:ext cx="9315450" cy="4991100"/>
          </a:xfrm>
        </p:spPr>
        <p:txBody>
          <a:bodyPr/>
          <a:lstStyle/>
          <a:p>
            <a:r>
              <a:rPr lang="en-US" sz="2400" b="1" dirty="0" smtClean="0">
                <a:solidFill>
                  <a:srgbClr val="0070C0"/>
                </a:solidFill>
              </a:rPr>
              <a:t>I &amp; T lapisan </a:t>
            </a:r>
            <a:r>
              <a:rPr lang="en-US" sz="2400" dirty="0" smtClean="0"/>
              <a:t>- mengambil data un-terintegrasi dari berbagai sumber dan mengintegrasikan dan mengkonsolidasikan itu.</a:t>
            </a:r>
          </a:p>
          <a:p>
            <a:r>
              <a:rPr lang="en-US" sz="2400" dirty="0" smtClean="0"/>
              <a:t>Program komputer yang ditulis untuk mengubah data dari </a:t>
            </a:r>
            <a:r>
              <a:rPr lang="en-US" sz="2400" b="1" dirty="0" smtClean="0">
                <a:solidFill>
                  <a:srgbClr val="0070C0"/>
                </a:solidFill>
              </a:rPr>
              <a:t>dunia luar</a:t>
            </a:r>
            <a:r>
              <a:rPr lang="en-US" sz="2400" b="1" dirty="0" smtClean="0"/>
              <a:t> </a:t>
            </a:r>
            <a:r>
              <a:rPr lang="en-US" sz="2400" dirty="0" smtClean="0"/>
              <a:t>ke </a:t>
            </a:r>
            <a:r>
              <a:rPr lang="en-US" sz="2400" b="1" dirty="0" smtClean="0">
                <a:solidFill>
                  <a:srgbClr val="0070C0"/>
                </a:solidFill>
              </a:rPr>
              <a:t>data perusahaan</a:t>
            </a:r>
            <a:r>
              <a:rPr lang="en-US" sz="2400" dirty="0" smtClean="0"/>
              <a:t>.</a:t>
            </a:r>
          </a:p>
          <a:p>
            <a:r>
              <a:rPr lang="en-US" sz="2400" dirty="0"/>
              <a:t>Data berasal dari berbagai sumber dan di kedua </a:t>
            </a:r>
            <a:r>
              <a:rPr lang="en-US" sz="2400" b="1" dirty="0">
                <a:solidFill>
                  <a:srgbClr val="0070C0"/>
                </a:solidFill>
              </a:rPr>
              <a:t>tersusun</a:t>
            </a:r>
            <a:r>
              <a:rPr lang="en-US" sz="2400" b="1" dirty="0"/>
              <a:t> </a:t>
            </a:r>
            <a:r>
              <a:rPr lang="en-US" sz="2400" dirty="0"/>
              <a:t>dan </a:t>
            </a:r>
            <a:r>
              <a:rPr lang="en-US" sz="2400" b="1" dirty="0">
                <a:solidFill>
                  <a:srgbClr val="0070C0"/>
                </a:solidFill>
              </a:rPr>
              <a:t>un-terstruktur</a:t>
            </a:r>
            <a:r>
              <a:rPr lang="en-US" sz="2400" b="1" dirty="0"/>
              <a:t> </a:t>
            </a:r>
            <a:r>
              <a:rPr lang="en-US" sz="2400" dirty="0"/>
              <a:t>format.</a:t>
            </a:r>
          </a:p>
          <a:p>
            <a:r>
              <a:rPr lang="en-US" sz="2400" dirty="0" smtClean="0"/>
              <a:t>Hari ini database Sistem Manajemen menyediakan perkakas untuk membantu proses ini.</a:t>
            </a:r>
          </a:p>
          <a:p>
            <a:r>
              <a:rPr lang="en-US" sz="2400" dirty="0" smtClean="0"/>
              <a:t>Ini adalah </a:t>
            </a:r>
            <a:r>
              <a:rPr lang="en-US" sz="2400" b="1" dirty="0" smtClean="0">
                <a:solidFill>
                  <a:srgbClr val="FF0000"/>
                </a:solidFill>
              </a:rPr>
              <a:t>yang paling sulit dan memakan waktu</a:t>
            </a:r>
            <a:r>
              <a:rPr lang="en-US" sz="2400" dirty="0" smtClean="0"/>
              <a:t> komponen dari CIF.</a:t>
            </a:r>
          </a:p>
          <a:p>
            <a:r>
              <a:rPr lang="en-US" sz="2400" dirty="0" smtClean="0"/>
              <a:t>Dua pendekatan: ETL dan ELT</a:t>
            </a:r>
          </a:p>
        </p:txBody>
      </p:sp>
    </p:spTree>
    <p:extLst>
      <p:ext uri="{BB962C8B-B14F-4D97-AF65-F5344CB8AC3E}">
        <p14:creationId xmlns:p14="http://schemas.microsoft.com/office/powerpoint/2010/main" val="119017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3213"/>
            <a:ext cx="8439150" cy="1260475"/>
          </a:xfrm>
        </p:spPr>
        <p:txBody>
          <a:bodyPr/>
          <a:lstStyle/>
          <a:p>
            <a:r>
              <a:rPr lang="en-US" sz="4800" dirty="0" smtClean="0"/>
              <a:t>ETL - Ekstrak Transform Beban</a:t>
            </a:r>
            <a:endParaRPr lang="en-US" sz="4800" dirty="0"/>
          </a:p>
        </p:txBody>
      </p:sp>
      <p:pic>
        <p:nvPicPr>
          <p:cNvPr id="102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540020" y="1904455"/>
            <a:ext cx="7215188"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04533" y="5328147"/>
            <a:ext cx="5886163" cy="739946"/>
          </a:xfrm>
          <a:prstGeom prst="rect">
            <a:avLst/>
          </a:prstGeom>
          <a:noFill/>
        </p:spPr>
        <p:txBody>
          <a:bodyPr wrap="none" rtlCol="0">
            <a:spAutoFit/>
          </a:bodyPr>
          <a:lstStyle/>
          <a:p>
            <a:pPr marL="300620" indent="-300620">
              <a:buFont typeface="Arial" pitchFamily="34" charset="0"/>
              <a:buChar char="•"/>
            </a:pPr>
            <a:r>
              <a:rPr lang="en-US" sz="2104" dirty="0"/>
              <a:t>Transformasi data terjadi lebih </a:t>
            </a:r>
            <a:r>
              <a:rPr lang="en-US" sz="2104" b="1" dirty="0"/>
              <a:t>dipentaskan Data</a:t>
            </a:r>
            <a:r>
              <a:rPr lang="en-US" sz="2104" dirty="0"/>
              <a:t>.</a:t>
            </a:r>
          </a:p>
          <a:p>
            <a:pPr marL="300620" indent="-300620">
              <a:buFont typeface="Arial" pitchFamily="34" charset="0"/>
              <a:buChar char="•"/>
            </a:pPr>
            <a:r>
              <a:rPr lang="en-US" sz="2104" dirty="0"/>
              <a:t>Sumber data adalah </a:t>
            </a:r>
            <a:r>
              <a:rPr lang="en-US" sz="2104" b="1" dirty="0"/>
              <a:t>tidak disimpan di gudang</a:t>
            </a:r>
            <a:r>
              <a:rPr lang="en-US" sz="2104" dirty="0"/>
              <a:t>.</a:t>
            </a:r>
            <a:endParaRPr lang="en-US" sz="2104" b="1" dirty="0"/>
          </a:p>
        </p:txBody>
      </p:sp>
    </p:spTree>
    <p:extLst>
      <p:ext uri="{BB962C8B-B14F-4D97-AF65-F5344CB8AC3E}">
        <p14:creationId xmlns:p14="http://schemas.microsoft.com/office/powerpoint/2010/main" val="91890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3213"/>
            <a:ext cx="8248650" cy="1260475"/>
          </a:xfrm>
        </p:spPr>
        <p:txBody>
          <a:bodyPr/>
          <a:lstStyle/>
          <a:p>
            <a:r>
              <a:rPr lang="en-US" sz="4800" dirty="0" smtClean="0"/>
              <a:t>ELT - Extract</a:t>
            </a:r>
            <a:r>
              <a:rPr lang="en-US" sz="4800" baseline="0" dirty="0" smtClean="0"/>
              <a:t> beban Transform</a:t>
            </a:r>
            <a:endParaRPr lang="en-US" sz="4800" dirty="0"/>
          </a:p>
        </p:txBody>
      </p:sp>
      <p:pic>
        <p:nvPicPr>
          <p:cNvPr id="205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823532" y="1974017"/>
            <a:ext cx="7215188"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04532" y="5384722"/>
            <a:ext cx="6519734" cy="739946"/>
          </a:xfrm>
          <a:prstGeom prst="rect">
            <a:avLst/>
          </a:prstGeom>
          <a:noFill/>
        </p:spPr>
        <p:txBody>
          <a:bodyPr wrap="none" rtlCol="0">
            <a:spAutoFit/>
          </a:bodyPr>
          <a:lstStyle/>
          <a:p>
            <a:pPr marL="300620" indent="-300620">
              <a:buFont typeface="Arial" pitchFamily="34" charset="0"/>
              <a:buChar char="•"/>
            </a:pPr>
            <a:r>
              <a:rPr lang="en-US" sz="2104" dirty="0"/>
              <a:t>Transformasi data terjadi lebih </a:t>
            </a:r>
            <a:r>
              <a:rPr lang="en-US" sz="2104" b="1" dirty="0"/>
              <a:t>warehoused</a:t>
            </a:r>
            <a:r>
              <a:rPr lang="en-US" sz="2104" dirty="0"/>
              <a:t> data.</a:t>
            </a:r>
          </a:p>
          <a:p>
            <a:pPr marL="300620" indent="-300620">
              <a:buFont typeface="Arial" pitchFamily="34" charset="0"/>
              <a:buChar char="•"/>
            </a:pPr>
            <a:r>
              <a:rPr lang="en-US" sz="2104" dirty="0"/>
              <a:t>Data dipentaskan </a:t>
            </a:r>
            <a:r>
              <a:rPr lang="en-US" sz="2104" b="1" dirty="0"/>
              <a:t>disimpan di gudang</a:t>
            </a:r>
            <a:r>
              <a:rPr lang="en-US" sz="2104" dirty="0"/>
              <a:t>.</a:t>
            </a:r>
          </a:p>
        </p:txBody>
      </p:sp>
    </p:spTree>
    <p:extLst>
      <p:ext uri="{BB962C8B-B14F-4D97-AF65-F5344CB8AC3E}">
        <p14:creationId xmlns:p14="http://schemas.microsoft.com/office/powerpoint/2010/main" val="206037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2575</TotalTime>
  <Words>1623</Words>
  <Application>Microsoft Office PowerPoint</Application>
  <PresentationFormat>Custom</PresentationFormat>
  <Paragraphs>258</Paragraphs>
  <Slides>34</Slides>
  <Notes>19</Notes>
  <HiddenSlides>17</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Inmon’s Corporate Information Factory (CIF)</vt:lpstr>
      <vt:lpstr>Understanding the Diagram</vt:lpstr>
      <vt:lpstr>External World &amp; Applications</vt:lpstr>
      <vt:lpstr>External World &amp; Applications</vt:lpstr>
      <vt:lpstr>Integration &amp; Transformation Layer</vt:lpstr>
      <vt:lpstr>Integration &amp; Transformation Layer</vt:lpstr>
      <vt:lpstr>ETL – Extract Transform Load</vt:lpstr>
      <vt:lpstr>ELT – Extract Load Transform</vt:lpstr>
      <vt:lpstr>Operational Data Store</vt:lpstr>
      <vt:lpstr>Operational Data Store</vt:lpstr>
      <vt:lpstr>Enterprise Data Warehouse</vt:lpstr>
      <vt:lpstr>Enterprise Data Warehouse</vt:lpstr>
      <vt:lpstr>ODS vs. EDW</vt:lpstr>
      <vt:lpstr>Why No ODS in the EDW?</vt:lpstr>
      <vt:lpstr>Data Marts</vt:lpstr>
      <vt:lpstr>Data Marts</vt:lpstr>
      <vt:lpstr>OLAP</vt:lpstr>
      <vt:lpstr>ROLAP – Star Schema</vt:lpstr>
      <vt:lpstr>MOLAP - Cube</vt:lpstr>
      <vt:lpstr>DSS Applications</vt:lpstr>
      <vt:lpstr>Decision-Support Systems</vt:lpstr>
      <vt:lpstr>Cross-Media Storage</vt:lpstr>
      <vt:lpstr>Cross-Media Storage Manager</vt:lpstr>
      <vt:lpstr>Generic DW Architectures</vt:lpstr>
      <vt:lpstr>Generic DW Architectures</vt:lpstr>
      <vt:lpstr>A Web-based DW Architecture</vt:lpstr>
      <vt:lpstr>Independent Data Marts</vt:lpstr>
      <vt:lpstr>Data Mart Bus Architecture</vt:lpstr>
      <vt:lpstr>Hub-and-Spoke</vt:lpstr>
      <vt:lpstr>Centralized Data Warehouse</vt:lpstr>
      <vt:lpstr>Federated Architecture</vt:lpstr>
      <vt:lpstr>Which Architecture is the Best?</vt:lpstr>
      <vt:lpstr>Data Warehousing Architectures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167</cp:revision>
  <dcterms:created xsi:type="dcterms:W3CDTF">2014-08-28T03:04:31Z</dcterms:created>
  <dcterms:modified xsi:type="dcterms:W3CDTF">2017-11-30T07:27:20Z</dcterms:modified>
</cp:coreProperties>
</file>