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8637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F8B00-F3CF-7C4C-B838-AF0CCB525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Lanjutan Sistem Basis Data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Sidang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03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Pengantar Lifecycle Kimball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presentasi ini didasarkan </a:t>
            </a:r>
            <a:r>
              <a:rPr lang="en-US" sz="1600" dirty="0">
                <a:solidFill>
                  <a:srgbClr val="92D050"/>
                </a:solidFill>
              </a:rPr>
              <a:t>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>
                <a:latin typeface="Arial" charset="0"/>
              </a:rPr>
              <a:t>teknologi Lacak</a:t>
            </a:r>
            <a:endParaRPr lang="en-US" sz="3088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1684" y="2590293"/>
            <a:ext cx="2818453" cy="794088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31727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teknologi Lacak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Arsitektur Teknis Desain</a:t>
            </a:r>
          </a:p>
          <a:p>
            <a:r>
              <a:rPr lang="en-US" sz="2800" dirty="0"/>
              <a:t>Secara keseluruhan kerangka arsitektur dan visi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pertimbangan</a:t>
            </a:r>
            <a:r>
              <a:rPr lang="en-US" sz="2800" b="1" dirty="0"/>
              <a:t>:</a:t>
            </a:r>
          </a:p>
          <a:p>
            <a:pPr lvl="1"/>
            <a:r>
              <a:rPr lang="en-US" sz="2400" dirty="0" smtClean="0"/>
              <a:t>Kebutuhan bisnis</a:t>
            </a:r>
          </a:p>
          <a:p>
            <a:pPr lvl="1"/>
            <a:r>
              <a:rPr lang="en-US" sz="2400" dirty="0" smtClean="0"/>
              <a:t>lingkungan teknis saat ini</a:t>
            </a:r>
          </a:p>
          <a:p>
            <a:pPr lvl="1"/>
            <a:r>
              <a:rPr lang="en-US" sz="2400" dirty="0" smtClean="0"/>
              <a:t>Direncanakan arah teknis strategis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49" y="5607829"/>
            <a:ext cx="2439890" cy="16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3213"/>
            <a:ext cx="8248650" cy="1260475"/>
          </a:xfrm>
        </p:spPr>
        <p:txBody>
          <a:bodyPr/>
          <a:lstStyle/>
          <a:p>
            <a:r>
              <a:rPr lang="en-US" sz="4400" b="1" dirty="0"/>
              <a:t>Pemilihan produk dan </a:t>
            </a:r>
            <a:r>
              <a:rPr lang="en-US" sz="4400" b="1" dirty="0" smtClean="0"/>
              <a:t>Instalasi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Evaluasi dan seleksi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Produk yang akan memberikan kemampuan yang dibutuhkan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platform perangkat keras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sistem manajemen database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Ekstrak-transformasi-load (ETL) alat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alat query akses data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alat pelaporan harus dievaluasi</a:t>
            </a:r>
          </a:p>
          <a:p>
            <a:r>
              <a:rPr lang="en-US" sz="2800" dirty="0"/>
              <a:t>Pemasangan yang dipilih produk / komponen / alat</a:t>
            </a:r>
          </a:p>
          <a:p>
            <a:r>
              <a:rPr lang="en-US" sz="2800" dirty="0"/>
              <a:t>Pengujian produk dipasang untuk memastikan integrasi end-to-end yang tepat dalam lingkungan data warehouse.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75" y="2272658"/>
            <a:ext cx="2160615" cy="15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>
                <a:latin typeface="Arial" charset="0"/>
              </a:rPr>
              <a:t>Data Lacak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59778" y="3603153"/>
            <a:ext cx="4129259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382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Modeling dimensi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r>
              <a:rPr lang="en-US" sz="2800" dirty="0"/>
              <a:t>Analisis data rinci dari proses bisnis tunggal dilakukan untuk mengidentifikasi fakta meja granularity, dimensi terkait dan atribut, dan fakta numerik.</a:t>
            </a:r>
          </a:p>
          <a:p>
            <a:r>
              <a:rPr lang="en-US" sz="2800" dirty="0"/>
              <a:t>model dimensi berisi konten data yang sama dan hubungan sebagai model dinormalisasi ke dalam bentuk normal ketiga, tapi terstruktur berbeda.</a:t>
            </a:r>
          </a:p>
          <a:p>
            <a:pPr lvl="1"/>
            <a:r>
              <a:rPr lang="en-US" sz="2400" dirty="0"/>
              <a:t>Meningkatkan dimengerti dan permintaan kinerja yang dibutuhkan oleh DW / BI</a:t>
            </a:r>
          </a:p>
          <a:p>
            <a:r>
              <a:rPr lang="en-US" sz="2800" dirty="0"/>
              <a:t>konstruksi utama dari model dimensi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tabel fakta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tabel dimensi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72" y="5766646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Modeling dimensi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Fakta </a:t>
            </a:r>
            <a:r>
              <a:rPr lang="en-US" sz="2800" b="1" dirty="0" smtClean="0">
                <a:solidFill>
                  <a:srgbClr val="0070C0"/>
                </a:solidFill>
              </a:rPr>
              <a:t>meja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/>
              <a:t>Mengandung metrik yang dihasilkan dari proses bisnis atau pengukuran acara, seperti proses penjualan pemesanan atau acara layanan panggilan</a:t>
            </a:r>
          </a:p>
          <a:p>
            <a:r>
              <a:rPr lang="en-US" sz="2800" dirty="0" smtClean="0"/>
              <a:t>Fakta </a:t>
            </a:r>
            <a:r>
              <a:rPr lang="en-US" sz="2800" dirty="0"/>
              <a:t>granularity tabel harus ditetapkan pada terendah, tingkat atom paling ditangkap oleh bisnis </a:t>
            </a:r>
            <a:r>
              <a:rPr lang="en-US" sz="2800" dirty="0" smtClean="0"/>
              <a:t>proses, ini </a:t>
            </a:r>
            <a:r>
              <a:rPr lang="en-US" sz="2800" dirty="0"/>
              <a:t>memungkinkan untuk fleksibilitas maksimum dan diperpanjang.</a:t>
            </a:r>
          </a:p>
          <a:p>
            <a:r>
              <a:rPr lang="en-US" sz="2800" dirty="0"/>
              <a:t>pengguna bisnis akan dapat bertanya terus berubah, pertanyaan bebas mulai, dan sangat tepat.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72" y="5766646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Modeling dimensi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tabel dimensi</a:t>
            </a:r>
          </a:p>
          <a:p>
            <a:r>
              <a:rPr lang="en-US" sz="2800" dirty="0"/>
              <a:t>Mengandung atribut deskriptif dan karakteristik yang terkait dengan tertentu, peristiwa nyata pengukuran, seperti pelanggan, produk, atau perwakilan penjualan terkait dengan perintah yang ditempatkan.</a:t>
            </a:r>
          </a:p>
          <a:p>
            <a:r>
              <a:rPr lang="en-US" sz="2800" dirty="0"/>
              <a:t>Atribut dimensi yang digunakan untuk pembatas, pengelompokan, atau pelabelan dalam query. </a:t>
            </a:r>
          </a:p>
          <a:p>
            <a:r>
              <a:rPr lang="en-US" sz="2800" dirty="0"/>
              <a:t>Hirarkis banyak-ke-satu hubungan yang </a:t>
            </a:r>
            <a:r>
              <a:rPr lang="en-US" sz="2800" dirty="0" err="1"/>
              <a:t>denormalized</a:t>
            </a:r>
            <a:r>
              <a:rPr lang="en-US" sz="2800" dirty="0"/>
              <a:t> ke dalam tabel dimensi tunggal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672" y="5766646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Contoh Skema Star</a:t>
            </a:r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004-A67E-46F1-BE11-9BA9554E4276}">
              <a:rPr lang="en-US"/>
              <a:pPr/>
              <a:t>November 30, 2017</a:t>
            </a:fld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8CC-D20F-4254-9028-DABD4AD98DC7}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7" y="2034431"/>
            <a:ext cx="6790463" cy="49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66900" y="303213"/>
            <a:ext cx="8286750" cy="1260475"/>
          </a:xfrm>
        </p:spPr>
        <p:txBody>
          <a:bodyPr/>
          <a:lstStyle/>
          <a:p>
            <a:r>
              <a:rPr lang="en-US" sz="4800" b="1" dirty="0"/>
              <a:t>Contoh Snowflake Schema</a:t>
            </a:r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8FC-0F1E-428E-8037-DBF492EEF04D}">
              <a:rPr lang="en-US"/>
              <a:pPr/>
              <a:t>November 30, 2017</a:t>
            </a:fld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7823-C83E-4C6C-96A0-097D0C0645E8}">
              <a:rPr lang="en-US"/>
              <a:pPr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78" y="2031764"/>
            <a:ext cx="7900618" cy="50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Snowflake Schema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65300"/>
            <a:ext cx="9315450" cy="4991100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kekurangan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tabel fakta biasanya bertanggung jawab untuk 90% atau lebih dari persyaratan penyimpanan, sehingga manfaat biasanya tidak signifikan.</a:t>
            </a:r>
          </a:p>
          <a:p>
            <a:pPr lvl="1"/>
            <a:r>
              <a:rPr lang="en-US" sz="2400" dirty="0"/>
              <a:t>Normalisasi tabel dimensi ("</a:t>
            </a:r>
            <a:r>
              <a:rPr lang="en-US" sz="2400" dirty="0" err="1"/>
              <a:t>snowflaking</a:t>
            </a:r>
            <a:r>
              <a:rPr lang="en-US" sz="2400" dirty="0"/>
              <a:t>") Dapat mengganggu kinerja dari data warehouse.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Keuntungan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Jika dimensi sangat jarang </a:t>
            </a:r>
            <a:r>
              <a:rPr lang="en-US" sz="2400" dirty="0" smtClean="0"/>
              <a:t>itu </a:t>
            </a:r>
            <a:r>
              <a:rPr lang="en-US" sz="2400" dirty="0"/>
              <a:t>tabel dimensi dapat menempati proporsi yang signifikan dari database dan </a:t>
            </a:r>
            <a:r>
              <a:rPr lang="en-US" sz="2400" dirty="0" err="1"/>
              <a:t>snowflaking</a:t>
            </a:r>
            <a:r>
              <a:rPr lang="en-US" sz="2400" dirty="0"/>
              <a:t> mungkin tepat.</a:t>
            </a:r>
          </a:p>
          <a:p>
            <a:r>
              <a:rPr lang="en-US" sz="2800" dirty="0"/>
              <a:t>Dalam prakteknya, banyak gudang data yang akan menormalkan beberapa dimensi dan bukan orang lain, dan karenanya menggunakan kombinasi kepingan salju dan skema bintang klasik. 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79" y="5766646"/>
            <a:ext cx="2320381" cy="173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303213"/>
            <a:ext cx="8420100" cy="1260475"/>
          </a:xfrm>
        </p:spPr>
        <p:txBody>
          <a:bodyPr/>
          <a:lstStyle/>
          <a:p>
            <a:r>
              <a:rPr lang="en-US" sz="3088" b="1" dirty="0">
                <a:latin typeface="Arial" charset="0"/>
              </a:rPr>
              <a:t>Dua Utama Data Warehouse Metodologi Pengembangan</a:t>
            </a:r>
            <a:endParaRPr lang="en-US" sz="3088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7724" y="1764666"/>
            <a:ext cx="4399518" cy="4991131"/>
          </a:xfrm>
        </p:spPr>
        <p:txBody>
          <a:bodyPr/>
          <a:lstStyle/>
          <a:p>
            <a:pPr marL="0" indent="0">
              <a:buNone/>
            </a:pPr>
            <a:r>
              <a:rPr lang="en-US" sz="2647" b="1" dirty="0"/>
              <a:t>Pendekatan top-down</a:t>
            </a:r>
          </a:p>
          <a:p>
            <a:r>
              <a:rPr lang="en-US" sz="2206" b="1" dirty="0">
                <a:solidFill>
                  <a:srgbClr val="006FB4"/>
                </a:solidFill>
              </a:rPr>
              <a:t>Itu </a:t>
            </a:r>
            <a:r>
              <a:rPr lang="en-US" sz="2206" b="1" dirty="0" err="1">
                <a:solidFill>
                  <a:srgbClr val="006FB4"/>
                </a:solidFill>
              </a:rPr>
              <a:t>Inmon ini</a:t>
            </a:r>
            <a:r>
              <a:rPr lang="en-US" sz="2206" b="1" dirty="0">
                <a:solidFill>
                  <a:srgbClr val="006FB4"/>
                </a:solidFill>
              </a:rPr>
              <a:t> pendekatan</a:t>
            </a:r>
          </a:p>
          <a:p>
            <a:r>
              <a:rPr lang="en-US" sz="2206" dirty="0"/>
              <a:t>DW dikembangkan berdasarkan Enterprise model data lebar</a:t>
            </a:r>
          </a:p>
          <a:p>
            <a:r>
              <a:rPr lang="en-US" sz="2206" dirty="0"/>
              <a:t>DW sebagai repositori tunggal feed data ke dalam data mart</a:t>
            </a:r>
          </a:p>
          <a:p>
            <a:r>
              <a:rPr lang="en-US" sz="2206" dirty="0"/>
              <a:t>Lebih lama untuk menerapkan</a:t>
            </a:r>
          </a:p>
          <a:p>
            <a:r>
              <a:rPr lang="en-US" sz="2206" dirty="0"/>
              <a:t>Mungkin gagal karena kurangnya kesabaran dan komitmen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7242" y="1764666"/>
            <a:ext cx="4399518" cy="4991131"/>
          </a:xfrm>
        </p:spPr>
        <p:txBody>
          <a:bodyPr/>
          <a:lstStyle/>
          <a:p>
            <a:pPr marL="0" indent="0">
              <a:buNone/>
            </a:pPr>
            <a:r>
              <a:rPr lang="en-US" sz="2647" b="1" dirty="0"/>
              <a:t>Bottom-up Pendekatan</a:t>
            </a:r>
          </a:p>
          <a:p>
            <a:r>
              <a:rPr lang="en-US" sz="2206" b="1" dirty="0">
                <a:solidFill>
                  <a:srgbClr val="006FB4"/>
                </a:solidFill>
              </a:rPr>
              <a:t>Pendekatan Kimball</a:t>
            </a:r>
          </a:p>
          <a:p>
            <a:r>
              <a:rPr lang="en-US" sz="2206" dirty="0"/>
              <a:t>Mulai dengan satu data mart (ex penjualan.); nanti mart data tambahan ditambahkan (ex. koleksi, pemasaran, dll)</a:t>
            </a:r>
          </a:p>
          <a:p>
            <a:r>
              <a:rPr lang="en-US" sz="2206" dirty="0"/>
              <a:t>Data mengalir dari sumber ke data mart, kemudian ke gudang data</a:t>
            </a:r>
          </a:p>
          <a:p>
            <a:r>
              <a:rPr lang="en-US" sz="2206" dirty="0"/>
              <a:t>Lebih cepat untuk melaksanakan</a:t>
            </a:r>
          </a:p>
          <a:p>
            <a:r>
              <a:rPr lang="en-US" sz="2206" dirty="0"/>
              <a:t>Implementasi secara bertahap</a:t>
            </a:r>
          </a:p>
          <a:p>
            <a:r>
              <a:rPr lang="en-US" sz="2206" dirty="0"/>
              <a:t>Perlu memastikan konsistensi metadata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bina</a:t>
            </a:r>
            <a:r>
              <a:rPr lang="en-US" dirty="0" smtClean="0"/>
              <a:t> Nusantara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Desain fisik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Mendefinisikan struktur fisik</a:t>
            </a:r>
          </a:p>
          <a:p>
            <a:r>
              <a:rPr lang="en-US" sz="2800" dirty="0" smtClean="0"/>
              <a:t>pengaturan </a:t>
            </a:r>
            <a:r>
              <a:rPr lang="en-US" sz="2800" dirty="0"/>
              <a:t>up lingkungan database </a:t>
            </a:r>
          </a:p>
          <a:p>
            <a:r>
              <a:rPr lang="en-US" sz="2800" dirty="0"/>
              <a:t>Menyiapkan keamanan yang sesuai</a:t>
            </a:r>
          </a:p>
          <a:p>
            <a:r>
              <a:rPr lang="en-US" sz="2800" dirty="0" smtClean="0"/>
              <a:t>Pendahuluan </a:t>
            </a:r>
            <a:r>
              <a:rPr lang="en-US" sz="2800" dirty="0"/>
              <a:t>strategi kinerja tuning, dari pengindeksan untuk partisi dan agregasi. </a:t>
            </a:r>
          </a:p>
          <a:p>
            <a:r>
              <a:rPr lang="en-US" sz="2800" dirty="0"/>
              <a:t>Jika sesuai, database OLAP juga dirancang selama proses ini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25" r="26562"/>
          <a:stretch/>
        </p:blipFill>
        <p:spPr>
          <a:xfrm>
            <a:off x="8203037" y="5528162"/>
            <a:ext cx="1614892" cy="16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303213"/>
            <a:ext cx="8496300" cy="1260475"/>
          </a:xfrm>
        </p:spPr>
        <p:txBody>
          <a:bodyPr/>
          <a:lstStyle/>
          <a:p>
            <a:r>
              <a:rPr lang="en-US" sz="4800" b="1" dirty="0"/>
              <a:t>ETL Desain dan Pengembangan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Tahap PALING penting</a:t>
            </a:r>
          </a:p>
          <a:p>
            <a:r>
              <a:rPr lang="en-US" sz="2800" dirty="0"/>
              <a:t>70% dari risiko dan usaha dalam proyek DW dikaitkan dengan tahap ini</a:t>
            </a:r>
          </a:p>
          <a:p>
            <a:r>
              <a:rPr lang="en-US" sz="2800" dirty="0"/>
              <a:t>kemampuan sistem ETL: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pencabutan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Membersihkan dan sesuai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Pengiriman dan manajemen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5" y="5607828"/>
            <a:ext cx="1563011" cy="1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39" y="5607828"/>
            <a:ext cx="1563011" cy="1563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r>
              <a:rPr lang="en-US" sz="2800" dirty="0"/>
              <a:t>data mentah diekstrak dari sistem sumber operasional dan sedang berubah menjadi informasi yang bermakna untuk bisnis </a:t>
            </a:r>
          </a:p>
          <a:p>
            <a:r>
              <a:rPr lang="en-US" sz="2800" dirty="0"/>
              <a:t>proses ETL harus architected jauh sebelum data diambil dari sumber</a:t>
            </a:r>
          </a:p>
          <a:p>
            <a:r>
              <a:rPr lang="en-US" sz="2800" dirty="0"/>
              <a:t>sistem ETL berusaha untuk memberikan throughput yang tinggi, serta output yang berkualitas tinggi</a:t>
            </a:r>
          </a:p>
          <a:p>
            <a:r>
              <a:rPr lang="en-US" sz="2800" dirty="0"/>
              <a:t>data yang masuk diperiksa untuk kualitas yang wajar</a:t>
            </a:r>
          </a:p>
          <a:p>
            <a:r>
              <a:rPr lang="en-US" sz="2800" dirty="0"/>
              <a:t>kondisi kualitas data terus dipantau</a:t>
            </a:r>
          </a:p>
          <a:p>
            <a:r>
              <a:rPr lang="en-US" sz="2800" dirty="0"/>
              <a:t>Kimball menyebut ETL sebuah “data warehouse kembali ruang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09700" y="303213"/>
            <a:ext cx="8743950" cy="1260475"/>
          </a:xfrm>
        </p:spPr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err="1">
                <a:latin typeface="Arial" charset="0"/>
              </a:rPr>
              <a:t>Bussiness</a:t>
            </a:r>
            <a:r>
              <a:rPr lang="en-US" sz="3088" dirty="0">
                <a:latin typeface="Arial" charset="0"/>
              </a:rPr>
              <a:t> Intelijen Aplikasi Lacak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0281" y="4675969"/>
            <a:ext cx="4129259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742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Business Intelligence </a:t>
            </a:r>
            <a:br>
              <a:rPr lang="en-US" sz="4400" b="1" dirty="0"/>
            </a:br>
            <a:r>
              <a:rPr lang="en-US" sz="4400" b="1" dirty="0"/>
              <a:t>aplikasi Lacak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Aplikasi yang query, menganalisis, dan menyajikan informasi dari model dimensi. </a:t>
            </a:r>
          </a:p>
          <a:p>
            <a:r>
              <a:rPr lang="en-US" sz="2800" dirty="0"/>
              <a:t>aplikasi BI memberikan nilai bisnis dari solusi DW / BI, bukan hanya memberikan data </a:t>
            </a:r>
          </a:p>
          <a:p>
            <a:r>
              <a:rPr lang="en-US" sz="2800" dirty="0"/>
              <a:t>Tujuannya adalah untuk memberikan kemampuan yang diterima oleh bisnis untuk mendukung dan meningkatkan pengambilan keputusan mereka.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40" y="5528419"/>
            <a:ext cx="2454726" cy="1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BI Aplikasi Design &amp; Development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114550"/>
            <a:ext cx="9334500" cy="46418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Desain Aplikasi BI</a:t>
            </a:r>
          </a:p>
          <a:p>
            <a:r>
              <a:rPr lang="en-US" sz="2400" dirty="0"/>
              <a:t>Mengidentifikasi calon aplikasi BI dan interface navigasi yang tepat untuk mengatasi kebutuhan pengguna dan kemampuan yang dibutuhkan. </a:t>
            </a:r>
          </a:p>
          <a:p>
            <a:r>
              <a:rPr lang="en-US" sz="2400" dirty="0"/>
              <a:t>Menghasilkan spesifikasi aplikasi BI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Pengembangan BI Aplikasi</a:t>
            </a:r>
          </a:p>
          <a:p>
            <a:r>
              <a:rPr lang="en-US" sz="2400" dirty="0"/>
              <a:t>Konfigurasi metadata bisnis dan infrastruktur alat</a:t>
            </a:r>
          </a:p>
          <a:p>
            <a:r>
              <a:rPr lang="en-US" sz="2400" dirty="0"/>
              <a:t>Konstruksi dan validasi analitik ditentukan dan aplikasi BI operasional dan portal navigasi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40" y="5528419"/>
            <a:ext cx="2454726" cy="1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err="1">
                <a:latin typeface="Arial" charset="0"/>
              </a:rPr>
              <a:t>Bussiness</a:t>
            </a:r>
            <a:r>
              <a:rPr lang="en-US" sz="3088" dirty="0">
                <a:latin typeface="Arial" charset="0"/>
              </a:rPr>
              <a:t> Intelijen Aplikasi Lacak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7722" y="3622607"/>
            <a:ext cx="1349950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5926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Penyebaran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65300"/>
            <a:ext cx="9315450" cy="4991100"/>
          </a:xfrm>
        </p:spPr>
        <p:txBody>
          <a:bodyPr/>
          <a:lstStyle/>
          <a:p>
            <a:r>
              <a:rPr lang="en-US" sz="2800" dirty="0"/>
              <a:t>Sangat penting bahwa perencanaan yang memadai dilakukan untuk memastikan bahwa:</a:t>
            </a:r>
          </a:p>
          <a:p>
            <a:pPr lvl="1"/>
            <a:r>
              <a:rPr lang="en-US" sz="2400" dirty="0"/>
              <a:t>Hasil teknologi, data, dan trek aplikasi BI diuji dan cocok bersama-sama dengan baik</a:t>
            </a:r>
          </a:p>
          <a:p>
            <a:pPr lvl="1"/>
            <a:r>
              <a:rPr lang="en-US" sz="2400" dirty="0"/>
              <a:t>pendidikan dan dukungan yang tepat infrastruktur di tempat. </a:t>
            </a:r>
          </a:p>
          <a:p>
            <a:r>
              <a:rPr lang="en-US" sz="2800" dirty="0" smtClean="0"/>
              <a:t>Saya t </a:t>
            </a:r>
            <a:r>
              <a:rPr lang="en-US" sz="2800" dirty="0"/>
              <a:t>adalah penting bahwa penyebaran akan diatur dengan baik</a:t>
            </a:r>
          </a:p>
          <a:p>
            <a:r>
              <a:rPr lang="en-US" sz="2800" dirty="0"/>
              <a:t>Deployment harus ditunda jika semua potongan, seperti pelatihan, dokumentasi, dan data divalidasi, tidak siap untuk produksi </a:t>
            </a:r>
            <a:r>
              <a:rPr lang="en-US" sz="2800" dirty="0" smtClean="0"/>
              <a:t>melepaskan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6" y="5654935"/>
            <a:ext cx="1526028" cy="14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303213"/>
            <a:ext cx="8705850" cy="1260475"/>
          </a:xfrm>
        </p:spPr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smtClean="0">
                <a:latin typeface="Arial" charset="0"/>
              </a:rPr>
              <a:t>Pemeliharaan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6075" y="4695423"/>
            <a:ext cx="1349950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1769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5" y="5607828"/>
            <a:ext cx="1586536" cy="1586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Pemeliharaan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r>
              <a:rPr lang="en-US" sz="2800" dirty="0"/>
              <a:t>Terjadi ketika sistem yang di produksi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termasuk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tugas operasional teknis yang diperlukan untuk menjaga sistem melakukan secara optimal</a:t>
            </a:r>
          </a:p>
          <a:p>
            <a:pPr lvl="1"/>
            <a:r>
              <a:rPr lang="en-US" sz="2400" dirty="0"/>
              <a:t>pemantauan penggunaan</a:t>
            </a:r>
          </a:p>
          <a:p>
            <a:pPr lvl="1"/>
            <a:r>
              <a:rPr lang="en-US" sz="2400" dirty="0"/>
              <a:t>tuning kinerja</a:t>
            </a:r>
          </a:p>
          <a:p>
            <a:pPr lvl="1"/>
            <a:r>
              <a:rPr lang="en-US" sz="2400" dirty="0"/>
              <a:t>pemeliharaan indeks</a:t>
            </a:r>
          </a:p>
          <a:p>
            <a:pPr lvl="1"/>
            <a:r>
              <a:rPr lang="en-US" sz="2400" dirty="0"/>
              <a:t>backup sistem</a:t>
            </a:r>
          </a:p>
          <a:p>
            <a:r>
              <a:rPr lang="en-US" sz="2800" dirty="0" smtClean="0"/>
              <a:t>terus-menerus </a:t>
            </a:r>
            <a:r>
              <a:rPr lang="en-US" sz="2800" dirty="0"/>
              <a:t>dukungan, pendidikan, dan komunikasi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dengan </a:t>
            </a:r>
            <a:r>
              <a:rPr lang="en-US" sz="2800" dirty="0"/>
              <a:t>bisnis </a:t>
            </a:r>
            <a:r>
              <a:rPr lang="en-US" sz="2800" dirty="0" smtClean="0"/>
              <a:t>pengguna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38350" y="303213"/>
            <a:ext cx="811530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88" b="1" dirty="0">
                <a:latin typeface="Arial" charset="0"/>
              </a:rPr>
              <a:t>The Kimball Lifecycle Diagram</a:t>
            </a:r>
            <a:br>
              <a:rPr lang="en-US" sz="3088" b="1" dirty="0">
                <a:latin typeface="Arial" charset="0"/>
              </a:rPr>
            </a:br>
            <a:r>
              <a:rPr lang="en-US" sz="3088" dirty="0" smtClean="0">
                <a:latin typeface="Arial" charset="0"/>
              </a:rPr>
              <a:t>Pertumbuhan</a:t>
            </a:r>
            <a:endParaRPr lang="en-US" sz="3088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6075" y="2551384"/>
            <a:ext cx="1349950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2381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Pertumbuhan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5350" y="1765300"/>
            <a:ext cx="92583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sistem DW cenderung untuk memperluas (jika mereka berhasil)</a:t>
            </a:r>
          </a:p>
          <a:p>
            <a:r>
              <a:rPr lang="en-US" sz="2800" dirty="0"/>
              <a:t>Dianggap sebagai tanda keberhasilan</a:t>
            </a:r>
          </a:p>
          <a:p>
            <a:r>
              <a:rPr lang="en-US" sz="2800" dirty="0"/>
              <a:t>permintaan baru perlu diprioritaskan</a:t>
            </a:r>
          </a:p>
          <a:p>
            <a:r>
              <a:rPr lang="en-US" sz="2800" dirty="0"/>
              <a:t>Mulai siklus lagi</a:t>
            </a:r>
          </a:p>
          <a:p>
            <a:pPr lvl="1"/>
            <a:r>
              <a:rPr lang="en-US" sz="2400" dirty="0"/>
              <a:t>Membangun di atas dasar yang telah ditetapkan</a:t>
            </a:r>
          </a:p>
          <a:p>
            <a:pPr lvl="1"/>
            <a:r>
              <a:rPr lang="en-US" sz="2400" dirty="0"/>
              <a:t>Berfokus pada persyaratan baru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54" y="5607828"/>
            <a:ext cx="1563011" cy="15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rial" charset="0"/>
              </a:rPr>
              <a:t>The Kimball </a:t>
            </a:r>
            <a:r>
              <a:rPr lang="en-US" sz="4800" b="1" dirty="0" smtClean="0">
                <a:latin typeface="Arial" charset="0"/>
              </a:rPr>
              <a:t>Lingkaran kehidupan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6300" y="1765300"/>
            <a:ext cx="9277350" cy="4991100"/>
          </a:xfrm>
        </p:spPr>
        <p:txBody>
          <a:bodyPr/>
          <a:lstStyle/>
          <a:p>
            <a:r>
              <a:rPr lang="en-US" sz="2800" dirty="0"/>
              <a:t>Menggambarkan aliran umum implementasi DW</a:t>
            </a:r>
          </a:p>
          <a:p>
            <a:r>
              <a:rPr lang="en-US" sz="2800" dirty="0"/>
              <a:t>Tugas sequencing dan menyoroti kegiatan mengidentifikasi bahwa harus terjadi bersamaan</a:t>
            </a:r>
          </a:p>
          <a:p>
            <a:r>
              <a:rPr lang="en-US" sz="2800" dirty="0"/>
              <a:t>Mungkin perlu disesuaikan untuk memenuhi kebutuhan unik organisasi Anda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Tidak setiap detail dari setiap tugas Lifecycle akan dilakukan pada setiap </a:t>
            </a:r>
            <a:r>
              <a:rPr lang="en-US" sz="2800" dirty="0" smtClean="0">
                <a:solidFill>
                  <a:srgbClr val="FF0000"/>
                </a:solidFill>
              </a:rPr>
              <a:t>proyek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83" y="5607828"/>
            <a:ext cx="2090726" cy="15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0250" y="303213"/>
            <a:ext cx="815340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6886" y="3622607"/>
            <a:ext cx="1309685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34191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Program / Perencanaan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65300"/>
            <a:ext cx="92964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Perencanaan proyek</a:t>
            </a:r>
          </a:p>
          <a:p>
            <a:r>
              <a:rPr lang="en-US" sz="2800" dirty="0"/>
              <a:t>definisi lingkup </a:t>
            </a:r>
            <a:r>
              <a:rPr lang="en-US" sz="2800" dirty="0" smtClean="0"/>
              <a:t>paham </a:t>
            </a:r>
            <a:r>
              <a:rPr lang="en-US" sz="2800" dirty="0"/>
              <a:t>kebutuhan bisnis</a:t>
            </a:r>
          </a:p>
          <a:p>
            <a:r>
              <a:rPr lang="en-US" sz="2800" dirty="0"/>
              <a:t>Identifikasi tugas</a:t>
            </a:r>
          </a:p>
          <a:p>
            <a:r>
              <a:rPr lang="en-US" sz="2800" dirty="0"/>
              <a:t>penjadwalan </a:t>
            </a:r>
          </a:p>
          <a:p>
            <a:r>
              <a:rPr lang="en-US" sz="2800" dirty="0"/>
              <a:t>Perencanaan sumber daya</a:t>
            </a:r>
          </a:p>
          <a:p>
            <a:r>
              <a:rPr lang="en-US" sz="2800" dirty="0"/>
              <a:t>beban Kerja penugasan</a:t>
            </a:r>
          </a:p>
          <a:p>
            <a:r>
              <a:rPr lang="en-US" sz="2800" dirty="0"/>
              <a:t>Dokumen akhir merupakan cetak biru dari </a:t>
            </a:r>
            <a:r>
              <a:rPr lang="en-US" sz="2800" dirty="0" smtClean="0"/>
              <a:t>proyek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01" y="5607828"/>
            <a:ext cx="2202630" cy="15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3213"/>
            <a:ext cx="8172450" cy="1260475"/>
          </a:xfrm>
        </p:spPr>
        <p:txBody>
          <a:bodyPr/>
          <a:lstStyle/>
          <a:p>
            <a:r>
              <a:rPr lang="en-US" sz="4800" b="1" dirty="0"/>
              <a:t>Program / Manajemen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765300"/>
            <a:ext cx="93345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Memberlakukan rencana proyek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Kegiatan</a:t>
            </a:r>
            <a:r>
              <a:rPr lang="en-US" sz="2800" b="1" dirty="0"/>
              <a:t>:</a:t>
            </a:r>
          </a:p>
          <a:p>
            <a:r>
              <a:rPr lang="en-US" sz="2800" dirty="0"/>
              <a:t>pemantauan Status</a:t>
            </a:r>
          </a:p>
          <a:p>
            <a:r>
              <a:rPr lang="en-US" sz="2800" dirty="0"/>
              <a:t>pelacakan masalah</a:t>
            </a:r>
          </a:p>
          <a:p>
            <a:r>
              <a:rPr lang="en-US" sz="2800" dirty="0"/>
              <a:t>Pengembangan rencana komunikasi yang komprehensif yang membicarakan baik bisnis dan TI </a:t>
            </a:r>
            <a:r>
              <a:rPr lang="en-US" sz="2800" dirty="0" smtClean="0"/>
              <a:t>unit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46" y="5687237"/>
            <a:ext cx="1582049" cy="15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76450" y="303213"/>
            <a:ext cx="807720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55864" y="2590293"/>
            <a:ext cx="1309685" cy="2938126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7836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303213"/>
            <a:ext cx="8153400" cy="1260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Persyaratan Bisnis Definisi</a:t>
            </a:r>
            <a:br>
              <a:rPr lang="en-US" sz="4400" b="1" dirty="0" smtClean="0"/>
            </a:br>
            <a:endParaRPr lang="en-US" sz="44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65300"/>
            <a:ext cx="9315450" cy="49911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Keberhasilan proyek tergantung pada pemahaman yang kuat tentang kebutuhan bisnis !!!</a:t>
            </a:r>
          </a:p>
          <a:p>
            <a:r>
              <a:rPr lang="en-US" sz="2800" dirty="0" smtClean="0"/>
              <a:t>Memahami faktor utama yang mendorong bisnis sangat penting untuk terjemahan sukses dari kebutuhan bisnis ke pertimbangan desain</a:t>
            </a:r>
          </a:p>
          <a:p>
            <a:r>
              <a:rPr lang="en-US" sz="2800" dirty="0" smtClean="0"/>
              <a:t>Tiga lagu berikut lagu berikut langkah ini: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Teknologi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</a:p>
          <a:p>
            <a:pPr lvl="1"/>
            <a:r>
              <a:rPr lang="en-US" sz="2400" b="1" dirty="0" err="1" smtClean="0">
                <a:solidFill>
                  <a:srgbClr val="0070C0"/>
                </a:solidFill>
              </a:rPr>
              <a:t>Bussiness</a:t>
            </a:r>
            <a:r>
              <a:rPr lang="en-US" sz="2400" b="1" dirty="0" smtClean="0">
                <a:solidFill>
                  <a:srgbClr val="0070C0"/>
                </a:solidFill>
              </a:rPr>
              <a:t> Aplikasi intelijen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49" y="5687236"/>
            <a:ext cx="2370694" cy="15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1143</Words>
  <Application>Microsoft Office PowerPoint</Application>
  <PresentationFormat>Custom</PresentationFormat>
  <Paragraphs>182</Paragraphs>
  <Slides>31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Two Main Data Warehouse Development Methodologies</vt:lpstr>
      <vt:lpstr>The Kimball Lifecycle Diagram</vt:lpstr>
      <vt:lpstr>The Kimball Lifecycle</vt:lpstr>
      <vt:lpstr>The Kimball Lifecycle Diagram</vt:lpstr>
      <vt:lpstr>Program/Project Planning</vt:lpstr>
      <vt:lpstr>Program/Project Management</vt:lpstr>
      <vt:lpstr>The Kimball Lifecycle Diagram</vt:lpstr>
      <vt:lpstr> Business Requirements Definition </vt:lpstr>
      <vt:lpstr>The Kimball Lifecycle Diagram Technology Track</vt:lpstr>
      <vt:lpstr>Technology Track</vt:lpstr>
      <vt:lpstr>Product Selection and Installation</vt:lpstr>
      <vt:lpstr>The Kimball Lifecycle Diagram Data Track</vt:lpstr>
      <vt:lpstr>Dimensional Modeling</vt:lpstr>
      <vt:lpstr>Dimensional Modeling</vt:lpstr>
      <vt:lpstr>Dimensional Modeling</vt:lpstr>
      <vt:lpstr>Example of Star Schema</vt:lpstr>
      <vt:lpstr>Example of Snowflake Schema</vt:lpstr>
      <vt:lpstr>Snowflake Schema</vt:lpstr>
      <vt:lpstr>Physical Design</vt:lpstr>
      <vt:lpstr>ETL Design and Development</vt:lpstr>
      <vt:lpstr>ETL</vt:lpstr>
      <vt:lpstr>The Kimball Lifecycle Diagram Bussiness Intelligence Application Track</vt:lpstr>
      <vt:lpstr>Business Intelligence  Application Track</vt:lpstr>
      <vt:lpstr>BI Application Design &amp; Development</vt:lpstr>
      <vt:lpstr>The Kimball Lifecycle Diagram Bussiness Intelligence Application Track</vt:lpstr>
      <vt:lpstr>Deployment</vt:lpstr>
      <vt:lpstr>The Kimball Lifecycle Diagram Maintenance</vt:lpstr>
      <vt:lpstr>Maintenance</vt:lpstr>
      <vt:lpstr>The Kimball Lifecycle Diagram Growth</vt:lpstr>
      <vt:lpstr>Growth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188</cp:revision>
  <dcterms:created xsi:type="dcterms:W3CDTF">2014-08-28T03:04:31Z</dcterms:created>
  <dcterms:modified xsi:type="dcterms:W3CDTF">2017-11-30T07:37:58Z</dcterms:modified>
</cp:coreProperties>
</file>