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88" r:id="rId2"/>
    <p:sldId id="321" r:id="rId3"/>
    <p:sldId id="290" r:id="rId4"/>
    <p:sldId id="291" r:id="rId5"/>
    <p:sldId id="292" r:id="rId6"/>
    <p:sldId id="293" r:id="rId7"/>
    <p:sldId id="294" r:id="rId8"/>
    <p:sldId id="295" r:id="rId9"/>
    <p:sldId id="296"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1pPr>
    <a:lvl2pPr marL="520700" indent="-635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2pPr>
    <a:lvl3pPr marL="1041400" indent="-1270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3pPr>
    <a:lvl4pPr marL="1563688" indent="-1920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4pPr>
    <a:lvl5pPr marL="2084388" indent="-2555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1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1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1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1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5" autoAdjust="0"/>
    <p:restoredTop sz="86318" autoAdjust="0"/>
  </p:normalViewPr>
  <p:slideViewPr>
    <p:cSldViewPr snapToGrid="0" snapToObjects="1">
      <p:cViewPr varScale="1">
        <p:scale>
          <a:sx n="57" d="100"/>
          <a:sy n="57" d="100"/>
        </p:scale>
        <p:origin x="-1548" y="-96"/>
      </p:cViewPr>
      <p:guideLst>
        <p:guide orient="horz" pos="2382"/>
        <p:guide pos="3367"/>
      </p:guideLst>
    </p:cSldViewPr>
  </p:slideViewPr>
  <p:notesTextViewPr>
    <p:cViewPr>
      <p:scale>
        <a:sx n="100" d="100"/>
        <a:sy n="100" d="100"/>
      </p:scale>
      <p:origin x="0" y="0"/>
    </p:cViewPr>
  </p:notesTextViewPr>
  <p:sorterViewPr>
    <p:cViewPr>
      <p:scale>
        <a:sx n="185" d="100"/>
        <a:sy n="18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B7453-8704-497A-BBBD-8EC89227445B}" type="doc">
      <dgm:prSet loTypeId="urn:microsoft.com/office/officeart/2005/8/layout/process1" loCatId="process" qsTypeId="urn:microsoft.com/office/officeart/2005/8/quickstyle/simple1" qsCatId="simple" csTypeId="urn:microsoft.com/office/officeart/2005/8/colors/colorful1" csCatId="colorful" phldr="1"/>
      <dgm:spPr/>
    </dgm:pt>
    <dgm:pt modelId="{D43E5121-769A-43E0-9B72-9D7C8A397EAB}">
      <dgm:prSet phldrT="[Text]"/>
      <dgm:spPr/>
      <dgm:t>
        <a:bodyPr/>
        <a:lstStyle/>
        <a:p>
          <a:r>
            <a:rPr lang="en-US" dirty="0" smtClean="0"/>
            <a:t>Program</a:t>
          </a:r>
          <a:endParaRPr lang="en-US" dirty="0"/>
        </a:p>
      </dgm:t>
    </dgm:pt>
    <dgm:pt modelId="{34D596C2-5216-45F6-9F1F-46054DA07028}" type="parTrans" cxnId="{4FC986D2-4CB2-48FF-AD01-AAB6473E6204}">
      <dgm:prSet/>
      <dgm:spPr/>
      <dgm:t>
        <a:bodyPr/>
        <a:lstStyle/>
        <a:p>
          <a:endParaRPr lang="en-US"/>
        </a:p>
      </dgm:t>
    </dgm:pt>
    <dgm:pt modelId="{31750F53-EFBA-4B1E-A423-F4D24AB87308}" type="sibTrans" cxnId="{4FC986D2-4CB2-48FF-AD01-AAB6473E6204}">
      <dgm:prSet/>
      <dgm:spPr/>
      <dgm:t>
        <a:bodyPr/>
        <a:lstStyle/>
        <a:p>
          <a:endParaRPr lang="en-US" dirty="0"/>
        </a:p>
      </dgm:t>
    </dgm:pt>
    <dgm:pt modelId="{5B2BD7A5-6CEB-4428-86C3-6FD5CD79193C}">
      <dgm:prSet phldrT="[Text]"/>
      <dgm:spPr/>
      <dgm:t>
        <a:bodyPr/>
        <a:lstStyle/>
        <a:p>
          <a:r>
            <a:rPr lang="en-US" dirty="0" smtClean="0"/>
            <a:t>Project</a:t>
          </a:r>
          <a:endParaRPr lang="en-US" dirty="0"/>
        </a:p>
      </dgm:t>
    </dgm:pt>
    <dgm:pt modelId="{F68982EC-2E4D-4B91-BC42-5F1B092DB457}" type="parTrans" cxnId="{337A715E-4364-497C-B116-5D4BEC06F50C}">
      <dgm:prSet/>
      <dgm:spPr/>
      <dgm:t>
        <a:bodyPr/>
        <a:lstStyle/>
        <a:p>
          <a:endParaRPr lang="en-US"/>
        </a:p>
      </dgm:t>
    </dgm:pt>
    <dgm:pt modelId="{EDAE952A-81E7-4660-8589-D26FF2E29C06}" type="sibTrans" cxnId="{337A715E-4364-497C-B116-5D4BEC06F50C}">
      <dgm:prSet/>
      <dgm:spPr/>
      <dgm:t>
        <a:bodyPr/>
        <a:lstStyle/>
        <a:p>
          <a:endParaRPr lang="en-US"/>
        </a:p>
      </dgm:t>
    </dgm:pt>
    <dgm:pt modelId="{E0CC718E-72BD-48A8-95D6-4119DB52FA7B}">
      <dgm:prSet phldrT="[Text]"/>
      <dgm:spPr/>
      <dgm:t>
        <a:bodyPr/>
        <a:lstStyle/>
        <a:p>
          <a:r>
            <a:rPr lang="en-US" dirty="0" smtClean="0"/>
            <a:t>Data Mart</a:t>
          </a:r>
          <a:endParaRPr lang="en-US" dirty="0"/>
        </a:p>
      </dgm:t>
    </dgm:pt>
    <dgm:pt modelId="{BCFE16DD-F793-4DA7-9AF6-0AC6D2A11A67}" type="parTrans" cxnId="{AF479884-F319-4919-8C8D-99A2450DDD9F}">
      <dgm:prSet/>
      <dgm:spPr/>
      <dgm:t>
        <a:bodyPr/>
        <a:lstStyle/>
        <a:p>
          <a:endParaRPr lang="en-US"/>
        </a:p>
      </dgm:t>
    </dgm:pt>
    <dgm:pt modelId="{737EEF9F-A7D3-499D-9348-EDBF7BF18DC1}" type="sibTrans" cxnId="{AF479884-F319-4919-8C8D-99A2450DDD9F}">
      <dgm:prSet/>
      <dgm:spPr/>
      <dgm:t>
        <a:bodyPr/>
        <a:lstStyle/>
        <a:p>
          <a:endParaRPr lang="en-US"/>
        </a:p>
      </dgm:t>
    </dgm:pt>
    <dgm:pt modelId="{9491388B-79C5-44FD-A8C4-5B9D235EF6B1}" type="pres">
      <dgm:prSet presAssocID="{D98B7453-8704-497A-BBBD-8EC89227445B}" presName="Name0" presStyleCnt="0">
        <dgm:presLayoutVars>
          <dgm:dir/>
          <dgm:resizeHandles val="exact"/>
        </dgm:presLayoutVars>
      </dgm:prSet>
      <dgm:spPr/>
    </dgm:pt>
    <dgm:pt modelId="{B93A25B5-B396-4001-8370-ED6CEF02A9F6}" type="pres">
      <dgm:prSet presAssocID="{D43E5121-769A-43E0-9B72-9D7C8A397EAB}" presName="node" presStyleLbl="node1" presStyleIdx="0" presStyleCnt="3">
        <dgm:presLayoutVars>
          <dgm:bulletEnabled val="1"/>
        </dgm:presLayoutVars>
      </dgm:prSet>
      <dgm:spPr/>
      <dgm:t>
        <a:bodyPr/>
        <a:lstStyle/>
        <a:p>
          <a:endParaRPr lang="en-US"/>
        </a:p>
      </dgm:t>
    </dgm:pt>
    <dgm:pt modelId="{208AA9F6-BD9E-4374-AA85-2084C790F55C}" type="pres">
      <dgm:prSet presAssocID="{31750F53-EFBA-4B1E-A423-F4D24AB87308}" presName="sibTrans" presStyleLbl="sibTrans2D1" presStyleIdx="0" presStyleCnt="2"/>
      <dgm:spPr/>
      <dgm:t>
        <a:bodyPr/>
        <a:lstStyle/>
        <a:p>
          <a:endParaRPr lang="en-US"/>
        </a:p>
      </dgm:t>
    </dgm:pt>
    <dgm:pt modelId="{C0ABBD45-5467-4F3D-A935-F711E69873C3}" type="pres">
      <dgm:prSet presAssocID="{31750F53-EFBA-4B1E-A423-F4D24AB87308}" presName="connectorText" presStyleLbl="sibTrans2D1" presStyleIdx="0" presStyleCnt="2"/>
      <dgm:spPr/>
      <dgm:t>
        <a:bodyPr/>
        <a:lstStyle/>
        <a:p>
          <a:endParaRPr lang="en-US"/>
        </a:p>
      </dgm:t>
    </dgm:pt>
    <dgm:pt modelId="{5D864EE8-01D4-4E7D-A653-1936FEBD26F9}" type="pres">
      <dgm:prSet presAssocID="{5B2BD7A5-6CEB-4428-86C3-6FD5CD79193C}" presName="node" presStyleLbl="node1" presStyleIdx="1" presStyleCnt="3">
        <dgm:presLayoutVars>
          <dgm:bulletEnabled val="1"/>
        </dgm:presLayoutVars>
      </dgm:prSet>
      <dgm:spPr/>
      <dgm:t>
        <a:bodyPr/>
        <a:lstStyle/>
        <a:p>
          <a:endParaRPr lang="en-US"/>
        </a:p>
      </dgm:t>
    </dgm:pt>
    <dgm:pt modelId="{41A4D587-4848-4AE7-8911-8EE7E2658A0E}" type="pres">
      <dgm:prSet presAssocID="{EDAE952A-81E7-4660-8589-D26FF2E29C06}" presName="sibTrans" presStyleLbl="sibTrans2D1" presStyleIdx="1" presStyleCnt="2"/>
      <dgm:spPr/>
      <dgm:t>
        <a:bodyPr/>
        <a:lstStyle/>
        <a:p>
          <a:endParaRPr lang="en-US"/>
        </a:p>
      </dgm:t>
    </dgm:pt>
    <dgm:pt modelId="{D35313E9-B96B-42FC-81D6-15573BEFD53C}" type="pres">
      <dgm:prSet presAssocID="{EDAE952A-81E7-4660-8589-D26FF2E29C06}" presName="connectorText" presStyleLbl="sibTrans2D1" presStyleIdx="1" presStyleCnt="2"/>
      <dgm:spPr/>
      <dgm:t>
        <a:bodyPr/>
        <a:lstStyle/>
        <a:p>
          <a:endParaRPr lang="en-US"/>
        </a:p>
      </dgm:t>
    </dgm:pt>
    <dgm:pt modelId="{4926BEFC-1495-4BF7-A982-FC2622161B86}" type="pres">
      <dgm:prSet presAssocID="{E0CC718E-72BD-48A8-95D6-4119DB52FA7B}" presName="node" presStyleLbl="node1" presStyleIdx="2" presStyleCnt="3">
        <dgm:presLayoutVars>
          <dgm:bulletEnabled val="1"/>
        </dgm:presLayoutVars>
      </dgm:prSet>
      <dgm:spPr/>
      <dgm:t>
        <a:bodyPr/>
        <a:lstStyle/>
        <a:p>
          <a:endParaRPr lang="en-US"/>
        </a:p>
      </dgm:t>
    </dgm:pt>
  </dgm:ptLst>
  <dgm:cxnLst>
    <dgm:cxn modelId="{337A715E-4364-497C-B116-5D4BEC06F50C}" srcId="{D98B7453-8704-497A-BBBD-8EC89227445B}" destId="{5B2BD7A5-6CEB-4428-86C3-6FD5CD79193C}" srcOrd="1" destOrd="0" parTransId="{F68982EC-2E4D-4B91-BC42-5F1B092DB457}" sibTransId="{EDAE952A-81E7-4660-8589-D26FF2E29C06}"/>
    <dgm:cxn modelId="{62248069-DB0B-6F4A-952D-6A5A8220B74F}" type="presOf" srcId="{31750F53-EFBA-4B1E-A423-F4D24AB87308}" destId="{C0ABBD45-5467-4F3D-A935-F711E69873C3}" srcOrd="1" destOrd="0" presId="urn:microsoft.com/office/officeart/2005/8/layout/process1"/>
    <dgm:cxn modelId="{AF479884-F319-4919-8C8D-99A2450DDD9F}" srcId="{D98B7453-8704-497A-BBBD-8EC89227445B}" destId="{E0CC718E-72BD-48A8-95D6-4119DB52FA7B}" srcOrd="2" destOrd="0" parTransId="{BCFE16DD-F793-4DA7-9AF6-0AC6D2A11A67}" sibTransId="{737EEF9F-A7D3-499D-9348-EDBF7BF18DC1}"/>
    <dgm:cxn modelId="{1D5A2F50-8C40-AE47-B58B-23F1EA97E34B}" type="presOf" srcId="{EDAE952A-81E7-4660-8589-D26FF2E29C06}" destId="{41A4D587-4848-4AE7-8911-8EE7E2658A0E}" srcOrd="0" destOrd="0" presId="urn:microsoft.com/office/officeart/2005/8/layout/process1"/>
    <dgm:cxn modelId="{07FF69A8-7DF4-3046-A00A-939DDA0026CB}" type="presOf" srcId="{5B2BD7A5-6CEB-4428-86C3-6FD5CD79193C}" destId="{5D864EE8-01D4-4E7D-A653-1936FEBD26F9}" srcOrd="0" destOrd="0" presId="urn:microsoft.com/office/officeart/2005/8/layout/process1"/>
    <dgm:cxn modelId="{2B7BABEE-DF30-2942-88B3-796AFA613C0C}" type="presOf" srcId="{EDAE952A-81E7-4660-8589-D26FF2E29C06}" destId="{D35313E9-B96B-42FC-81D6-15573BEFD53C}" srcOrd="1" destOrd="0" presId="urn:microsoft.com/office/officeart/2005/8/layout/process1"/>
    <dgm:cxn modelId="{F3E3CB21-666F-9E42-A235-543E9B9281FA}" type="presOf" srcId="{31750F53-EFBA-4B1E-A423-F4D24AB87308}" destId="{208AA9F6-BD9E-4374-AA85-2084C790F55C}" srcOrd="0" destOrd="0" presId="urn:microsoft.com/office/officeart/2005/8/layout/process1"/>
    <dgm:cxn modelId="{3D54C44F-E58C-9044-8D6C-73C1229D4169}" type="presOf" srcId="{D98B7453-8704-497A-BBBD-8EC89227445B}" destId="{9491388B-79C5-44FD-A8C4-5B9D235EF6B1}" srcOrd="0" destOrd="0" presId="urn:microsoft.com/office/officeart/2005/8/layout/process1"/>
    <dgm:cxn modelId="{913158B9-8DD5-004F-8E6C-758946899478}" type="presOf" srcId="{D43E5121-769A-43E0-9B72-9D7C8A397EAB}" destId="{B93A25B5-B396-4001-8370-ED6CEF02A9F6}" srcOrd="0" destOrd="0" presId="urn:microsoft.com/office/officeart/2005/8/layout/process1"/>
    <dgm:cxn modelId="{D006013B-CE51-8849-A3C4-88E4232AC631}" type="presOf" srcId="{E0CC718E-72BD-48A8-95D6-4119DB52FA7B}" destId="{4926BEFC-1495-4BF7-A982-FC2622161B86}" srcOrd="0" destOrd="0" presId="urn:microsoft.com/office/officeart/2005/8/layout/process1"/>
    <dgm:cxn modelId="{4FC986D2-4CB2-48FF-AD01-AAB6473E6204}" srcId="{D98B7453-8704-497A-BBBD-8EC89227445B}" destId="{D43E5121-769A-43E0-9B72-9D7C8A397EAB}" srcOrd="0" destOrd="0" parTransId="{34D596C2-5216-45F6-9F1F-46054DA07028}" sibTransId="{31750F53-EFBA-4B1E-A423-F4D24AB87308}"/>
    <dgm:cxn modelId="{66CC1AA8-0BF3-9C4C-A2B1-7A62D7797EBD}" type="presParOf" srcId="{9491388B-79C5-44FD-A8C4-5B9D235EF6B1}" destId="{B93A25B5-B396-4001-8370-ED6CEF02A9F6}" srcOrd="0" destOrd="0" presId="urn:microsoft.com/office/officeart/2005/8/layout/process1"/>
    <dgm:cxn modelId="{69E96C4B-29A9-2A42-AAEE-143FA9C0E5F8}" type="presParOf" srcId="{9491388B-79C5-44FD-A8C4-5B9D235EF6B1}" destId="{208AA9F6-BD9E-4374-AA85-2084C790F55C}" srcOrd="1" destOrd="0" presId="urn:microsoft.com/office/officeart/2005/8/layout/process1"/>
    <dgm:cxn modelId="{6B81D4D5-AE64-B147-8999-59C3E9CAFD7F}" type="presParOf" srcId="{208AA9F6-BD9E-4374-AA85-2084C790F55C}" destId="{C0ABBD45-5467-4F3D-A935-F711E69873C3}" srcOrd="0" destOrd="0" presId="urn:microsoft.com/office/officeart/2005/8/layout/process1"/>
    <dgm:cxn modelId="{E80DFE44-1C1D-064C-A5A9-751C86A60DE4}" type="presParOf" srcId="{9491388B-79C5-44FD-A8C4-5B9D235EF6B1}" destId="{5D864EE8-01D4-4E7D-A653-1936FEBD26F9}" srcOrd="2" destOrd="0" presId="urn:microsoft.com/office/officeart/2005/8/layout/process1"/>
    <dgm:cxn modelId="{00186D7F-8872-CB4E-8D92-E7C8110FF183}" type="presParOf" srcId="{9491388B-79C5-44FD-A8C4-5B9D235EF6B1}" destId="{41A4D587-4848-4AE7-8911-8EE7E2658A0E}" srcOrd="3" destOrd="0" presId="urn:microsoft.com/office/officeart/2005/8/layout/process1"/>
    <dgm:cxn modelId="{ECDFAE7A-5552-6D4E-BE07-1A82896DB0A1}" type="presParOf" srcId="{41A4D587-4848-4AE7-8911-8EE7E2658A0E}" destId="{D35313E9-B96B-42FC-81D6-15573BEFD53C}" srcOrd="0" destOrd="0" presId="urn:microsoft.com/office/officeart/2005/8/layout/process1"/>
    <dgm:cxn modelId="{B30D9A68-62EF-3643-AF26-37149976ADD0}" type="presParOf" srcId="{9491388B-79C5-44FD-A8C4-5B9D235EF6B1}" destId="{4926BEFC-1495-4BF7-A982-FC2622161B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2741E8-8761-4370-8587-EE441438FD7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3BF346-0097-4097-B41C-627CA8B9D6BF}">
      <dgm:prSet phldrT="[Text]"/>
      <dgm:spPr/>
      <dgm:t>
        <a:bodyPr/>
        <a:lstStyle/>
        <a:p>
          <a:r>
            <a:rPr lang="en-US" dirty="0" smtClean="0"/>
            <a:t>Transaction</a:t>
          </a:r>
          <a:endParaRPr lang="en-US" dirty="0"/>
        </a:p>
      </dgm:t>
    </dgm:pt>
    <dgm:pt modelId="{D1C25AB3-E121-4502-BC31-301B5D76202F}" type="parTrans" cxnId="{12CDDFE5-48DF-440C-AE1C-A6FD46151BCD}">
      <dgm:prSet/>
      <dgm:spPr/>
      <dgm:t>
        <a:bodyPr/>
        <a:lstStyle/>
        <a:p>
          <a:endParaRPr lang="en-US"/>
        </a:p>
      </dgm:t>
    </dgm:pt>
    <dgm:pt modelId="{C9409AF5-470D-4EF7-9060-DF544FB88DC1}" type="sibTrans" cxnId="{12CDDFE5-48DF-440C-AE1C-A6FD46151BCD}">
      <dgm:prSet/>
      <dgm:spPr/>
      <dgm:t>
        <a:bodyPr/>
        <a:lstStyle/>
        <a:p>
          <a:endParaRPr lang="en-US"/>
        </a:p>
      </dgm:t>
    </dgm:pt>
    <dgm:pt modelId="{7C0FAF44-3C11-48F6-9289-04032E88F8FC}">
      <dgm:prSet phldrT="[Text]"/>
      <dgm:spPr>
        <a:solidFill>
          <a:srgbClr val="92D050"/>
        </a:solidFill>
      </dgm:spPr>
      <dgm:t>
        <a:bodyPr/>
        <a:lstStyle/>
        <a:p>
          <a:r>
            <a:rPr lang="en-US" dirty="0" smtClean="0"/>
            <a:t>Accumulating Snapshot</a:t>
          </a:r>
          <a:endParaRPr lang="en-US" dirty="0"/>
        </a:p>
      </dgm:t>
    </dgm:pt>
    <dgm:pt modelId="{8C955740-FDD3-4D56-A35B-E42155CC909F}" type="parTrans" cxnId="{F478648C-4301-4772-A742-C68DFD0FE974}">
      <dgm:prSet/>
      <dgm:spPr/>
      <dgm:t>
        <a:bodyPr/>
        <a:lstStyle/>
        <a:p>
          <a:endParaRPr lang="en-US"/>
        </a:p>
      </dgm:t>
    </dgm:pt>
    <dgm:pt modelId="{1CBD124A-3847-47D9-A930-8D29165A0EC4}" type="sibTrans" cxnId="{F478648C-4301-4772-A742-C68DFD0FE974}">
      <dgm:prSet/>
      <dgm:spPr/>
      <dgm:t>
        <a:bodyPr/>
        <a:lstStyle/>
        <a:p>
          <a:endParaRPr lang="en-US"/>
        </a:p>
      </dgm:t>
    </dgm:pt>
    <dgm:pt modelId="{5B06F404-5D77-42FC-BE01-1102A2767510}">
      <dgm:prSet phldrT="[Text]"/>
      <dgm:spPr>
        <a:solidFill>
          <a:srgbClr val="0070C0"/>
        </a:solidFill>
      </dgm:spPr>
      <dgm:t>
        <a:bodyPr/>
        <a:lstStyle/>
        <a:p>
          <a:r>
            <a:rPr lang="en-US" dirty="0" smtClean="0"/>
            <a:t>Periodic</a:t>
          </a:r>
          <a:br>
            <a:rPr lang="en-US" dirty="0" smtClean="0"/>
          </a:br>
          <a:r>
            <a:rPr lang="en-US" dirty="0" smtClean="0"/>
            <a:t>Snapshot</a:t>
          </a:r>
          <a:endParaRPr lang="en-US" dirty="0"/>
        </a:p>
      </dgm:t>
    </dgm:pt>
    <dgm:pt modelId="{9555D262-84BB-4DD2-94A2-BD12C677520D}" type="parTrans" cxnId="{DC7CDA6B-CFDC-4769-AADE-5C0F04736D44}">
      <dgm:prSet/>
      <dgm:spPr/>
      <dgm:t>
        <a:bodyPr/>
        <a:lstStyle/>
        <a:p>
          <a:endParaRPr lang="en-US"/>
        </a:p>
      </dgm:t>
    </dgm:pt>
    <dgm:pt modelId="{976123A7-291B-4A82-9380-757987DE3A50}" type="sibTrans" cxnId="{DC7CDA6B-CFDC-4769-AADE-5C0F04736D44}">
      <dgm:prSet/>
      <dgm:spPr/>
      <dgm:t>
        <a:bodyPr/>
        <a:lstStyle/>
        <a:p>
          <a:endParaRPr lang="en-US"/>
        </a:p>
      </dgm:t>
    </dgm:pt>
    <dgm:pt modelId="{92C7E958-1655-4A5A-A75A-13BAF5895D96}" type="pres">
      <dgm:prSet presAssocID="{842741E8-8761-4370-8587-EE441438FD7F}" presName="diagram" presStyleCnt="0">
        <dgm:presLayoutVars>
          <dgm:dir/>
          <dgm:resizeHandles val="exact"/>
        </dgm:presLayoutVars>
      </dgm:prSet>
      <dgm:spPr/>
      <dgm:t>
        <a:bodyPr/>
        <a:lstStyle/>
        <a:p>
          <a:endParaRPr lang="en-US"/>
        </a:p>
      </dgm:t>
    </dgm:pt>
    <dgm:pt modelId="{FC277E4C-7603-40BF-AB67-93291B59F880}" type="pres">
      <dgm:prSet presAssocID="{DC3BF346-0097-4097-B41C-627CA8B9D6BF}" presName="node" presStyleLbl="node1" presStyleIdx="0" presStyleCnt="3">
        <dgm:presLayoutVars>
          <dgm:bulletEnabled val="1"/>
        </dgm:presLayoutVars>
      </dgm:prSet>
      <dgm:spPr/>
      <dgm:t>
        <a:bodyPr/>
        <a:lstStyle/>
        <a:p>
          <a:endParaRPr lang="en-US"/>
        </a:p>
      </dgm:t>
    </dgm:pt>
    <dgm:pt modelId="{9F973AE1-25D3-4837-984A-579CA435599D}" type="pres">
      <dgm:prSet presAssocID="{C9409AF5-470D-4EF7-9060-DF544FB88DC1}" presName="sibTrans" presStyleCnt="0"/>
      <dgm:spPr/>
    </dgm:pt>
    <dgm:pt modelId="{5FB9A54E-326D-4271-9931-232730F61596}" type="pres">
      <dgm:prSet presAssocID="{7C0FAF44-3C11-48F6-9289-04032E88F8FC}" presName="node" presStyleLbl="node1" presStyleIdx="1" presStyleCnt="3">
        <dgm:presLayoutVars>
          <dgm:bulletEnabled val="1"/>
        </dgm:presLayoutVars>
      </dgm:prSet>
      <dgm:spPr/>
      <dgm:t>
        <a:bodyPr/>
        <a:lstStyle/>
        <a:p>
          <a:endParaRPr lang="en-US"/>
        </a:p>
      </dgm:t>
    </dgm:pt>
    <dgm:pt modelId="{A846A389-D74D-4847-83F1-4F00A52C925A}" type="pres">
      <dgm:prSet presAssocID="{1CBD124A-3847-47D9-A930-8D29165A0EC4}" presName="sibTrans" presStyleCnt="0"/>
      <dgm:spPr/>
    </dgm:pt>
    <dgm:pt modelId="{8C522285-4E5D-4B38-A97F-548DA38CBBA9}" type="pres">
      <dgm:prSet presAssocID="{5B06F404-5D77-42FC-BE01-1102A2767510}" presName="node" presStyleLbl="node1" presStyleIdx="2" presStyleCnt="3">
        <dgm:presLayoutVars>
          <dgm:bulletEnabled val="1"/>
        </dgm:presLayoutVars>
      </dgm:prSet>
      <dgm:spPr/>
      <dgm:t>
        <a:bodyPr/>
        <a:lstStyle/>
        <a:p>
          <a:endParaRPr lang="en-US"/>
        </a:p>
      </dgm:t>
    </dgm:pt>
  </dgm:ptLst>
  <dgm:cxnLst>
    <dgm:cxn modelId="{BBAD908F-5858-B049-9AE9-7254288C1550}" type="presOf" srcId="{7C0FAF44-3C11-48F6-9289-04032E88F8FC}" destId="{5FB9A54E-326D-4271-9931-232730F61596}" srcOrd="0" destOrd="0" presId="urn:microsoft.com/office/officeart/2005/8/layout/default"/>
    <dgm:cxn modelId="{38329E35-3F6A-B24A-8E2B-721C68CD94CE}" type="presOf" srcId="{DC3BF346-0097-4097-B41C-627CA8B9D6BF}" destId="{FC277E4C-7603-40BF-AB67-93291B59F880}" srcOrd="0" destOrd="0" presId="urn:microsoft.com/office/officeart/2005/8/layout/default"/>
    <dgm:cxn modelId="{F478648C-4301-4772-A742-C68DFD0FE974}" srcId="{842741E8-8761-4370-8587-EE441438FD7F}" destId="{7C0FAF44-3C11-48F6-9289-04032E88F8FC}" srcOrd="1" destOrd="0" parTransId="{8C955740-FDD3-4D56-A35B-E42155CC909F}" sibTransId="{1CBD124A-3847-47D9-A930-8D29165A0EC4}"/>
    <dgm:cxn modelId="{DF15D440-098B-C24A-8D2C-DA44C7050141}" type="presOf" srcId="{5B06F404-5D77-42FC-BE01-1102A2767510}" destId="{8C522285-4E5D-4B38-A97F-548DA38CBBA9}" srcOrd="0" destOrd="0" presId="urn:microsoft.com/office/officeart/2005/8/layout/default"/>
    <dgm:cxn modelId="{12CDDFE5-48DF-440C-AE1C-A6FD46151BCD}" srcId="{842741E8-8761-4370-8587-EE441438FD7F}" destId="{DC3BF346-0097-4097-B41C-627CA8B9D6BF}" srcOrd="0" destOrd="0" parTransId="{D1C25AB3-E121-4502-BC31-301B5D76202F}" sibTransId="{C9409AF5-470D-4EF7-9060-DF544FB88DC1}"/>
    <dgm:cxn modelId="{DC7CDA6B-CFDC-4769-AADE-5C0F04736D44}" srcId="{842741E8-8761-4370-8587-EE441438FD7F}" destId="{5B06F404-5D77-42FC-BE01-1102A2767510}" srcOrd="2" destOrd="0" parTransId="{9555D262-84BB-4DD2-94A2-BD12C677520D}" sibTransId="{976123A7-291B-4A82-9380-757987DE3A50}"/>
    <dgm:cxn modelId="{EBB9503B-8222-C843-A920-56857E1C8042}" type="presOf" srcId="{842741E8-8761-4370-8587-EE441438FD7F}" destId="{92C7E958-1655-4A5A-A75A-13BAF5895D96}" srcOrd="0" destOrd="0" presId="urn:microsoft.com/office/officeart/2005/8/layout/default"/>
    <dgm:cxn modelId="{044AAF2F-5D1C-494B-AE07-361341EEC4A9}" type="presParOf" srcId="{92C7E958-1655-4A5A-A75A-13BAF5895D96}" destId="{FC277E4C-7603-40BF-AB67-93291B59F880}" srcOrd="0" destOrd="0" presId="urn:microsoft.com/office/officeart/2005/8/layout/default"/>
    <dgm:cxn modelId="{9BC59770-2C0C-704D-9CBB-FD75B501683C}" type="presParOf" srcId="{92C7E958-1655-4A5A-A75A-13BAF5895D96}" destId="{9F973AE1-25D3-4837-984A-579CA435599D}" srcOrd="1" destOrd="0" presId="urn:microsoft.com/office/officeart/2005/8/layout/default"/>
    <dgm:cxn modelId="{40420E1E-4A7C-244A-BABB-EB844E7440BF}" type="presParOf" srcId="{92C7E958-1655-4A5A-A75A-13BAF5895D96}" destId="{5FB9A54E-326D-4271-9931-232730F61596}" srcOrd="2" destOrd="0" presId="urn:microsoft.com/office/officeart/2005/8/layout/default"/>
    <dgm:cxn modelId="{D0751F19-AC42-0B4E-815C-8B8FAD025759}" type="presParOf" srcId="{92C7E958-1655-4A5A-A75A-13BAF5895D96}" destId="{A846A389-D74D-4847-83F1-4F00A52C925A}" srcOrd="3" destOrd="0" presId="urn:microsoft.com/office/officeart/2005/8/layout/default"/>
    <dgm:cxn modelId="{0F2CFEB8-D714-804E-81ED-F7AB2FC4D618}" type="presParOf" srcId="{92C7E958-1655-4A5A-A75A-13BAF5895D96}" destId="{8C522285-4E5D-4B38-A97F-548DA38CBBA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2741E8-8761-4370-8587-EE441438FD7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3BF346-0097-4097-B41C-627CA8B9D6BF}">
      <dgm:prSet phldrT="[Text]"/>
      <dgm:spPr/>
      <dgm:t>
        <a:bodyPr/>
        <a:lstStyle/>
        <a:p>
          <a:r>
            <a:rPr lang="en-US" dirty="0" smtClean="0"/>
            <a:t>Transaction</a:t>
          </a:r>
          <a:endParaRPr lang="en-US" dirty="0"/>
        </a:p>
      </dgm:t>
    </dgm:pt>
    <dgm:pt modelId="{D1C25AB3-E121-4502-BC31-301B5D76202F}" type="parTrans" cxnId="{12CDDFE5-48DF-440C-AE1C-A6FD46151BCD}">
      <dgm:prSet/>
      <dgm:spPr/>
      <dgm:t>
        <a:bodyPr/>
        <a:lstStyle/>
        <a:p>
          <a:endParaRPr lang="en-US"/>
        </a:p>
      </dgm:t>
    </dgm:pt>
    <dgm:pt modelId="{C9409AF5-470D-4EF7-9060-DF544FB88DC1}" type="sibTrans" cxnId="{12CDDFE5-48DF-440C-AE1C-A6FD46151BCD}">
      <dgm:prSet/>
      <dgm:spPr/>
      <dgm:t>
        <a:bodyPr/>
        <a:lstStyle/>
        <a:p>
          <a:endParaRPr lang="en-US"/>
        </a:p>
      </dgm:t>
    </dgm:pt>
    <dgm:pt modelId="{7C0FAF44-3C11-48F6-9289-04032E88F8FC}">
      <dgm:prSet phldrT="[Text]"/>
      <dgm:spPr>
        <a:solidFill>
          <a:schemeClr val="accent2"/>
        </a:solidFill>
      </dgm:spPr>
      <dgm:t>
        <a:bodyPr/>
        <a:lstStyle/>
        <a:p>
          <a:r>
            <a:rPr lang="en-US" dirty="0" smtClean="0"/>
            <a:t>Accumulating Snapshot</a:t>
          </a:r>
          <a:endParaRPr lang="en-US" dirty="0"/>
        </a:p>
      </dgm:t>
    </dgm:pt>
    <dgm:pt modelId="{8C955740-FDD3-4D56-A35B-E42155CC909F}" type="parTrans" cxnId="{F478648C-4301-4772-A742-C68DFD0FE974}">
      <dgm:prSet/>
      <dgm:spPr/>
      <dgm:t>
        <a:bodyPr/>
        <a:lstStyle/>
        <a:p>
          <a:endParaRPr lang="en-US"/>
        </a:p>
      </dgm:t>
    </dgm:pt>
    <dgm:pt modelId="{1CBD124A-3847-47D9-A930-8D29165A0EC4}" type="sibTrans" cxnId="{F478648C-4301-4772-A742-C68DFD0FE974}">
      <dgm:prSet/>
      <dgm:spPr/>
      <dgm:t>
        <a:bodyPr/>
        <a:lstStyle/>
        <a:p>
          <a:endParaRPr lang="en-US"/>
        </a:p>
      </dgm:t>
    </dgm:pt>
    <dgm:pt modelId="{5B06F404-5D77-42FC-BE01-1102A2767510}">
      <dgm:prSet phldrT="[Text]"/>
      <dgm:spPr>
        <a:solidFill>
          <a:schemeClr val="accent3"/>
        </a:solidFill>
      </dgm:spPr>
      <dgm:t>
        <a:bodyPr/>
        <a:lstStyle/>
        <a:p>
          <a:r>
            <a:rPr lang="en-US" dirty="0" smtClean="0"/>
            <a:t>Periodic Snapshot</a:t>
          </a:r>
          <a:endParaRPr lang="en-US" dirty="0"/>
        </a:p>
      </dgm:t>
    </dgm:pt>
    <dgm:pt modelId="{9555D262-84BB-4DD2-94A2-BD12C677520D}" type="parTrans" cxnId="{DC7CDA6B-CFDC-4769-AADE-5C0F04736D44}">
      <dgm:prSet/>
      <dgm:spPr/>
      <dgm:t>
        <a:bodyPr/>
        <a:lstStyle/>
        <a:p>
          <a:endParaRPr lang="en-US"/>
        </a:p>
      </dgm:t>
    </dgm:pt>
    <dgm:pt modelId="{976123A7-291B-4A82-9380-757987DE3A50}" type="sibTrans" cxnId="{DC7CDA6B-CFDC-4769-AADE-5C0F04736D44}">
      <dgm:prSet/>
      <dgm:spPr/>
      <dgm:t>
        <a:bodyPr/>
        <a:lstStyle/>
        <a:p>
          <a:endParaRPr lang="en-US"/>
        </a:p>
      </dgm:t>
    </dgm:pt>
    <dgm:pt modelId="{92C7E958-1655-4A5A-A75A-13BAF5895D96}" type="pres">
      <dgm:prSet presAssocID="{842741E8-8761-4370-8587-EE441438FD7F}" presName="diagram" presStyleCnt="0">
        <dgm:presLayoutVars>
          <dgm:dir/>
          <dgm:resizeHandles val="exact"/>
        </dgm:presLayoutVars>
      </dgm:prSet>
      <dgm:spPr/>
      <dgm:t>
        <a:bodyPr/>
        <a:lstStyle/>
        <a:p>
          <a:endParaRPr lang="en-US"/>
        </a:p>
      </dgm:t>
    </dgm:pt>
    <dgm:pt modelId="{FC277E4C-7603-40BF-AB67-93291B59F880}" type="pres">
      <dgm:prSet presAssocID="{DC3BF346-0097-4097-B41C-627CA8B9D6BF}" presName="node" presStyleLbl="node1" presStyleIdx="0" presStyleCnt="3">
        <dgm:presLayoutVars>
          <dgm:bulletEnabled val="1"/>
        </dgm:presLayoutVars>
      </dgm:prSet>
      <dgm:spPr/>
      <dgm:t>
        <a:bodyPr/>
        <a:lstStyle/>
        <a:p>
          <a:endParaRPr lang="en-US"/>
        </a:p>
      </dgm:t>
    </dgm:pt>
    <dgm:pt modelId="{9F973AE1-25D3-4837-984A-579CA435599D}" type="pres">
      <dgm:prSet presAssocID="{C9409AF5-470D-4EF7-9060-DF544FB88DC1}" presName="sibTrans" presStyleCnt="0"/>
      <dgm:spPr/>
    </dgm:pt>
    <dgm:pt modelId="{5FB9A54E-326D-4271-9931-232730F61596}" type="pres">
      <dgm:prSet presAssocID="{7C0FAF44-3C11-48F6-9289-04032E88F8FC}" presName="node" presStyleLbl="node1" presStyleIdx="1" presStyleCnt="3">
        <dgm:presLayoutVars>
          <dgm:bulletEnabled val="1"/>
        </dgm:presLayoutVars>
      </dgm:prSet>
      <dgm:spPr/>
      <dgm:t>
        <a:bodyPr/>
        <a:lstStyle/>
        <a:p>
          <a:endParaRPr lang="en-US"/>
        </a:p>
      </dgm:t>
    </dgm:pt>
    <dgm:pt modelId="{A846A389-D74D-4847-83F1-4F00A52C925A}" type="pres">
      <dgm:prSet presAssocID="{1CBD124A-3847-47D9-A930-8D29165A0EC4}" presName="sibTrans" presStyleCnt="0"/>
      <dgm:spPr/>
    </dgm:pt>
    <dgm:pt modelId="{8C522285-4E5D-4B38-A97F-548DA38CBBA9}" type="pres">
      <dgm:prSet presAssocID="{5B06F404-5D77-42FC-BE01-1102A2767510}" presName="node" presStyleLbl="node1" presStyleIdx="2" presStyleCnt="3">
        <dgm:presLayoutVars>
          <dgm:bulletEnabled val="1"/>
        </dgm:presLayoutVars>
      </dgm:prSet>
      <dgm:spPr/>
      <dgm:t>
        <a:bodyPr/>
        <a:lstStyle/>
        <a:p>
          <a:endParaRPr lang="en-US"/>
        </a:p>
      </dgm:t>
    </dgm:pt>
  </dgm:ptLst>
  <dgm:cxnLst>
    <dgm:cxn modelId="{F478648C-4301-4772-A742-C68DFD0FE974}" srcId="{842741E8-8761-4370-8587-EE441438FD7F}" destId="{7C0FAF44-3C11-48F6-9289-04032E88F8FC}" srcOrd="1" destOrd="0" parTransId="{8C955740-FDD3-4D56-A35B-E42155CC909F}" sibTransId="{1CBD124A-3847-47D9-A930-8D29165A0EC4}"/>
    <dgm:cxn modelId="{A5951656-B5A2-6E40-838A-6D1033E1C93A}" type="presOf" srcId="{7C0FAF44-3C11-48F6-9289-04032E88F8FC}" destId="{5FB9A54E-326D-4271-9931-232730F61596}" srcOrd="0" destOrd="0" presId="urn:microsoft.com/office/officeart/2005/8/layout/default"/>
    <dgm:cxn modelId="{D4FA2D0E-2C3E-C44A-863F-898A99FA2B12}" type="presOf" srcId="{5B06F404-5D77-42FC-BE01-1102A2767510}" destId="{8C522285-4E5D-4B38-A97F-548DA38CBBA9}" srcOrd="0" destOrd="0" presId="urn:microsoft.com/office/officeart/2005/8/layout/default"/>
    <dgm:cxn modelId="{12CDDFE5-48DF-440C-AE1C-A6FD46151BCD}" srcId="{842741E8-8761-4370-8587-EE441438FD7F}" destId="{DC3BF346-0097-4097-B41C-627CA8B9D6BF}" srcOrd="0" destOrd="0" parTransId="{D1C25AB3-E121-4502-BC31-301B5D76202F}" sibTransId="{C9409AF5-470D-4EF7-9060-DF544FB88DC1}"/>
    <dgm:cxn modelId="{CE432955-4A52-EB44-B058-304021F5EA1D}" type="presOf" srcId="{842741E8-8761-4370-8587-EE441438FD7F}" destId="{92C7E958-1655-4A5A-A75A-13BAF5895D96}" srcOrd="0" destOrd="0" presId="urn:microsoft.com/office/officeart/2005/8/layout/default"/>
    <dgm:cxn modelId="{DC7CDA6B-CFDC-4769-AADE-5C0F04736D44}" srcId="{842741E8-8761-4370-8587-EE441438FD7F}" destId="{5B06F404-5D77-42FC-BE01-1102A2767510}" srcOrd="2" destOrd="0" parTransId="{9555D262-84BB-4DD2-94A2-BD12C677520D}" sibTransId="{976123A7-291B-4A82-9380-757987DE3A50}"/>
    <dgm:cxn modelId="{215A2F11-7242-6F4A-860F-F8B2E01C8D2E}" type="presOf" srcId="{DC3BF346-0097-4097-B41C-627CA8B9D6BF}" destId="{FC277E4C-7603-40BF-AB67-93291B59F880}" srcOrd="0" destOrd="0" presId="urn:microsoft.com/office/officeart/2005/8/layout/default"/>
    <dgm:cxn modelId="{5F2CEBC9-ADCB-B841-8073-47AD62CC775E}" type="presParOf" srcId="{92C7E958-1655-4A5A-A75A-13BAF5895D96}" destId="{FC277E4C-7603-40BF-AB67-93291B59F880}" srcOrd="0" destOrd="0" presId="urn:microsoft.com/office/officeart/2005/8/layout/default"/>
    <dgm:cxn modelId="{CA8DBCB3-99ED-C64D-8ED8-051A45CC3865}" type="presParOf" srcId="{92C7E958-1655-4A5A-A75A-13BAF5895D96}" destId="{9F973AE1-25D3-4837-984A-579CA435599D}" srcOrd="1" destOrd="0" presId="urn:microsoft.com/office/officeart/2005/8/layout/default"/>
    <dgm:cxn modelId="{03E89B68-8ACB-AB46-B631-D2D7C399DD4C}" type="presParOf" srcId="{92C7E958-1655-4A5A-A75A-13BAF5895D96}" destId="{5FB9A54E-326D-4271-9931-232730F61596}" srcOrd="2" destOrd="0" presId="urn:microsoft.com/office/officeart/2005/8/layout/default"/>
    <dgm:cxn modelId="{FE1E0F36-ACF7-2045-B75C-319A6907D2D7}" type="presParOf" srcId="{92C7E958-1655-4A5A-A75A-13BAF5895D96}" destId="{A846A389-D74D-4847-83F1-4F00A52C925A}" srcOrd="3" destOrd="0" presId="urn:microsoft.com/office/officeart/2005/8/layout/default"/>
    <dgm:cxn modelId="{CF910281-72B3-7B49-ACC6-F92C2CBC2403}" type="presParOf" srcId="{92C7E958-1655-4A5A-A75A-13BAF5895D96}" destId="{8C522285-4E5D-4B38-A97F-548DA38CBBA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2741E8-8761-4370-8587-EE441438FD7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3BF346-0097-4097-B41C-627CA8B9D6BF}">
      <dgm:prSet phldrT="[Text]"/>
      <dgm:spPr/>
      <dgm:t>
        <a:bodyPr/>
        <a:lstStyle/>
        <a:p>
          <a:r>
            <a:rPr lang="en-US" dirty="0" smtClean="0"/>
            <a:t>Transaction</a:t>
          </a:r>
          <a:endParaRPr lang="en-US" dirty="0"/>
        </a:p>
      </dgm:t>
    </dgm:pt>
    <dgm:pt modelId="{D1C25AB3-E121-4502-BC31-301B5D76202F}" type="parTrans" cxnId="{12CDDFE5-48DF-440C-AE1C-A6FD46151BCD}">
      <dgm:prSet/>
      <dgm:spPr/>
      <dgm:t>
        <a:bodyPr/>
        <a:lstStyle/>
        <a:p>
          <a:endParaRPr lang="en-US"/>
        </a:p>
      </dgm:t>
    </dgm:pt>
    <dgm:pt modelId="{C9409AF5-470D-4EF7-9060-DF544FB88DC1}" type="sibTrans" cxnId="{12CDDFE5-48DF-440C-AE1C-A6FD46151BCD}">
      <dgm:prSet/>
      <dgm:spPr/>
      <dgm:t>
        <a:bodyPr/>
        <a:lstStyle/>
        <a:p>
          <a:endParaRPr lang="en-US"/>
        </a:p>
      </dgm:t>
    </dgm:pt>
    <dgm:pt modelId="{7C0FAF44-3C11-48F6-9289-04032E88F8FC}">
      <dgm:prSet phldrT="[Text]"/>
      <dgm:spPr>
        <a:solidFill>
          <a:schemeClr val="accent2"/>
        </a:solidFill>
      </dgm:spPr>
      <dgm:t>
        <a:bodyPr/>
        <a:lstStyle/>
        <a:p>
          <a:r>
            <a:rPr lang="en-US" dirty="0" smtClean="0"/>
            <a:t>Accumulating Snapshot</a:t>
          </a:r>
          <a:endParaRPr lang="en-US" dirty="0"/>
        </a:p>
      </dgm:t>
    </dgm:pt>
    <dgm:pt modelId="{8C955740-FDD3-4D56-A35B-E42155CC909F}" type="parTrans" cxnId="{F478648C-4301-4772-A742-C68DFD0FE974}">
      <dgm:prSet/>
      <dgm:spPr/>
      <dgm:t>
        <a:bodyPr/>
        <a:lstStyle/>
        <a:p>
          <a:endParaRPr lang="en-US"/>
        </a:p>
      </dgm:t>
    </dgm:pt>
    <dgm:pt modelId="{1CBD124A-3847-47D9-A930-8D29165A0EC4}" type="sibTrans" cxnId="{F478648C-4301-4772-A742-C68DFD0FE974}">
      <dgm:prSet/>
      <dgm:spPr/>
      <dgm:t>
        <a:bodyPr/>
        <a:lstStyle/>
        <a:p>
          <a:endParaRPr lang="en-US"/>
        </a:p>
      </dgm:t>
    </dgm:pt>
    <dgm:pt modelId="{5B06F404-5D77-42FC-BE01-1102A2767510}">
      <dgm:prSet phldrT="[Text]"/>
      <dgm:spPr>
        <a:solidFill>
          <a:schemeClr val="accent3"/>
        </a:solidFill>
      </dgm:spPr>
      <dgm:t>
        <a:bodyPr/>
        <a:lstStyle/>
        <a:p>
          <a:r>
            <a:rPr lang="en-US" dirty="0" smtClean="0"/>
            <a:t>Periodic Snapshot</a:t>
          </a:r>
          <a:endParaRPr lang="en-US" dirty="0"/>
        </a:p>
      </dgm:t>
    </dgm:pt>
    <dgm:pt modelId="{9555D262-84BB-4DD2-94A2-BD12C677520D}" type="parTrans" cxnId="{DC7CDA6B-CFDC-4769-AADE-5C0F04736D44}">
      <dgm:prSet/>
      <dgm:spPr/>
      <dgm:t>
        <a:bodyPr/>
        <a:lstStyle/>
        <a:p>
          <a:endParaRPr lang="en-US"/>
        </a:p>
      </dgm:t>
    </dgm:pt>
    <dgm:pt modelId="{976123A7-291B-4A82-9380-757987DE3A50}" type="sibTrans" cxnId="{DC7CDA6B-CFDC-4769-AADE-5C0F04736D44}">
      <dgm:prSet/>
      <dgm:spPr/>
      <dgm:t>
        <a:bodyPr/>
        <a:lstStyle/>
        <a:p>
          <a:endParaRPr lang="en-US"/>
        </a:p>
      </dgm:t>
    </dgm:pt>
    <dgm:pt modelId="{92C7E958-1655-4A5A-A75A-13BAF5895D96}" type="pres">
      <dgm:prSet presAssocID="{842741E8-8761-4370-8587-EE441438FD7F}" presName="diagram" presStyleCnt="0">
        <dgm:presLayoutVars>
          <dgm:dir/>
          <dgm:resizeHandles val="exact"/>
        </dgm:presLayoutVars>
      </dgm:prSet>
      <dgm:spPr/>
      <dgm:t>
        <a:bodyPr/>
        <a:lstStyle/>
        <a:p>
          <a:endParaRPr lang="en-US"/>
        </a:p>
      </dgm:t>
    </dgm:pt>
    <dgm:pt modelId="{FC277E4C-7603-40BF-AB67-93291B59F880}" type="pres">
      <dgm:prSet presAssocID="{DC3BF346-0097-4097-B41C-627CA8B9D6BF}" presName="node" presStyleLbl="node1" presStyleIdx="0" presStyleCnt="3">
        <dgm:presLayoutVars>
          <dgm:bulletEnabled val="1"/>
        </dgm:presLayoutVars>
      </dgm:prSet>
      <dgm:spPr/>
      <dgm:t>
        <a:bodyPr/>
        <a:lstStyle/>
        <a:p>
          <a:endParaRPr lang="en-US"/>
        </a:p>
      </dgm:t>
    </dgm:pt>
    <dgm:pt modelId="{9F973AE1-25D3-4837-984A-579CA435599D}" type="pres">
      <dgm:prSet presAssocID="{C9409AF5-470D-4EF7-9060-DF544FB88DC1}" presName="sibTrans" presStyleCnt="0"/>
      <dgm:spPr/>
    </dgm:pt>
    <dgm:pt modelId="{5FB9A54E-326D-4271-9931-232730F61596}" type="pres">
      <dgm:prSet presAssocID="{7C0FAF44-3C11-48F6-9289-04032E88F8FC}" presName="node" presStyleLbl="node1" presStyleIdx="1" presStyleCnt="3">
        <dgm:presLayoutVars>
          <dgm:bulletEnabled val="1"/>
        </dgm:presLayoutVars>
      </dgm:prSet>
      <dgm:spPr/>
      <dgm:t>
        <a:bodyPr/>
        <a:lstStyle/>
        <a:p>
          <a:endParaRPr lang="en-US"/>
        </a:p>
      </dgm:t>
    </dgm:pt>
    <dgm:pt modelId="{A846A389-D74D-4847-83F1-4F00A52C925A}" type="pres">
      <dgm:prSet presAssocID="{1CBD124A-3847-47D9-A930-8D29165A0EC4}" presName="sibTrans" presStyleCnt="0"/>
      <dgm:spPr/>
    </dgm:pt>
    <dgm:pt modelId="{8C522285-4E5D-4B38-A97F-548DA38CBBA9}" type="pres">
      <dgm:prSet presAssocID="{5B06F404-5D77-42FC-BE01-1102A2767510}" presName="node" presStyleLbl="node1" presStyleIdx="2" presStyleCnt="3">
        <dgm:presLayoutVars>
          <dgm:bulletEnabled val="1"/>
        </dgm:presLayoutVars>
      </dgm:prSet>
      <dgm:spPr/>
      <dgm:t>
        <a:bodyPr/>
        <a:lstStyle/>
        <a:p>
          <a:endParaRPr lang="en-US"/>
        </a:p>
      </dgm:t>
    </dgm:pt>
  </dgm:ptLst>
  <dgm:cxnLst>
    <dgm:cxn modelId="{040974BC-9047-B840-A081-C2701F782B66}" type="presOf" srcId="{842741E8-8761-4370-8587-EE441438FD7F}" destId="{92C7E958-1655-4A5A-A75A-13BAF5895D96}" srcOrd="0" destOrd="0" presId="urn:microsoft.com/office/officeart/2005/8/layout/default"/>
    <dgm:cxn modelId="{3395EC95-8FE9-1143-8B90-46DD7B88E0D3}" type="presOf" srcId="{5B06F404-5D77-42FC-BE01-1102A2767510}" destId="{8C522285-4E5D-4B38-A97F-548DA38CBBA9}" srcOrd="0" destOrd="0" presId="urn:microsoft.com/office/officeart/2005/8/layout/default"/>
    <dgm:cxn modelId="{48BD2D09-7D08-C545-991D-8359FADB3DF4}" type="presOf" srcId="{7C0FAF44-3C11-48F6-9289-04032E88F8FC}" destId="{5FB9A54E-326D-4271-9931-232730F61596}" srcOrd="0" destOrd="0" presId="urn:microsoft.com/office/officeart/2005/8/layout/default"/>
    <dgm:cxn modelId="{F478648C-4301-4772-A742-C68DFD0FE974}" srcId="{842741E8-8761-4370-8587-EE441438FD7F}" destId="{7C0FAF44-3C11-48F6-9289-04032E88F8FC}" srcOrd="1" destOrd="0" parTransId="{8C955740-FDD3-4D56-A35B-E42155CC909F}" sibTransId="{1CBD124A-3847-47D9-A930-8D29165A0EC4}"/>
    <dgm:cxn modelId="{12CDDFE5-48DF-440C-AE1C-A6FD46151BCD}" srcId="{842741E8-8761-4370-8587-EE441438FD7F}" destId="{DC3BF346-0097-4097-B41C-627CA8B9D6BF}" srcOrd="0" destOrd="0" parTransId="{D1C25AB3-E121-4502-BC31-301B5D76202F}" sibTransId="{C9409AF5-470D-4EF7-9060-DF544FB88DC1}"/>
    <dgm:cxn modelId="{DC7CDA6B-CFDC-4769-AADE-5C0F04736D44}" srcId="{842741E8-8761-4370-8587-EE441438FD7F}" destId="{5B06F404-5D77-42FC-BE01-1102A2767510}" srcOrd="2" destOrd="0" parTransId="{9555D262-84BB-4DD2-94A2-BD12C677520D}" sibTransId="{976123A7-291B-4A82-9380-757987DE3A50}"/>
    <dgm:cxn modelId="{C47D417A-C682-C64B-948B-2549992B648B}" type="presOf" srcId="{DC3BF346-0097-4097-B41C-627CA8B9D6BF}" destId="{FC277E4C-7603-40BF-AB67-93291B59F880}" srcOrd="0" destOrd="0" presId="urn:microsoft.com/office/officeart/2005/8/layout/default"/>
    <dgm:cxn modelId="{28DD1817-6B60-184A-8261-5FE10F90048E}" type="presParOf" srcId="{92C7E958-1655-4A5A-A75A-13BAF5895D96}" destId="{FC277E4C-7603-40BF-AB67-93291B59F880}" srcOrd="0" destOrd="0" presId="urn:microsoft.com/office/officeart/2005/8/layout/default"/>
    <dgm:cxn modelId="{1841A2E7-08D6-5C48-A0C7-84817DC530C0}" type="presParOf" srcId="{92C7E958-1655-4A5A-A75A-13BAF5895D96}" destId="{9F973AE1-25D3-4837-984A-579CA435599D}" srcOrd="1" destOrd="0" presId="urn:microsoft.com/office/officeart/2005/8/layout/default"/>
    <dgm:cxn modelId="{4FEA4479-2F8F-4943-AA43-F6F2B7E2C02D}" type="presParOf" srcId="{92C7E958-1655-4A5A-A75A-13BAF5895D96}" destId="{5FB9A54E-326D-4271-9931-232730F61596}" srcOrd="2" destOrd="0" presId="urn:microsoft.com/office/officeart/2005/8/layout/default"/>
    <dgm:cxn modelId="{3D51B100-445F-AA49-9938-66B796F1844B}" type="presParOf" srcId="{92C7E958-1655-4A5A-A75A-13BAF5895D96}" destId="{A846A389-D74D-4847-83F1-4F00A52C925A}" srcOrd="3" destOrd="0" presId="urn:microsoft.com/office/officeart/2005/8/layout/default"/>
    <dgm:cxn modelId="{0B6130D7-08CF-474B-B79E-BEDB71CE440A}" type="presParOf" srcId="{92C7E958-1655-4A5A-A75A-13BAF5895D96}" destId="{8C522285-4E5D-4B38-A97F-548DA38CBBA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A25B5-B396-4001-8370-ED6CEF02A9F6}">
      <dsp:nvSpPr>
        <dsp:cNvPr id="0" name=""/>
        <dsp:cNvSpPr/>
      </dsp:nvSpPr>
      <dsp:spPr>
        <a:xfrm>
          <a:off x="8102" y="576145"/>
          <a:ext cx="2421774" cy="145306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Program</a:t>
          </a:r>
          <a:endParaRPr lang="en-US" sz="3800" kern="1200" dirty="0"/>
        </a:p>
      </dsp:txBody>
      <dsp:txXfrm>
        <a:off x="50661" y="618704"/>
        <a:ext cx="2336656" cy="1367946"/>
      </dsp:txXfrm>
    </dsp:sp>
    <dsp:sp modelId="{208AA9F6-BD9E-4374-AA85-2084C790F55C}">
      <dsp:nvSpPr>
        <dsp:cNvPr id="0" name=""/>
        <dsp:cNvSpPr/>
      </dsp:nvSpPr>
      <dsp:spPr>
        <a:xfrm>
          <a:off x="2672055" y="1002377"/>
          <a:ext cx="513416" cy="60060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a:off x="2672055" y="1122497"/>
        <a:ext cx="359391" cy="360360"/>
      </dsp:txXfrm>
    </dsp:sp>
    <dsp:sp modelId="{5D864EE8-01D4-4E7D-A653-1936FEBD26F9}">
      <dsp:nvSpPr>
        <dsp:cNvPr id="0" name=""/>
        <dsp:cNvSpPr/>
      </dsp:nvSpPr>
      <dsp:spPr>
        <a:xfrm>
          <a:off x="3398587" y="576145"/>
          <a:ext cx="2421774" cy="145306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Project</a:t>
          </a:r>
          <a:endParaRPr lang="en-US" sz="3800" kern="1200" dirty="0"/>
        </a:p>
      </dsp:txBody>
      <dsp:txXfrm>
        <a:off x="3441146" y="618704"/>
        <a:ext cx="2336656" cy="1367946"/>
      </dsp:txXfrm>
    </dsp:sp>
    <dsp:sp modelId="{41A4D587-4848-4AE7-8911-8EE7E2658A0E}">
      <dsp:nvSpPr>
        <dsp:cNvPr id="0" name=""/>
        <dsp:cNvSpPr/>
      </dsp:nvSpPr>
      <dsp:spPr>
        <a:xfrm>
          <a:off x="6062539" y="1002377"/>
          <a:ext cx="513416" cy="60060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6062539" y="1122497"/>
        <a:ext cx="359391" cy="360360"/>
      </dsp:txXfrm>
    </dsp:sp>
    <dsp:sp modelId="{4926BEFC-1495-4BF7-A982-FC2622161B86}">
      <dsp:nvSpPr>
        <dsp:cNvPr id="0" name=""/>
        <dsp:cNvSpPr/>
      </dsp:nvSpPr>
      <dsp:spPr>
        <a:xfrm>
          <a:off x="6789072" y="576145"/>
          <a:ext cx="2421774" cy="145306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Data Mart</a:t>
          </a:r>
          <a:endParaRPr lang="en-US" sz="3800" kern="1200" dirty="0"/>
        </a:p>
      </dsp:txBody>
      <dsp:txXfrm>
        <a:off x="6831631" y="618704"/>
        <a:ext cx="2336656" cy="1367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77E4C-7603-40BF-AB67-93291B59F880}">
      <dsp:nvSpPr>
        <dsp:cNvPr id="0" name=""/>
        <dsp:cNvSpPr/>
      </dsp:nvSpPr>
      <dsp:spPr>
        <a:xfrm>
          <a:off x="755263" y="1174"/>
          <a:ext cx="1896476" cy="1137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Transaction</a:t>
          </a:r>
          <a:endParaRPr lang="en-US" sz="2400" kern="1200" dirty="0"/>
        </a:p>
      </dsp:txBody>
      <dsp:txXfrm>
        <a:off x="755263" y="1174"/>
        <a:ext cx="1896476" cy="1137885"/>
      </dsp:txXfrm>
    </dsp:sp>
    <dsp:sp modelId="{5FB9A54E-326D-4271-9931-232730F61596}">
      <dsp:nvSpPr>
        <dsp:cNvPr id="0" name=""/>
        <dsp:cNvSpPr/>
      </dsp:nvSpPr>
      <dsp:spPr>
        <a:xfrm>
          <a:off x="755263" y="1328707"/>
          <a:ext cx="1896476" cy="1137885"/>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Accumulating Snapshot</a:t>
          </a:r>
          <a:endParaRPr lang="en-US" sz="2400" kern="1200" dirty="0"/>
        </a:p>
      </dsp:txBody>
      <dsp:txXfrm>
        <a:off x="755263" y="1328707"/>
        <a:ext cx="1896476" cy="1137885"/>
      </dsp:txXfrm>
    </dsp:sp>
    <dsp:sp modelId="{8C522285-4E5D-4B38-A97F-548DA38CBBA9}">
      <dsp:nvSpPr>
        <dsp:cNvPr id="0" name=""/>
        <dsp:cNvSpPr/>
      </dsp:nvSpPr>
      <dsp:spPr>
        <a:xfrm>
          <a:off x="755263" y="2656241"/>
          <a:ext cx="1896476" cy="1137885"/>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Periodic</a:t>
          </a:r>
          <a:br>
            <a:rPr lang="en-US" sz="2400" kern="1200" dirty="0" smtClean="0"/>
          </a:br>
          <a:r>
            <a:rPr lang="en-US" sz="2400" kern="1200" dirty="0" smtClean="0"/>
            <a:t>Snapshot</a:t>
          </a:r>
          <a:endParaRPr lang="en-US" sz="2400" kern="1200" dirty="0"/>
        </a:p>
      </dsp:txBody>
      <dsp:txXfrm>
        <a:off x="755263" y="2656241"/>
        <a:ext cx="1896476" cy="1137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77E4C-7603-40BF-AB67-93291B59F880}">
      <dsp:nvSpPr>
        <dsp:cNvPr id="0" name=""/>
        <dsp:cNvSpPr/>
      </dsp:nvSpPr>
      <dsp:spPr>
        <a:xfrm>
          <a:off x="0" y="647859"/>
          <a:ext cx="1336080" cy="8016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Transaction</a:t>
          </a:r>
          <a:endParaRPr lang="en-US" sz="1700" kern="1200" dirty="0"/>
        </a:p>
      </dsp:txBody>
      <dsp:txXfrm>
        <a:off x="0" y="647859"/>
        <a:ext cx="1336080" cy="801648"/>
      </dsp:txXfrm>
    </dsp:sp>
    <dsp:sp modelId="{5FB9A54E-326D-4271-9931-232730F61596}">
      <dsp:nvSpPr>
        <dsp:cNvPr id="0" name=""/>
        <dsp:cNvSpPr/>
      </dsp:nvSpPr>
      <dsp:spPr>
        <a:xfrm>
          <a:off x="0" y="1583115"/>
          <a:ext cx="1336080" cy="801648"/>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Accumulating Snapshot</a:t>
          </a:r>
          <a:endParaRPr lang="en-US" sz="1700" kern="1200" dirty="0"/>
        </a:p>
      </dsp:txBody>
      <dsp:txXfrm>
        <a:off x="0" y="1583115"/>
        <a:ext cx="1336080" cy="801648"/>
      </dsp:txXfrm>
    </dsp:sp>
    <dsp:sp modelId="{8C522285-4E5D-4B38-A97F-548DA38CBBA9}">
      <dsp:nvSpPr>
        <dsp:cNvPr id="0" name=""/>
        <dsp:cNvSpPr/>
      </dsp:nvSpPr>
      <dsp:spPr>
        <a:xfrm>
          <a:off x="0" y="2518371"/>
          <a:ext cx="1336080" cy="801648"/>
        </a:xfrm>
        <a:prstGeom prst="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Periodic Snapshot</a:t>
          </a:r>
          <a:endParaRPr lang="en-US" sz="1700" kern="1200" dirty="0"/>
        </a:p>
      </dsp:txBody>
      <dsp:txXfrm>
        <a:off x="0" y="2518371"/>
        <a:ext cx="1336080" cy="801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77E4C-7603-40BF-AB67-93291B59F880}">
      <dsp:nvSpPr>
        <dsp:cNvPr id="0" name=""/>
        <dsp:cNvSpPr/>
      </dsp:nvSpPr>
      <dsp:spPr>
        <a:xfrm>
          <a:off x="0" y="647859"/>
          <a:ext cx="1336080" cy="8016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Transaction</a:t>
          </a:r>
          <a:endParaRPr lang="en-US" sz="1700" kern="1200" dirty="0"/>
        </a:p>
      </dsp:txBody>
      <dsp:txXfrm>
        <a:off x="0" y="647859"/>
        <a:ext cx="1336080" cy="801648"/>
      </dsp:txXfrm>
    </dsp:sp>
    <dsp:sp modelId="{5FB9A54E-326D-4271-9931-232730F61596}">
      <dsp:nvSpPr>
        <dsp:cNvPr id="0" name=""/>
        <dsp:cNvSpPr/>
      </dsp:nvSpPr>
      <dsp:spPr>
        <a:xfrm>
          <a:off x="0" y="1583115"/>
          <a:ext cx="1336080" cy="801648"/>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Accumulating Snapshot</a:t>
          </a:r>
          <a:endParaRPr lang="en-US" sz="1700" kern="1200" dirty="0"/>
        </a:p>
      </dsp:txBody>
      <dsp:txXfrm>
        <a:off x="0" y="1583115"/>
        <a:ext cx="1336080" cy="801648"/>
      </dsp:txXfrm>
    </dsp:sp>
    <dsp:sp modelId="{8C522285-4E5D-4B38-A97F-548DA38CBBA9}">
      <dsp:nvSpPr>
        <dsp:cNvPr id="0" name=""/>
        <dsp:cNvSpPr/>
      </dsp:nvSpPr>
      <dsp:spPr>
        <a:xfrm>
          <a:off x="0" y="2518371"/>
          <a:ext cx="1336080" cy="801648"/>
        </a:xfrm>
        <a:prstGeom prst="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Periodic Snapshot</a:t>
          </a:r>
          <a:endParaRPr lang="en-US" sz="1700" kern="1200" dirty="0"/>
        </a:p>
      </dsp:txBody>
      <dsp:txXfrm>
        <a:off x="0" y="2518371"/>
        <a:ext cx="1336080" cy="8016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26917-237B-DB44-9083-E753EF7B9EB8}" type="datetimeFigureOut">
              <a:rPr lang="en-US" smtClean="0"/>
              <a:t>11/30/2017</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F8B00-F3CF-7C4C-B838-AF0CCB5252D2}" type="slidenum">
              <a:rPr lang="en-US" smtClean="0"/>
              <a:t>‹#›</a:t>
            </a:fld>
            <a:endParaRPr lang="en-US"/>
          </a:p>
        </p:txBody>
      </p:sp>
    </p:spTree>
    <p:extLst>
      <p:ext uri="{BB962C8B-B14F-4D97-AF65-F5344CB8AC3E}">
        <p14:creationId xmlns:p14="http://schemas.microsoft.com/office/powerpoint/2010/main" val="2037400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One important concept from your readings</a:t>
            </a:r>
            <a:r>
              <a:rPr lang="en-US" baseline="0" dirty="0" smtClean="0"/>
              <a:t> this week is the difference between a project and a program.</a:t>
            </a:r>
          </a:p>
          <a:p>
            <a:endParaRPr lang="en-US" baseline="0" dirty="0" smtClean="0"/>
          </a:p>
          <a:p>
            <a:r>
              <a:rPr lang="en-US" baseline="0" dirty="0" smtClean="0"/>
              <a:t>[Read slide]</a:t>
            </a:r>
          </a:p>
          <a:p>
            <a:r>
              <a:rPr lang="en-US" baseline="0" dirty="0" smtClean="0"/>
              <a:t> </a:t>
            </a:r>
          </a:p>
          <a:p>
            <a:r>
              <a:rPr lang="en-US" dirty="0" smtClean="0"/>
              <a:t>This</a:t>
            </a:r>
            <a:r>
              <a:rPr lang="en-US" baseline="0" dirty="0" smtClean="0"/>
              <a:t> program / project terminology is why some </a:t>
            </a:r>
            <a:r>
              <a:rPr lang="en-US" baseline="0" dirty="0" err="1" smtClean="0"/>
              <a:t>datawarehouse</a:t>
            </a:r>
            <a:r>
              <a:rPr lang="en-US" baseline="0" dirty="0" smtClean="0"/>
              <a:t> professionals consider </a:t>
            </a:r>
          </a:p>
          <a:p>
            <a:pPr marL="171450" indent="-171450">
              <a:buFontTx/>
              <a:buChar char="-"/>
            </a:pPr>
            <a:r>
              <a:rPr lang="en-US" baseline="0" dirty="0" smtClean="0"/>
              <a:t>Kimball’s approach to be “bottom up”  and </a:t>
            </a:r>
          </a:p>
          <a:p>
            <a:pPr marL="171450" indent="-171450">
              <a:buFontTx/>
              <a:buChar char="-"/>
            </a:pPr>
            <a:r>
              <a:rPr lang="en-US" baseline="0" dirty="0" err="1" smtClean="0"/>
              <a:t>Inmon’s</a:t>
            </a:r>
            <a:r>
              <a:rPr lang="en-US" baseline="0" dirty="0" smtClean="0"/>
              <a:t> approach is “top down”</a:t>
            </a:r>
          </a:p>
          <a:p>
            <a:pPr marL="171450" indent="-171450">
              <a:buFontTx/>
              <a:buChar char="-"/>
            </a:pPr>
            <a:endParaRPr lang="en-US" baseline="0" dirty="0" smtClean="0"/>
          </a:p>
          <a:p>
            <a:pPr marL="0" indent="0">
              <a:buFontTx/>
              <a:buNone/>
            </a:pPr>
            <a:r>
              <a:rPr lang="en-US" baseline="0" dirty="0" smtClean="0"/>
              <a:t>Kimball starts with a single project and iterates over the lifecycle until the entire program or initiative is built. Over time you will build out all the components and implement the BI toolset to complete the program.</a:t>
            </a:r>
          </a:p>
          <a:p>
            <a:pPr marL="0" indent="0">
              <a:buFontTx/>
              <a:buNone/>
            </a:pPr>
            <a:endParaRPr lang="en-US" baseline="0" dirty="0" smtClean="0"/>
          </a:p>
          <a:p>
            <a:pPr marL="0" indent="0">
              <a:buFontTx/>
              <a:buNone/>
            </a:pPr>
            <a:r>
              <a:rPr lang="en-US" baseline="0" dirty="0" err="1" smtClean="0"/>
              <a:t>Inmonfavors</a:t>
            </a:r>
            <a:r>
              <a:rPr lang="en-US" baseline="0" dirty="0" smtClean="0"/>
              <a:t>, having everything in place prior to implementing a project. This helps maximize success and limit situations where the project is delayed due to lack of a specific infrastructure component.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a:t>
            </a:fld>
            <a:endParaRPr lang="en-US"/>
          </a:p>
        </p:txBody>
      </p:sp>
    </p:spTree>
    <p:extLst>
      <p:ext uri="{BB962C8B-B14F-4D97-AF65-F5344CB8AC3E}">
        <p14:creationId xmlns:p14="http://schemas.microsoft.com/office/powerpoint/2010/main" val="601163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Fact, Additive</a:t>
            </a:r>
          </a:p>
          <a:p>
            <a:r>
              <a:rPr lang="en-US" dirty="0" smtClean="0"/>
              <a:t>2. Fact, Additive</a:t>
            </a:r>
          </a:p>
          <a:p>
            <a:r>
              <a:rPr lang="en-US" dirty="0" smtClean="0"/>
              <a:t>3. Fact, Semi?</a:t>
            </a:r>
          </a:p>
          <a:p>
            <a:r>
              <a:rPr lang="en-US" dirty="0" smtClean="0"/>
              <a:t>4. Attribute of product Dimension</a:t>
            </a:r>
          </a:p>
          <a:p>
            <a:r>
              <a:rPr lang="en-US" dirty="0" smtClean="0"/>
              <a:t>5. Fact, Additive (</a:t>
            </a:r>
            <a:r>
              <a:rPr lang="en-US" dirty="0" err="1" smtClean="0"/>
              <a:t>Factless</a:t>
            </a:r>
            <a:r>
              <a:rPr lang="en-US" dirty="0" smtClean="0"/>
              <a:t> fact)</a:t>
            </a:r>
          </a:p>
          <a:p>
            <a:r>
              <a:rPr lang="en-US" dirty="0" smtClean="0"/>
              <a:t>6. Attribute of the product</a:t>
            </a:r>
            <a:r>
              <a:rPr lang="en-US" baseline="0" dirty="0" smtClean="0"/>
              <a:t> dimension</a:t>
            </a:r>
          </a:p>
          <a:p>
            <a:r>
              <a:rPr lang="en-US" baseline="0" dirty="0" smtClean="0"/>
              <a:t>7. Attribute of the vehicle dimension</a:t>
            </a:r>
          </a:p>
          <a:p>
            <a:r>
              <a:rPr lang="en-US" baseline="0" dirty="0" smtClean="0"/>
              <a:t>8. Fact, Additive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25</a:t>
            </a:fld>
            <a:endParaRPr lang="en-US"/>
          </a:p>
        </p:txBody>
      </p:sp>
    </p:spTree>
    <p:extLst>
      <p:ext uri="{BB962C8B-B14F-4D97-AF65-F5344CB8AC3E}">
        <p14:creationId xmlns:p14="http://schemas.microsoft.com/office/powerpoint/2010/main" val="192367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For</a:t>
            </a:r>
            <a:r>
              <a:rPr lang="en-US" baseline="0" dirty="0" smtClean="0"/>
              <a:t> example the sales forecasting business process requires the following dimensions.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28</a:t>
            </a:fld>
            <a:endParaRPr lang="en-US"/>
          </a:p>
        </p:txBody>
      </p:sp>
    </p:spTree>
    <p:extLst>
      <p:ext uri="{BB962C8B-B14F-4D97-AF65-F5344CB8AC3E}">
        <p14:creationId xmlns:p14="http://schemas.microsoft.com/office/powerpoint/2010/main" val="109196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The prioritization grid</a:t>
            </a:r>
            <a:r>
              <a:rPr lang="en-US" baseline="0" dirty="0" smtClean="0"/>
              <a:t> is a useful tool to help determine the value of the projects associated with a program. You want to find the “low hanging fruit”: Highly feasible and high value projects. In this example that would be orders. Of course you can imagine there are a lot of variables  and factors which are part of this kind of prioritization. </a:t>
            </a:r>
            <a:r>
              <a:rPr lang="en-US" baseline="0" smtClean="0"/>
              <a:t>Feasibility </a:t>
            </a:r>
            <a:r>
              <a:rPr lang="en-US" baseline="0" dirty="0" smtClean="0"/>
              <a:t>might be easy to determine based on technology and source data but business value can be subjective in nature. Sometimes what makes for a high value project is one with the strongest advocate or might affect the largest number of users.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30</a:t>
            </a:fld>
            <a:endParaRPr lang="en-US"/>
          </a:p>
        </p:txBody>
      </p:sp>
    </p:spTree>
    <p:extLst>
      <p:ext uri="{BB962C8B-B14F-4D97-AF65-F5344CB8AC3E}">
        <p14:creationId xmlns:p14="http://schemas.microsoft.com/office/powerpoint/2010/main" val="12121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Kimball make it clear that one</a:t>
            </a:r>
            <a:r>
              <a:rPr lang="en-US" baseline="0" dirty="0" smtClean="0"/>
              <a:t> of the first questions you need to ask is whether your org. is prepared to take on this initiative? Whether you’re building out a data mart or an entire DW/BI solution, you must first asses readiness.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a:t>
            </a:fld>
            <a:endParaRPr lang="en-US"/>
          </a:p>
        </p:txBody>
      </p:sp>
    </p:spTree>
    <p:extLst>
      <p:ext uri="{BB962C8B-B14F-4D97-AF65-F5344CB8AC3E}">
        <p14:creationId xmlns:p14="http://schemas.microsoft.com/office/powerpoint/2010/main" val="90425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Part</a:t>
            </a:r>
            <a:r>
              <a:rPr lang="en-US" baseline="0" dirty="0" smtClean="0"/>
              <a:t> of planning out a project or initiative is to establish a charter this should:</a:t>
            </a:r>
          </a:p>
          <a:p>
            <a:endParaRPr lang="en-US" baseline="0" dirty="0" smtClean="0"/>
          </a:p>
          <a:p>
            <a:r>
              <a:rPr lang="en-US" baseline="0" dirty="0" smtClean="0"/>
              <a:t>Next you should assemble the project team this will contain a mix of individuals with a variety of skillsets.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7</a:t>
            </a:fld>
            <a:endParaRPr lang="en-US"/>
          </a:p>
        </p:txBody>
      </p:sp>
    </p:spTree>
    <p:extLst>
      <p:ext uri="{BB962C8B-B14F-4D97-AF65-F5344CB8AC3E}">
        <p14:creationId xmlns:p14="http://schemas.microsoft.com/office/powerpoint/2010/main" val="120882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The communication plan helps establish the time commitments</a:t>
            </a:r>
            <a:r>
              <a:rPr lang="en-US" baseline="0" dirty="0" smtClean="0"/>
              <a:t> of project members as sets expectations as to how and how often you will communicate.</a:t>
            </a:r>
          </a:p>
          <a:p>
            <a:endParaRPr lang="en-US" baseline="0" dirty="0" smtClean="0"/>
          </a:p>
          <a:p>
            <a:r>
              <a:rPr lang="en-US" baseline="0" dirty="0" smtClean="0"/>
              <a:t>The issue tracking system is important because you’re not going to have all the answers at the time you raise the question. It’s important to log issues so they can be addressed by members of the team.</a:t>
            </a:r>
          </a:p>
          <a:p>
            <a:endParaRPr lang="en-US" baseline="0" dirty="0" smtClean="0"/>
          </a:p>
          <a:p>
            <a:r>
              <a:rPr lang="en-US" baseline="0" dirty="0" smtClean="0"/>
              <a:t>After the other planning activities are fleshed out you should hold a kickoff meeting to communicate your charter, project plan, procedures, and next steps.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9</a:t>
            </a:fld>
            <a:endParaRPr lang="en-US"/>
          </a:p>
        </p:txBody>
      </p:sp>
    </p:spTree>
    <p:extLst>
      <p:ext uri="{BB962C8B-B14F-4D97-AF65-F5344CB8AC3E}">
        <p14:creationId xmlns:p14="http://schemas.microsoft.com/office/powerpoint/2010/main" val="80792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As Part of the project</a:t>
            </a:r>
            <a:r>
              <a:rPr lang="en-US" baseline="0" dirty="0" smtClean="0"/>
              <a:t> plan you should expect to hold interviews with the people who will benefit from your initiative. Remember you’re not a mind-reader and you probably don’t have a photographic memory so you’ll need to engage users and also take really good notes. If you plan to record the interview, make sure the interviewee (and your organization) is okay with doing that.</a:t>
            </a:r>
          </a:p>
          <a:p>
            <a:endParaRPr lang="en-US" baseline="0" dirty="0" smtClean="0"/>
          </a:p>
          <a:p>
            <a:r>
              <a:rPr lang="en-US" baseline="0" dirty="0" smtClean="0"/>
              <a:t>Through interviews should be able to get information on sources of data. You must gather information regarding the format and condition of the source data. We call this data auditing / data profiling.  Here you should be assessing the candidacy of the source data and determine how much data clean-up will need to take place. Its important to track issues using your issues list or issue tracking system.</a:t>
            </a:r>
          </a:p>
          <a:p>
            <a:endParaRPr lang="en-US" baseline="0" dirty="0" smtClean="0"/>
          </a:p>
          <a:p>
            <a:r>
              <a:rPr lang="en-US" baseline="0" dirty="0" smtClean="0"/>
              <a:t>The end of these activities should be documentation, including:</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10</a:t>
            </a:fld>
            <a:endParaRPr lang="en-US"/>
          </a:p>
        </p:txBody>
      </p:sp>
    </p:spTree>
    <p:extLst>
      <p:ext uri="{BB962C8B-B14F-4D97-AF65-F5344CB8AC3E}">
        <p14:creationId xmlns:p14="http://schemas.microsoft.com/office/powerpoint/2010/main" val="811094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When you interview business users, you need to ask questions regarding how the</a:t>
            </a:r>
            <a:r>
              <a:rPr lang="en-US" baseline="0" dirty="0" smtClean="0"/>
              <a:t> they acquire, use, and derive value from data. It is important to communicate in terms they understand and leave the technical jargon out of it. </a:t>
            </a:r>
          </a:p>
          <a:p>
            <a:endParaRPr lang="en-US" baseline="0" dirty="0" smtClean="0"/>
          </a:p>
          <a:p>
            <a:r>
              <a:rPr lang="en-US" baseline="0" dirty="0" smtClean="0"/>
              <a:t>You should ask about existing reports, any additional processing the users perform on the data and ask about the key entities which are part of their process.</a:t>
            </a:r>
          </a:p>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11</a:t>
            </a:fld>
            <a:endParaRPr lang="en-US"/>
          </a:p>
        </p:txBody>
      </p:sp>
    </p:spTree>
    <p:extLst>
      <p:ext uri="{BB962C8B-B14F-4D97-AF65-F5344CB8AC3E}">
        <p14:creationId xmlns:p14="http://schemas.microsoft.com/office/powerpoint/2010/main" val="82308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Data profiling involved exploring source data to get a sense of its current : (read list)</a:t>
            </a:r>
          </a:p>
          <a:p>
            <a:endParaRPr lang="en-US" dirty="0" smtClean="0"/>
          </a:p>
          <a:p>
            <a:r>
              <a:rPr lang="en-US" dirty="0" smtClean="0"/>
              <a:t>Sometimes</a:t>
            </a:r>
            <a:r>
              <a:rPr lang="en-US" baseline="0" dirty="0" smtClean="0"/>
              <a:t> you might need to extract raw data from its source like a mainframe or midrange system into a relational database or spreadsheet so that you can profile the data more thoroughly.</a:t>
            </a:r>
          </a:p>
          <a:p>
            <a:endParaRPr lang="en-US" baseline="0" dirty="0" smtClean="0"/>
          </a:p>
          <a:p>
            <a:r>
              <a:rPr lang="en-US" baseline="0" dirty="0" smtClean="0"/>
              <a:t>Data profiling might raise additional questions about the use and meaning of the data your profiling. As such you might need to conduct brief follow-up interviews with users or research an organizations technical documentation, such as data dictionaries (should they exist).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12</a:t>
            </a:fld>
            <a:endParaRPr lang="en-US"/>
          </a:p>
        </p:txBody>
      </p:sp>
    </p:spTree>
    <p:extLst>
      <p:ext uri="{BB962C8B-B14F-4D97-AF65-F5344CB8AC3E}">
        <p14:creationId xmlns:p14="http://schemas.microsoft.com/office/powerpoint/2010/main" val="172815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Here’s an example of profiling. You can profile any</a:t>
            </a:r>
            <a:r>
              <a:rPr lang="en-US" baseline="0" dirty="0" smtClean="0"/>
              <a:t> data that is useful to the user. It can be in an existing report, or at the data’s source. On advantage of using the source is you can help asses future ETL requirements and uncover existing dimensional attributes. Like perhaps adjusting the existing report to allow exploration of sales by year then quarter then month or by sales region and then individual country.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13</a:t>
            </a:fld>
            <a:endParaRPr lang="en-US"/>
          </a:p>
        </p:txBody>
      </p:sp>
    </p:spTree>
    <p:extLst>
      <p:ext uri="{BB962C8B-B14F-4D97-AF65-F5344CB8AC3E}">
        <p14:creationId xmlns:p14="http://schemas.microsoft.com/office/powerpoint/2010/main" val="166812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24</a:t>
            </a:fld>
            <a:endParaRPr lang="en-US"/>
          </a:p>
        </p:txBody>
      </p:sp>
    </p:spTree>
    <p:extLst>
      <p:ext uri="{BB962C8B-B14F-4D97-AF65-F5344CB8AC3E}">
        <p14:creationId xmlns:p14="http://schemas.microsoft.com/office/powerpoint/2010/main" val="126810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14A98BE-EC71-8F49-A1BE-830363ABB11F}"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BB6EE8-AFE4-E544-AB13-015840CB51C8}" type="slidenum">
              <a:rPr lang="en-US"/>
              <a:pPr/>
              <a:t>‹#›</a:t>
            </a:fld>
            <a:endParaRPr lang="en-US"/>
          </a:p>
        </p:txBody>
      </p:sp>
    </p:spTree>
    <p:extLst>
      <p:ext uri="{BB962C8B-B14F-4D97-AF65-F5344CB8AC3E}">
        <p14:creationId xmlns:p14="http://schemas.microsoft.com/office/powerpoint/2010/main" val="29455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47CEDA0-885B-B748-B9CB-B36E29B43181}"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CABD3C-528A-714F-92FD-11139AAE1B27}" type="slidenum">
              <a:rPr lang="en-US"/>
              <a:pPr/>
              <a:t>‹#›</a:t>
            </a:fld>
            <a:endParaRPr lang="en-US"/>
          </a:p>
        </p:txBody>
      </p:sp>
    </p:spTree>
    <p:extLst>
      <p:ext uri="{BB962C8B-B14F-4D97-AF65-F5344CB8AC3E}">
        <p14:creationId xmlns:p14="http://schemas.microsoft.com/office/powerpoint/2010/main" val="337465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D6AB2B0-0744-E34B-B39D-90B36E4283B5}"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9A8A65C-E894-474D-B68F-5D5222F4F771}" type="slidenum">
              <a:rPr lang="en-US"/>
              <a:pPr/>
              <a:t>‹#›</a:t>
            </a:fld>
            <a:endParaRPr lang="en-US"/>
          </a:p>
        </p:txBody>
      </p:sp>
    </p:spTree>
    <p:extLst>
      <p:ext uri="{BB962C8B-B14F-4D97-AF65-F5344CB8AC3E}">
        <p14:creationId xmlns:p14="http://schemas.microsoft.com/office/powerpoint/2010/main" val="131758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984A1C9D-4E9A-A944-8C94-1E9BDB67C980}"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F54F2D-8F2F-5340-8D16-2E1F2117C228}" type="slidenum">
              <a:rPr lang="en-US"/>
              <a:pPr/>
              <a:t>‹#›</a:t>
            </a:fld>
            <a:endParaRPr lang="en-US"/>
          </a:p>
        </p:txBody>
      </p:sp>
    </p:spTree>
    <p:extLst>
      <p:ext uri="{BB962C8B-B14F-4D97-AF65-F5344CB8AC3E}">
        <p14:creationId xmlns:p14="http://schemas.microsoft.com/office/powerpoint/2010/main" val="146329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100A110-3380-AA4C-8A22-466F3EBBBD18}"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5773CC-D1AA-7F4E-9E3D-01F16F3B2B91}" type="slidenum">
              <a:rPr lang="en-US"/>
              <a:pPr/>
              <a:t>‹#›</a:t>
            </a:fld>
            <a:endParaRPr lang="en-US"/>
          </a:p>
        </p:txBody>
      </p:sp>
    </p:spTree>
    <p:extLst>
      <p:ext uri="{BB962C8B-B14F-4D97-AF65-F5344CB8AC3E}">
        <p14:creationId xmlns:p14="http://schemas.microsoft.com/office/powerpoint/2010/main" val="15575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957F1D5-73AB-9646-9436-5AFCC37FD6B3}"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2F496AA-30FB-AA49-A4B3-1CC5B69DC478}" type="slidenum">
              <a:rPr lang="en-US"/>
              <a:pPr/>
              <a:t>‹#›</a:t>
            </a:fld>
            <a:endParaRPr lang="en-US"/>
          </a:p>
        </p:txBody>
      </p:sp>
    </p:spTree>
    <p:extLst>
      <p:ext uri="{BB962C8B-B14F-4D97-AF65-F5344CB8AC3E}">
        <p14:creationId xmlns:p14="http://schemas.microsoft.com/office/powerpoint/2010/main" val="361055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2CB7C81-5763-4A43-BE48-59017C722240}" type="datetime1">
              <a:rPr lang="en-US"/>
              <a:pPr/>
              <a:t>11/30/2017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D7CECDB-3475-DB48-BD66-1D96639CAA15}" type="slidenum">
              <a:rPr lang="en-US"/>
              <a:pPr/>
              <a:t>‹#›</a:t>
            </a:fld>
            <a:endParaRPr lang="en-US"/>
          </a:p>
        </p:txBody>
      </p:sp>
    </p:spTree>
    <p:extLst>
      <p:ext uri="{BB962C8B-B14F-4D97-AF65-F5344CB8AC3E}">
        <p14:creationId xmlns:p14="http://schemas.microsoft.com/office/powerpoint/2010/main" val="93927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fld id="{BAE5E859-10BB-5B43-8036-5E00006E6C36}" type="datetime1">
              <a:rPr lang="en-US"/>
              <a:pPr/>
              <a:t>11/30/2017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754C8AF-6005-9A45-A1E7-B33CAA2DEEE0}" type="slidenum">
              <a:rPr lang="en-US"/>
              <a:pPr/>
              <a:t>‹#›</a:t>
            </a:fld>
            <a:endParaRPr lang="en-US"/>
          </a:p>
        </p:txBody>
      </p:sp>
    </p:spTree>
    <p:extLst>
      <p:ext uri="{BB962C8B-B14F-4D97-AF65-F5344CB8AC3E}">
        <p14:creationId xmlns:p14="http://schemas.microsoft.com/office/powerpoint/2010/main" val="41266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136238-BD7C-EA43-A43D-25EADC6A710E}" type="datetime1">
              <a:rPr lang="en-US"/>
              <a:pPr/>
              <a:t>11/30/2017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C9D0772-27F3-6848-91C0-2C2B3CA335ED}" type="slidenum">
              <a:rPr lang="en-US"/>
              <a:pPr/>
              <a:t>‹#›</a:t>
            </a:fld>
            <a:endParaRPr lang="en-US"/>
          </a:p>
        </p:txBody>
      </p:sp>
    </p:spTree>
    <p:extLst>
      <p:ext uri="{BB962C8B-B14F-4D97-AF65-F5344CB8AC3E}">
        <p14:creationId xmlns:p14="http://schemas.microsoft.com/office/powerpoint/2010/main" val="13501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AB2F93-AB03-AC4B-8FDA-3297808E7082}"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6DBEC9-C853-3C4D-B3AF-C97F901743AD}" type="slidenum">
              <a:rPr lang="en-US"/>
              <a:pPr/>
              <a:t>‹#›</a:t>
            </a:fld>
            <a:endParaRPr lang="en-US"/>
          </a:p>
        </p:txBody>
      </p:sp>
    </p:spTree>
    <p:extLst>
      <p:ext uri="{BB962C8B-B14F-4D97-AF65-F5344CB8AC3E}">
        <p14:creationId xmlns:p14="http://schemas.microsoft.com/office/powerpoint/2010/main" val="29427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4A54B7E-DFA9-DF4F-B4F9-AB3DE6F19A44}"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B409B88-6F69-A342-9FA5-3582A153B1BB}" type="slidenum">
              <a:rPr lang="en-US"/>
              <a:pPr/>
              <a:t>‹#›</a:t>
            </a:fld>
            <a:endParaRPr lang="en-US"/>
          </a:p>
        </p:txBody>
      </p:sp>
    </p:spTree>
    <p:extLst>
      <p:ext uri="{BB962C8B-B14F-4D97-AF65-F5344CB8AC3E}">
        <p14:creationId xmlns:p14="http://schemas.microsoft.com/office/powerpoint/2010/main" val="37505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3222" y="303213"/>
            <a:ext cx="886042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914400" y="1946366"/>
            <a:ext cx="9239250" cy="4810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defRPr>
            </a:lvl1pPr>
          </a:lstStyle>
          <a:p>
            <a:fld id="{CC44B4A9-084C-F849-9CE0-5075AA1F4BB0}" type="datetime1">
              <a:rPr lang="en-US"/>
              <a:pPr/>
              <a:t>11/30/2017</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0DA6D0F3-F64C-684E-8F9B-04CA53F859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20700" rtl="0" eaLnBrk="0" fontAlgn="base" hangingPunct="0">
        <a:spcBef>
          <a:spcPct val="0"/>
        </a:spcBef>
        <a:spcAft>
          <a:spcPct val="0"/>
        </a:spcAft>
        <a:defRPr sz="4400" b="1"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Subtitle 2"/>
          <p:cNvSpPr>
            <a:spLocks noGrp="1"/>
          </p:cNvSpPr>
          <p:nvPr>
            <p:ph type="subTitle" idx="1"/>
          </p:nvPr>
        </p:nvSpPr>
        <p:spPr>
          <a:xfrm>
            <a:off x="2643188" y="3605213"/>
            <a:ext cx="7481887" cy="1200150"/>
          </a:xfrm>
        </p:spPr>
        <p:txBody>
          <a:bodyPr/>
          <a:lstStyle/>
          <a:p>
            <a:pPr eaLnBrk="1" hangingPunct="1"/>
            <a:r>
              <a:rPr lang="en-US" sz="3200" b="1" dirty="0" smtClean="0">
                <a:solidFill>
                  <a:schemeClr val="bg1"/>
                </a:solidFill>
                <a:latin typeface="Open Sans" charset="0"/>
              </a:rPr>
              <a:t>7023T</a:t>
            </a:r>
            <a:endParaRPr lang="en-US" sz="3200" b="1" dirty="0">
              <a:solidFill>
                <a:schemeClr val="bg1"/>
              </a:solidFill>
              <a:latin typeface="Open Sans" charset="0"/>
            </a:endParaRPr>
          </a:p>
          <a:p>
            <a:pPr eaLnBrk="1" hangingPunct="1"/>
            <a:r>
              <a:rPr lang="en-US" sz="3200" b="1" dirty="0" smtClean="0">
                <a:solidFill>
                  <a:schemeClr val="bg1"/>
                </a:solidFill>
                <a:latin typeface="Open Sans" charset="0"/>
              </a:rPr>
              <a:t>Lanjutan Sistem Basis Data</a:t>
            </a:r>
            <a:endParaRPr lang="en-US" sz="3200" b="1" dirty="0">
              <a:solidFill>
                <a:schemeClr val="bg1"/>
              </a:solidFill>
              <a:latin typeface="Open Sans" charset="0"/>
            </a:endParaRPr>
          </a:p>
        </p:txBody>
      </p:sp>
      <p:sp>
        <p:nvSpPr>
          <p:cNvPr id="2052"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2400" smtClean="0">
                <a:solidFill>
                  <a:schemeClr val="bg1"/>
                </a:solidFill>
                <a:latin typeface="Open Sans" charset="0"/>
              </a:rPr>
              <a:t>Sidang </a:t>
            </a:r>
            <a:r>
              <a:rPr lang="en-US" sz="2400" dirty="0" smtClean="0">
                <a:solidFill>
                  <a:schemeClr val="bg1"/>
                </a:solidFill>
                <a:latin typeface="Open Sans" charset="0"/>
              </a:rPr>
              <a:t>04</a:t>
            </a:r>
          </a:p>
          <a:p>
            <a:pPr algn="ctr" eaLnBrk="1" hangingPunct="1">
              <a:spcBef>
                <a:spcPct val="20000"/>
              </a:spcBef>
              <a:buFont typeface="Arial" charset="0"/>
              <a:buNone/>
            </a:pPr>
            <a:r>
              <a:rPr lang="en-US" sz="2400" dirty="0" smtClean="0">
                <a:solidFill>
                  <a:schemeClr val="bg1"/>
                </a:solidFill>
                <a:latin typeface="Open Sans" charset="0"/>
              </a:rPr>
              <a:t>Mengumpulkan Persyaratan</a:t>
            </a:r>
          </a:p>
        </p:txBody>
      </p:sp>
      <p:sp>
        <p:nvSpPr>
          <p:cNvPr id="2" name="TextBox 1"/>
          <p:cNvSpPr txBox="1"/>
          <p:nvPr/>
        </p:nvSpPr>
        <p:spPr>
          <a:xfrm>
            <a:off x="2643188" y="6991350"/>
            <a:ext cx="7481887" cy="338554"/>
          </a:xfrm>
          <a:prstGeom prst="rect">
            <a:avLst/>
          </a:prstGeom>
          <a:noFill/>
        </p:spPr>
        <p:txBody>
          <a:bodyPr wrap="square" rtlCol="0">
            <a:spAutoFit/>
          </a:bodyPr>
          <a:lstStyle/>
          <a:p>
            <a:pPr algn="ctr"/>
            <a:r>
              <a:rPr lang="en-US" sz="1600" dirty="0" smtClean="0">
                <a:solidFill>
                  <a:srgbClr val="92D050"/>
                </a:solidFill>
              </a:rPr>
              <a:t>presentasi ini didasarkan </a:t>
            </a:r>
            <a:r>
              <a:rPr lang="en-US" sz="1600" dirty="0">
                <a:solidFill>
                  <a:srgbClr val="92D050"/>
                </a:solidFill>
              </a:rPr>
              <a:t>Michael A. Fudge, Jr</a:t>
            </a:r>
            <a:r>
              <a:rPr lang="en-US" sz="1600" dirty="0" smtClean="0">
                <a:solidFill>
                  <a:srgbClr val="92D050"/>
                </a:solidFill>
              </a:rPr>
              <a:t>. </a:t>
            </a:r>
            <a:endParaRPr lang="en-US" sz="1600" dirty="0">
              <a:solidFill>
                <a:srgbClr val="92D050"/>
              </a:solidFill>
            </a:endParaRPr>
          </a:p>
        </p:txBody>
      </p:sp>
    </p:spTree>
    <p:extLst>
      <p:ext uri="{BB962C8B-B14F-4D97-AF65-F5344CB8AC3E}">
        <p14:creationId xmlns:p14="http://schemas.microsoft.com/office/powerpoint/2010/main" val="897845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1457" y="303213"/>
            <a:ext cx="8292192" cy="1260475"/>
          </a:xfrm>
        </p:spPr>
        <p:txBody>
          <a:bodyPr/>
          <a:lstStyle/>
          <a:p>
            <a:r>
              <a:rPr lang="en-US" dirty="0" smtClean="0"/>
              <a:t>Kegiatan utama </a:t>
            </a:r>
            <a:br>
              <a:rPr lang="en-US" dirty="0" smtClean="0"/>
            </a:br>
            <a:r>
              <a:rPr lang="en-US" dirty="0" smtClean="0">
                <a:solidFill>
                  <a:schemeClr val="accent5"/>
                </a:solidFill>
              </a:rPr>
              <a:t>Persyaratan Temu</a:t>
            </a:r>
            <a:endParaRPr lang="en-US" dirty="0">
              <a:solidFill>
                <a:schemeClr val="accent5"/>
              </a:solidFill>
            </a:endParaRPr>
          </a:p>
        </p:txBody>
      </p:sp>
      <p:sp>
        <p:nvSpPr>
          <p:cNvPr id="5" name="Content Placeholder 4"/>
          <p:cNvSpPr>
            <a:spLocks noGrp="1"/>
          </p:cNvSpPr>
          <p:nvPr>
            <p:ph idx="1"/>
          </p:nvPr>
        </p:nvSpPr>
        <p:spPr>
          <a:xfrm>
            <a:off x="947056" y="2375757"/>
            <a:ext cx="9006737" cy="4144631"/>
          </a:xfrm>
        </p:spPr>
        <p:txBody>
          <a:bodyPr>
            <a:normAutofit lnSpcReduction="10000"/>
          </a:bodyPr>
          <a:lstStyle/>
          <a:p>
            <a:r>
              <a:rPr lang="en-US" sz="2805" b="1" dirty="0">
                <a:solidFill>
                  <a:schemeClr val="accent1"/>
                </a:solidFill>
              </a:rPr>
              <a:t>wawancara</a:t>
            </a:r>
            <a:r>
              <a:rPr lang="en-US" sz="2805" dirty="0">
                <a:solidFill>
                  <a:schemeClr val="accent1"/>
                </a:solidFill>
              </a:rPr>
              <a:t> </a:t>
            </a:r>
            <a:r>
              <a:rPr lang="en-US" sz="2805" dirty="0"/>
              <a:t>dengan pengguna bisnis.</a:t>
            </a:r>
          </a:p>
          <a:p>
            <a:r>
              <a:rPr lang="en-US" sz="2805" b="1" dirty="0">
                <a:solidFill>
                  <a:schemeClr val="accent2"/>
                </a:solidFill>
              </a:rPr>
              <a:t>Data Audit </a:t>
            </a:r>
            <a:r>
              <a:rPr lang="en-US" sz="2805" dirty="0"/>
              <a:t>- Data profiling untuk menilai kemampuan sumber data.</a:t>
            </a:r>
          </a:p>
          <a:p>
            <a:r>
              <a:rPr lang="en-US" sz="2805" b="1" dirty="0">
                <a:solidFill>
                  <a:schemeClr val="accent3"/>
                </a:solidFill>
              </a:rPr>
              <a:t>Dokumentasi</a:t>
            </a:r>
            <a:r>
              <a:rPr lang="en-US" sz="2805" dirty="0"/>
              <a:t>, termasuk</a:t>
            </a:r>
          </a:p>
          <a:p>
            <a:pPr lvl="1">
              <a:buFont typeface="Wingdings" panose="05000000000000000000" pitchFamily="2" charset="2"/>
              <a:buChar char="ü"/>
            </a:pPr>
            <a:r>
              <a:rPr lang="en-US" sz="2455" dirty="0"/>
              <a:t>Wawancara Write-up</a:t>
            </a:r>
          </a:p>
          <a:p>
            <a:pPr lvl="1">
              <a:buFont typeface="Wingdings" panose="05000000000000000000" pitchFamily="2" charset="2"/>
              <a:buChar char="ü"/>
            </a:pPr>
            <a:r>
              <a:rPr lang="en-US" sz="2455" dirty="0"/>
              <a:t>Mengidentifikasi Proses Bisnis</a:t>
            </a:r>
          </a:p>
          <a:p>
            <a:pPr lvl="1">
              <a:buFont typeface="Wingdings" panose="05000000000000000000" pitchFamily="2" charset="2"/>
              <a:buChar char="ü"/>
            </a:pPr>
            <a:r>
              <a:rPr lang="en-US" sz="2455" dirty="0"/>
              <a:t>Perusahaan Bus Matrix</a:t>
            </a:r>
          </a:p>
          <a:p>
            <a:pPr lvl="1">
              <a:buFont typeface="Wingdings" panose="05000000000000000000" pitchFamily="2" charset="2"/>
              <a:buChar char="ü"/>
            </a:pPr>
            <a:r>
              <a:rPr lang="en-US" sz="2455" dirty="0"/>
              <a:t>prioritas Grid</a:t>
            </a:r>
          </a:p>
          <a:p>
            <a:pPr lvl="1">
              <a:buFont typeface="Wingdings" panose="05000000000000000000" pitchFamily="2" charset="2"/>
              <a:buChar char="ü"/>
            </a:pPr>
            <a:r>
              <a:rPr lang="en-US" sz="2455" dirty="0"/>
              <a:t>Daftar masalah</a:t>
            </a:r>
          </a:p>
        </p:txBody>
      </p:sp>
    </p:spTree>
    <p:extLst>
      <p:ext uri="{BB962C8B-B14F-4D97-AF65-F5344CB8AC3E}">
        <p14:creationId xmlns:p14="http://schemas.microsoft.com/office/powerpoint/2010/main" val="523023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Mencicipi </a:t>
            </a:r>
            <a:r>
              <a:rPr lang="en-US" dirty="0" smtClean="0">
                <a:solidFill>
                  <a:schemeClr val="accent3"/>
                </a:solidFill>
              </a:rPr>
              <a:t>Wawancara</a:t>
            </a:r>
            <a:r>
              <a:rPr lang="en-US" dirty="0" smtClean="0"/>
              <a:t> pertanyaan</a:t>
            </a:r>
            <a:endParaRPr lang="en-US" dirty="0"/>
          </a:p>
        </p:txBody>
      </p:sp>
      <p:sp>
        <p:nvSpPr>
          <p:cNvPr id="3" name="Content Placeholder 2"/>
          <p:cNvSpPr>
            <a:spLocks noGrp="1"/>
          </p:cNvSpPr>
          <p:nvPr>
            <p:ph idx="1"/>
          </p:nvPr>
        </p:nvSpPr>
        <p:spPr/>
        <p:txBody>
          <a:bodyPr>
            <a:normAutofit/>
          </a:bodyPr>
          <a:lstStyle/>
          <a:p>
            <a:r>
              <a:rPr lang="en-US" sz="2805" dirty="0"/>
              <a:t>Apa jenis analisis rutin yang Anda lakukan? Data apa yang digunakan dan di mana Anda mendapatkannya? Apa yang Anda lakukan dengan data setelah Anda mendapatkannya?</a:t>
            </a:r>
          </a:p>
          <a:p>
            <a:r>
              <a:rPr lang="en-US" sz="2805" dirty="0"/>
              <a:t>Laporan yang Anda gunakan? Data yang laporan itu penting? Jika laporan itu dinamis apa yang akan ia lakukan secara berbeda?</a:t>
            </a:r>
          </a:p>
          <a:p>
            <a:r>
              <a:rPr lang="en-US" sz="2805" dirty="0"/>
              <a:t>Jelaskan produk Anda. Bagaimana Anda membedakan produk yang berbeda? Bagaimana mereka dikategorikan? Apakah kategori berubah dari waktu ke waktu?</a:t>
            </a:r>
          </a:p>
          <a:p>
            <a:pPr marL="0" indent="0">
              <a:buNone/>
            </a:pPr>
            <a:endParaRPr lang="en-US" sz="2805" dirty="0"/>
          </a:p>
        </p:txBody>
      </p:sp>
    </p:spTree>
    <p:extLst>
      <p:ext uri="{BB962C8B-B14F-4D97-AF65-F5344CB8AC3E}">
        <p14:creationId xmlns:p14="http://schemas.microsoft.com/office/powerpoint/2010/main" val="1993310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Profiling</a:t>
            </a:r>
            <a:endParaRPr lang="en-US" dirty="0"/>
          </a:p>
        </p:txBody>
      </p:sp>
      <p:sp>
        <p:nvSpPr>
          <p:cNvPr id="3" name="Content Placeholder 2"/>
          <p:cNvSpPr>
            <a:spLocks noGrp="1"/>
          </p:cNvSpPr>
          <p:nvPr>
            <p:ph idx="1"/>
          </p:nvPr>
        </p:nvSpPr>
        <p:spPr>
          <a:xfrm>
            <a:off x="868452" y="2178129"/>
            <a:ext cx="8484106" cy="4275455"/>
          </a:xfrm>
        </p:spPr>
        <p:txBody>
          <a:bodyPr>
            <a:normAutofit fontScale="92500" lnSpcReduction="10000"/>
          </a:bodyPr>
          <a:lstStyle/>
          <a:p>
            <a:r>
              <a:rPr lang="en-US" dirty="0"/>
              <a:t>Salah satu kegiatan penting adalah untuk </a:t>
            </a:r>
            <a:r>
              <a:rPr lang="en-US" b="1" dirty="0"/>
              <a:t>menjelajah</a:t>
            </a:r>
            <a:r>
              <a:rPr lang="en-US" dirty="0"/>
              <a:t> data yang ada untuk mendapatkan rasa </a:t>
            </a:r>
          </a:p>
          <a:p>
            <a:pPr lvl="1"/>
            <a:r>
              <a:rPr lang="en-US" sz="2200" b="1" dirty="0"/>
              <a:t>kelayakan teknis proyek</a:t>
            </a:r>
          </a:p>
          <a:p>
            <a:pPr lvl="1"/>
            <a:r>
              <a:rPr lang="en-US" sz="2200" b="1" dirty="0"/>
              <a:t>Struktur dan kondisi data</a:t>
            </a:r>
          </a:p>
          <a:p>
            <a:pPr lvl="1"/>
            <a:r>
              <a:rPr lang="en-US" sz="2200" b="1" dirty="0"/>
              <a:t>Ketersediaan Sumber Data</a:t>
            </a:r>
            <a:endParaRPr lang="en-US" sz="2200" dirty="0"/>
          </a:p>
          <a:p>
            <a:r>
              <a:rPr lang="en-US" dirty="0"/>
              <a:t>Kami menyebutnya </a:t>
            </a:r>
            <a:r>
              <a:rPr lang="en-US" b="1" dirty="0"/>
              <a:t>Data Profiling</a:t>
            </a:r>
            <a:endParaRPr lang="en-US" dirty="0"/>
          </a:p>
          <a:p>
            <a:r>
              <a:rPr lang="en-US" dirty="0"/>
              <a:t>Jika data sumber dalam database relasional, Anda dapat menggunakan SQL </a:t>
            </a:r>
            <a:r>
              <a:rPr lang="en-US" b="1" dirty="0"/>
              <a:t>MEMILIH</a:t>
            </a:r>
            <a:r>
              <a:rPr lang="en-US" dirty="0"/>
              <a:t> Pernyataan ke profil data.</a:t>
            </a:r>
          </a:p>
          <a:p>
            <a:r>
              <a:rPr lang="en-US" dirty="0"/>
              <a:t>Untuk sumber-sumber lain, </a:t>
            </a:r>
            <a:r>
              <a:rPr lang="en-US" b="1" dirty="0"/>
              <a:t>Microsoft Excel</a:t>
            </a:r>
            <a:r>
              <a:rPr lang="en-US" dirty="0"/>
              <a:t> membuat untuk data alat profiling yang baik.</a:t>
            </a:r>
          </a:p>
        </p:txBody>
      </p:sp>
    </p:spTree>
    <p:extLst>
      <p:ext uri="{BB962C8B-B14F-4D97-AF65-F5344CB8AC3E}">
        <p14:creationId xmlns:p14="http://schemas.microsoft.com/office/powerpoint/2010/main" val="1624483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235157" y="3902953"/>
            <a:ext cx="7112000" cy="3556000"/>
          </a:xfrm>
          <a:prstGeom prst="rect">
            <a:avLst/>
          </a:prstGeom>
        </p:spPr>
      </p:pic>
      <p:sp>
        <p:nvSpPr>
          <p:cNvPr id="2" name="Title 1"/>
          <p:cNvSpPr>
            <a:spLocks noGrp="1"/>
          </p:cNvSpPr>
          <p:nvPr>
            <p:ph type="title"/>
          </p:nvPr>
        </p:nvSpPr>
        <p:spPr/>
        <p:txBody>
          <a:bodyPr/>
          <a:lstStyle/>
          <a:p>
            <a:r>
              <a:rPr lang="en-US" dirty="0" smtClean="0">
                <a:solidFill>
                  <a:schemeClr val="accent6"/>
                </a:solidFill>
              </a:rPr>
              <a:t>Data Profiling </a:t>
            </a:r>
            <a:r>
              <a:rPr lang="en-US" dirty="0" smtClean="0"/>
              <a:t>Contoh</a:t>
            </a:r>
            <a:endParaRPr lang="en-US" dirty="0"/>
          </a:p>
        </p:txBody>
      </p:sp>
      <p:sp>
        <p:nvSpPr>
          <p:cNvPr id="3" name="Content Placeholder 2"/>
          <p:cNvSpPr>
            <a:spLocks noGrp="1"/>
          </p:cNvSpPr>
          <p:nvPr>
            <p:ph idx="1"/>
          </p:nvPr>
        </p:nvSpPr>
        <p:spPr>
          <a:xfrm>
            <a:off x="1416621" y="1845493"/>
            <a:ext cx="8309840" cy="1255485"/>
          </a:xfrm>
        </p:spPr>
        <p:txBody>
          <a:bodyPr>
            <a:normAutofit fontScale="92500"/>
          </a:bodyPr>
          <a:lstStyle/>
          <a:p>
            <a:r>
              <a:rPr lang="en-US" dirty="0"/>
              <a:t>Anda dapat menggunakan alat-alat seperti Excel ke profil data Anda, mencari berguna </a:t>
            </a:r>
            <a:r>
              <a:rPr lang="en-US" b="1" dirty="0"/>
              <a:t>ukuran </a:t>
            </a:r>
            <a:r>
              <a:rPr lang="en-US" dirty="0"/>
              <a:t>dan </a:t>
            </a:r>
            <a:r>
              <a:rPr lang="en-US" b="1" dirty="0"/>
              <a:t>fakta</a:t>
            </a:r>
            <a:r>
              <a:rPr lang="en-US" dirty="0"/>
              <a:t>.</a:t>
            </a:r>
          </a:p>
        </p:txBody>
      </p:sp>
      <p:sp>
        <p:nvSpPr>
          <p:cNvPr id="5" name="Left Brace 4"/>
          <p:cNvSpPr/>
          <p:nvPr/>
        </p:nvSpPr>
        <p:spPr>
          <a:xfrm>
            <a:off x="1590850" y="4648661"/>
            <a:ext cx="644307" cy="2309700"/>
          </a:xfrm>
          <a:prstGeom prst="leftBrace">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sp>
        <p:nvSpPr>
          <p:cNvPr id="6" name="TextBox 5"/>
          <p:cNvSpPr txBox="1"/>
          <p:nvPr/>
        </p:nvSpPr>
        <p:spPr>
          <a:xfrm rot="16200000">
            <a:off x="631872" y="5595441"/>
            <a:ext cx="1386342" cy="41614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104" dirty="0"/>
              <a:t>Oleh negara</a:t>
            </a:r>
          </a:p>
        </p:txBody>
      </p:sp>
      <p:sp>
        <p:nvSpPr>
          <p:cNvPr id="7" name="Left Brace 6"/>
          <p:cNvSpPr/>
          <p:nvPr/>
        </p:nvSpPr>
        <p:spPr>
          <a:xfrm rot="5400000">
            <a:off x="5765241" y="1594714"/>
            <a:ext cx="520171" cy="4096311"/>
          </a:xfrm>
          <a:prstGeom prst="leftBrace">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sp>
        <p:nvSpPr>
          <p:cNvPr id="8" name="TextBox 7"/>
          <p:cNvSpPr txBox="1"/>
          <p:nvPr/>
        </p:nvSpPr>
        <p:spPr>
          <a:xfrm>
            <a:off x="5533428" y="2966643"/>
            <a:ext cx="983795" cy="41614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104" dirty="0"/>
              <a:t>dengan Tahun</a:t>
            </a:r>
          </a:p>
        </p:txBody>
      </p:sp>
      <p:sp>
        <p:nvSpPr>
          <p:cNvPr id="9" name="TextBox 8"/>
          <p:cNvSpPr txBox="1"/>
          <p:nvPr/>
        </p:nvSpPr>
        <p:spPr>
          <a:xfrm>
            <a:off x="2209207" y="3355925"/>
            <a:ext cx="1331134" cy="41614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104" dirty="0"/>
              <a:t>total Penjualan</a:t>
            </a:r>
          </a:p>
        </p:txBody>
      </p:sp>
    </p:spTree>
    <p:extLst>
      <p:ext uri="{BB962C8B-B14F-4D97-AF65-F5344CB8AC3E}">
        <p14:creationId xmlns:p14="http://schemas.microsoft.com/office/powerpoint/2010/main" val="467365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9" y="303213"/>
            <a:ext cx="8194220" cy="1260475"/>
          </a:xfrm>
        </p:spPr>
        <p:txBody>
          <a:bodyPr/>
          <a:lstStyle/>
          <a:p>
            <a:r>
              <a:rPr lang="en-US" sz="4000" dirty="0" smtClean="0">
                <a:solidFill>
                  <a:schemeClr val="accent2"/>
                </a:solidFill>
              </a:rPr>
              <a:t>Keterampilan penting:</a:t>
            </a:r>
            <a:r>
              <a:rPr lang="en-US" sz="4000" dirty="0" smtClean="0"/>
              <a:t> Mengubah proses bisnis </a:t>
            </a:r>
            <a:br>
              <a:rPr lang="en-US" sz="4000" dirty="0" smtClean="0"/>
            </a:br>
            <a:r>
              <a:rPr lang="en-US" sz="4000" dirty="0" smtClean="0"/>
              <a:t>ke dalam model dimensi!</a:t>
            </a:r>
            <a:endParaRPr lang="en-US" sz="4000" dirty="0"/>
          </a:p>
        </p:txBody>
      </p:sp>
      <p:sp>
        <p:nvSpPr>
          <p:cNvPr id="3" name="Content Placeholder 2"/>
          <p:cNvSpPr>
            <a:spLocks noGrp="1"/>
          </p:cNvSpPr>
          <p:nvPr>
            <p:ph idx="1"/>
          </p:nvPr>
        </p:nvSpPr>
        <p:spPr/>
        <p:txBody>
          <a:bodyPr/>
          <a:lstStyle/>
          <a:p>
            <a:pPr marL="0" indent="0">
              <a:buNone/>
            </a:pPr>
            <a:r>
              <a:rPr lang="en-US" sz="2805" dirty="0"/>
              <a:t>Berikut proses untuk membangun sebuah model dimensi dari suatu proses bisnis. Model dimensi ini pada akhirnya akan menjadi skema bintang di gudang data perusahaan Anda.</a:t>
            </a:r>
          </a:p>
          <a:p>
            <a:pPr marL="450931" indent="-450931">
              <a:buFont typeface="+mj-lt"/>
              <a:buAutoNum type="arabicPeriod"/>
            </a:pPr>
            <a:r>
              <a:rPr lang="en-US" sz="2805" dirty="0"/>
              <a:t>mengidentifikasi </a:t>
            </a:r>
            <a:r>
              <a:rPr lang="en-US" sz="2805" b="1" dirty="0">
                <a:solidFill>
                  <a:schemeClr val="accent6"/>
                </a:solidFill>
              </a:rPr>
              <a:t>proses bisnis </a:t>
            </a:r>
            <a:r>
              <a:rPr lang="en-US" sz="2805" dirty="0"/>
              <a:t>dan </a:t>
            </a:r>
            <a:r>
              <a:rPr lang="en-US" sz="2805" b="1" dirty="0">
                <a:solidFill>
                  <a:schemeClr val="accent6"/>
                </a:solidFill>
              </a:rPr>
              <a:t>jenis proses bisnis</a:t>
            </a:r>
            <a:r>
              <a:rPr lang="en-US" sz="2805" dirty="0"/>
              <a:t>.</a:t>
            </a:r>
          </a:p>
          <a:p>
            <a:pPr marL="450931" indent="-450931">
              <a:buFont typeface="+mj-lt"/>
              <a:buAutoNum type="arabicPeriod"/>
            </a:pPr>
            <a:r>
              <a:rPr lang="en-US" sz="2805" dirty="0"/>
              <a:t>mengidentifikasi </a:t>
            </a:r>
            <a:r>
              <a:rPr lang="en-US" sz="2805" b="1" dirty="0">
                <a:solidFill>
                  <a:schemeClr val="accent4"/>
                </a:solidFill>
              </a:rPr>
              <a:t>fakta</a:t>
            </a:r>
            <a:r>
              <a:rPr lang="en-US" sz="2805" dirty="0">
                <a:solidFill>
                  <a:schemeClr val="accent4"/>
                </a:solidFill>
              </a:rPr>
              <a:t> </a:t>
            </a:r>
            <a:r>
              <a:rPr lang="en-US" sz="2805" dirty="0"/>
              <a:t>dari proses bisnis.</a:t>
            </a:r>
          </a:p>
          <a:p>
            <a:pPr marL="450931" indent="-450931">
              <a:buFont typeface="+mj-lt"/>
              <a:buAutoNum type="arabicPeriod"/>
            </a:pPr>
            <a:r>
              <a:rPr lang="en-US" sz="2805" dirty="0"/>
              <a:t>mengidentifikasi </a:t>
            </a:r>
            <a:r>
              <a:rPr lang="en-US" sz="2805" b="1" dirty="0">
                <a:solidFill>
                  <a:schemeClr val="accent5"/>
                </a:solidFill>
              </a:rPr>
              <a:t>ukuran</a:t>
            </a:r>
            <a:r>
              <a:rPr lang="en-US" sz="2805" dirty="0"/>
              <a:t> dari proses bisnis.</a:t>
            </a:r>
          </a:p>
          <a:p>
            <a:endParaRPr lang="en-US" sz="2805" dirty="0"/>
          </a:p>
          <a:p>
            <a:endParaRPr lang="en-US" dirty="0"/>
          </a:p>
        </p:txBody>
      </p:sp>
    </p:spTree>
    <p:extLst>
      <p:ext uri="{BB962C8B-B14F-4D97-AF65-F5344CB8AC3E}">
        <p14:creationId xmlns:p14="http://schemas.microsoft.com/office/powerpoint/2010/main" val="811998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41419" y="2146693"/>
            <a:ext cx="1741670" cy="2326997"/>
            <a:chOff x="165611" y="1213087"/>
            <a:chExt cx="1986637" cy="2654290"/>
          </a:xfrm>
        </p:grpSpPr>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19298" t="4544" r="42823" b="30708"/>
            <a:stretch/>
          </p:blipFill>
          <p:spPr>
            <a:xfrm>
              <a:off x="292263" y="1927651"/>
              <a:ext cx="1701514" cy="1939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4" name="TextBox 23"/>
            <p:cNvSpPr txBox="1"/>
            <p:nvPr/>
          </p:nvSpPr>
          <p:spPr>
            <a:xfrm>
              <a:off x="165611" y="1213087"/>
              <a:ext cx="1986637" cy="751572"/>
            </a:xfrm>
            <a:prstGeom prst="rect">
              <a:avLst/>
            </a:prstGeom>
            <a:noFill/>
          </p:spPr>
          <p:txBody>
            <a:bodyPr wrap="square" rtlCol="0">
              <a:spAutoFit/>
            </a:bodyPr>
            <a:lstStyle/>
            <a:p>
              <a:r>
                <a:rPr lang="en-US" sz="1841" dirty="0" smtClean="0"/>
                <a:t>Pengguna Bisnis </a:t>
              </a:r>
              <a:r>
                <a:rPr lang="en-US" sz="1841" dirty="0"/>
                <a:t>mengatakan:</a:t>
              </a:r>
            </a:p>
          </p:txBody>
        </p:sp>
      </p:grpSp>
      <p:sp>
        <p:nvSpPr>
          <p:cNvPr id="26" name="Rounded Rectangular Callout 25"/>
          <p:cNvSpPr/>
          <p:nvPr/>
        </p:nvSpPr>
        <p:spPr>
          <a:xfrm>
            <a:off x="1983089" y="2208182"/>
            <a:ext cx="6701429" cy="771114"/>
          </a:xfrm>
          <a:prstGeom prst="wedgeRoundRectCallout">
            <a:avLst>
              <a:gd name="adj1" fmla="val -61132"/>
              <a:gd name="adj2" fmla="val 157083"/>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841"/>
          </a:p>
        </p:txBody>
      </p:sp>
      <p:sp>
        <p:nvSpPr>
          <p:cNvPr id="2" name="Title 1"/>
          <p:cNvSpPr>
            <a:spLocks noGrp="1"/>
          </p:cNvSpPr>
          <p:nvPr>
            <p:ph type="title"/>
          </p:nvPr>
        </p:nvSpPr>
        <p:spPr/>
        <p:txBody>
          <a:bodyPr/>
          <a:lstStyle/>
          <a:p>
            <a:r>
              <a:rPr lang="en-US" dirty="0" smtClean="0"/>
              <a:t>Contoh</a:t>
            </a:r>
            <a:endParaRPr lang="en-US" dirty="0"/>
          </a:p>
        </p:txBody>
      </p:sp>
      <p:sp>
        <p:nvSpPr>
          <p:cNvPr id="3" name="Content Placeholder 2"/>
          <p:cNvSpPr>
            <a:spLocks noGrp="1"/>
          </p:cNvSpPr>
          <p:nvPr>
            <p:ph idx="1"/>
          </p:nvPr>
        </p:nvSpPr>
        <p:spPr>
          <a:xfrm>
            <a:off x="1736904" y="5569493"/>
            <a:ext cx="7214830" cy="1010921"/>
          </a:xfrm>
        </p:spPr>
        <p:txBody>
          <a:bodyPr/>
          <a:lstStyle/>
          <a:p>
            <a:r>
              <a:rPr lang="en-US" sz="2400" dirty="0" smtClean="0"/>
              <a:t>Fakta adalah </a:t>
            </a:r>
            <a:r>
              <a:rPr lang="en-US" sz="2400" b="1" i="1" dirty="0" smtClean="0"/>
              <a:t>proses bisnis kegiatan pengukuran</a:t>
            </a:r>
          </a:p>
          <a:p>
            <a:r>
              <a:rPr lang="en-US" sz="2400" dirty="0" smtClean="0"/>
              <a:t>Dimensi menyediakan </a:t>
            </a:r>
            <a:r>
              <a:rPr lang="en-US" sz="2400" b="1" i="1" dirty="0" smtClean="0"/>
              <a:t>konteks</a:t>
            </a:r>
            <a:r>
              <a:rPr lang="en-US" sz="2400" dirty="0" smtClean="0"/>
              <a:t> untuk acara itu.</a:t>
            </a:r>
          </a:p>
        </p:txBody>
      </p:sp>
      <p:sp>
        <p:nvSpPr>
          <p:cNvPr id="4" name="Rectangle 3"/>
          <p:cNvSpPr/>
          <p:nvPr/>
        </p:nvSpPr>
        <p:spPr>
          <a:xfrm>
            <a:off x="2204532" y="2117771"/>
            <a:ext cx="6880810" cy="830997"/>
          </a:xfrm>
          <a:prstGeom prst="rect">
            <a:avLst/>
          </a:prstGeom>
        </p:spPr>
        <p:txBody>
          <a:bodyPr wrap="square">
            <a:spAutoFit/>
          </a:bodyPr>
          <a:lstStyle/>
          <a:p>
            <a:r>
              <a:rPr lang="en-US" sz="2400" b="1" dirty="0">
                <a:effectLst>
                  <a:outerShdw blurRad="38100" dist="38100" dir="2700000" algn="tl">
                    <a:srgbClr val="000000">
                      <a:alpha val="43137"/>
                    </a:srgbClr>
                  </a:outerShdw>
                </a:effectLst>
              </a:rPr>
              <a:t>"Saya perlu tahu:</a:t>
            </a:r>
            <a:br>
              <a:rPr lang="en-US" sz="2400" b="1" dirty="0">
                <a:effectLst>
                  <a:outerShdw blurRad="38100" dist="38100" dir="2700000" algn="tl">
                    <a:srgbClr val="000000">
                      <a:alpha val="43137"/>
                    </a:srgbClr>
                  </a:outerShdw>
                </a:effectLst>
              </a:rPr>
            </a:br>
            <a:r>
              <a:rPr lang="en-US" sz="2400" b="1" dirty="0">
                <a:effectLst>
                  <a:outerShdw blurRad="38100" dist="38100" dir="2700000" algn="tl">
                    <a:srgbClr val="000000">
                      <a:alpha val="43137"/>
                    </a:srgbClr>
                  </a:outerShdw>
                </a:effectLst>
              </a:rPr>
              <a:t>Berapa banyak sepatu yang kita jual minggu lalu?”</a:t>
            </a:r>
          </a:p>
        </p:txBody>
      </p:sp>
      <p:grpSp>
        <p:nvGrpSpPr>
          <p:cNvPr id="9" name="Group 8"/>
          <p:cNvGrpSpPr/>
          <p:nvPr/>
        </p:nvGrpSpPr>
        <p:grpSpPr>
          <a:xfrm>
            <a:off x="2204532" y="2946375"/>
            <a:ext cx="1457854" cy="926331"/>
            <a:chOff x="2514600" y="2476500"/>
            <a:chExt cx="1905000" cy="1056620"/>
          </a:xfrm>
        </p:grpSpPr>
        <p:sp>
          <p:nvSpPr>
            <p:cNvPr id="5" name="Right Brace 4"/>
            <p:cNvSpPr/>
            <p:nvPr/>
          </p:nvSpPr>
          <p:spPr>
            <a:xfrm rot="5400000">
              <a:off x="3162300" y="1828800"/>
              <a:ext cx="609600" cy="1905000"/>
            </a:xfrm>
            <a:prstGeom prst="rightBrace">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cxnSp>
          <p:nvCxnSpPr>
            <p:cNvPr id="10" name="Straight Arrow Connector 9"/>
            <p:cNvCxnSpPr>
              <a:stCxn id="5" idx="1"/>
            </p:cNvCxnSpPr>
            <p:nvPr/>
          </p:nvCxnSpPr>
          <p:spPr>
            <a:xfrm>
              <a:off x="3467100" y="3086100"/>
              <a:ext cx="0" cy="44702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714943" y="2979296"/>
            <a:ext cx="1049695" cy="909870"/>
            <a:chOff x="4457700" y="2495276"/>
            <a:chExt cx="1485900" cy="1037844"/>
          </a:xfrm>
        </p:grpSpPr>
        <p:sp>
          <p:nvSpPr>
            <p:cNvPr id="6" name="Right Brace 5"/>
            <p:cNvSpPr/>
            <p:nvPr/>
          </p:nvSpPr>
          <p:spPr>
            <a:xfrm rot="5400000">
              <a:off x="4895850" y="2057126"/>
              <a:ext cx="609600" cy="1485900"/>
            </a:xfrm>
            <a:prstGeom prst="rightBrace">
              <a:avLst/>
            </a:prstGeom>
            <a:ln w="762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cxnSp>
          <p:nvCxnSpPr>
            <p:cNvPr id="13" name="Straight Arrow Connector 12"/>
            <p:cNvCxnSpPr/>
            <p:nvPr/>
          </p:nvCxnSpPr>
          <p:spPr>
            <a:xfrm>
              <a:off x="5200650" y="3086100"/>
              <a:ext cx="0" cy="44702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744508" y="3010257"/>
            <a:ext cx="534432" cy="832205"/>
            <a:chOff x="7203948" y="2452913"/>
            <a:chExt cx="609600" cy="1030921"/>
          </a:xfrm>
        </p:grpSpPr>
        <p:sp>
          <p:nvSpPr>
            <p:cNvPr id="8" name="Right Brace 7"/>
            <p:cNvSpPr/>
            <p:nvPr/>
          </p:nvSpPr>
          <p:spPr>
            <a:xfrm rot="5400000">
              <a:off x="7203948" y="2452913"/>
              <a:ext cx="609600" cy="609600"/>
            </a:xfrm>
            <a:prstGeom prst="rightBrace">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cxnSp>
          <p:nvCxnSpPr>
            <p:cNvPr id="14" name="Straight Arrow Connector 13"/>
            <p:cNvCxnSpPr/>
            <p:nvPr/>
          </p:nvCxnSpPr>
          <p:spPr>
            <a:xfrm>
              <a:off x="7508748" y="3036814"/>
              <a:ext cx="0" cy="44702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801217" y="3020366"/>
            <a:ext cx="797790" cy="844376"/>
            <a:chOff x="7929372" y="2504420"/>
            <a:chExt cx="1501140" cy="963138"/>
          </a:xfrm>
        </p:grpSpPr>
        <p:sp>
          <p:nvSpPr>
            <p:cNvPr id="7" name="Right Brace 6"/>
            <p:cNvSpPr/>
            <p:nvPr/>
          </p:nvSpPr>
          <p:spPr>
            <a:xfrm rot="5400000">
              <a:off x="8375142" y="2058650"/>
              <a:ext cx="609600" cy="1501140"/>
            </a:xfrm>
            <a:prstGeom prst="rightBrace">
              <a:avLst/>
            </a:prstGeom>
            <a:ln w="762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41"/>
            </a:p>
          </p:txBody>
        </p:sp>
        <p:cxnSp>
          <p:nvCxnSpPr>
            <p:cNvPr id="15" name="Straight Arrow Connector 14"/>
            <p:cNvCxnSpPr/>
            <p:nvPr/>
          </p:nvCxnSpPr>
          <p:spPr>
            <a:xfrm>
              <a:off x="8681466" y="3020538"/>
              <a:ext cx="0" cy="44702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2391668" y="3848764"/>
            <a:ext cx="1073820" cy="658898"/>
          </a:xfrm>
          <a:prstGeom prst="rect">
            <a:avLst/>
          </a:prstGeom>
          <a:solidFill>
            <a:schemeClr val="accent4"/>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sz="1841" dirty="0"/>
              <a:t>Kuantitas </a:t>
            </a:r>
            <a:br>
              <a:rPr lang="en-US" sz="1841" dirty="0"/>
            </a:br>
            <a:r>
              <a:rPr lang="en-US" sz="1841" dirty="0"/>
              <a:t>(Fakta)</a:t>
            </a:r>
          </a:p>
        </p:txBody>
      </p:sp>
      <p:sp>
        <p:nvSpPr>
          <p:cNvPr id="17" name="TextBox 16"/>
          <p:cNvSpPr txBox="1"/>
          <p:nvPr/>
        </p:nvSpPr>
        <p:spPr>
          <a:xfrm>
            <a:off x="3562214" y="3856423"/>
            <a:ext cx="1367297" cy="1508746"/>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1841" dirty="0"/>
              <a:t>Produk</a:t>
            </a:r>
            <a:br>
              <a:rPr lang="en-US" sz="1841" dirty="0"/>
            </a:br>
            <a:r>
              <a:rPr lang="en-US" sz="1841" dirty="0"/>
              <a:t>Mengetik</a:t>
            </a:r>
            <a:br>
              <a:rPr lang="en-US" sz="1841" dirty="0"/>
            </a:br>
            <a:r>
              <a:rPr lang="en-US" sz="1841" dirty="0"/>
              <a:t>(Atribut</a:t>
            </a:r>
            <a:br>
              <a:rPr lang="en-US" sz="1841" dirty="0"/>
            </a:br>
            <a:r>
              <a:rPr lang="en-US" sz="1841" dirty="0"/>
              <a:t>Sebuah </a:t>
            </a:r>
            <a:r>
              <a:rPr lang="en-US" sz="1841" b="1" i="1" dirty="0"/>
              <a:t>Produk</a:t>
            </a:r>
            <a:br>
              <a:rPr lang="en-US" sz="1841" b="1" i="1" dirty="0"/>
            </a:br>
            <a:r>
              <a:rPr lang="en-US" sz="1841" dirty="0"/>
              <a:t> Dimensi)</a:t>
            </a:r>
          </a:p>
        </p:txBody>
      </p:sp>
      <p:sp>
        <p:nvSpPr>
          <p:cNvPr id="18" name="TextBox 17"/>
          <p:cNvSpPr txBox="1"/>
          <p:nvPr/>
        </p:nvSpPr>
        <p:spPr>
          <a:xfrm>
            <a:off x="6801217" y="3895912"/>
            <a:ext cx="1428341" cy="1508746"/>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1841" dirty="0"/>
              <a:t>Lamanya </a:t>
            </a:r>
            <a:br>
              <a:rPr lang="en-US" sz="1841" dirty="0"/>
            </a:br>
            <a:r>
              <a:rPr lang="en-US" sz="1841" dirty="0"/>
              <a:t>Waktu</a:t>
            </a:r>
            <a:br>
              <a:rPr lang="en-US" sz="1841" dirty="0"/>
            </a:br>
            <a:r>
              <a:rPr lang="en-US" sz="1841" dirty="0"/>
              <a:t>(Atribut</a:t>
            </a:r>
            <a:br>
              <a:rPr lang="en-US" sz="1841" dirty="0"/>
            </a:br>
            <a:r>
              <a:rPr lang="en-US" sz="1841" dirty="0"/>
              <a:t>Sebuah </a:t>
            </a:r>
            <a:r>
              <a:rPr lang="en-US" sz="1841" b="1" i="1" dirty="0"/>
              <a:t>penjualan Tanggal</a:t>
            </a:r>
            <a:r>
              <a:rPr lang="en-US" sz="1841" dirty="0"/>
              <a:t> </a:t>
            </a:r>
            <a:br>
              <a:rPr lang="en-US" sz="1841" dirty="0"/>
            </a:br>
            <a:r>
              <a:rPr lang="en-US" sz="1841" dirty="0"/>
              <a:t>Dimensi)</a:t>
            </a:r>
          </a:p>
        </p:txBody>
      </p:sp>
      <p:sp>
        <p:nvSpPr>
          <p:cNvPr id="19" name="TextBox 18"/>
          <p:cNvSpPr txBox="1"/>
          <p:nvPr/>
        </p:nvSpPr>
        <p:spPr>
          <a:xfrm>
            <a:off x="5469221" y="3895912"/>
            <a:ext cx="1113652" cy="942181"/>
          </a:xfrm>
          <a:prstGeom prst="rect">
            <a:avLst/>
          </a:prstGeom>
          <a:solidFill>
            <a:schemeClr val="accent6"/>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841" dirty="0"/>
              <a:t>Bisnis </a:t>
            </a:r>
          </a:p>
          <a:p>
            <a:pPr algn="ctr"/>
            <a:r>
              <a:rPr lang="en-US" sz="1841" dirty="0"/>
              <a:t>Proses</a:t>
            </a:r>
            <a:br>
              <a:rPr lang="en-US" sz="1841" dirty="0"/>
            </a:br>
            <a:r>
              <a:rPr lang="en-US" sz="1841" dirty="0"/>
              <a:t>(Penjualan)</a:t>
            </a:r>
          </a:p>
        </p:txBody>
      </p:sp>
      <p:grpSp>
        <p:nvGrpSpPr>
          <p:cNvPr id="28" name="Group 27"/>
          <p:cNvGrpSpPr/>
          <p:nvPr/>
        </p:nvGrpSpPr>
        <p:grpSpPr>
          <a:xfrm>
            <a:off x="8636418" y="3480807"/>
            <a:ext cx="1555260" cy="2044521"/>
            <a:chOff x="10213633" y="2940278"/>
            <a:chExt cx="1764349" cy="2332084"/>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3633" y="3352800"/>
              <a:ext cx="1764349" cy="19195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7" name="TextBox 26"/>
            <p:cNvSpPr txBox="1"/>
            <p:nvPr/>
          </p:nvSpPr>
          <p:spPr>
            <a:xfrm>
              <a:off x="10451496" y="2940278"/>
              <a:ext cx="1485505" cy="428447"/>
            </a:xfrm>
            <a:prstGeom prst="rect">
              <a:avLst/>
            </a:prstGeom>
            <a:noFill/>
          </p:spPr>
          <p:txBody>
            <a:bodyPr wrap="none" rtlCol="0">
              <a:spAutoFit/>
            </a:bodyPr>
            <a:lstStyle/>
            <a:p>
              <a:r>
                <a:rPr lang="en-US" sz="1841" dirty="0"/>
                <a:t>Apa yang saya dengar</a:t>
              </a:r>
            </a:p>
          </p:txBody>
        </p:sp>
      </p:grpSp>
    </p:spTree>
    <p:extLst>
      <p:ext uri="{BB962C8B-B14F-4D97-AF65-F5344CB8AC3E}">
        <p14:creationId xmlns:p14="http://schemas.microsoft.com/office/powerpoint/2010/main" val="214655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 end="1"/>
                                            </p:txEl>
                                          </p:spTgt>
                                        </p:tgtEl>
                                        <p:attrNameLst>
                                          <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371" y="303213"/>
            <a:ext cx="7998278" cy="1260475"/>
          </a:xfrm>
        </p:spPr>
        <p:txBody>
          <a:bodyPr/>
          <a:lstStyle/>
          <a:p>
            <a:r>
              <a:rPr lang="en-US" dirty="0" smtClean="0"/>
              <a:t># 1: Mengidentifikasi </a:t>
            </a:r>
            <a:r>
              <a:rPr lang="en-US" dirty="0" smtClean="0">
                <a:solidFill>
                  <a:schemeClr val="accent6"/>
                </a:solidFill>
              </a:rPr>
              <a:t>Proses bisnis </a:t>
            </a:r>
            <a:r>
              <a:rPr lang="en-US" dirty="0"/>
              <a:t>3 jenis:</a:t>
            </a:r>
          </a:p>
        </p:txBody>
      </p:sp>
      <p:sp>
        <p:nvSpPr>
          <p:cNvPr id="3" name="Content Placeholder 2"/>
          <p:cNvSpPr>
            <a:spLocks noGrp="1"/>
          </p:cNvSpPr>
          <p:nvPr>
            <p:ph idx="1"/>
          </p:nvPr>
        </p:nvSpPr>
        <p:spPr>
          <a:xfrm>
            <a:off x="996043" y="2257459"/>
            <a:ext cx="6085180" cy="4062517"/>
          </a:xfrm>
        </p:spPr>
        <p:txBody>
          <a:bodyPr>
            <a:normAutofit fontScale="92500" lnSpcReduction="10000"/>
          </a:bodyPr>
          <a:lstStyle/>
          <a:p>
            <a:pPr marL="450931" indent="-450931">
              <a:buFont typeface="+mj-lt"/>
              <a:buAutoNum type="arabicPeriod"/>
            </a:pPr>
            <a:r>
              <a:rPr lang="en-US" sz="2805" dirty="0"/>
              <a:t>peristiwa atau </a:t>
            </a:r>
            <a:br>
              <a:rPr lang="en-US" sz="2805" dirty="0"/>
            </a:br>
            <a:r>
              <a:rPr lang="en-US" sz="2805" dirty="0">
                <a:solidFill>
                  <a:schemeClr val="accent1"/>
                </a:solidFill>
              </a:rPr>
              <a:t>transaksi</a:t>
            </a:r>
          </a:p>
          <a:p>
            <a:pPr marL="450931" indent="-450931">
              <a:buFont typeface="+mj-lt"/>
              <a:buAutoNum type="arabicPeriod"/>
            </a:pPr>
            <a:r>
              <a:rPr lang="en-US" sz="2805" dirty="0"/>
              <a:t>alur kerja alias </a:t>
            </a:r>
            <a:br>
              <a:rPr lang="en-US" sz="2805" dirty="0"/>
            </a:br>
            <a:r>
              <a:rPr lang="en-US" sz="2805" dirty="0">
                <a:solidFill>
                  <a:schemeClr val="accent2"/>
                </a:solidFill>
              </a:rPr>
              <a:t>mengumpulkan Snapshots</a:t>
            </a:r>
          </a:p>
          <a:p>
            <a:pPr marL="450931" indent="-450931">
              <a:buFont typeface="+mj-lt"/>
              <a:buAutoNum type="arabicPeriod"/>
            </a:pPr>
            <a:r>
              <a:rPr lang="en-US" sz="2805" dirty="0"/>
              <a:t>Poin dalam waktu </a:t>
            </a:r>
            <a:r>
              <a:rPr lang="en-US" sz="2805" dirty="0" err="1"/>
              <a:t>aka</a:t>
            </a:r>
            <a:r>
              <a:rPr lang="en-US" sz="2805" dirty="0"/>
              <a:t/>
            </a:r>
            <a:br>
              <a:rPr lang="en-US" sz="2805" dirty="0"/>
            </a:br>
            <a:r>
              <a:rPr lang="en-US" sz="2805" dirty="0">
                <a:solidFill>
                  <a:schemeClr val="accent3"/>
                </a:solidFill>
              </a:rPr>
              <a:t>Snapshots periodik</a:t>
            </a:r>
          </a:p>
          <a:p>
            <a:pPr marL="450931" indent="-450931">
              <a:buFont typeface="+mj-lt"/>
              <a:buAutoNum type="arabicPeriod"/>
            </a:pPr>
            <a:endParaRPr lang="en-US" sz="2805" dirty="0">
              <a:solidFill>
                <a:schemeClr val="accent3"/>
              </a:solidFill>
            </a:endParaRPr>
          </a:p>
          <a:p>
            <a:pPr marL="0" indent="0">
              <a:buNone/>
            </a:pPr>
            <a:r>
              <a:rPr lang="en-US" sz="2805" i="1" dirty="0">
                <a:solidFill>
                  <a:schemeClr val="accent6"/>
                </a:solidFill>
              </a:rPr>
              <a:t>Proses bisnis merupakan fakta yang kita gunakan berakhir menjadi tabel fakta di skema bintang ROLAP kami.</a:t>
            </a:r>
          </a:p>
        </p:txBody>
      </p:sp>
      <p:graphicFrame>
        <p:nvGraphicFramePr>
          <p:cNvPr id="4" name="Content Placeholder 4"/>
          <p:cNvGraphicFramePr>
            <a:graphicFrameLocks/>
          </p:cNvGraphicFramePr>
          <p:nvPr>
            <p:extLst/>
          </p:nvPr>
        </p:nvGraphicFramePr>
        <p:xfrm>
          <a:off x="6680399" y="2257460"/>
          <a:ext cx="3407003" cy="3795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333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8" dirty="0">
                <a:solidFill>
                  <a:schemeClr val="accent1"/>
                </a:solidFill>
              </a:rPr>
              <a:t>fakta transaksi</a:t>
            </a:r>
          </a:p>
        </p:txBody>
      </p:sp>
      <p:sp>
        <p:nvSpPr>
          <p:cNvPr id="3" name="Content Placeholder 2"/>
          <p:cNvSpPr>
            <a:spLocks noGrp="1"/>
          </p:cNvSpPr>
          <p:nvPr>
            <p:ph idx="1"/>
          </p:nvPr>
        </p:nvSpPr>
        <p:spPr/>
        <p:txBody>
          <a:bodyPr>
            <a:normAutofit/>
          </a:bodyPr>
          <a:lstStyle/>
          <a:p>
            <a:r>
              <a:rPr lang="en-US" sz="2805" dirty="0"/>
              <a:t>Yang paling </a:t>
            </a:r>
            <a:r>
              <a:rPr lang="en-US" sz="2805" b="1" dirty="0"/>
              <a:t>dasar </a:t>
            </a:r>
            <a:r>
              <a:rPr lang="en-US" sz="2805" dirty="0"/>
              <a:t>Bahkan biji-bijian</a:t>
            </a:r>
          </a:p>
          <a:p>
            <a:r>
              <a:rPr lang="en-US" sz="2805" b="1" dirty="0"/>
              <a:t>Satu baris per baris </a:t>
            </a:r>
            <a:r>
              <a:rPr lang="en-US" sz="2805" dirty="0"/>
              <a:t>dalam suatu transaksi</a:t>
            </a:r>
          </a:p>
          <a:p>
            <a:r>
              <a:rPr lang="en-US" sz="2805" dirty="0"/>
              <a:t>Sesuai dengan titik dalam ruang dan waktu</a:t>
            </a:r>
          </a:p>
          <a:p>
            <a:r>
              <a:rPr lang="en-US" sz="2805" dirty="0"/>
              <a:t>Begitu dimasukkan, itu tidak ditinjau kembali untuk pembaruan</a:t>
            </a:r>
          </a:p>
          <a:p>
            <a:r>
              <a:rPr lang="en-US" sz="2805" dirty="0"/>
              <a:t>Baris dimasukkan ke dalam tabel fakta saat transaksi atau peristiwa terjadi</a:t>
            </a:r>
          </a:p>
          <a:p>
            <a:r>
              <a:rPr lang="en-US" sz="2805" b="1" dirty="0"/>
              <a:t>contoh:</a:t>
            </a:r>
            <a:r>
              <a:rPr lang="en-US" sz="2805" dirty="0"/>
              <a:t>	</a:t>
            </a:r>
          </a:p>
          <a:p>
            <a:pPr lvl="1"/>
            <a:r>
              <a:rPr lang="en-US" sz="2455" dirty="0"/>
              <a:t>Penjualan, Retur, Telemarketing, Acara Pendaftaran</a:t>
            </a:r>
          </a:p>
          <a:p>
            <a:pPr lvl="1"/>
            <a:endParaRPr lang="en-US" dirty="0"/>
          </a:p>
          <a:p>
            <a:endParaRPr lang="en-US" sz="2805" dirty="0"/>
          </a:p>
        </p:txBody>
      </p:sp>
    </p:spTree>
    <p:extLst>
      <p:ext uri="{BB962C8B-B14F-4D97-AF65-F5344CB8AC3E}">
        <p14:creationId xmlns:p14="http://schemas.microsoft.com/office/powerpoint/2010/main" val="1789330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8" dirty="0">
                <a:solidFill>
                  <a:schemeClr val="accent2"/>
                </a:solidFill>
              </a:rPr>
              <a:t>Mengumpulkan Snapshot Fakta</a:t>
            </a:r>
          </a:p>
        </p:txBody>
      </p:sp>
      <p:sp>
        <p:nvSpPr>
          <p:cNvPr id="3" name="Content Placeholder 2"/>
          <p:cNvSpPr>
            <a:spLocks noGrp="1"/>
          </p:cNvSpPr>
          <p:nvPr>
            <p:ph idx="1"/>
          </p:nvPr>
        </p:nvSpPr>
        <p:spPr/>
        <p:txBody>
          <a:bodyPr>
            <a:noAutofit/>
          </a:bodyPr>
          <a:lstStyle/>
          <a:p>
            <a:r>
              <a:rPr lang="en-US" sz="2800" dirty="0"/>
              <a:t>Jarang </a:t>
            </a:r>
            <a:r>
              <a:rPr lang="en-US" sz="2800" dirty="0" smtClean="0"/>
              <a:t>digunakan, aplikasi tertentu.</a:t>
            </a:r>
            <a:endParaRPr lang="en-US" sz="2800" dirty="0"/>
          </a:p>
          <a:p>
            <a:r>
              <a:rPr lang="en-US" sz="2800" dirty="0" smtClean="0"/>
              <a:t>Digunakan untuk menangkap alur kerja proses bisnis.</a:t>
            </a:r>
          </a:p>
          <a:p>
            <a:r>
              <a:rPr lang="en-US" sz="2800" dirty="0" smtClean="0"/>
              <a:t>baris Bahkan awalnya dimasukkan, maka </a:t>
            </a:r>
            <a:r>
              <a:rPr lang="en-US" sz="2800" b="1" dirty="0" smtClean="0"/>
              <a:t>diperbarui </a:t>
            </a:r>
            <a:r>
              <a:rPr lang="en-US" sz="2800" dirty="0" smtClean="0"/>
              <a:t>sebagai tonggak terjadi </a:t>
            </a:r>
          </a:p>
          <a:p>
            <a:r>
              <a:rPr lang="en-US" sz="2800" dirty="0" smtClean="0"/>
              <a:t>tabel fakta memiliki </a:t>
            </a:r>
            <a:r>
              <a:rPr lang="en-US" sz="2800" b="1" dirty="0" smtClean="0"/>
              <a:t>kelipatan </a:t>
            </a:r>
            <a:r>
              <a:rPr lang="en-US" sz="2800" b="1" dirty="0"/>
              <a:t>tanggal FK </a:t>
            </a:r>
            <a:r>
              <a:rPr lang="en-US" sz="2800" dirty="0"/>
              <a:t>yang sesuai dengan masing-masing tonggak </a:t>
            </a:r>
            <a:endParaRPr lang="en-US" sz="2800" dirty="0" smtClean="0"/>
          </a:p>
          <a:p>
            <a:r>
              <a:rPr lang="en-US" sz="2800" b="1" dirty="0" smtClean="0"/>
              <a:t>fakta khusus</a:t>
            </a:r>
            <a:r>
              <a:rPr lang="en-US" sz="2800" dirty="0" smtClean="0"/>
              <a:t>: Counter tonggak dan fakta lag untuk jangka waktu antara tonggak</a:t>
            </a:r>
          </a:p>
          <a:p>
            <a:r>
              <a:rPr lang="en-US" sz="2800" b="1" dirty="0" smtClean="0"/>
              <a:t>contoh:</a:t>
            </a:r>
            <a:endParaRPr lang="en-US" sz="2800" dirty="0"/>
          </a:p>
          <a:p>
            <a:pPr lvl="1"/>
            <a:r>
              <a:rPr lang="en-US" sz="2400" dirty="0"/>
              <a:t>pemenuhan pesanan, Job Pemohon pelacakan, Mobil Rental</a:t>
            </a:r>
          </a:p>
          <a:p>
            <a:endParaRPr lang="en-US" sz="2800" dirty="0"/>
          </a:p>
        </p:txBody>
      </p:sp>
    </p:spTree>
    <p:extLst>
      <p:ext uri="{BB962C8B-B14F-4D97-AF65-F5344CB8AC3E}">
        <p14:creationId xmlns:p14="http://schemas.microsoft.com/office/powerpoint/2010/main" val="2058221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Periodik Snapshot Fakta</a:t>
            </a:r>
            <a:endParaRPr lang="en-US" dirty="0"/>
          </a:p>
        </p:txBody>
      </p:sp>
      <p:sp>
        <p:nvSpPr>
          <p:cNvPr id="3" name="Content Placeholder 2"/>
          <p:cNvSpPr>
            <a:spLocks noGrp="1"/>
          </p:cNvSpPr>
          <p:nvPr>
            <p:ph idx="1"/>
          </p:nvPr>
        </p:nvSpPr>
        <p:spPr/>
        <p:txBody>
          <a:bodyPr>
            <a:noAutofit/>
          </a:bodyPr>
          <a:lstStyle/>
          <a:p>
            <a:pPr>
              <a:lnSpc>
                <a:spcPct val="90000"/>
              </a:lnSpc>
            </a:pPr>
            <a:r>
              <a:rPr lang="en-US" sz="2800" dirty="0" smtClean="0"/>
              <a:t>Di </a:t>
            </a:r>
            <a:r>
              <a:rPr lang="en-US" sz="2800" b="1" dirty="0" smtClean="0"/>
              <a:t>interval yang telah ditentukan </a:t>
            </a:r>
            <a:r>
              <a:rPr lang="en-US" sz="2800" dirty="0" smtClean="0"/>
              <a:t>snapshot dari tingkat yang sama dari rincian yang diambil dan ditumpuk berturut-turut di tabel fakta</a:t>
            </a:r>
          </a:p>
          <a:p>
            <a:pPr>
              <a:lnSpc>
                <a:spcPct val="90000"/>
              </a:lnSpc>
            </a:pPr>
            <a:r>
              <a:rPr lang="en-US" sz="2800" dirty="0" smtClean="0"/>
              <a:t>Snapshots dapat diambil harian, mingguan, bulanan, per jam, dll ...</a:t>
            </a:r>
          </a:p>
          <a:p>
            <a:pPr>
              <a:lnSpc>
                <a:spcPct val="90000"/>
              </a:lnSpc>
            </a:pPr>
            <a:r>
              <a:rPr lang="en-US" sz="2800" dirty="0" smtClean="0"/>
              <a:t>Melengkapi fakta-fakta transaksi rinci tetapi tidak menggantikan mereka</a:t>
            </a:r>
          </a:p>
          <a:p>
            <a:pPr>
              <a:lnSpc>
                <a:spcPct val="90000"/>
              </a:lnSpc>
            </a:pPr>
            <a:r>
              <a:rPr lang="en-US" sz="2800" dirty="0" smtClean="0"/>
              <a:t>Bagi dimensi sesuai sama tetapi memiliki kurang dimensi</a:t>
            </a:r>
          </a:p>
          <a:p>
            <a:pPr>
              <a:lnSpc>
                <a:spcPct val="90000"/>
              </a:lnSpc>
            </a:pPr>
            <a:r>
              <a:rPr lang="en-US" sz="2800" b="1" dirty="0" smtClean="0"/>
              <a:t>contoh: </a:t>
            </a:r>
          </a:p>
          <a:p>
            <a:pPr lvl="1">
              <a:lnSpc>
                <a:spcPct val="90000"/>
              </a:lnSpc>
            </a:pPr>
            <a:r>
              <a:rPr lang="en-US" sz="2400" dirty="0"/>
              <a:t>laporan keuangan, nilai rekening Bank, jadwal kuliah Semester, Harian Login kelas Lab, IPK Mahasiswa</a:t>
            </a:r>
            <a:endParaRPr lang="en-US" sz="2400" dirty="0" smtClean="0"/>
          </a:p>
          <a:p>
            <a:endParaRPr lang="en-US" sz="2800" dirty="0"/>
          </a:p>
        </p:txBody>
      </p:sp>
    </p:spTree>
    <p:extLst>
      <p:ext uri="{BB962C8B-B14F-4D97-AF65-F5344CB8AC3E}">
        <p14:creationId xmlns:p14="http://schemas.microsoft.com/office/powerpoint/2010/main" val="858248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76450" y="303213"/>
            <a:ext cx="8077200" cy="1260475"/>
          </a:xfrm>
        </p:spPr>
        <p:txBody>
          <a:bodyPr/>
          <a:lstStyle/>
          <a:p>
            <a:r>
              <a:rPr lang="en-US" sz="4400" b="1" dirty="0">
                <a:latin typeface="Arial" charset="0"/>
              </a:rPr>
              <a:t>The Kimball Lifecycle Diagram</a:t>
            </a:r>
            <a:endParaRPr lang="en-US" sz="4400" b="1" dirty="0"/>
          </a:p>
        </p:txBody>
      </p:sp>
      <p:sp>
        <p:nvSpPr>
          <p:cNvPr id="5" name="Date Placeholder 4"/>
          <p:cNvSpPr>
            <a:spLocks noGrp="1"/>
          </p:cNvSpPr>
          <p:nvPr>
            <p:ph type="dt" sz="half" idx="10"/>
          </p:nvPr>
        </p:nvSpPr>
        <p:spPr/>
        <p:txBody>
          <a:bodyPr/>
          <a:lstStyle/>
          <a:p>
            <a:pPr>
              <a:defRPr/>
            </a:pPr>
            <a:r>
              <a:rPr lang="en-US" smtClean="0"/>
              <a:t>Bina Nusantara</a:t>
            </a:r>
            <a:endParaRPr lang="en-US"/>
          </a:p>
        </p:txBody>
      </p:sp>
      <p:pic>
        <p:nvPicPr>
          <p:cNvPr id="8" name="Picture 7"/>
          <p:cNvPicPr>
            <a:picLocks noChangeAspect="1"/>
          </p:cNvPicPr>
          <p:nvPr/>
        </p:nvPicPr>
        <p:blipFill>
          <a:blip r:embed="rId2"/>
          <a:stretch>
            <a:fillRect/>
          </a:stretch>
        </p:blipFill>
        <p:spPr>
          <a:xfrm>
            <a:off x="386738" y="2186424"/>
            <a:ext cx="9925000" cy="4253572"/>
          </a:xfrm>
          <a:prstGeom prst="rect">
            <a:avLst/>
          </a:prstGeom>
        </p:spPr>
      </p:pic>
      <p:sp>
        <p:nvSpPr>
          <p:cNvPr id="2" name="Rectangle 1"/>
          <p:cNvSpPr/>
          <p:nvPr/>
        </p:nvSpPr>
        <p:spPr>
          <a:xfrm>
            <a:off x="1755864" y="2590293"/>
            <a:ext cx="1309685" cy="2938126"/>
          </a:xfrm>
          <a:prstGeom prst="rect">
            <a:avLst/>
          </a:prstGeom>
          <a:solidFill>
            <a:srgbClr val="FF6600">
              <a:alpha val="20000"/>
            </a:srgb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93684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
                                        </p:attrNameLst>
                                      </p:cBhvr>
                                      <p:to>
                                        <p:strVal val="visible"/>
                                      </p:to>
                                    </p:set>
                                    <p:anim calcmode="lin" valueType="num">
                                      <p:cBhvr additive="base">
                                        <p:cTn id="7" dur="500" fill="hold"/>
                                        <p:tgtEl>
                                          <p:spTgt spid="2"/>
                                        </p:tgtEl>
                                        <p:attrNameLst>
                                          <p:attrName/>
                                        </p:attrNameLst>
                                      </p:cBhvr>
                                      <p:tavLst>
                                        <p:tav tm="0">
                                          <p:val>
                                            <p:strVal val="1+#ppt_w/2"/>
                                          </p:val>
                                        </p:tav>
                                        <p:tav tm="100000">
                                          <p:val>
                                            <p:strVal val="#ppt_x"/>
                                          </p:val>
                                        </p:tav>
                                      </p:tavLst>
                                    </p:anim>
                                    <p:anim calcmode="lin" valueType="num">
                                      <p:cBhvr additive="base">
                                        <p:cTn id="8" dur="500" fill="hold"/>
                                        <p:tgtEl>
                                          <p:spTgt spid="2"/>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79814" y="303213"/>
            <a:ext cx="8373835" cy="1260475"/>
          </a:xfrm>
        </p:spPr>
        <p:txBody>
          <a:bodyPr/>
          <a:lstStyle/>
          <a:p>
            <a:r>
              <a:rPr lang="en-US" dirty="0" smtClean="0"/>
              <a:t>Aktifitas kelompok: </a:t>
            </a:r>
            <a:br>
              <a:rPr lang="en-US" dirty="0" smtClean="0"/>
            </a:br>
            <a:r>
              <a:rPr lang="en-US" dirty="0" smtClean="0"/>
              <a:t>Fakta Tabel Grain yang?</a:t>
            </a:r>
            <a:endParaRPr lang="en-US" dirty="0"/>
          </a:p>
        </p:txBody>
      </p:sp>
      <p:sp>
        <p:nvSpPr>
          <p:cNvPr id="3" name="Content Placeholder 2"/>
          <p:cNvSpPr>
            <a:spLocks noGrp="1"/>
          </p:cNvSpPr>
          <p:nvPr>
            <p:ph idx="1"/>
          </p:nvPr>
        </p:nvSpPr>
        <p:spPr>
          <a:xfrm>
            <a:off x="1028700" y="2178131"/>
            <a:ext cx="6520150" cy="3967879"/>
          </a:xfrm>
        </p:spPr>
        <p:txBody>
          <a:bodyPr>
            <a:normAutofit fontScale="85000" lnSpcReduction="20000"/>
          </a:bodyPr>
          <a:lstStyle/>
          <a:p>
            <a:pPr marL="400827" indent="-400827">
              <a:buFont typeface="+mj-lt"/>
              <a:buAutoNum type="arabicPeriod"/>
            </a:pPr>
            <a:r>
              <a:rPr lang="en-US" dirty="0" smtClean="0"/>
              <a:t>pembelian tiket konser?</a:t>
            </a:r>
          </a:p>
          <a:p>
            <a:pPr marL="400827" indent="-400827">
              <a:buFont typeface="+mj-lt"/>
              <a:buAutoNum type="arabicPeriod"/>
            </a:pPr>
            <a:r>
              <a:rPr lang="en-US" dirty="0" smtClean="0"/>
              <a:t>jajak pendapat pemilih keluar dalam pemilihan?</a:t>
            </a:r>
          </a:p>
          <a:p>
            <a:pPr marL="400827" indent="-400827">
              <a:buFont typeface="+mj-lt"/>
              <a:buAutoNum type="arabicPeriod"/>
            </a:pPr>
            <a:r>
              <a:rPr lang="en-US" dirty="0" smtClean="0"/>
              <a:t>aplikasi pinjaman hipotek dan persetujuan?</a:t>
            </a:r>
          </a:p>
          <a:p>
            <a:pPr marL="400827" indent="-400827">
              <a:buFont typeface="+mj-lt"/>
              <a:buAutoNum type="arabicPeriod"/>
            </a:pPr>
            <a:r>
              <a:rPr lang="en-US" dirty="0" smtClean="0"/>
              <a:t>menggunakan perangkat lunak audit di laboratorium komputer?</a:t>
            </a:r>
          </a:p>
          <a:p>
            <a:pPr marL="400827" indent="-400827">
              <a:buFont typeface="+mj-lt"/>
              <a:buAutoNum type="arabicPeriod"/>
            </a:pPr>
            <a:r>
              <a:rPr lang="en-US" dirty="0" smtClean="0"/>
              <a:t>ringkasan harian pengunjung ke situs web?</a:t>
            </a:r>
          </a:p>
          <a:p>
            <a:pPr marL="400827" indent="-400827">
              <a:buFont typeface="+mj-lt"/>
              <a:buAutoNum type="arabicPeriod"/>
            </a:pPr>
            <a:r>
              <a:rPr lang="en-US" dirty="0" smtClean="0"/>
              <a:t>aplikasi pelacakan Law School?</a:t>
            </a:r>
          </a:p>
          <a:p>
            <a:pPr marL="400827" indent="-400827">
              <a:buFont typeface="+mj-lt"/>
              <a:buAutoNum type="arabicPeriod"/>
            </a:pPr>
            <a:r>
              <a:rPr lang="en-US" dirty="0" smtClean="0"/>
              <a:t>Kehadiran di acara olahraga?</a:t>
            </a:r>
          </a:p>
          <a:p>
            <a:pPr marL="400827" indent="-400827">
              <a:buFont typeface="+mj-lt"/>
              <a:buAutoNum type="arabicPeriod"/>
            </a:pPr>
            <a:r>
              <a:rPr lang="en-US" dirty="0" smtClean="0"/>
              <a:t>Penerimaan untuk acara olahraga pada interval 15 menit?</a:t>
            </a:r>
            <a:endParaRPr lang="en-US" dirty="0"/>
          </a:p>
        </p:txBody>
      </p:sp>
      <p:graphicFrame>
        <p:nvGraphicFramePr>
          <p:cNvPr id="4" name="Content Placeholder 4"/>
          <p:cNvGraphicFramePr>
            <a:graphicFrameLocks/>
          </p:cNvGraphicFramePr>
          <p:nvPr>
            <p:extLst/>
          </p:nvPr>
        </p:nvGraphicFramePr>
        <p:xfrm>
          <a:off x="7816066" y="2244935"/>
          <a:ext cx="1336080" cy="3967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92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92086" y="303213"/>
            <a:ext cx="8161563" cy="1260475"/>
          </a:xfrm>
        </p:spPr>
        <p:txBody>
          <a:bodyPr/>
          <a:lstStyle/>
          <a:p>
            <a:r>
              <a:rPr lang="en-US" dirty="0" smtClean="0">
                <a:solidFill>
                  <a:srgbClr val="FF0000"/>
                </a:solidFill>
              </a:rPr>
              <a:t>jawaban:</a:t>
            </a:r>
            <a:r>
              <a:rPr lang="en-US" dirty="0" smtClean="0"/>
              <a:t> Fakta Tabel Grain yang?</a:t>
            </a:r>
            <a:endParaRPr lang="en-US" dirty="0"/>
          </a:p>
        </p:txBody>
      </p:sp>
      <p:sp>
        <p:nvSpPr>
          <p:cNvPr id="3" name="Content Placeholder 2"/>
          <p:cNvSpPr>
            <a:spLocks noGrp="1"/>
          </p:cNvSpPr>
          <p:nvPr>
            <p:ph idx="1"/>
          </p:nvPr>
        </p:nvSpPr>
        <p:spPr>
          <a:xfrm>
            <a:off x="865414" y="2178131"/>
            <a:ext cx="6817044" cy="3967879"/>
          </a:xfrm>
        </p:spPr>
        <p:txBody>
          <a:bodyPr>
            <a:normAutofit fontScale="85000" lnSpcReduction="20000"/>
          </a:bodyPr>
          <a:lstStyle/>
          <a:p>
            <a:pPr marL="400827" indent="-400827">
              <a:buFont typeface="+mj-lt"/>
              <a:buAutoNum type="arabicPeriod"/>
            </a:pPr>
            <a:r>
              <a:rPr lang="en-US" dirty="0" smtClean="0"/>
              <a:t>pembelian tiket konser? </a:t>
            </a:r>
            <a:r>
              <a:rPr lang="en-US" b="1" dirty="0" smtClean="0">
                <a:solidFill>
                  <a:srgbClr val="FF0000"/>
                </a:solidFill>
              </a:rPr>
              <a:t>T</a:t>
            </a:r>
            <a:endParaRPr lang="en-US" dirty="0" smtClean="0">
              <a:solidFill>
                <a:srgbClr val="FF0000"/>
              </a:solidFill>
            </a:endParaRPr>
          </a:p>
          <a:p>
            <a:pPr marL="400827" indent="-400827">
              <a:buFont typeface="+mj-lt"/>
              <a:buAutoNum type="arabicPeriod"/>
            </a:pPr>
            <a:r>
              <a:rPr lang="en-US" dirty="0" smtClean="0"/>
              <a:t>jajak pendapat pemilih keluar dalam pemilihan? </a:t>
            </a:r>
            <a:r>
              <a:rPr lang="en-US" b="1" dirty="0">
                <a:solidFill>
                  <a:srgbClr val="FF0000"/>
                </a:solidFill>
              </a:rPr>
              <a:t>T</a:t>
            </a:r>
            <a:endParaRPr lang="en-US" dirty="0" smtClean="0"/>
          </a:p>
          <a:p>
            <a:pPr marL="400827" indent="-400827">
              <a:buFont typeface="+mj-lt"/>
              <a:buAutoNum type="arabicPeriod"/>
            </a:pPr>
            <a:r>
              <a:rPr lang="en-US" dirty="0" smtClean="0"/>
              <a:t>aplikasi pinjaman hipotek dan persetujuan? </a:t>
            </a:r>
            <a:r>
              <a:rPr lang="en-US" b="1" dirty="0" smtClean="0">
                <a:solidFill>
                  <a:srgbClr val="FF0000"/>
                </a:solidFill>
              </a:rPr>
              <a:t>SEBAGAI</a:t>
            </a:r>
            <a:endParaRPr lang="en-US" dirty="0" smtClean="0"/>
          </a:p>
          <a:p>
            <a:pPr marL="400827" indent="-400827">
              <a:buFont typeface="+mj-lt"/>
              <a:buAutoNum type="arabicPeriod"/>
            </a:pPr>
            <a:r>
              <a:rPr lang="en-US" dirty="0" smtClean="0"/>
              <a:t>menggunakan perangkat lunak audit di laboratorium komputer? </a:t>
            </a:r>
            <a:r>
              <a:rPr lang="en-US" b="1" dirty="0">
                <a:solidFill>
                  <a:srgbClr val="FF0000"/>
                </a:solidFill>
              </a:rPr>
              <a:t>T</a:t>
            </a:r>
            <a:endParaRPr lang="en-US" dirty="0" smtClean="0"/>
          </a:p>
          <a:p>
            <a:pPr marL="400827" indent="-400827">
              <a:buFont typeface="+mj-lt"/>
              <a:buAutoNum type="arabicPeriod"/>
            </a:pPr>
            <a:r>
              <a:rPr lang="en-US" dirty="0" smtClean="0"/>
              <a:t>ringkasan harian pengunjung ke situs web? </a:t>
            </a:r>
            <a:r>
              <a:rPr lang="en-US" b="1" dirty="0" smtClean="0">
                <a:solidFill>
                  <a:srgbClr val="FF0000"/>
                </a:solidFill>
              </a:rPr>
              <a:t>PS</a:t>
            </a:r>
            <a:endParaRPr lang="en-US" dirty="0" smtClean="0"/>
          </a:p>
          <a:p>
            <a:pPr marL="400827" indent="-400827">
              <a:buFont typeface="+mj-lt"/>
              <a:buAutoNum type="arabicPeriod"/>
            </a:pPr>
            <a:r>
              <a:rPr lang="en-US" dirty="0" smtClean="0"/>
              <a:t>aplikasi pelacakan Law School? </a:t>
            </a:r>
            <a:r>
              <a:rPr lang="en-US" b="1" dirty="0" smtClean="0">
                <a:solidFill>
                  <a:srgbClr val="FF0000"/>
                </a:solidFill>
              </a:rPr>
              <a:t>SEBAGAI</a:t>
            </a:r>
            <a:endParaRPr lang="en-US" dirty="0" smtClean="0"/>
          </a:p>
          <a:p>
            <a:pPr marL="400827" indent="-400827">
              <a:buFont typeface="+mj-lt"/>
              <a:buAutoNum type="arabicPeriod"/>
            </a:pPr>
            <a:r>
              <a:rPr lang="en-US" dirty="0" smtClean="0"/>
              <a:t>Kehadiran di acara olahraga? </a:t>
            </a:r>
            <a:r>
              <a:rPr lang="en-US" b="1" dirty="0">
                <a:solidFill>
                  <a:srgbClr val="FF0000"/>
                </a:solidFill>
              </a:rPr>
              <a:t>T</a:t>
            </a:r>
            <a:endParaRPr lang="en-US" dirty="0" smtClean="0"/>
          </a:p>
          <a:p>
            <a:pPr marL="400827" indent="-400827">
              <a:buFont typeface="+mj-lt"/>
              <a:buAutoNum type="arabicPeriod"/>
            </a:pPr>
            <a:r>
              <a:rPr lang="en-US" dirty="0" smtClean="0"/>
              <a:t>Penerimaan untuk acara olahraga pada interval 15 menit? </a:t>
            </a:r>
            <a:r>
              <a:rPr lang="en-US" b="1" dirty="0" smtClean="0">
                <a:solidFill>
                  <a:srgbClr val="FF0000"/>
                </a:solidFill>
              </a:rPr>
              <a:t>PS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67100588"/>
              </p:ext>
            </p:extLst>
          </p:nvPr>
        </p:nvGraphicFramePr>
        <p:xfrm>
          <a:off x="8207952" y="2261264"/>
          <a:ext cx="1336080" cy="3967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92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5757" y="303213"/>
            <a:ext cx="8177892" cy="1260475"/>
          </a:xfrm>
        </p:spPr>
        <p:txBody>
          <a:bodyPr/>
          <a:lstStyle/>
          <a:p>
            <a:r>
              <a:rPr lang="en-US" dirty="0" smtClean="0"/>
              <a:t># 2 Mengidentifikasi </a:t>
            </a:r>
            <a:r>
              <a:rPr lang="en-US" dirty="0" smtClean="0">
                <a:solidFill>
                  <a:schemeClr val="accent4"/>
                </a:solidFill>
              </a:rPr>
              <a:t>fakta</a:t>
            </a:r>
            <a:r>
              <a:rPr lang="en-US" dirty="0" smtClean="0"/>
              <a:t> dari proses bisnis.</a:t>
            </a:r>
            <a:endParaRPr lang="en-US" dirty="0"/>
          </a:p>
        </p:txBody>
      </p:sp>
      <p:sp>
        <p:nvSpPr>
          <p:cNvPr id="3" name="Content Placeholder 2"/>
          <p:cNvSpPr>
            <a:spLocks noGrp="1"/>
          </p:cNvSpPr>
          <p:nvPr>
            <p:ph idx="1"/>
          </p:nvPr>
        </p:nvSpPr>
        <p:spPr/>
        <p:txBody>
          <a:bodyPr/>
          <a:lstStyle/>
          <a:p>
            <a:r>
              <a:rPr lang="en-US" b="1" dirty="0" smtClean="0"/>
              <a:t>fakta</a:t>
            </a:r>
            <a:r>
              <a:rPr lang="en-US" dirty="0" smtClean="0"/>
              <a:t> adalah nilai-nilai numerik kuantitatif terkait dengan proses bisnis.</a:t>
            </a:r>
          </a:p>
          <a:p>
            <a:pPr lvl="1"/>
            <a:r>
              <a:rPr lang="en-US" dirty="0" smtClean="0"/>
              <a:t>Berapa banyak?</a:t>
            </a:r>
          </a:p>
          <a:p>
            <a:pPr lvl="1"/>
            <a:r>
              <a:rPr lang="en-US" dirty="0" smtClean="0"/>
              <a:t>Berapa banyak?</a:t>
            </a:r>
          </a:p>
          <a:p>
            <a:pPr lvl="1"/>
            <a:r>
              <a:rPr lang="en-US" dirty="0" smtClean="0"/>
              <a:t>Berapa lama?</a:t>
            </a:r>
          </a:p>
          <a:p>
            <a:pPr lvl="1"/>
            <a:r>
              <a:rPr lang="en-US" dirty="0" smtClean="0"/>
              <a:t>Seberapa sering?</a:t>
            </a:r>
          </a:p>
          <a:p>
            <a:r>
              <a:rPr lang="en-US" dirty="0" smtClean="0"/>
              <a:t>Jika tidak terikat dengan proses bisnis, yang bukan fakta.</a:t>
            </a:r>
          </a:p>
          <a:p>
            <a:r>
              <a:rPr lang="en-US" dirty="0" smtClean="0"/>
              <a:t>Sebagai contoh:</a:t>
            </a:r>
          </a:p>
          <a:p>
            <a:pPr lvl="1"/>
            <a:r>
              <a:rPr lang="en-US" dirty="0" smtClean="0"/>
              <a:t>Poin Mencetak Fakta ==, Pemain Dia</a:t>
            </a:r>
            <a:endParaRPr lang="en-US" dirty="0"/>
          </a:p>
        </p:txBody>
      </p:sp>
    </p:spTree>
    <p:extLst>
      <p:ext uri="{BB962C8B-B14F-4D97-AF65-F5344CB8AC3E}">
        <p14:creationId xmlns:p14="http://schemas.microsoft.com/office/powerpoint/2010/main" val="1368374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Jenis </a:t>
            </a:r>
            <a:r>
              <a:rPr lang="en-US" dirty="0" smtClean="0">
                <a:solidFill>
                  <a:schemeClr val="accent4"/>
                </a:solidFill>
              </a:rPr>
              <a:t>fakta</a:t>
            </a:r>
            <a:endParaRPr lang="en-US" dirty="0">
              <a:solidFill>
                <a:schemeClr val="accent4"/>
              </a:solidFill>
            </a:endParaRPr>
          </a:p>
        </p:txBody>
      </p:sp>
      <p:sp>
        <p:nvSpPr>
          <p:cNvPr id="3" name="Content Placeholder 2"/>
          <p:cNvSpPr>
            <a:spLocks noGrp="1"/>
          </p:cNvSpPr>
          <p:nvPr>
            <p:ph idx="1"/>
          </p:nvPr>
        </p:nvSpPr>
        <p:spPr/>
        <p:txBody>
          <a:bodyPr>
            <a:noAutofit/>
          </a:bodyPr>
          <a:lstStyle/>
          <a:p>
            <a:r>
              <a:rPr lang="en-US" dirty="0">
                <a:solidFill>
                  <a:schemeClr val="accent1"/>
                </a:solidFill>
              </a:rPr>
              <a:t>aditif - </a:t>
            </a:r>
            <a:r>
              <a:rPr lang="en-US" sz="2800" dirty="0"/>
              <a:t>Bahkan dapat disimpulkan di semua dimensi. </a:t>
            </a:r>
          </a:p>
          <a:p>
            <a:pPr lvl="1"/>
            <a:r>
              <a:rPr lang="en-US" sz="2400" dirty="0"/>
              <a:t>Yang paling berguna jenis fakta.</a:t>
            </a:r>
          </a:p>
          <a:p>
            <a:pPr lvl="1"/>
            <a:r>
              <a:rPr lang="en-US" sz="2400" dirty="0"/>
              <a:t>Kuantitas dijual, jam ditagih.</a:t>
            </a:r>
          </a:p>
          <a:p>
            <a:r>
              <a:rPr lang="en-US" dirty="0">
                <a:solidFill>
                  <a:schemeClr val="accent2"/>
                </a:solidFill>
              </a:rPr>
              <a:t>Semi-Aditif - </a:t>
            </a:r>
            <a:r>
              <a:rPr lang="en-US" sz="2800" dirty="0"/>
              <a:t>tidak dapat disimpulkan di semua dimensi, seperti periode waktu.</a:t>
            </a:r>
            <a:endParaRPr lang="en-US" sz="2400" dirty="0"/>
          </a:p>
          <a:p>
            <a:pPr lvl="1"/>
            <a:r>
              <a:rPr lang="en-US" sz="2400" dirty="0"/>
              <a:t>Beberapa waktu ini </a:t>
            </a:r>
            <a:r>
              <a:rPr lang="en-US" sz="2400" i="1" dirty="0"/>
              <a:t>rata-rata </a:t>
            </a:r>
            <a:r>
              <a:rPr lang="en-US" sz="2400" dirty="0"/>
              <a:t>di dimensi waktu.</a:t>
            </a:r>
          </a:p>
          <a:p>
            <a:pPr lvl="1"/>
            <a:r>
              <a:rPr lang="en-US" sz="2400" dirty="0"/>
              <a:t>Kuantitas Tangan, Waktu login ke komputer.</a:t>
            </a:r>
          </a:p>
          <a:p>
            <a:r>
              <a:rPr lang="en-US" dirty="0">
                <a:solidFill>
                  <a:schemeClr val="accent3"/>
                </a:solidFill>
              </a:rPr>
              <a:t>Non-Aditif - </a:t>
            </a:r>
            <a:r>
              <a:rPr lang="en-US" sz="2800" dirty="0"/>
              <a:t>tidak dapat disimpulkan seluruh dimensi.</a:t>
            </a:r>
          </a:p>
          <a:p>
            <a:pPr lvl="1"/>
            <a:r>
              <a:rPr lang="en-US" sz="2400" dirty="0"/>
              <a:t>Ini tidak termasuk dalam tabel fakta, tetapi dengan dimensi.</a:t>
            </a:r>
          </a:p>
          <a:p>
            <a:pPr lvl="1"/>
            <a:r>
              <a:rPr lang="en-US" sz="2400" dirty="0"/>
              <a:t>Pemain basket tinggi, Harga Eceran</a:t>
            </a:r>
          </a:p>
        </p:txBody>
      </p:sp>
    </p:spTree>
    <p:extLst>
      <p:ext uri="{BB962C8B-B14F-4D97-AF65-F5344CB8AC3E}">
        <p14:creationId xmlns:p14="http://schemas.microsoft.com/office/powerpoint/2010/main" val="86450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Kelompok Kegiatan: Fakta atau Tidak ??</a:t>
            </a:r>
            <a:br>
              <a:rPr lang="en-US" dirty="0" smtClean="0"/>
            </a:br>
            <a:r>
              <a:rPr lang="en-US" dirty="0" smtClean="0"/>
              <a:t>Aditif? Semi? Non?</a:t>
            </a:r>
            <a:endParaRPr lang="en-US" dirty="0"/>
          </a:p>
        </p:txBody>
      </p:sp>
      <p:sp>
        <p:nvSpPr>
          <p:cNvPr id="3" name="Content Placeholder 2"/>
          <p:cNvSpPr>
            <a:spLocks noGrp="1"/>
          </p:cNvSpPr>
          <p:nvPr>
            <p:ph idx="1"/>
          </p:nvPr>
        </p:nvSpPr>
        <p:spPr/>
        <p:txBody>
          <a:bodyPr>
            <a:noAutofit/>
          </a:bodyPr>
          <a:lstStyle/>
          <a:p>
            <a:pPr marL="400827" indent="-400827">
              <a:buFont typeface="+mj-lt"/>
              <a:buAutoNum type="arabicPeriod"/>
            </a:pPr>
            <a:r>
              <a:rPr lang="en-US" sz="2800" dirty="0" smtClean="0"/>
              <a:t>Jumlah tampilan halaman di situs web?</a:t>
            </a:r>
          </a:p>
          <a:p>
            <a:pPr marL="400827" indent="-400827">
              <a:buFont typeface="+mj-lt"/>
              <a:buAutoNum type="arabicPeriod"/>
            </a:pPr>
            <a:r>
              <a:rPr lang="en-US" sz="2800" dirty="0" smtClean="0"/>
              <a:t>Jumlah pajak yang dipotong pada gaji mingguan karyawan?</a:t>
            </a:r>
          </a:p>
          <a:p>
            <a:pPr marL="400827" indent="-400827">
              <a:buFont typeface="+mj-lt"/>
              <a:buAutoNum type="arabicPeriod"/>
            </a:pPr>
            <a:r>
              <a:rPr lang="en-US" sz="2800" dirty="0" smtClean="0"/>
              <a:t>saldo kartu kredit.</a:t>
            </a:r>
          </a:p>
          <a:p>
            <a:pPr marL="400827" indent="-400827">
              <a:buFont typeface="+mj-lt"/>
              <a:buAutoNum type="arabicPeriod"/>
            </a:pPr>
            <a:r>
              <a:rPr lang="en-US" sz="2800" dirty="0" smtClean="0"/>
              <a:t>Celana ukuran pinggang? 32, 34, dll ...</a:t>
            </a:r>
          </a:p>
          <a:p>
            <a:pPr marL="400827" indent="-400827">
              <a:buFont typeface="+mj-lt"/>
              <a:buAutoNum type="arabicPeriod"/>
            </a:pPr>
            <a:r>
              <a:rPr lang="en-US" sz="2800" dirty="0" smtClean="0"/>
              <a:t>Pelacakan ketika seorang siswa menghadiri kelas?</a:t>
            </a:r>
          </a:p>
          <a:p>
            <a:pPr marL="400827" indent="-400827">
              <a:buFont typeface="+mj-lt"/>
              <a:buAutoNum type="arabicPeriod"/>
            </a:pPr>
            <a:r>
              <a:rPr lang="en-US" sz="2800" dirty="0" smtClean="0"/>
              <a:t>Daftar Harga Retail?</a:t>
            </a:r>
          </a:p>
          <a:p>
            <a:pPr marL="400827" indent="-400827">
              <a:buFont typeface="+mj-lt"/>
              <a:buAutoNum type="arabicPeriod"/>
            </a:pPr>
            <a:r>
              <a:rPr lang="en-US" sz="2800" dirty="0" smtClean="0"/>
              <a:t>Peringkat MPG kendaraan?</a:t>
            </a:r>
          </a:p>
          <a:p>
            <a:pPr marL="400827" indent="-400827">
              <a:buFont typeface="+mj-lt"/>
              <a:buAutoNum type="arabicPeriod"/>
            </a:pPr>
            <a:r>
              <a:rPr lang="en-US" sz="2800" dirty="0" smtClean="0"/>
              <a:t>Jumlah menit karyawan terlambat tiba untuk bekerja setiap hari.</a:t>
            </a:r>
            <a:endParaRPr lang="en-US" sz="2800" dirty="0"/>
          </a:p>
        </p:txBody>
      </p:sp>
    </p:spTree>
    <p:extLst>
      <p:ext uri="{BB962C8B-B14F-4D97-AF65-F5344CB8AC3E}">
        <p14:creationId xmlns:p14="http://schemas.microsoft.com/office/powerpoint/2010/main" val="194452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jawaban: </a:t>
            </a:r>
            <a:r>
              <a:rPr lang="en-US" dirty="0" smtClean="0"/>
              <a:t>Fakta atau Tidak?</a:t>
            </a:r>
            <a:br>
              <a:rPr lang="en-US" dirty="0" smtClean="0"/>
            </a:br>
            <a:r>
              <a:rPr lang="en-US" dirty="0" smtClean="0"/>
              <a:t>Aditif? Semi? Non?</a:t>
            </a:r>
            <a:endParaRPr lang="en-US" dirty="0"/>
          </a:p>
        </p:txBody>
      </p:sp>
      <p:sp>
        <p:nvSpPr>
          <p:cNvPr id="3" name="Content Placeholder 2"/>
          <p:cNvSpPr>
            <a:spLocks noGrp="1"/>
          </p:cNvSpPr>
          <p:nvPr>
            <p:ph idx="1"/>
          </p:nvPr>
        </p:nvSpPr>
        <p:spPr/>
        <p:txBody>
          <a:bodyPr>
            <a:normAutofit fontScale="92500" lnSpcReduction="20000"/>
          </a:bodyPr>
          <a:lstStyle/>
          <a:p>
            <a:pPr marL="400827" indent="-400827">
              <a:buFont typeface="+mj-lt"/>
              <a:buAutoNum type="arabicPeriod"/>
            </a:pPr>
            <a:r>
              <a:rPr lang="en-US" dirty="0" smtClean="0"/>
              <a:t>Jumlah tampilan halaman di situs web? </a:t>
            </a:r>
            <a:r>
              <a:rPr lang="en-US" b="1" dirty="0" smtClean="0">
                <a:solidFill>
                  <a:srgbClr val="FF0000"/>
                </a:solidFill>
              </a:rPr>
              <a:t>F / A</a:t>
            </a:r>
          </a:p>
          <a:p>
            <a:pPr marL="400827" indent="-400827">
              <a:buFont typeface="+mj-lt"/>
              <a:buAutoNum type="arabicPeriod"/>
            </a:pPr>
            <a:r>
              <a:rPr lang="en-US" dirty="0" smtClean="0"/>
              <a:t>Jumlah pajak yang dipotong pada gaji mingguan karyawan? </a:t>
            </a:r>
            <a:r>
              <a:rPr lang="en-US" b="1" dirty="0" smtClean="0">
                <a:solidFill>
                  <a:srgbClr val="FF0000"/>
                </a:solidFill>
              </a:rPr>
              <a:t>F / A</a:t>
            </a:r>
          </a:p>
          <a:p>
            <a:pPr marL="400827" indent="-400827">
              <a:buFont typeface="+mj-lt"/>
              <a:buAutoNum type="arabicPeriod"/>
            </a:pPr>
            <a:r>
              <a:rPr lang="en-US" dirty="0" smtClean="0"/>
              <a:t>saldo kartu kredit. </a:t>
            </a:r>
            <a:r>
              <a:rPr lang="en-US" b="1" dirty="0" smtClean="0">
                <a:solidFill>
                  <a:srgbClr val="FF0000"/>
                </a:solidFill>
              </a:rPr>
              <a:t>F / S</a:t>
            </a:r>
          </a:p>
          <a:p>
            <a:pPr marL="400827" indent="-400827">
              <a:buFont typeface="+mj-lt"/>
              <a:buAutoNum type="arabicPeriod"/>
            </a:pPr>
            <a:r>
              <a:rPr lang="en-US" dirty="0" smtClean="0"/>
              <a:t>Celana ukuran pinggang? 32, 34, dll ...</a:t>
            </a:r>
            <a:r>
              <a:rPr lang="en-US" b="1" dirty="0" smtClean="0">
                <a:solidFill>
                  <a:srgbClr val="FF0000"/>
                </a:solidFill>
              </a:rPr>
              <a:t>N / A</a:t>
            </a:r>
          </a:p>
          <a:p>
            <a:pPr marL="400827" indent="-400827">
              <a:buFont typeface="+mj-lt"/>
              <a:buAutoNum type="arabicPeriod"/>
            </a:pPr>
            <a:r>
              <a:rPr lang="en-US" dirty="0" smtClean="0"/>
              <a:t>Pelacakan ketika seorang siswa menghadiri kelas? </a:t>
            </a:r>
            <a:r>
              <a:rPr lang="en-US" b="1" dirty="0" smtClean="0">
                <a:solidFill>
                  <a:srgbClr val="FF0000"/>
                </a:solidFill>
              </a:rPr>
              <a:t>F / A</a:t>
            </a:r>
          </a:p>
          <a:p>
            <a:pPr marL="400827" indent="-400827">
              <a:buFont typeface="+mj-lt"/>
              <a:buAutoNum type="arabicPeriod"/>
            </a:pPr>
            <a:r>
              <a:rPr lang="en-US" dirty="0" smtClean="0"/>
              <a:t>Daftar Harga Retail? </a:t>
            </a:r>
            <a:r>
              <a:rPr lang="en-US" b="1" dirty="0" smtClean="0">
                <a:solidFill>
                  <a:srgbClr val="FF0000"/>
                </a:solidFill>
              </a:rPr>
              <a:t>N / A</a:t>
            </a:r>
          </a:p>
          <a:p>
            <a:pPr marL="400827" indent="-400827">
              <a:buFont typeface="+mj-lt"/>
              <a:buAutoNum type="arabicPeriod"/>
            </a:pPr>
            <a:r>
              <a:rPr lang="en-US" dirty="0" smtClean="0"/>
              <a:t>Peringkat MPG kendaraan? </a:t>
            </a:r>
            <a:r>
              <a:rPr lang="en-US" b="1" dirty="0" smtClean="0">
                <a:solidFill>
                  <a:srgbClr val="FF0000"/>
                </a:solidFill>
              </a:rPr>
              <a:t>N / A</a:t>
            </a:r>
          </a:p>
          <a:p>
            <a:pPr marL="400827" indent="-400827">
              <a:buFont typeface="+mj-lt"/>
              <a:buAutoNum type="arabicPeriod"/>
            </a:pPr>
            <a:r>
              <a:rPr lang="en-US" dirty="0" smtClean="0"/>
              <a:t>Jumlah menit karyawan terlambat tiba untuk bekerja setiap hari. </a:t>
            </a:r>
            <a:r>
              <a:rPr lang="en-US" b="1" dirty="0" smtClean="0">
                <a:solidFill>
                  <a:srgbClr val="FF0000"/>
                </a:solidFill>
              </a:rPr>
              <a:t>F / A</a:t>
            </a:r>
            <a:endParaRPr lang="en-US" b="1" dirty="0">
              <a:solidFill>
                <a:srgbClr val="FF0000"/>
              </a:solidFill>
            </a:endParaRPr>
          </a:p>
        </p:txBody>
      </p:sp>
    </p:spTree>
    <p:extLst>
      <p:ext uri="{BB962C8B-B14F-4D97-AF65-F5344CB8AC3E}">
        <p14:creationId xmlns:p14="http://schemas.microsoft.com/office/powerpoint/2010/main" val="144806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3: Identifikasi </a:t>
            </a:r>
            <a:r>
              <a:rPr lang="en-US" dirty="0" smtClean="0">
                <a:solidFill>
                  <a:schemeClr val="accent5"/>
                </a:solidFill>
              </a:rPr>
              <a:t>Ukuran</a:t>
            </a:r>
            <a:endParaRPr lang="en-US" dirty="0">
              <a:solidFill>
                <a:schemeClr val="accent5"/>
              </a:solidFill>
            </a:endParaRPr>
          </a:p>
        </p:txBody>
      </p:sp>
      <p:sp>
        <p:nvSpPr>
          <p:cNvPr id="3" name="Content Placeholder 2"/>
          <p:cNvSpPr>
            <a:spLocks noGrp="1"/>
          </p:cNvSpPr>
          <p:nvPr>
            <p:ph idx="1"/>
          </p:nvPr>
        </p:nvSpPr>
        <p:spPr/>
        <p:txBody>
          <a:bodyPr>
            <a:noAutofit/>
          </a:bodyPr>
          <a:lstStyle/>
          <a:p>
            <a:r>
              <a:rPr lang="en-US" sz="2805" dirty="0"/>
              <a:t>dimensi memberikan </a:t>
            </a:r>
            <a:r>
              <a:rPr lang="en-US" sz="2805" b="1" dirty="0"/>
              <a:t>konteks</a:t>
            </a:r>
            <a:r>
              <a:rPr lang="en-US" sz="2805" dirty="0"/>
              <a:t> untuk fakta kami.</a:t>
            </a:r>
            <a:endParaRPr lang="en-US" sz="2805" b="1" dirty="0"/>
          </a:p>
          <a:p>
            <a:r>
              <a:rPr lang="en-US" sz="2805" dirty="0"/>
              <a:t>Kita dapat dengan mudah mengidentifikasi dimensi karena “</a:t>
            </a:r>
            <a:r>
              <a:rPr lang="en-US" sz="2805" b="1" i="1" dirty="0"/>
              <a:t>oleh</a:t>
            </a:r>
            <a:r>
              <a:rPr lang="en-US" sz="2805" dirty="0"/>
              <a:t>”Dan / atau“</a:t>
            </a:r>
            <a:r>
              <a:rPr lang="en-US" sz="2805" b="1" i="1" dirty="0"/>
              <a:t>untuk</a:t>
            </a:r>
            <a:r>
              <a:rPr lang="en-US" sz="2805" dirty="0"/>
              <a:t>”Kata-kata.</a:t>
            </a:r>
          </a:p>
          <a:p>
            <a:pPr lvl="1"/>
            <a:r>
              <a:rPr lang="en-US" sz="2805" b="1" dirty="0"/>
              <a:t>Ex. </a:t>
            </a:r>
            <a:r>
              <a:rPr lang="en-US" sz="2805" dirty="0"/>
              <a:t>piutang Jumlah rekening </a:t>
            </a:r>
            <a:r>
              <a:rPr lang="en-US" sz="2805" b="1" i="1" dirty="0"/>
              <a:t>untuk</a:t>
            </a:r>
            <a:r>
              <a:rPr lang="en-US" sz="2805" b="1" dirty="0"/>
              <a:t> </a:t>
            </a:r>
            <a:r>
              <a:rPr lang="en-US" sz="2805" dirty="0"/>
              <a:t>Departemen IT </a:t>
            </a:r>
            <a:r>
              <a:rPr lang="en-US" sz="2805" b="1" i="1" dirty="0"/>
              <a:t>oleh </a:t>
            </a:r>
            <a:r>
              <a:rPr lang="en-US" sz="2805" dirty="0"/>
              <a:t>Bulan.</a:t>
            </a:r>
          </a:p>
          <a:p>
            <a:r>
              <a:rPr lang="en-US" sz="2805" dirty="0"/>
              <a:t>dimensi memiliki </a:t>
            </a:r>
            <a:r>
              <a:rPr lang="en-US" sz="2805" b="1" dirty="0"/>
              <a:t>atribut</a:t>
            </a:r>
            <a:r>
              <a:rPr lang="en-US" sz="2805" dirty="0"/>
              <a:t> yang menggambarkan dan mengkategorikan nilai-nilai mereka.</a:t>
            </a:r>
          </a:p>
          <a:p>
            <a:pPr lvl="1"/>
            <a:r>
              <a:rPr lang="en-US" sz="2805" b="1" dirty="0"/>
              <a:t>Ex. </a:t>
            </a:r>
            <a:r>
              <a:rPr lang="en-US" sz="2805" dirty="0"/>
              <a:t>Mahasiswa: Mayor, Tahun, Asrama, Gender.</a:t>
            </a:r>
          </a:p>
          <a:p>
            <a:r>
              <a:rPr lang="en-US" sz="2805" dirty="0"/>
              <a:t>Atribut membantu membatasi dan meringkas fakta.</a:t>
            </a:r>
            <a:endParaRPr lang="en-US" sz="2805" b="1" dirty="0"/>
          </a:p>
        </p:txBody>
      </p:sp>
    </p:spTree>
    <p:extLst>
      <p:ext uri="{BB962C8B-B14F-4D97-AF65-F5344CB8AC3E}">
        <p14:creationId xmlns:p14="http://schemas.microsoft.com/office/powerpoint/2010/main" val="1157986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Kegiatan kelompok: Cobalah</a:t>
            </a:r>
            <a:endParaRPr lang="en-US" dirty="0"/>
          </a:p>
        </p:txBody>
      </p:sp>
      <p:sp>
        <p:nvSpPr>
          <p:cNvPr id="3" name="Content Placeholder 2"/>
          <p:cNvSpPr>
            <a:spLocks noGrp="1"/>
          </p:cNvSpPr>
          <p:nvPr>
            <p:ph idx="1"/>
          </p:nvPr>
        </p:nvSpPr>
        <p:spPr/>
        <p:txBody>
          <a:bodyPr>
            <a:normAutofit/>
          </a:bodyPr>
          <a:lstStyle/>
          <a:p>
            <a:r>
              <a:rPr lang="en-US" sz="2800" dirty="0"/>
              <a:t>Mengenali: </a:t>
            </a:r>
            <a:r>
              <a:rPr lang="en-US" sz="2800" dirty="0">
                <a:solidFill>
                  <a:schemeClr val="accent6"/>
                </a:solidFill>
              </a:rPr>
              <a:t>Proses bisnis</a:t>
            </a:r>
            <a:r>
              <a:rPr lang="en-US" sz="2800" dirty="0"/>
              <a:t>. </a:t>
            </a:r>
            <a:r>
              <a:rPr lang="en-US" sz="2800" dirty="0">
                <a:solidFill>
                  <a:schemeClr val="accent4"/>
                </a:solidFill>
              </a:rPr>
              <a:t>Fakta</a:t>
            </a:r>
            <a:r>
              <a:rPr lang="en-US" sz="2800" dirty="0"/>
              <a:t> dan </a:t>
            </a:r>
            <a:r>
              <a:rPr lang="en-US" sz="2800" dirty="0">
                <a:solidFill>
                  <a:schemeClr val="accent5"/>
                </a:solidFill>
              </a:rPr>
              <a:t>Ukuran</a:t>
            </a:r>
          </a:p>
          <a:p>
            <a:endParaRPr lang="en-US" sz="2800" dirty="0"/>
          </a:p>
          <a:p>
            <a:pPr marL="651344" indent="-651344">
              <a:buFont typeface="+mj-lt"/>
              <a:buAutoNum type="arabicPeriod"/>
            </a:pPr>
            <a:r>
              <a:rPr lang="en-US" sz="2800" dirty="0"/>
              <a:t>Apa jumlah total produk dikirimkan oleh wilayah penjualan untuk tahun 2010-2014?</a:t>
            </a:r>
          </a:p>
          <a:p>
            <a:pPr marL="651344" indent="-651344">
              <a:buFont typeface="+mj-lt"/>
              <a:buAutoNum type="arabicPeriod"/>
            </a:pPr>
            <a:r>
              <a:rPr lang="en-US" sz="2800" dirty="0"/>
              <a:t>Apa waktu rata-rata di hari untuk aplikasi siswa untuk diproses?</a:t>
            </a:r>
          </a:p>
          <a:p>
            <a:pPr marL="651344" indent="-651344">
              <a:buFont typeface="+mj-lt"/>
              <a:buAutoNum type="arabicPeriod"/>
            </a:pPr>
            <a:r>
              <a:rPr lang="en-US" sz="2800" dirty="0"/>
              <a:t>Berapa banyak karyawan menunggu lebih dari 15 menit untuk bus ke tempat parkir Manley?</a:t>
            </a:r>
          </a:p>
        </p:txBody>
      </p:sp>
    </p:spTree>
    <p:extLst>
      <p:ext uri="{BB962C8B-B14F-4D97-AF65-F5344CB8AC3E}">
        <p14:creationId xmlns:p14="http://schemas.microsoft.com/office/powerpoint/2010/main" val="177878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Bagaimana Anda dokumen ini?</a:t>
            </a:r>
            <a:br>
              <a:rPr lang="en-US" dirty="0" smtClean="0"/>
            </a:br>
            <a:r>
              <a:rPr lang="en-US" dirty="0" smtClean="0"/>
              <a:t>A: Perusahaan Bus Matrix</a:t>
            </a:r>
            <a:endParaRPr lang="en-US" dirty="0"/>
          </a:p>
        </p:txBody>
      </p:sp>
      <p:sp>
        <p:nvSpPr>
          <p:cNvPr id="3" name="Content Placeholder 2"/>
          <p:cNvSpPr>
            <a:spLocks noGrp="1"/>
          </p:cNvSpPr>
          <p:nvPr>
            <p:ph idx="1"/>
          </p:nvPr>
        </p:nvSpPr>
        <p:spPr>
          <a:xfrm>
            <a:off x="957455" y="1936565"/>
            <a:ext cx="8684518" cy="1336080"/>
          </a:xfrm>
        </p:spPr>
        <p:txBody>
          <a:bodyPr>
            <a:noAutofit/>
          </a:bodyPr>
          <a:lstStyle/>
          <a:p>
            <a:r>
              <a:rPr lang="en-US" sz="2400" dirty="0"/>
              <a:t>Sebuah penyampaian kunci dari pengumpulan persyaratan, yang </a:t>
            </a:r>
            <a:r>
              <a:rPr lang="en-US" sz="2400" b="1" dirty="0"/>
              <a:t>matriks bus </a:t>
            </a:r>
            <a:r>
              <a:rPr lang="en-US" sz="2400" dirty="0"/>
              <a:t>dokumen Anda </a:t>
            </a:r>
            <a:r>
              <a:rPr lang="en-US" sz="2400" b="1" dirty="0">
                <a:solidFill>
                  <a:schemeClr val="accent6"/>
                </a:solidFill>
              </a:rPr>
              <a:t>proses bisnis</a:t>
            </a:r>
            <a:r>
              <a:rPr lang="en-US" sz="2400" b="1" dirty="0"/>
              <a:t>. </a:t>
            </a:r>
            <a:r>
              <a:rPr lang="en-US" sz="2400" b="1" dirty="0">
                <a:solidFill>
                  <a:schemeClr val="accent4"/>
                </a:solidFill>
              </a:rPr>
              <a:t>fakta</a:t>
            </a:r>
            <a:r>
              <a:rPr lang="en-US" sz="2400" b="1" dirty="0"/>
              <a:t> </a:t>
            </a:r>
            <a:r>
              <a:rPr lang="en-US" sz="2400" dirty="0"/>
              <a:t>dan </a:t>
            </a:r>
            <a:r>
              <a:rPr lang="en-US" sz="2400" b="1" dirty="0">
                <a:solidFill>
                  <a:schemeClr val="accent5"/>
                </a:solidFill>
              </a:rPr>
              <a:t>ukuran</a:t>
            </a:r>
            <a:r>
              <a:rPr lang="en-US" sz="2400" b="1" dirty="0"/>
              <a:t> </a:t>
            </a:r>
            <a:r>
              <a:rPr lang="en-US" sz="2400" dirty="0"/>
              <a:t>di semua proyek dalam program Anda. </a:t>
            </a:r>
          </a:p>
          <a:p>
            <a:endParaRPr lang="en-US" sz="2400" dirty="0"/>
          </a:p>
        </p:txBody>
      </p:sp>
      <p:pic>
        <p:nvPicPr>
          <p:cNvPr id="5" name="Picture 4"/>
          <p:cNvPicPr>
            <a:picLocks noChangeAspect="1"/>
          </p:cNvPicPr>
          <p:nvPr/>
        </p:nvPicPr>
        <p:blipFill>
          <a:blip r:embed="rId3"/>
          <a:stretch>
            <a:fillRect/>
          </a:stretch>
        </p:blipFill>
        <p:spPr>
          <a:xfrm>
            <a:off x="257814" y="3217672"/>
            <a:ext cx="10083800" cy="4215556"/>
          </a:xfrm>
          <a:prstGeom prst="rect">
            <a:avLst/>
          </a:prstGeom>
        </p:spPr>
      </p:pic>
      <p:sp>
        <p:nvSpPr>
          <p:cNvPr id="7" name="TextBox 6"/>
          <p:cNvSpPr txBox="1"/>
          <p:nvPr/>
        </p:nvSpPr>
        <p:spPr>
          <a:xfrm>
            <a:off x="7836789" y="2851210"/>
            <a:ext cx="2366545" cy="363818"/>
          </a:xfrm>
          <a:prstGeom prst="rect">
            <a:avLst/>
          </a:prstGeom>
          <a:noFill/>
        </p:spPr>
        <p:txBody>
          <a:bodyPr wrap="none" rtlCol="0">
            <a:spAutoFit/>
          </a:bodyPr>
          <a:lstStyle/>
          <a:p>
            <a:r>
              <a:rPr lang="en-US" sz="1764" b="1" dirty="0">
                <a:latin typeface="Calibri"/>
                <a:cs typeface="Calibri"/>
              </a:rPr>
              <a:t>dimensi sesuai</a:t>
            </a:r>
          </a:p>
        </p:txBody>
      </p:sp>
      <p:sp>
        <p:nvSpPr>
          <p:cNvPr id="8" name="Rectangle 7"/>
          <p:cNvSpPr/>
          <p:nvPr/>
        </p:nvSpPr>
        <p:spPr>
          <a:xfrm>
            <a:off x="358846" y="4336284"/>
            <a:ext cx="1907050" cy="2541082"/>
          </a:xfrm>
          <a:prstGeom prst="rect">
            <a:avLst/>
          </a:prstGeom>
          <a:solidFill>
            <a:schemeClr val="accent1">
              <a:lumMod val="50000"/>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
        <p:nvSpPr>
          <p:cNvPr id="9" name="Rectangle 8"/>
          <p:cNvSpPr/>
          <p:nvPr/>
        </p:nvSpPr>
        <p:spPr>
          <a:xfrm>
            <a:off x="7331776" y="2923210"/>
            <a:ext cx="2977500" cy="1746994"/>
          </a:xfrm>
          <a:prstGeom prst="rect">
            <a:avLst/>
          </a:prstGeom>
          <a:solidFill>
            <a:srgbClr val="FF6600">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89818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
                                        </p:attrNameLst>
                                      </p:cBhvr>
                                      <p:to>
                                        <p:strVal val="visible"/>
                                      </p:to>
                                    </p:set>
                                    <p:anim calcmode="lin" valueType="num">
                                      <p:cBhvr additive="base">
                                        <p:cTn id="7" dur="500" fill="hold"/>
                                        <p:tgtEl>
                                          <p:spTgt spid="8"/>
                                        </p:tgtEl>
                                        <p:attrNameLst>
                                          <p:attrName/>
                                        </p:attrNameLst>
                                      </p:cBhvr>
                                      <p:tavLst>
                                        <p:tav tm="0">
                                          <p:val>
                                            <p:strVal val="#ppt_x"/>
                                          </p:val>
                                        </p:tav>
                                        <p:tav tm="100000">
                                          <p:val>
                                            <p:strVal val="#ppt_x"/>
                                          </p:val>
                                        </p:tav>
                                      </p:tavLst>
                                    </p:anim>
                                    <p:anim calcmode="lin" valueType="num">
                                      <p:cBhvr additive="base">
                                        <p:cTn id="8" dur="500" fill="hold"/>
                                        <p:tgtEl>
                                          <p:spTgt spid="8"/>
                                        </p:tgtEl>
                                        <p:attrNameLst>
                                          <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
                                        </p:attrNameLst>
                                      </p:cBhvr>
                                      <p:to>
                                        <p:strVal val="visible"/>
                                      </p:to>
                                    </p:set>
                                    <p:anim calcmode="lin" valueType="num">
                                      <p:cBhvr additive="base">
                                        <p:cTn id="13" dur="500" fill="hold"/>
                                        <p:tgtEl>
                                          <p:spTgt spid="9"/>
                                        </p:tgtEl>
                                        <p:attrNameLst>
                                          <p:attrName/>
                                        </p:attrNameLst>
                                      </p:cBhvr>
                                      <p:tavLst>
                                        <p:tav tm="0">
                                          <p:val>
                                            <p:strVal val="#ppt_x"/>
                                          </p:val>
                                        </p:tav>
                                        <p:tav tm="100000">
                                          <p:val>
                                            <p:strVal val="#ppt_x"/>
                                          </p:val>
                                        </p:tav>
                                      </p:tavLst>
                                    </p:anim>
                                    <p:anim calcmode="lin" valueType="num">
                                      <p:cBhvr additive="base">
                                        <p:cTn id="14" dur="500" fill="hold"/>
                                        <p:tgtEl>
                                          <p:spTgt spid="9"/>
                                        </p:tgtEl>
                                        <p:attrNameLst>
                                          <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Kegiatan kelompok: Matrix Bus</a:t>
            </a:r>
            <a:endParaRPr lang="en-US" dirty="0">
              <a:solidFill>
                <a:schemeClr val="accent6"/>
              </a:solidFill>
            </a:endParaRPr>
          </a:p>
        </p:txBody>
      </p:sp>
      <p:sp>
        <p:nvSpPr>
          <p:cNvPr id="6" name="Content Placeholder 5"/>
          <p:cNvSpPr>
            <a:spLocks noGrp="1"/>
          </p:cNvSpPr>
          <p:nvPr>
            <p:ph sz="half" idx="1"/>
          </p:nvPr>
        </p:nvSpPr>
        <p:spPr>
          <a:xfrm>
            <a:off x="1293222" y="1764665"/>
            <a:ext cx="4320000" cy="4991131"/>
          </a:xfrm>
        </p:spPr>
        <p:txBody>
          <a:bodyPr>
            <a:normAutofit/>
          </a:bodyPr>
          <a:lstStyle/>
          <a:p>
            <a:pPr marL="0" indent="0">
              <a:buNone/>
            </a:pPr>
            <a:r>
              <a:rPr lang="en-US" sz="2800" b="1" dirty="0">
                <a:solidFill>
                  <a:schemeClr val="accent1"/>
                </a:solidFill>
              </a:rPr>
              <a:t>MELAKUKAN:</a:t>
            </a:r>
          </a:p>
          <a:p>
            <a:pPr>
              <a:buFont typeface="Wingdings" panose="05000000000000000000" pitchFamily="2" charset="2"/>
              <a:buChar char="ü"/>
            </a:pPr>
            <a:r>
              <a:rPr lang="en-US" sz="2800" dirty="0" smtClean="0"/>
              <a:t>Mengidentifikasi proses bisnis, fakta dan dimensi untuk proses bisnis grup Anda. </a:t>
            </a:r>
            <a:endParaRPr lang="en-US" sz="2800" dirty="0"/>
          </a:p>
          <a:p>
            <a:pPr>
              <a:buFont typeface="Wingdings" panose="05000000000000000000" pitchFamily="2" charset="2"/>
              <a:buChar char="ü"/>
            </a:pPr>
            <a:r>
              <a:rPr lang="en-US" sz="2800" dirty="0" smtClean="0"/>
              <a:t>prof Anda akan membuat matriks perusahaan bus berdasarkan seluruh program.</a:t>
            </a:r>
            <a:endParaRPr lang="en-US" sz="2800" dirty="0"/>
          </a:p>
        </p:txBody>
      </p:sp>
      <p:sp>
        <p:nvSpPr>
          <p:cNvPr id="2" name="Content Placeholder 1"/>
          <p:cNvSpPr>
            <a:spLocks noGrp="1"/>
          </p:cNvSpPr>
          <p:nvPr>
            <p:ph sz="half" idx="2"/>
          </p:nvPr>
        </p:nvSpPr>
        <p:spPr>
          <a:xfrm>
            <a:off x="5723435" y="1764666"/>
            <a:ext cx="4320000" cy="4991131"/>
          </a:xfrm>
        </p:spPr>
        <p:txBody>
          <a:bodyPr/>
          <a:lstStyle/>
          <a:p>
            <a:r>
              <a:rPr lang="en-US" sz="2800" dirty="0"/>
              <a:t>Mengenali </a:t>
            </a:r>
            <a:r>
              <a:rPr lang="en-US" sz="2800" dirty="0">
                <a:solidFill>
                  <a:schemeClr val="accent6"/>
                </a:solidFill>
              </a:rPr>
              <a:t>Proses bisnis</a:t>
            </a:r>
          </a:p>
          <a:p>
            <a:pPr lvl="1"/>
            <a:r>
              <a:rPr lang="en-US" sz="2000" dirty="0"/>
              <a:t>Transaksi</a:t>
            </a:r>
          </a:p>
          <a:p>
            <a:pPr lvl="1"/>
            <a:r>
              <a:rPr lang="en-US" sz="2000" dirty="0"/>
              <a:t>Snapshot periodik</a:t>
            </a:r>
          </a:p>
          <a:p>
            <a:pPr lvl="1"/>
            <a:r>
              <a:rPr lang="en-US" sz="2000" dirty="0"/>
              <a:t>mengumpulkan Snapshot</a:t>
            </a:r>
          </a:p>
          <a:p>
            <a:r>
              <a:rPr lang="en-US" sz="2800" dirty="0"/>
              <a:t>Mengenali </a:t>
            </a:r>
            <a:r>
              <a:rPr lang="en-US" sz="2800" dirty="0">
                <a:solidFill>
                  <a:schemeClr val="accent4"/>
                </a:solidFill>
              </a:rPr>
              <a:t>fakta</a:t>
            </a:r>
            <a:r>
              <a:rPr lang="en-US" sz="2800" dirty="0"/>
              <a:t> dari proses bisnis</a:t>
            </a:r>
          </a:p>
          <a:p>
            <a:pPr lvl="1"/>
            <a:r>
              <a:rPr lang="en-US" sz="2000" dirty="0"/>
              <a:t>Harus Aditif, atau setidaknya Semi-Aditif</a:t>
            </a:r>
          </a:p>
          <a:p>
            <a:r>
              <a:rPr lang="en-US" sz="2800" dirty="0"/>
              <a:t>mengidentifikasi </a:t>
            </a:r>
            <a:r>
              <a:rPr lang="en-US" sz="2800" dirty="0">
                <a:solidFill>
                  <a:schemeClr val="accent5"/>
                </a:solidFill>
              </a:rPr>
              <a:t>ukuran</a:t>
            </a:r>
            <a:r>
              <a:rPr lang="en-US" sz="2800" dirty="0"/>
              <a:t> digunakan oleh proses bisnis</a:t>
            </a:r>
          </a:p>
          <a:p>
            <a:endParaRPr lang="en-US" sz="2400" dirty="0"/>
          </a:p>
          <a:p>
            <a:endParaRPr lang="en-US" sz="2400" dirty="0"/>
          </a:p>
          <a:p>
            <a:endParaRPr lang="en-US" sz="2400" b="1" dirty="0"/>
          </a:p>
          <a:p>
            <a:endParaRPr lang="en-US" sz="2800" dirty="0"/>
          </a:p>
        </p:txBody>
      </p:sp>
    </p:spTree>
    <p:extLst>
      <p:ext uri="{BB962C8B-B14F-4D97-AF65-F5344CB8AC3E}">
        <p14:creationId xmlns:p14="http://schemas.microsoft.com/office/powerpoint/2010/main" val="284961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Beberapa </a:t>
            </a:r>
            <a:r>
              <a:rPr lang="en-US" dirty="0" smtClean="0">
                <a:solidFill>
                  <a:schemeClr val="accent4"/>
                </a:solidFill>
              </a:rPr>
              <a:t>Kimball</a:t>
            </a:r>
            <a:r>
              <a:rPr lang="en-US" dirty="0" smtClean="0"/>
              <a:t> Terminologi</a:t>
            </a:r>
            <a:endParaRPr lang="en-US" dirty="0"/>
          </a:p>
        </p:txBody>
      </p:sp>
      <p:sp>
        <p:nvSpPr>
          <p:cNvPr id="3" name="Content Placeholder 2"/>
          <p:cNvSpPr>
            <a:spLocks noGrp="1"/>
          </p:cNvSpPr>
          <p:nvPr>
            <p:ph sz="half" idx="1"/>
          </p:nvPr>
        </p:nvSpPr>
        <p:spPr>
          <a:xfrm>
            <a:off x="1094014" y="1814833"/>
            <a:ext cx="4320000" cy="4991131"/>
          </a:xfrm>
        </p:spPr>
        <p:txBody>
          <a:bodyPr>
            <a:normAutofit/>
          </a:bodyPr>
          <a:lstStyle/>
          <a:p>
            <a:r>
              <a:rPr lang="en-US" sz="2805" b="1" dirty="0">
                <a:solidFill>
                  <a:schemeClr val="accent1"/>
                </a:solidFill>
              </a:rPr>
              <a:t>Program</a:t>
            </a:r>
            <a:r>
              <a:rPr lang="en-US" sz="2805" b="1" dirty="0"/>
              <a:t> </a:t>
            </a:r>
            <a:r>
              <a:rPr lang="en-US" sz="2805" dirty="0"/>
              <a:t>- Koleksi proyek terkoordinasi</a:t>
            </a:r>
          </a:p>
          <a:p>
            <a:r>
              <a:rPr lang="en-US" sz="2805" dirty="0"/>
              <a:t>Beberapa Data mart akan dibuat.</a:t>
            </a:r>
          </a:p>
          <a:p>
            <a:r>
              <a:rPr lang="en-US" sz="2805" b="1" dirty="0"/>
              <a:t>Ex.</a:t>
            </a:r>
            <a:r>
              <a:rPr lang="en-US" sz="2805" dirty="0"/>
              <a:t> Program Penjualan BI: Membangun data mart untuk penjualan internet, toko penjualan, dan penjualan mitra.</a:t>
            </a:r>
          </a:p>
          <a:p>
            <a:endParaRPr lang="en-US" sz="2630" dirty="0"/>
          </a:p>
        </p:txBody>
      </p:sp>
      <p:sp>
        <p:nvSpPr>
          <p:cNvPr id="4" name="Content Placeholder 3"/>
          <p:cNvSpPr>
            <a:spLocks noGrp="1"/>
          </p:cNvSpPr>
          <p:nvPr>
            <p:ph sz="half" idx="2"/>
          </p:nvPr>
        </p:nvSpPr>
        <p:spPr>
          <a:xfrm>
            <a:off x="5613005" y="1813652"/>
            <a:ext cx="4320000" cy="4991131"/>
          </a:xfrm>
        </p:spPr>
        <p:txBody>
          <a:bodyPr>
            <a:normAutofit/>
          </a:bodyPr>
          <a:lstStyle/>
          <a:p>
            <a:r>
              <a:rPr lang="en-US" sz="2805" b="1" dirty="0">
                <a:solidFill>
                  <a:schemeClr val="accent1"/>
                </a:solidFill>
              </a:rPr>
              <a:t>Proyek </a:t>
            </a:r>
            <a:r>
              <a:rPr lang="en-US" sz="2805" dirty="0"/>
              <a:t>- iterasi tunggal seluruh siklus. </a:t>
            </a:r>
          </a:p>
          <a:p>
            <a:r>
              <a:rPr lang="en-US" sz="2805" dirty="0"/>
              <a:t>Mencakup proses bisnis yang menghasilkan data mart.</a:t>
            </a:r>
          </a:p>
          <a:p>
            <a:r>
              <a:rPr lang="en-US" sz="2805" b="1" dirty="0"/>
              <a:t>Ex.</a:t>
            </a:r>
            <a:r>
              <a:rPr lang="en-US" sz="2805" dirty="0"/>
              <a:t> Membangun data mart untuk penjualan internet</a:t>
            </a:r>
          </a:p>
          <a:p>
            <a:endParaRPr lang="en-US" dirty="0"/>
          </a:p>
        </p:txBody>
      </p:sp>
    </p:spTree>
    <p:extLst>
      <p:ext uri="{BB962C8B-B14F-4D97-AF65-F5344CB8AC3E}">
        <p14:creationId xmlns:p14="http://schemas.microsoft.com/office/powerpoint/2010/main" val="958973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prioritas Grid</a:t>
            </a:r>
            <a:endParaRPr lang="en-US" dirty="0"/>
          </a:p>
        </p:txBody>
      </p:sp>
      <p:pic>
        <p:nvPicPr>
          <p:cNvPr id="4" name="Content Placeholder 3" descr="267155 fg0109"/>
          <p:cNvPicPr>
            <a:picLocks noGrp="1"/>
          </p:cNvPicPr>
          <p:nvPr>
            <p:ph idx="4294967295"/>
          </p:nvPr>
        </p:nvPicPr>
        <p:blipFill rotWithShape="1">
          <a:blip r:embed="rId3" cstate="print"/>
          <a:srcRect t="1" b="-676"/>
          <a:stretch/>
        </p:blipFill>
        <p:spPr bwMode="auto">
          <a:xfrm>
            <a:off x="1489232" y="2191656"/>
            <a:ext cx="7815263" cy="4475163"/>
          </a:xfrm>
          <a:prstGeom prst="rect">
            <a:avLst/>
          </a:prstGeom>
          <a:noFill/>
          <a:ln w="9525">
            <a:noFill/>
            <a:miter lim="800000"/>
            <a:headEnd/>
            <a:tailEnd/>
          </a:ln>
        </p:spPr>
      </p:pic>
    </p:spTree>
    <p:extLst>
      <p:ext uri="{BB962C8B-B14F-4D97-AF65-F5344CB8AC3E}">
        <p14:creationId xmlns:p14="http://schemas.microsoft.com/office/powerpoint/2010/main" val="466507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9" y="303213"/>
            <a:ext cx="8194220" cy="1260475"/>
          </a:xfrm>
        </p:spPr>
        <p:txBody>
          <a:bodyPr/>
          <a:lstStyle/>
          <a:p>
            <a:r>
              <a:rPr lang="en-US" dirty="0" smtClean="0"/>
              <a:t>Analisis persyaratan Daftar Periksa</a:t>
            </a:r>
            <a:endParaRPr lang="en-US" dirty="0"/>
          </a:p>
        </p:txBody>
      </p:sp>
      <p:sp>
        <p:nvSpPr>
          <p:cNvPr id="6" name="Content Placeholder 5"/>
          <p:cNvSpPr>
            <a:spLocks noGrp="1"/>
          </p:cNvSpPr>
          <p:nvPr>
            <p:ph idx="1"/>
          </p:nvPr>
        </p:nvSpPr>
        <p:spPr/>
        <p:txBody>
          <a:bodyPr>
            <a:noAutofit/>
          </a:bodyPr>
          <a:lstStyle/>
          <a:p>
            <a:r>
              <a:rPr lang="en-US" sz="2400" dirty="0" smtClean="0"/>
              <a:t>mengidentifikasi setiap </a:t>
            </a:r>
            <a:r>
              <a:rPr lang="en-US" sz="2400" b="1" dirty="0" smtClean="0">
                <a:solidFill>
                  <a:schemeClr val="accent6"/>
                </a:solidFill>
              </a:rPr>
              <a:t>Proses bisnis </a:t>
            </a:r>
            <a:r>
              <a:rPr lang="en-US" sz="2400" dirty="0" smtClean="0"/>
              <a:t>dengan fakta jenis biji-bijian.</a:t>
            </a:r>
          </a:p>
          <a:p>
            <a:pPr lvl="1"/>
            <a:r>
              <a:rPr lang="en-US" sz="2000" dirty="0" smtClean="0">
                <a:solidFill>
                  <a:schemeClr val="accent1"/>
                </a:solidFill>
              </a:rPr>
              <a:t>Transaksi</a:t>
            </a:r>
          </a:p>
          <a:p>
            <a:pPr lvl="1"/>
            <a:r>
              <a:rPr lang="en-US" sz="2000" dirty="0" smtClean="0">
                <a:solidFill>
                  <a:schemeClr val="accent2"/>
                </a:solidFill>
              </a:rPr>
              <a:t>Snapshot periodik</a:t>
            </a:r>
          </a:p>
          <a:p>
            <a:pPr lvl="1"/>
            <a:r>
              <a:rPr lang="en-US" sz="2000" dirty="0" smtClean="0">
                <a:solidFill>
                  <a:schemeClr val="accent3"/>
                </a:solidFill>
              </a:rPr>
              <a:t>mengumpulkan Snapshot</a:t>
            </a:r>
          </a:p>
          <a:p>
            <a:r>
              <a:rPr lang="en-US" sz="2400" dirty="0" smtClean="0"/>
              <a:t>mengidentifikasi </a:t>
            </a:r>
            <a:r>
              <a:rPr lang="en-US" sz="2400" b="1" dirty="0" smtClean="0">
                <a:solidFill>
                  <a:schemeClr val="accent4"/>
                </a:solidFill>
              </a:rPr>
              <a:t>fakta</a:t>
            </a:r>
            <a:r>
              <a:rPr lang="en-US" sz="2400" b="1" dirty="0" smtClean="0"/>
              <a:t> </a:t>
            </a:r>
            <a:r>
              <a:rPr lang="en-US" sz="2400" dirty="0" smtClean="0"/>
              <a:t>dan </a:t>
            </a:r>
            <a:r>
              <a:rPr lang="en-US" sz="2400" b="1" dirty="0" smtClean="0">
                <a:solidFill>
                  <a:schemeClr val="accent4"/>
                </a:solidFill>
              </a:rPr>
              <a:t>ukuran </a:t>
            </a:r>
            <a:r>
              <a:rPr lang="en-US" sz="2400" dirty="0" smtClean="0"/>
              <a:t>setiap proses bisnis.</a:t>
            </a:r>
          </a:p>
          <a:p>
            <a:r>
              <a:rPr lang="en-US" sz="2400" dirty="0" smtClean="0"/>
              <a:t>Buat </a:t>
            </a:r>
            <a:r>
              <a:rPr lang="en-US" sz="2400" b="1" dirty="0" smtClean="0"/>
              <a:t>Perusahaan Bus Matrix - </a:t>
            </a:r>
          </a:p>
          <a:p>
            <a:pPr lvl="1"/>
            <a:r>
              <a:rPr lang="en-US" sz="2000" dirty="0" smtClean="0"/>
              <a:t>Garis yang dimensi pergi dengan yang fakta.</a:t>
            </a:r>
          </a:p>
          <a:p>
            <a:pPr lvl="1"/>
            <a:r>
              <a:rPr lang="en-US" sz="2000" dirty="0" smtClean="0"/>
              <a:t>Harus didasarkan pada data yang Anda miliki (profiling)</a:t>
            </a:r>
          </a:p>
          <a:p>
            <a:r>
              <a:rPr lang="en-US" sz="2400" dirty="0" smtClean="0"/>
              <a:t>Membuat </a:t>
            </a:r>
            <a:r>
              <a:rPr lang="en-US" sz="2400" b="1" dirty="0" smtClean="0"/>
              <a:t>gelembung Bagan </a:t>
            </a:r>
            <a:r>
              <a:rPr lang="en-US" sz="2400" dirty="0" smtClean="0"/>
              <a:t>-</a:t>
            </a:r>
          </a:p>
          <a:p>
            <a:pPr lvl="1"/>
            <a:r>
              <a:rPr lang="en-US" sz="2000" dirty="0" smtClean="0"/>
              <a:t>Menggambarkan dimensi yang digunakan oleh yang proses bisnis (fakta).</a:t>
            </a:r>
          </a:p>
          <a:p>
            <a:r>
              <a:rPr lang="en-US" sz="2400" dirty="0" smtClean="0"/>
              <a:t>Membuat </a:t>
            </a:r>
            <a:r>
              <a:rPr lang="en-US" sz="2400" b="1" dirty="0" smtClean="0"/>
              <a:t>prioritas Grid</a:t>
            </a:r>
            <a:r>
              <a:rPr lang="en-US" sz="2400" dirty="0" smtClean="0"/>
              <a:t> -</a:t>
            </a:r>
          </a:p>
          <a:p>
            <a:pPr lvl="1"/>
            <a:r>
              <a:rPr lang="en-US" sz="2000" dirty="0" smtClean="0"/>
              <a:t>Menetapkan prioritas untuk setiap proses bisnis.</a:t>
            </a:r>
            <a:endParaRPr lang="en-US" sz="2000" dirty="0"/>
          </a:p>
        </p:txBody>
      </p:sp>
    </p:spTree>
    <p:extLst>
      <p:ext uri="{BB962C8B-B14F-4D97-AF65-F5344CB8AC3E}">
        <p14:creationId xmlns:p14="http://schemas.microsoft.com/office/powerpoint/2010/main" val="137810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Kesimpulan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Tahap awal dari </a:t>
            </a:r>
            <a:r>
              <a:rPr lang="en-US" b="1" dirty="0" smtClean="0"/>
              <a:t>Kimball Lifecycle </a:t>
            </a:r>
            <a:r>
              <a:rPr lang="en-US" dirty="0" smtClean="0"/>
              <a:t>adalah </a:t>
            </a:r>
            <a:r>
              <a:rPr lang="en-US" b="1" dirty="0" smtClean="0"/>
              <a:t>perencanaan proyek </a:t>
            </a:r>
            <a:r>
              <a:rPr lang="en-US" dirty="0" smtClean="0"/>
              <a:t>dan </a:t>
            </a:r>
            <a:r>
              <a:rPr lang="en-US" b="1" dirty="0" smtClean="0"/>
              <a:t>Analisa Kebutuhan</a:t>
            </a:r>
            <a:r>
              <a:rPr lang="en-US" dirty="0" smtClean="0"/>
              <a:t>.</a:t>
            </a:r>
          </a:p>
          <a:p>
            <a:r>
              <a:rPr lang="en-US" dirty="0" smtClean="0"/>
              <a:t>Pertama organisasi Anda harus menilai kesiapannya untuk mengambil proyek.</a:t>
            </a:r>
          </a:p>
          <a:p>
            <a:r>
              <a:rPr lang="en-US" dirty="0" smtClean="0"/>
              <a:t>Dalam </a:t>
            </a:r>
            <a:r>
              <a:rPr lang="en-US" b="1" dirty="0" smtClean="0"/>
              <a:t>tahap perencanaan proyek </a:t>
            </a:r>
            <a:r>
              <a:rPr lang="en-US" dirty="0" smtClean="0"/>
              <a:t>Anda harus menetapkan </a:t>
            </a:r>
            <a:r>
              <a:rPr lang="en-US" b="1" dirty="0" smtClean="0"/>
              <a:t>project charter </a:t>
            </a:r>
            <a:r>
              <a:rPr lang="en-US" dirty="0" smtClean="0"/>
              <a:t>dan </a:t>
            </a:r>
            <a:r>
              <a:rPr lang="en-US" b="1" dirty="0" smtClean="0"/>
              <a:t>merakit tim</a:t>
            </a:r>
            <a:r>
              <a:rPr lang="en-US" dirty="0" smtClean="0"/>
              <a:t>.</a:t>
            </a:r>
          </a:p>
          <a:p>
            <a:r>
              <a:rPr lang="en-US" dirty="0" smtClean="0"/>
              <a:t>Dalam </a:t>
            </a:r>
            <a:r>
              <a:rPr lang="en-US" b="1" dirty="0" smtClean="0"/>
              <a:t>Persyaratan </a:t>
            </a:r>
            <a:r>
              <a:rPr lang="en-US" dirty="0" smtClean="0"/>
              <a:t>fase Anda harus </a:t>
            </a:r>
            <a:r>
              <a:rPr lang="en-US" b="1" dirty="0" smtClean="0"/>
              <a:t>pengguna bisnis wawancara</a:t>
            </a:r>
            <a:r>
              <a:rPr lang="en-US" dirty="0" smtClean="0"/>
              <a:t>, perilaku </a:t>
            </a:r>
            <a:r>
              <a:rPr lang="en-US" b="1" dirty="0" smtClean="0"/>
              <a:t>audit data</a:t>
            </a:r>
            <a:r>
              <a:rPr lang="en-US" dirty="0" smtClean="0"/>
              <a:t>, Dan menulis </a:t>
            </a:r>
            <a:r>
              <a:rPr lang="en-US" b="1" dirty="0" smtClean="0"/>
              <a:t>dokumentasi</a:t>
            </a:r>
            <a:r>
              <a:rPr lang="en-US" dirty="0" smtClean="0"/>
              <a:t>.</a:t>
            </a:r>
          </a:p>
          <a:p>
            <a:r>
              <a:rPr lang="en-US" dirty="0" smtClean="0"/>
              <a:t>Kamu </a:t>
            </a:r>
            <a:r>
              <a:rPr lang="en-US" b="1" dirty="0" smtClean="0"/>
              <a:t>dokumentasi</a:t>
            </a:r>
            <a:r>
              <a:rPr lang="en-US" dirty="0" smtClean="0"/>
              <a:t> harus mencakup </a:t>
            </a:r>
            <a:r>
              <a:rPr lang="en-US" b="1" dirty="0" smtClean="0"/>
              <a:t>matriks bus perusahaan </a:t>
            </a:r>
            <a:r>
              <a:rPr lang="en-US" dirty="0" smtClean="0"/>
              <a:t>tata letak proses bisnis &amp; sesuai dimensi dan </a:t>
            </a:r>
            <a:r>
              <a:rPr lang="en-US" b="1" dirty="0" smtClean="0"/>
              <a:t>prioritas jaringan </a:t>
            </a:r>
            <a:r>
              <a:rPr lang="en-US" smtClean="0"/>
              <a:t>target bernilai tinggi.</a:t>
            </a:r>
            <a:endParaRPr lang="en-US" dirty="0" smtClean="0"/>
          </a:p>
          <a:p>
            <a:endParaRPr lang="en-US" dirty="0"/>
          </a:p>
        </p:txBody>
      </p:sp>
    </p:spTree>
    <p:extLst>
      <p:ext uri="{BB962C8B-B14F-4D97-AF65-F5344CB8AC3E}">
        <p14:creationId xmlns:p14="http://schemas.microsoft.com/office/powerpoint/2010/main" val="1239333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1937316" y="303213"/>
            <a:ext cx="8216333" cy="1260475"/>
          </a:xfrm>
        </p:spPr>
        <p:txBody>
          <a:bodyPr/>
          <a:lstStyle/>
          <a:p>
            <a:r>
              <a:rPr lang="en-US" sz="4000" dirty="0" smtClean="0"/>
              <a:t>The Hubungan antara:</a:t>
            </a:r>
            <a:br>
              <a:rPr lang="en-US" sz="4000" dirty="0" smtClean="0"/>
            </a:br>
            <a:r>
              <a:rPr lang="en-US" sz="4000" dirty="0" smtClean="0">
                <a:solidFill>
                  <a:schemeClr val="accent2"/>
                </a:solidFill>
              </a:rPr>
              <a:t>program</a:t>
            </a:r>
            <a:r>
              <a:rPr lang="en-US" sz="4000" dirty="0" smtClean="0"/>
              <a:t>. </a:t>
            </a:r>
            <a:r>
              <a:rPr lang="en-US" sz="4000" dirty="0" smtClean="0">
                <a:solidFill>
                  <a:schemeClr val="accent3"/>
                </a:solidFill>
              </a:rPr>
              <a:t>proyek</a:t>
            </a:r>
            <a:r>
              <a:rPr lang="en-US" sz="4000" dirty="0" smtClean="0"/>
              <a:t>, dan </a:t>
            </a:r>
            <a:r>
              <a:rPr lang="en-US" sz="4000" dirty="0" smtClean="0">
                <a:solidFill>
                  <a:schemeClr val="accent4"/>
                </a:solidFill>
              </a:rPr>
              <a:t>Data Marts</a:t>
            </a:r>
            <a:r>
              <a:rPr lang="en-US" sz="4000" dirty="0" smtClean="0"/>
              <a:t>.</a:t>
            </a:r>
            <a:endParaRPr lang="en-US" sz="4000" dirty="0"/>
          </a:p>
        </p:txBody>
      </p:sp>
      <p:graphicFrame>
        <p:nvGraphicFramePr>
          <p:cNvPr id="7" name="Content Placeholder 6"/>
          <p:cNvGraphicFramePr>
            <a:graphicFrameLocks noGrp="1"/>
          </p:cNvGraphicFramePr>
          <p:nvPr>
            <p:ph idx="1"/>
            <p:extLst/>
          </p:nvPr>
        </p:nvGraphicFramePr>
        <p:xfrm>
          <a:off x="734844" y="3581013"/>
          <a:ext cx="9218950" cy="260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Callout 7"/>
          <p:cNvSpPr/>
          <p:nvPr/>
        </p:nvSpPr>
        <p:spPr>
          <a:xfrm>
            <a:off x="1937316" y="2512149"/>
            <a:ext cx="2404943" cy="1202472"/>
          </a:xfrm>
          <a:prstGeom prst="wedgeEllipseCallout">
            <a:avLst>
              <a:gd name="adj1" fmla="val 16444"/>
              <a:gd name="adj2" fmla="val 14206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104" dirty="0"/>
              <a:t>Berisi satu atau lebih ...</a:t>
            </a:r>
          </a:p>
        </p:txBody>
      </p:sp>
      <p:sp>
        <p:nvSpPr>
          <p:cNvPr id="9" name="Oval Callout 8"/>
          <p:cNvSpPr/>
          <p:nvPr/>
        </p:nvSpPr>
        <p:spPr>
          <a:xfrm>
            <a:off x="5411123" y="2445345"/>
            <a:ext cx="2404943" cy="1202472"/>
          </a:xfrm>
          <a:prstGeom prst="wedgeEllipseCallout">
            <a:avLst>
              <a:gd name="adj1" fmla="val 16444"/>
              <a:gd name="adj2" fmla="val 14206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104" dirty="0"/>
              <a:t>Diimplementasikan sebagai satu atau lebih ...</a:t>
            </a:r>
          </a:p>
        </p:txBody>
      </p:sp>
      <p:sp>
        <p:nvSpPr>
          <p:cNvPr id="10" name="TextBox 9"/>
          <p:cNvSpPr txBox="1"/>
          <p:nvPr/>
        </p:nvSpPr>
        <p:spPr>
          <a:xfrm>
            <a:off x="948931" y="5919153"/>
            <a:ext cx="9019970" cy="470129"/>
          </a:xfrm>
          <a:prstGeom prst="rect">
            <a:avLst/>
          </a:prstGeom>
          <a:noFill/>
        </p:spPr>
        <p:txBody>
          <a:bodyPr wrap="none" rtlCol="0">
            <a:spAutoFit/>
          </a:bodyPr>
          <a:lstStyle/>
          <a:p>
            <a:r>
              <a:rPr lang="en-US" sz="2455" dirty="0"/>
              <a:t>Setiap </a:t>
            </a:r>
            <a:r>
              <a:rPr lang="en-US" sz="2455" dirty="0">
                <a:solidFill>
                  <a:schemeClr val="accent5"/>
                </a:solidFill>
              </a:rPr>
              <a:t>tim proyek </a:t>
            </a:r>
            <a:r>
              <a:rPr lang="en-US" sz="2455" dirty="0"/>
              <a:t>akan bekerja pada satu </a:t>
            </a:r>
            <a:r>
              <a:rPr lang="en-US" sz="2455" dirty="0">
                <a:solidFill>
                  <a:schemeClr val="accent3"/>
                </a:solidFill>
              </a:rPr>
              <a:t>proyek</a:t>
            </a:r>
            <a:r>
              <a:rPr lang="en-US" sz="2455" dirty="0"/>
              <a:t> dalam yang sama </a:t>
            </a:r>
            <a:r>
              <a:rPr lang="en-US" sz="2455" dirty="0">
                <a:solidFill>
                  <a:schemeClr val="accent2"/>
                </a:solidFill>
              </a:rPr>
              <a:t>program</a:t>
            </a:r>
            <a:r>
              <a:rPr lang="en-US" sz="2455" dirty="0"/>
              <a:t>.</a:t>
            </a:r>
          </a:p>
        </p:txBody>
      </p:sp>
    </p:spTree>
    <p:extLst>
      <p:ext uri="{BB962C8B-B14F-4D97-AF65-F5344CB8AC3E}">
        <p14:creationId xmlns:p14="http://schemas.microsoft.com/office/powerpoint/2010/main" val="198455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371" y="303213"/>
            <a:ext cx="7998278" cy="1260475"/>
          </a:xfrm>
        </p:spPr>
        <p:txBody>
          <a:bodyPr>
            <a:noAutofit/>
          </a:bodyPr>
          <a:lstStyle/>
          <a:p>
            <a:r>
              <a:rPr lang="en-US" sz="4000" dirty="0"/>
              <a:t>Apakah Organisasi Anda Disiapkan Untuk Mengambil ini?</a:t>
            </a:r>
          </a:p>
        </p:txBody>
      </p:sp>
      <p:sp>
        <p:nvSpPr>
          <p:cNvPr id="5" name="Content Placeholder 4"/>
          <p:cNvSpPr>
            <a:spLocks noGrp="1"/>
          </p:cNvSpPr>
          <p:nvPr>
            <p:ph idx="1"/>
          </p:nvPr>
        </p:nvSpPr>
        <p:spPr/>
        <p:txBody>
          <a:bodyPr>
            <a:normAutofit/>
          </a:bodyPr>
          <a:lstStyle/>
          <a:p>
            <a:r>
              <a:rPr lang="en-US" sz="2805" dirty="0"/>
              <a:t>Pertama, Anda harus menilai Anda </a:t>
            </a:r>
            <a:r>
              <a:rPr lang="en-US" sz="2805" dirty="0">
                <a:solidFill>
                  <a:schemeClr val="accent6"/>
                </a:solidFill>
              </a:rPr>
              <a:t>kesiapan organisasi</a:t>
            </a:r>
            <a:r>
              <a:rPr lang="en-US" sz="2805" dirty="0"/>
              <a:t>:</a:t>
            </a:r>
          </a:p>
          <a:p>
            <a:pPr lvl="1">
              <a:buFont typeface="Wingdings" panose="05000000000000000000" pitchFamily="2" charset="2"/>
              <a:buChar char="ü"/>
            </a:pPr>
            <a:r>
              <a:rPr lang="en-US" sz="2805" dirty="0"/>
              <a:t>Apakah kamu mempunyai </a:t>
            </a:r>
            <a:r>
              <a:rPr lang="en-US" sz="2805" b="1" dirty="0"/>
              <a:t>dukungan kuat </a:t>
            </a:r>
            <a:r>
              <a:rPr lang="en-US" sz="2805" dirty="0"/>
              <a:t>dari </a:t>
            </a:r>
            <a:r>
              <a:rPr lang="en-US" sz="2805" b="1" dirty="0"/>
              <a:t>manajemen atas</a:t>
            </a:r>
            <a:r>
              <a:rPr lang="en-US" sz="2805" dirty="0"/>
              <a:t>?</a:t>
            </a:r>
          </a:p>
          <a:p>
            <a:pPr lvl="1">
              <a:buFont typeface="Wingdings" panose="05000000000000000000" pitchFamily="2" charset="2"/>
              <a:buChar char="ü"/>
            </a:pPr>
            <a:r>
              <a:rPr lang="en-US" sz="2805" dirty="0"/>
              <a:t>Apakah ada </a:t>
            </a:r>
            <a:r>
              <a:rPr lang="en-US" sz="2805" b="1" dirty="0"/>
              <a:t>motivasi bisnis yang menarik </a:t>
            </a:r>
            <a:r>
              <a:rPr lang="en-US" sz="2805" dirty="0"/>
              <a:t>balik inisiatif?</a:t>
            </a:r>
          </a:p>
          <a:p>
            <a:pPr lvl="1">
              <a:buFont typeface="Wingdings" panose="05000000000000000000" pitchFamily="2" charset="2"/>
              <a:buChar char="ü"/>
            </a:pPr>
            <a:r>
              <a:rPr lang="en-US" sz="2805" dirty="0"/>
              <a:t>ini </a:t>
            </a:r>
            <a:r>
              <a:rPr lang="en-US" sz="2805" b="1" dirty="0"/>
              <a:t>teknis layak </a:t>
            </a:r>
            <a:r>
              <a:rPr lang="en-US" sz="2805" dirty="0"/>
              <a:t>dengan sumber daya dan data Anda diberi?</a:t>
            </a:r>
          </a:p>
        </p:txBody>
      </p:sp>
      <p:sp>
        <p:nvSpPr>
          <p:cNvPr id="6" name="Explosion 1 5"/>
          <p:cNvSpPr/>
          <p:nvPr/>
        </p:nvSpPr>
        <p:spPr>
          <a:xfrm>
            <a:off x="7214274" y="4400115"/>
            <a:ext cx="2939375" cy="2738963"/>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41" dirty="0"/>
              <a:t>jawaban Anda untuk pertanyaan-pertanyaan ini harus</a:t>
            </a:r>
          </a:p>
          <a:p>
            <a:pPr algn="ctr"/>
            <a:r>
              <a:rPr lang="en-US" sz="1841" b="1" dirty="0">
                <a:effectLst>
                  <a:outerShdw blurRad="38100" dist="38100" dir="2700000" algn="tl">
                    <a:srgbClr val="000000">
                      <a:alpha val="43137"/>
                    </a:srgbClr>
                  </a:outerShdw>
                </a:effectLst>
              </a:rPr>
              <a:t>IYA NIH</a:t>
            </a:r>
          </a:p>
        </p:txBody>
      </p:sp>
    </p:spTree>
    <p:extLst>
      <p:ext uri="{BB962C8B-B14F-4D97-AF65-F5344CB8AC3E}">
        <p14:creationId xmlns:p14="http://schemas.microsoft.com/office/powerpoint/2010/main" val="1897229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41071" y="303213"/>
            <a:ext cx="8112578" cy="1260475"/>
          </a:xfrm>
        </p:spPr>
        <p:txBody>
          <a:bodyPr/>
          <a:lstStyle/>
          <a:p>
            <a:r>
              <a:rPr lang="en-US" dirty="0" smtClean="0"/>
              <a:t>Kegiatan: Pilih </a:t>
            </a:r>
            <a:r>
              <a:rPr lang="en-US" dirty="0" smtClean="0">
                <a:solidFill>
                  <a:schemeClr val="accent1"/>
                </a:solidFill>
              </a:rPr>
              <a:t>proyek</a:t>
            </a:r>
            <a:endParaRPr lang="en-US" dirty="0">
              <a:solidFill>
                <a:schemeClr val="accent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98356870"/>
              </p:ext>
            </p:extLst>
          </p:nvPr>
        </p:nvGraphicFramePr>
        <p:xfrm>
          <a:off x="5210154" y="2273788"/>
          <a:ext cx="4943495" cy="4262931"/>
        </p:xfrm>
        <a:graphic>
          <a:graphicData uri="http://schemas.openxmlformats.org/drawingml/2006/table">
            <a:tbl>
              <a:tblPr firstRow="1" bandRow="1">
                <a:tableStyleId/>
              </a:tblPr>
              <a:tblGrid>
                <a:gridCol w="868452"/>
                <a:gridCol w="4075043"/>
              </a:tblGrid>
              <a:tr h="473659">
                <a:tc>
                  <a:txBody>
                    <a:bodyPr/>
                    <a:lstStyle/>
                    <a:p>
                      <a:r>
                        <a:rPr lang="en-US" sz="1800" dirty="0" smtClean="0"/>
                        <a:t>Kelompok</a:t>
                      </a:r>
                      <a:endParaRPr lang="en-US" sz="1800" dirty="0"/>
                    </a:p>
                  </a:txBody>
                  <a:tcPr marL="80165" marR="80165" marT="40082" marB="40082"/>
                </a:tc>
                <a:tc>
                  <a:txBody>
                    <a:bodyPr/>
                    <a:lstStyle/>
                    <a:p>
                      <a:r>
                        <a:rPr lang="en-US" sz="1800" dirty="0" smtClean="0"/>
                        <a:t>Proyek</a:t>
                      </a:r>
                      <a:endParaRPr lang="en-US" sz="1800" dirty="0"/>
                    </a:p>
                  </a:txBody>
                  <a:tcPr marL="80165" marR="80165" marT="40082" marB="40082"/>
                </a:tc>
              </a:tr>
              <a:tr h="473659">
                <a:tc>
                  <a:txBody>
                    <a:bodyPr/>
                    <a:lstStyle/>
                    <a:p>
                      <a:r>
                        <a:rPr lang="en-US" sz="1800" dirty="0" smtClean="0"/>
                        <a:t>SEBUAH</a:t>
                      </a:r>
                      <a:endParaRPr lang="en-US" sz="1800" dirty="0"/>
                    </a:p>
                  </a:txBody>
                  <a:tcPr marL="80165" marR="80165" marT="40082" marB="40082"/>
                </a:tc>
                <a:tc>
                  <a:txBody>
                    <a:bodyPr/>
                    <a:lstStyle/>
                    <a:p>
                      <a:endParaRPr lang="en-US" sz="1800" dirty="0"/>
                    </a:p>
                  </a:txBody>
                  <a:tcPr marL="80165" marR="80165" marT="40082" marB="40082"/>
                </a:tc>
              </a:tr>
              <a:tr h="473659">
                <a:tc>
                  <a:txBody>
                    <a:bodyPr/>
                    <a:lstStyle/>
                    <a:p>
                      <a:r>
                        <a:rPr lang="en-US" sz="1800" dirty="0" smtClean="0"/>
                        <a:t>B</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C</a:t>
                      </a:r>
                      <a:endParaRPr lang="en-US" sz="1800" dirty="0"/>
                    </a:p>
                  </a:txBody>
                  <a:tcPr marL="80165" marR="80165" marT="40082" marB="40082"/>
                </a:tc>
                <a:tc>
                  <a:txBody>
                    <a:bodyPr/>
                    <a:lstStyle/>
                    <a:p>
                      <a:endParaRPr lang="en-US" sz="1800" dirty="0"/>
                    </a:p>
                  </a:txBody>
                  <a:tcPr marL="80165" marR="80165" marT="40082" marB="40082"/>
                </a:tc>
              </a:tr>
              <a:tr h="473659">
                <a:tc>
                  <a:txBody>
                    <a:bodyPr/>
                    <a:lstStyle/>
                    <a:p>
                      <a:r>
                        <a:rPr lang="en-US" sz="1800" dirty="0" smtClean="0"/>
                        <a:t>D</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E</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F</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G</a:t>
                      </a:r>
                      <a:endParaRPr lang="en-US" sz="1800" dirty="0"/>
                    </a:p>
                  </a:txBody>
                  <a:tcPr marL="80165" marR="80165" marT="40082" marB="40082"/>
                </a:tc>
                <a:tc>
                  <a:txBody>
                    <a:bodyPr/>
                    <a:lstStyle/>
                    <a:p>
                      <a:endParaRPr lang="en-US" sz="1800"/>
                    </a:p>
                  </a:txBody>
                  <a:tcPr marL="80165" marR="80165" marT="40082" marB="40082"/>
                </a:tc>
              </a:tr>
              <a:tr h="473659">
                <a:tc>
                  <a:txBody>
                    <a:bodyPr/>
                    <a:lstStyle/>
                    <a:p>
                      <a:r>
                        <a:rPr lang="en-US" sz="1800" dirty="0" smtClean="0"/>
                        <a:t>H</a:t>
                      </a:r>
                      <a:endParaRPr lang="en-US" sz="1800" dirty="0"/>
                    </a:p>
                  </a:txBody>
                  <a:tcPr marL="80165" marR="80165" marT="40082" marB="40082"/>
                </a:tc>
                <a:tc>
                  <a:txBody>
                    <a:bodyPr/>
                    <a:lstStyle/>
                    <a:p>
                      <a:endParaRPr lang="en-US" sz="1800" dirty="0"/>
                    </a:p>
                  </a:txBody>
                  <a:tcPr marL="80165" marR="80165" marT="40082" marB="40082"/>
                </a:tc>
              </a:tr>
            </a:tbl>
          </a:graphicData>
        </a:graphic>
      </p:graphicFrame>
      <p:sp>
        <p:nvSpPr>
          <p:cNvPr id="4" name="Content Placeholder 5"/>
          <p:cNvSpPr txBox="1">
            <a:spLocks/>
          </p:cNvSpPr>
          <p:nvPr/>
        </p:nvSpPr>
        <p:spPr>
          <a:xfrm>
            <a:off x="934699" y="2273789"/>
            <a:ext cx="3741023" cy="4262928"/>
          </a:xfrm>
          <a:prstGeom prst="rect">
            <a:avLst/>
          </a:prstGeom>
          <a:ln>
            <a:solidFill>
              <a:schemeClr val="accent6"/>
            </a:solidFill>
          </a:ln>
        </p:spPr>
        <p:txBody>
          <a:bodyPr vert="horz" lIns="80165" tIns="40082" rIns="80165" bIns="4008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56" b="1" dirty="0">
                <a:solidFill>
                  <a:schemeClr val="accent5"/>
                </a:solidFill>
              </a:rPr>
              <a:t>MELAKUKAN:</a:t>
            </a:r>
          </a:p>
          <a:p>
            <a:pPr>
              <a:buFont typeface="Wingdings" panose="05000000000000000000" pitchFamily="2" charset="2"/>
              <a:buChar char="ü"/>
            </a:pPr>
            <a:r>
              <a:rPr lang="en-US" sz="2455" b="1" dirty="0"/>
              <a:t>Ingat</a:t>
            </a:r>
            <a:r>
              <a:rPr lang="en-US" sz="2455" dirty="0"/>
              <a:t>: Anda semua bekerja pada yang sama </a:t>
            </a:r>
            <a:r>
              <a:rPr lang="en-US" sz="2455" b="1" dirty="0">
                <a:solidFill>
                  <a:schemeClr val="accent3"/>
                </a:solidFill>
              </a:rPr>
              <a:t>program</a:t>
            </a:r>
            <a:r>
              <a:rPr lang="en-US" sz="2455" dirty="0"/>
              <a:t>. </a:t>
            </a:r>
          </a:p>
          <a:p>
            <a:pPr>
              <a:buFont typeface="Wingdings" panose="05000000000000000000" pitchFamily="2" charset="2"/>
              <a:buChar char="ü"/>
            </a:pPr>
            <a:r>
              <a:rPr lang="en-US" sz="2455" dirty="0"/>
              <a:t>Masing-masing dari Anda perlu mengidentifikasi </a:t>
            </a:r>
            <a:r>
              <a:rPr lang="en-US" sz="2455" b="1" dirty="0">
                <a:solidFill>
                  <a:schemeClr val="accent3"/>
                </a:solidFill>
              </a:rPr>
              <a:t>proyek</a:t>
            </a:r>
            <a:r>
              <a:rPr lang="en-US" sz="2455" b="1" dirty="0"/>
              <a:t> </a:t>
            </a:r>
            <a:r>
              <a:rPr lang="en-US" sz="2455" dirty="0"/>
              <a:t>Anda akan bekerja pada, berdasarkan data di </a:t>
            </a:r>
            <a:r>
              <a:rPr lang="en-US" sz="2455" b="1" dirty="0" err="1"/>
              <a:t>ExternalSources</a:t>
            </a:r>
            <a:endParaRPr lang="en-US" sz="2455" b="1" dirty="0"/>
          </a:p>
          <a:p>
            <a:pPr>
              <a:buFont typeface="Wingdings" panose="05000000000000000000" pitchFamily="2" charset="2"/>
              <a:buChar char="ü"/>
            </a:pPr>
            <a:r>
              <a:rPr lang="en-US" sz="2455" dirty="0"/>
              <a:t>Setiap kelompok harus memilih </a:t>
            </a:r>
            <a:r>
              <a:rPr lang="en-US" sz="2455" dirty="0">
                <a:solidFill>
                  <a:schemeClr val="accent1"/>
                </a:solidFill>
              </a:rPr>
              <a:t>proyek yang berbeda</a:t>
            </a:r>
            <a:r>
              <a:rPr lang="en-US" sz="2455" dirty="0"/>
              <a:t>.</a:t>
            </a:r>
            <a:br>
              <a:rPr lang="en-US" sz="2455" dirty="0"/>
            </a:br>
            <a:endParaRPr lang="en-US" sz="2455" dirty="0"/>
          </a:p>
        </p:txBody>
      </p:sp>
    </p:spTree>
    <p:extLst>
      <p:ext uri="{BB962C8B-B14F-4D97-AF65-F5344CB8AC3E}">
        <p14:creationId xmlns:p14="http://schemas.microsoft.com/office/powerpoint/2010/main" val="149797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perencanaan Kegiatan</a:t>
            </a:r>
            <a:endParaRPr lang="en-US" dirty="0"/>
          </a:p>
        </p:txBody>
      </p:sp>
      <p:sp>
        <p:nvSpPr>
          <p:cNvPr id="5" name="Content Placeholder 4"/>
          <p:cNvSpPr>
            <a:spLocks noGrp="1"/>
          </p:cNvSpPr>
          <p:nvPr>
            <p:ph idx="1"/>
          </p:nvPr>
        </p:nvSpPr>
        <p:spPr>
          <a:xfrm>
            <a:off x="930728" y="1812471"/>
            <a:ext cx="9023065" cy="4707917"/>
          </a:xfrm>
        </p:spPr>
        <p:txBody>
          <a:bodyPr>
            <a:noAutofit/>
          </a:bodyPr>
          <a:lstStyle/>
          <a:p>
            <a:r>
              <a:rPr lang="en-US" sz="2000" dirty="0"/>
              <a:t>Itu </a:t>
            </a:r>
            <a:r>
              <a:rPr lang="en-US" sz="2000" b="1" dirty="0">
                <a:solidFill>
                  <a:schemeClr val="accent2"/>
                </a:solidFill>
              </a:rPr>
              <a:t>Piagam</a:t>
            </a:r>
          </a:p>
          <a:p>
            <a:pPr lvl="1"/>
            <a:r>
              <a:rPr lang="en-US" sz="2000" b="1" dirty="0"/>
              <a:t>Menetapkan </a:t>
            </a:r>
            <a:r>
              <a:rPr lang="en-US" sz="2000" dirty="0"/>
              <a:t>latar belakang proyek</a:t>
            </a:r>
          </a:p>
          <a:p>
            <a:pPr lvl="1"/>
            <a:r>
              <a:rPr lang="en-US" sz="2000" dirty="0"/>
              <a:t>set proyek </a:t>
            </a:r>
            <a:r>
              <a:rPr lang="en-US" sz="2000" b="1" dirty="0"/>
              <a:t>cakupan</a:t>
            </a:r>
            <a:r>
              <a:rPr lang="en-US" sz="2000" dirty="0"/>
              <a:t> dan batas-batas (apa yang dikecualikan).</a:t>
            </a:r>
          </a:p>
          <a:p>
            <a:pPr lvl="1"/>
            <a:r>
              <a:rPr lang="en-US" sz="2000" dirty="0"/>
              <a:t>Mengenali </a:t>
            </a:r>
            <a:r>
              <a:rPr lang="en-US" sz="2000" b="1" dirty="0"/>
              <a:t>kriteria sukses </a:t>
            </a:r>
            <a:r>
              <a:rPr lang="en-US" sz="2000" dirty="0"/>
              <a:t>untuk proyeknya</a:t>
            </a:r>
          </a:p>
          <a:p>
            <a:pPr lvl="1"/>
            <a:r>
              <a:rPr lang="en-US" sz="2000" dirty="0"/>
              <a:t>negara </a:t>
            </a:r>
            <a:r>
              <a:rPr lang="en-US" sz="2000" b="1" dirty="0"/>
              <a:t>bisnis </a:t>
            </a:r>
            <a:r>
              <a:rPr lang="en-US" sz="2000" b="1" dirty="0" smtClean="0"/>
              <a:t>pembenaran</a:t>
            </a:r>
          </a:p>
          <a:p>
            <a:pPr lvl="1"/>
            <a:endParaRPr lang="en-US" sz="2000" dirty="0"/>
          </a:p>
          <a:p>
            <a:r>
              <a:rPr lang="en-US" sz="2000" dirty="0"/>
              <a:t>merakit </a:t>
            </a:r>
            <a:r>
              <a:rPr lang="en-US" sz="2000" b="1" dirty="0">
                <a:solidFill>
                  <a:schemeClr val="accent3"/>
                </a:solidFill>
              </a:rPr>
              <a:t>Tim proyek </a:t>
            </a:r>
            <a:r>
              <a:rPr lang="en-US" sz="2000" dirty="0"/>
              <a:t>(Minimal)</a:t>
            </a:r>
          </a:p>
          <a:p>
            <a:pPr lvl="1"/>
            <a:r>
              <a:rPr lang="en-US" sz="2000" b="1" dirty="0"/>
              <a:t>Memimpin Bisnis  </a:t>
            </a:r>
            <a:r>
              <a:rPr lang="en-US" sz="2000" dirty="0"/>
              <a:t>- Di bertanggung jawab atas inisiatif</a:t>
            </a:r>
          </a:p>
          <a:p>
            <a:pPr lvl="1"/>
            <a:r>
              <a:rPr lang="en-US" sz="2000" b="1" dirty="0"/>
              <a:t>Manajer proyek </a:t>
            </a:r>
            <a:r>
              <a:rPr lang="en-US" sz="2000" dirty="0"/>
              <a:t>- Mengelola proyek</a:t>
            </a:r>
          </a:p>
          <a:p>
            <a:pPr lvl="1"/>
            <a:r>
              <a:rPr lang="en-US" sz="2000" b="1" dirty="0"/>
              <a:t>Analis Bisnis </a:t>
            </a:r>
            <a:r>
              <a:rPr lang="en-US" sz="2000" dirty="0"/>
              <a:t>- Mengumpulkan persyaratan</a:t>
            </a:r>
          </a:p>
          <a:p>
            <a:pPr lvl="1"/>
            <a:r>
              <a:rPr lang="en-US" sz="2000" b="1" dirty="0"/>
              <a:t>Data Arsitek </a:t>
            </a:r>
            <a:r>
              <a:rPr lang="en-US" sz="2000" dirty="0"/>
              <a:t>- Dimensi Modeling / Implementasi</a:t>
            </a:r>
          </a:p>
          <a:p>
            <a:pPr lvl="1"/>
            <a:r>
              <a:rPr lang="en-US" sz="2000" b="1" dirty="0"/>
              <a:t>ETL Arsitek </a:t>
            </a:r>
            <a:r>
              <a:rPr lang="en-US" sz="2000" dirty="0"/>
              <a:t>- ETL Desain / Implementasi</a:t>
            </a:r>
          </a:p>
          <a:p>
            <a:pPr lvl="1"/>
            <a:r>
              <a:rPr lang="en-US" sz="2000" b="1" dirty="0"/>
              <a:t>BI Arsitek </a:t>
            </a:r>
            <a:r>
              <a:rPr lang="en-US" sz="2000" dirty="0"/>
              <a:t>- BI Desain / </a:t>
            </a:r>
            <a:r>
              <a:rPr lang="en-US" sz="2000" dirty="0" smtClean="0"/>
              <a:t>Pelaksanaan</a:t>
            </a:r>
            <a:endParaRPr lang="en-US" sz="1800" dirty="0"/>
          </a:p>
          <a:p>
            <a:endParaRPr lang="en-US" sz="2400" dirty="0" smtClean="0"/>
          </a:p>
          <a:p>
            <a:endParaRPr lang="en-US" sz="2400" dirty="0" smtClean="0"/>
          </a:p>
          <a:p>
            <a:endParaRPr lang="en-US" sz="2400" b="1" dirty="0"/>
          </a:p>
        </p:txBody>
      </p:sp>
    </p:spTree>
    <p:extLst>
      <p:ext uri="{BB962C8B-B14F-4D97-AF65-F5344CB8AC3E}">
        <p14:creationId xmlns:p14="http://schemas.microsoft.com/office/powerpoint/2010/main" val="803765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992086" y="303213"/>
            <a:ext cx="8161563" cy="1260475"/>
          </a:xfrm>
        </p:spPr>
        <p:txBody>
          <a:bodyPr/>
          <a:lstStyle/>
          <a:p>
            <a:r>
              <a:rPr lang="en-US" dirty="0" smtClean="0"/>
              <a:t>Aktifitas kelompok: </a:t>
            </a:r>
            <a:r>
              <a:rPr lang="en-US" dirty="0" smtClean="0">
                <a:solidFill>
                  <a:schemeClr val="accent2"/>
                </a:solidFill>
              </a:rPr>
              <a:t>Piagam</a:t>
            </a:r>
            <a:r>
              <a:rPr lang="en-US" dirty="0" smtClean="0"/>
              <a:t> dan </a:t>
            </a:r>
            <a:r>
              <a:rPr lang="en-US" dirty="0" smtClean="0">
                <a:solidFill>
                  <a:schemeClr val="accent6"/>
                </a:solidFill>
              </a:rPr>
              <a:t>tim</a:t>
            </a:r>
            <a:endParaRPr lang="en-US" dirty="0">
              <a:solidFill>
                <a:schemeClr val="accent6"/>
              </a:solidFill>
            </a:endParaRPr>
          </a:p>
        </p:txBody>
      </p:sp>
      <p:sp>
        <p:nvSpPr>
          <p:cNvPr id="6" name="Content Placeholder 5"/>
          <p:cNvSpPr>
            <a:spLocks noGrp="1"/>
          </p:cNvSpPr>
          <p:nvPr>
            <p:ph idx="1"/>
          </p:nvPr>
        </p:nvSpPr>
        <p:spPr>
          <a:xfrm>
            <a:off x="1293222" y="2111325"/>
            <a:ext cx="3273395" cy="4262928"/>
          </a:xfrm>
        </p:spPr>
        <p:txBody>
          <a:bodyPr>
            <a:normAutofit fontScale="85000" lnSpcReduction="20000"/>
          </a:bodyPr>
          <a:lstStyle/>
          <a:p>
            <a:pPr marL="0" indent="0">
              <a:buNone/>
            </a:pPr>
            <a:r>
              <a:rPr lang="en-US" sz="3156" b="1" dirty="0">
                <a:solidFill>
                  <a:schemeClr val="accent5"/>
                </a:solidFill>
              </a:rPr>
              <a:t>MELAKUKAN:</a:t>
            </a:r>
          </a:p>
          <a:p>
            <a:pPr>
              <a:buFont typeface="Wingdings" panose="05000000000000000000" pitchFamily="2" charset="2"/>
              <a:buChar char="ü"/>
            </a:pPr>
            <a:r>
              <a:rPr lang="en-US" dirty="0" smtClean="0"/>
              <a:t>Menulis Anda </a:t>
            </a:r>
            <a:r>
              <a:rPr lang="en-US" dirty="0" smtClean="0">
                <a:solidFill>
                  <a:schemeClr val="accent2"/>
                </a:solidFill>
              </a:rPr>
              <a:t>piagam </a:t>
            </a:r>
            <a:r>
              <a:rPr lang="en-US" dirty="0" smtClean="0"/>
              <a:t>untuk proyek kelompok yang dipilih.</a:t>
            </a:r>
          </a:p>
          <a:p>
            <a:pPr>
              <a:buFont typeface="Wingdings" panose="05000000000000000000" pitchFamily="2" charset="2"/>
              <a:buChar char="ü"/>
            </a:pPr>
            <a:r>
              <a:rPr lang="en-US" dirty="0" smtClean="0"/>
              <a:t>Pilih peran utama untuk setiap anggota tim. </a:t>
            </a:r>
            <a:endParaRPr lang="en-US" dirty="0"/>
          </a:p>
          <a:p>
            <a:pPr>
              <a:buFont typeface="Wingdings" panose="05000000000000000000" pitchFamily="2" charset="2"/>
              <a:buChar char="ü"/>
            </a:pPr>
            <a:r>
              <a:rPr lang="en-US" dirty="0" smtClean="0"/>
              <a:t>Setiap anggota tim harus memiliki 2 peran. </a:t>
            </a:r>
            <a:endParaRPr lang="en-US" dirty="0"/>
          </a:p>
        </p:txBody>
      </p:sp>
      <p:sp>
        <p:nvSpPr>
          <p:cNvPr id="8" name="Content Placeholder 4"/>
          <p:cNvSpPr txBox="1">
            <a:spLocks/>
          </p:cNvSpPr>
          <p:nvPr/>
        </p:nvSpPr>
        <p:spPr>
          <a:xfrm>
            <a:off x="4743083" y="2111325"/>
            <a:ext cx="5745143" cy="4409063"/>
          </a:xfrm>
          <a:prstGeom prst="rect">
            <a:avLst/>
          </a:prstGeom>
        </p:spPr>
        <p:txBody>
          <a:bodyPr vert="horz" lIns="80165" tIns="40082" rIns="80165" bIns="4008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Itu </a:t>
            </a:r>
            <a:r>
              <a:rPr lang="en-US" b="1" dirty="0">
                <a:solidFill>
                  <a:schemeClr val="accent2"/>
                </a:solidFill>
              </a:rPr>
              <a:t>Piagam</a:t>
            </a:r>
          </a:p>
          <a:p>
            <a:pPr lvl="1"/>
            <a:r>
              <a:rPr lang="en-US" sz="2000" b="1" dirty="0"/>
              <a:t>Menetapkan </a:t>
            </a:r>
            <a:r>
              <a:rPr lang="en-US" sz="2000" dirty="0"/>
              <a:t>latar belakang proyek</a:t>
            </a:r>
          </a:p>
          <a:p>
            <a:pPr lvl="1"/>
            <a:r>
              <a:rPr lang="en-US" sz="2000" dirty="0"/>
              <a:t>set proyek </a:t>
            </a:r>
            <a:r>
              <a:rPr lang="en-US" sz="2000" b="1" dirty="0"/>
              <a:t>cakupan</a:t>
            </a:r>
            <a:r>
              <a:rPr lang="en-US" sz="2000" dirty="0"/>
              <a:t> dan batas-batas (apa yang dikecualikan).</a:t>
            </a:r>
          </a:p>
          <a:p>
            <a:pPr lvl="1"/>
            <a:r>
              <a:rPr lang="en-US" sz="2000" dirty="0"/>
              <a:t>Mengenali </a:t>
            </a:r>
            <a:r>
              <a:rPr lang="en-US" sz="2000" b="1" dirty="0"/>
              <a:t>kriteria sukses </a:t>
            </a:r>
            <a:r>
              <a:rPr lang="en-US" sz="2000" dirty="0"/>
              <a:t>untuk proyeknya</a:t>
            </a:r>
          </a:p>
          <a:p>
            <a:pPr lvl="1"/>
            <a:r>
              <a:rPr lang="en-US" sz="2000" dirty="0"/>
              <a:t>negara </a:t>
            </a:r>
            <a:r>
              <a:rPr lang="en-US" sz="2000" b="1" dirty="0"/>
              <a:t>justifikasi bisnis</a:t>
            </a:r>
            <a:endParaRPr lang="en-US" sz="2000" dirty="0"/>
          </a:p>
          <a:p>
            <a:r>
              <a:rPr lang="en-US" dirty="0"/>
              <a:t>Itu </a:t>
            </a:r>
            <a:r>
              <a:rPr lang="en-US" b="1" dirty="0">
                <a:solidFill>
                  <a:schemeClr val="accent3"/>
                </a:solidFill>
              </a:rPr>
              <a:t>Tim proyek</a:t>
            </a:r>
            <a:endParaRPr lang="en-US" dirty="0"/>
          </a:p>
          <a:p>
            <a:pPr lvl="1"/>
            <a:r>
              <a:rPr lang="en-US" sz="2000" b="1" dirty="0"/>
              <a:t>Memimpin Bisnis  </a:t>
            </a:r>
            <a:r>
              <a:rPr lang="en-US" sz="2000" dirty="0"/>
              <a:t>- Di bertanggung jawab atas inisiatif</a:t>
            </a:r>
          </a:p>
          <a:p>
            <a:pPr lvl="1"/>
            <a:r>
              <a:rPr lang="en-US" sz="2000" b="1" dirty="0"/>
              <a:t>Manajer proyek </a:t>
            </a:r>
            <a:r>
              <a:rPr lang="en-US" sz="2000" dirty="0"/>
              <a:t>- Mengelola proyek</a:t>
            </a:r>
          </a:p>
          <a:p>
            <a:pPr lvl="1"/>
            <a:r>
              <a:rPr lang="en-US" sz="2000" b="1" dirty="0"/>
              <a:t>Analis Bisnis </a:t>
            </a:r>
            <a:r>
              <a:rPr lang="en-US" sz="2000" dirty="0"/>
              <a:t>- Mengumpulkan persyaratan</a:t>
            </a:r>
          </a:p>
          <a:p>
            <a:pPr lvl="1"/>
            <a:r>
              <a:rPr lang="en-US" sz="2000" b="1" dirty="0"/>
              <a:t>Data Arsitek </a:t>
            </a:r>
            <a:r>
              <a:rPr lang="en-US" sz="2000" dirty="0"/>
              <a:t>- Dimensi Modeling / Implementasi</a:t>
            </a:r>
          </a:p>
          <a:p>
            <a:pPr lvl="1"/>
            <a:r>
              <a:rPr lang="en-US" sz="2000" b="1" dirty="0"/>
              <a:t>ETL Arsitek </a:t>
            </a:r>
            <a:r>
              <a:rPr lang="en-US" sz="2000" dirty="0"/>
              <a:t>- ETL Desain / Implementasi</a:t>
            </a:r>
          </a:p>
          <a:p>
            <a:pPr lvl="1"/>
            <a:r>
              <a:rPr lang="en-US" sz="2000" b="1" dirty="0"/>
              <a:t>BI Arsitek </a:t>
            </a:r>
            <a:r>
              <a:rPr lang="en-US" sz="2000" dirty="0"/>
              <a:t>- BI Desain / Implementasi</a:t>
            </a:r>
            <a:endParaRPr lang="en-US" dirty="0"/>
          </a:p>
          <a:p>
            <a:endParaRPr lang="en-US" sz="2400" dirty="0"/>
          </a:p>
          <a:p>
            <a:endParaRPr lang="en-US" sz="2400" dirty="0"/>
          </a:p>
          <a:p>
            <a:endParaRPr lang="en-US" sz="2400" b="1" dirty="0"/>
          </a:p>
        </p:txBody>
      </p:sp>
    </p:spTree>
    <p:extLst>
      <p:ext uri="{BB962C8B-B14F-4D97-AF65-F5344CB8AC3E}">
        <p14:creationId xmlns:p14="http://schemas.microsoft.com/office/powerpoint/2010/main" val="1450086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perencanaan Kegiatan</a:t>
            </a:r>
            <a:endParaRPr lang="en-US" dirty="0"/>
          </a:p>
        </p:txBody>
      </p:sp>
      <p:sp>
        <p:nvSpPr>
          <p:cNvPr id="5" name="Content Placeholder 4"/>
          <p:cNvSpPr>
            <a:spLocks noGrp="1"/>
          </p:cNvSpPr>
          <p:nvPr>
            <p:ph idx="1"/>
          </p:nvPr>
        </p:nvSpPr>
        <p:spPr/>
        <p:txBody>
          <a:bodyPr>
            <a:normAutofit/>
          </a:bodyPr>
          <a:lstStyle/>
          <a:p>
            <a:r>
              <a:rPr lang="en-US" sz="2805" dirty="0"/>
              <a:t>membentuk </a:t>
            </a:r>
            <a:r>
              <a:rPr lang="en-US" sz="2805" b="1" dirty="0">
                <a:solidFill>
                  <a:schemeClr val="accent1"/>
                </a:solidFill>
              </a:rPr>
              <a:t>Rencana komunikasi</a:t>
            </a:r>
          </a:p>
          <a:p>
            <a:pPr lvl="1"/>
            <a:r>
              <a:rPr lang="en-US" sz="2455" dirty="0"/>
              <a:t>Bagaimana Anda akan terus stakeholder diberitahu?</a:t>
            </a:r>
          </a:p>
          <a:p>
            <a:pPr lvl="1"/>
            <a:r>
              <a:rPr lang="en-US" sz="2455" dirty="0"/>
              <a:t>Seberapa sering dan dalam bentuk apa Anda akan bertemu?</a:t>
            </a:r>
          </a:p>
          <a:p>
            <a:pPr lvl="1"/>
            <a:r>
              <a:rPr lang="en-US" sz="2455" dirty="0"/>
              <a:t>Siapa yang butuh untuk hadir di mana pertemuan?</a:t>
            </a:r>
          </a:p>
          <a:p>
            <a:r>
              <a:rPr lang="en-US" sz="2805" dirty="0"/>
              <a:t>Buat Anda </a:t>
            </a:r>
            <a:r>
              <a:rPr lang="en-US" sz="2805" b="1" dirty="0">
                <a:solidFill>
                  <a:schemeClr val="accent2"/>
                </a:solidFill>
              </a:rPr>
              <a:t>Proyek</a:t>
            </a:r>
            <a:r>
              <a:rPr lang="en-US" sz="2805" b="1" dirty="0"/>
              <a:t> </a:t>
            </a:r>
            <a:r>
              <a:rPr lang="en-US" sz="2805" dirty="0"/>
              <a:t>rencana dan </a:t>
            </a:r>
            <a:r>
              <a:rPr lang="en-US" sz="2805" b="1" dirty="0">
                <a:solidFill>
                  <a:schemeClr val="accent4"/>
                </a:solidFill>
              </a:rPr>
              <a:t>Daftar tugas</a:t>
            </a:r>
          </a:p>
          <a:p>
            <a:r>
              <a:rPr lang="en-US" sz="2805" dirty="0"/>
              <a:t>masalah trek menggunakan </a:t>
            </a:r>
            <a:r>
              <a:rPr lang="en-US" sz="2805" b="1" dirty="0">
                <a:solidFill>
                  <a:schemeClr val="accent3"/>
                </a:solidFill>
              </a:rPr>
              <a:t>perubahan log </a:t>
            </a:r>
            <a:r>
              <a:rPr lang="en-US" sz="2805" dirty="0"/>
              <a:t>atau </a:t>
            </a:r>
            <a:r>
              <a:rPr lang="en-US" sz="2805" b="1" dirty="0">
                <a:solidFill>
                  <a:schemeClr val="accent6"/>
                </a:solidFill>
              </a:rPr>
              <a:t>sistem pelacakan masalah</a:t>
            </a:r>
            <a:r>
              <a:rPr lang="en-US" sz="2805" dirty="0"/>
              <a:t>.</a:t>
            </a:r>
            <a:endParaRPr lang="en-US" sz="2805" b="1" dirty="0"/>
          </a:p>
          <a:p>
            <a:r>
              <a:rPr lang="en-US" sz="2805" dirty="0"/>
              <a:t>Menahan sebuah </a:t>
            </a:r>
            <a:r>
              <a:rPr lang="en-US" sz="2805" b="1" dirty="0">
                <a:solidFill>
                  <a:schemeClr val="accent1"/>
                </a:solidFill>
              </a:rPr>
              <a:t>pertemuan kickoff</a:t>
            </a:r>
            <a:r>
              <a:rPr lang="en-US" sz="2805" dirty="0">
                <a:solidFill>
                  <a:schemeClr val="accent1"/>
                </a:solidFill>
              </a:rPr>
              <a:t> </a:t>
            </a:r>
            <a:r>
              <a:rPr lang="en-US" sz="2805" dirty="0"/>
              <a:t>untuk mendapatkan semua orang pada halaman yang sama.</a:t>
            </a:r>
          </a:p>
          <a:p>
            <a:endParaRPr lang="en-US" sz="2805" b="1" dirty="0"/>
          </a:p>
        </p:txBody>
      </p:sp>
    </p:spTree>
    <p:extLst>
      <p:ext uri="{BB962C8B-B14F-4D97-AF65-F5344CB8AC3E}">
        <p14:creationId xmlns:p14="http://schemas.microsoft.com/office/powerpoint/2010/main" val="196047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2820</TotalTime>
  <Words>2667</Words>
  <Application>Microsoft Office PowerPoint</Application>
  <PresentationFormat>Custom</PresentationFormat>
  <Paragraphs>324</Paragraphs>
  <Slides>32</Slides>
  <Notes>12</Notes>
  <HiddenSlides>12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The Kimball Lifecycle Diagram</vt:lpstr>
      <vt:lpstr>Some Kimball Terminology</vt:lpstr>
      <vt:lpstr>The Relationships between: Programs, Projects, and Data Marts.</vt:lpstr>
      <vt:lpstr>Is Your Organization Prepared To Take This On?</vt:lpstr>
      <vt:lpstr>Activity: Choose a project</vt:lpstr>
      <vt:lpstr>Planning Activities</vt:lpstr>
      <vt:lpstr>Group Activity: Charter and team</vt:lpstr>
      <vt:lpstr>Planning Activities</vt:lpstr>
      <vt:lpstr>Key Activities of  Requirements Gathering</vt:lpstr>
      <vt:lpstr>Sample Interview Questions</vt:lpstr>
      <vt:lpstr>Data Profiling</vt:lpstr>
      <vt:lpstr>Data Profiling Example</vt:lpstr>
      <vt:lpstr>Critical Skill: Turn business processes  into dimensional models!</vt:lpstr>
      <vt:lpstr>Example</vt:lpstr>
      <vt:lpstr>#1: Identifying Business Processes 3 types:</vt:lpstr>
      <vt:lpstr>Transaction Fact</vt:lpstr>
      <vt:lpstr>Accumulating Snapshot Fact</vt:lpstr>
      <vt:lpstr>Periodic Snapshot Fact</vt:lpstr>
      <vt:lpstr>Group Activity:  Which Fact Table Grain?</vt:lpstr>
      <vt:lpstr>Answers: Which Fact Table Grain?</vt:lpstr>
      <vt:lpstr>#2 Identify the facts of the business process.</vt:lpstr>
      <vt:lpstr>3 Types of Facts</vt:lpstr>
      <vt:lpstr>Group Activity: Facts or Not?? Additive? Semi? Non?</vt:lpstr>
      <vt:lpstr>Answers: Facts or Not? Additive? Semi? Non?</vt:lpstr>
      <vt:lpstr>#3: Identify the Dimensions</vt:lpstr>
      <vt:lpstr>Group Activity: Try these</vt:lpstr>
      <vt:lpstr>Q:How do you document this? A: Enterprise Bus Matrix</vt:lpstr>
      <vt:lpstr>Group Activity: Bus Matrix</vt:lpstr>
      <vt:lpstr>Prioritization Grid</vt:lpstr>
      <vt:lpstr>Requirements Analysis Checklist</vt:lpstr>
      <vt:lpstr>In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Umim</cp:lastModifiedBy>
  <cp:revision>214</cp:revision>
  <dcterms:created xsi:type="dcterms:W3CDTF">2014-08-28T03:04:31Z</dcterms:created>
  <dcterms:modified xsi:type="dcterms:W3CDTF">2017-11-30T07:38:22Z</dcterms:modified>
</cp:coreProperties>
</file>