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88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</p:sldIdLst>
  <p:sldSz cx="10688638" cy="7562850"/>
  <p:notesSz cx="6858000" cy="9144000"/>
  <p:defaultTextStyle>
    <a:defPPr>
      <a:defRPr lang="en-US"/>
    </a:defPPr>
    <a:lvl1pPr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520700" indent="-635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1041400" indent="-1270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563688" indent="-1920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2084388" indent="-2555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B8"/>
    <a:srgbClr val="946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5" autoAdjust="0"/>
    <p:restoredTop sz="86318" autoAdjust="0"/>
  </p:normalViewPr>
  <p:slideViewPr>
    <p:cSldViewPr snapToGrid="0" snapToObjects="1">
      <p:cViewPr varScale="1">
        <p:scale>
          <a:sx n="57" d="100"/>
          <a:sy n="57" d="100"/>
        </p:scale>
        <p:origin x="-1548" y="-96"/>
      </p:cViewPr>
      <p:guideLst>
        <p:guide orient="horz" pos="2382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26917-237B-DB44-9083-E753EF7B9EB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F8B00-F3CF-7C4C-B838-AF0CCB52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00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238812-2F9D-4365-818A-21BB8907DAA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7764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DE52AB-9D28-48AB-AB7C-3837AD277F6F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0717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E16069-FC0D-4DB1-B69C-8E667A24A2DF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7520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A98F79-76A0-4BDD-89FE-53B5B179FF8B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802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10038"/>
          </a:xfrm>
          <a:ln/>
        </p:spPr>
        <p:txBody>
          <a:bodyPr lIns="91627" tIns="45814" rIns="91627" bIns="45814"/>
          <a:lstStyle/>
          <a:p>
            <a:pPr defTabSz="912813"/>
            <a:endParaRPr lang="en-US" altLang="en-US"/>
          </a:p>
        </p:txBody>
      </p:sp>
      <p:sp>
        <p:nvSpPr>
          <p:cNvPr id="8028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8063" y="687388"/>
            <a:ext cx="4843462" cy="3427412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335311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040FC0-D369-482E-B6DA-4CBC021FB6C4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808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10038"/>
          </a:xfrm>
          <a:ln/>
        </p:spPr>
        <p:txBody>
          <a:bodyPr lIns="91627" tIns="45814" rIns="91627" bIns="45814"/>
          <a:lstStyle/>
          <a:p>
            <a:pPr defTabSz="912813"/>
            <a:endParaRPr lang="en-US" altLang="en-US"/>
          </a:p>
        </p:txBody>
      </p:sp>
      <p:sp>
        <p:nvSpPr>
          <p:cNvPr id="808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8063" y="687388"/>
            <a:ext cx="4843462" cy="3427412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667692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709AD5-D27A-4C36-BD8B-9C05CE741066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8878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10038"/>
          </a:xfrm>
          <a:ln/>
        </p:spPr>
        <p:txBody>
          <a:bodyPr lIns="91627" tIns="45814" rIns="91627" bIns="45814"/>
          <a:lstStyle/>
          <a:p>
            <a:pPr defTabSz="912813"/>
            <a:endParaRPr lang="en-US" altLang="en-US"/>
          </a:p>
        </p:txBody>
      </p:sp>
      <p:sp>
        <p:nvSpPr>
          <p:cNvPr id="8878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8063" y="687388"/>
            <a:ext cx="4843462" cy="3427412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507208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AED7F5-6D87-47F3-8420-6A70329C0F5D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8908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8063" y="687388"/>
            <a:ext cx="4843462" cy="3427412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89088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10038"/>
          </a:xfrm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627" tIns="45814" rIns="91627" bIns="45814"/>
          <a:lstStyle/>
          <a:p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451316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740296-50FF-4FB2-B62B-4C89642F591A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239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ACAD0F-007C-4823-BA03-3C97CF21B20B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9099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BE7004-CD36-4C01-8043-D1EC5A953C4B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4237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2EE4A7-5691-43E6-A854-DD81A64CDA1C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82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7295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1645FE-5008-471D-B023-071D72F6551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3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311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9E133D-9EBF-4B7C-BD75-9BA606AACDCD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83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8354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2F1240-A505-4EDC-A847-DDB2722524E8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83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4196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784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4EB521-5560-49BF-8137-4A3B436A727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1170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C14E4C-E77E-4F00-8106-17C57DEBE531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9662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FA8898-230E-4A85-B4C1-8AFE0FAAAAA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5146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27BA56-693B-457A-8BEE-6B8954D6877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6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0659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 smtClean="0"/>
              <a:t>* Date dimension for example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** Replace </a:t>
            </a:r>
            <a:r>
              <a:rPr lang="en-US" baseline="0" dirty="0" err="1" smtClean="0"/>
              <a:t>custID</a:t>
            </a:r>
            <a:r>
              <a:rPr lang="en-US" baseline="0" dirty="0" smtClean="0"/>
              <a:t> with a 4 byte integer would save significant space</a:t>
            </a:r>
          </a:p>
          <a:p>
            <a:pPr marL="171450" indent="-171450">
              <a:buFontTx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9AD3B3-533F-4252-BCED-8210EB835EC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92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sales forecast facts are</a:t>
            </a:r>
          </a:p>
          <a:p>
            <a:r>
              <a:rPr lang="en-US" dirty="0" smtClean="0"/>
              <a:t>captured at the granularity of a brand rather than an individual product, so you need a</a:t>
            </a:r>
          </a:p>
          <a:p>
            <a:r>
              <a:rPr lang="en-US" dirty="0" smtClean="0"/>
              <a:t>shrunken brand dimension that conforms to the product dimension. Attributes that are</a:t>
            </a:r>
          </a:p>
          <a:p>
            <a:r>
              <a:rPr lang="en-US" dirty="0" smtClean="0"/>
              <a:t>common to both the detailed product dimension and shrunken brand dimension</a:t>
            </a:r>
          </a:p>
          <a:p>
            <a:r>
              <a:rPr lang="en-US" dirty="0" smtClean="0"/>
              <a:t>should be labeled, defined, and valued identically in both tables, even though the</a:t>
            </a:r>
          </a:p>
          <a:p>
            <a:r>
              <a:rPr lang="en-US" dirty="0" smtClean="0"/>
              <a:t>entire tables are not identical.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9AD3B3-533F-4252-BCED-8210EB835EC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05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743D99-CA96-4998-A0A2-3B4904FD8728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85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707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2349386"/>
            <a:ext cx="9085342" cy="16211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6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4A98BE-EC71-8F49-A1BE-830363ABB11F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B6EE8-AFE4-E544-AB13-015840CB51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3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7CEDA0-885B-B748-B9CB-B36E29B43181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CABD3C-528A-714F-92FD-11139AAE1B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5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49262" y="302865"/>
            <a:ext cx="2404944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432" y="302865"/>
            <a:ext cx="7036687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6AB2B0-0744-E34B-B39D-90B36E4283B5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8A65C-E894-474D-B68F-5D5222F4F7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86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2" y="773792"/>
            <a:ext cx="9619774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47422" y="1796177"/>
            <a:ext cx="9619774" cy="387946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79134-996F-41A0-B120-DC506429F7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8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4A1C9D-4E9A-A944-8C94-1E9BDB67C980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54F2D-8F2F-5340-8D16-2E1F2117C2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9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2"/>
            <a:ext cx="9085342" cy="150206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59"/>
            <a:ext cx="9085342" cy="165437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00A110-3380-AA4C-8A22-466F3EBBBD18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773CC-D1AA-7F4E-9E3D-01F16F3B2B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8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432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3391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57F1D5-73AB-9646-9436-5AFCC37FD6B3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F496AA-30FB-AA49-A4B3-1CC5B69DC4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5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692889"/>
            <a:ext cx="4722671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2" y="2398404"/>
            <a:ext cx="4722671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0" y="1692889"/>
            <a:ext cx="4724526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0" y="2398404"/>
            <a:ext cx="4724526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CB7C81-5763-4A43-BE48-59017C722240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7CECDB-3475-DB48-BD66-1D96639CAA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7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E5E859-10BB-5B43-8036-5E00006E6C36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54C8AF-6005-9A45-A1E7-B33CAA2DEE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136238-BD7C-EA43-A43D-25EADC6A710E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9D0772-27F3-6848-91C0-2C2B3CA335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4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3" y="301113"/>
            <a:ext cx="3516488" cy="128148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0" y="301114"/>
            <a:ext cx="5975246" cy="645468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3" y="1582597"/>
            <a:ext cx="3516488" cy="5173200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AB2F93-AB03-AC4B-8FDA-3297808E7082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6DBEC9-C853-3C4D-B3AF-C97F901743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3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8" y="5293995"/>
            <a:ext cx="6413183" cy="6249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8" y="675755"/>
            <a:ext cx="6413183" cy="4537710"/>
          </a:xfrm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21437" indent="0">
              <a:buNone/>
              <a:defRPr sz="3200"/>
            </a:lvl2pPr>
            <a:lvl3pPr marL="1042873" indent="0">
              <a:buNone/>
              <a:defRPr sz="2700"/>
            </a:lvl3pPr>
            <a:lvl4pPr marL="1564310" indent="0">
              <a:buNone/>
              <a:defRPr sz="2300"/>
            </a:lvl4pPr>
            <a:lvl5pPr marL="2085746" indent="0">
              <a:buNone/>
              <a:defRPr sz="2300"/>
            </a:lvl5pPr>
            <a:lvl6pPr marL="2607183" indent="0">
              <a:buNone/>
              <a:defRPr sz="2300"/>
            </a:lvl6pPr>
            <a:lvl7pPr marL="3128620" indent="0">
              <a:buNone/>
              <a:defRPr sz="2300"/>
            </a:lvl7pPr>
            <a:lvl8pPr marL="3650056" indent="0">
              <a:buNone/>
              <a:defRPr sz="2300"/>
            </a:lvl8pPr>
            <a:lvl9pPr marL="4171493" indent="0">
              <a:buNone/>
              <a:defRPr sz="23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8" y="5918981"/>
            <a:ext cx="6413183" cy="887584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A54B7E-DFA9-DF4F-B4F9-AB3DE6F19A44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409B88-6F69-A342-9FA5-3582A153B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93222" y="303213"/>
            <a:ext cx="886042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1946366"/>
            <a:ext cx="9239250" cy="481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898989"/>
                </a:solidFill>
              </a:defRPr>
            </a:lvl1pPr>
          </a:lstStyle>
          <a:p>
            <a:fld id="{CC44B4A9-084C-F849-9CE0-5075AA1F4BB0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250" y="7010400"/>
            <a:ext cx="3386138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898989"/>
                </a:solidFill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96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898989"/>
                </a:solidFill>
              </a:defRPr>
            </a:lvl1pPr>
          </a:lstStyle>
          <a:p>
            <a:fld id="{0DA6D0F3-F64C-684E-8F9B-04CA53F8590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5207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90525" indent="-390525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46138" indent="-325438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303338" indent="-260350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824038" indent="-260350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346325" indent="-260350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86790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10725151" cy="778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2643188" y="3605213"/>
            <a:ext cx="7481887" cy="120015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charset="0"/>
              </a:rPr>
              <a:t>7023T</a:t>
            </a:r>
            <a:endParaRPr lang="en-US" sz="3200" b="1" dirty="0">
              <a:solidFill>
                <a:schemeClr val="bg1"/>
              </a:solidFill>
              <a:latin typeface="Open Sans" charset="0"/>
            </a:endParaRPr>
          </a:p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charset="0"/>
              </a:rPr>
              <a:t>Lanjutan Sistem Basis Data</a:t>
            </a:r>
            <a:endParaRPr lang="en-US" sz="3200" b="1" dirty="0">
              <a:solidFill>
                <a:schemeClr val="bg1"/>
              </a:solidFill>
              <a:latin typeface="Open Sans" charset="0"/>
            </a:endParaRPr>
          </a:p>
        </p:txBody>
      </p:sp>
      <p:sp>
        <p:nvSpPr>
          <p:cNvPr id="2052" name="Subtitle 2"/>
          <p:cNvSpPr txBox="1">
            <a:spLocks/>
          </p:cNvSpPr>
          <p:nvPr/>
        </p:nvSpPr>
        <p:spPr bwMode="auto">
          <a:xfrm>
            <a:off x="2643188" y="4805363"/>
            <a:ext cx="74818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/>
          <a:lstStyle>
            <a:lvl1pPr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400" smtClean="0">
                <a:solidFill>
                  <a:schemeClr val="bg1"/>
                </a:solidFill>
                <a:latin typeface="Open Sans" charset="0"/>
              </a:rPr>
              <a:t>Sidang </a:t>
            </a:r>
            <a:r>
              <a:rPr lang="en-US" sz="2400" dirty="0" smtClean="0">
                <a:solidFill>
                  <a:schemeClr val="bg1"/>
                </a:solidFill>
                <a:latin typeface="Open Sans" charset="0"/>
              </a:rPr>
              <a:t>05</a:t>
            </a:r>
            <a:endParaRPr lang="en-US" sz="2400" dirty="0" smtClean="0">
              <a:solidFill>
                <a:schemeClr val="bg1"/>
              </a:solidFill>
              <a:latin typeface="Open Sans" charset="0"/>
            </a:endParaRPr>
          </a:p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400" dirty="0" smtClean="0">
                <a:solidFill>
                  <a:schemeClr val="bg1"/>
                </a:solidFill>
                <a:latin typeface="Open Sans" charset="0"/>
              </a:rPr>
              <a:t>Dimensi Modeling 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43188" y="6991350"/>
            <a:ext cx="7481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92D050"/>
                </a:solidFill>
              </a:rPr>
              <a:t>presentasi ini didasarkan </a:t>
            </a:r>
            <a:r>
              <a:rPr lang="en-US" sz="1600" dirty="0">
                <a:solidFill>
                  <a:srgbClr val="92D050"/>
                </a:solidFill>
              </a:rPr>
              <a:t>Michael A. Fudge, Jr</a:t>
            </a:r>
            <a:r>
              <a:rPr lang="en-US" sz="1600" dirty="0" smtClean="0">
                <a:solidFill>
                  <a:srgbClr val="92D050"/>
                </a:solidFill>
              </a:rPr>
              <a:t>. </a:t>
            </a:r>
            <a:endParaRPr lang="en-US" sz="1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4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Perlu untuk DM: The Paradox</a:t>
            </a:r>
            <a:endParaRPr lang="en-US" b="1" dirty="0"/>
          </a:p>
        </p:txBody>
      </p:sp>
      <p:sp>
        <p:nvSpPr>
          <p:cNvPr id="612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 dirty="0">
                <a:solidFill>
                  <a:srgbClr val="006FB4"/>
                </a:solidFill>
              </a:rPr>
              <a:t>Paradox The:</a:t>
            </a:r>
            <a:r>
              <a:rPr lang="en-US" altLang="en-US" sz="2800" dirty="0">
                <a:solidFill>
                  <a:srgbClr val="006FB4"/>
                </a:solidFill>
              </a:rPr>
              <a:t> </a:t>
            </a:r>
            <a:r>
              <a:rPr lang="en-US" altLang="en-US" sz="2800" dirty="0"/>
              <a:t>Mencoba untuk membuat informasi yang dapat diakses menggunakan tabel mengakibatkan ketidakmampuan untuk permintaan mereka!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ER dan hasilnya Normalisasi di sejumlah besar tabel yaitu: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Sulit untuk memahami dengan pengguna (DB programmer)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Sulit untuk menavigasi secara optimal oleh perangkat lunak DBMS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nilai riil dari ER adalah dalam menggunakan tabel secara individu atau berpasangan</a:t>
            </a:r>
            <a:endParaRPr lang="en-US" altLang="en-US" sz="1400" dirty="0"/>
          </a:p>
          <a:p>
            <a:pPr>
              <a:lnSpc>
                <a:spcPct val="90000"/>
              </a:lnSpc>
            </a:pPr>
            <a:endParaRPr lang="en-US" altLang="en-US" sz="1400" dirty="0"/>
          </a:p>
          <a:p>
            <a:pPr>
              <a:lnSpc>
                <a:spcPct val="90000"/>
              </a:lnSpc>
            </a:pPr>
            <a:r>
              <a:rPr lang="en-US" altLang="en-US" sz="2800" b="1" dirty="0">
                <a:solidFill>
                  <a:srgbClr val="006FB4"/>
                </a:solidFill>
              </a:rPr>
              <a:t>Terlalu kompleks untuk query yang berlangsung beberapa tabel dengan sejumlah besar catatan</a:t>
            </a:r>
          </a:p>
          <a:p>
            <a:pPr lvl="1"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7566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ER vs DM</a:t>
            </a:r>
            <a:endParaRPr lang="en-US" b="1" dirty="0"/>
          </a:p>
        </p:txBody>
      </p:sp>
      <p:graphicFrame>
        <p:nvGraphicFramePr>
          <p:cNvPr id="860188" name="Group 2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226399"/>
              </p:ext>
            </p:extLst>
          </p:nvPr>
        </p:nvGraphicFramePr>
        <p:xfrm>
          <a:off x="1078230" y="1825547"/>
          <a:ext cx="9075420" cy="5297609"/>
        </p:xfrm>
        <a:graphic>
          <a:graphicData uri="http://schemas.openxmlformats.org/drawingml/2006/table">
            <a:tbl>
              <a:tblPr/>
              <a:tblGrid>
                <a:gridCol w="4775892"/>
                <a:gridCol w="4299528"/>
              </a:tblGrid>
              <a:tr h="571415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</a:t>
                      </a:r>
                      <a:endParaRPr kumimoji="0" lang="en-US" alt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77" marR="100877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DM</a:t>
                      </a:r>
                      <a:endParaRPr kumimoji="0" lang="en-US" alt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77" marR="100877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1197451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    Didasari untuk mengoptimalkan kinerja OLTP.</a:t>
                      </a:r>
                    </a:p>
                  </a:txBody>
                  <a:tcPr marL="100877" marR="100877" marT="50419" marB="504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   Didasari untuk mengoptimalkan kinerja query DSS.</a:t>
                      </a:r>
                    </a:p>
                  </a:txBody>
                  <a:tcPr marL="100877" marR="100877" marT="50419" marB="504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345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    model </a:t>
                      </a:r>
                      <a:r>
                        <a:rPr kumimoji="0" lang="en-US" altLang="en-US" sz="22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mikro</a:t>
                      </a:r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hubungan antar elemen data. </a:t>
                      </a:r>
                      <a:endParaRPr kumimoji="0" lang="en-US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77" marR="100877" marT="50419" marB="504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   model </a:t>
                      </a:r>
                      <a:r>
                        <a:rPr kumimoji="0" lang="en-US" altLang="en-US" sz="22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makro</a:t>
                      </a:r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hubungan antar elemen data dengan keseluruhan </a:t>
                      </a:r>
                      <a:r>
                        <a:rPr kumimoji="0" lang="en-US" altLang="en-US" sz="22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deterministik</a:t>
                      </a:r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strategi.</a:t>
                      </a:r>
                    </a:p>
                  </a:txBody>
                  <a:tcPr marL="100877" marR="100877" marT="50419" marB="504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322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    Sebuah variabilitas liar struktur model ER.</a:t>
                      </a:r>
                      <a:endParaRPr kumimoji="0" lang="en-US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77" marR="100877" marT="50419" marB="504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    Semua dimensi berfungsi titik masuk sebagai sama dengan tabel fakta.</a:t>
                      </a:r>
                    </a:p>
                  </a:txBody>
                  <a:tcPr marL="100877" marR="100877" marT="50419" marB="504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7213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Sangat rentan terhadap perubahan kebiasaan query pengguna, karena skema tersebut asimetris.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77" marR="100877" marT="50419" marB="504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Perubahan kebiasaan query pengguna dapat diakomodasi oleh generator SQL otomatis.</a:t>
                      </a:r>
                    </a:p>
                  </a:txBody>
                  <a:tcPr marL="100877" marR="100877" marT="50419" marB="504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14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609" y="49210"/>
            <a:ext cx="9075420" cy="555862"/>
          </a:xfrm>
        </p:spPr>
        <p:txBody>
          <a:bodyPr/>
          <a:lstStyle/>
          <a:p>
            <a:r>
              <a:rPr lang="en-US" dirty="0" smtClean="0"/>
              <a:t>3NF ER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92" y="651566"/>
            <a:ext cx="9396335" cy="682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6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609" y="59276"/>
            <a:ext cx="9075420" cy="545796"/>
          </a:xfrm>
        </p:spPr>
        <p:txBody>
          <a:bodyPr/>
          <a:lstStyle/>
          <a:p>
            <a:r>
              <a:rPr lang="en-US" dirty="0" smtClean="0"/>
              <a:t>star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639" y="605073"/>
            <a:ext cx="6445361" cy="68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1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1275" y="303213"/>
            <a:ext cx="8092374" cy="1260475"/>
          </a:xfrm>
        </p:spPr>
        <p:txBody>
          <a:bodyPr/>
          <a:lstStyle/>
          <a:p>
            <a:r>
              <a:rPr lang="en-US" b="1" dirty="0" smtClean="0"/>
              <a:t>manfaat </a:t>
            </a:r>
            <a:br>
              <a:rPr lang="en-US" b="1" dirty="0" smtClean="0"/>
            </a:br>
            <a:r>
              <a:rPr lang="en-US" b="1" dirty="0" smtClean="0"/>
              <a:t>Modeling dimensi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800" dirty="0" smtClean="0"/>
              <a:t>dimensi </a:t>
            </a:r>
            <a:r>
              <a:rPr lang="en-US" sz="2800" dirty="0"/>
              <a:t>hirarki yang runtuh ke dalam tabel tunggal untuk setiap dimensi. Kehilangan Informasi</a:t>
            </a:r>
            <a:r>
              <a:rPr lang="en-US" sz="2800" dirty="0" smtClean="0"/>
              <a:t>?</a:t>
            </a:r>
            <a:endParaRPr lang="en-US" sz="2800" dirty="0"/>
          </a:p>
          <a:p>
            <a:pPr>
              <a:lnSpc>
                <a:spcPct val="120000"/>
              </a:lnSpc>
            </a:pPr>
            <a:r>
              <a:rPr lang="en-US" sz="2800" dirty="0" smtClean="0"/>
              <a:t>SEBUAH </a:t>
            </a:r>
            <a:r>
              <a:rPr lang="en-US" sz="2800" dirty="0"/>
              <a:t>tunggal tabel fakta dibuat dengan sundulan tunggal dari catatan detail, sehingga</a:t>
            </a:r>
            <a:r>
              <a:rPr lang="en-US" sz="2800" dirty="0" smtClean="0"/>
              <a:t>:</a:t>
            </a:r>
            <a:endParaRPr lang="en-US" sz="2800" dirty="0"/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rgbClr val="006FB4"/>
                </a:solidFill>
              </a:rPr>
              <a:t>Sebuah model data fisik jauh disederhanakan</a:t>
            </a:r>
            <a:r>
              <a:rPr lang="en-US" sz="2400" dirty="0" smtClean="0">
                <a:solidFill>
                  <a:srgbClr val="006FB4"/>
                </a:solidFill>
              </a:rPr>
              <a:t>!</a:t>
            </a:r>
            <a:endParaRPr lang="en-US" sz="2400" dirty="0">
              <a:solidFill>
                <a:srgbClr val="006FB4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rgbClr val="006FB4"/>
                </a:solidFill>
              </a:rPr>
              <a:t>Lebih sedikit tabel (ribuan tabel di beberapa sistem ERP</a:t>
            </a:r>
            <a:r>
              <a:rPr lang="en-US" sz="2400" dirty="0" smtClean="0">
                <a:solidFill>
                  <a:srgbClr val="006FB4"/>
                </a:solidFill>
              </a:rPr>
              <a:t>).</a:t>
            </a:r>
            <a:endParaRPr lang="en-US" sz="2400" dirty="0">
              <a:solidFill>
                <a:srgbClr val="006FB4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rgbClr val="006FB4"/>
                </a:solidFill>
              </a:rPr>
              <a:t>Lebih sedikit bergabung menghasilkan kinerja tinggi</a:t>
            </a:r>
            <a:r>
              <a:rPr lang="en-US" sz="2400" dirty="0" smtClean="0">
                <a:solidFill>
                  <a:srgbClr val="006FB4"/>
                </a:solidFill>
              </a:rPr>
              <a:t>.</a:t>
            </a:r>
            <a:endParaRPr lang="en-US" sz="2400" dirty="0">
              <a:solidFill>
                <a:srgbClr val="006FB4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rgbClr val="006FB4"/>
                </a:solidFill>
              </a:rPr>
              <a:t>Beberapa kebutuhan ruang tambahan.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3628" y="5766646"/>
            <a:ext cx="1588706" cy="119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1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Tabel fakta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Pengukuran terkait dengan proses bisnis yang spesifik</a:t>
            </a:r>
          </a:p>
          <a:p>
            <a:r>
              <a:rPr lang="en-US" sz="2800" dirty="0" smtClean="0"/>
              <a:t>Proses </a:t>
            </a:r>
            <a:r>
              <a:rPr lang="en-US" sz="2800" dirty="0"/>
              <a:t>Peristiwa menghasilkan catatan fakta</a:t>
            </a:r>
          </a:p>
          <a:p>
            <a:r>
              <a:rPr lang="en-US" sz="2800" dirty="0"/>
              <a:t>Fakta (atribut) biasanya 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numerik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bahan tambahan</a:t>
            </a:r>
          </a:p>
          <a:p>
            <a:r>
              <a:rPr lang="en-US" sz="2800" dirty="0"/>
              <a:t>Cenderung memiliki jumlah besar </a:t>
            </a:r>
            <a:r>
              <a:rPr lang="en-US" sz="2800" dirty="0" smtClean="0"/>
              <a:t>arsip</a:t>
            </a:r>
          </a:p>
          <a:p>
            <a:r>
              <a:rPr lang="en-US" sz="2800" dirty="0" smtClean="0"/>
              <a:t>Klasifikasi </a:t>
            </a:r>
            <a:r>
              <a:rPr lang="en-US" sz="2800" dirty="0"/>
              <a:t>Nilai membantu menentukan </a:t>
            </a:r>
            <a:r>
              <a:rPr lang="en-US" sz="2800" dirty="0" smtClean="0"/>
              <a:t>subset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7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Fakta Non-Aditif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800" b="1" dirty="0"/>
              <a:t>Semi-aditif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rgbClr val="0070C0"/>
                </a:solidFill>
              </a:rPr>
              <a:t>tidak dapat disimpulkan seluruh periode waktu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rgbClr val="0070C0"/>
                </a:solidFill>
              </a:rPr>
              <a:t>Contoh: saldo rekening, tingkat persediaan</a:t>
            </a:r>
          </a:p>
          <a:p>
            <a:pPr>
              <a:lnSpc>
                <a:spcPct val="120000"/>
              </a:lnSpc>
            </a:pPr>
            <a:r>
              <a:rPr lang="en-US" sz="2800" b="1" dirty="0"/>
              <a:t>Non-aditif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rgbClr val="0070C0"/>
                </a:solidFill>
              </a:rPr>
              <a:t>tidak dapat disimpulkan seluruh dimensi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rgbClr val="0070C0"/>
                </a:solidFill>
              </a:rPr>
              <a:t>Disimpan dalam tabel dimensi</a:t>
            </a:r>
          </a:p>
          <a:p>
            <a:pPr>
              <a:lnSpc>
                <a:spcPct val="120000"/>
              </a:lnSpc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1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Fakta Tabel Keys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kunci kompleks yang terdiri dari kunci asing dari berpotongan tabel dimensi</a:t>
            </a:r>
          </a:p>
          <a:p>
            <a:r>
              <a:rPr lang="en-US" sz="2800" dirty="0"/>
              <a:t>Setiap kunci asing harus cocok dengan kunci utama yang unik pada tabel dimensi yang sesuai</a:t>
            </a:r>
          </a:p>
          <a:p>
            <a:r>
              <a:rPr lang="en-US" sz="2800" dirty="0"/>
              <a:t>kunci asing tidak boleh nol</a:t>
            </a:r>
          </a:p>
          <a:p>
            <a:r>
              <a:rPr lang="en-US" sz="2800" dirty="0"/>
              <a:t>Khusus kunci seperti </a:t>
            </a:r>
            <a:r>
              <a:rPr lang="en-US" sz="2800" dirty="0">
                <a:solidFill>
                  <a:srgbClr val="006FB4"/>
                </a:solidFill>
              </a:rPr>
              <a:t>“Tidak diketahui”</a:t>
            </a:r>
            <a:r>
              <a:rPr lang="en-US" sz="2800" dirty="0"/>
              <a:t>. </a:t>
            </a:r>
            <a:r>
              <a:rPr lang="en-US" sz="2800" dirty="0">
                <a:solidFill>
                  <a:srgbClr val="006FB4"/>
                </a:solidFill>
              </a:rPr>
              <a:t>“N / A”</a:t>
            </a:r>
            <a:r>
              <a:rPr lang="en-US" sz="2800" dirty="0"/>
              <a:t>, Dll harus digunakan sebagai gantinya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5993" y="5607828"/>
            <a:ext cx="2077304" cy="155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6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Fakta Tabel Granularity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800" dirty="0"/>
              <a:t>Grain: tingkat detail dari </a:t>
            </a:r>
            <a:r>
              <a:rPr lang="en-US" sz="2800" dirty="0" smtClean="0"/>
              <a:t>meja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Data </a:t>
            </a:r>
            <a:r>
              <a:rPr lang="en-US" sz="2800" dirty="0"/>
              <a:t>harus di terendah, biji-bijian atom paling rinci ditangkap oleh proses bisnis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rgbClr val="006FB4"/>
                </a:solidFill>
              </a:rPr>
              <a:t>Fleksibilitas dalam query / pelaporan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rgbClr val="006FB4"/>
                </a:solidFill>
              </a:rPr>
              <a:t>skalabilitas</a:t>
            </a:r>
          </a:p>
          <a:p>
            <a:pPr>
              <a:lnSpc>
                <a:spcPct val="120000"/>
              </a:lnSpc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539" y="5369601"/>
            <a:ext cx="2393262" cy="1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7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Tabel dimensi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Terdiri </a:t>
            </a:r>
            <a:r>
              <a:rPr lang="en-US" sz="2800" dirty="0"/>
              <a:t>yang sangat berkorelasi kelompok atribut yang mewakili objek kunci dalam bisnis seperti produk, pelanggan, karyawan, fasilitas</a:t>
            </a:r>
          </a:p>
          <a:p>
            <a:r>
              <a:rPr lang="en-US" sz="2800" dirty="0"/>
              <a:t>atribut toko </a:t>
            </a:r>
            <a:r>
              <a:rPr lang="en-US" sz="2800" dirty="0" smtClean="0"/>
              <a:t>untuk:</a:t>
            </a:r>
            <a:endParaRPr lang="en-US" sz="2800" dirty="0"/>
          </a:p>
          <a:p>
            <a:pPr lvl="1"/>
            <a:r>
              <a:rPr lang="en-US" sz="2400" dirty="0">
                <a:solidFill>
                  <a:srgbClr val="006FB4"/>
                </a:solidFill>
              </a:rPr>
              <a:t>Permintaan menjadi kendala / penyaringan</a:t>
            </a:r>
          </a:p>
          <a:p>
            <a:pPr lvl="1"/>
            <a:r>
              <a:rPr lang="en-US" sz="2400" dirty="0">
                <a:solidFill>
                  <a:srgbClr val="006FB4"/>
                </a:solidFill>
              </a:rPr>
              <a:t>Query hasil pelabelan</a:t>
            </a:r>
          </a:p>
          <a:p>
            <a:r>
              <a:rPr lang="en-US" sz="2800" dirty="0"/>
              <a:t>Ukuran</a:t>
            </a:r>
          </a:p>
          <a:p>
            <a:pPr lvl="1"/>
            <a:r>
              <a:rPr lang="en-US" sz="2400" dirty="0">
                <a:solidFill>
                  <a:srgbClr val="006FB4"/>
                </a:solidFill>
              </a:rPr>
              <a:t>Dapat dengan mudah diidentifikasi ketika pengguna bisnis menggunakan “oleh” kata</a:t>
            </a:r>
          </a:p>
          <a:p>
            <a:pPr lvl="1"/>
            <a:r>
              <a:rPr lang="en-US" sz="2400" dirty="0">
                <a:solidFill>
                  <a:srgbClr val="006FB4"/>
                </a:solidFill>
              </a:rPr>
              <a:t>Contoh: tahun, dengan produk, menurut wilayah, dll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5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51214" y="303213"/>
            <a:ext cx="8602435" cy="1260475"/>
          </a:xfrm>
        </p:spPr>
        <p:txBody>
          <a:bodyPr/>
          <a:lstStyle/>
          <a:p>
            <a:r>
              <a:rPr lang="en-US" sz="4000" dirty="0">
                <a:latin typeface="Arial" charset="0"/>
              </a:rPr>
              <a:t>The Kimball Lifecycle </a:t>
            </a:r>
            <a:r>
              <a:rPr lang="en-US" sz="4000" dirty="0" smtClean="0">
                <a:latin typeface="Arial" charset="0"/>
              </a:rPr>
              <a:t>Diagram</a:t>
            </a:r>
            <a:endParaRPr lang="en-US" sz="4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38" y="2186424"/>
            <a:ext cx="9925000" cy="42535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159779" y="3603153"/>
            <a:ext cx="1323012" cy="873497"/>
          </a:xfrm>
          <a:prstGeom prst="rect">
            <a:avLst/>
          </a:prstGeom>
          <a:solidFill>
            <a:srgbClr val="FF6600">
              <a:alpha val="20000"/>
            </a:srgb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16"/>
          </a:p>
        </p:txBody>
      </p:sp>
    </p:spTree>
    <p:extLst>
      <p:ext uri="{BB962C8B-B14F-4D97-AF65-F5344CB8AC3E}">
        <p14:creationId xmlns:p14="http://schemas.microsoft.com/office/powerpoint/2010/main" val="286298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Atribut dimensi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bidang tekstual</a:t>
            </a:r>
          </a:p>
          <a:p>
            <a:r>
              <a:rPr lang="en-US" sz="2800" b="1" dirty="0"/>
              <a:t>nilai numerik yang berperilaku seperti teks</a:t>
            </a:r>
          </a:p>
          <a:p>
            <a:pPr lvl="1"/>
            <a:r>
              <a:rPr lang="en-US" sz="2400" dirty="0">
                <a:solidFill>
                  <a:srgbClr val="006FB4"/>
                </a:solidFill>
              </a:rPr>
              <a:t>Non-aditif</a:t>
            </a:r>
          </a:p>
          <a:p>
            <a:r>
              <a:rPr lang="en-US" sz="2800" b="1" dirty="0"/>
              <a:t>Persyaratan</a:t>
            </a:r>
          </a:p>
          <a:p>
            <a:pPr lvl="1"/>
            <a:r>
              <a:rPr lang="en-US" sz="2400" dirty="0">
                <a:solidFill>
                  <a:srgbClr val="006FB4"/>
                </a:solidFill>
              </a:rPr>
              <a:t>Label terdiri dari dunia penuh</a:t>
            </a:r>
          </a:p>
          <a:p>
            <a:pPr lvl="1"/>
            <a:r>
              <a:rPr lang="en-US" sz="2400" dirty="0">
                <a:solidFill>
                  <a:srgbClr val="006FB4"/>
                </a:solidFill>
              </a:rPr>
              <a:t>Deskriptif</a:t>
            </a:r>
          </a:p>
          <a:p>
            <a:pPr lvl="1"/>
            <a:r>
              <a:rPr lang="en-US" sz="2400" dirty="0">
                <a:solidFill>
                  <a:srgbClr val="006FB4"/>
                </a:solidFill>
              </a:rPr>
              <a:t>Tidak ada nilai-nilai yang hilang</a:t>
            </a:r>
          </a:p>
          <a:p>
            <a:pPr lvl="1"/>
            <a:r>
              <a:rPr lang="en-US" sz="2400" dirty="0">
                <a:solidFill>
                  <a:srgbClr val="006FB4"/>
                </a:solidFill>
              </a:rPr>
              <a:t>Discretely dihargai (hanya berisi 1 nilai untuk setiap baris dalam tabel dimensi)</a:t>
            </a:r>
          </a:p>
          <a:p>
            <a:pPr lvl="1"/>
            <a:r>
              <a:rPr lang="en-US" sz="2400" dirty="0">
                <a:solidFill>
                  <a:srgbClr val="006FB4"/>
                </a:solidFill>
              </a:rPr>
              <a:t>Kualitas terjamin (tidak ada kesalahan ejaan, nilai-nilai usang atau yatim piatu, versi yang berbeda dari atribut yang sama)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Tabel dimensi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800" dirty="0"/>
              <a:t>tabel dimensi kecil sehubungan dengan jumlah baris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Menyimpan deskripsi untuk setiap atribut penting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Mudah digunakan untuk pengguna bisnis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Baris yang unik diidentifikasi dengan kunci tunggal, biasanya, pengganti berurutan </a:t>
            </a:r>
            <a:r>
              <a:rPr lang="en-US" sz="2800" dirty="0" smtClean="0"/>
              <a:t>key (</a:t>
            </a:r>
            <a:r>
              <a:rPr lang="en-US" sz="2800" dirty="0" smtClean="0">
                <a:solidFill>
                  <a:srgbClr val="006FB4"/>
                </a:solidFill>
              </a:rPr>
              <a:t>tidak asli kunci utama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6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Keuntungan pengganti Keys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prestasi</a:t>
            </a:r>
            <a:endParaRPr lang="en-US" sz="2800" dirty="0"/>
          </a:p>
          <a:p>
            <a:pPr lvl="1"/>
            <a:r>
              <a:rPr lang="en-US" sz="2400" dirty="0">
                <a:solidFill>
                  <a:srgbClr val="006FB4"/>
                </a:solidFill>
              </a:rPr>
              <a:t>Efisien </a:t>
            </a:r>
            <a:r>
              <a:rPr lang="en-US" sz="2400" dirty="0" smtClean="0">
                <a:solidFill>
                  <a:srgbClr val="006FB4"/>
                </a:solidFill>
              </a:rPr>
              <a:t>bergabung *</a:t>
            </a:r>
            <a:endParaRPr lang="en-US" sz="2400" dirty="0">
              <a:solidFill>
                <a:srgbClr val="006FB4"/>
              </a:solidFill>
            </a:endParaRPr>
          </a:p>
          <a:p>
            <a:pPr lvl="1"/>
            <a:r>
              <a:rPr lang="en-US" sz="2400" dirty="0">
                <a:solidFill>
                  <a:srgbClr val="006FB4"/>
                </a:solidFill>
              </a:rPr>
              <a:t>lebih kecil </a:t>
            </a:r>
            <a:r>
              <a:rPr lang="en-US" sz="2400" dirty="0" smtClean="0">
                <a:solidFill>
                  <a:srgbClr val="006FB4"/>
                </a:solidFill>
              </a:rPr>
              <a:t>indeks **</a:t>
            </a:r>
            <a:endParaRPr lang="en-US" sz="2400" dirty="0">
              <a:solidFill>
                <a:srgbClr val="006FB4"/>
              </a:solidFill>
            </a:endParaRPr>
          </a:p>
          <a:p>
            <a:pPr lvl="1"/>
            <a:r>
              <a:rPr lang="en-US" sz="2400" dirty="0">
                <a:solidFill>
                  <a:srgbClr val="006FB4"/>
                </a:solidFill>
              </a:rPr>
              <a:t>lebih baris per </a:t>
            </a:r>
            <a:r>
              <a:rPr lang="en-US" sz="2400" dirty="0" smtClean="0">
                <a:solidFill>
                  <a:srgbClr val="006FB4"/>
                </a:solidFill>
              </a:rPr>
              <a:t>blok**</a:t>
            </a:r>
            <a:endParaRPr lang="en-US" sz="2400" dirty="0">
              <a:solidFill>
                <a:srgbClr val="006FB4"/>
              </a:solidFill>
            </a:endParaRPr>
          </a:p>
          <a:p>
            <a:r>
              <a:rPr lang="en-US" sz="2800" dirty="0"/>
              <a:t>Integritas data</a:t>
            </a:r>
          </a:p>
          <a:p>
            <a:pPr lvl="1"/>
            <a:r>
              <a:rPr lang="en-US" sz="2400" dirty="0">
                <a:solidFill>
                  <a:srgbClr val="006FB4"/>
                </a:solidFill>
              </a:rPr>
              <a:t>Bila tombol dalam sistem operasional </a:t>
            </a:r>
            <a:r>
              <a:rPr lang="en-US" sz="2400" dirty="0" smtClean="0">
                <a:solidFill>
                  <a:srgbClr val="006FB4"/>
                </a:solidFill>
              </a:rPr>
              <a:t>berubah</a:t>
            </a:r>
            <a:endParaRPr lang="en-US" sz="2400" dirty="0">
              <a:solidFill>
                <a:srgbClr val="006FB4"/>
              </a:solidFill>
            </a:endParaRPr>
          </a:p>
          <a:p>
            <a:pPr lvl="1"/>
            <a:r>
              <a:rPr lang="en-US" sz="2400" dirty="0">
                <a:solidFill>
                  <a:srgbClr val="006FB4"/>
                </a:solidFill>
              </a:rPr>
              <a:t>produk dihentikan, pelanggan Meninggal, dll</a:t>
            </a:r>
          </a:p>
          <a:p>
            <a:r>
              <a:rPr lang="en-US" sz="2800" dirty="0"/>
              <a:t>Pemetaan ketika mengintegrasikan data dari berbagai sumber</a:t>
            </a:r>
          </a:p>
          <a:p>
            <a:pPr lvl="1"/>
            <a:r>
              <a:rPr lang="en-US" sz="2400" dirty="0">
                <a:solidFill>
                  <a:srgbClr val="006FB4"/>
                </a:solidFill>
              </a:rPr>
              <a:t>Kunci dari sumber yang berbeda mungkin berbeda</a:t>
            </a:r>
          </a:p>
          <a:p>
            <a:pPr lvl="1"/>
            <a:r>
              <a:rPr lang="en-US" sz="2400" dirty="0">
                <a:solidFill>
                  <a:srgbClr val="006FB4"/>
                </a:solidFill>
              </a:rPr>
              <a:t>tabel pemetaan dari kunci pengganti dan kunci dari berbagai </a:t>
            </a:r>
            <a:r>
              <a:rPr lang="en-US" sz="2400" dirty="0" smtClean="0">
                <a:solidFill>
                  <a:srgbClr val="006FB4"/>
                </a:solidFill>
              </a:rPr>
              <a:t>sumber</a:t>
            </a:r>
            <a:endParaRPr lang="en-US" sz="2400" dirty="0">
              <a:solidFill>
                <a:srgbClr val="006FB4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0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Keuntungan pengganti Keys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800" dirty="0"/>
              <a:t>Penanganan nilai / A diketahui atau N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rgbClr val="006FB4"/>
                </a:solidFill>
              </a:rPr>
              <a:t>Kemudahan tugas nilai kunci pengganti untuk baris dengan nilai-nilai ini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perubahan pelacakan di nilai atribut dimensi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rgbClr val="006FB4"/>
                </a:solidFill>
              </a:rPr>
              <a:t>Membuat atribut baru dan menetapkan kunci pengganti yang tersedia berikutnya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3628" y="5766646"/>
            <a:ext cx="1588706" cy="119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100838" tIns="50419" rIns="100838" bIns="50419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Dimensi sesuai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800" dirty="0" smtClean="0">
                <a:latin typeface="Arial" charset="0"/>
              </a:rPr>
              <a:t>aka</a:t>
            </a:r>
            <a:r>
              <a:rPr lang="en-US" sz="2800" dirty="0">
                <a:latin typeface="Arial" charset="0"/>
              </a:rPr>
              <a:t>. </a:t>
            </a:r>
            <a:r>
              <a:rPr lang="en-US" sz="2800" dirty="0">
                <a:solidFill>
                  <a:srgbClr val="006FB4"/>
                </a:solidFill>
                <a:latin typeface="Arial" charset="0"/>
              </a:rPr>
              <a:t>menguasai</a:t>
            </a:r>
            <a:r>
              <a:rPr lang="en-US" sz="2800" dirty="0">
                <a:latin typeface="Arial" charset="0"/>
              </a:rPr>
              <a:t> atau </a:t>
            </a:r>
            <a:r>
              <a:rPr lang="en-US" sz="2800" dirty="0">
                <a:solidFill>
                  <a:srgbClr val="006FB4"/>
                </a:solidFill>
                <a:latin typeface="Arial" charset="0"/>
              </a:rPr>
              <a:t>referensi umum </a:t>
            </a:r>
            <a:r>
              <a:rPr lang="en-US" sz="2800" dirty="0">
                <a:latin typeface="Arial" charset="0"/>
              </a:rPr>
              <a:t>ukuran</a:t>
            </a:r>
          </a:p>
          <a:p>
            <a:pPr eaLnBrk="1" hangingPunct="1">
              <a:lnSpc>
                <a:spcPct val="120000"/>
              </a:lnSpc>
            </a:pPr>
            <a:r>
              <a:rPr lang="en-US" sz="2800" dirty="0">
                <a:latin typeface="Arial" charset="0"/>
              </a:rPr>
              <a:t>Dibagi di lingkungan DW bergabung ke beberapa tabel fakta yang mewakili berbagai proses bisnis</a:t>
            </a:r>
          </a:p>
          <a:p>
            <a:pPr eaLnBrk="1" hangingPunct="1">
              <a:lnSpc>
                <a:spcPct val="120000"/>
              </a:lnSpc>
            </a:pPr>
            <a:r>
              <a:rPr lang="en-US" sz="2800" dirty="0">
                <a:latin typeface="Arial" charset="0"/>
              </a:rPr>
              <a:t>2 jenis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>
                <a:solidFill>
                  <a:srgbClr val="006FB4"/>
                </a:solidFill>
                <a:latin typeface="Arial" charset="0"/>
              </a:rPr>
              <a:t>dimensi identik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>
                <a:solidFill>
                  <a:srgbClr val="006FB4"/>
                </a:solidFill>
                <a:latin typeface="Arial" charset="0"/>
              </a:rPr>
              <a:t>Satu dimensi menjadi bagian dari dimensi yang lebih rinci</a:t>
            </a:r>
          </a:p>
        </p:txBody>
      </p:sp>
    </p:spTree>
    <p:extLst>
      <p:ext uri="{BB962C8B-B14F-4D97-AF65-F5344CB8AC3E}">
        <p14:creationId xmlns:p14="http://schemas.microsoft.com/office/powerpoint/2010/main" val="294853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100838" tIns="50419" rIns="100838" bIns="50419" numCol="1" anchor="ctr" anchorCtr="0" compatLnSpc="1">
            <a:prstTxWarp prst="textNoShape">
              <a:avLst/>
            </a:prstTxWarp>
          </a:bodyPr>
          <a:lstStyle/>
          <a:p>
            <a:r>
              <a:rPr lang="en-US" b="1"/>
              <a:t>Dimensi sesuai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609" y="1764665"/>
            <a:ext cx="9075420" cy="546205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b="1" dirty="0">
                <a:latin typeface="Arial" charset="0"/>
              </a:rPr>
              <a:t>dimensi identik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solidFill>
                  <a:srgbClr val="006FB4"/>
                </a:solidFill>
                <a:latin typeface="Arial" charset="0"/>
              </a:rPr>
              <a:t>konten yang sama, interpretasi, dan presentasi terlepas dari proses bisnis yang terlibat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solidFill>
                  <a:srgbClr val="006FB4"/>
                </a:solidFill>
                <a:latin typeface="Arial" charset="0"/>
              </a:rPr>
              <a:t>kunci yang sama, atribut nama, definisi atribut, dan nilai-nilai domain terlepas dari nilai-nilai domain mereka bergabung ke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solidFill>
                  <a:srgbClr val="006FB4"/>
                </a:solidFill>
                <a:latin typeface="Arial" charset="0"/>
              </a:rPr>
              <a:t>Contoh: dimensi produk direferensikan oleh perintah dan yang direferensikan oleh persediaan yang identik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b="1" dirty="0">
                <a:latin typeface="Arial" charset="0"/>
              </a:rPr>
              <a:t>Satu dimensi menjadi subset yang sempurna dari yang lebih rinci, tabel dimensi granular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solidFill>
                  <a:srgbClr val="006FB4"/>
                </a:solidFill>
                <a:latin typeface="Arial" charset="0"/>
              </a:rPr>
              <a:t>Sama nama atribut, definisi, dan nilai-nilai domain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solidFill>
                  <a:srgbClr val="006FB4"/>
                </a:solidFill>
                <a:latin typeface="Arial" charset="0"/>
              </a:rPr>
              <a:t>Contoh: penjualan terkait dengan tabel dimensi pada tingkat produk individual; perkiraan penjualan terkait di tingkat brand</a:t>
            </a:r>
          </a:p>
        </p:txBody>
      </p:sp>
    </p:spTree>
    <p:extLst>
      <p:ext uri="{BB962C8B-B14F-4D97-AF65-F5344CB8AC3E}">
        <p14:creationId xmlns:p14="http://schemas.microsoft.com/office/powerpoint/2010/main" val="120674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18016" y="128619"/>
            <a:ext cx="9075420" cy="873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00838" tIns="50419" rIns="100838" bIns="50419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Dimensi sesuai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373878" y="2034431"/>
            <a:ext cx="2540800" cy="202138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764" b="1" dirty="0"/>
              <a:t>penjualan fakta</a:t>
            </a:r>
          </a:p>
          <a:p>
            <a:pPr algn="ctr"/>
            <a:endParaRPr lang="en-US" sz="1764" b="1" dirty="0"/>
          </a:p>
          <a:p>
            <a:pPr algn="ctr"/>
            <a:r>
              <a:rPr lang="en-US" sz="1764" dirty="0"/>
              <a:t>Tanggal kunci FK</a:t>
            </a:r>
          </a:p>
          <a:p>
            <a:pPr algn="ctr"/>
            <a:r>
              <a:rPr lang="en-US" sz="1764" dirty="0"/>
              <a:t>Produk utama FK</a:t>
            </a:r>
          </a:p>
          <a:p>
            <a:pPr algn="ctr"/>
            <a:r>
              <a:rPr lang="en-US" sz="1764" dirty="0"/>
              <a:t>... lainnya </a:t>
            </a:r>
            <a:r>
              <a:rPr lang="en-US" sz="1764" dirty="0" err="1"/>
              <a:t>FKeys</a:t>
            </a:r>
            <a:r>
              <a:rPr lang="en-US" sz="1764" dirty="0"/>
              <a:t>...</a:t>
            </a:r>
          </a:p>
          <a:p>
            <a:pPr algn="ctr"/>
            <a:r>
              <a:rPr lang="en-US" sz="1764" dirty="0"/>
              <a:t>kuantitas penjualan</a:t>
            </a:r>
          </a:p>
          <a:p>
            <a:pPr algn="ctr"/>
            <a:r>
              <a:rPr lang="en-US" sz="1764" dirty="0"/>
              <a:t>Jumlah penjualan</a:t>
            </a: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6866135" y="1260475"/>
            <a:ext cx="2528034" cy="33944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/>
          <a:p>
            <a:pPr algn="ctr"/>
            <a:r>
              <a:rPr lang="en-US" sz="1764" b="1" dirty="0"/>
              <a:t>Dimensi produk</a:t>
            </a:r>
          </a:p>
          <a:p>
            <a:pPr algn="ctr"/>
            <a:endParaRPr lang="en-US" sz="1764" b="1" dirty="0"/>
          </a:p>
          <a:p>
            <a:pPr algn="ctr"/>
            <a:r>
              <a:rPr lang="en-US" sz="1764" dirty="0"/>
              <a:t>kunci produk PK</a:t>
            </a:r>
          </a:p>
          <a:p>
            <a:pPr algn="ctr"/>
            <a:r>
              <a:rPr lang="en-US" sz="1764" dirty="0"/>
              <a:t>Deskripsi Produk</a:t>
            </a:r>
          </a:p>
          <a:p>
            <a:pPr algn="ctr"/>
            <a:r>
              <a:rPr lang="en-US" sz="1764" dirty="0"/>
              <a:t>nomor SKU</a:t>
            </a:r>
          </a:p>
          <a:p>
            <a:pPr algn="ctr"/>
            <a:r>
              <a:rPr lang="en-US" sz="1764" dirty="0">
                <a:solidFill>
                  <a:srgbClr val="FF0000"/>
                </a:solidFill>
              </a:rPr>
              <a:t>deskripsi merek</a:t>
            </a:r>
          </a:p>
          <a:p>
            <a:pPr algn="ctr"/>
            <a:r>
              <a:rPr lang="en-US" sz="1764" dirty="0"/>
              <a:t>Sub kelas deskripsi</a:t>
            </a:r>
          </a:p>
          <a:p>
            <a:pPr algn="ctr"/>
            <a:r>
              <a:rPr lang="en-US" sz="1764" dirty="0"/>
              <a:t>kelas deskripsi</a:t>
            </a:r>
          </a:p>
          <a:p>
            <a:pPr algn="ctr"/>
            <a:r>
              <a:rPr lang="en-US" sz="1764" dirty="0"/>
              <a:t>deskripsi departemen</a:t>
            </a:r>
          </a:p>
          <a:p>
            <a:pPr algn="ctr"/>
            <a:r>
              <a:rPr lang="en-US" sz="1764" dirty="0"/>
              <a:t>Warna</a:t>
            </a:r>
          </a:p>
          <a:p>
            <a:pPr algn="ctr"/>
            <a:r>
              <a:rPr lang="en-US" sz="1764" dirty="0"/>
              <a:t>ukuran</a:t>
            </a:r>
          </a:p>
          <a:p>
            <a:pPr algn="ctr"/>
            <a:r>
              <a:rPr lang="en-US" sz="1764" dirty="0"/>
              <a:t>Tipe tampilan</a:t>
            </a:r>
          </a:p>
          <a:p>
            <a:pPr algn="ctr"/>
            <a:endParaRPr lang="en-US" sz="1764" dirty="0"/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1373878" y="4768332"/>
            <a:ext cx="2541082" cy="226885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764" b="1" dirty="0"/>
              <a:t>Prakiraan Penjualan Fakta</a:t>
            </a:r>
          </a:p>
          <a:p>
            <a:pPr algn="ctr"/>
            <a:endParaRPr lang="en-US" sz="1764" b="1" dirty="0"/>
          </a:p>
          <a:p>
            <a:pPr algn="ctr"/>
            <a:r>
              <a:rPr lang="en-US" sz="1764" dirty="0"/>
              <a:t>Kunci bulan FK</a:t>
            </a:r>
          </a:p>
          <a:p>
            <a:pPr algn="ctr"/>
            <a:r>
              <a:rPr lang="en-US" sz="1764" dirty="0"/>
              <a:t>Merek kunci FK</a:t>
            </a:r>
          </a:p>
          <a:p>
            <a:pPr algn="ctr"/>
            <a:r>
              <a:rPr lang="en-US" sz="1764" dirty="0"/>
              <a:t>... lainnya </a:t>
            </a:r>
            <a:r>
              <a:rPr lang="en-US" sz="1764" dirty="0" err="1"/>
              <a:t>FKeys</a:t>
            </a:r>
            <a:r>
              <a:rPr lang="en-US" sz="1764" dirty="0"/>
              <a:t>...</a:t>
            </a:r>
          </a:p>
          <a:p>
            <a:pPr algn="ctr"/>
            <a:r>
              <a:rPr lang="en-US" sz="1764" dirty="0"/>
              <a:t>kuantitas perkiraan</a:t>
            </a:r>
          </a:p>
          <a:p>
            <a:pPr algn="ctr"/>
            <a:r>
              <a:rPr lang="en-US" sz="1764" dirty="0"/>
              <a:t>jumlah perkiraan</a:t>
            </a:r>
          </a:p>
          <a:p>
            <a:pPr algn="ctr"/>
            <a:endParaRPr lang="en-US" sz="1764" dirty="0"/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6853087" y="5051966"/>
            <a:ext cx="2541082" cy="226885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764" u="sng" dirty="0"/>
          </a:p>
          <a:p>
            <a:pPr algn="ctr"/>
            <a:r>
              <a:rPr lang="en-US" sz="1764" b="1" dirty="0"/>
              <a:t> merek Dimensi</a:t>
            </a:r>
          </a:p>
          <a:p>
            <a:pPr algn="ctr"/>
            <a:endParaRPr lang="en-US" sz="1764" b="1" dirty="0"/>
          </a:p>
          <a:p>
            <a:pPr algn="ctr"/>
            <a:r>
              <a:rPr lang="en-US" sz="1764" dirty="0"/>
              <a:t>Merek kunci PK</a:t>
            </a:r>
          </a:p>
          <a:p>
            <a:pPr algn="ctr"/>
            <a:r>
              <a:rPr lang="en-US" sz="1764" dirty="0">
                <a:solidFill>
                  <a:srgbClr val="FF0000"/>
                </a:solidFill>
              </a:rPr>
              <a:t>deskripsi merek</a:t>
            </a:r>
          </a:p>
          <a:p>
            <a:pPr algn="ctr"/>
            <a:r>
              <a:rPr lang="en-US" sz="1764" dirty="0"/>
              <a:t>Sub kelas deskripsi</a:t>
            </a:r>
          </a:p>
          <a:p>
            <a:pPr algn="ctr"/>
            <a:r>
              <a:rPr lang="en-US" sz="1764" dirty="0"/>
              <a:t>kelas deskripsi</a:t>
            </a:r>
          </a:p>
          <a:p>
            <a:pPr algn="ctr"/>
            <a:r>
              <a:rPr lang="en-US" sz="1764" dirty="0"/>
              <a:t>deskripsi departemen</a:t>
            </a:r>
          </a:p>
          <a:p>
            <a:pPr algn="ctr"/>
            <a:r>
              <a:rPr lang="en-US" sz="1764" dirty="0"/>
              <a:t>Tipe tampilan</a:t>
            </a:r>
          </a:p>
          <a:p>
            <a:pPr algn="ctr"/>
            <a:endParaRPr lang="en-US" sz="1764" dirty="0"/>
          </a:p>
        </p:txBody>
      </p:sp>
      <p:sp>
        <p:nvSpPr>
          <p:cNvPr id="17415" name="Line 8"/>
          <p:cNvSpPr>
            <a:spLocks noChangeShapeType="1"/>
          </p:cNvSpPr>
          <p:nvPr/>
        </p:nvSpPr>
        <p:spPr bwMode="auto">
          <a:xfrm flipH="1">
            <a:off x="3914960" y="2034431"/>
            <a:ext cx="2938126" cy="9529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316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H="1">
            <a:off x="3914960" y="5766646"/>
            <a:ext cx="293812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316"/>
          </a:p>
        </p:txBody>
      </p:sp>
      <p:cxnSp>
        <p:nvCxnSpPr>
          <p:cNvPr id="3" name="Straight Connector 2"/>
          <p:cNvCxnSpPr/>
          <p:nvPr/>
        </p:nvCxnSpPr>
        <p:spPr>
          <a:xfrm>
            <a:off x="1373878" y="2467637"/>
            <a:ext cx="2541082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853087" y="1716796"/>
            <a:ext cx="2541082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73878" y="5210784"/>
            <a:ext cx="2541082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853087" y="5528419"/>
            <a:ext cx="2541082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02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100838" tIns="50419" rIns="100838" bIns="50419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Dimensi sesuai Manfaat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800" b="1" dirty="0">
                <a:latin typeface="Arial" charset="0"/>
              </a:rPr>
              <a:t>Konsistensi</a:t>
            </a:r>
            <a:endParaRPr lang="en-US" sz="4000" b="1" dirty="0">
              <a:latin typeface="Arial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sz="2400" dirty="0">
                <a:solidFill>
                  <a:srgbClr val="006FB4"/>
                </a:solidFill>
                <a:latin typeface="Arial" charset="0"/>
              </a:rPr>
              <a:t>Setiap tabel fakta disaring secara konsisten dan hasil diberi label secara konsisten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b="1" dirty="0">
                <a:latin typeface="Arial" charset="0"/>
              </a:rPr>
              <a:t>Integrasi</a:t>
            </a:r>
            <a:endParaRPr lang="en-US" sz="4000" b="1" dirty="0">
              <a:latin typeface="Arial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sz="2400" dirty="0">
                <a:solidFill>
                  <a:srgbClr val="006FB4"/>
                </a:solidFill>
                <a:latin typeface="Arial" charset="0"/>
              </a:rPr>
              <a:t>Pengguna dapat membuat query yang bor di tabel fakta yang mewakili proses yang berbeda secara individual dan kemudian bergabung hasil ditetapkan pada atribut dimensi umum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b="1" dirty="0">
                <a:latin typeface="Arial" charset="0"/>
              </a:rPr>
              <a:t>waktu pengembangan dikurangi menjadi pasar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>
                <a:solidFill>
                  <a:srgbClr val="006FB4"/>
                </a:solidFill>
                <a:latin typeface="Arial" charset="0"/>
              </a:rPr>
              <a:t>Setelah dibuat, sesuai dimensi digunakan kembali</a:t>
            </a:r>
          </a:p>
        </p:txBody>
      </p:sp>
    </p:spTree>
    <p:extLst>
      <p:ext uri="{BB962C8B-B14F-4D97-AF65-F5344CB8AC3E}">
        <p14:creationId xmlns:p14="http://schemas.microsoft.com/office/powerpoint/2010/main" val="30117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Empat Langkah Desain Dimensi Proses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4200" indent="-504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Pilih Proses Bisnis</a:t>
            </a:r>
          </a:p>
          <a:p>
            <a:pPr marL="504200" indent="-504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Pilih Grain</a:t>
            </a:r>
          </a:p>
          <a:p>
            <a:pPr marL="504200" indent="-504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Pilih Fakta</a:t>
            </a:r>
          </a:p>
          <a:p>
            <a:pPr marL="504200" indent="-504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Memilih </a:t>
            </a:r>
            <a:r>
              <a:rPr lang="en-US" dirty="0" smtClean="0"/>
              <a:t>Ukuran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8357" y="5449010"/>
            <a:ext cx="2342000" cy="156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46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268" y="303213"/>
            <a:ext cx="8030381" cy="1260475"/>
          </a:xfrm>
        </p:spPr>
        <p:txBody>
          <a:bodyPr/>
          <a:lstStyle/>
          <a:p>
            <a:r>
              <a:rPr lang="en-US" altLang="en-US" b="1" dirty="0"/>
              <a:t>Langkah 1: </a:t>
            </a:r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b="1" dirty="0" smtClean="0"/>
              <a:t>Memilih </a:t>
            </a:r>
            <a:r>
              <a:rPr lang="en-US" altLang="en-US" b="1" dirty="0"/>
              <a:t>Proses Bisnis</a:t>
            </a:r>
            <a:endParaRPr lang="en-US" b="1" dirty="0"/>
          </a:p>
        </p:txBody>
      </p:sp>
      <p:sp>
        <p:nvSpPr>
          <p:cNvPr id="851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800" dirty="0"/>
              <a:t>Sebuah proses bisnis adalah proses operasional utama dalam sebuah organisasi</a:t>
            </a:r>
            <a:r>
              <a:rPr lang="en-US" altLang="en-US" sz="2800" dirty="0" smtClean="0"/>
              <a:t>.</a:t>
            </a:r>
            <a:endParaRPr lang="en-US" altLang="en-US" sz="200" dirty="0"/>
          </a:p>
          <a:p>
            <a:pPr>
              <a:lnSpc>
                <a:spcPct val="120000"/>
              </a:lnSpc>
            </a:pPr>
            <a:r>
              <a:rPr lang="en-US" altLang="en-US" sz="2800" dirty="0"/>
              <a:t>Biasanya didukung oleh sistem warisan (database) atau OLTP.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olidFill>
                  <a:srgbClr val="0070C0"/>
                </a:solidFill>
              </a:rPr>
              <a:t>Contoh: Pesanan, Faktur, Inventory dll</a:t>
            </a:r>
            <a:r>
              <a:rPr lang="en-US" altLang="en-US" sz="2400" dirty="0" smtClean="0">
                <a:solidFill>
                  <a:srgbClr val="0070C0"/>
                </a:solidFill>
              </a:rPr>
              <a:t>.</a:t>
            </a:r>
            <a:endParaRPr lang="en-US" altLang="en-US" sz="1800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en-US" sz="2800" dirty="0"/>
              <a:t>Proses bisnis sering disebut sebagai Data Mart dan itulah mengapa banyak orang mengkritik DM sebagai yang berorientasi Data mart. </a:t>
            </a:r>
          </a:p>
          <a:p>
            <a:pPr>
              <a:lnSpc>
                <a:spcPct val="120000"/>
              </a:lnSpc>
            </a:pPr>
            <a:endParaRPr lang="en-US" altLang="en-US" sz="2000" dirty="0"/>
          </a:p>
          <a:p>
            <a:pPr>
              <a:lnSpc>
                <a:spcPct val="12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599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Apa Modeling Dimensi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pemodelan dimensi</a:t>
            </a:r>
          </a:p>
          <a:p>
            <a:r>
              <a:rPr lang="en-US" sz="2800" dirty="0"/>
              <a:t>teknik desain logis untuk data penataan</a:t>
            </a:r>
          </a:p>
          <a:p>
            <a:pPr lvl="1"/>
            <a:r>
              <a:rPr lang="en-US" sz="2400" dirty="0">
                <a:solidFill>
                  <a:srgbClr val="006FB4"/>
                </a:solidFill>
              </a:rPr>
              <a:t>Hal ini intuitif untuk pengguna bisnis</a:t>
            </a:r>
          </a:p>
          <a:p>
            <a:pPr lvl="1"/>
            <a:r>
              <a:rPr lang="en-US" sz="2400" dirty="0">
                <a:solidFill>
                  <a:srgbClr val="006FB4"/>
                </a:solidFill>
              </a:rPr>
              <a:t>Mudah dimengerti</a:t>
            </a:r>
          </a:p>
          <a:p>
            <a:pPr lvl="1"/>
            <a:r>
              <a:rPr lang="en-US" sz="2400" dirty="0">
                <a:solidFill>
                  <a:srgbClr val="006FB4"/>
                </a:solidFill>
              </a:rPr>
              <a:t>kinerja query cepat</a:t>
            </a:r>
          </a:p>
          <a:p>
            <a:r>
              <a:rPr lang="en-US" sz="2800" dirty="0"/>
              <a:t>konstruksi utama dari dimensi </a:t>
            </a:r>
            <a:r>
              <a:rPr lang="en-US" sz="2800" dirty="0" smtClean="0"/>
              <a:t>model:</a:t>
            </a:r>
            <a:endParaRPr lang="en-US" sz="2800" dirty="0"/>
          </a:p>
          <a:p>
            <a:pPr lvl="1"/>
            <a:r>
              <a:rPr lang="en-US" sz="2400" dirty="0">
                <a:solidFill>
                  <a:srgbClr val="006FB4"/>
                </a:solidFill>
              </a:rPr>
              <a:t>tabel fakta</a:t>
            </a:r>
          </a:p>
          <a:p>
            <a:pPr lvl="1"/>
            <a:r>
              <a:rPr lang="en-US" sz="2400" dirty="0">
                <a:solidFill>
                  <a:srgbClr val="006FB4"/>
                </a:solidFill>
              </a:rPr>
              <a:t>tabel dimensi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358" y="4953911"/>
            <a:ext cx="2499540" cy="222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8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Langkah-2: Memilih Grain</a:t>
            </a:r>
            <a:endParaRPr lang="en-US" b="1"/>
          </a:p>
        </p:txBody>
      </p:sp>
      <p:sp>
        <p:nvSpPr>
          <p:cNvPr id="629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Grain adalah fundamental, tingkat atom dari data yang akan diwakili. 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Grain juga disebut sebagai unit analisis.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pernyataan contoh biji-bijian 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biji-bijian khas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0070C0"/>
                </a:solidFill>
              </a:rPr>
              <a:t>Transaksi individu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0070C0"/>
                </a:solidFill>
              </a:rPr>
              <a:t>agregat Harian (snapshot)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0070C0"/>
                </a:solidFill>
              </a:rPr>
              <a:t>agregat bulanan</a:t>
            </a:r>
            <a:endParaRPr lang="en-US" altLang="en-US" sz="20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/>
              <a:t>Hubungan antara gandum dan ekspresif.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Grain vs hardware trade-off. </a:t>
            </a:r>
          </a:p>
        </p:txBody>
      </p:sp>
    </p:spTree>
    <p:extLst>
      <p:ext uri="{BB962C8B-B14F-4D97-AF65-F5344CB8AC3E}">
        <p14:creationId xmlns:p14="http://schemas.microsoft.com/office/powerpoint/2010/main" val="33335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Langkah-2: Hubungan b / w Grain</a:t>
            </a:r>
            <a:endParaRPr lang="en-US" b="1" dirty="0"/>
          </a:p>
        </p:txBody>
      </p:sp>
      <p:grpSp>
        <p:nvGrpSpPr>
          <p:cNvPr id="884753" name="Group 17"/>
          <p:cNvGrpSpPr>
            <a:grpSpLocks/>
          </p:cNvGrpSpPr>
          <p:nvPr/>
        </p:nvGrpSpPr>
        <p:grpSpPr bwMode="auto">
          <a:xfrm>
            <a:off x="7340426" y="3482417"/>
            <a:ext cx="2689013" cy="3228217"/>
            <a:chOff x="3984" y="1536"/>
            <a:chExt cx="1536" cy="1844"/>
          </a:xfrm>
        </p:grpSpPr>
        <p:sp>
          <p:nvSpPr>
            <p:cNvPr id="884744" name="AutoShape 8"/>
            <p:cNvSpPr>
              <a:spLocks noChangeArrowheads="1"/>
            </p:cNvSpPr>
            <p:nvPr/>
          </p:nvSpPr>
          <p:spPr bwMode="auto">
            <a:xfrm>
              <a:off x="3984" y="1536"/>
              <a:ext cx="1536" cy="1392"/>
            </a:xfrm>
            <a:prstGeom prst="star24">
              <a:avLst>
                <a:gd name="adj" fmla="val 37500"/>
              </a:avLst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316"/>
            </a:p>
          </p:txBody>
        </p:sp>
        <p:sp>
          <p:nvSpPr>
            <p:cNvPr id="884745" name="Text Box 9"/>
            <p:cNvSpPr txBox="1">
              <a:spLocks noChangeArrowheads="1"/>
            </p:cNvSpPr>
            <p:nvPr/>
          </p:nvSpPr>
          <p:spPr bwMode="auto">
            <a:xfrm>
              <a:off x="4172" y="2978"/>
              <a:ext cx="1103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985"/>
                <a:t>agregat harian</a:t>
              </a:r>
            </a:p>
            <a:p>
              <a:r>
                <a:rPr lang="en-US" altLang="en-US" sz="1985"/>
                <a:t> 6 x 4 = 24 nilai-nilai</a:t>
              </a:r>
            </a:p>
          </p:txBody>
        </p:sp>
      </p:grpSp>
      <p:grpSp>
        <p:nvGrpSpPr>
          <p:cNvPr id="884752" name="Group 16"/>
          <p:cNvGrpSpPr>
            <a:grpSpLocks/>
          </p:cNvGrpSpPr>
          <p:nvPr/>
        </p:nvGrpSpPr>
        <p:grpSpPr bwMode="auto">
          <a:xfrm>
            <a:off x="3721815" y="2699872"/>
            <a:ext cx="3114424" cy="3387526"/>
            <a:chOff x="1917" y="1089"/>
            <a:chExt cx="1779" cy="1935"/>
          </a:xfrm>
        </p:grpSpPr>
        <p:sp>
          <p:nvSpPr>
            <p:cNvPr id="884743" name="AutoShape 7"/>
            <p:cNvSpPr>
              <a:spLocks noChangeArrowheads="1"/>
            </p:cNvSpPr>
            <p:nvPr/>
          </p:nvSpPr>
          <p:spPr bwMode="auto">
            <a:xfrm>
              <a:off x="2064" y="1488"/>
              <a:ext cx="1632" cy="1536"/>
            </a:xfrm>
            <a:prstGeom prst="star16">
              <a:avLst>
                <a:gd name="adj" fmla="val 37500"/>
              </a:avLst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316"/>
            </a:p>
          </p:txBody>
        </p:sp>
        <p:sp>
          <p:nvSpPr>
            <p:cNvPr id="884746" name="Text Box 10"/>
            <p:cNvSpPr txBox="1">
              <a:spLocks noChangeArrowheads="1"/>
            </p:cNvSpPr>
            <p:nvPr/>
          </p:nvSpPr>
          <p:spPr bwMode="auto">
            <a:xfrm>
              <a:off x="1917" y="1089"/>
              <a:ext cx="1624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985"/>
                <a:t>Empat agregat per minggu</a:t>
              </a:r>
            </a:p>
            <a:p>
              <a:r>
                <a:rPr lang="en-US" altLang="en-US" sz="1985"/>
                <a:t> 4 x 4 = 16 nilai</a:t>
              </a:r>
            </a:p>
          </p:txBody>
        </p:sp>
      </p:grpSp>
      <p:grpSp>
        <p:nvGrpSpPr>
          <p:cNvPr id="884751" name="Group 15"/>
          <p:cNvGrpSpPr>
            <a:grpSpLocks/>
          </p:cNvGrpSpPr>
          <p:nvPr/>
        </p:nvGrpSpPr>
        <p:grpSpPr bwMode="auto">
          <a:xfrm>
            <a:off x="624895" y="3566449"/>
            <a:ext cx="2801056" cy="3144185"/>
            <a:chOff x="148" y="1584"/>
            <a:chExt cx="1600" cy="1796"/>
          </a:xfrm>
        </p:grpSpPr>
        <p:sp>
          <p:nvSpPr>
            <p:cNvPr id="884742" name="AutoShape 6"/>
            <p:cNvSpPr>
              <a:spLocks noChangeArrowheads="1"/>
            </p:cNvSpPr>
            <p:nvPr/>
          </p:nvSpPr>
          <p:spPr bwMode="auto">
            <a:xfrm>
              <a:off x="192" y="1584"/>
              <a:ext cx="1392" cy="1296"/>
            </a:xfrm>
            <a:prstGeom prst="star8">
              <a:avLst>
                <a:gd name="adj" fmla="val 38250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316"/>
            </a:p>
          </p:txBody>
        </p:sp>
        <p:sp>
          <p:nvSpPr>
            <p:cNvPr id="884747" name="Text Box 11"/>
            <p:cNvSpPr txBox="1">
              <a:spLocks noChangeArrowheads="1"/>
            </p:cNvSpPr>
            <p:nvPr/>
          </p:nvSpPr>
          <p:spPr bwMode="auto">
            <a:xfrm>
              <a:off x="148" y="2978"/>
              <a:ext cx="1600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985"/>
                <a:t>Dua agregat per minggu</a:t>
              </a:r>
            </a:p>
            <a:p>
              <a:r>
                <a:rPr lang="en-US" altLang="en-US" sz="1985"/>
                <a:t> 2 x 4 = 8 nilai-nilai</a:t>
              </a:r>
            </a:p>
          </p:txBody>
        </p:sp>
      </p:grpSp>
      <p:grpSp>
        <p:nvGrpSpPr>
          <p:cNvPr id="884754" name="Group 18"/>
          <p:cNvGrpSpPr>
            <a:grpSpLocks/>
          </p:cNvGrpSpPr>
          <p:nvPr/>
        </p:nvGrpSpPr>
        <p:grpSpPr bwMode="auto">
          <a:xfrm>
            <a:off x="989033" y="1831545"/>
            <a:ext cx="8536217" cy="558460"/>
            <a:chOff x="356" y="593"/>
            <a:chExt cx="4876" cy="319"/>
          </a:xfrm>
        </p:grpSpPr>
        <p:sp>
          <p:nvSpPr>
            <p:cNvPr id="884748" name="Line 12"/>
            <p:cNvSpPr>
              <a:spLocks noChangeShapeType="1"/>
            </p:cNvSpPr>
            <p:nvPr/>
          </p:nvSpPr>
          <p:spPr bwMode="auto">
            <a:xfrm>
              <a:off x="432" y="912"/>
              <a:ext cx="48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316"/>
            </a:p>
          </p:txBody>
        </p:sp>
        <p:sp>
          <p:nvSpPr>
            <p:cNvPr id="884749" name="Text Box 13"/>
            <p:cNvSpPr txBox="1">
              <a:spLocks noChangeArrowheads="1"/>
            </p:cNvSpPr>
            <p:nvPr/>
          </p:nvSpPr>
          <p:spPr bwMode="auto">
            <a:xfrm>
              <a:off x="356" y="593"/>
              <a:ext cx="1196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6">
                  <a:solidFill>
                    <a:schemeClr val="hlink"/>
                  </a:solidFill>
                </a:rPr>
                <a:t>Perincian RENDAH</a:t>
              </a:r>
            </a:p>
          </p:txBody>
        </p:sp>
        <p:sp>
          <p:nvSpPr>
            <p:cNvPr id="884750" name="Text Box 14"/>
            <p:cNvSpPr txBox="1">
              <a:spLocks noChangeArrowheads="1"/>
            </p:cNvSpPr>
            <p:nvPr/>
          </p:nvSpPr>
          <p:spPr bwMode="auto">
            <a:xfrm>
              <a:off x="3893" y="593"/>
              <a:ext cx="1226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6">
                  <a:solidFill>
                    <a:schemeClr val="hlink"/>
                  </a:solidFill>
                </a:rPr>
                <a:t>Perincian TINGGI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728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Kasus </a:t>
            </a:r>
            <a:r>
              <a:rPr lang="en-US" altLang="en-US" b="1" u="sng" dirty="0"/>
              <a:t>UNTUK</a:t>
            </a:r>
            <a:r>
              <a:rPr lang="en-US" altLang="en-US" b="1" dirty="0"/>
              <a:t> agregasi data yang</a:t>
            </a:r>
            <a:endParaRPr lang="en-US" b="1" dirty="0"/>
          </a:p>
        </p:txBody>
      </p:sp>
      <p:sp>
        <p:nvSpPr>
          <p:cNvPr id="8017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wrap="square" lIns="101538" tIns="50770" rIns="101538" bIns="50770" numCol="1" anchor="t" anchorCtr="0" compatLnSpc="1">
            <a:prstTxWarp prst="textNoShape">
              <a:avLst/>
            </a:prstTxWarp>
          </a:bodyPr>
          <a:lstStyle/>
          <a:p>
            <a:pPr marL="252100" indent="-252100">
              <a:spcBef>
                <a:spcPct val="50000"/>
              </a:spcBef>
              <a:buSzPct val="100000"/>
            </a:pPr>
            <a:r>
              <a:rPr lang="en-US" altLang="en-US" sz="2800" dirty="0"/>
              <a:t> Bekerja dengan baik untuk query berulang-ulang</a:t>
            </a:r>
            <a:r>
              <a:rPr lang="en-US" altLang="en-US" sz="2800" dirty="0" smtClean="0"/>
              <a:t>.</a:t>
            </a:r>
            <a:endParaRPr lang="en-US" altLang="en-US" sz="600" dirty="0"/>
          </a:p>
          <a:p>
            <a:pPr marL="252100" indent="-252100">
              <a:spcBef>
                <a:spcPct val="50000"/>
              </a:spcBef>
              <a:buSzPct val="100000"/>
            </a:pPr>
            <a:r>
              <a:rPr lang="en-US" altLang="en-US" sz="2800" dirty="0"/>
              <a:t> Mengikuti proses pemikiran yang dikenal</a:t>
            </a:r>
            <a:r>
              <a:rPr lang="en-US" altLang="en-US" sz="2800" dirty="0" smtClean="0"/>
              <a:t>.</a:t>
            </a:r>
            <a:endParaRPr lang="en-US" altLang="en-US" sz="700" dirty="0"/>
          </a:p>
          <a:p>
            <a:pPr marL="252100" indent="-252100">
              <a:spcBef>
                <a:spcPct val="50000"/>
              </a:spcBef>
              <a:buSzPct val="100000"/>
            </a:pPr>
            <a:r>
              <a:rPr lang="en-US" altLang="en-US" sz="2800" dirty="0"/>
              <a:t> Dibenarkan jika digunakan untuk jumlah max query</a:t>
            </a:r>
            <a:r>
              <a:rPr lang="en-US" altLang="en-US" sz="2800" dirty="0" smtClean="0"/>
              <a:t>.</a:t>
            </a:r>
            <a:endParaRPr lang="en-US" altLang="en-US" sz="900" dirty="0"/>
          </a:p>
          <a:p>
            <a:pPr marL="252100" indent="-252100">
              <a:spcBef>
                <a:spcPct val="50000"/>
              </a:spcBef>
              <a:buSzPct val="100000"/>
            </a:pPr>
            <a:r>
              <a:rPr lang="en-US" altLang="en-US" sz="2800" dirty="0"/>
              <a:t> Menyediakan sebuah </a:t>
            </a:r>
            <a:r>
              <a:rPr lang="en-US" altLang="en-US" sz="2800" dirty="0">
                <a:solidFill>
                  <a:srgbClr val="0070C0"/>
                </a:solidFill>
              </a:rPr>
              <a:t>"gambar besar" </a:t>
            </a:r>
            <a:r>
              <a:rPr lang="en-US" altLang="en-US" sz="2800" dirty="0"/>
              <a:t>atau melihat makroskopik</a:t>
            </a:r>
            <a:r>
              <a:rPr lang="en-US" altLang="en-US" sz="2800" dirty="0" smtClean="0"/>
              <a:t>.</a:t>
            </a:r>
            <a:endParaRPr lang="en-US" altLang="en-US" sz="700" dirty="0"/>
          </a:p>
          <a:p>
            <a:pPr marL="252100" indent="-252100">
              <a:spcBef>
                <a:spcPct val="50000"/>
              </a:spcBef>
              <a:buSzPct val="100000"/>
            </a:pPr>
            <a:r>
              <a:rPr lang="en-US" altLang="en-US" sz="2800" dirty="0"/>
              <a:t> Aplikasi tergantung, biasanya tidak fleksibel dengan perubahan bisnis (ingat kurangnya kemutlakan konvensi).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41EC-DD7A-4A98-AD6C-60DED2E380F4}">
              <a:rPr lang="en-US" altLang="en-US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578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790" y="303213"/>
            <a:ext cx="8231859" cy="1260475"/>
          </a:xfrm>
        </p:spPr>
        <p:txBody>
          <a:bodyPr/>
          <a:lstStyle/>
          <a:p>
            <a:r>
              <a:rPr lang="en-US" altLang="en-US" b="1" dirty="0"/>
              <a:t>Kasus </a:t>
            </a:r>
            <a:r>
              <a:rPr lang="en-US" altLang="en-US" b="1" u="sng" dirty="0"/>
              <a:t>MELAWAN</a:t>
            </a:r>
            <a:r>
              <a:rPr lang="en-US" altLang="en-US" b="1" dirty="0"/>
              <a:t> agregasi data yang</a:t>
            </a:r>
            <a:endParaRPr lang="en-US" b="1" dirty="0"/>
          </a:p>
        </p:txBody>
      </p:sp>
      <p:sp>
        <p:nvSpPr>
          <p:cNvPr id="80793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wrap="square" lIns="101538" tIns="50770" rIns="101538" bIns="50770" numCol="1" anchor="t" anchorCtr="0" compatLnSpc="1">
            <a:prstTxWarp prst="textNoShape">
              <a:avLst/>
            </a:prstTxWarp>
          </a:bodyPr>
          <a:lstStyle/>
          <a:p>
            <a:pPr marL="252100" indent="-252100">
              <a:lnSpc>
                <a:spcPct val="120000"/>
              </a:lnSpc>
              <a:spcBef>
                <a:spcPct val="50000"/>
              </a:spcBef>
              <a:buSzPct val="100000"/>
            </a:pPr>
            <a:r>
              <a:rPr lang="en-US" altLang="en-US" sz="2800" b="1" dirty="0"/>
              <a:t>Agregasi adalah ireversibel.</a:t>
            </a:r>
          </a:p>
          <a:p>
            <a:pPr marL="567225" lvl="1" indent="-189075">
              <a:lnSpc>
                <a:spcPct val="12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 Dapat membuat data penjualan bulanan dari data penjualan mingguan, tapi sebaliknya tidak mungkin. </a:t>
            </a:r>
            <a:endParaRPr lang="en-US" altLang="en-US" sz="800" dirty="0">
              <a:solidFill>
                <a:srgbClr val="0070C0"/>
              </a:solidFill>
            </a:endParaRPr>
          </a:p>
          <a:p>
            <a:pPr marL="252100" indent="-252100">
              <a:lnSpc>
                <a:spcPct val="120000"/>
              </a:lnSpc>
              <a:spcBef>
                <a:spcPct val="50000"/>
              </a:spcBef>
              <a:buSzPct val="100000"/>
            </a:pPr>
            <a:r>
              <a:rPr lang="en-US" altLang="en-US" sz="2800" b="1" dirty="0"/>
              <a:t>Agregasi membatasi pertanyaan yang dapat dijawab.</a:t>
            </a:r>
          </a:p>
          <a:p>
            <a:pPr marL="567225" lvl="1" indent="-189075">
              <a:lnSpc>
                <a:spcPct val="12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 Apa, </a:t>
            </a:r>
            <a:r>
              <a:rPr lang="en-US" altLang="en-US" sz="2400" u="sng" dirty="0">
                <a:solidFill>
                  <a:srgbClr val="0070C0"/>
                </a:solidFill>
              </a:rPr>
              <a:t>kapan</a:t>
            </a:r>
            <a:r>
              <a:rPr lang="en-US" altLang="en-US" sz="2400" dirty="0">
                <a:solidFill>
                  <a:srgbClr val="0070C0"/>
                </a:solidFill>
              </a:rPr>
              <a:t>, Mengapa, </a:t>
            </a:r>
            <a:r>
              <a:rPr lang="en-US" altLang="en-US" sz="2400" u="sng" dirty="0">
                <a:solidFill>
                  <a:srgbClr val="0070C0"/>
                </a:solidFill>
              </a:rPr>
              <a:t>dimana</a:t>
            </a:r>
            <a:r>
              <a:rPr lang="en-US" altLang="en-US" sz="2400" dirty="0">
                <a:solidFill>
                  <a:srgbClr val="0070C0"/>
                </a:solidFill>
              </a:rPr>
              <a:t>, apa lagi, </a:t>
            </a:r>
            <a:r>
              <a:rPr lang="en-US" altLang="en-US" sz="2400" dirty="0" smtClean="0">
                <a:solidFill>
                  <a:srgbClr val="0070C0"/>
                </a:solidFill>
              </a:rPr>
              <a:t>apa selanjutnya</a:t>
            </a:r>
          </a:p>
          <a:p>
            <a:pPr marL="252100" indent="-252100">
              <a:lnSpc>
                <a:spcPct val="120000"/>
              </a:lnSpc>
              <a:spcBef>
                <a:spcPct val="50000"/>
              </a:spcBef>
              <a:buSzPct val="100000"/>
            </a:pPr>
            <a:r>
              <a:rPr lang="en-US" altLang="en-US" sz="2800" b="1" dirty="0"/>
              <a:t>Agregasi dapat menyembunyikan fakta penting.</a:t>
            </a:r>
          </a:p>
          <a:p>
            <a:pPr marL="567225" lvl="1" indent="-189075">
              <a:lnSpc>
                <a:spcPct val="12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Rata-rata dari 100 &amp; 100 sama seperti 150 &amp; </a:t>
            </a:r>
            <a:r>
              <a:rPr lang="en-US" altLang="en-US" sz="2400" dirty="0" smtClean="0">
                <a:solidFill>
                  <a:srgbClr val="0070C0"/>
                </a:solidFill>
              </a:rPr>
              <a:t>50</a:t>
            </a:r>
            <a:endParaRPr lang="en-US" altLang="en-US" sz="2400" dirty="0">
              <a:solidFill>
                <a:srgbClr val="0070C0"/>
              </a:solidFill>
            </a:endParaRPr>
          </a:p>
          <a:p>
            <a:pPr marL="567225" lvl="1" indent="-189075">
              <a:lnSpc>
                <a:spcPct val="120000"/>
              </a:lnSpc>
              <a:spcBef>
                <a:spcPct val="50000"/>
              </a:spcBef>
            </a:pPr>
            <a:endParaRPr lang="en-US" alt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181D-36C5-415A-9554-16E4B04F30E2}">
              <a:rPr lang="en-US" altLang="en-US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6485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Agregasi menyembunyikan fakta penting Contoh</a:t>
            </a:r>
            <a:endParaRPr lang="en-US" b="1" dirty="0"/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51237-88A5-40F9-8F24-0967F9D4C265}">
              <a:rPr lang="en-US" altLang="en-US"/>
              <a:pPr/>
              <a:t>34</a:t>
            </a:fld>
            <a:endParaRPr lang="en-US" altLang="en-US"/>
          </a:p>
        </p:txBody>
      </p:sp>
      <p:graphicFrame>
        <p:nvGraphicFramePr>
          <p:cNvPr id="887111" name="Group 32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897425" y="2451247"/>
          <a:ext cx="9071917" cy="2465155"/>
        </p:xfrm>
        <a:graphic>
          <a:graphicData uri="http://schemas.openxmlformats.org/drawingml/2006/table">
            <a:tbl>
              <a:tblPr/>
              <a:tblGrid>
                <a:gridCol w="1659625"/>
                <a:gridCol w="1482809"/>
                <a:gridCol w="1482808"/>
                <a:gridCol w="1481058"/>
                <a:gridCol w="1482809"/>
                <a:gridCol w="1482808"/>
              </a:tblGrid>
              <a:tr h="40335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Minggu-1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Minggu-2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Minggu-3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Minggu-4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rata-rata</a:t>
                      </a:r>
                      <a:endParaRPr kumimoji="0" lang="en-US" altLang="en-US" sz="3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03352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Zona-1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kumimoji="0" lang="en-US" altLang="en-US" sz="3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03352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Zona-2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kumimoji="0" lang="en-US" altLang="en-US" sz="3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03352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Zona-3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kumimoji="0" lang="en-US" altLang="en-US" sz="3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03352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Zona-4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kumimoji="0" lang="en-US" altLang="en-US" sz="3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36965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rata-rata</a:t>
                      </a:r>
                      <a:endParaRPr kumimoji="0" lang="en-US" altLang="en-US" sz="3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kumimoji="0" lang="en-US" altLang="en-US" sz="3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7112" name="Rectangle 328"/>
          <p:cNvSpPr>
            <a:spLocks noChangeArrowheads="1"/>
          </p:cNvSpPr>
          <p:nvPr/>
        </p:nvSpPr>
        <p:spPr bwMode="auto">
          <a:xfrm>
            <a:off x="2580061" y="2857077"/>
            <a:ext cx="5882217" cy="159660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206"/>
              <a:t>Hanya melihat rata-rata yaitu agregat</a:t>
            </a:r>
          </a:p>
        </p:txBody>
      </p:sp>
    </p:spTree>
    <p:extLst>
      <p:ext uri="{BB962C8B-B14F-4D97-AF65-F5344CB8AC3E}">
        <p14:creationId xmlns:p14="http://schemas.microsoft.com/office/powerpoint/2010/main" val="12313390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887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71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1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92271" y="303213"/>
            <a:ext cx="8061378" cy="1260475"/>
          </a:xfrm>
        </p:spPr>
        <p:txBody>
          <a:bodyPr/>
          <a:lstStyle/>
          <a:p>
            <a:r>
              <a:rPr lang="en-US" altLang="en-US" b="1" dirty="0"/>
              <a:t>Agregasi menyembunyikan penting </a:t>
            </a:r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b="1" dirty="0" smtClean="0"/>
              <a:t>fakta </a:t>
            </a:r>
            <a:r>
              <a:rPr lang="en-US" altLang="en-US" b="1" dirty="0"/>
              <a:t>grafik</a:t>
            </a:r>
            <a:endParaRPr lang="en-US" b="1" dirty="0"/>
          </a:p>
        </p:txBody>
      </p:sp>
      <p:graphicFrame>
        <p:nvGraphicFramePr>
          <p:cNvPr id="889911" name="Object 5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2259629" y="1955023"/>
          <a:ext cx="6193888" cy="340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Chart" r:id="rId4" imgW="4381500" imgH="2409749" progId="Excel.Chart.8">
                  <p:embed/>
                </p:oleObj>
              </mc:Choice>
              <mc:Fallback>
                <p:oleObj name="Chart" r:id="rId4" imgW="4381500" imgH="2409749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629" y="1955023"/>
                        <a:ext cx="6193888" cy="340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BA4C-0236-465A-AFB2-5985DA7F82C8}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889913" name="Text Box 57"/>
          <p:cNvSpPr txBox="1">
            <a:spLocks noChangeArrowheads="1"/>
          </p:cNvSpPr>
          <p:nvPr/>
        </p:nvSpPr>
        <p:spPr bwMode="auto">
          <a:xfrm>
            <a:off x="2643210" y="5437551"/>
            <a:ext cx="4916859" cy="1925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en-US" sz="1985" dirty="0">
                <a:solidFill>
                  <a:schemeClr val="hlink"/>
                </a:solidFill>
              </a:rPr>
              <a:t>Z1:</a:t>
            </a:r>
            <a:r>
              <a:rPr lang="en-US" altLang="en-US" sz="1985" dirty="0"/>
              <a:t> Penjualan adalah konstan (perlu bekerja di atasnya)</a:t>
            </a:r>
          </a:p>
          <a:p>
            <a:pPr algn="l">
              <a:lnSpc>
                <a:spcPct val="120000"/>
              </a:lnSpc>
            </a:pPr>
            <a:r>
              <a:rPr lang="en-US" altLang="en-US" sz="1985" dirty="0">
                <a:solidFill>
                  <a:schemeClr val="hlink"/>
                </a:solidFill>
              </a:rPr>
              <a:t>Z2:</a:t>
            </a:r>
            <a:r>
              <a:rPr lang="en-US" altLang="en-US" sz="1985" dirty="0"/>
              <a:t> Sale naik, kemudian jatuh (membutuhkan perhatian)</a:t>
            </a:r>
          </a:p>
          <a:p>
            <a:pPr algn="l">
              <a:lnSpc>
                <a:spcPct val="120000"/>
              </a:lnSpc>
            </a:pPr>
            <a:r>
              <a:rPr lang="en-US" altLang="en-US" sz="1985" dirty="0">
                <a:solidFill>
                  <a:schemeClr val="hlink"/>
                </a:solidFill>
              </a:rPr>
              <a:t>Z3:</a:t>
            </a:r>
            <a:r>
              <a:rPr lang="en-US" altLang="en-US" sz="1985" dirty="0"/>
              <a:t> Penjualan terus meningkat, mengapa?</a:t>
            </a:r>
          </a:p>
          <a:p>
            <a:pPr algn="l">
              <a:lnSpc>
                <a:spcPct val="120000"/>
              </a:lnSpc>
            </a:pPr>
            <a:r>
              <a:rPr lang="en-US" altLang="en-US" sz="1985" dirty="0">
                <a:solidFill>
                  <a:schemeClr val="hlink"/>
                </a:solidFill>
              </a:rPr>
              <a:t>Z4:</a:t>
            </a:r>
            <a:r>
              <a:rPr lang="en-US" altLang="en-US" sz="1985" dirty="0"/>
              <a:t> Sale menurun tajam, perlu melihat secara mendalam.</a:t>
            </a:r>
          </a:p>
          <a:p>
            <a:pPr algn="l">
              <a:lnSpc>
                <a:spcPct val="120000"/>
              </a:lnSpc>
            </a:pPr>
            <a:r>
              <a:rPr lang="en-US" altLang="en-US" sz="1985" dirty="0">
                <a:solidFill>
                  <a:schemeClr val="hlink"/>
                </a:solidFill>
              </a:rPr>
              <a:t>W2:</a:t>
            </a:r>
            <a:r>
              <a:rPr lang="en-US" altLang="en-US" sz="1985" dirty="0"/>
              <a:t> penjualan statis</a:t>
            </a:r>
          </a:p>
        </p:txBody>
      </p:sp>
    </p:spTree>
    <p:extLst>
      <p:ext uri="{BB962C8B-B14F-4D97-AF65-F5344CB8AC3E}">
        <p14:creationId xmlns:p14="http://schemas.microsoft.com/office/powerpoint/2010/main" val="1597486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Langkah 3: Pilih pernyataan Fakta</a:t>
            </a:r>
            <a:endParaRPr lang="en-US" b="1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36A32-4A36-4892-BE55-FE9891F0E25A}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628743" name="Text Box 7"/>
          <p:cNvSpPr txBox="1">
            <a:spLocks noChangeArrowheads="1"/>
          </p:cNvSpPr>
          <p:nvPr/>
        </p:nvSpPr>
        <p:spPr bwMode="auto">
          <a:xfrm>
            <a:off x="2413715" y="2876334"/>
            <a:ext cx="5092163" cy="2047484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US" sz="3529" dirty="0"/>
              <a:t>“Kita perlu penjualan bulanan di</a:t>
            </a:r>
          </a:p>
          <a:p>
            <a:pPr>
              <a:lnSpc>
                <a:spcPct val="120000"/>
              </a:lnSpc>
            </a:pPr>
            <a:r>
              <a:rPr lang="en-US" altLang="en-US" sz="3529" dirty="0"/>
              <a:t>volume dan US $. oleh</a:t>
            </a:r>
          </a:p>
          <a:p>
            <a:pPr>
              <a:lnSpc>
                <a:spcPct val="120000"/>
              </a:lnSpc>
            </a:pPr>
            <a:r>
              <a:rPr lang="en-US" altLang="en-US" sz="3529" dirty="0"/>
              <a:t>Minggu, produk dan zona”</a:t>
            </a:r>
          </a:p>
        </p:txBody>
      </p:sp>
      <p:grpSp>
        <p:nvGrpSpPr>
          <p:cNvPr id="628753" name="Group 17"/>
          <p:cNvGrpSpPr>
            <a:grpSpLocks/>
          </p:cNvGrpSpPr>
          <p:nvPr/>
        </p:nvGrpSpPr>
        <p:grpSpPr bwMode="auto">
          <a:xfrm>
            <a:off x="3756143" y="2100792"/>
            <a:ext cx="2158563" cy="1699891"/>
            <a:chOff x="2600" y="1141"/>
            <a:chExt cx="1233" cy="971"/>
          </a:xfrm>
        </p:grpSpPr>
        <p:sp>
          <p:nvSpPr>
            <p:cNvPr id="628745" name="Text Box 9"/>
            <p:cNvSpPr txBox="1">
              <a:spLocks noChangeArrowheads="1"/>
            </p:cNvSpPr>
            <p:nvPr/>
          </p:nvSpPr>
          <p:spPr bwMode="auto">
            <a:xfrm>
              <a:off x="3195" y="1141"/>
              <a:ext cx="638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529">
                  <a:solidFill>
                    <a:schemeClr val="hlink"/>
                  </a:solidFill>
                </a:rPr>
                <a:t>fakta</a:t>
              </a:r>
            </a:p>
          </p:txBody>
        </p:sp>
        <p:sp>
          <p:nvSpPr>
            <p:cNvPr id="628747" name="Line 11"/>
            <p:cNvSpPr>
              <a:spLocks noChangeShapeType="1"/>
            </p:cNvSpPr>
            <p:nvPr/>
          </p:nvSpPr>
          <p:spPr bwMode="auto">
            <a:xfrm flipH="1">
              <a:off x="2600" y="1488"/>
              <a:ext cx="1008" cy="6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316"/>
            </a:p>
          </p:txBody>
        </p:sp>
        <p:sp>
          <p:nvSpPr>
            <p:cNvPr id="628748" name="Line 12"/>
            <p:cNvSpPr>
              <a:spLocks noChangeShapeType="1"/>
            </p:cNvSpPr>
            <p:nvPr/>
          </p:nvSpPr>
          <p:spPr bwMode="auto">
            <a:xfrm flipH="1">
              <a:off x="3354" y="1488"/>
              <a:ext cx="240" cy="57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316"/>
            </a:p>
          </p:txBody>
        </p:sp>
      </p:grpSp>
      <p:grpSp>
        <p:nvGrpSpPr>
          <p:cNvPr id="628754" name="Group 18"/>
          <p:cNvGrpSpPr>
            <a:grpSpLocks/>
          </p:cNvGrpSpPr>
          <p:nvPr/>
        </p:nvGrpSpPr>
        <p:grpSpPr bwMode="auto">
          <a:xfrm>
            <a:off x="3259966" y="4734340"/>
            <a:ext cx="3109172" cy="1186949"/>
            <a:chOff x="1818" y="2688"/>
            <a:chExt cx="1776" cy="678"/>
          </a:xfrm>
        </p:grpSpPr>
        <p:sp>
          <p:nvSpPr>
            <p:cNvPr id="628746" name="Text Box 10"/>
            <p:cNvSpPr txBox="1">
              <a:spLocks noChangeArrowheads="1"/>
            </p:cNvSpPr>
            <p:nvPr/>
          </p:nvSpPr>
          <p:spPr bwMode="auto">
            <a:xfrm>
              <a:off x="2124" y="3003"/>
              <a:ext cx="1328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529" dirty="0">
                  <a:solidFill>
                    <a:schemeClr val="hlink"/>
                  </a:solidFill>
                </a:rPr>
                <a:t>Ukuran</a:t>
              </a:r>
            </a:p>
          </p:txBody>
        </p:sp>
        <p:sp>
          <p:nvSpPr>
            <p:cNvPr id="628749" name="Line 13"/>
            <p:cNvSpPr>
              <a:spLocks noChangeShapeType="1"/>
            </p:cNvSpPr>
            <p:nvPr/>
          </p:nvSpPr>
          <p:spPr bwMode="auto">
            <a:xfrm flipH="1" flipV="1">
              <a:off x="2826" y="2688"/>
              <a:ext cx="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316"/>
            </a:p>
          </p:txBody>
        </p:sp>
        <p:sp>
          <p:nvSpPr>
            <p:cNvPr id="628750" name="Line 14"/>
            <p:cNvSpPr>
              <a:spLocks noChangeShapeType="1"/>
            </p:cNvSpPr>
            <p:nvPr/>
          </p:nvSpPr>
          <p:spPr bwMode="auto">
            <a:xfrm flipV="1">
              <a:off x="2826" y="2688"/>
              <a:ext cx="768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316"/>
            </a:p>
          </p:txBody>
        </p:sp>
        <p:sp>
          <p:nvSpPr>
            <p:cNvPr id="628751" name="Line 15"/>
            <p:cNvSpPr>
              <a:spLocks noChangeShapeType="1"/>
            </p:cNvSpPr>
            <p:nvPr/>
          </p:nvSpPr>
          <p:spPr bwMode="auto">
            <a:xfrm flipH="1" flipV="1">
              <a:off x="1818" y="2736"/>
              <a:ext cx="1008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316"/>
            </a:p>
          </p:txBody>
        </p:sp>
      </p:grpSp>
    </p:spTree>
    <p:extLst>
      <p:ext uri="{BB962C8B-B14F-4D97-AF65-F5344CB8AC3E}">
        <p14:creationId xmlns:p14="http://schemas.microsoft.com/office/powerpoint/2010/main" val="271582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Langkah 3: Pilih Fakta</a:t>
            </a:r>
            <a:endParaRPr lang="en-US" b="1" dirty="0"/>
          </a:p>
        </p:txBody>
      </p:sp>
      <p:sp>
        <p:nvSpPr>
          <p:cNvPr id="630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b="1" dirty="0"/>
              <a:t>Memilih </a:t>
            </a:r>
            <a:r>
              <a:rPr lang="en-US" altLang="en-US" b="1" u="sng" dirty="0"/>
              <a:t>fakta</a:t>
            </a:r>
            <a:r>
              <a:rPr lang="en-US" altLang="en-US" b="1" dirty="0"/>
              <a:t> yang akan mengisi setiap record tabel fakta. 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Ingat bahwa Fakta yang terbaik adalah Numeric, Terus Valued dan Additive.  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Contoh: Jumlah Terjual, Jumlah dll </a:t>
            </a:r>
          </a:p>
          <a:p>
            <a:pPr>
              <a:lnSpc>
                <a:spcPct val="120000"/>
              </a:lnSpc>
            </a:pPr>
            <a:endParaRPr lang="en-US" altLang="en-US" sz="1764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AF22-37B1-4040-BD85-F8934CBA15D7}">
              <a:rPr lang="en-US" altLang="en-US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06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Langkah 4: Pilih Dimensi </a:t>
            </a:r>
            <a:endParaRPr lang="en-US" b="1" dirty="0"/>
          </a:p>
        </p:txBody>
      </p:sp>
      <p:sp>
        <p:nvSpPr>
          <p:cNvPr id="8990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b="1" dirty="0" smtClean="0"/>
              <a:t>Memilih </a:t>
            </a:r>
            <a:r>
              <a:rPr lang="en-US" altLang="en-US" b="1" dirty="0"/>
              <a:t>itu </a:t>
            </a:r>
            <a:r>
              <a:rPr lang="en-US" altLang="en-US" b="1" u="sng" dirty="0"/>
              <a:t>ukuran</a:t>
            </a:r>
            <a:r>
              <a:rPr lang="en-US" altLang="en-US" b="1" dirty="0"/>
              <a:t> yang berlaku untuk setiap fakta dalam tabel fakta. </a:t>
            </a:r>
            <a:endParaRPr lang="en-US" altLang="en-US" sz="1764" b="1" dirty="0"/>
          </a:p>
          <a:p>
            <a:pPr lvl="1">
              <a:lnSpc>
                <a:spcPct val="12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dimensi khas: waktu, produk, geografi dll</a:t>
            </a:r>
            <a:r>
              <a:rPr lang="en-US" altLang="en-US" dirty="0" smtClean="0">
                <a:solidFill>
                  <a:srgbClr val="0070C0"/>
                </a:solidFill>
              </a:rPr>
              <a:t>.</a:t>
            </a:r>
            <a:endParaRPr lang="en-US" altLang="en-US" sz="1544" dirty="0">
              <a:solidFill>
                <a:srgbClr val="0070C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Mengidentifikasi atribut deskriptif yang menjelaskan setiap dimensi</a:t>
            </a:r>
            <a:r>
              <a:rPr lang="en-US" altLang="en-US" dirty="0" smtClean="0">
                <a:solidFill>
                  <a:srgbClr val="0070C0"/>
                </a:solidFill>
              </a:rPr>
              <a:t>.</a:t>
            </a:r>
            <a:endParaRPr lang="en-US" altLang="en-US" sz="1544" dirty="0">
              <a:solidFill>
                <a:srgbClr val="0070C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Tentukan hirarki dalam setiap dimensi.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5F83-B671-4106-9201-36264D20859D}">
              <a:rPr lang="en-US" altLang="en-US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66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780" y="303213"/>
            <a:ext cx="8138869" cy="1260475"/>
          </a:xfrm>
        </p:spPr>
        <p:txBody>
          <a:bodyPr/>
          <a:lstStyle/>
          <a:p>
            <a:r>
              <a:rPr lang="en-US" altLang="en-US" b="1" dirty="0"/>
              <a:t>Langkah-4: Bagaimana Mengidentifikasi </a:t>
            </a:r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b="1" dirty="0" smtClean="0"/>
              <a:t>Sebuah </a:t>
            </a:r>
            <a:r>
              <a:rPr lang="en-US" altLang="en-US" b="1" dirty="0"/>
              <a:t>Dimensi?</a:t>
            </a:r>
            <a:endParaRPr lang="en-US" b="1" dirty="0"/>
          </a:p>
        </p:txBody>
      </p:sp>
      <p:sp>
        <p:nvSpPr>
          <p:cNvPr id="82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Single dihargai atribut </a:t>
            </a:r>
            <a:r>
              <a:rPr lang="en-US" altLang="en-US" u="sng" dirty="0"/>
              <a:t>selama perekaman transaksi</a:t>
            </a:r>
            <a:r>
              <a:rPr lang="en-US" altLang="en-US" dirty="0"/>
              <a:t> adalah dimensi. </a:t>
            </a:r>
          </a:p>
          <a:p>
            <a:pPr lvl="1"/>
            <a:endParaRPr lang="en-US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5189-F94F-463C-A0FB-A58DD80D433B}">
              <a:rPr lang="en-US" altLang="en-US"/>
              <a:pPr/>
              <a:t>39</a:t>
            </a:fld>
            <a:endParaRPr lang="en-US" altLang="en-US"/>
          </a:p>
        </p:txBody>
      </p:sp>
      <p:grpSp>
        <p:nvGrpSpPr>
          <p:cNvPr id="828428" name="Group 12"/>
          <p:cNvGrpSpPr>
            <a:grpSpLocks/>
          </p:cNvGrpSpPr>
          <p:nvPr/>
        </p:nvGrpSpPr>
        <p:grpSpPr bwMode="auto">
          <a:xfrm>
            <a:off x="2991050" y="2749111"/>
            <a:ext cx="3641374" cy="2589226"/>
            <a:chOff x="1392" y="1328"/>
            <a:chExt cx="2080" cy="1479"/>
          </a:xfrm>
        </p:grpSpPr>
        <p:sp>
          <p:nvSpPr>
            <p:cNvPr id="828421" name="Text Box 5"/>
            <p:cNvSpPr txBox="1">
              <a:spLocks noChangeArrowheads="1"/>
            </p:cNvSpPr>
            <p:nvPr/>
          </p:nvSpPr>
          <p:spPr bwMode="auto">
            <a:xfrm>
              <a:off x="1968" y="1591"/>
              <a:ext cx="1504" cy="121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206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Calendar_Date</a:t>
              </a:r>
              <a:r>
                <a:rPr lang="en-US" altLang="en-US" sz="2206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</a:p>
            <a:p>
              <a:pPr algn="l"/>
              <a:r>
                <a:rPr lang="en-US" altLang="en-US" sz="2206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TIME_OF_DAY</a:t>
              </a:r>
              <a:r>
                <a:rPr lang="en-US" altLang="en-US" sz="2206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</a:p>
            <a:p>
              <a:pPr algn="l"/>
              <a:r>
                <a:rPr lang="en-US" altLang="en-US" sz="2206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 rekening</a:t>
              </a:r>
            </a:p>
            <a:p>
              <a:pPr algn="l"/>
              <a:r>
                <a:rPr lang="en-US" altLang="en-US" sz="2206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ATM_Location</a:t>
              </a:r>
              <a:r>
                <a:rPr lang="en-US" altLang="en-US" sz="2206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</a:p>
            <a:p>
              <a:pPr algn="l"/>
              <a:r>
                <a:rPr lang="en-US" altLang="en-US" sz="2206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Tipe transaksi</a:t>
              </a:r>
              <a:endParaRPr lang="en-US" altLang="en-US" sz="2206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l"/>
              <a:r>
                <a:rPr lang="en-US" altLang="en-US" sz="2206" b="1" dirty="0" err="1">
                  <a:solidFill>
                    <a:srgbClr val="002060"/>
                  </a:solidFill>
                </a:rPr>
                <a:t>Jumlah transaksi</a:t>
              </a:r>
              <a:endParaRPr lang="en-US" altLang="en-US" sz="2206" b="1" dirty="0">
                <a:solidFill>
                  <a:srgbClr val="002060"/>
                </a:solidFill>
              </a:endParaRPr>
            </a:p>
          </p:txBody>
        </p:sp>
        <p:sp>
          <p:nvSpPr>
            <p:cNvPr id="828423" name="Text Box 7"/>
            <p:cNvSpPr txBox="1">
              <a:spLocks noChangeArrowheads="1"/>
            </p:cNvSpPr>
            <p:nvPr/>
          </p:nvSpPr>
          <p:spPr bwMode="auto">
            <a:xfrm>
              <a:off x="2218" y="1328"/>
              <a:ext cx="760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206"/>
                <a:t>Bahkan Table</a:t>
              </a:r>
            </a:p>
          </p:txBody>
        </p:sp>
        <p:sp>
          <p:nvSpPr>
            <p:cNvPr id="828424" name="AutoShape 8"/>
            <p:cNvSpPr>
              <a:spLocks/>
            </p:cNvSpPr>
            <p:nvPr/>
          </p:nvSpPr>
          <p:spPr bwMode="auto">
            <a:xfrm>
              <a:off x="1786" y="1632"/>
              <a:ext cx="86" cy="912"/>
            </a:xfrm>
            <a:prstGeom prst="leftBrace">
              <a:avLst>
                <a:gd name="adj1" fmla="val 883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316"/>
            </a:p>
          </p:txBody>
        </p:sp>
        <p:sp>
          <p:nvSpPr>
            <p:cNvPr id="828425" name="Text Box 9"/>
            <p:cNvSpPr txBox="1">
              <a:spLocks noChangeArrowheads="1"/>
            </p:cNvSpPr>
            <p:nvPr/>
          </p:nvSpPr>
          <p:spPr bwMode="auto">
            <a:xfrm>
              <a:off x="1392" y="1968"/>
              <a:ext cx="372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206"/>
                <a:t>Redup</a:t>
              </a:r>
            </a:p>
          </p:txBody>
        </p:sp>
      </p:grpSp>
      <p:sp>
        <p:nvSpPr>
          <p:cNvPr id="828427" name="Text Box 11"/>
          <p:cNvSpPr txBox="1">
            <a:spLocks noChangeArrowheads="1"/>
          </p:cNvSpPr>
          <p:nvPr/>
        </p:nvSpPr>
        <p:spPr bwMode="auto">
          <a:xfrm>
            <a:off x="1562511" y="5858283"/>
            <a:ext cx="7009676" cy="77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206" b="1" dirty="0" err="1">
                <a:solidFill>
                  <a:srgbClr val="0070C0"/>
                </a:solidFill>
              </a:rPr>
              <a:t>TIME_OF_DAY</a:t>
            </a:r>
            <a:r>
              <a:rPr lang="en-US" altLang="en-US" sz="2206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r>
              <a:rPr lang="en-US" altLang="en-US" sz="2206" dirty="0"/>
              <a:t> Pagi, Mid pagi, Lunch Break dll</a:t>
            </a:r>
          </a:p>
          <a:p>
            <a:pPr algn="l"/>
            <a:r>
              <a:rPr lang="en-US" altLang="en-US" sz="2206" b="1" dirty="0" err="1">
                <a:solidFill>
                  <a:srgbClr val="0070C0"/>
                </a:solidFill>
              </a:rPr>
              <a:t>Tipe transaksi</a:t>
            </a:r>
            <a:r>
              <a:rPr lang="en-US" altLang="en-US" sz="2206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r>
              <a:rPr lang="en-US" altLang="en-US" sz="2206" dirty="0"/>
              <a:t> Penarikan, Deposit, Periksa keseimbangan dll</a:t>
            </a:r>
          </a:p>
        </p:txBody>
      </p:sp>
    </p:spTree>
    <p:extLst>
      <p:ext uri="{BB962C8B-B14F-4D97-AF65-F5344CB8AC3E}">
        <p14:creationId xmlns:p14="http://schemas.microsoft.com/office/powerpoint/2010/main" val="382970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419" grpId="0" build="p"/>
      <p:bldP spid="82842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Contoh Model dimensi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00" y="2788452"/>
            <a:ext cx="9452649" cy="397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7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1275" y="303213"/>
            <a:ext cx="8092374" cy="1260475"/>
          </a:xfrm>
        </p:spPr>
        <p:txBody>
          <a:bodyPr/>
          <a:lstStyle/>
          <a:p>
            <a:r>
              <a:rPr lang="en-US" altLang="en-US" b="1" dirty="0"/>
              <a:t>Langkah-4: Can Dimensi </a:t>
            </a:r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b="1" dirty="0" smtClean="0"/>
              <a:t>akan Multi-dihargai</a:t>
            </a:r>
            <a:r>
              <a:rPr lang="en-US" altLang="en-US" b="1" dirty="0"/>
              <a:t>?</a:t>
            </a:r>
            <a:endParaRPr lang="en-US" b="1" dirty="0"/>
          </a:p>
        </p:txBody>
      </p:sp>
      <p:sp>
        <p:nvSpPr>
          <p:cNvPr id="832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 dirty="0"/>
              <a:t>adalah dimensi </a:t>
            </a:r>
            <a:r>
              <a:rPr lang="en-US" altLang="en-US" sz="2800" b="1" dirty="0" smtClean="0"/>
              <a:t>SELALU </a:t>
            </a:r>
            <a:r>
              <a:rPr lang="en-US" altLang="en-US" sz="2800" b="1" dirty="0"/>
              <a:t>tunggal?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Tidak juga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Apa masalah? Dan bagaimana menangani</a:t>
            </a:r>
            <a:r>
              <a:rPr lang="en-US" altLang="en-US" sz="2400" dirty="0" smtClean="0">
                <a:solidFill>
                  <a:srgbClr val="0070C0"/>
                </a:solidFill>
              </a:rPr>
              <a:t>mereka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eaLnBrk="1" hangingPunct="1"/>
            <a:endParaRPr lang="en-US" altLang="en-US" sz="2800" dirty="0" smtClean="0"/>
          </a:p>
          <a:p>
            <a:pPr eaLnBrk="1" hangingPunct="1"/>
            <a:r>
              <a:rPr lang="en-US" altLang="en-US" sz="2800" b="1" dirty="0" smtClean="0"/>
              <a:t>Bagaimana </a:t>
            </a:r>
            <a:r>
              <a:rPr lang="en-US" altLang="en-US" sz="2800" b="1" dirty="0"/>
              <a:t>banyak operasi pemeliharaan yang mungkin?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Beberapa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Mungkin lebih untuk mobil tua</a:t>
            </a:r>
            <a:r>
              <a:rPr lang="en-US" altLang="en-US" sz="2400" dirty="0" smtClean="0">
                <a:solidFill>
                  <a:srgbClr val="0070C0"/>
                </a:solidFill>
              </a:rPr>
              <a:t>.</a:t>
            </a:r>
            <a:endParaRPr lang="en-US" altLang="en-US" sz="2400" dirty="0">
              <a:solidFill>
                <a:srgbClr val="0070C0"/>
              </a:solidFill>
            </a:endParaRPr>
          </a:p>
          <a:p>
            <a:endParaRPr lang="en-US" altLang="en-US" sz="1800" dirty="0"/>
          </a:p>
          <a:p>
            <a:endParaRPr lang="en-US" altLang="en-US" sz="2800" dirty="0"/>
          </a:p>
          <a:p>
            <a:pPr lvl="1"/>
            <a:endParaRPr lang="en-US" alt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9328F-FA12-422D-B0C2-B65B2EDDD70C}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832522" name="Rectangle 10"/>
          <p:cNvSpPr>
            <a:spLocks noChangeArrowheads="1"/>
          </p:cNvSpPr>
          <p:nvPr/>
        </p:nvSpPr>
        <p:spPr bwMode="auto">
          <a:xfrm>
            <a:off x="2882646" y="3440890"/>
            <a:ext cx="4606967" cy="2129109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altLang="en-US" sz="2647" dirty="0">
                <a:solidFill>
                  <a:schemeClr val="tx2"/>
                </a:solidFill>
              </a:rPr>
              <a:t> </a:t>
            </a:r>
            <a:r>
              <a:rPr lang="en-US" altLang="en-US" sz="2647" dirty="0" err="1">
                <a:solidFill>
                  <a:schemeClr val="tx2"/>
                </a:solidFill>
              </a:rPr>
              <a:t>Calendar_Date</a:t>
            </a:r>
            <a:r>
              <a:rPr lang="en-US" altLang="en-US" sz="2647" dirty="0">
                <a:solidFill>
                  <a:schemeClr val="tx2"/>
                </a:solidFill>
              </a:rPr>
              <a:t> (Inspeksi) 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altLang="en-US" sz="2647" dirty="0">
                <a:solidFill>
                  <a:schemeClr val="tx2"/>
                </a:solidFill>
              </a:rPr>
              <a:t> </a:t>
            </a:r>
            <a:r>
              <a:rPr lang="en-US" altLang="en-US" sz="2647" dirty="0" err="1">
                <a:solidFill>
                  <a:schemeClr val="tx2"/>
                </a:solidFill>
              </a:rPr>
              <a:t>Reg_No</a:t>
            </a:r>
            <a:endParaRPr lang="en-US" altLang="en-US" sz="2647" dirty="0">
              <a:solidFill>
                <a:schemeClr val="tx2"/>
              </a:solidFill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altLang="en-US" sz="2647" dirty="0">
                <a:solidFill>
                  <a:schemeClr val="tx2"/>
                </a:solidFill>
              </a:rPr>
              <a:t> ahli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altLang="en-US" sz="2647" dirty="0">
                <a:solidFill>
                  <a:schemeClr val="tx2"/>
                </a:solidFill>
              </a:rPr>
              <a:t> Bengkel 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altLang="en-US" sz="2647" dirty="0">
                <a:solidFill>
                  <a:schemeClr val="tx2"/>
                </a:solidFill>
              </a:rPr>
              <a:t> </a:t>
            </a:r>
            <a:r>
              <a:rPr lang="en-US" altLang="en-US" sz="2647" dirty="0" err="1">
                <a:solidFill>
                  <a:schemeClr val="tx2"/>
                </a:solidFill>
              </a:rPr>
              <a:t>Maintenance_Operation</a:t>
            </a:r>
            <a:endParaRPr lang="en-US" altLang="en-US" sz="2647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42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515" grpId="0" build="p" bldLvl="2"/>
      <p:bldP spid="8325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Langkah-4: Dimensi &amp; Grain</a:t>
            </a:r>
            <a:endParaRPr lang="en-US" b="1" dirty="0"/>
          </a:p>
        </p:txBody>
      </p:sp>
      <p:sp>
        <p:nvSpPr>
          <p:cNvPr id="83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800" b="1" dirty="0"/>
              <a:t>Beberapa butir yang mungkin sesuai kebutuhan bisnis. 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olidFill>
                  <a:srgbClr val="0070C0"/>
                </a:solidFill>
              </a:rPr>
              <a:t>Untuk beberapa agregasi deskripsi tertentu tidak tetap atom.  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olidFill>
                  <a:srgbClr val="0070C0"/>
                </a:solidFill>
              </a:rPr>
              <a:t>Contoh: </a:t>
            </a:r>
            <a:r>
              <a:rPr lang="en-US" altLang="en-US" sz="2400" dirty="0" err="1">
                <a:solidFill>
                  <a:srgbClr val="0070C0"/>
                </a:solidFill>
              </a:rPr>
              <a:t>TIME_OF_DAY</a:t>
            </a:r>
            <a:r>
              <a:rPr lang="en-US" altLang="en-US" sz="2400" dirty="0">
                <a:solidFill>
                  <a:srgbClr val="0070C0"/>
                </a:solidFill>
              </a:rPr>
              <a:t> dapat berubah beberapa kali selama agregat setiap hari, tetapi tidak selama </a:t>
            </a:r>
            <a:r>
              <a:rPr lang="en-US" altLang="en-US" sz="2400" dirty="0" smtClean="0">
                <a:solidFill>
                  <a:srgbClr val="0070C0"/>
                </a:solidFill>
              </a:rPr>
              <a:t>transaksi</a:t>
            </a:r>
            <a:endParaRPr lang="en-US" altLang="en-US" sz="1600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en-US" sz="2800" b="1" dirty="0"/>
              <a:t>Pilih dimensi yang berlaku dalam biji-bijian yang dipilih.</a:t>
            </a:r>
          </a:p>
          <a:p>
            <a:pPr lvl="1">
              <a:lnSpc>
                <a:spcPct val="120000"/>
              </a:lnSpc>
            </a:pPr>
            <a:endParaRPr lang="en-US" alt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F1EA-2676-45E1-94E7-C05342933C5E}">
              <a:rPr lang="en-US" altLang="en-US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16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467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Kebutuhan untuk pemodelan ER?</a:t>
            </a:r>
            <a:endParaRPr lang="en-US" b="1" dirty="0"/>
          </a:p>
        </p:txBody>
      </p:sp>
      <p:sp>
        <p:nvSpPr>
          <p:cNvPr id="610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800" dirty="0"/>
              <a:t>Masalah dengan awal </a:t>
            </a:r>
            <a:r>
              <a:rPr lang="en-US" altLang="en-US" sz="2800" dirty="0" err="1"/>
              <a:t>COBOLian</a:t>
            </a:r>
            <a:r>
              <a:rPr lang="en-US" altLang="en-US" sz="2800" dirty="0"/>
              <a:t> sistem pengolahan data</a:t>
            </a:r>
            <a:r>
              <a:rPr lang="en-US" altLang="en-US" sz="2800" dirty="0" smtClean="0"/>
              <a:t>.</a:t>
            </a:r>
            <a:endParaRPr lang="en-US" altLang="en-US" sz="2800" dirty="0"/>
          </a:p>
          <a:p>
            <a:pPr>
              <a:lnSpc>
                <a:spcPct val="120000"/>
              </a:lnSpc>
            </a:pPr>
            <a:r>
              <a:rPr lang="en-US" altLang="en-US" sz="2800" dirty="0"/>
              <a:t>Data </a:t>
            </a:r>
            <a:r>
              <a:rPr lang="en-US" altLang="en-US" sz="2800" dirty="0" smtClean="0"/>
              <a:t>redudansi</a:t>
            </a:r>
            <a:endParaRPr lang="en-US" altLang="en-US" sz="2800" dirty="0"/>
          </a:p>
          <a:p>
            <a:pPr>
              <a:lnSpc>
                <a:spcPct val="120000"/>
              </a:lnSpc>
            </a:pPr>
            <a:r>
              <a:rPr lang="en-US" altLang="en-US" sz="2800" dirty="0"/>
              <a:t>Dari file datar untuk </a:t>
            </a:r>
            <a:r>
              <a:rPr lang="en-US" altLang="en-US" sz="2800" i="1" dirty="0"/>
              <a:t>Meja</a:t>
            </a:r>
            <a:r>
              <a:rPr lang="en-US" altLang="en-US" sz="2800" dirty="0"/>
              <a:t>, Setiap entitas pada akhirnya menjadi </a:t>
            </a:r>
            <a:r>
              <a:rPr lang="en-US" altLang="en-US" sz="2800" i="1" dirty="0"/>
              <a:t>Meja </a:t>
            </a:r>
            <a:r>
              <a:rPr lang="en-US" altLang="en-US" sz="2800" dirty="0"/>
              <a:t>dalam skema fisik</a:t>
            </a:r>
            <a:r>
              <a:rPr lang="en-US" altLang="en-US" sz="2800" dirty="0" smtClean="0"/>
              <a:t>.</a:t>
            </a:r>
            <a:endParaRPr lang="en-US" altLang="en-US" sz="2800" dirty="0"/>
          </a:p>
          <a:p>
            <a:pPr>
              <a:lnSpc>
                <a:spcPct val="120000"/>
              </a:lnSpc>
            </a:pPr>
            <a:r>
              <a:rPr lang="en-US" altLang="en-US" sz="2800" dirty="0"/>
              <a:t>Sederhana O (n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) Bergabunglah untuk bekerja dengan T</a:t>
            </a:r>
            <a:r>
              <a:rPr lang="en-US" altLang="en-US" sz="2800" i="1" dirty="0"/>
              <a:t>ables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584" y="5687237"/>
            <a:ext cx="2108123" cy="158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5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100838" tIns="50419" rIns="100838" bIns="50419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COBOL data Contoh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348" y="2046913"/>
            <a:ext cx="7421943" cy="460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9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Mengapa ER Modeling telah begitu sukses?</a:t>
            </a:r>
            <a:endParaRPr lang="en-US" b="1" dirty="0"/>
          </a:p>
        </p:txBody>
      </p:sp>
      <p:sp>
        <p:nvSpPr>
          <p:cNvPr id="837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800" dirty="0"/>
              <a:t>Ditambah dengan normalisasi mengusir semua redundansi dari database</a:t>
            </a:r>
            <a:r>
              <a:rPr lang="en-US" altLang="en-US" sz="2800" dirty="0" smtClean="0"/>
              <a:t>.</a:t>
            </a:r>
            <a:endParaRPr lang="en-US" altLang="en-US" sz="2800" dirty="0"/>
          </a:p>
          <a:p>
            <a:pPr>
              <a:lnSpc>
                <a:spcPct val="120000"/>
              </a:lnSpc>
            </a:pPr>
            <a:r>
              <a:rPr lang="en-US" altLang="en-US" sz="2800" dirty="0"/>
              <a:t>Ubah (atau menambah atau menghapus) data di hanya satu titik</a:t>
            </a:r>
            <a:r>
              <a:rPr lang="en-US" altLang="en-US" sz="2800" dirty="0" smtClean="0"/>
              <a:t>.</a:t>
            </a:r>
            <a:endParaRPr lang="en-US" altLang="en-US" sz="2800" dirty="0"/>
          </a:p>
          <a:p>
            <a:pPr>
              <a:lnSpc>
                <a:spcPct val="120000"/>
              </a:lnSpc>
            </a:pPr>
            <a:r>
              <a:rPr lang="en-US" altLang="en-US" sz="2800" dirty="0"/>
              <a:t>Dapat digunakan dengan pengindeksan untuk akses yang sangat cepat</a:t>
            </a:r>
            <a:r>
              <a:rPr lang="en-US" altLang="en-US" sz="2800" dirty="0" smtClean="0"/>
              <a:t>.</a:t>
            </a:r>
            <a:endParaRPr lang="en-US" altLang="en-US" sz="2800" dirty="0"/>
          </a:p>
          <a:p>
            <a:pPr>
              <a:lnSpc>
                <a:spcPct val="120000"/>
              </a:lnSpc>
            </a:pPr>
            <a:r>
              <a:rPr lang="en-US" altLang="en-US" sz="2800" dirty="0"/>
              <a:t>Mengakibatkan keberhasilan sistem OLTP.</a:t>
            </a:r>
            <a:endParaRPr lang="en-US" altLang="en-US" sz="2800" dirty="0">
              <a:solidFill>
                <a:schemeClr val="hlin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1854" y="5449010"/>
            <a:ext cx="1577427" cy="157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3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Perlu untuk DM: Qs Un-menjawab</a:t>
            </a:r>
            <a:endParaRPr lang="en-US" b="1"/>
          </a:p>
        </p:txBody>
      </p:sp>
      <p:sp>
        <p:nvSpPr>
          <p:cNvPr id="611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Mari kita lihat sebuah </a:t>
            </a:r>
            <a:r>
              <a:rPr lang="en-US" altLang="en-US" sz="2800" dirty="0">
                <a:solidFill>
                  <a:srgbClr val="006FB4"/>
                </a:solidFill>
                <a:hlinkClick r:id="" action="ppaction://noaction"/>
              </a:rPr>
              <a:t>model data ER khas </a:t>
            </a:r>
            <a:r>
              <a:rPr lang="en-US" altLang="en-US" sz="2800" dirty="0"/>
              <a:t>pertama.</a:t>
            </a:r>
            <a:endParaRPr lang="en-US" altLang="en-US" sz="2000" dirty="0"/>
          </a:p>
          <a:p>
            <a:r>
              <a:rPr lang="en-US" altLang="en-US" sz="2800" dirty="0"/>
              <a:t>Beberapa Pengamatan:</a:t>
            </a:r>
          </a:p>
          <a:p>
            <a:pPr lvl="1"/>
            <a:r>
              <a:rPr lang="en-US" altLang="en-US" dirty="0"/>
              <a:t>Semua tabel mirip, sebagai konsekuensinya sulit untuk mengidentifikasi:</a:t>
            </a:r>
          </a:p>
          <a:p>
            <a:pPr lvl="2"/>
            <a:r>
              <a:rPr lang="en-US" altLang="en-US" dirty="0"/>
              <a:t>tabel yang lebih penting </a:t>
            </a:r>
            <a:r>
              <a:rPr lang="en-US" altLang="en-US" dirty="0" smtClean="0"/>
              <a:t>?</a:t>
            </a:r>
            <a:endParaRPr lang="en-US" altLang="en-US" sz="1600" dirty="0"/>
          </a:p>
          <a:p>
            <a:pPr lvl="2"/>
            <a:r>
              <a:rPr lang="en-US" altLang="en-US" dirty="0"/>
              <a:t>Yang merupakan terbesar</a:t>
            </a:r>
            <a:r>
              <a:rPr lang="en-US" altLang="en-US" dirty="0" smtClean="0"/>
              <a:t>?</a:t>
            </a:r>
            <a:endParaRPr lang="en-US" altLang="en-US" sz="1600" dirty="0"/>
          </a:p>
          <a:p>
            <a:pPr lvl="2"/>
            <a:r>
              <a:rPr lang="en-US" altLang="en-US" dirty="0"/>
              <a:t>tabel yang mengandung pengukuran numerik bisnis</a:t>
            </a:r>
            <a:r>
              <a:rPr lang="en-US" altLang="en-US" dirty="0" smtClean="0"/>
              <a:t>?</a:t>
            </a:r>
            <a:endParaRPr lang="en-US" altLang="en-US" sz="1600" dirty="0"/>
          </a:p>
          <a:p>
            <a:pPr lvl="2"/>
            <a:r>
              <a:rPr lang="en-US" altLang="en-US" dirty="0"/>
              <a:t>tabel yang berisi atribut deskriptif hampir statis?</a:t>
            </a:r>
          </a:p>
        </p:txBody>
      </p:sp>
    </p:spTree>
    <p:extLst>
      <p:ext uri="{BB962C8B-B14F-4D97-AF65-F5344CB8AC3E}">
        <p14:creationId xmlns:p14="http://schemas.microsoft.com/office/powerpoint/2010/main" val="379703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Perlu untuk DM: Kompleksitas Representasi</a:t>
            </a:r>
            <a:endParaRPr lang="en-US" b="1"/>
          </a:p>
        </p:txBody>
      </p:sp>
      <p:sp>
        <p:nvSpPr>
          <p:cNvPr id="841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20000"/>
              </a:lnSpc>
            </a:pPr>
            <a:r>
              <a:rPr lang="en-US" altLang="en-US" dirty="0"/>
              <a:t>Banyak topologi untuk diagram ER yang sama, </a:t>
            </a:r>
            <a:r>
              <a:rPr lang="en-US" altLang="en-US" u="sng" dirty="0"/>
              <a:t>semua</a:t>
            </a:r>
            <a:r>
              <a:rPr lang="en-US" altLang="en-US" dirty="0"/>
              <a:t> muncul </a:t>
            </a:r>
            <a:r>
              <a:rPr lang="en-US" altLang="en-US" u="sng" dirty="0"/>
              <a:t>berbeda</a:t>
            </a:r>
            <a:r>
              <a:rPr lang="en-US" altLang="en-US" dirty="0"/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en-US" dirty="0"/>
              <a:t>Sangat sulit untuk memvisualisasikan dan mengingat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 lvl="2">
              <a:lnSpc>
                <a:spcPct val="120000"/>
              </a:lnSpc>
            </a:pPr>
            <a:r>
              <a:rPr lang="en-US" altLang="en-US" dirty="0"/>
              <a:t>Sejumlah besar koneksi mungkin untuk setiap dua (atau lebih) tabel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357" y="5449011"/>
            <a:ext cx="2375180" cy="158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5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2865</TotalTime>
  <Words>1956</Words>
  <Application>Microsoft Office PowerPoint</Application>
  <PresentationFormat>Custom</PresentationFormat>
  <Paragraphs>380</Paragraphs>
  <Slides>41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Office Theme</vt:lpstr>
      <vt:lpstr>Chart</vt:lpstr>
      <vt:lpstr>PowerPoint Presentation</vt:lpstr>
      <vt:lpstr>The Kimball Lifecycle Diagram</vt:lpstr>
      <vt:lpstr>What is Dimensional Modelling</vt:lpstr>
      <vt:lpstr>Dimensional Model Example</vt:lpstr>
      <vt:lpstr>The need for ER modeling?</vt:lpstr>
      <vt:lpstr>COBOL Data Example</vt:lpstr>
      <vt:lpstr>Why ER Modeling has been so successful?</vt:lpstr>
      <vt:lpstr>Need for DM: Un-answered Qs</vt:lpstr>
      <vt:lpstr>Need for DM: Complexity of Representation</vt:lpstr>
      <vt:lpstr>Need for DM: The Paradox</vt:lpstr>
      <vt:lpstr>ER vs. DM</vt:lpstr>
      <vt:lpstr>3NF ER Diagram</vt:lpstr>
      <vt:lpstr>Star Schema</vt:lpstr>
      <vt:lpstr>Benefits of  Dimensional Modelling</vt:lpstr>
      <vt:lpstr>Fact Tables</vt:lpstr>
      <vt:lpstr>Non-Additive Facts</vt:lpstr>
      <vt:lpstr>Fact Table Keys</vt:lpstr>
      <vt:lpstr>Fact Table Granularity</vt:lpstr>
      <vt:lpstr>Dimension Tables</vt:lpstr>
      <vt:lpstr>Dimension Attributes</vt:lpstr>
      <vt:lpstr>Dimension Tables</vt:lpstr>
      <vt:lpstr>Advantages of Surrogate Keys</vt:lpstr>
      <vt:lpstr>Advantages of Surrogate Keys</vt:lpstr>
      <vt:lpstr>Conformed Dimensions</vt:lpstr>
      <vt:lpstr>Conformed Dimensions</vt:lpstr>
      <vt:lpstr>Conformed Dimensions</vt:lpstr>
      <vt:lpstr>Conformed Dimensions Benefits</vt:lpstr>
      <vt:lpstr>Four-Step Dimensional Design Process</vt:lpstr>
      <vt:lpstr>Step-1:  Choose the Business Process</vt:lpstr>
      <vt:lpstr>Step-2: Choosing the Grain</vt:lpstr>
      <vt:lpstr>Step-2: Relationship b/w Grain</vt:lpstr>
      <vt:lpstr>The case FOR data aggregation</vt:lpstr>
      <vt:lpstr>The case AGAINST data aggregation</vt:lpstr>
      <vt:lpstr>Aggregation hides crucial facts Example</vt:lpstr>
      <vt:lpstr>Aggregation hides crucial  facts chart</vt:lpstr>
      <vt:lpstr>Step 3: Choose Facts statement</vt:lpstr>
      <vt:lpstr>Step 3: Choose Facts</vt:lpstr>
      <vt:lpstr>Step 4: Choose Dimensions </vt:lpstr>
      <vt:lpstr>Step-4: How to Identify  a Dimension?</vt:lpstr>
      <vt:lpstr>Step-4: Can Dimensions  be Multi-valued?</vt:lpstr>
      <vt:lpstr>Step-4: Dimensions &amp; Grain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danton sihombing</dc:creator>
  <cp:lastModifiedBy>Umim</cp:lastModifiedBy>
  <cp:revision>217</cp:revision>
  <dcterms:created xsi:type="dcterms:W3CDTF">2014-08-28T03:04:31Z</dcterms:created>
  <dcterms:modified xsi:type="dcterms:W3CDTF">2017-11-30T07:39:12Z</dcterms:modified>
</cp:coreProperties>
</file>