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8" autoAdjust="0"/>
    <p:restoredTop sz="86318" autoAdjust="0"/>
  </p:normalViewPr>
  <p:slideViewPr>
    <p:cSldViewPr snapToGrid="0" snapToObjects="1">
      <p:cViewPr>
        <p:scale>
          <a:sx n="63" d="100"/>
          <a:sy n="63" d="100"/>
        </p:scale>
        <p:origin x="-1374" y="-72"/>
      </p:cViewPr>
      <p:guideLst>
        <p:guide orient="horz" pos="2382"/>
        <p:guide pos="3367"/>
      </p:guideLst>
    </p:cSldViewPr>
  </p:slideViewPr>
  <p:notesTextViewPr>
    <p:cViewPr>
      <p:scale>
        <a:sx n="100" d="100"/>
        <a:sy n="100" d="100"/>
      </p:scale>
      <p:origin x="0" y="0"/>
    </p:cViewPr>
  </p:notesTextViewPr>
  <p:sorterViewPr>
    <p:cViewPr varScale="1">
      <p:scale>
        <a:sx n="100" d="100"/>
        <a:sy n="100"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vestinganswers.com/financial-dictionary/estate-planning/will-4974"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task of planning the enterprise DW/BI data architecture is daunting.</a:t>
            </a:r>
            <a:r>
              <a:rPr lang="en-US" sz="1200" kern="1200" baseline="0" dirty="0" smtClean="0">
                <a:solidFill>
                  <a:schemeClr val="tx1"/>
                </a:solidFill>
                <a:effectLst/>
                <a:latin typeface="Arial" charset="0"/>
                <a:ea typeface="+mn-ea"/>
                <a:cs typeface="+mn-cs"/>
              </a:rPr>
              <a:t> T</a:t>
            </a:r>
            <a:r>
              <a:rPr lang="en-US" sz="1200" kern="1200" dirty="0" smtClean="0">
                <a:solidFill>
                  <a:schemeClr val="tx1"/>
                </a:solidFill>
                <a:effectLst/>
                <a:latin typeface="Arial" charset="0"/>
                <a:ea typeface="+mn-ea"/>
                <a:cs typeface="+mn-cs"/>
              </a:rPr>
              <a:t>he DW/BI manager is supposed to understand the content and location of the most complicated asset owned by the enterprise: the source data. Somehow the DW/BI manager is supposed to become an authority on exactly what is contained in all those legacy mainframe, ERP, web server, application server, and other business systems. Every data element in every system must be understood. The DW/BI manager must be able to retrieve any requested element of data and, if necessary, clean it up and correct it. On the other hand, the DW/BI manager is supposed to understand exactly what keeps management awake at night. The DW/BI system is expected to contain exactly the data needed to answer the burning questions du jour.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answer to this dilemma is to start with a quick and succinct effort that defines the overall enterprise DW/BI data architecture. The enterprise data warehouse bus matrix </a:t>
            </a:r>
            <a:r>
              <a:rPr lang="en-US" sz="1200" i="1" kern="1200" dirty="0" smtClean="0">
                <a:solidFill>
                  <a:schemeClr val="tx1"/>
                </a:solidFill>
                <a:effectLst/>
                <a:latin typeface="Arial" charset="0"/>
                <a:ea typeface="+mn-ea"/>
                <a:cs typeface="+mn-cs"/>
              </a:rPr>
              <a:t>is </a:t>
            </a:r>
            <a:r>
              <a:rPr lang="en-US" sz="1200" kern="1200" dirty="0" smtClean="0">
                <a:solidFill>
                  <a:schemeClr val="tx1"/>
                </a:solidFill>
                <a:effectLst/>
                <a:latin typeface="Arial" charset="0"/>
                <a:ea typeface="+mn-ea"/>
                <a:cs typeface="+mn-cs"/>
              </a:rPr>
              <a:t>the overall data architecture for the DW/BI system. The matrix delivers the big picture perspective, regardless of database or technology preferences, while also identifying reasonably manageable development efforts.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3</a:t>
            </a:fld>
            <a:endParaRPr lang="en-US"/>
          </a:p>
        </p:txBody>
      </p:sp>
    </p:spTree>
    <p:extLst>
      <p:ext uri="{BB962C8B-B14F-4D97-AF65-F5344CB8AC3E}">
        <p14:creationId xmlns:p14="http://schemas.microsoft.com/office/powerpoint/2010/main" val="316628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Dimensions are </a:t>
            </a:r>
            <a:r>
              <a:rPr lang="en-US" sz="1200" i="1" kern="1200" dirty="0" err="1" smtClean="0">
                <a:solidFill>
                  <a:schemeClr val="tx1"/>
                </a:solidFill>
                <a:effectLst/>
                <a:latin typeface="Arial" charset="0"/>
                <a:ea typeface="+mn-ea"/>
                <a:cs typeface="+mn-cs"/>
              </a:rPr>
              <a:t>snowflaked</a:t>
            </a:r>
            <a:r>
              <a:rPr lang="en-US" sz="1200" i="1" kern="120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when the redundant attributes and decodes are removed to separate tables and linked back into the original table with artificial keys. In other words, a </a:t>
            </a:r>
            <a:r>
              <a:rPr lang="en-US" sz="1200" kern="1200" dirty="0" err="1" smtClean="0">
                <a:solidFill>
                  <a:schemeClr val="tx1"/>
                </a:solidFill>
                <a:effectLst/>
                <a:latin typeface="Arial" charset="0"/>
                <a:ea typeface="+mn-ea"/>
                <a:cs typeface="+mn-cs"/>
              </a:rPr>
              <a:t>snowflaked</a:t>
            </a:r>
            <a:r>
              <a:rPr lang="en-US" sz="1200" kern="1200" dirty="0" smtClean="0">
                <a:solidFill>
                  <a:schemeClr val="tx1"/>
                </a:solidFill>
                <a:effectLst/>
                <a:latin typeface="Arial" charset="0"/>
                <a:ea typeface="+mn-ea"/>
                <a:cs typeface="+mn-cs"/>
              </a:rPr>
              <a:t> dimension is normalized.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Generally, </a:t>
            </a:r>
            <a:r>
              <a:rPr lang="en-US" sz="1200" b="1" u="sng" kern="1200" dirty="0" err="1" smtClean="0">
                <a:solidFill>
                  <a:schemeClr val="tx1"/>
                </a:solidFill>
                <a:effectLst/>
                <a:latin typeface="Arial" charset="0"/>
                <a:ea typeface="+mn-ea"/>
                <a:cs typeface="+mn-cs"/>
              </a:rPr>
              <a:t>snowflaking</a:t>
            </a:r>
            <a:r>
              <a:rPr lang="en-US" sz="1200" b="1" u="sng" kern="1200" dirty="0" smtClean="0">
                <a:solidFill>
                  <a:schemeClr val="tx1"/>
                </a:solidFill>
                <a:effectLst/>
                <a:latin typeface="Arial" charset="0"/>
                <a:ea typeface="+mn-ea"/>
                <a:cs typeface="+mn-cs"/>
              </a:rPr>
              <a:t> is not recommended </a:t>
            </a:r>
            <a:r>
              <a:rPr lang="en-US" sz="1200" kern="1200" dirty="0" smtClean="0">
                <a:solidFill>
                  <a:schemeClr val="tx1"/>
                </a:solidFill>
                <a:effectLst/>
                <a:latin typeface="Arial" charset="0"/>
                <a:ea typeface="+mn-ea"/>
                <a:cs typeface="+mn-cs"/>
              </a:rPr>
              <a:t>for your dimensional models because it almost always makes the user presentation more complex and less legible.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22</a:t>
            </a:fld>
            <a:endParaRPr lang="en-US"/>
          </a:p>
        </p:txBody>
      </p:sp>
    </p:spTree>
    <p:extLst>
      <p:ext uri="{BB962C8B-B14F-4D97-AF65-F5344CB8AC3E}">
        <p14:creationId xmlns:p14="http://schemas.microsoft.com/office/powerpoint/2010/main" val="423115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County demographic data consists of a label, population count, and population percentage for 50 different demographic groupings</a:t>
            </a:r>
            <a:r>
              <a:rPr lang="en-US" sz="1200" b="1" u="sng" kern="1200" dirty="0" smtClean="0">
                <a:solidFill>
                  <a:schemeClr val="tx1"/>
                </a:solidFill>
                <a:effectLst/>
                <a:latin typeface="Arial" charset="0"/>
                <a:ea typeface="+mn-ea"/>
                <a:cs typeface="+mn-cs"/>
              </a:rPr>
              <a:t>, so there are 150 attributes</a:t>
            </a:r>
            <a:r>
              <a:rPr lang="en-US" sz="1200" kern="1200" dirty="0" smtClean="0">
                <a:solidFill>
                  <a:schemeClr val="tx1"/>
                </a:solidFill>
                <a:effectLst/>
                <a:latin typeface="Arial"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Per</a:t>
            </a:r>
            <a:r>
              <a:rPr lang="en-US" baseline="0" dirty="0" smtClean="0"/>
              <a:t> customer or county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Update frequency of demographic</a:t>
            </a:r>
            <a:r>
              <a:rPr lang="en-US" baseline="0" dirty="0" smtClean="0"/>
              <a:t> data would be more frequent than customer data</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23</a:t>
            </a:fld>
            <a:endParaRPr lang="en-US"/>
          </a:p>
        </p:txBody>
      </p:sp>
    </p:spTree>
    <p:extLst>
      <p:ext uri="{BB962C8B-B14F-4D97-AF65-F5344CB8AC3E}">
        <p14:creationId xmlns:p14="http://schemas.microsoft.com/office/powerpoint/2010/main" val="1126320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XYZ Company is able to manufacture 10,000 widgets per day. On Monday morning, the company receives an order for 50,000 widgets. Given the company's daily production capacity, XYZ Company </a:t>
            </a:r>
            <a:r>
              <a:rPr lang="en-US" dirty="0" smtClean="0">
                <a:hlinkClick r:id="rId3"/>
              </a:rPr>
              <a:t>will</a:t>
            </a:r>
            <a:r>
              <a:rPr lang="en-US" dirty="0" smtClean="0"/>
              <a:t> end Monday with a backlog of 40,000 widgets. If each widget sells for $1, XYZ Company would report a $40,000 backlog.</a:t>
            </a:r>
          </a:p>
          <a:p>
            <a:r>
              <a:rPr lang="en-US" i="1" dirty="0" smtClean="0"/>
              <a:t>Backlogs</a:t>
            </a:r>
            <a:r>
              <a:rPr lang="en-US" dirty="0" smtClean="0"/>
              <a:t> are usually measured in dollars and generally occur when there is a shortage of labor or supplies. Building products to each customer's specifications may also lead to backlogs.</a:t>
            </a:r>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28</a:t>
            </a:fld>
            <a:endParaRPr lang="en-US"/>
          </a:p>
        </p:txBody>
      </p:sp>
    </p:spTree>
    <p:extLst>
      <p:ext uri="{BB962C8B-B14F-4D97-AF65-F5344CB8AC3E}">
        <p14:creationId xmlns:p14="http://schemas.microsoft.com/office/powerpoint/2010/main" val="233462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LOB: Line</a:t>
            </a:r>
            <a:r>
              <a:rPr lang="en-US" baseline="0" dirty="0" smtClean="0"/>
              <a:t> of </a:t>
            </a:r>
            <a:r>
              <a:rPr lang="en-US" baseline="0" dirty="0" err="1" smtClean="0"/>
              <a:t>Bussiness</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6</a:t>
            </a:fld>
            <a:endParaRPr lang="en-US"/>
          </a:p>
        </p:txBody>
      </p:sp>
    </p:spTree>
    <p:extLst>
      <p:ext uri="{BB962C8B-B14F-4D97-AF65-F5344CB8AC3E}">
        <p14:creationId xmlns:p14="http://schemas.microsoft.com/office/powerpoint/2010/main" val="81816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Calendar navigation should be driven through the date dimension table, not through hard coded application logic. </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8</a:t>
            </a:fld>
            <a:endParaRPr lang="en-US"/>
          </a:p>
        </p:txBody>
      </p:sp>
    </p:spTree>
    <p:extLst>
      <p:ext uri="{BB962C8B-B14F-4D97-AF65-F5344CB8AC3E}">
        <p14:creationId xmlns:p14="http://schemas.microsoft.com/office/powerpoint/2010/main" val="305076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If the business needs to calculate and analyze the lag between two specific date/timestamps, then these calculations should be performed in the ETL system and populated as facts for fast and simple direct user access. </a:t>
            </a:r>
            <a:endParaRPr lang="en-US" dirty="0" smtClean="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9</a:t>
            </a:fld>
            <a:endParaRPr lang="en-US"/>
          </a:p>
        </p:txBody>
      </p:sp>
    </p:spTree>
    <p:extLst>
      <p:ext uri="{BB962C8B-B14F-4D97-AF65-F5344CB8AC3E}">
        <p14:creationId xmlns:p14="http://schemas.microsoft.com/office/powerpoint/2010/main" val="8427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13</a:t>
            </a:fld>
            <a:endParaRPr lang="en-US"/>
          </a:p>
        </p:txBody>
      </p:sp>
    </p:spTree>
    <p:extLst>
      <p:ext uri="{BB962C8B-B14F-4D97-AF65-F5344CB8AC3E}">
        <p14:creationId xmlns:p14="http://schemas.microsoft.com/office/powerpoint/2010/main" val="276973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type 2 approach requires the use of a surrogate key to uniquely identify the new profile</a:t>
            </a:r>
            <a:endParaRPr lang="en-US" dirty="0" smtClean="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16</a:t>
            </a:fld>
            <a:endParaRPr lang="en-US"/>
          </a:p>
        </p:txBody>
      </p:sp>
    </p:spTree>
    <p:extLst>
      <p:ext uri="{BB962C8B-B14F-4D97-AF65-F5344CB8AC3E}">
        <p14:creationId xmlns:p14="http://schemas.microsoft.com/office/powerpoint/2010/main" val="4194595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This allows users to choose between the two versions at will.</a:t>
            </a:r>
            <a:r>
              <a:rPr lang="en-US" sz="1200" kern="1200" baseline="0" dirty="0" smtClean="0">
                <a:solidFill>
                  <a:schemeClr val="tx1"/>
                </a:solidFill>
                <a:effectLst/>
                <a:latin typeface="Arial"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If a dimension attribute changes with a predictable rhythm, such as annually, and the business needs to summarize facts based on any historical value of the attribute, not just the historically accurate and current as we've primarily been discussing, you could have a series of type 3 attributes in the dimension.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17</a:t>
            </a:fld>
            <a:endParaRPr lang="en-US"/>
          </a:p>
        </p:txBody>
      </p:sp>
    </p:spTree>
    <p:extLst>
      <p:ext uri="{BB962C8B-B14F-4D97-AF65-F5344CB8AC3E}">
        <p14:creationId xmlns:p14="http://schemas.microsoft.com/office/powerpoint/2010/main" val="128084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Each date foreign key in the fact table points to a specific date dimension table, as</a:t>
            </a:r>
          </a:p>
          <a:p>
            <a:r>
              <a:rPr lang="en-US" sz="1200" b="0" i="0" u="none" strike="noStrike" kern="1200" baseline="0" dirty="0" smtClean="0">
                <a:solidFill>
                  <a:schemeClr val="tx1"/>
                </a:solidFill>
                <a:latin typeface="Arial" charset="0"/>
                <a:ea typeface="+mn-ea"/>
                <a:cs typeface="+mn-cs"/>
              </a:rPr>
              <a:t>shown in Figure. You can't join these multiple foreign keys to the same table</a:t>
            </a:r>
          </a:p>
          <a:p>
            <a:r>
              <a:rPr lang="en-US" sz="1200" b="0" i="0" u="none" strike="noStrike" kern="1200" baseline="0" dirty="0" smtClean="0">
                <a:solidFill>
                  <a:schemeClr val="tx1"/>
                </a:solidFill>
                <a:latin typeface="Arial" charset="0"/>
                <a:ea typeface="+mn-ea"/>
                <a:cs typeface="+mn-cs"/>
              </a:rPr>
              <a:t>because SQL would interpret the two-way simultaneous join as requiring the dates to</a:t>
            </a:r>
          </a:p>
          <a:p>
            <a:r>
              <a:rPr lang="en-US" sz="1200" b="0" i="0" u="none" strike="noStrike" kern="1200" baseline="0" dirty="0" smtClean="0">
                <a:solidFill>
                  <a:schemeClr val="tx1"/>
                </a:solidFill>
                <a:latin typeface="Arial" charset="0"/>
                <a:ea typeface="+mn-ea"/>
                <a:cs typeface="+mn-cs"/>
              </a:rPr>
              <a:t>be the same, which isn't very likely.</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18</a:t>
            </a:fld>
            <a:endParaRPr lang="en-US"/>
          </a:p>
        </p:txBody>
      </p:sp>
    </p:spTree>
    <p:extLst>
      <p:ext uri="{BB962C8B-B14F-4D97-AF65-F5344CB8AC3E}">
        <p14:creationId xmlns:p14="http://schemas.microsoft.com/office/powerpoint/2010/main" val="387765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sz="1200" kern="1200" dirty="0" smtClean="0">
                <a:solidFill>
                  <a:schemeClr val="tx1"/>
                </a:solidFill>
                <a:effectLst/>
                <a:latin typeface="Arial" charset="0"/>
                <a:ea typeface="+mn-ea"/>
                <a:cs typeface="+mn-cs"/>
              </a:rPr>
              <a:t>If the flags and text attributes are incomprehensible, inconsistently populated, or only of operational significance, they should be left out. </a:t>
            </a:r>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20</a:t>
            </a:fld>
            <a:endParaRPr lang="en-US"/>
          </a:p>
        </p:txBody>
      </p:sp>
    </p:spTree>
    <p:extLst>
      <p:ext uri="{BB962C8B-B14F-4D97-AF65-F5344CB8AC3E}">
        <p14:creationId xmlns:p14="http://schemas.microsoft.com/office/powerpoint/2010/main" val="145189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4432" y="773792"/>
            <a:ext cx="9619774"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47422" y="1796177"/>
            <a:ext cx="9619774" cy="3879462"/>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E79134-996F-41A0-B120-DC506429F714}" type="slidenum">
              <a:rPr lang="en-US"/>
              <a:pPr>
                <a:defRPr/>
              </a:pPr>
              <a:t>‹#›</a:t>
            </a:fld>
            <a:endParaRPr lang="en-US"/>
          </a:p>
        </p:txBody>
      </p:sp>
    </p:spTree>
    <p:extLst>
      <p:ext uri="{BB962C8B-B14F-4D97-AF65-F5344CB8AC3E}">
        <p14:creationId xmlns:p14="http://schemas.microsoft.com/office/powerpoint/2010/main" val="406808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3222" y="303213"/>
            <a:ext cx="886042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14400" y="1946366"/>
            <a:ext cx="9239250" cy="481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520700" rtl="0" eaLnBrk="0" fontAlgn="base" hangingPunct="0">
        <a:spcBef>
          <a:spcPct val="0"/>
        </a:spcBef>
        <a:spcAft>
          <a:spcPct val="0"/>
        </a:spcAft>
        <a:defRPr sz="4400" b="1"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smtClean="0">
                <a:solidFill>
                  <a:schemeClr val="bg1"/>
                </a:solidFill>
                <a:latin typeface="Open Sans" charset="0"/>
              </a:rPr>
              <a:t>7023T</a:t>
            </a:r>
            <a:endParaRPr lang="en-US" sz="3200" b="1" dirty="0">
              <a:solidFill>
                <a:schemeClr val="bg1"/>
              </a:solidFill>
              <a:latin typeface="Open Sans" charset="0"/>
            </a:endParaRPr>
          </a:p>
          <a:p>
            <a:pPr eaLnBrk="1" hangingPunct="1"/>
            <a:r>
              <a:rPr lang="en-US" sz="3200" b="1" dirty="0" smtClean="0">
                <a:solidFill>
                  <a:schemeClr val="bg1"/>
                </a:solidFill>
                <a:latin typeface="Open Sans" charset="0"/>
              </a:rPr>
              <a:t>Lanjutan Sistem Basis Data</a:t>
            </a:r>
            <a:endParaRPr lang="en-US" sz="3200" b="1" dirty="0">
              <a:solidFill>
                <a:schemeClr val="bg1"/>
              </a:solidFill>
              <a:latin typeface="Open Sans" charset="0"/>
            </a:endParaRP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Sidang </a:t>
            </a:r>
            <a:r>
              <a:rPr lang="en-US" sz="2400" dirty="0" smtClean="0">
                <a:solidFill>
                  <a:schemeClr val="bg1"/>
                </a:solidFill>
                <a:latin typeface="Open Sans" charset="0"/>
              </a:rPr>
              <a:t>06</a:t>
            </a:r>
            <a:endParaRPr lang="en-US" sz="2400" dirty="0" smtClean="0">
              <a:solidFill>
                <a:schemeClr val="bg1"/>
              </a:solidFill>
              <a:latin typeface="Open Sans" charset="0"/>
            </a:endParaRPr>
          </a:p>
          <a:p>
            <a:pPr algn="ctr" eaLnBrk="1" hangingPunct="1">
              <a:spcBef>
                <a:spcPct val="20000"/>
              </a:spcBef>
              <a:buFont typeface="Arial" charset="0"/>
              <a:buNone/>
            </a:pPr>
            <a:r>
              <a:rPr lang="en-US" sz="2400" dirty="0" smtClean="0">
                <a:solidFill>
                  <a:schemeClr val="bg1"/>
                </a:solidFill>
                <a:latin typeface="Open Sans" charset="0"/>
              </a:rPr>
              <a:t>dimensi </a:t>
            </a:r>
            <a:r>
              <a:rPr lang="en-US" sz="2400" dirty="0" err="1" smtClean="0">
                <a:solidFill>
                  <a:schemeClr val="bg1"/>
                </a:solidFill>
                <a:latin typeface="Open Sans" charset="0"/>
              </a:rPr>
              <a:t>modeling</a:t>
            </a:r>
            <a:r>
              <a:rPr lang="en-US" sz="2400" dirty="0" smtClean="0">
                <a:solidFill>
                  <a:schemeClr val="bg1"/>
                </a:solidFill>
                <a:latin typeface="Open Sans" charset="0"/>
              </a:rPr>
              <a:t> 2</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presentasi ini didasarkan </a:t>
            </a:r>
            <a:r>
              <a:rPr lang="en-US" sz="1600" dirty="0">
                <a:solidFill>
                  <a:srgbClr val="92D050"/>
                </a:solidFill>
              </a:rPr>
              <a:t>Michael A. Fudge, Jr</a:t>
            </a:r>
            <a:r>
              <a:rPr lang="en-US" sz="1600" dirty="0" smtClean="0">
                <a:solidFill>
                  <a:srgbClr val="92D050"/>
                </a:solidFill>
              </a:rPr>
              <a:t>. </a:t>
            </a:r>
            <a:endParaRPr lang="en-US" sz="1600" dirty="0">
              <a:solidFill>
                <a:srgbClr val="92D050"/>
              </a:solidFill>
            </a:endParaRPr>
          </a:p>
        </p:txBody>
      </p:sp>
    </p:spTree>
    <p:extLst>
      <p:ext uri="{BB962C8B-B14F-4D97-AF65-F5344CB8AC3E}">
        <p14:creationId xmlns:p14="http://schemas.microsoft.com/office/powerpoint/2010/main" val="897845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Beberapa Zona Waktu</a:t>
            </a:r>
          </a:p>
        </p:txBody>
      </p:sp>
      <p:sp>
        <p:nvSpPr>
          <p:cNvPr id="27651" name="Rectangle 3"/>
          <p:cNvSpPr>
            <a:spLocks noGrp="1" noChangeArrowheads="1"/>
          </p:cNvSpPr>
          <p:nvPr>
            <p:ph idx="1"/>
          </p:nvPr>
        </p:nvSpPr>
        <p:spPr/>
        <p:txBody>
          <a:bodyPr/>
          <a:lstStyle/>
          <a:p>
            <a:pPr eaLnBrk="1" hangingPunct="1"/>
            <a:r>
              <a:rPr lang="en-US" sz="2800" dirty="0">
                <a:latin typeface="Arial" charset="0"/>
              </a:rPr>
              <a:t>waktu ekspres dalam waktu universal terkoordinasi (UTC)</a:t>
            </a:r>
          </a:p>
          <a:p>
            <a:pPr eaLnBrk="1" hangingPunct="1"/>
            <a:r>
              <a:rPr lang="en-US" sz="2800" dirty="0">
                <a:latin typeface="Arial" charset="0"/>
              </a:rPr>
              <a:t>Selain itu, dapat dinyatakan dalam waktu setempat</a:t>
            </a:r>
          </a:p>
          <a:p>
            <a:pPr eaLnBrk="1" hangingPunct="1"/>
            <a:r>
              <a:rPr lang="en-US" sz="2800" dirty="0">
                <a:latin typeface="Arial" charset="0"/>
              </a:rPr>
              <a:t>Pilihan lain: menggunakan zona waktu tunggal (misalnya, ET) untuk mengekspresikan semua kali di ini </a:t>
            </a:r>
            <a:r>
              <a:rPr lang="en-US" sz="2800" dirty="0" smtClean="0">
                <a:latin typeface="Arial" charset="0"/>
              </a:rPr>
              <a:t>daerah</a:t>
            </a:r>
            <a:endParaRPr lang="en-US" sz="2000" dirty="0">
              <a:latin typeface="Arial" charset="0"/>
            </a:endParaRPr>
          </a:p>
          <a:p>
            <a:pPr eaLnBrk="1" hangingPunct="1"/>
            <a:endParaRPr lang="en-US" sz="2000" dirty="0">
              <a:latin typeface="Arial" charset="0"/>
            </a:endParaRPr>
          </a:p>
          <a:p>
            <a:pPr eaLnBrk="1" hangingPunct="1"/>
            <a:endParaRPr lang="en-US" sz="2000" dirty="0">
              <a:latin typeface="Arial" charset="0"/>
            </a:endParaRPr>
          </a:p>
        </p:txBody>
      </p:sp>
      <p:pic>
        <p:nvPicPr>
          <p:cNvPr id="2" name="Picture 1"/>
          <p:cNvPicPr>
            <a:picLocks noChangeAspect="1"/>
          </p:cNvPicPr>
          <p:nvPr/>
        </p:nvPicPr>
        <p:blipFill>
          <a:blip r:embed="rId2"/>
          <a:stretch>
            <a:fillRect/>
          </a:stretch>
        </p:blipFill>
        <p:spPr>
          <a:xfrm>
            <a:off x="540645" y="4913273"/>
            <a:ext cx="9727021" cy="1650713"/>
          </a:xfrm>
          <a:prstGeom prst="rect">
            <a:avLst/>
          </a:prstGeom>
        </p:spPr>
      </p:pic>
    </p:spTree>
    <p:extLst>
      <p:ext uri="{BB962C8B-B14F-4D97-AF65-F5344CB8AC3E}">
        <p14:creationId xmlns:p14="http://schemas.microsoft.com/office/powerpoint/2010/main" val="915513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Dimensi merosot</a:t>
            </a:r>
          </a:p>
        </p:txBody>
      </p:sp>
      <p:sp>
        <p:nvSpPr>
          <p:cNvPr id="28675" name="Rectangle 3"/>
          <p:cNvSpPr>
            <a:spLocks noGrp="1" noChangeArrowheads="1"/>
          </p:cNvSpPr>
          <p:nvPr>
            <p:ph idx="1"/>
          </p:nvPr>
        </p:nvSpPr>
        <p:spPr/>
        <p:txBody>
          <a:bodyPr/>
          <a:lstStyle/>
          <a:p>
            <a:pPr eaLnBrk="1" hangingPunct="1">
              <a:lnSpc>
                <a:spcPct val="90000"/>
              </a:lnSpc>
            </a:pPr>
            <a:r>
              <a:rPr lang="en-US" sz="2800" dirty="0">
                <a:latin typeface="Arial" charset="0"/>
              </a:rPr>
              <a:t>Terjadi pada tabel fakta transaksi yang memiliki struktur orangtua-anak alam</a:t>
            </a:r>
          </a:p>
          <a:p>
            <a:pPr eaLnBrk="1" hangingPunct="1">
              <a:lnSpc>
                <a:spcPct val="90000"/>
              </a:lnSpc>
            </a:pPr>
            <a:r>
              <a:rPr lang="en-US" sz="2800" dirty="0">
                <a:latin typeface="Arial" charset="0"/>
              </a:rPr>
              <a:t>Key tetap satu-satunya atribut kiri setelah atribut lainnya mendapat dipisahkan menjadi dimensi</a:t>
            </a:r>
          </a:p>
          <a:p>
            <a:pPr eaLnBrk="1" hangingPunct="1">
              <a:lnSpc>
                <a:spcPct val="90000"/>
              </a:lnSpc>
            </a:pPr>
            <a:r>
              <a:rPr lang="en-US" sz="2800" dirty="0">
                <a:latin typeface="Arial" charset="0"/>
              </a:rPr>
              <a:t>Kunci harus menjadi nomor transaksi yang sebenarnya</a:t>
            </a:r>
          </a:p>
          <a:p>
            <a:pPr eaLnBrk="1" hangingPunct="1">
              <a:lnSpc>
                <a:spcPct val="90000"/>
              </a:lnSpc>
            </a:pPr>
            <a:r>
              <a:rPr lang="en-US" sz="2800" dirty="0">
                <a:latin typeface="Arial" charset="0"/>
              </a:rPr>
              <a:t>Disimpan dalam tabel fakta - tidak membuat tabel dimensi yang sesuai</a:t>
            </a:r>
          </a:p>
        </p:txBody>
      </p:sp>
    </p:spTree>
    <p:extLst>
      <p:ext uri="{BB962C8B-B14F-4D97-AF65-F5344CB8AC3E}">
        <p14:creationId xmlns:p14="http://schemas.microsoft.com/office/powerpoint/2010/main" val="209088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92271" y="303213"/>
            <a:ext cx="8061378"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Dimensi merosot: Contoh</a:t>
            </a:r>
          </a:p>
        </p:txBody>
      </p:sp>
      <p:graphicFrame>
        <p:nvGraphicFramePr>
          <p:cNvPr id="4" name="Table 3"/>
          <p:cNvGraphicFramePr>
            <a:graphicFrameLocks noGrp="1"/>
          </p:cNvGraphicFramePr>
          <p:nvPr>
            <p:extLst/>
          </p:nvPr>
        </p:nvGraphicFramePr>
        <p:xfrm>
          <a:off x="1310799" y="2305017"/>
          <a:ext cx="1848697" cy="4789801"/>
        </p:xfrm>
        <a:graphic>
          <a:graphicData uri="http://schemas.openxmlformats.org/drawingml/2006/table">
            <a:tbl>
              <a:tblPr/>
              <a:tblGrid>
                <a:gridCol w="1848697"/>
              </a:tblGrid>
              <a:tr h="638641">
                <a:tc>
                  <a:txBody>
                    <a:bodyPr/>
                    <a:lstStyle/>
                    <a:p>
                      <a:pPr marL="0" marR="0">
                        <a:lnSpc>
                          <a:spcPct val="115000"/>
                        </a:lnSpc>
                        <a:spcBef>
                          <a:spcPts val="0"/>
                        </a:spcBef>
                        <a:spcAft>
                          <a:spcPts val="0"/>
                        </a:spcAft>
                      </a:pPr>
                      <a:r>
                        <a:rPr lang="en-US" sz="1500" b="1" dirty="0">
                          <a:latin typeface="Calibri"/>
                          <a:ea typeface="Calibri"/>
                          <a:cs typeface="Times New Roman"/>
                        </a:rPr>
                        <a:t>PERINTAH TRANSAKSI</a:t>
                      </a:r>
                      <a:endParaRPr lang="en-US" sz="1500" dirty="0">
                        <a:latin typeface="Calibri"/>
                        <a:ea typeface="Calibri"/>
                        <a:cs typeface="Times New Roman"/>
                      </a:endParaRP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memesan#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ID Pelanggan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lname pelanggan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fname pelanggan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alamat jalan shipto</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kota shipto</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negara shipto</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zip shipto</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memesan jumlah total</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jumlah diskon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jumlah pesanan net</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jumlah pembayaran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dirty="0">
                          <a:latin typeface="Calibri"/>
                          <a:ea typeface="Calibri"/>
                          <a:cs typeface="Times New Roman"/>
                        </a:rPr>
                        <a:t>tanggal pemesanan</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4742147" y="3204130"/>
          <a:ext cx="1713896" cy="2435238"/>
        </p:xfrm>
        <a:graphic>
          <a:graphicData uri="http://schemas.openxmlformats.org/drawingml/2006/table">
            <a:tbl>
              <a:tblPr/>
              <a:tblGrid>
                <a:gridCol w="1713896"/>
              </a:tblGrid>
              <a:tr h="270582">
                <a:tc>
                  <a:txBody>
                    <a:bodyPr/>
                    <a:lstStyle/>
                    <a:p>
                      <a:pPr marL="0" marR="0">
                        <a:lnSpc>
                          <a:spcPct val="115000"/>
                        </a:lnSpc>
                        <a:spcBef>
                          <a:spcPts val="0"/>
                        </a:spcBef>
                        <a:spcAft>
                          <a:spcPts val="0"/>
                        </a:spcAft>
                      </a:pPr>
                      <a:r>
                        <a:rPr lang="en-US" sz="1500" b="1" dirty="0">
                          <a:latin typeface="Calibri"/>
                          <a:ea typeface="Calibri"/>
                          <a:cs typeface="Times New Roman"/>
                        </a:rPr>
                        <a:t>PESANAN FAKTA</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kunci pelanggan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kunci alamat shipto</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kunci urutan tanggal</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memesan jumlah total</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jumlah diskon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jumlah pesanan net</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jumlah pembayaran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memesan#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nvPr>
        </p:nvGraphicFramePr>
        <p:xfrm>
          <a:off x="7688740" y="1827744"/>
          <a:ext cx="1713896" cy="1352910"/>
        </p:xfrm>
        <a:graphic>
          <a:graphicData uri="http://schemas.openxmlformats.org/drawingml/2006/table">
            <a:tbl>
              <a:tblPr/>
              <a:tblGrid>
                <a:gridCol w="1713896"/>
              </a:tblGrid>
              <a:tr h="270582">
                <a:tc>
                  <a:txBody>
                    <a:bodyPr/>
                    <a:lstStyle/>
                    <a:p>
                      <a:pPr marL="0" marR="0">
                        <a:lnSpc>
                          <a:spcPct val="115000"/>
                        </a:lnSpc>
                        <a:spcBef>
                          <a:spcPts val="0"/>
                        </a:spcBef>
                        <a:spcAft>
                          <a:spcPts val="0"/>
                        </a:spcAft>
                      </a:pPr>
                      <a:r>
                        <a:rPr lang="en-US" sz="1500" b="1" dirty="0">
                          <a:latin typeface="Calibri"/>
                          <a:ea typeface="Calibri"/>
                          <a:cs typeface="Times New Roman"/>
                        </a:rPr>
                        <a:t>PELANGGAN DIM </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kunci pelanggan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ID Pelanggan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lname pelanggan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pelanggan </a:t>
                      </a:r>
                      <a:r>
                        <a:rPr lang="en-US" sz="1500" dirty="0" err="1">
                          <a:latin typeface="Calibri"/>
                          <a:ea typeface="Calibri"/>
                          <a:cs typeface="Times New Roman"/>
                        </a:rPr>
                        <a:t>fname</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nvPr>
        </p:nvGraphicFramePr>
        <p:xfrm>
          <a:off x="7688740" y="3495329"/>
          <a:ext cx="1713896" cy="2164656"/>
        </p:xfrm>
        <a:graphic>
          <a:graphicData uri="http://schemas.openxmlformats.org/drawingml/2006/table">
            <a:tbl>
              <a:tblPr/>
              <a:tblGrid>
                <a:gridCol w="1713896"/>
              </a:tblGrid>
              <a:tr h="541164">
                <a:tc>
                  <a:txBody>
                    <a:bodyPr/>
                    <a:lstStyle/>
                    <a:p>
                      <a:pPr marL="0" marR="0">
                        <a:lnSpc>
                          <a:spcPct val="115000"/>
                        </a:lnSpc>
                        <a:spcBef>
                          <a:spcPts val="0"/>
                        </a:spcBef>
                        <a:spcAft>
                          <a:spcPts val="0"/>
                        </a:spcAft>
                      </a:pPr>
                      <a:r>
                        <a:rPr lang="en-US" sz="1500" b="1" dirty="0">
                          <a:latin typeface="Calibri"/>
                          <a:ea typeface="Calibri"/>
                          <a:cs typeface="Times New Roman"/>
                        </a:rPr>
                        <a:t>DIM SHIPTO ALAMAT </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kunci alamat Shipto</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164">
                <a:tc>
                  <a:txBody>
                    <a:bodyPr/>
                    <a:lstStyle/>
                    <a:p>
                      <a:pPr marL="0" marR="0">
                        <a:lnSpc>
                          <a:spcPct val="115000"/>
                        </a:lnSpc>
                        <a:spcBef>
                          <a:spcPts val="0"/>
                        </a:spcBef>
                        <a:spcAft>
                          <a:spcPts val="0"/>
                        </a:spcAft>
                      </a:pPr>
                      <a:r>
                        <a:rPr lang="en-US" sz="1500" dirty="0" err="1">
                          <a:latin typeface="Calibri"/>
                          <a:ea typeface="Calibri"/>
                          <a:cs typeface="Times New Roman"/>
                        </a:rPr>
                        <a:t>dikirim ke</a:t>
                      </a:r>
                      <a:r>
                        <a:rPr lang="en-US" sz="1500" dirty="0">
                          <a:latin typeface="Calibri"/>
                          <a:ea typeface="Calibri"/>
                          <a:cs typeface="Times New Roman"/>
                        </a:rPr>
                        <a:t> alamat jalan</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kota shipto</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negara shipto</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err="1">
                          <a:latin typeface="Calibri"/>
                          <a:ea typeface="Calibri"/>
                          <a:cs typeface="Times New Roman"/>
                        </a:rPr>
                        <a:t>dikirim ke</a:t>
                      </a:r>
                      <a:r>
                        <a:rPr lang="en-US" sz="1500" dirty="0">
                          <a:latin typeface="Calibri"/>
                          <a:ea typeface="Calibri"/>
                          <a:cs typeface="Times New Roman"/>
                        </a:rPr>
                        <a:t> zip</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nvPr>
        </p:nvGraphicFramePr>
        <p:xfrm>
          <a:off x="7688740" y="6036411"/>
          <a:ext cx="1713896" cy="1352910"/>
        </p:xfrm>
        <a:graphic>
          <a:graphicData uri="http://schemas.openxmlformats.org/drawingml/2006/table">
            <a:tbl>
              <a:tblPr/>
              <a:tblGrid>
                <a:gridCol w="1713896"/>
              </a:tblGrid>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Calibri" charset="0"/>
                          <a:cs typeface="Times New Roman" charset="0"/>
                        </a:rPr>
                        <a:t>DIM Tanggal Orde</a:t>
                      </a:r>
                      <a:endParaRPr kumimoji="0" lang="en-US" sz="1500" b="0" i="0" u="none" strike="noStrike" cap="none" normalizeH="0" baseline="0" dirty="0">
                        <a:ln>
                          <a:noFill/>
                        </a:ln>
                        <a:solidFill>
                          <a:schemeClr val="tx1"/>
                        </a:solidFill>
                        <a:effectLst/>
                        <a:latin typeface="Calibri" charset="0"/>
                        <a:ea typeface="Calibri" charset="0"/>
                        <a:cs typeface="Times New Roman" charset="0"/>
                      </a:endParaRP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Calibri" charset="0"/>
                          <a:cs typeface="Times New Roman" charset="0"/>
                        </a:rPr>
                        <a:t>kunci urutan tanggal</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Calibri" charset="0"/>
                          <a:cs typeface="Times New Roman" charset="0"/>
                        </a:rPr>
                        <a:t>tanggal kalender</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Calibri" charset="0"/>
                          <a:cs typeface="Times New Roman" charset="0"/>
                        </a:rPr>
                        <a:t>bulan kalender</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Calibri" charset="0"/>
                          <a:cs typeface="Times New Roman" charset="0"/>
                        </a:rPr>
                        <a:t>...</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10" name="Straight Connector 9"/>
          <p:cNvCxnSpPr/>
          <p:nvPr/>
        </p:nvCxnSpPr>
        <p:spPr>
          <a:xfrm flipV="1">
            <a:off x="6456043" y="2224788"/>
            <a:ext cx="1191132" cy="142935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56043" y="3892374"/>
            <a:ext cx="1191132" cy="23822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56042" y="4210009"/>
            <a:ext cx="1237361" cy="2223447"/>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3457819" y="3892373"/>
            <a:ext cx="1092412" cy="1176443"/>
          </a:xfrm>
          <a:prstGeom prst="rightArrow">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316"/>
          </a:p>
        </p:txBody>
      </p:sp>
    </p:spTree>
    <p:extLst>
      <p:ext uri="{BB962C8B-B14F-4D97-AF65-F5344CB8AC3E}">
        <p14:creationId xmlns:p14="http://schemas.microsoft.com/office/powerpoint/2010/main" val="2287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Perlahan Mengubah Dimensi</a:t>
            </a:r>
          </a:p>
        </p:txBody>
      </p:sp>
      <p:sp>
        <p:nvSpPr>
          <p:cNvPr id="30723" name="Rectangle 3"/>
          <p:cNvSpPr>
            <a:spLocks noGrp="1" noChangeArrowheads="1"/>
          </p:cNvSpPr>
          <p:nvPr>
            <p:ph idx="1"/>
          </p:nvPr>
        </p:nvSpPr>
        <p:spPr/>
        <p:txBody>
          <a:bodyPr/>
          <a:lstStyle/>
          <a:p>
            <a:pPr eaLnBrk="1" hangingPunct="1">
              <a:lnSpc>
                <a:spcPct val="90000"/>
              </a:lnSpc>
            </a:pPr>
            <a:r>
              <a:rPr lang="en-US" sz="2800" dirty="0">
                <a:latin typeface="Arial" charset="0"/>
              </a:rPr>
              <a:t>atribut tabel dimensi mengubah jarang</a:t>
            </a:r>
          </a:p>
          <a:p>
            <a:pPr eaLnBrk="1" hangingPunct="1">
              <a:lnSpc>
                <a:spcPct val="90000"/>
              </a:lnSpc>
            </a:pPr>
            <a:r>
              <a:rPr lang="en-US" sz="2800" dirty="0">
                <a:latin typeface="Arial" charset="0"/>
              </a:rPr>
              <a:t>Mini-dimensi</a:t>
            </a:r>
          </a:p>
          <a:p>
            <a:pPr lvl="1" eaLnBrk="1" hangingPunct="1">
              <a:lnSpc>
                <a:spcPct val="90000"/>
              </a:lnSpc>
            </a:pPr>
            <a:r>
              <a:rPr lang="en-US" sz="2400" dirty="0">
                <a:solidFill>
                  <a:srgbClr val="006FB4"/>
                </a:solidFill>
                <a:latin typeface="Arial" charset="0"/>
              </a:rPr>
              <a:t>Memisahkan lebih sering berubah atribut ke dalam tabel dimensi yang terpisah mereka sendiri, alias </a:t>
            </a:r>
            <a:r>
              <a:rPr lang="en-US" sz="2400" dirty="0" smtClean="0">
                <a:solidFill>
                  <a:srgbClr val="006FB4"/>
                </a:solidFill>
                <a:latin typeface="Arial" charset="0"/>
              </a:rPr>
              <a:t>mini-dimensi</a:t>
            </a:r>
            <a:r>
              <a:rPr lang="en-US" sz="2400" baseline="30000" dirty="0" smtClean="0">
                <a:solidFill>
                  <a:srgbClr val="006FB4"/>
                </a:solidFill>
                <a:latin typeface="Arial" charset="0"/>
              </a:rPr>
              <a:t>1</a:t>
            </a:r>
            <a:endParaRPr lang="en-US" sz="2400" baseline="30000" dirty="0">
              <a:solidFill>
                <a:srgbClr val="006FB4"/>
              </a:solidFill>
              <a:latin typeface="Arial" charset="0"/>
            </a:endParaRPr>
          </a:p>
          <a:p>
            <a:pPr eaLnBrk="1" hangingPunct="1">
              <a:lnSpc>
                <a:spcPct val="90000"/>
              </a:lnSpc>
            </a:pPr>
            <a:r>
              <a:rPr lang="en-US" sz="2800" dirty="0">
                <a:latin typeface="Arial" charset="0"/>
              </a:rPr>
              <a:t>3 jenis penanganan perlahan-lahan berubah dimensi</a:t>
            </a:r>
          </a:p>
          <a:p>
            <a:pPr lvl="1" eaLnBrk="1" hangingPunct="1">
              <a:lnSpc>
                <a:spcPct val="90000"/>
              </a:lnSpc>
            </a:pPr>
            <a:r>
              <a:rPr lang="en-US" sz="2400" dirty="0">
                <a:solidFill>
                  <a:srgbClr val="006FB4"/>
                </a:solidFill>
                <a:latin typeface="Arial" charset="0"/>
              </a:rPr>
              <a:t>Menimpa atribut dimensi</a:t>
            </a:r>
          </a:p>
          <a:p>
            <a:pPr lvl="1" eaLnBrk="1" hangingPunct="1">
              <a:lnSpc>
                <a:spcPct val="90000"/>
              </a:lnSpc>
            </a:pPr>
            <a:r>
              <a:rPr lang="en-US" sz="2400" dirty="0">
                <a:solidFill>
                  <a:srgbClr val="006FB4"/>
                </a:solidFill>
                <a:latin typeface="Arial" charset="0"/>
              </a:rPr>
              <a:t>Menambahkan baris dimensi baru</a:t>
            </a:r>
          </a:p>
          <a:p>
            <a:pPr lvl="1" eaLnBrk="1" hangingPunct="1">
              <a:lnSpc>
                <a:spcPct val="90000"/>
              </a:lnSpc>
            </a:pPr>
            <a:r>
              <a:rPr lang="en-US" sz="2400" dirty="0">
                <a:solidFill>
                  <a:srgbClr val="006FB4"/>
                </a:solidFill>
                <a:latin typeface="Arial" charset="0"/>
              </a:rPr>
              <a:t>Menambahkan atribut dimensi baru</a:t>
            </a:r>
          </a:p>
        </p:txBody>
      </p:sp>
      <p:pic>
        <p:nvPicPr>
          <p:cNvPr id="2" name="Picture 1"/>
          <p:cNvPicPr>
            <a:picLocks noChangeAspect="1"/>
          </p:cNvPicPr>
          <p:nvPr/>
        </p:nvPicPr>
        <p:blipFill>
          <a:blip r:embed="rId3"/>
          <a:stretch>
            <a:fillRect/>
          </a:stretch>
        </p:blipFill>
        <p:spPr>
          <a:xfrm>
            <a:off x="7011904" y="5553587"/>
            <a:ext cx="2942723" cy="1551164"/>
          </a:xfrm>
          <a:prstGeom prst="rect">
            <a:avLst/>
          </a:prstGeom>
        </p:spPr>
      </p:pic>
    </p:spTree>
    <p:extLst>
      <p:ext uri="{BB962C8B-B14F-4D97-AF65-F5344CB8AC3E}">
        <p14:creationId xmlns:p14="http://schemas.microsoft.com/office/powerpoint/2010/main" val="691538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Mini Dimensi</a:t>
            </a:r>
          </a:p>
        </p:txBody>
      </p:sp>
      <p:sp>
        <p:nvSpPr>
          <p:cNvPr id="4" name="Date Placeholder 3"/>
          <p:cNvSpPr>
            <a:spLocks noGrp="1"/>
          </p:cNvSpPr>
          <p:nvPr>
            <p:ph type="dt" sz="half" idx="10"/>
          </p:nvPr>
        </p:nvSpPr>
        <p:spPr/>
        <p:txBody>
          <a:bodyPr/>
          <a:lstStyle/>
          <a:p>
            <a:pPr>
              <a:defRPr/>
            </a:pPr>
            <a:r>
              <a:rPr lang="en-US" smtClean="0"/>
              <a:t>Bina Nusantara</a:t>
            </a:r>
            <a:endParaRPr lang="en-US"/>
          </a:p>
        </p:txBody>
      </p:sp>
      <p:pic>
        <p:nvPicPr>
          <p:cNvPr id="5" name="Picture 4"/>
          <p:cNvPicPr>
            <a:picLocks noChangeAspect="1"/>
          </p:cNvPicPr>
          <p:nvPr/>
        </p:nvPicPr>
        <p:blipFill>
          <a:blip r:embed="rId2"/>
          <a:stretch>
            <a:fillRect/>
          </a:stretch>
        </p:blipFill>
        <p:spPr>
          <a:xfrm>
            <a:off x="1778930" y="2193248"/>
            <a:ext cx="7130778" cy="3758322"/>
          </a:xfrm>
          <a:prstGeom prst="rect">
            <a:avLst/>
          </a:prstGeom>
        </p:spPr>
      </p:pic>
      <p:sp>
        <p:nvSpPr>
          <p:cNvPr id="6" name="Rectangle 5"/>
          <p:cNvSpPr/>
          <p:nvPr/>
        </p:nvSpPr>
        <p:spPr>
          <a:xfrm>
            <a:off x="5677005" y="4216720"/>
            <a:ext cx="3247753" cy="2105787"/>
          </a:xfrm>
          <a:prstGeom prst="rect">
            <a:avLst/>
          </a:prstGeom>
          <a:solidFill>
            <a:srgbClr val="61C3FF">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r>
              <a:rPr lang="en-US" sz="1764" dirty="0">
                <a:solidFill>
                  <a:schemeClr val="tx1"/>
                </a:solidFill>
              </a:rPr>
              <a:t>Sering berubah atribut</a:t>
            </a:r>
          </a:p>
        </p:txBody>
      </p:sp>
    </p:spTree>
    <p:extLst>
      <p:ext uri="{BB962C8B-B14F-4D97-AF65-F5344CB8AC3E}">
        <p14:creationId xmlns:p14="http://schemas.microsoft.com/office/powerpoint/2010/main" val="38993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
                                        </p:attrNameLst>
                                      </p:cBhvr>
                                      <p:to>
                                        <p:strVal val="visible"/>
                                      </p:to>
                                    </p:set>
                                    <p:anim calcmode="lin" valueType="num">
                                      <p:cBhvr additive="base">
                                        <p:cTn id="7" dur="500" fill="hold"/>
                                        <p:tgtEl>
                                          <p:spTgt spid="6"/>
                                        </p:tgtEl>
                                        <p:attrNameLst>
                                          <p:attrName/>
                                        </p:attrNameLst>
                                      </p:cBhvr>
                                      <p:tavLst>
                                        <p:tav tm="0">
                                          <p:val>
                                            <p:strVal val="#ppt_x"/>
                                          </p:val>
                                        </p:tav>
                                        <p:tav tm="100000">
                                          <p:val>
                                            <p:strVal val="#ppt_x"/>
                                          </p:val>
                                        </p:tav>
                                      </p:tavLst>
                                    </p:anim>
                                    <p:anim calcmode="lin" valueType="num">
                                      <p:cBhvr additive="base">
                                        <p:cTn id="8" dur="500" fill="hold"/>
                                        <p:tgtEl>
                                          <p:spTgt spid="6"/>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52786" y="303213"/>
            <a:ext cx="8200863"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Menimpa atribut dimensi</a:t>
            </a:r>
          </a:p>
        </p:txBody>
      </p:sp>
      <p:sp>
        <p:nvSpPr>
          <p:cNvPr id="31747" name="Rectangle 3"/>
          <p:cNvSpPr>
            <a:spLocks noGrp="1" noChangeArrowheads="1"/>
          </p:cNvSpPr>
          <p:nvPr>
            <p:ph idx="1"/>
          </p:nvPr>
        </p:nvSpPr>
        <p:spPr/>
        <p:txBody>
          <a:bodyPr/>
          <a:lstStyle/>
          <a:p>
            <a:pPr eaLnBrk="1" hangingPunct="1"/>
            <a:r>
              <a:rPr lang="en-US" sz="2800" dirty="0">
                <a:latin typeface="Arial" charset="0"/>
              </a:rPr>
              <a:t>nilai-nilai baru menimpa yang lama</a:t>
            </a:r>
          </a:p>
          <a:p>
            <a:pPr eaLnBrk="1" hangingPunct="1"/>
            <a:r>
              <a:rPr lang="en-US" sz="2800" dirty="0">
                <a:latin typeface="Arial" charset="0"/>
              </a:rPr>
              <a:t>Tidak ada riwayat disimpan</a:t>
            </a:r>
          </a:p>
          <a:p>
            <a:pPr eaLnBrk="1" hangingPunct="1"/>
            <a:r>
              <a:rPr lang="en-US" sz="2800" dirty="0">
                <a:latin typeface="Arial" charset="0"/>
              </a:rPr>
              <a:t>Masalah terjadi jika data dikumpulkan sebelumnya berdasarkan nilai-nilai lama</a:t>
            </a:r>
          </a:p>
          <a:p>
            <a:pPr lvl="1" eaLnBrk="1" hangingPunct="1"/>
            <a:r>
              <a:rPr lang="en-US" sz="2400" dirty="0">
                <a:solidFill>
                  <a:srgbClr val="006FB4"/>
                </a:solidFill>
                <a:latin typeface="Arial" charset="0"/>
              </a:rPr>
              <a:t>tidak akan cocok agregasi ad-hoc berdasarkan nilai-nilai baru</a:t>
            </a:r>
          </a:p>
          <a:p>
            <a:pPr lvl="1" eaLnBrk="1" hangingPunct="1"/>
            <a:r>
              <a:rPr lang="en-US" sz="2400" dirty="0">
                <a:solidFill>
                  <a:srgbClr val="006FB4"/>
                </a:solidFill>
                <a:latin typeface="Arial" charset="0"/>
              </a:rPr>
              <a:t>agregasi sebelumnya perlu diperbarui untuk menyimpan data agregat di-sync.</a:t>
            </a:r>
          </a:p>
        </p:txBody>
      </p:sp>
      <p:pic>
        <p:nvPicPr>
          <p:cNvPr id="2" name="Picture 1"/>
          <p:cNvPicPr>
            <a:picLocks noChangeAspect="1"/>
          </p:cNvPicPr>
          <p:nvPr/>
        </p:nvPicPr>
        <p:blipFill>
          <a:blip r:embed="rId2"/>
          <a:stretch>
            <a:fillRect/>
          </a:stretch>
        </p:blipFill>
        <p:spPr>
          <a:xfrm>
            <a:off x="7488357" y="5798011"/>
            <a:ext cx="2617957" cy="1583865"/>
          </a:xfrm>
          <a:prstGeom prst="rect">
            <a:avLst/>
          </a:prstGeom>
        </p:spPr>
      </p:pic>
    </p:spTree>
    <p:extLst>
      <p:ext uri="{BB962C8B-B14F-4D97-AF65-F5344CB8AC3E}">
        <p14:creationId xmlns:p14="http://schemas.microsoft.com/office/powerpoint/2010/main" val="1167372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Menambahkan baris dimensi baru</a:t>
            </a:r>
          </a:p>
        </p:txBody>
      </p:sp>
      <p:sp>
        <p:nvSpPr>
          <p:cNvPr id="32771" name="Rectangle 3"/>
          <p:cNvSpPr>
            <a:spLocks noGrp="1" noChangeArrowheads="1"/>
          </p:cNvSpPr>
          <p:nvPr>
            <p:ph idx="1"/>
          </p:nvPr>
        </p:nvSpPr>
        <p:spPr/>
        <p:txBody>
          <a:bodyPr/>
          <a:lstStyle/>
          <a:p>
            <a:pPr eaLnBrk="1" hangingPunct="1"/>
            <a:r>
              <a:rPr lang="en-US" sz="2400" dirty="0">
                <a:latin typeface="Arial" charset="0"/>
              </a:rPr>
              <a:t>Kebanyakan teknik yang populer</a:t>
            </a:r>
          </a:p>
          <a:p>
            <a:pPr eaLnBrk="1" hangingPunct="1"/>
            <a:r>
              <a:rPr lang="en-US" sz="2400" dirty="0">
                <a:latin typeface="Arial" charset="0"/>
              </a:rPr>
              <a:t>baris baru dengan PK pengganti baru dimasukkan ke dalam tabel dimensi untuk mencerminkan nilai-nilai atribut baru</a:t>
            </a:r>
          </a:p>
          <a:p>
            <a:pPr eaLnBrk="1" hangingPunct="1"/>
            <a:r>
              <a:rPr lang="en-US" sz="2400" dirty="0">
                <a:latin typeface="Arial" charset="0"/>
              </a:rPr>
              <a:t>Kedua, nilai-nilai lama dan baru disimpan bersama dengan efektif dan tanggal kadaluwarsa, dan indikator baris saat ini</a:t>
            </a:r>
          </a:p>
          <a:p>
            <a:pPr eaLnBrk="1" hangingPunct="1"/>
            <a:endParaRPr lang="en-US" sz="2800" dirty="0">
              <a:latin typeface="Arial" charset="0"/>
            </a:endParaRPr>
          </a:p>
          <a:p>
            <a:pPr eaLnBrk="1" hangingPunct="1"/>
            <a:endParaRPr lang="en-US" sz="2800" dirty="0">
              <a:latin typeface="Arial" charset="0"/>
            </a:endParaRPr>
          </a:p>
        </p:txBody>
      </p:sp>
      <p:grpSp>
        <p:nvGrpSpPr>
          <p:cNvPr id="9" name="Group 8"/>
          <p:cNvGrpSpPr/>
          <p:nvPr/>
        </p:nvGrpSpPr>
        <p:grpSpPr>
          <a:xfrm>
            <a:off x="976834" y="4298327"/>
            <a:ext cx="8734000" cy="2738860"/>
            <a:chOff x="539552" y="3717032"/>
            <a:chExt cx="7920000" cy="2483601"/>
          </a:xfrm>
        </p:grpSpPr>
        <p:pic>
          <p:nvPicPr>
            <p:cNvPr id="7" name="Picture 6"/>
            <p:cNvPicPr>
              <a:picLocks noChangeAspect="1"/>
            </p:cNvPicPr>
            <p:nvPr/>
          </p:nvPicPr>
          <p:blipFill>
            <a:blip r:embed="rId3"/>
            <a:stretch>
              <a:fillRect/>
            </a:stretch>
          </p:blipFill>
          <p:spPr>
            <a:xfrm>
              <a:off x="539552" y="3717032"/>
              <a:ext cx="7920000" cy="1881234"/>
            </a:xfrm>
            <a:prstGeom prst="rect">
              <a:avLst/>
            </a:prstGeom>
          </p:spPr>
        </p:pic>
        <p:pic>
          <p:nvPicPr>
            <p:cNvPr id="8" name="Picture 7"/>
            <p:cNvPicPr>
              <a:picLocks noChangeAspect="1"/>
            </p:cNvPicPr>
            <p:nvPr/>
          </p:nvPicPr>
          <p:blipFill>
            <a:blip r:embed="rId4"/>
            <a:stretch>
              <a:fillRect/>
            </a:stretch>
          </p:blipFill>
          <p:spPr>
            <a:xfrm>
              <a:off x="539552" y="5532000"/>
              <a:ext cx="7920000" cy="668633"/>
            </a:xfrm>
            <a:prstGeom prst="rect">
              <a:avLst/>
            </a:prstGeom>
          </p:spPr>
        </p:pic>
      </p:grpSp>
      <p:sp>
        <p:nvSpPr>
          <p:cNvPr id="11" name="Rectangle 10"/>
          <p:cNvSpPr/>
          <p:nvPr/>
        </p:nvSpPr>
        <p:spPr>
          <a:xfrm>
            <a:off x="8679489" y="4321001"/>
            <a:ext cx="1032315" cy="2699900"/>
          </a:xfrm>
          <a:prstGeom prst="rect">
            <a:avLst/>
          </a:prstGeom>
          <a:solidFill>
            <a:schemeClr val="accent1">
              <a:lumMod val="50000"/>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213487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
                                        </p:attrNameLst>
                                      </p:cBhvr>
                                      <p:to>
                                        <p:strVal val="visible"/>
                                      </p:to>
                                    </p:set>
                                    <p:anim calcmode="lin" valueType="num">
                                      <p:cBhvr additive="base">
                                        <p:cTn id="7" dur="500" fill="hold"/>
                                        <p:tgtEl>
                                          <p:spTgt spid="11"/>
                                        </p:tgtEl>
                                        <p:attrNameLst>
                                          <p:attrName/>
                                        </p:attrNameLst>
                                      </p:cBhvr>
                                      <p:tavLst>
                                        <p:tav tm="0">
                                          <p:val>
                                            <p:strVal val="#ppt_x"/>
                                          </p:val>
                                        </p:tav>
                                        <p:tav tm="100000">
                                          <p:val>
                                            <p:strVal val="#ppt_x"/>
                                          </p:val>
                                        </p:tav>
                                      </p:tavLst>
                                    </p:anim>
                                    <p:anim calcmode="lin" valueType="num">
                                      <p:cBhvr additive="base">
                                        <p:cTn id="8" dur="500" fill="hold"/>
                                        <p:tgtEl>
                                          <p:spTgt spid="11"/>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Menambahkan atribut dimensi baru</a:t>
            </a:r>
          </a:p>
        </p:txBody>
      </p:sp>
      <p:sp>
        <p:nvSpPr>
          <p:cNvPr id="33795" name="Rectangle 3"/>
          <p:cNvSpPr>
            <a:spLocks noGrp="1" noChangeArrowheads="1"/>
          </p:cNvSpPr>
          <p:nvPr>
            <p:ph idx="1"/>
          </p:nvPr>
        </p:nvSpPr>
        <p:spPr/>
        <p:txBody>
          <a:bodyPr/>
          <a:lstStyle/>
          <a:p>
            <a:pPr eaLnBrk="1" hangingPunct="1">
              <a:lnSpc>
                <a:spcPct val="90000"/>
              </a:lnSpc>
            </a:pPr>
            <a:r>
              <a:rPr lang="en-US" sz="2800" dirty="0">
                <a:latin typeface="Arial" charset="0"/>
              </a:rPr>
              <a:t>jarang digunakan</a:t>
            </a:r>
          </a:p>
          <a:p>
            <a:pPr eaLnBrk="1" hangingPunct="1">
              <a:lnSpc>
                <a:spcPct val="90000"/>
              </a:lnSpc>
            </a:pPr>
            <a:r>
              <a:rPr lang="en-US" sz="2800" dirty="0">
                <a:latin typeface="Arial" charset="0"/>
              </a:rPr>
              <a:t>Sebuah kolom baru ditambahkan ke tabel dimensi</a:t>
            </a:r>
          </a:p>
          <a:p>
            <a:pPr lvl="1" eaLnBrk="1" hangingPunct="1">
              <a:lnSpc>
                <a:spcPct val="90000"/>
              </a:lnSpc>
            </a:pPr>
            <a:r>
              <a:rPr lang="en-US" sz="2400" dirty="0">
                <a:solidFill>
                  <a:srgbClr val="006FB4"/>
                </a:solidFill>
                <a:latin typeface="Arial" charset="0"/>
              </a:rPr>
              <a:t>nilai lama dicatat dalam </a:t>
            </a:r>
            <a:r>
              <a:rPr lang="ja-JP" altLang="en-US" sz="2400" dirty="0">
                <a:solidFill>
                  <a:srgbClr val="006FB4"/>
                </a:solidFill>
                <a:latin typeface="Arial" charset="0"/>
              </a:rPr>
              <a:t>“</a:t>
            </a:r>
            <a:r>
              <a:rPr lang="en-US" sz="2400" dirty="0">
                <a:solidFill>
                  <a:srgbClr val="006FB4"/>
                </a:solidFill>
                <a:latin typeface="Arial" charset="0"/>
              </a:rPr>
              <a:t>sebelumnya</a:t>
            </a:r>
            <a:r>
              <a:rPr lang="ja-JP" altLang="en-US" sz="2400" dirty="0">
                <a:solidFill>
                  <a:srgbClr val="006FB4"/>
                </a:solidFill>
                <a:latin typeface="Arial" charset="0"/>
              </a:rPr>
              <a:t>”</a:t>
            </a:r>
            <a:r>
              <a:rPr lang="en-US" sz="2400" dirty="0">
                <a:solidFill>
                  <a:srgbClr val="006FB4"/>
                </a:solidFill>
                <a:latin typeface="Arial" charset="0"/>
              </a:rPr>
              <a:t> atribut kolom</a:t>
            </a:r>
          </a:p>
          <a:p>
            <a:pPr lvl="1" eaLnBrk="1" hangingPunct="1">
              <a:lnSpc>
                <a:spcPct val="90000"/>
              </a:lnSpc>
            </a:pPr>
            <a:r>
              <a:rPr lang="en-US" sz="2400" dirty="0">
                <a:solidFill>
                  <a:srgbClr val="006FB4"/>
                </a:solidFill>
                <a:latin typeface="Arial" charset="0"/>
              </a:rPr>
              <a:t>nilai baru dicatat dalam kolom yang ada</a:t>
            </a:r>
          </a:p>
          <a:p>
            <a:pPr lvl="1" eaLnBrk="1" hangingPunct="1">
              <a:lnSpc>
                <a:spcPct val="90000"/>
              </a:lnSpc>
            </a:pPr>
            <a:r>
              <a:rPr lang="en-US" sz="2400" dirty="0">
                <a:solidFill>
                  <a:srgbClr val="006FB4"/>
                </a:solidFill>
                <a:latin typeface="Arial" charset="0"/>
              </a:rPr>
              <a:t>Semua aplikasi BI transparan menggunakan atribut baru</a:t>
            </a:r>
          </a:p>
          <a:p>
            <a:pPr lvl="1" eaLnBrk="1" hangingPunct="1">
              <a:lnSpc>
                <a:spcPct val="90000"/>
              </a:lnSpc>
            </a:pPr>
            <a:r>
              <a:rPr lang="en-US" sz="2400" dirty="0">
                <a:solidFill>
                  <a:srgbClr val="006FB4"/>
                </a:solidFill>
                <a:latin typeface="Arial" charset="0"/>
              </a:rPr>
              <a:t>Query dapat ditulis dengan nilai-nilai akses disimpan dalam </a:t>
            </a:r>
            <a:r>
              <a:rPr lang="ja-JP" altLang="en-US" sz="2400" dirty="0">
                <a:solidFill>
                  <a:srgbClr val="006FB4"/>
                </a:solidFill>
                <a:latin typeface="Arial" charset="0"/>
              </a:rPr>
              <a:t>“</a:t>
            </a:r>
            <a:r>
              <a:rPr lang="en-US" sz="2400" dirty="0">
                <a:solidFill>
                  <a:srgbClr val="006FB4"/>
                </a:solidFill>
                <a:latin typeface="Arial" charset="0"/>
              </a:rPr>
              <a:t>sebelumnya</a:t>
            </a:r>
            <a:r>
              <a:rPr lang="ja-JP" altLang="en-US" sz="2400" dirty="0">
                <a:solidFill>
                  <a:srgbClr val="006FB4"/>
                </a:solidFill>
                <a:latin typeface="Arial" charset="0"/>
              </a:rPr>
              <a:t>“</a:t>
            </a:r>
            <a:r>
              <a:rPr lang="en-US" sz="2400" dirty="0">
                <a:solidFill>
                  <a:srgbClr val="006FB4"/>
                </a:solidFill>
                <a:latin typeface="Arial" charset="0"/>
              </a:rPr>
              <a:t> atribut kolom</a:t>
            </a:r>
          </a:p>
        </p:txBody>
      </p:sp>
      <p:pic>
        <p:nvPicPr>
          <p:cNvPr id="2" name="Picture 1"/>
          <p:cNvPicPr>
            <a:picLocks noChangeAspect="1"/>
          </p:cNvPicPr>
          <p:nvPr/>
        </p:nvPicPr>
        <p:blipFill>
          <a:blip r:embed="rId3"/>
          <a:stretch>
            <a:fillRect/>
          </a:stretch>
        </p:blipFill>
        <p:spPr>
          <a:xfrm>
            <a:off x="8520672" y="5766646"/>
            <a:ext cx="1268900" cy="1268900"/>
          </a:xfrm>
          <a:prstGeom prst="rect">
            <a:avLst/>
          </a:prstGeom>
        </p:spPr>
      </p:pic>
    </p:spTree>
    <p:extLst>
      <p:ext uri="{BB962C8B-B14F-4D97-AF65-F5344CB8AC3E}">
        <p14:creationId xmlns:p14="http://schemas.microsoft.com/office/powerpoint/2010/main" val="1074831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Dimensi peran-playing</a:t>
            </a:r>
          </a:p>
        </p:txBody>
      </p:sp>
      <p:sp>
        <p:nvSpPr>
          <p:cNvPr id="34819" name="Rectangle 3"/>
          <p:cNvSpPr>
            <a:spLocks noGrp="1" noChangeArrowheads="1"/>
          </p:cNvSpPr>
          <p:nvPr>
            <p:ph idx="1"/>
          </p:nvPr>
        </p:nvSpPr>
        <p:spPr/>
        <p:txBody>
          <a:bodyPr/>
          <a:lstStyle/>
          <a:p>
            <a:pPr eaLnBrk="1" hangingPunct="1"/>
            <a:r>
              <a:rPr lang="en-US" sz="2400" dirty="0">
                <a:latin typeface="Arial" charset="0"/>
              </a:rPr>
              <a:t>Sama meja dimensi fisik memainkan peran logis yang berbeda dalam model dimensi</a:t>
            </a:r>
          </a:p>
          <a:p>
            <a:pPr eaLnBrk="1" hangingPunct="1"/>
            <a:r>
              <a:rPr lang="en-US" sz="2400" dirty="0">
                <a:solidFill>
                  <a:srgbClr val="0070C0"/>
                </a:solidFill>
                <a:latin typeface="Arial" charset="0"/>
              </a:rPr>
              <a:t>Contoh</a:t>
            </a:r>
            <a:r>
              <a:rPr lang="en-US" sz="2400" dirty="0">
                <a:latin typeface="Arial" charset="0"/>
              </a:rPr>
              <a:t>: Beberapa dimensi tanggal</a:t>
            </a:r>
          </a:p>
          <a:p>
            <a:pPr lvl="1" eaLnBrk="1" hangingPunct="1">
              <a:buFontTx/>
              <a:buNone/>
            </a:pPr>
            <a:endParaRPr lang="en-US" sz="2000" dirty="0">
              <a:latin typeface="Arial" charset="0"/>
            </a:endParaRPr>
          </a:p>
        </p:txBody>
      </p:sp>
      <p:pic>
        <p:nvPicPr>
          <p:cNvPr id="2" name="Picture 1"/>
          <p:cNvPicPr>
            <a:picLocks noChangeAspect="1"/>
          </p:cNvPicPr>
          <p:nvPr/>
        </p:nvPicPr>
        <p:blipFill>
          <a:blip r:embed="rId3"/>
          <a:stretch>
            <a:fillRect/>
          </a:stretch>
        </p:blipFill>
        <p:spPr>
          <a:xfrm>
            <a:off x="1923283" y="3313185"/>
            <a:ext cx="6994433" cy="4041638"/>
          </a:xfrm>
          <a:prstGeom prst="rect">
            <a:avLst/>
          </a:prstGeom>
        </p:spPr>
      </p:pic>
    </p:spTree>
    <p:extLst>
      <p:ext uri="{BB962C8B-B14F-4D97-AF65-F5344CB8AC3E}">
        <p14:creationId xmlns:p14="http://schemas.microsoft.com/office/powerpoint/2010/main" val="229446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Dimensi peran-playing</a:t>
            </a:r>
          </a:p>
        </p:txBody>
      </p:sp>
      <p:sp>
        <p:nvSpPr>
          <p:cNvPr id="35843" name="Rectangle 3"/>
          <p:cNvSpPr>
            <a:spLocks noGrp="1" noChangeArrowheads="1"/>
          </p:cNvSpPr>
          <p:nvPr>
            <p:ph idx="1"/>
          </p:nvPr>
        </p:nvSpPr>
        <p:spPr/>
        <p:txBody>
          <a:bodyPr/>
          <a:lstStyle/>
          <a:p>
            <a:pPr eaLnBrk="1" hangingPunct="1"/>
            <a:r>
              <a:rPr lang="en-US" sz="2800" dirty="0">
                <a:latin typeface="Arial" charset="0"/>
              </a:rPr>
              <a:t>Contoh lain: </a:t>
            </a:r>
          </a:p>
          <a:p>
            <a:pPr lvl="1" eaLnBrk="1" hangingPunct="1"/>
            <a:r>
              <a:rPr lang="en-US" sz="2400" dirty="0">
                <a:solidFill>
                  <a:srgbClr val="006FB4"/>
                </a:solidFill>
                <a:latin typeface="Arial" charset="0"/>
              </a:rPr>
              <a:t>Pelanggan (kapal, tagihan untuk, dijual ke)</a:t>
            </a:r>
          </a:p>
          <a:p>
            <a:pPr lvl="1" eaLnBrk="1" hangingPunct="1"/>
            <a:r>
              <a:rPr lang="en-US" sz="2400" dirty="0">
                <a:solidFill>
                  <a:srgbClr val="006FB4"/>
                </a:solidFill>
                <a:latin typeface="Arial" charset="0"/>
              </a:rPr>
              <a:t>Fasilitas atau port (asal, tujuan)</a:t>
            </a:r>
          </a:p>
          <a:p>
            <a:pPr lvl="1" eaLnBrk="1" hangingPunct="1"/>
            <a:r>
              <a:rPr lang="en-US" sz="2400" dirty="0">
                <a:solidFill>
                  <a:srgbClr val="006FB4"/>
                </a:solidFill>
                <a:latin typeface="Arial" charset="0"/>
              </a:rPr>
              <a:t>Provider (merujuk, performing)</a:t>
            </a:r>
          </a:p>
          <a:p>
            <a:pPr eaLnBrk="1" hangingPunct="1"/>
            <a:r>
              <a:rPr lang="en-US" sz="2800" dirty="0">
                <a:latin typeface="Arial" charset="0"/>
              </a:rPr>
              <a:t>Disimpan dalam tabel fisik yang sama tetapi disajikan dalam </a:t>
            </a:r>
            <a:r>
              <a:rPr lang="en-US" sz="2800" dirty="0">
                <a:solidFill>
                  <a:srgbClr val="0079C4"/>
                </a:solidFill>
                <a:latin typeface="Arial" charset="0"/>
              </a:rPr>
              <a:t>pandangan secara terpisah-berlabel</a:t>
            </a:r>
          </a:p>
          <a:p>
            <a:pPr eaLnBrk="1" hangingPunct="1"/>
            <a:r>
              <a:rPr lang="en-US" sz="2800" dirty="0">
                <a:latin typeface="Arial" charset="0"/>
              </a:rPr>
              <a:t>Diimplementasikan dengan menggunakan pandangan atau alias tergantung pada platform database</a:t>
            </a:r>
          </a:p>
          <a:p>
            <a:pPr eaLnBrk="1" hangingPunct="1"/>
            <a:endParaRPr lang="en-US" sz="2800" dirty="0">
              <a:latin typeface="Arial" charset="0"/>
            </a:endParaRPr>
          </a:p>
        </p:txBody>
      </p:sp>
    </p:spTree>
    <p:extLst>
      <p:ext uri="{BB962C8B-B14F-4D97-AF65-F5344CB8AC3E}">
        <p14:creationId xmlns:p14="http://schemas.microsoft.com/office/powerpoint/2010/main" val="1256459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51214" y="303213"/>
            <a:ext cx="8602435" cy="1260475"/>
          </a:xfrm>
        </p:spPr>
        <p:txBody>
          <a:bodyPr/>
          <a:lstStyle/>
          <a:p>
            <a:r>
              <a:rPr lang="en-US" sz="4000" dirty="0">
                <a:latin typeface="Arial" charset="0"/>
              </a:rPr>
              <a:t>The Kimball </a:t>
            </a:r>
            <a:r>
              <a:rPr lang="en-US" sz="4000">
                <a:latin typeface="Arial" charset="0"/>
              </a:rPr>
              <a:t>Lingkaran kehidupan </a:t>
            </a:r>
            <a:r>
              <a:rPr lang="en-US" sz="4000" smtClean="0">
                <a:latin typeface="Arial" charset="0"/>
              </a:rPr>
              <a:t>Diagram</a:t>
            </a:r>
            <a:endParaRPr lang="en-US" sz="4000" dirty="0"/>
          </a:p>
        </p:txBody>
      </p:sp>
      <p:sp>
        <p:nvSpPr>
          <p:cNvPr id="5" name="Date Placeholder 4"/>
          <p:cNvSpPr>
            <a:spLocks noGrp="1"/>
          </p:cNvSpPr>
          <p:nvPr>
            <p:ph type="dt" sz="half" idx="10"/>
          </p:nvPr>
        </p:nvSpPr>
        <p:spPr/>
        <p:txBody>
          <a:bodyPr/>
          <a:lstStyle/>
          <a:p>
            <a:pPr>
              <a:defRPr/>
            </a:pPr>
            <a:r>
              <a:rPr lang="en-US" smtClean="0"/>
              <a:t>Bina Nusantara</a:t>
            </a:r>
            <a:endParaRPr lang="en-US"/>
          </a:p>
        </p:txBody>
      </p:sp>
      <p:pic>
        <p:nvPicPr>
          <p:cNvPr id="8" name="Picture 7"/>
          <p:cNvPicPr>
            <a:picLocks noChangeAspect="1"/>
          </p:cNvPicPr>
          <p:nvPr/>
        </p:nvPicPr>
        <p:blipFill>
          <a:blip r:embed="rId2"/>
          <a:stretch>
            <a:fillRect/>
          </a:stretch>
        </p:blipFill>
        <p:spPr>
          <a:xfrm>
            <a:off x="386738" y="2186424"/>
            <a:ext cx="9925000" cy="4253572"/>
          </a:xfrm>
          <a:prstGeom prst="rect">
            <a:avLst/>
          </a:prstGeom>
        </p:spPr>
      </p:pic>
      <p:sp>
        <p:nvSpPr>
          <p:cNvPr id="2" name="Rectangle 1"/>
          <p:cNvSpPr/>
          <p:nvPr/>
        </p:nvSpPr>
        <p:spPr>
          <a:xfrm>
            <a:off x="3159779" y="3603153"/>
            <a:ext cx="1300710" cy="873497"/>
          </a:xfrm>
          <a:prstGeom prst="rect">
            <a:avLst/>
          </a:prstGeom>
          <a:solidFill>
            <a:srgbClr val="FF6600">
              <a:alpha val="20000"/>
            </a:srgb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161957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ja-JP" altLang="en-US" b="1"/>
              <a:t>“</a:t>
            </a:r>
            <a:r>
              <a:rPr lang="en-US" b="1"/>
              <a:t>rongsokan</a:t>
            </a:r>
            <a:r>
              <a:rPr lang="ja-JP" altLang="en-US" b="1"/>
              <a:t>”</a:t>
            </a:r>
            <a:r>
              <a:rPr lang="en-US" b="1"/>
              <a:t> Ukuran</a:t>
            </a:r>
          </a:p>
        </p:txBody>
      </p:sp>
      <p:sp>
        <p:nvSpPr>
          <p:cNvPr id="36867" name="Rectangle 3"/>
          <p:cNvSpPr>
            <a:spLocks noGrp="1" noChangeArrowheads="1"/>
          </p:cNvSpPr>
          <p:nvPr>
            <p:ph idx="1"/>
          </p:nvPr>
        </p:nvSpPr>
        <p:spPr/>
        <p:txBody>
          <a:bodyPr/>
          <a:lstStyle/>
          <a:p>
            <a:pPr eaLnBrk="1" hangingPunct="1">
              <a:lnSpc>
                <a:spcPct val="90000"/>
              </a:lnSpc>
            </a:pPr>
            <a:r>
              <a:rPr lang="en-US" sz="2800" dirty="0">
                <a:latin typeface="Arial" charset="0"/>
              </a:rPr>
              <a:t>bendera Miscellaneous dan atribut teks yang tidak dapat ditempatkan ke dalam salah satu tabel dimensi yang ada</a:t>
            </a:r>
          </a:p>
          <a:p>
            <a:pPr eaLnBrk="1" hangingPunct="1">
              <a:lnSpc>
                <a:spcPct val="90000"/>
              </a:lnSpc>
            </a:pPr>
            <a:r>
              <a:rPr lang="en-US" sz="2800" dirty="0">
                <a:latin typeface="Arial" charset="0"/>
              </a:rPr>
              <a:t>alternatif:</a:t>
            </a:r>
          </a:p>
          <a:p>
            <a:pPr lvl="1" eaLnBrk="1" hangingPunct="1">
              <a:lnSpc>
                <a:spcPct val="90000"/>
              </a:lnSpc>
            </a:pPr>
            <a:r>
              <a:rPr lang="en-US" sz="2400" dirty="0">
                <a:solidFill>
                  <a:srgbClr val="006FB4"/>
                </a:solidFill>
                <a:latin typeface="Arial" charset="0"/>
              </a:rPr>
              <a:t>Meninggalkan mereka di tabel fakta</a:t>
            </a:r>
          </a:p>
          <a:p>
            <a:pPr lvl="1" eaLnBrk="1" hangingPunct="1">
              <a:lnSpc>
                <a:spcPct val="90000"/>
              </a:lnSpc>
            </a:pPr>
            <a:r>
              <a:rPr lang="en-US" sz="2400" dirty="0">
                <a:solidFill>
                  <a:srgbClr val="006FB4"/>
                </a:solidFill>
                <a:latin typeface="Arial" charset="0"/>
              </a:rPr>
              <a:t>Menghilangkan mereka *</a:t>
            </a:r>
          </a:p>
          <a:p>
            <a:pPr lvl="1" eaLnBrk="1" hangingPunct="1">
              <a:lnSpc>
                <a:spcPct val="90000"/>
              </a:lnSpc>
            </a:pPr>
            <a:r>
              <a:rPr lang="en-US" sz="2400" dirty="0">
                <a:solidFill>
                  <a:srgbClr val="006FB4"/>
                </a:solidFill>
                <a:latin typeface="Arial" charset="0"/>
              </a:rPr>
              <a:t>Menyimpannya dalam </a:t>
            </a:r>
            <a:r>
              <a:rPr lang="ja-JP" altLang="en-US" sz="2400" dirty="0">
                <a:solidFill>
                  <a:srgbClr val="006FB4"/>
                </a:solidFill>
                <a:latin typeface="Arial" charset="0"/>
              </a:rPr>
              <a:t>“</a:t>
            </a:r>
            <a:r>
              <a:rPr lang="en-US" sz="2400" dirty="0">
                <a:solidFill>
                  <a:srgbClr val="006FB4"/>
                </a:solidFill>
                <a:latin typeface="Arial" charset="0"/>
              </a:rPr>
              <a:t>rongsokan</a:t>
            </a:r>
            <a:r>
              <a:rPr lang="ja-JP" altLang="en-US" sz="2400" dirty="0">
                <a:solidFill>
                  <a:srgbClr val="006FB4"/>
                </a:solidFill>
                <a:latin typeface="Arial" charset="0"/>
              </a:rPr>
              <a:t>”</a:t>
            </a:r>
            <a:r>
              <a:rPr lang="en-US" sz="2400" dirty="0">
                <a:solidFill>
                  <a:srgbClr val="006FB4"/>
                </a:solidFill>
                <a:latin typeface="Arial" charset="0"/>
              </a:rPr>
              <a:t> dimensi</a:t>
            </a:r>
          </a:p>
          <a:p>
            <a:pPr lvl="2" eaLnBrk="1" hangingPunct="1">
              <a:lnSpc>
                <a:spcPct val="90000"/>
              </a:lnSpc>
            </a:pPr>
            <a:r>
              <a:rPr lang="en-US" sz="2000" dirty="0">
                <a:latin typeface="Arial" charset="0"/>
              </a:rPr>
              <a:t>Menyimpan kombinasi yang unik</a:t>
            </a:r>
          </a:p>
          <a:p>
            <a:pPr lvl="2" eaLnBrk="1" hangingPunct="1">
              <a:lnSpc>
                <a:spcPct val="90000"/>
              </a:lnSpc>
            </a:pPr>
            <a:r>
              <a:rPr lang="en-US" sz="2000" dirty="0">
                <a:latin typeface="Arial" charset="0"/>
              </a:rPr>
              <a:t>Data profil berguna dalam mengidentifikasi calon dimensi sampah</a:t>
            </a:r>
          </a:p>
          <a:p>
            <a:pPr lvl="1" eaLnBrk="1" hangingPunct="1">
              <a:lnSpc>
                <a:spcPct val="90000"/>
              </a:lnSpc>
            </a:pPr>
            <a:endParaRPr lang="en-US" sz="1600" dirty="0">
              <a:latin typeface="Arial" charset="0"/>
            </a:endParaRPr>
          </a:p>
          <a:p>
            <a:pPr lvl="1" eaLnBrk="1" hangingPunct="1">
              <a:lnSpc>
                <a:spcPct val="90000"/>
              </a:lnSpc>
            </a:pPr>
            <a:endParaRPr lang="en-US" sz="2400" dirty="0">
              <a:latin typeface="Arial" charset="0"/>
            </a:endParaRPr>
          </a:p>
        </p:txBody>
      </p:sp>
    </p:spTree>
    <p:extLst>
      <p:ext uri="{BB962C8B-B14F-4D97-AF65-F5344CB8AC3E}">
        <p14:creationId xmlns:p14="http://schemas.microsoft.com/office/powerpoint/2010/main" val="1362716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6609" y="128620"/>
            <a:ext cx="9075420" cy="784186"/>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“Sampah” Dimensi Contoh</a:t>
            </a:r>
          </a:p>
        </p:txBody>
      </p:sp>
      <p:sp>
        <p:nvSpPr>
          <p:cNvPr id="4" name="Date Placeholder 3"/>
          <p:cNvSpPr>
            <a:spLocks noGrp="1"/>
          </p:cNvSpPr>
          <p:nvPr>
            <p:ph type="dt" sz="half" idx="10"/>
          </p:nvPr>
        </p:nvSpPr>
        <p:spPr/>
        <p:txBody>
          <a:bodyPr/>
          <a:lstStyle/>
          <a:p>
            <a:pPr>
              <a:defRPr/>
            </a:pPr>
            <a:r>
              <a:rPr lang="en-US" smtClean="0"/>
              <a:t>Bina Nusantara</a:t>
            </a:r>
            <a:endParaRPr lang="en-US"/>
          </a:p>
        </p:txBody>
      </p:sp>
      <p:pic>
        <p:nvPicPr>
          <p:cNvPr id="7" name="Picture 6"/>
          <p:cNvPicPr>
            <a:picLocks noChangeAspect="1"/>
          </p:cNvPicPr>
          <p:nvPr/>
        </p:nvPicPr>
        <p:blipFill>
          <a:blip r:embed="rId2"/>
          <a:stretch>
            <a:fillRect/>
          </a:stretch>
        </p:blipFill>
        <p:spPr>
          <a:xfrm>
            <a:off x="2009148" y="1002116"/>
            <a:ext cx="6713601" cy="6297174"/>
          </a:xfrm>
          <a:prstGeom prst="rect">
            <a:avLst/>
          </a:prstGeom>
        </p:spPr>
      </p:pic>
    </p:spTree>
    <p:extLst>
      <p:ext uri="{BB962C8B-B14F-4D97-AF65-F5344CB8AC3E}">
        <p14:creationId xmlns:p14="http://schemas.microsoft.com/office/powerpoint/2010/main" val="16006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Snowflaking</a:t>
            </a:r>
          </a:p>
        </p:txBody>
      </p:sp>
      <p:sp>
        <p:nvSpPr>
          <p:cNvPr id="37891" name="Rectangle 3"/>
          <p:cNvSpPr>
            <a:spLocks noGrp="1" noChangeArrowheads="1"/>
          </p:cNvSpPr>
          <p:nvPr>
            <p:ph idx="1"/>
          </p:nvPr>
        </p:nvSpPr>
        <p:spPr/>
        <p:txBody>
          <a:bodyPr/>
          <a:lstStyle/>
          <a:p>
            <a:pPr eaLnBrk="1" hangingPunct="1">
              <a:lnSpc>
                <a:spcPct val="90000"/>
              </a:lnSpc>
            </a:pPr>
            <a:r>
              <a:rPr lang="en-US" sz="2400" dirty="0">
                <a:latin typeface="Arial" charset="0"/>
              </a:rPr>
              <a:t>Terjadi ketika tabel dimensi dinormalisasi</a:t>
            </a:r>
          </a:p>
          <a:p>
            <a:pPr eaLnBrk="1" hangingPunct="1">
              <a:lnSpc>
                <a:spcPct val="90000"/>
              </a:lnSpc>
            </a:pPr>
            <a:r>
              <a:rPr lang="en-US" sz="2400" dirty="0" smtClean="0">
                <a:solidFill>
                  <a:srgbClr val="FF0000"/>
                </a:solidFill>
                <a:latin typeface="Arial" charset="0"/>
              </a:rPr>
              <a:t>meningkat </a:t>
            </a:r>
            <a:r>
              <a:rPr lang="en-US" sz="2400" dirty="0">
                <a:solidFill>
                  <a:srgbClr val="FF0000"/>
                </a:solidFill>
                <a:latin typeface="Arial" charset="0"/>
              </a:rPr>
              <a:t>kompleksitas bagi pengguna</a:t>
            </a:r>
          </a:p>
          <a:p>
            <a:pPr eaLnBrk="1" hangingPunct="1">
              <a:lnSpc>
                <a:spcPct val="90000"/>
              </a:lnSpc>
            </a:pPr>
            <a:r>
              <a:rPr lang="en-US" sz="2400" dirty="0">
                <a:solidFill>
                  <a:srgbClr val="FF0000"/>
                </a:solidFill>
                <a:latin typeface="Arial" charset="0"/>
              </a:rPr>
              <a:t>mengurangi kinerja</a:t>
            </a:r>
          </a:p>
        </p:txBody>
      </p:sp>
      <p:pic>
        <p:nvPicPr>
          <p:cNvPr id="2" name="Picture 1"/>
          <p:cNvPicPr>
            <a:picLocks noChangeAspect="1"/>
          </p:cNvPicPr>
          <p:nvPr/>
        </p:nvPicPr>
        <p:blipFill>
          <a:blip r:embed="rId3"/>
          <a:stretch>
            <a:fillRect/>
          </a:stretch>
        </p:blipFill>
        <p:spPr>
          <a:xfrm>
            <a:off x="1532696" y="3169772"/>
            <a:ext cx="7534292" cy="4264459"/>
          </a:xfrm>
          <a:prstGeom prst="rect">
            <a:avLst/>
          </a:prstGeom>
        </p:spPr>
      </p:pic>
    </p:spTree>
    <p:extLst>
      <p:ext uri="{BB962C8B-B14F-4D97-AF65-F5344CB8AC3E}">
        <p14:creationId xmlns:p14="http://schemas.microsoft.com/office/powerpoint/2010/main" val="3986813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Outrigger Dimensi</a:t>
            </a:r>
          </a:p>
        </p:txBody>
      </p:sp>
      <p:sp>
        <p:nvSpPr>
          <p:cNvPr id="38915" name="Rectangle 3"/>
          <p:cNvSpPr>
            <a:spLocks noGrp="1" noChangeArrowheads="1"/>
          </p:cNvSpPr>
          <p:nvPr>
            <p:ph type="body" idx="1"/>
          </p:nvPr>
        </p:nvSpPr>
        <p:spPr/>
        <p:txBody>
          <a:bodyPr/>
          <a:lstStyle/>
          <a:p>
            <a:pPr eaLnBrk="1" hangingPunct="1"/>
            <a:r>
              <a:rPr lang="en-US" sz="2800" dirty="0">
                <a:latin typeface="Arial" charset="0"/>
              </a:rPr>
              <a:t>Terlihat seperti awal kepingan salju</a:t>
            </a:r>
          </a:p>
          <a:p>
            <a:pPr eaLnBrk="1" hangingPunct="1"/>
            <a:r>
              <a:rPr lang="en-US" sz="2000" dirty="0">
                <a:latin typeface="Arial" charset="0"/>
              </a:rPr>
              <a:t>Contoh:</a:t>
            </a:r>
          </a:p>
          <a:p>
            <a:pPr lvl="1" eaLnBrk="1" hangingPunct="1"/>
            <a:r>
              <a:rPr lang="en-US" sz="1800" dirty="0">
                <a:solidFill>
                  <a:srgbClr val="006FB4"/>
                </a:solidFill>
                <a:latin typeface="Arial" charset="0"/>
              </a:rPr>
              <a:t>sejumlah besar atribut</a:t>
            </a:r>
          </a:p>
          <a:p>
            <a:pPr lvl="1" eaLnBrk="1" hangingPunct="1"/>
            <a:r>
              <a:rPr lang="en-US" sz="1800" dirty="0">
                <a:solidFill>
                  <a:srgbClr val="006FB4"/>
                </a:solidFill>
                <a:latin typeface="Arial" charset="0"/>
              </a:rPr>
              <a:t>butir yang berbeda *</a:t>
            </a:r>
          </a:p>
          <a:p>
            <a:pPr lvl="1" eaLnBrk="1" hangingPunct="1"/>
            <a:r>
              <a:rPr lang="en-US" sz="1800" dirty="0">
                <a:solidFill>
                  <a:srgbClr val="006FB4"/>
                </a:solidFill>
                <a:latin typeface="Arial" charset="0"/>
              </a:rPr>
              <a:t>frekuensi update yang berbeda **</a:t>
            </a:r>
          </a:p>
        </p:txBody>
      </p:sp>
      <p:pic>
        <p:nvPicPr>
          <p:cNvPr id="2" name="Picture 1"/>
          <p:cNvPicPr>
            <a:picLocks noChangeAspect="1"/>
          </p:cNvPicPr>
          <p:nvPr/>
        </p:nvPicPr>
        <p:blipFill>
          <a:blip r:embed="rId3"/>
          <a:stretch>
            <a:fillRect/>
          </a:stretch>
        </p:blipFill>
        <p:spPr>
          <a:xfrm>
            <a:off x="1929739" y="3865306"/>
            <a:ext cx="7424165" cy="3489516"/>
          </a:xfrm>
          <a:prstGeom prst="rect">
            <a:avLst/>
          </a:prstGeom>
        </p:spPr>
      </p:pic>
    </p:spTree>
    <p:extLst>
      <p:ext uri="{BB962C8B-B14F-4D97-AF65-F5344CB8AC3E}">
        <p14:creationId xmlns:p14="http://schemas.microsoft.com/office/powerpoint/2010/main" val="3654508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Jembatan </a:t>
            </a:r>
            <a:r>
              <a:rPr lang="en-US" b="1" dirty="0" smtClean="0"/>
              <a:t>Tabel: Variabel</a:t>
            </a:r>
            <a:r>
              <a:rPr lang="en-US" b="1" dirty="0"/>
              <a:t>-kedalaman </a:t>
            </a:r>
            <a:r>
              <a:rPr lang="en-US" b="1" dirty="0" smtClean="0"/>
              <a:t>hierarki</a:t>
            </a:r>
            <a:endParaRPr lang="en-US" b="1" dirty="0"/>
          </a:p>
        </p:txBody>
      </p:sp>
      <p:sp>
        <p:nvSpPr>
          <p:cNvPr id="39939" name="Rectangle 3"/>
          <p:cNvSpPr>
            <a:spLocks noGrp="1" noChangeArrowheads="1"/>
          </p:cNvSpPr>
          <p:nvPr>
            <p:ph idx="1"/>
          </p:nvPr>
        </p:nvSpPr>
        <p:spPr/>
        <p:txBody>
          <a:bodyPr/>
          <a:lstStyle/>
          <a:p>
            <a:pPr eaLnBrk="1" hangingPunct="1">
              <a:lnSpc>
                <a:spcPct val="80000"/>
              </a:lnSpc>
            </a:pPr>
            <a:r>
              <a:rPr lang="en-US" sz="2426" dirty="0">
                <a:latin typeface="Arial" charset="0"/>
              </a:rPr>
              <a:t>Harus digunakan hanya ketika benar-benar diperlukan</a:t>
            </a:r>
          </a:p>
          <a:p>
            <a:pPr lvl="1" eaLnBrk="1" hangingPunct="1">
              <a:lnSpc>
                <a:spcPct val="80000"/>
              </a:lnSpc>
            </a:pPr>
            <a:r>
              <a:rPr lang="en-US" sz="2426" dirty="0">
                <a:solidFill>
                  <a:srgbClr val="006FB4"/>
                </a:solidFill>
                <a:latin typeface="Arial" charset="0"/>
              </a:rPr>
              <a:t>Negatif mempengaruhi kegunaan</a:t>
            </a:r>
          </a:p>
          <a:p>
            <a:pPr lvl="1" eaLnBrk="1" hangingPunct="1">
              <a:lnSpc>
                <a:spcPct val="80000"/>
              </a:lnSpc>
            </a:pPr>
            <a:r>
              <a:rPr lang="en-US" sz="2426" dirty="0">
                <a:solidFill>
                  <a:srgbClr val="006FB4"/>
                </a:solidFill>
                <a:latin typeface="Arial" charset="0"/>
              </a:rPr>
              <a:t>kinerja penurunan</a:t>
            </a:r>
          </a:p>
          <a:p>
            <a:pPr eaLnBrk="1" hangingPunct="1">
              <a:lnSpc>
                <a:spcPct val="80000"/>
              </a:lnSpc>
            </a:pPr>
            <a:r>
              <a:rPr lang="en-US" sz="2426" dirty="0">
                <a:latin typeface="Arial" charset="0"/>
              </a:rPr>
              <a:t>Contoh:</a:t>
            </a: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p:txBody>
      </p:sp>
      <p:pic>
        <p:nvPicPr>
          <p:cNvPr id="5" name="Picture 4"/>
          <p:cNvPicPr>
            <a:picLocks noChangeAspect="1"/>
          </p:cNvPicPr>
          <p:nvPr/>
        </p:nvPicPr>
        <p:blipFill>
          <a:blip r:embed="rId2"/>
          <a:stretch>
            <a:fillRect/>
          </a:stretch>
        </p:blipFill>
        <p:spPr>
          <a:xfrm>
            <a:off x="540645" y="3622608"/>
            <a:ext cx="9647612" cy="2063660"/>
          </a:xfrm>
          <a:prstGeom prst="rect">
            <a:avLst/>
          </a:prstGeom>
        </p:spPr>
      </p:pic>
    </p:spTree>
    <p:extLst>
      <p:ext uri="{BB962C8B-B14F-4D97-AF65-F5344CB8AC3E}">
        <p14:creationId xmlns:p14="http://schemas.microsoft.com/office/powerpoint/2010/main" val="3295683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Jembatan </a:t>
            </a:r>
            <a:r>
              <a:rPr lang="en-US" b="1" dirty="0" smtClean="0"/>
              <a:t>tabel: </a:t>
            </a:r>
            <a:r>
              <a:rPr lang="en-US" b="1" dirty="0"/>
              <a:t>Banyak-Valued Dimensi </a:t>
            </a:r>
            <a:endParaRPr lang="en-US" dirty="0"/>
          </a:p>
        </p:txBody>
      </p:sp>
      <p:sp>
        <p:nvSpPr>
          <p:cNvPr id="39939" name="Rectangle 3"/>
          <p:cNvSpPr>
            <a:spLocks noGrp="1" noChangeArrowheads="1"/>
          </p:cNvSpPr>
          <p:nvPr>
            <p:ph idx="1"/>
          </p:nvPr>
        </p:nvSpPr>
        <p:spPr/>
        <p:txBody>
          <a:bodyPr/>
          <a:lstStyle/>
          <a:p>
            <a:pPr eaLnBrk="1" hangingPunct="1">
              <a:lnSpc>
                <a:spcPct val="80000"/>
              </a:lnSpc>
            </a:pPr>
            <a:r>
              <a:rPr lang="en-US" sz="2400" dirty="0">
                <a:latin typeface="Arial" charset="0"/>
              </a:rPr>
              <a:t>Setiap pengukuran Bahkan dapat dikaitkan dengan beberapa nilai dimensi</a:t>
            </a:r>
          </a:p>
          <a:p>
            <a:pPr eaLnBrk="1" hangingPunct="1">
              <a:lnSpc>
                <a:spcPct val="80000"/>
              </a:lnSpc>
            </a:pPr>
            <a:r>
              <a:rPr lang="en-US" sz="2400" dirty="0">
                <a:latin typeface="Arial" charset="0"/>
              </a:rPr>
              <a:t>Contoh: pasien di rumah sakit sering memiliki lebih dari satu diagnosis</a:t>
            </a:r>
          </a:p>
          <a:p>
            <a:pPr eaLnBrk="1" hangingPunct="1">
              <a:lnSpc>
                <a:spcPct val="80000"/>
              </a:lnSpc>
            </a:pPr>
            <a:endParaRPr lang="en-US" sz="2400" dirty="0">
              <a:latin typeface="Arial" charset="0"/>
            </a:endParaRPr>
          </a:p>
          <a:p>
            <a:pPr eaLnBrk="1" hangingPunct="1">
              <a:lnSpc>
                <a:spcPct val="80000"/>
              </a:lnSpc>
            </a:pPr>
            <a:endParaRPr lang="en-US" sz="2400" dirty="0">
              <a:latin typeface="Arial" charset="0"/>
            </a:endParaRPr>
          </a:p>
        </p:txBody>
      </p:sp>
      <p:pic>
        <p:nvPicPr>
          <p:cNvPr id="3" name="Picture 2"/>
          <p:cNvPicPr>
            <a:picLocks noChangeAspect="1"/>
          </p:cNvPicPr>
          <p:nvPr/>
        </p:nvPicPr>
        <p:blipFill>
          <a:blip r:embed="rId2"/>
          <a:stretch>
            <a:fillRect/>
          </a:stretch>
        </p:blipFill>
        <p:spPr>
          <a:xfrm>
            <a:off x="897425" y="3366964"/>
            <a:ext cx="9211423" cy="3755931"/>
          </a:xfrm>
          <a:prstGeom prst="rect">
            <a:avLst/>
          </a:prstGeom>
        </p:spPr>
      </p:pic>
    </p:spTree>
    <p:extLst>
      <p:ext uri="{BB962C8B-B14F-4D97-AF65-F5344CB8AC3E}">
        <p14:creationId xmlns:p14="http://schemas.microsoft.com/office/powerpoint/2010/main" val="3184896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13302" y="303213"/>
            <a:ext cx="8340347"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3 Fakta Fundamental Tabel Grains</a:t>
            </a:r>
          </a:p>
        </p:txBody>
      </p:sp>
      <p:sp>
        <p:nvSpPr>
          <p:cNvPr id="40963" name="Rectangle 3"/>
          <p:cNvSpPr>
            <a:spLocks noGrp="1" noChangeArrowheads="1"/>
          </p:cNvSpPr>
          <p:nvPr>
            <p:ph idx="1"/>
          </p:nvPr>
        </p:nvSpPr>
        <p:spPr/>
        <p:txBody>
          <a:bodyPr/>
          <a:lstStyle/>
          <a:p>
            <a:pPr eaLnBrk="1" hangingPunct="1"/>
            <a:r>
              <a:rPr lang="en-US" sz="2800" dirty="0">
                <a:latin typeface="Arial" charset="0"/>
              </a:rPr>
              <a:t>Transaksi</a:t>
            </a:r>
          </a:p>
          <a:p>
            <a:pPr lvl="1" eaLnBrk="1" hangingPunct="1"/>
            <a:r>
              <a:rPr lang="en-US" sz="2400" dirty="0">
                <a:solidFill>
                  <a:srgbClr val="006FB4"/>
                </a:solidFill>
                <a:latin typeface="Arial" charset="0"/>
              </a:rPr>
              <a:t>Satu baris per transaksi / baris transaksi</a:t>
            </a:r>
          </a:p>
          <a:p>
            <a:pPr lvl="1" eaLnBrk="1" hangingPunct="1"/>
            <a:r>
              <a:rPr lang="en-US" sz="2400" dirty="0">
                <a:solidFill>
                  <a:srgbClr val="006FB4"/>
                </a:solidFill>
                <a:latin typeface="Arial" charset="0"/>
              </a:rPr>
              <a:t>Baris yang dimasukkan ke dalam tabel fakta hanya jika kegiatan transaksi </a:t>
            </a:r>
            <a:r>
              <a:rPr lang="en-US" sz="2400" dirty="0" smtClean="0">
                <a:solidFill>
                  <a:srgbClr val="006FB4"/>
                </a:solidFill>
                <a:latin typeface="Arial" charset="0"/>
              </a:rPr>
              <a:t>terjadi</a:t>
            </a:r>
          </a:p>
          <a:p>
            <a:pPr eaLnBrk="1" hangingPunct="1"/>
            <a:r>
              <a:rPr lang="en-US" sz="2800" dirty="0" smtClean="0">
                <a:latin typeface="Arial" charset="0"/>
              </a:rPr>
              <a:t>snapshot periodik</a:t>
            </a:r>
          </a:p>
          <a:p>
            <a:pPr eaLnBrk="1" hangingPunct="1"/>
            <a:r>
              <a:rPr lang="en-US" sz="2800" dirty="0" smtClean="0">
                <a:latin typeface="Arial" charset="0"/>
              </a:rPr>
              <a:t>mengumpulkan snapshot</a:t>
            </a:r>
            <a:endParaRPr lang="en-US" sz="2800" dirty="0">
              <a:latin typeface="Arial" charset="0"/>
            </a:endParaRPr>
          </a:p>
        </p:txBody>
      </p:sp>
      <p:pic>
        <p:nvPicPr>
          <p:cNvPr id="2" name="Picture 1"/>
          <p:cNvPicPr>
            <a:picLocks noChangeAspect="1"/>
          </p:cNvPicPr>
          <p:nvPr/>
        </p:nvPicPr>
        <p:blipFill>
          <a:blip r:embed="rId2">
            <a:clrChange>
              <a:clrFrom>
                <a:srgbClr val="F1F0F6"/>
              </a:clrFrom>
              <a:clrTo>
                <a:srgbClr val="F1F0F6">
                  <a:alpha val="0"/>
                </a:srgbClr>
              </a:clrTo>
            </a:clrChange>
          </a:blip>
          <a:stretch>
            <a:fillRect/>
          </a:stretch>
        </p:blipFill>
        <p:spPr>
          <a:xfrm>
            <a:off x="8520672" y="5210784"/>
            <a:ext cx="1565558" cy="2034431"/>
          </a:xfrm>
          <a:prstGeom prst="rect">
            <a:avLst/>
          </a:prstGeom>
        </p:spPr>
      </p:pic>
    </p:spTree>
    <p:extLst>
      <p:ext uri="{BB962C8B-B14F-4D97-AF65-F5344CB8AC3E}">
        <p14:creationId xmlns:p14="http://schemas.microsoft.com/office/powerpoint/2010/main" val="1811371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snapshot periodik</a:t>
            </a:r>
          </a:p>
        </p:txBody>
      </p:sp>
      <p:sp>
        <p:nvSpPr>
          <p:cNvPr id="41987" name="Rectangle 3"/>
          <p:cNvSpPr>
            <a:spLocks noGrp="1" noChangeArrowheads="1"/>
          </p:cNvSpPr>
          <p:nvPr>
            <p:ph idx="1"/>
          </p:nvPr>
        </p:nvSpPr>
        <p:spPr/>
        <p:txBody>
          <a:bodyPr/>
          <a:lstStyle/>
          <a:p>
            <a:pPr eaLnBrk="1" hangingPunct="1">
              <a:lnSpc>
                <a:spcPct val="90000"/>
              </a:lnSpc>
            </a:pPr>
            <a:r>
              <a:rPr lang="en-US" sz="2206" dirty="0">
                <a:latin typeface="Arial" charset="0"/>
              </a:rPr>
              <a:t>Pada interval yang telah ditentukan snapshot dari tingkat yang sama dari rincian yang diambil dan ditumpuk berturut-turut di tabel fakta</a:t>
            </a:r>
          </a:p>
          <a:p>
            <a:pPr eaLnBrk="1" hangingPunct="1">
              <a:lnSpc>
                <a:spcPct val="90000"/>
              </a:lnSpc>
            </a:pPr>
            <a:r>
              <a:rPr lang="en-US" sz="2206" dirty="0">
                <a:solidFill>
                  <a:srgbClr val="0070C0"/>
                </a:solidFill>
                <a:latin typeface="Arial" charset="0"/>
              </a:rPr>
              <a:t>Contoh</a:t>
            </a:r>
            <a:r>
              <a:rPr lang="en-US" sz="2206" dirty="0">
                <a:latin typeface="Arial" charset="0"/>
              </a:rPr>
              <a:t>: Sebagian besar laporan keuangan, nilai rekening bank</a:t>
            </a:r>
          </a:p>
          <a:p>
            <a:pPr eaLnBrk="1" hangingPunct="1">
              <a:lnSpc>
                <a:spcPct val="90000"/>
              </a:lnSpc>
            </a:pPr>
            <a:r>
              <a:rPr lang="en-US" sz="2206" dirty="0">
                <a:latin typeface="Arial" charset="0"/>
              </a:rPr>
              <a:t>Melengkapi fakta-fakta transaksi rinci tetapi tidak pengganti mereka</a:t>
            </a:r>
          </a:p>
          <a:p>
            <a:pPr eaLnBrk="1" hangingPunct="1">
              <a:lnSpc>
                <a:spcPct val="90000"/>
              </a:lnSpc>
            </a:pPr>
            <a:r>
              <a:rPr lang="en-US" sz="2206" dirty="0">
                <a:latin typeface="Arial" charset="0"/>
              </a:rPr>
              <a:t>Bagi dimensi sesuai sama tetapi memiliki lebih sedikit dimensi</a:t>
            </a:r>
          </a:p>
        </p:txBody>
      </p:sp>
      <p:pic>
        <p:nvPicPr>
          <p:cNvPr id="2" name="Picture 1"/>
          <p:cNvPicPr>
            <a:picLocks noChangeAspect="1"/>
          </p:cNvPicPr>
          <p:nvPr/>
        </p:nvPicPr>
        <p:blipFill>
          <a:blip r:embed="rId2"/>
          <a:stretch>
            <a:fillRect/>
          </a:stretch>
        </p:blipFill>
        <p:spPr>
          <a:xfrm>
            <a:off x="480264" y="4099061"/>
            <a:ext cx="9730402" cy="3112069"/>
          </a:xfrm>
          <a:prstGeom prst="rect">
            <a:avLst/>
          </a:prstGeom>
        </p:spPr>
      </p:pic>
    </p:spTree>
    <p:extLst>
      <p:ext uri="{BB962C8B-B14F-4D97-AF65-F5344CB8AC3E}">
        <p14:creationId xmlns:p14="http://schemas.microsoft.com/office/powerpoint/2010/main" val="1692040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mengumpulkan snapshot</a:t>
            </a:r>
          </a:p>
        </p:txBody>
      </p:sp>
      <p:sp>
        <p:nvSpPr>
          <p:cNvPr id="43011" name="Rectangle 3"/>
          <p:cNvSpPr>
            <a:spLocks noGrp="1" noChangeArrowheads="1"/>
          </p:cNvSpPr>
          <p:nvPr>
            <p:ph idx="1"/>
          </p:nvPr>
        </p:nvSpPr>
        <p:spPr/>
        <p:txBody>
          <a:bodyPr/>
          <a:lstStyle/>
          <a:p>
            <a:pPr eaLnBrk="1" hangingPunct="1"/>
            <a:r>
              <a:rPr lang="en-US" sz="2206" dirty="0">
                <a:latin typeface="Arial" charset="0"/>
              </a:rPr>
              <a:t>Kurang sering digunakan</a:t>
            </a:r>
          </a:p>
          <a:p>
            <a:pPr eaLnBrk="1" hangingPunct="1"/>
            <a:r>
              <a:rPr lang="en-US" sz="2206" dirty="0">
                <a:latin typeface="Arial" charset="0"/>
              </a:rPr>
              <a:t>Memiliki tanggal beberapa FK yang sesuai dengan masing-masing tonggak dalam alur kerja</a:t>
            </a:r>
          </a:p>
          <a:p>
            <a:pPr eaLnBrk="1" hangingPunct="1"/>
            <a:r>
              <a:rPr lang="en-US" sz="2206" dirty="0">
                <a:latin typeface="Arial" charset="0"/>
              </a:rPr>
              <a:t>Banyak N / A atau bidang diketahui ketika berturut-turut awalnya dimasukkan</a:t>
            </a:r>
          </a:p>
          <a:p>
            <a:pPr lvl="1" eaLnBrk="1" hangingPunct="1"/>
            <a:r>
              <a:rPr lang="en-US" sz="2000" dirty="0">
                <a:solidFill>
                  <a:srgbClr val="006FB4"/>
                </a:solidFill>
                <a:latin typeface="Arial" charset="0"/>
              </a:rPr>
              <a:t>Membutuhkan baris khusus di tanggal tabel dimensi seperti yang dibahas sebelumnya</a:t>
            </a:r>
          </a:p>
        </p:txBody>
      </p:sp>
      <p:pic>
        <p:nvPicPr>
          <p:cNvPr id="2" name="Picture 1"/>
          <p:cNvPicPr>
            <a:picLocks noChangeAspect="1"/>
          </p:cNvPicPr>
          <p:nvPr/>
        </p:nvPicPr>
        <p:blipFill>
          <a:blip r:embed="rId3"/>
          <a:stretch>
            <a:fillRect/>
          </a:stretch>
        </p:blipFill>
        <p:spPr>
          <a:xfrm>
            <a:off x="1770922" y="4019651"/>
            <a:ext cx="7832453" cy="3234454"/>
          </a:xfrm>
          <a:prstGeom prst="rect">
            <a:avLst/>
          </a:prstGeom>
        </p:spPr>
      </p:pic>
    </p:spTree>
    <p:extLst>
      <p:ext uri="{BB962C8B-B14F-4D97-AF65-F5344CB8AC3E}">
        <p14:creationId xmlns:p14="http://schemas.microsoft.com/office/powerpoint/2010/main" val="3882658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Fakta dari granularity yang berbeda</a:t>
            </a:r>
          </a:p>
        </p:txBody>
      </p:sp>
      <p:sp>
        <p:nvSpPr>
          <p:cNvPr id="44035" name="Rectangle 3"/>
          <p:cNvSpPr>
            <a:spLocks noGrp="1" noChangeArrowheads="1"/>
          </p:cNvSpPr>
          <p:nvPr>
            <p:ph idx="1"/>
          </p:nvPr>
        </p:nvSpPr>
        <p:spPr/>
        <p:txBody>
          <a:bodyPr/>
          <a:lstStyle/>
          <a:p>
            <a:pPr eaLnBrk="1" hangingPunct="1">
              <a:lnSpc>
                <a:spcPct val="90000"/>
              </a:lnSpc>
            </a:pPr>
            <a:r>
              <a:rPr lang="en-US" sz="2800" dirty="0">
                <a:latin typeface="Arial" charset="0"/>
              </a:rPr>
              <a:t>Sebuah tabel fakta tunggal tidak dapat memiliki fakta-fakta dengan rincian yang berbeda</a:t>
            </a:r>
          </a:p>
          <a:p>
            <a:pPr lvl="1" eaLnBrk="1" hangingPunct="1">
              <a:lnSpc>
                <a:spcPct val="90000"/>
              </a:lnSpc>
            </a:pPr>
            <a:r>
              <a:rPr lang="en-US" sz="2400" dirty="0">
                <a:latin typeface="Arial" charset="0"/>
              </a:rPr>
              <a:t>Semua pengukuran harus dalam tingkat yang sama rincian</a:t>
            </a:r>
          </a:p>
          <a:p>
            <a:pPr lvl="1" eaLnBrk="1" hangingPunct="1">
              <a:lnSpc>
                <a:spcPct val="90000"/>
              </a:lnSpc>
            </a:pPr>
            <a:r>
              <a:rPr lang="en-US" sz="2400" dirty="0">
                <a:latin typeface="Arial" charset="0"/>
              </a:rPr>
              <a:t>Contoh: </a:t>
            </a:r>
          </a:p>
          <a:p>
            <a:pPr lvl="2" eaLnBrk="1" hangingPunct="1">
              <a:lnSpc>
                <a:spcPct val="90000"/>
              </a:lnSpc>
            </a:pPr>
            <a:r>
              <a:rPr lang="en-US" sz="1800" dirty="0">
                <a:solidFill>
                  <a:srgbClr val="006FB4"/>
                </a:solidFill>
                <a:latin typeface="Arial" charset="0"/>
              </a:rPr>
              <a:t>Pengukuran ditangkap untuk setiap pesanan baris kecuali untuk biaya pengiriman yang untuk seluruh pesanan</a:t>
            </a:r>
          </a:p>
          <a:p>
            <a:pPr lvl="1" eaLnBrk="1" hangingPunct="1">
              <a:lnSpc>
                <a:spcPct val="90000"/>
              </a:lnSpc>
            </a:pPr>
            <a:r>
              <a:rPr lang="en-US" sz="2400" dirty="0">
                <a:latin typeface="Arial" charset="0"/>
              </a:rPr>
              <a:t>Solusi:</a:t>
            </a:r>
          </a:p>
          <a:p>
            <a:pPr lvl="2" eaLnBrk="1" hangingPunct="1">
              <a:lnSpc>
                <a:spcPct val="90000"/>
              </a:lnSpc>
            </a:pPr>
            <a:r>
              <a:rPr lang="en-US" sz="1800" dirty="0">
                <a:solidFill>
                  <a:srgbClr val="006FB4"/>
                </a:solidFill>
                <a:latin typeface="Arial" charset="0"/>
              </a:rPr>
              <a:t>Mengalokasikan fakta tingkat yang lebih tinggi ke granularity rendah</a:t>
            </a:r>
          </a:p>
          <a:p>
            <a:pPr lvl="2" eaLnBrk="1" hangingPunct="1">
              <a:lnSpc>
                <a:spcPct val="90000"/>
              </a:lnSpc>
            </a:pPr>
            <a:r>
              <a:rPr lang="en-US" sz="1800" dirty="0">
                <a:solidFill>
                  <a:srgbClr val="006FB4"/>
                </a:solidFill>
                <a:latin typeface="Arial" charset="0"/>
              </a:rPr>
              <a:t>Membuat dua tabel fakta yang terpisah</a:t>
            </a:r>
          </a:p>
        </p:txBody>
      </p:sp>
      <p:pic>
        <p:nvPicPr>
          <p:cNvPr id="2" name="Picture 1"/>
          <p:cNvPicPr>
            <a:picLocks noChangeAspect="1"/>
          </p:cNvPicPr>
          <p:nvPr/>
        </p:nvPicPr>
        <p:blipFill>
          <a:blip r:embed="rId2">
            <a:clrChange>
              <a:clrFrom>
                <a:srgbClr val="E7E7E4"/>
              </a:clrFrom>
              <a:clrTo>
                <a:srgbClr val="E7E7E4">
                  <a:alpha val="0"/>
                </a:srgbClr>
              </a:clrTo>
            </a:clrChange>
          </a:blip>
          <a:stretch>
            <a:fillRect/>
          </a:stretch>
        </p:blipFill>
        <p:spPr>
          <a:xfrm>
            <a:off x="8044219" y="5369601"/>
            <a:ext cx="1909698" cy="1909698"/>
          </a:xfrm>
          <a:prstGeom prst="rect">
            <a:avLst/>
          </a:prstGeom>
        </p:spPr>
      </p:pic>
    </p:spTree>
    <p:extLst>
      <p:ext uri="{BB962C8B-B14F-4D97-AF65-F5344CB8AC3E}">
        <p14:creationId xmlns:p14="http://schemas.microsoft.com/office/powerpoint/2010/main" val="139302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Perusahaan Bus Arsitektur</a:t>
            </a:r>
          </a:p>
        </p:txBody>
      </p:sp>
      <p:sp>
        <p:nvSpPr>
          <p:cNvPr id="20483" name="Rectangle 3"/>
          <p:cNvSpPr>
            <a:spLocks noGrp="1" noChangeArrowheads="1"/>
          </p:cNvSpPr>
          <p:nvPr>
            <p:ph idx="1"/>
          </p:nvPr>
        </p:nvSpPr>
        <p:spPr/>
        <p:txBody>
          <a:bodyPr/>
          <a:lstStyle/>
          <a:p>
            <a:pPr eaLnBrk="1" hangingPunct="1"/>
            <a:r>
              <a:rPr lang="en-US" sz="2800" dirty="0">
                <a:latin typeface="Arial" charset="0"/>
              </a:rPr>
              <a:t>Persyaratan dikumpulkan dan direpresentasikan dalam bentuk Enterprise Data Warehouse Bus Matrix</a:t>
            </a:r>
          </a:p>
          <a:p>
            <a:pPr lvl="1" eaLnBrk="1" hangingPunct="1"/>
            <a:r>
              <a:rPr lang="en-US" sz="2400" dirty="0">
                <a:solidFill>
                  <a:srgbClr val="006FB4"/>
                </a:solidFill>
                <a:latin typeface="Arial" charset="0"/>
              </a:rPr>
              <a:t>Setiap baris sesuai dengan bisnis / proses</a:t>
            </a:r>
          </a:p>
          <a:p>
            <a:pPr lvl="1" eaLnBrk="1" hangingPunct="1"/>
            <a:r>
              <a:rPr lang="en-US" sz="2400" dirty="0">
                <a:solidFill>
                  <a:srgbClr val="006FB4"/>
                </a:solidFill>
                <a:latin typeface="Arial" charset="0"/>
              </a:rPr>
              <a:t>Setiap kolom sesuai dengan dimensi bisnis</a:t>
            </a:r>
          </a:p>
          <a:p>
            <a:pPr lvl="2" eaLnBrk="1" hangingPunct="1"/>
            <a:r>
              <a:rPr lang="en-US" sz="2000" dirty="0">
                <a:latin typeface="Arial" charset="0"/>
              </a:rPr>
              <a:t>Setiap kolom adalah dimensi sesuai</a:t>
            </a:r>
          </a:p>
          <a:p>
            <a:pPr eaLnBrk="1" hangingPunct="1"/>
            <a:r>
              <a:rPr lang="en-US" sz="2800" dirty="0">
                <a:latin typeface="Arial" charset="0"/>
              </a:rPr>
              <a:t>Enterprise Data Warehouse Bus Matrix mendokumentasikan keseluruhan </a:t>
            </a:r>
            <a:r>
              <a:rPr lang="en-US" sz="2800" u="sng" dirty="0">
                <a:latin typeface="Arial" charset="0"/>
              </a:rPr>
              <a:t>arsitektur data </a:t>
            </a:r>
            <a:r>
              <a:rPr lang="en-US" sz="2800" dirty="0">
                <a:latin typeface="Arial" charset="0"/>
              </a:rPr>
              <a:t>untuk sistem DW / BI</a:t>
            </a:r>
          </a:p>
        </p:txBody>
      </p:sp>
    </p:spTree>
    <p:extLst>
      <p:ext uri="{BB962C8B-B14F-4D97-AF65-F5344CB8AC3E}">
        <p14:creationId xmlns:p14="http://schemas.microsoft.com/office/powerpoint/2010/main" val="1241090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Fakta Berbeda </a:t>
            </a:r>
            <a:r>
              <a:rPr lang="en-US" b="1" dirty="0" smtClean="0"/>
              <a:t>Granularity: Contoh</a:t>
            </a:r>
            <a:endParaRPr lang="en-US" dirty="0"/>
          </a:p>
        </p:txBody>
      </p:sp>
      <p:sp>
        <p:nvSpPr>
          <p:cNvPr id="4" name="Date Placeholder 3"/>
          <p:cNvSpPr>
            <a:spLocks noGrp="1"/>
          </p:cNvSpPr>
          <p:nvPr>
            <p:ph type="dt" sz="half" idx="10"/>
          </p:nvPr>
        </p:nvSpPr>
        <p:spPr/>
        <p:txBody>
          <a:bodyPr/>
          <a:lstStyle/>
          <a:p>
            <a:pPr>
              <a:defRPr/>
            </a:pPr>
            <a:r>
              <a:rPr lang="en-US" smtClean="0"/>
              <a:t>Bina Nusantara</a:t>
            </a:r>
            <a:endParaRPr lang="en-US"/>
          </a:p>
        </p:txBody>
      </p:sp>
      <p:pic>
        <p:nvPicPr>
          <p:cNvPr id="6" name="Picture 5"/>
          <p:cNvPicPr>
            <a:picLocks noChangeAspect="1"/>
          </p:cNvPicPr>
          <p:nvPr/>
        </p:nvPicPr>
        <p:blipFill>
          <a:blip r:embed="rId2"/>
          <a:stretch>
            <a:fillRect/>
          </a:stretch>
        </p:blipFill>
        <p:spPr>
          <a:xfrm>
            <a:off x="579790" y="2193249"/>
            <a:ext cx="9488794" cy="3444330"/>
          </a:xfrm>
          <a:prstGeom prst="rect">
            <a:avLst/>
          </a:prstGeom>
        </p:spPr>
      </p:pic>
    </p:spTree>
    <p:extLst>
      <p:ext uri="{BB962C8B-B14F-4D97-AF65-F5344CB8AC3E}">
        <p14:creationId xmlns:p14="http://schemas.microsoft.com/office/powerpoint/2010/main" val="42738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66807" y="303213"/>
            <a:ext cx="8386842"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Beberapa Mata Uang dan Unit Tindakan</a:t>
            </a:r>
          </a:p>
        </p:txBody>
      </p:sp>
      <p:sp>
        <p:nvSpPr>
          <p:cNvPr id="45059" name="Rectangle 3"/>
          <p:cNvSpPr>
            <a:spLocks noGrp="1" noChangeArrowheads="1"/>
          </p:cNvSpPr>
          <p:nvPr>
            <p:ph idx="1"/>
          </p:nvPr>
        </p:nvSpPr>
        <p:spPr/>
        <p:txBody>
          <a:bodyPr/>
          <a:lstStyle/>
          <a:p>
            <a:pPr eaLnBrk="1" hangingPunct="1"/>
            <a:r>
              <a:rPr lang="en-US" sz="2400" dirty="0">
                <a:latin typeface="Arial" charset="0"/>
              </a:rPr>
              <a:t>Pengukuran disediakan dalam mata uang lokal</a:t>
            </a:r>
          </a:p>
          <a:p>
            <a:pPr eaLnBrk="1" hangingPunct="1"/>
            <a:r>
              <a:rPr lang="en-US" sz="2400" dirty="0">
                <a:latin typeface="Arial" charset="0"/>
              </a:rPr>
              <a:t>Pengukuran juga dikonversi ke mata uang standar atau tingkat konversi harus disimpan</a:t>
            </a:r>
          </a:p>
          <a:p>
            <a:pPr eaLnBrk="1" hangingPunct="1"/>
            <a:r>
              <a:rPr lang="en-US" sz="2400" dirty="0">
                <a:latin typeface="Arial" charset="0"/>
              </a:rPr>
              <a:t>Demikian pula, dalam kasus beberapa unit dari langkah-langkah, konversi ke semua unit yang berbeda ukuran disediakan</a:t>
            </a:r>
          </a:p>
        </p:txBody>
      </p:sp>
      <p:pic>
        <p:nvPicPr>
          <p:cNvPr id="2" name="Picture 1"/>
          <p:cNvPicPr>
            <a:picLocks noChangeAspect="1"/>
          </p:cNvPicPr>
          <p:nvPr/>
        </p:nvPicPr>
        <p:blipFill>
          <a:blip r:embed="rId2"/>
          <a:stretch>
            <a:fillRect/>
          </a:stretch>
        </p:blipFill>
        <p:spPr>
          <a:xfrm>
            <a:off x="1125673" y="4002235"/>
            <a:ext cx="8983175" cy="3493988"/>
          </a:xfrm>
          <a:prstGeom prst="rect">
            <a:avLst/>
          </a:prstGeom>
        </p:spPr>
      </p:pic>
    </p:spTree>
    <p:extLst>
      <p:ext uri="{BB962C8B-B14F-4D97-AF65-F5344CB8AC3E}">
        <p14:creationId xmlns:p14="http://schemas.microsoft.com/office/powerpoint/2010/main" val="85927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Tabel Fakta factless</a:t>
            </a:r>
          </a:p>
        </p:txBody>
      </p:sp>
      <p:sp>
        <p:nvSpPr>
          <p:cNvPr id="46083" name="Rectangle 3"/>
          <p:cNvSpPr>
            <a:spLocks noGrp="1" noChangeArrowheads="1"/>
          </p:cNvSpPr>
          <p:nvPr>
            <p:ph type="body" idx="1"/>
          </p:nvPr>
        </p:nvSpPr>
        <p:spPr/>
        <p:txBody>
          <a:bodyPr/>
          <a:lstStyle/>
          <a:p>
            <a:pPr eaLnBrk="1" hangingPunct="1">
              <a:lnSpc>
                <a:spcPct val="90000"/>
              </a:lnSpc>
            </a:pPr>
            <a:r>
              <a:rPr lang="en-US" sz="2400" dirty="0">
                <a:latin typeface="Arial" charset="0"/>
              </a:rPr>
              <a:t>Proses bisnis yang tidak menghasilkan pengukuran kuantitatif</a:t>
            </a:r>
          </a:p>
          <a:p>
            <a:pPr eaLnBrk="1" hangingPunct="1">
              <a:lnSpc>
                <a:spcPct val="90000"/>
              </a:lnSpc>
            </a:pPr>
            <a:r>
              <a:rPr lang="en-US" sz="2400" dirty="0">
                <a:solidFill>
                  <a:srgbClr val="006FB4"/>
                </a:solidFill>
                <a:latin typeface="Arial" charset="0"/>
              </a:rPr>
              <a:t>Contoh: absensi siswa</a:t>
            </a: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r>
              <a:rPr lang="en-US" sz="2400" dirty="0">
                <a:latin typeface="Arial" charset="0"/>
              </a:rPr>
              <a:t>Dapat dengan mudah dikonversi menjadi tabel fakta tradisional dengan menambahkan Hitungan atribut, yang selalu sama dengan 1.</a:t>
            </a:r>
          </a:p>
          <a:p>
            <a:pPr lvl="1" eaLnBrk="1" hangingPunct="1">
              <a:lnSpc>
                <a:spcPct val="90000"/>
              </a:lnSpc>
            </a:pPr>
            <a:r>
              <a:rPr lang="en-US" sz="2000" dirty="0">
                <a:solidFill>
                  <a:srgbClr val="006FB4"/>
                </a:solidFill>
                <a:latin typeface="Arial" charset="0"/>
              </a:rPr>
              <a:t>Membantu untuk melakukan agregasi</a:t>
            </a:r>
          </a:p>
        </p:txBody>
      </p:sp>
      <p:pic>
        <p:nvPicPr>
          <p:cNvPr id="2" name="Picture 1"/>
          <p:cNvPicPr>
            <a:picLocks noChangeAspect="1"/>
          </p:cNvPicPr>
          <p:nvPr/>
        </p:nvPicPr>
        <p:blipFill>
          <a:blip r:embed="rId2"/>
          <a:stretch>
            <a:fillRect/>
          </a:stretch>
        </p:blipFill>
        <p:spPr>
          <a:xfrm>
            <a:off x="897425" y="3165186"/>
            <a:ext cx="9250568" cy="1888700"/>
          </a:xfrm>
          <a:prstGeom prst="rect">
            <a:avLst/>
          </a:prstGeom>
        </p:spPr>
      </p:pic>
    </p:spTree>
    <p:extLst>
      <p:ext uri="{BB962C8B-B14F-4D97-AF65-F5344CB8AC3E}">
        <p14:creationId xmlns:p14="http://schemas.microsoft.com/office/powerpoint/2010/main" val="2647448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Tabel Fakta konsolidasi</a:t>
            </a:r>
          </a:p>
        </p:txBody>
      </p:sp>
      <p:sp>
        <p:nvSpPr>
          <p:cNvPr id="47107" name="Rectangle 3"/>
          <p:cNvSpPr>
            <a:spLocks noGrp="1" noChangeArrowheads="1"/>
          </p:cNvSpPr>
          <p:nvPr>
            <p:ph type="body" idx="1"/>
          </p:nvPr>
        </p:nvSpPr>
        <p:spPr/>
        <p:txBody>
          <a:bodyPr/>
          <a:lstStyle/>
          <a:p>
            <a:pPr marL="0" indent="0" eaLnBrk="1" hangingPunct="1">
              <a:buNone/>
            </a:pPr>
            <a:r>
              <a:rPr lang="en-US" sz="2800" dirty="0">
                <a:latin typeface="Arial" charset="0"/>
              </a:rPr>
              <a:t>tabel fakta dihuni dari sumber yang berbeda berpotensi dikonsolidasikan ke dalam satu tunggal</a:t>
            </a:r>
          </a:p>
          <a:p>
            <a:pPr eaLnBrk="1" hangingPunct="1"/>
            <a:r>
              <a:rPr lang="en-US" sz="2000" dirty="0">
                <a:solidFill>
                  <a:srgbClr val="006FB4"/>
                </a:solidFill>
                <a:latin typeface="Arial" charset="0"/>
              </a:rPr>
              <a:t>Tingkat perincian harus sama</a:t>
            </a:r>
          </a:p>
          <a:p>
            <a:pPr eaLnBrk="1" hangingPunct="1"/>
            <a:r>
              <a:rPr lang="en-US" sz="2000" dirty="0">
                <a:solidFill>
                  <a:srgbClr val="006FB4"/>
                </a:solidFill>
                <a:latin typeface="Arial" charset="0"/>
              </a:rPr>
              <a:t>Pengukuran terdaftar side-by-side</a:t>
            </a:r>
          </a:p>
          <a:p>
            <a:pPr eaLnBrk="1" hangingPunct="1"/>
            <a:r>
              <a:rPr lang="en-US" sz="2000" dirty="0">
                <a:solidFill>
                  <a:srgbClr val="006FB4"/>
                </a:solidFill>
                <a:latin typeface="Arial" charset="0"/>
              </a:rPr>
              <a:t>Contoh: dengan menggabungkan perkiraan dan jumlah penjualan aktual, jumlah perkiraan / penjualan aktual varians dapat dengan mudah dihitung dan disimpan</a:t>
            </a:r>
          </a:p>
        </p:txBody>
      </p:sp>
      <p:pic>
        <p:nvPicPr>
          <p:cNvPr id="2" name="Picture 1"/>
          <p:cNvPicPr>
            <a:picLocks noChangeAspect="1"/>
          </p:cNvPicPr>
          <p:nvPr/>
        </p:nvPicPr>
        <p:blipFill>
          <a:blip r:embed="rId2"/>
          <a:stretch>
            <a:fillRect/>
          </a:stretch>
        </p:blipFill>
        <p:spPr>
          <a:xfrm>
            <a:off x="862846" y="4774984"/>
            <a:ext cx="9325411" cy="2421021"/>
          </a:xfrm>
          <a:prstGeom prst="rect">
            <a:avLst/>
          </a:prstGeom>
        </p:spPr>
      </p:pic>
      <p:sp>
        <p:nvSpPr>
          <p:cNvPr id="5" name="Rectangle 4"/>
          <p:cNvSpPr/>
          <p:nvPr/>
        </p:nvSpPr>
        <p:spPr>
          <a:xfrm>
            <a:off x="3676734" y="5846054"/>
            <a:ext cx="3652806" cy="794088"/>
          </a:xfrm>
          <a:prstGeom prst="rect">
            <a:avLst/>
          </a:prstGeom>
          <a:solidFill>
            <a:srgbClr val="FF6600">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2045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
                                        </p:attrNameLst>
                                      </p:cBhvr>
                                      <p:to>
                                        <p:strVal val="visible"/>
                                      </p:to>
                                    </p:set>
                                    <p:anim calcmode="lin" valueType="num">
                                      <p:cBhvr additive="base">
                                        <p:cTn id="7" dur="500" fill="hold"/>
                                        <p:tgtEl>
                                          <p:spTgt spid="5"/>
                                        </p:tgtEl>
                                        <p:attrNameLst>
                                          <p:attrName/>
                                        </p:attrNameLst>
                                      </p:cBhvr>
                                      <p:tavLst>
                                        <p:tav tm="0">
                                          <p:val>
                                            <p:strVal val="#ppt_x"/>
                                          </p:val>
                                        </p:tav>
                                        <p:tav tm="100000">
                                          <p:val>
                                            <p:strVal val="#ppt_x"/>
                                          </p:val>
                                        </p:tav>
                                      </p:tavLst>
                                    </p:anim>
                                    <p:anim calcmode="lin" valueType="num">
                                      <p:cBhvr additive="base">
                                        <p:cTn id="8" dur="500" fill="hold"/>
                                        <p:tgtEl>
                                          <p:spTgt spid="5"/>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smtClean="0"/>
              <a:t>rekomendasi</a:t>
            </a:r>
            <a:endParaRPr lang="en-US" b="1" dirty="0"/>
          </a:p>
        </p:txBody>
      </p:sp>
      <p:sp>
        <p:nvSpPr>
          <p:cNvPr id="48131" name="Rectangle 3"/>
          <p:cNvSpPr>
            <a:spLocks noGrp="1" noChangeArrowheads="1"/>
          </p:cNvSpPr>
          <p:nvPr>
            <p:ph idx="1"/>
          </p:nvPr>
        </p:nvSpPr>
        <p:spPr/>
        <p:txBody>
          <a:bodyPr/>
          <a:lstStyle/>
          <a:p>
            <a:pPr eaLnBrk="1" hangingPunct="1">
              <a:lnSpc>
                <a:spcPct val="80000"/>
              </a:lnSpc>
            </a:pPr>
            <a:r>
              <a:rPr lang="en-US" sz="2400" dirty="0">
                <a:latin typeface="Arial" charset="0"/>
              </a:rPr>
              <a:t>Jangan mengambil </a:t>
            </a:r>
            <a:r>
              <a:rPr lang="ja-JP" altLang="en-US" sz="2400" dirty="0">
                <a:latin typeface="Arial" charset="0"/>
              </a:rPr>
              <a:t>“</a:t>
            </a:r>
            <a:r>
              <a:rPr lang="en-US" sz="2400" dirty="0">
                <a:latin typeface="Arial" charset="0"/>
              </a:rPr>
              <a:t>laporan-sentris</a:t>
            </a:r>
            <a:r>
              <a:rPr lang="ja-JP" altLang="en-US" sz="2400" dirty="0">
                <a:latin typeface="Arial" charset="0"/>
              </a:rPr>
              <a:t>”</a:t>
            </a:r>
            <a:r>
              <a:rPr lang="en-US" sz="2400" dirty="0">
                <a:latin typeface="Arial" charset="0"/>
              </a:rPr>
              <a:t> pendekatan</a:t>
            </a:r>
          </a:p>
          <a:p>
            <a:pPr lvl="1" eaLnBrk="1" hangingPunct="1">
              <a:lnSpc>
                <a:spcPct val="80000"/>
              </a:lnSpc>
            </a:pPr>
            <a:r>
              <a:rPr lang="en-US" sz="2000" dirty="0">
                <a:solidFill>
                  <a:srgbClr val="006FB4"/>
                </a:solidFill>
                <a:latin typeface="Arial" charset="0"/>
              </a:rPr>
              <a:t>Jangan membuat model dimensi baru untuk setiap laporan yang sedikit berbeda</a:t>
            </a:r>
          </a:p>
          <a:p>
            <a:pPr eaLnBrk="1" hangingPunct="1">
              <a:lnSpc>
                <a:spcPct val="80000"/>
              </a:lnSpc>
            </a:pPr>
            <a:r>
              <a:rPr lang="en-US" sz="2400" dirty="0">
                <a:latin typeface="Arial" charset="0"/>
              </a:rPr>
              <a:t>Jangan membuat model dimensi baru untuk setiap departemen untuk data dari sumber yang sama</a:t>
            </a:r>
          </a:p>
          <a:p>
            <a:pPr eaLnBrk="1" hangingPunct="1">
              <a:lnSpc>
                <a:spcPct val="80000"/>
              </a:lnSpc>
            </a:pPr>
            <a:r>
              <a:rPr lang="en-US" sz="2400" dirty="0">
                <a:latin typeface="Arial" charset="0"/>
              </a:rPr>
              <a:t>Buat model dimensi dengan tingkat terbaik dari granularity (data atom)</a:t>
            </a:r>
          </a:p>
          <a:p>
            <a:pPr lvl="1" eaLnBrk="1" hangingPunct="1">
              <a:lnSpc>
                <a:spcPct val="80000"/>
              </a:lnSpc>
            </a:pPr>
            <a:r>
              <a:rPr lang="en-US" sz="2000" dirty="0">
                <a:solidFill>
                  <a:srgbClr val="006FB4"/>
                </a:solidFill>
                <a:latin typeface="Arial" charset="0"/>
              </a:rPr>
              <a:t>Fleksibel dan independen dari pertanyaan bisnis / laporan khusus</a:t>
            </a:r>
          </a:p>
          <a:p>
            <a:pPr lvl="1" eaLnBrk="1" hangingPunct="1">
              <a:lnSpc>
                <a:spcPct val="80000"/>
              </a:lnSpc>
            </a:pPr>
            <a:r>
              <a:rPr lang="en-US" sz="2000" dirty="0">
                <a:solidFill>
                  <a:srgbClr val="006FB4"/>
                </a:solidFill>
                <a:latin typeface="Arial" charset="0"/>
              </a:rPr>
              <a:t>scalable</a:t>
            </a:r>
          </a:p>
          <a:p>
            <a:pPr eaLnBrk="1" hangingPunct="1">
              <a:lnSpc>
                <a:spcPct val="80000"/>
              </a:lnSpc>
            </a:pPr>
            <a:r>
              <a:rPr lang="en-US" sz="2400" dirty="0">
                <a:latin typeface="Arial" charset="0"/>
              </a:rPr>
              <a:t>Gunakan sesuai dimensi </a:t>
            </a:r>
          </a:p>
          <a:p>
            <a:pPr lvl="1" eaLnBrk="1" hangingPunct="1">
              <a:lnSpc>
                <a:spcPct val="80000"/>
              </a:lnSpc>
            </a:pPr>
            <a:r>
              <a:rPr lang="en-US" sz="2000" dirty="0" smtClean="0">
                <a:solidFill>
                  <a:srgbClr val="006FB4"/>
                </a:solidFill>
                <a:latin typeface="Arial" charset="0"/>
              </a:rPr>
              <a:t>Meredakan </a:t>
            </a:r>
            <a:r>
              <a:rPr lang="en-US" sz="2000" dirty="0">
                <a:solidFill>
                  <a:srgbClr val="006FB4"/>
                </a:solidFill>
                <a:latin typeface="Arial" charset="0"/>
              </a:rPr>
              <a:t>upaya integrasi</a:t>
            </a:r>
          </a:p>
          <a:p>
            <a:pPr lvl="1" eaLnBrk="1" hangingPunct="1">
              <a:lnSpc>
                <a:spcPct val="80000"/>
              </a:lnSpc>
            </a:pPr>
            <a:r>
              <a:rPr lang="en-US" sz="2000" dirty="0">
                <a:solidFill>
                  <a:srgbClr val="006FB4"/>
                </a:solidFill>
                <a:latin typeface="Arial" charset="0"/>
              </a:rPr>
              <a:t>Membuat proses ETL terstruktur</a:t>
            </a:r>
          </a:p>
          <a:p>
            <a:pPr lvl="1" eaLnBrk="1" hangingPunct="1">
              <a:lnSpc>
                <a:spcPct val="80000"/>
              </a:lnSpc>
            </a:pPr>
            <a:r>
              <a:rPr lang="en-US" sz="2000" dirty="0">
                <a:solidFill>
                  <a:srgbClr val="006FB4"/>
                </a:solidFill>
                <a:latin typeface="Arial" charset="0"/>
              </a:rPr>
              <a:t>Hindari kekacauan ketika mengintegrasikan beberapa data mart</a:t>
            </a:r>
          </a:p>
        </p:txBody>
      </p:sp>
    </p:spTree>
    <p:extLst>
      <p:ext uri="{BB962C8B-B14F-4D97-AF65-F5344CB8AC3E}">
        <p14:creationId xmlns:p14="http://schemas.microsoft.com/office/powerpoint/2010/main" val="113300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3783" y="303213"/>
            <a:ext cx="8169866"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Perusahaan Bus Arsitektur Matrix</a:t>
            </a:r>
          </a:p>
        </p:txBody>
      </p:sp>
      <p:pic>
        <p:nvPicPr>
          <p:cNvPr id="3" name="Picture 2"/>
          <p:cNvPicPr>
            <a:picLocks noChangeAspect="1"/>
          </p:cNvPicPr>
          <p:nvPr/>
        </p:nvPicPr>
        <p:blipFill>
          <a:blip r:embed="rId2"/>
          <a:stretch>
            <a:fillRect/>
          </a:stretch>
        </p:blipFill>
        <p:spPr>
          <a:xfrm>
            <a:off x="302419" y="2503996"/>
            <a:ext cx="10083800" cy="4215556"/>
          </a:xfrm>
          <a:prstGeom prst="rect">
            <a:avLst/>
          </a:prstGeom>
        </p:spPr>
      </p:pic>
      <p:sp>
        <p:nvSpPr>
          <p:cNvPr id="4" name="TextBox 3"/>
          <p:cNvSpPr txBox="1"/>
          <p:nvPr/>
        </p:nvSpPr>
        <p:spPr>
          <a:xfrm>
            <a:off x="7881394" y="2137534"/>
            <a:ext cx="2366545" cy="363818"/>
          </a:xfrm>
          <a:prstGeom prst="rect">
            <a:avLst/>
          </a:prstGeom>
          <a:noFill/>
        </p:spPr>
        <p:txBody>
          <a:bodyPr wrap="none" rtlCol="0">
            <a:spAutoFit/>
          </a:bodyPr>
          <a:lstStyle/>
          <a:p>
            <a:r>
              <a:rPr lang="en-US" sz="1764" b="1" dirty="0">
                <a:latin typeface="Calibri"/>
                <a:cs typeface="Calibri"/>
              </a:rPr>
              <a:t>dimensi sesuai</a:t>
            </a:r>
          </a:p>
        </p:txBody>
      </p:sp>
      <p:sp>
        <p:nvSpPr>
          <p:cNvPr id="7" name="Rectangle 6"/>
          <p:cNvSpPr/>
          <p:nvPr/>
        </p:nvSpPr>
        <p:spPr>
          <a:xfrm>
            <a:off x="403451" y="3622608"/>
            <a:ext cx="1907050" cy="2541082"/>
          </a:xfrm>
          <a:prstGeom prst="rect">
            <a:avLst/>
          </a:prstGeom>
          <a:solidFill>
            <a:schemeClr val="accent1">
              <a:lumMod val="50000"/>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
        <p:nvSpPr>
          <p:cNvPr id="8" name="Rectangle 7"/>
          <p:cNvSpPr/>
          <p:nvPr/>
        </p:nvSpPr>
        <p:spPr>
          <a:xfrm>
            <a:off x="7376381" y="2209534"/>
            <a:ext cx="2977500" cy="1746994"/>
          </a:xfrm>
          <a:prstGeom prst="rect">
            <a:avLst/>
          </a:prstGeom>
          <a:solidFill>
            <a:srgbClr val="FF6600">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84990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
                                        </p:attrNameLst>
                                      </p:cBhvr>
                                      <p:to>
                                        <p:strVal val="visible"/>
                                      </p:to>
                                    </p:set>
                                    <p:anim calcmode="lin" valueType="num">
                                      <p:cBhvr additive="base">
                                        <p:cTn id="7" dur="500" fill="hold"/>
                                        <p:tgtEl>
                                          <p:spTgt spid="7"/>
                                        </p:tgtEl>
                                        <p:attrNameLst>
                                          <p:attrName/>
                                        </p:attrNameLst>
                                      </p:cBhvr>
                                      <p:tavLst>
                                        <p:tav tm="0">
                                          <p:val>
                                            <p:strVal val="#ppt_x"/>
                                          </p:val>
                                        </p:tav>
                                        <p:tav tm="100000">
                                          <p:val>
                                            <p:strVal val="#ppt_x"/>
                                          </p:val>
                                        </p:tav>
                                      </p:tavLst>
                                    </p:anim>
                                    <p:anim calcmode="lin" valueType="num">
                                      <p:cBhvr additive="base">
                                        <p:cTn id="8" dur="500" fill="hold"/>
                                        <p:tgtEl>
                                          <p:spTgt spid="7"/>
                                        </p:tgtEl>
                                        <p:attrNameLst>
                                          <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
                                        </p:attrNameLst>
                                      </p:cBhvr>
                                      <p:to>
                                        <p:strVal val="visible"/>
                                      </p:to>
                                    </p:set>
                                    <p:anim calcmode="lin" valueType="num">
                                      <p:cBhvr additive="base">
                                        <p:cTn id="13" dur="500" fill="hold"/>
                                        <p:tgtEl>
                                          <p:spTgt spid="8"/>
                                        </p:tgtEl>
                                        <p:attrNameLst>
                                          <p:attrName/>
                                        </p:attrNameLst>
                                      </p:cBhvr>
                                      <p:tavLst>
                                        <p:tav tm="0">
                                          <p:val>
                                            <p:strVal val="#ppt_x"/>
                                          </p:val>
                                        </p:tav>
                                        <p:tav tm="100000">
                                          <p:val>
                                            <p:strVal val="#ppt_x"/>
                                          </p:val>
                                        </p:tav>
                                      </p:tavLst>
                                    </p:anim>
                                    <p:anim calcmode="lin" valueType="num">
                                      <p:cBhvr additive="base">
                                        <p:cTn id="14" dur="500" fill="hold"/>
                                        <p:tgtEl>
                                          <p:spTgt spid="8"/>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61275" y="303213"/>
            <a:ext cx="8092374"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Perusahaan Bus Arsitektur Matrix</a:t>
            </a:r>
          </a:p>
        </p:txBody>
      </p:sp>
      <p:sp>
        <p:nvSpPr>
          <p:cNvPr id="22531" name="Rectangle 3"/>
          <p:cNvSpPr>
            <a:spLocks noGrp="1" noChangeArrowheads="1"/>
          </p:cNvSpPr>
          <p:nvPr>
            <p:ph idx="1"/>
          </p:nvPr>
        </p:nvSpPr>
        <p:spPr/>
        <p:txBody>
          <a:bodyPr/>
          <a:lstStyle/>
          <a:p>
            <a:pPr marL="0" indent="0" eaLnBrk="1" hangingPunct="1">
              <a:buNone/>
            </a:pPr>
            <a:r>
              <a:rPr lang="en-US" sz="2800" b="1" dirty="0">
                <a:latin typeface="Arial" charset="0"/>
              </a:rPr>
              <a:t>Masalah yang mungkin:</a:t>
            </a:r>
          </a:p>
          <a:p>
            <a:pPr eaLnBrk="1" hangingPunct="1"/>
            <a:r>
              <a:rPr lang="en-US" sz="2600" dirty="0">
                <a:latin typeface="Arial" charset="0"/>
              </a:rPr>
              <a:t>Tingkat detail untuk setiap kolom dan baris dalam matriks</a:t>
            </a:r>
          </a:p>
          <a:p>
            <a:pPr eaLnBrk="1" hangingPunct="1"/>
            <a:r>
              <a:rPr lang="en-US" sz="2600" dirty="0">
                <a:latin typeface="Arial" charset="0"/>
              </a:rPr>
              <a:t>Row-terkait</a:t>
            </a:r>
          </a:p>
          <a:p>
            <a:pPr lvl="1" eaLnBrk="1" hangingPunct="1"/>
            <a:r>
              <a:rPr lang="en-US" sz="2400" dirty="0">
                <a:latin typeface="Arial" charset="0"/>
              </a:rPr>
              <a:t>Listing departemen / meniru bagan organisasi bukan proses bisnis</a:t>
            </a:r>
          </a:p>
          <a:p>
            <a:pPr lvl="1" eaLnBrk="1" hangingPunct="1"/>
            <a:r>
              <a:rPr lang="en-US" sz="2400" dirty="0">
                <a:latin typeface="Arial" charset="0"/>
              </a:rPr>
              <a:t>Listing laporan dan analisis yang terkait dengan proses bisnis bukan proses bisnis itu sendiri</a:t>
            </a:r>
            <a:endParaRPr lang="en-US" dirty="0">
              <a:latin typeface="Arial" charset="0"/>
            </a:endParaRPr>
          </a:p>
          <a:p>
            <a:pPr lvl="2" eaLnBrk="1" hangingPunct="1"/>
            <a:r>
              <a:rPr lang="en-US" sz="1800" dirty="0">
                <a:solidFill>
                  <a:srgbClr val="006FB4"/>
                </a:solidFill>
                <a:latin typeface="Arial" charset="0"/>
              </a:rPr>
              <a:t>Ex. Proses pengiriman pesanan bisnis mendukung berbagai analisis seperti</a:t>
            </a:r>
            <a:r>
              <a:rPr lang="en-US" sz="1800" u="sng" dirty="0">
                <a:solidFill>
                  <a:srgbClr val="006FB4"/>
                </a:solidFill>
                <a:latin typeface="Arial" charset="0"/>
              </a:rPr>
              <a:t>peringkat pelanggan, kinerja penjualan rep, gerakan produk analisis</a:t>
            </a:r>
          </a:p>
        </p:txBody>
      </p:sp>
    </p:spTree>
    <p:extLst>
      <p:ext uri="{BB962C8B-B14F-4D97-AF65-F5344CB8AC3E}">
        <p14:creationId xmlns:p14="http://schemas.microsoft.com/office/powerpoint/2010/main" val="301318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14780" y="303213"/>
            <a:ext cx="8138869"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Perusahaan Bus Arsitektur Matrix</a:t>
            </a:r>
          </a:p>
        </p:txBody>
      </p:sp>
      <p:sp>
        <p:nvSpPr>
          <p:cNvPr id="23555" name="Rectangle 3"/>
          <p:cNvSpPr>
            <a:spLocks noGrp="1" noChangeArrowheads="1"/>
          </p:cNvSpPr>
          <p:nvPr>
            <p:ph idx="1"/>
          </p:nvPr>
        </p:nvSpPr>
        <p:spPr/>
        <p:txBody>
          <a:bodyPr/>
          <a:lstStyle/>
          <a:p>
            <a:pPr marL="0" indent="0" eaLnBrk="1" hangingPunct="1">
              <a:buNone/>
            </a:pPr>
            <a:r>
              <a:rPr lang="en-US" sz="2800" b="1" dirty="0">
                <a:latin typeface="Arial" charset="0"/>
              </a:rPr>
              <a:t>Masalah yang mungkin (</a:t>
            </a:r>
            <a:r>
              <a:rPr lang="en-US" sz="2800" b="1" dirty="0" err="1">
                <a:latin typeface="Arial" charset="0"/>
              </a:rPr>
              <a:t>cont</a:t>
            </a:r>
            <a:r>
              <a:rPr lang="en-US" sz="2800" b="1" dirty="0">
                <a:latin typeface="Arial" charset="0"/>
              </a:rPr>
              <a:t>):</a:t>
            </a:r>
          </a:p>
          <a:p>
            <a:pPr eaLnBrk="1" hangingPunct="1"/>
            <a:r>
              <a:rPr lang="en-US" sz="2800" dirty="0">
                <a:latin typeface="Arial" charset="0"/>
              </a:rPr>
              <a:t>Kolom-terkait</a:t>
            </a:r>
          </a:p>
          <a:p>
            <a:pPr lvl="1" eaLnBrk="1" hangingPunct="1"/>
            <a:r>
              <a:rPr lang="en-US" sz="2400" dirty="0">
                <a:latin typeface="Arial" charset="0"/>
              </a:rPr>
              <a:t>Generalized kolom / dimensi</a:t>
            </a:r>
          </a:p>
          <a:p>
            <a:pPr lvl="2" eaLnBrk="1" hangingPunct="1"/>
            <a:r>
              <a:rPr lang="en-US" sz="1800" dirty="0">
                <a:solidFill>
                  <a:srgbClr val="006FB4"/>
                </a:solidFill>
                <a:latin typeface="Arial" charset="0"/>
              </a:rPr>
              <a:t>Contoh: </a:t>
            </a:r>
            <a:r>
              <a:rPr lang="ja-JP" altLang="en-US" sz="1800" dirty="0">
                <a:solidFill>
                  <a:srgbClr val="006FB4"/>
                </a:solidFill>
                <a:latin typeface="Arial" charset="0"/>
              </a:rPr>
              <a:t>“</a:t>
            </a:r>
            <a:r>
              <a:rPr lang="en-US" sz="1800" dirty="0">
                <a:solidFill>
                  <a:srgbClr val="006FB4"/>
                </a:solidFill>
                <a:latin typeface="Arial" charset="0"/>
              </a:rPr>
              <a:t>Kesatuan</a:t>
            </a:r>
            <a:r>
              <a:rPr lang="ja-JP" altLang="en-US" sz="1800" dirty="0">
                <a:solidFill>
                  <a:srgbClr val="006FB4"/>
                </a:solidFill>
                <a:latin typeface="Arial" charset="0"/>
              </a:rPr>
              <a:t>”</a:t>
            </a:r>
            <a:r>
              <a:rPr lang="en-US" sz="1800" dirty="0">
                <a:solidFill>
                  <a:srgbClr val="006FB4"/>
                </a:solidFill>
                <a:latin typeface="Arial" charset="0"/>
              </a:rPr>
              <a:t> kolom terlalu umum karena mencakup karyawan, pemasok, kontraktor, vendor, pelanggan</a:t>
            </a:r>
          </a:p>
          <a:p>
            <a:pPr lvl="1" eaLnBrk="1" hangingPunct="1"/>
            <a:r>
              <a:rPr lang="en-US" sz="2400" dirty="0">
                <a:latin typeface="Arial" charset="0"/>
              </a:rPr>
              <a:t>Terlalu banyak kolom yang terkait dengan dimensi yang sama</a:t>
            </a:r>
          </a:p>
          <a:p>
            <a:pPr lvl="2" eaLnBrk="1" hangingPunct="1"/>
            <a:r>
              <a:rPr lang="en-US" sz="1800" dirty="0">
                <a:solidFill>
                  <a:srgbClr val="006FB4"/>
                </a:solidFill>
                <a:latin typeface="Arial" charset="0"/>
              </a:rPr>
              <a:t>Kasus terburuk ketika setiap atribut terdaftar secara terpisah</a:t>
            </a:r>
          </a:p>
          <a:p>
            <a:pPr lvl="2" eaLnBrk="1" hangingPunct="1"/>
            <a:r>
              <a:rPr lang="en-US" sz="1800" dirty="0">
                <a:solidFill>
                  <a:srgbClr val="006FB4"/>
                </a:solidFill>
                <a:latin typeface="Arial" charset="0"/>
              </a:rPr>
              <a:t>Contoh: Produk, Produk Group, LOB * semuanya berhubungan dengan dimensi Produk dan harus terdaftar sebagai salah satu.</a:t>
            </a:r>
          </a:p>
        </p:txBody>
      </p:sp>
    </p:spTree>
    <p:extLst>
      <p:ext uri="{BB962C8B-B14F-4D97-AF65-F5344CB8AC3E}">
        <p14:creationId xmlns:p14="http://schemas.microsoft.com/office/powerpoint/2010/main" val="165333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Tanggal / Waktu Dimensi</a:t>
            </a:r>
          </a:p>
        </p:txBody>
      </p:sp>
      <p:sp>
        <p:nvSpPr>
          <p:cNvPr id="24579" name="Rectangle 3"/>
          <p:cNvSpPr>
            <a:spLocks noGrp="1" noChangeArrowheads="1"/>
          </p:cNvSpPr>
          <p:nvPr>
            <p:ph idx="1"/>
          </p:nvPr>
        </p:nvSpPr>
        <p:spPr/>
        <p:txBody>
          <a:bodyPr/>
          <a:lstStyle/>
          <a:p>
            <a:pPr eaLnBrk="1" hangingPunct="1">
              <a:lnSpc>
                <a:spcPct val="80000"/>
              </a:lnSpc>
            </a:pPr>
            <a:r>
              <a:rPr lang="en-US" sz="2426" dirty="0">
                <a:latin typeface="Arial" charset="0"/>
              </a:rPr>
              <a:t>Standar dimensi tanggal meja di sebutir sehari-hari</a:t>
            </a: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r>
              <a:rPr lang="en-US" sz="2426" dirty="0">
                <a:latin typeface="Arial" charset="0"/>
              </a:rPr>
              <a:t>Dasar Pemikiran: menghapus asosiasi dengan kalender dari aplikasi BI</a:t>
            </a:r>
          </a:p>
          <a:p>
            <a:pPr eaLnBrk="1" hangingPunct="1">
              <a:lnSpc>
                <a:spcPct val="80000"/>
              </a:lnSpc>
            </a:pPr>
            <a:r>
              <a:rPr lang="en-US" sz="2426" dirty="0">
                <a:latin typeface="Arial" charset="0"/>
              </a:rPr>
              <a:t>Gunakan kunci pengganti numerik untuk tabel dimensi tanggal</a:t>
            </a:r>
          </a:p>
        </p:txBody>
      </p:sp>
      <p:sp>
        <p:nvSpPr>
          <p:cNvPr id="24580" name="Rectangle 4"/>
          <p:cNvSpPr>
            <a:spLocks noChangeArrowheads="1"/>
          </p:cNvSpPr>
          <p:nvPr/>
        </p:nvSpPr>
        <p:spPr bwMode="auto">
          <a:xfrm>
            <a:off x="3835551" y="2351233"/>
            <a:ext cx="3002026" cy="3618805"/>
          </a:xfrm>
          <a:prstGeom prst="rect">
            <a:avLst/>
          </a:prstGeom>
          <a:solidFill>
            <a:schemeClr val="accent1"/>
          </a:solidFill>
          <a:ln w="9525">
            <a:solidFill>
              <a:schemeClr val="tx1"/>
            </a:solidFill>
            <a:miter lim="800000"/>
            <a:headEnd/>
            <a:tailEnd/>
          </a:ln>
        </p:spPr>
        <p:txBody>
          <a:bodyPr wrap="none" anchor="ctr"/>
          <a:lstStyle/>
          <a:p>
            <a:pPr marL="484943" indent="-315125">
              <a:buFont typeface="Arial"/>
              <a:buChar char="•"/>
            </a:pPr>
            <a:r>
              <a:rPr lang="en-US" sz="1985" u="sng" dirty="0"/>
              <a:t>Tanggal Dimensi</a:t>
            </a:r>
          </a:p>
          <a:p>
            <a:pPr marL="484943" indent="-315125">
              <a:buFont typeface="Arial"/>
              <a:buChar char="•"/>
            </a:pPr>
            <a:r>
              <a:rPr lang="en-US" sz="1985" dirty="0"/>
              <a:t>kunci Tanggal </a:t>
            </a:r>
            <a:r>
              <a:rPr lang="en-US" sz="1985" dirty="0" err="1"/>
              <a:t>pk</a:t>
            </a:r>
            <a:endParaRPr lang="en-US" sz="1985" dirty="0"/>
          </a:p>
          <a:p>
            <a:pPr marL="484943" indent="-315125">
              <a:buFont typeface="Arial"/>
              <a:buChar char="•"/>
            </a:pPr>
            <a:r>
              <a:rPr lang="en-US" sz="1985" dirty="0"/>
              <a:t>kalender Tanggal</a:t>
            </a:r>
          </a:p>
          <a:p>
            <a:pPr marL="484943" indent="-315125">
              <a:buFont typeface="Arial"/>
              <a:buChar char="•"/>
            </a:pPr>
            <a:r>
              <a:rPr lang="en-US" sz="1985" dirty="0"/>
              <a:t>Bulan kalender</a:t>
            </a:r>
          </a:p>
          <a:p>
            <a:pPr marL="484943" indent="-315125">
              <a:buFont typeface="Arial"/>
              <a:buChar char="•"/>
            </a:pPr>
            <a:r>
              <a:rPr lang="en-US" sz="1985" dirty="0"/>
              <a:t>Hari kalender</a:t>
            </a:r>
          </a:p>
          <a:p>
            <a:pPr marL="484943" indent="-315125">
              <a:buFont typeface="Arial"/>
              <a:buChar char="•"/>
            </a:pPr>
            <a:r>
              <a:rPr lang="en-US" sz="1985" dirty="0"/>
              <a:t>kalender Quarter</a:t>
            </a:r>
          </a:p>
          <a:p>
            <a:pPr marL="484943" indent="-315125">
              <a:buFont typeface="Arial"/>
              <a:buChar char="•"/>
            </a:pPr>
            <a:r>
              <a:rPr lang="en-US" sz="1985" dirty="0"/>
              <a:t>Kalender Setengah tahun</a:t>
            </a:r>
          </a:p>
          <a:p>
            <a:pPr marL="484943" indent="-315125">
              <a:buFont typeface="Arial"/>
              <a:buChar char="•"/>
            </a:pPr>
            <a:r>
              <a:rPr lang="en-US" sz="1985" dirty="0"/>
              <a:t>Tahun kalender</a:t>
            </a:r>
          </a:p>
          <a:p>
            <a:pPr marL="484943" indent="-315125">
              <a:buFont typeface="Arial"/>
              <a:buChar char="•"/>
            </a:pPr>
            <a:r>
              <a:rPr lang="en-US" sz="1985" dirty="0"/>
              <a:t>fiskal Quarter</a:t>
            </a:r>
          </a:p>
          <a:p>
            <a:pPr marL="484943" indent="-315125">
              <a:buFont typeface="Arial"/>
              <a:buChar char="•"/>
            </a:pPr>
            <a:r>
              <a:rPr lang="en-US" sz="1985" dirty="0"/>
              <a:t>Tahun fiskal</a:t>
            </a:r>
          </a:p>
          <a:p>
            <a:pPr marL="484943" indent="-315125">
              <a:buFont typeface="Arial"/>
              <a:buChar char="•"/>
            </a:pPr>
            <a:r>
              <a:rPr lang="en-US" sz="1985" dirty="0"/>
              <a:t>...</a:t>
            </a:r>
          </a:p>
        </p:txBody>
      </p:sp>
    </p:spTree>
    <p:extLst>
      <p:ext uri="{BB962C8B-B14F-4D97-AF65-F5344CB8AC3E}">
        <p14:creationId xmlns:p14="http://schemas.microsoft.com/office/powerpoint/2010/main" val="317547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Tanggal / Waktu Dimensi</a:t>
            </a:r>
          </a:p>
        </p:txBody>
      </p:sp>
      <p:sp>
        <p:nvSpPr>
          <p:cNvPr id="25603" name="Rectangle 3"/>
          <p:cNvSpPr>
            <a:spLocks noGrp="1" noChangeArrowheads="1"/>
          </p:cNvSpPr>
          <p:nvPr>
            <p:ph idx="1"/>
          </p:nvPr>
        </p:nvSpPr>
        <p:spPr/>
        <p:txBody>
          <a:bodyPr/>
          <a:lstStyle/>
          <a:p>
            <a:pPr eaLnBrk="1" hangingPunct="1"/>
            <a:r>
              <a:rPr lang="en-US" sz="2800" dirty="0">
                <a:latin typeface="Arial" charset="0"/>
              </a:rPr>
              <a:t>Waktu hari harus diperlakukan sebagai dimensi hanya jika ada deskripsi tekstual yang berarti untuk waktu dalam hari</a:t>
            </a:r>
          </a:p>
          <a:p>
            <a:pPr lvl="1" eaLnBrk="1" hangingPunct="1"/>
            <a:r>
              <a:rPr lang="en-US" sz="2400" dirty="0">
                <a:solidFill>
                  <a:srgbClr val="006FB4"/>
                </a:solidFill>
                <a:latin typeface="Arial" charset="0"/>
              </a:rPr>
              <a:t>Contoh; jam makan siang, jam-jam sibuk, dll</a:t>
            </a:r>
          </a:p>
          <a:p>
            <a:pPr eaLnBrk="1" hangingPunct="1"/>
            <a:r>
              <a:rPr lang="en-US" sz="2800" dirty="0">
                <a:latin typeface="Arial" charset="0"/>
              </a:rPr>
              <a:t>Jika tidak, waktu hari harus direpresentasikan sebagai fakta non-aditif sederhana atau tanggal / cap waktu</a:t>
            </a:r>
          </a:p>
        </p:txBody>
      </p:sp>
      <p:pic>
        <p:nvPicPr>
          <p:cNvPr id="2" name="Picture 1"/>
          <p:cNvPicPr>
            <a:picLocks noChangeAspect="1"/>
          </p:cNvPicPr>
          <p:nvPr/>
        </p:nvPicPr>
        <p:blipFill>
          <a:blip r:embed="rId3"/>
          <a:stretch>
            <a:fillRect/>
          </a:stretch>
        </p:blipFill>
        <p:spPr>
          <a:xfrm>
            <a:off x="7250131" y="5425269"/>
            <a:ext cx="2646177" cy="1573157"/>
          </a:xfrm>
          <a:prstGeom prst="rect">
            <a:avLst/>
          </a:prstGeom>
        </p:spPr>
      </p:pic>
    </p:spTree>
    <p:extLst>
      <p:ext uri="{BB962C8B-B14F-4D97-AF65-F5344CB8AC3E}">
        <p14:creationId xmlns:p14="http://schemas.microsoft.com/office/powerpoint/2010/main" val="69701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Tanggal / Timestamp</a:t>
            </a:r>
          </a:p>
        </p:txBody>
      </p:sp>
      <p:sp>
        <p:nvSpPr>
          <p:cNvPr id="26627" name="Rectangle 3"/>
          <p:cNvSpPr>
            <a:spLocks noGrp="1" noChangeArrowheads="1"/>
          </p:cNvSpPr>
          <p:nvPr>
            <p:ph idx="1"/>
          </p:nvPr>
        </p:nvSpPr>
        <p:spPr/>
        <p:txBody>
          <a:bodyPr/>
          <a:lstStyle/>
          <a:p>
            <a:pPr eaLnBrk="1" hangingPunct="1"/>
            <a:r>
              <a:rPr lang="en-US" sz="2800" dirty="0">
                <a:latin typeface="Arial" charset="0"/>
              </a:rPr>
              <a:t>Digunakan dalam tabel fakta untuk mendukung tepat interval waktu dihitung di fakta baris</a:t>
            </a:r>
          </a:p>
          <a:p>
            <a:pPr lvl="1" eaLnBrk="1" hangingPunct="1"/>
            <a:r>
              <a:rPr lang="en-US" sz="2400" dirty="0">
                <a:solidFill>
                  <a:srgbClr val="006FB4"/>
                </a:solidFill>
                <a:latin typeface="Arial" charset="0"/>
              </a:rPr>
              <a:t>Perhitungan akan dilakukan oleh sistem ETL</a:t>
            </a:r>
          </a:p>
          <a:p>
            <a:pPr lvl="1" eaLnBrk="1" hangingPunct="1"/>
            <a:r>
              <a:rPr lang="en-US" sz="2400" dirty="0">
                <a:solidFill>
                  <a:srgbClr val="006FB4"/>
                </a:solidFill>
                <a:latin typeface="Arial" charset="0"/>
              </a:rPr>
              <a:t>Contoh: berlalu waktu antara tanggal klaim asli dan tanggal pembayaran pertama</a:t>
            </a:r>
          </a:p>
        </p:txBody>
      </p:sp>
      <p:pic>
        <p:nvPicPr>
          <p:cNvPr id="2" name="Picture 1"/>
          <p:cNvPicPr>
            <a:picLocks noChangeAspect="1"/>
          </p:cNvPicPr>
          <p:nvPr/>
        </p:nvPicPr>
        <p:blipFill>
          <a:blip r:embed="rId3"/>
          <a:stretch>
            <a:fillRect/>
          </a:stretch>
        </p:blipFill>
        <p:spPr>
          <a:xfrm>
            <a:off x="7567766" y="5570424"/>
            <a:ext cx="2356689" cy="1554049"/>
          </a:xfrm>
          <a:prstGeom prst="rect">
            <a:avLst/>
          </a:prstGeom>
        </p:spPr>
      </p:pic>
    </p:spTree>
    <p:extLst>
      <p:ext uri="{BB962C8B-B14F-4D97-AF65-F5344CB8AC3E}">
        <p14:creationId xmlns:p14="http://schemas.microsoft.com/office/powerpoint/2010/main" val="333865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3798</TotalTime>
  <Words>1972</Words>
  <Application>Microsoft Office PowerPoint</Application>
  <PresentationFormat>Custom</PresentationFormat>
  <Paragraphs>280</Paragraphs>
  <Slides>34</Slides>
  <Notes>12</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The Kimball Lifecycle Diagram</vt:lpstr>
      <vt:lpstr>Enterprise Bus Architecture</vt:lpstr>
      <vt:lpstr>Enterprise Bus Architecture Matrix</vt:lpstr>
      <vt:lpstr>Enterprise Bus Architecture Matrix</vt:lpstr>
      <vt:lpstr>Enterprise Bus Architecture Matrix</vt:lpstr>
      <vt:lpstr>Date/Time Dimensions</vt:lpstr>
      <vt:lpstr>Date/Time Dimensions</vt:lpstr>
      <vt:lpstr>Date/Timestamp</vt:lpstr>
      <vt:lpstr>Multiple Time Zones</vt:lpstr>
      <vt:lpstr>Degenerate Dimensions</vt:lpstr>
      <vt:lpstr>Degenerate Dimensions: example</vt:lpstr>
      <vt:lpstr>Slowly Changing Dimensions</vt:lpstr>
      <vt:lpstr>Mini Dimensions</vt:lpstr>
      <vt:lpstr>Overwrite the dimension attribute</vt:lpstr>
      <vt:lpstr>Add a new dimension row</vt:lpstr>
      <vt:lpstr>Add a new dimension attribute</vt:lpstr>
      <vt:lpstr>Role-playing Dimensions</vt:lpstr>
      <vt:lpstr>Role-playing Dimensions</vt:lpstr>
      <vt:lpstr>“Junk” Dimensions</vt:lpstr>
      <vt:lpstr>“Junk” Dimension Example</vt:lpstr>
      <vt:lpstr>Snowflaking</vt:lpstr>
      <vt:lpstr>Outrigger Dimensions</vt:lpstr>
      <vt:lpstr>Bridge Tables: Variable-depth Hierarchies</vt:lpstr>
      <vt:lpstr>Bridge Tables: Many-Valued Dimensions </vt:lpstr>
      <vt:lpstr>3 Fundamental Fact Table Grains</vt:lpstr>
      <vt:lpstr>Periodic snapshot</vt:lpstr>
      <vt:lpstr>Accumulating snapshot</vt:lpstr>
      <vt:lpstr>Facts of Different Granularity</vt:lpstr>
      <vt:lpstr>Facts of Different Granularity: Example</vt:lpstr>
      <vt:lpstr>Multiple Currencies and Units of Measures</vt:lpstr>
      <vt:lpstr>Factless Fact Tables</vt:lpstr>
      <vt:lpstr>Consolidated Fact Tables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215</cp:revision>
  <dcterms:created xsi:type="dcterms:W3CDTF">2014-08-28T03:04:31Z</dcterms:created>
  <dcterms:modified xsi:type="dcterms:W3CDTF">2017-11-30T07:39:36Z</dcterms:modified>
</cp:coreProperties>
</file>