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8" autoAdjust="0"/>
    <p:restoredTop sz="86318" autoAdjust="0"/>
  </p:normalViewPr>
  <p:slideViewPr>
    <p:cSldViewPr snapToGrid="0" snapToObjects="1">
      <p:cViewPr>
        <p:scale>
          <a:sx n="63" d="100"/>
          <a:sy n="63" d="100"/>
        </p:scale>
        <p:origin x="-1374" y="-72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800" dirty="0" smtClean="0"/>
            <a:t>Test</a:t>
          </a:r>
          <a:endParaRPr lang="en-US" sz="41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4800" dirty="0" smtClean="0"/>
            <a:t>Prod</a:t>
          </a:r>
          <a:endParaRPr lang="en-US" sz="5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>
        <a:solidFill>
          <a:srgbClr val="FFC000"/>
        </a:solidFill>
      </dgm:spPr>
    </dgm:pt>
    <dgm:pt modelId="{00BAEBC9-1BE9-4E9F-9A7E-7E4E4481B30C}" type="pres">
      <dgm:prSet presAssocID="{B24FACEA-D2E1-4E96-8B3F-D65F3F642DF7}" presName="arrowWedge2" presStyleLbl="fgSibTrans2D1" presStyleIdx="1" presStyleCnt="3"/>
      <dgm:spPr>
        <a:solidFill>
          <a:schemeClr val="accent5">
            <a:lumMod val="50000"/>
          </a:schemeClr>
        </a:solidFill>
      </dgm:spPr>
    </dgm:pt>
    <dgm:pt modelId="{FF82B53A-9D4D-448B-A990-1B54863EEDC5}" type="pres">
      <dgm:prSet presAssocID="{B1D726B9-74FC-4486-A07A-F650C1C99374}" presName="arrowWedge3" presStyleLbl="fgSibTrans2D1" presStyleIdx="2" presStyleCnt="3"/>
      <dgm:spPr>
        <a:solidFill>
          <a:srgbClr val="FF0000"/>
        </a:solidFill>
      </dgm:spPr>
    </dgm:pt>
  </dgm:ptLst>
  <dgm:cxnLst>
    <dgm:cxn modelId="{A8C66647-C087-D04D-9C05-918E426DCB0C}" type="presOf" srcId="{B20456E7-C3A5-4F60-AF8B-D58582E0664A}" destId="{77E716A4-DA34-4F45-BDAD-DBAD32BCD121}" srcOrd="0" destOrd="0" presId="urn:microsoft.com/office/officeart/2005/8/layout/cycle8"/>
    <dgm:cxn modelId="{53F07218-CEB0-624D-9B91-8558D2C04CF2}" type="presOf" srcId="{3DC1A912-E85E-4F78-A80B-3BFD7B487990}" destId="{725AEE77-22D5-4381-A9B2-3BF03DE34CB3}" srcOrd="0" destOrd="0" presId="urn:microsoft.com/office/officeart/2005/8/layout/cycle8"/>
    <dgm:cxn modelId="{CEDFFE17-ED84-494C-9EF5-3B7E6D01A0C6}" type="presOf" srcId="{EBF6630B-CB70-4D13-9575-9FED8DDE627E}" destId="{74D8673E-818C-40F9-B570-F498AEAF8F8B}" srcOrd="0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55F8DF1E-EC00-3F40-9BEC-229E1C32EC20}" type="presOf" srcId="{EBF6630B-CB70-4D13-9575-9FED8DDE627E}" destId="{0913E792-BB6E-4DBE-BD8F-C0096F0D26C5}" srcOrd="1" destOrd="0" presId="urn:microsoft.com/office/officeart/2005/8/layout/cycle8"/>
    <dgm:cxn modelId="{8194B614-7C29-9541-B732-57FF4C4674AA}" type="presOf" srcId="{B20456E7-C3A5-4F60-AF8B-D58582E0664A}" destId="{9C0BAAE0-757F-4B14-919B-2C44EF5E3389}" srcOrd="1" destOrd="0" presId="urn:microsoft.com/office/officeart/2005/8/layout/cycle8"/>
    <dgm:cxn modelId="{D23D7B7D-B4B0-8848-BA5A-FF773B9F465C}" type="presOf" srcId="{C7D3ABC5-B763-400F-842D-9E7E91B1B2F8}" destId="{08792BB0-264F-4857-8975-6A2DADC578C7}" srcOrd="1" destOrd="0" presId="urn:microsoft.com/office/officeart/2005/8/layout/cycle8"/>
    <dgm:cxn modelId="{9AB94311-BBB0-CB41-AF84-427858025070}" type="presOf" srcId="{C7D3ABC5-B763-400F-842D-9E7E91B1B2F8}" destId="{B89C4B30-7234-4526-85A3-83F3A19ECC8F}" srcOrd="0" destOrd="0" presId="urn:microsoft.com/office/officeart/2005/8/layout/cycle8"/>
    <dgm:cxn modelId="{EEE319FB-69C9-944A-B24A-F7E184672046}" type="presParOf" srcId="{725AEE77-22D5-4381-A9B2-3BF03DE34CB3}" destId="{B89C4B30-7234-4526-85A3-83F3A19ECC8F}" srcOrd="0" destOrd="0" presId="urn:microsoft.com/office/officeart/2005/8/layout/cycle8"/>
    <dgm:cxn modelId="{C366AF68-5187-234B-8CFB-A8B9EA235FF9}" type="presParOf" srcId="{725AEE77-22D5-4381-A9B2-3BF03DE34CB3}" destId="{BFB694FF-0E83-4551-A715-ABFC31D77F61}" srcOrd="1" destOrd="0" presId="urn:microsoft.com/office/officeart/2005/8/layout/cycle8"/>
    <dgm:cxn modelId="{0D954197-9C77-1243-84BC-6E3499CAECED}" type="presParOf" srcId="{725AEE77-22D5-4381-A9B2-3BF03DE34CB3}" destId="{ACFDDC4C-9CA9-4EEF-BA0D-E2B2F655BFB6}" srcOrd="2" destOrd="0" presId="urn:microsoft.com/office/officeart/2005/8/layout/cycle8"/>
    <dgm:cxn modelId="{45B125D8-E35D-6F48-AB8F-67EF855C05A6}" type="presParOf" srcId="{725AEE77-22D5-4381-A9B2-3BF03DE34CB3}" destId="{08792BB0-264F-4857-8975-6A2DADC578C7}" srcOrd="3" destOrd="0" presId="urn:microsoft.com/office/officeart/2005/8/layout/cycle8"/>
    <dgm:cxn modelId="{514CC1E4-DD96-8046-998E-13EA4FEFF846}" type="presParOf" srcId="{725AEE77-22D5-4381-A9B2-3BF03DE34CB3}" destId="{77E716A4-DA34-4F45-BDAD-DBAD32BCD121}" srcOrd="4" destOrd="0" presId="urn:microsoft.com/office/officeart/2005/8/layout/cycle8"/>
    <dgm:cxn modelId="{B920F04F-CDA7-E244-83DC-8725C4AB0EA9}" type="presParOf" srcId="{725AEE77-22D5-4381-A9B2-3BF03DE34CB3}" destId="{6C742448-5D95-42DE-9833-134A389158DB}" srcOrd="5" destOrd="0" presId="urn:microsoft.com/office/officeart/2005/8/layout/cycle8"/>
    <dgm:cxn modelId="{5B50C255-D77D-F045-96A8-2BE7AECC42C6}" type="presParOf" srcId="{725AEE77-22D5-4381-A9B2-3BF03DE34CB3}" destId="{C0F058BB-88F7-4CE5-B972-0DCB32C6F114}" srcOrd="6" destOrd="0" presId="urn:microsoft.com/office/officeart/2005/8/layout/cycle8"/>
    <dgm:cxn modelId="{B9712116-41A3-1B47-ABCD-3438F5C4E6FD}" type="presParOf" srcId="{725AEE77-22D5-4381-A9B2-3BF03DE34CB3}" destId="{9C0BAAE0-757F-4B14-919B-2C44EF5E3389}" srcOrd="7" destOrd="0" presId="urn:microsoft.com/office/officeart/2005/8/layout/cycle8"/>
    <dgm:cxn modelId="{657589A1-FB55-2A45-83A4-C0BB8A9FB295}" type="presParOf" srcId="{725AEE77-22D5-4381-A9B2-3BF03DE34CB3}" destId="{74D8673E-818C-40F9-B570-F498AEAF8F8B}" srcOrd="8" destOrd="0" presId="urn:microsoft.com/office/officeart/2005/8/layout/cycle8"/>
    <dgm:cxn modelId="{5C01F87E-DC6C-7A47-AFF6-22DC0D0CB4F0}" type="presParOf" srcId="{725AEE77-22D5-4381-A9B2-3BF03DE34CB3}" destId="{6ED48E52-1CE6-49E6-8B69-40BB2E63813B}" srcOrd="9" destOrd="0" presId="urn:microsoft.com/office/officeart/2005/8/layout/cycle8"/>
    <dgm:cxn modelId="{4A485B49-08E7-E64D-B4FA-0A7C93C39E5E}" type="presParOf" srcId="{725AEE77-22D5-4381-A9B2-3BF03DE34CB3}" destId="{CA9D7D9E-A927-4D8B-AC01-F2B389B4D6BA}" srcOrd="10" destOrd="0" presId="urn:microsoft.com/office/officeart/2005/8/layout/cycle8"/>
    <dgm:cxn modelId="{E016DB5D-0CDA-EE4D-9A5F-4D1DF0676C28}" type="presParOf" srcId="{725AEE77-22D5-4381-A9B2-3BF03DE34CB3}" destId="{0913E792-BB6E-4DBE-BD8F-C0096F0D26C5}" srcOrd="11" destOrd="0" presId="urn:microsoft.com/office/officeart/2005/8/layout/cycle8"/>
    <dgm:cxn modelId="{370C2E70-938F-854F-AFAE-366D55542E16}" type="presParOf" srcId="{725AEE77-22D5-4381-A9B2-3BF03DE34CB3}" destId="{DD2848C6-1860-4041-BB07-804D5E3C2310}" srcOrd="12" destOrd="0" presId="urn:microsoft.com/office/officeart/2005/8/layout/cycle8"/>
    <dgm:cxn modelId="{08BE2716-D214-4945-9447-A0E5AE15E5BD}" type="presParOf" srcId="{725AEE77-22D5-4381-A9B2-3BF03DE34CB3}" destId="{00BAEBC9-1BE9-4E9F-9A7E-7E4E4481B30C}" srcOrd="13" destOrd="0" presId="urn:microsoft.com/office/officeart/2005/8/layout/cycle8"/>
    <dgm:cxn modelId="{4976C3C8-C541-5143-B4B3-C7CE46D3CD93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Isolating the latest source data is called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change data capture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(CDC). The idea behind change data capture is simple enough: Just transfer the data that has been changed since the last load.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File</a:t>
            </a:r>
            <a:r>
              <a:rPr lang="en-US" dirty="0" smtClean="0"/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extract to file approach consists of three or four discrete steps: extract to file, move file to ETL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server, transform file contents, and load transformed data into the staging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databas</a:t>
            </a:r>
            <a:endParaRPr lang="en-US" dirty="0" smtClean="0"/>
          </a:p>
          <a:p>
            <a:r>
              <a:rPr lang="en-US" b="1" dirty="0" smtClean="0"/>
              <a:t>Stream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extract can be constructed so that data flows out of the source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Each quality screen is a test. If the test against the data is successful, nothing happens and the screen has no side effects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*) Example: lifetime platinum frequent flyer has been a member for at least five years and has flown more than two million miles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error event schema is a centralized dimensional schema whose purpose is to record every error event thrown by a quality screen anywhere in the ETL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Small static dimensions.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few dimensions are created entirely by the ETL system without a real outside source. These are usually small lookup dimensions where an operational code is translated into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Pentaho Schema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AD3B3-533F-4252-BCED-8210EB835EC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773792"/>
            <a:ext cx="9619774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7422" y="1796177"/>
            <a:ext cx="9619774" cy="38794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79134-996F-41A0-B120-DC506429F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yahoo.com/q;_ylt=AkvD6KtvgA.0gd.aT6SiHxbFgfME?s=AAP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smtClean="0">
                <a:solidFill>
                  <a:schemeClr val="bg1"/>
                </a:solidFill>
                <a:latin typeface="Open Sans" charset="0"/>
              </a:rPr>
              <a:t>Sidang </a:t>
            </a: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08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Memperkenalkan Ekstrak, Transform, beban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2- Perubahan Data Capture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2034431"/>
            <a:ext cx="5857406" cy="35989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Sebuah cara untuk mendeteksi data yang merupakan bagian dari </a:t>
            </a:r>
            <a:r>
              <a:rPr lang="en-US" sz="2400" b="1" dirty="0">
                <a:solidFill>
                  <a:srgbClr val="FF0000"/>
                </a:solidFill>
              </a:rPr>
              <a:t>beban tambahan </a:t>
            </a:r>
            <a:r>
              <a:rPr lang="en-US" sz="2400" dirty="0">
                <a:solidFill>
                  <a:srgbClr val="0070C0"/>
                </a:solidFill>
              </a:rPr>
              <a:t>(Pengolahan selektif)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dirty="0"/>
              <a:t>Sulit untuk mendapatkan hak, membutuhkan banyak pengujian.</a:t>
            </a:r>
          </a:p>
          <a:p>
            <a:r>
              <a:rPr lang="en-US" sz="2400" dirty="0"/>
              <a:t>Pendekatan umum: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kolom Audit </a:t>
            </a:r>
            <a:r>
              <a:rPr lang="en-US" sz="2400" dirty="0"/>
              <a:t>di sumber data (update terakhir)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ekstrak waktunya </a:t>
            </a:r>
            <a:r>
              <a:rPr lang="en-US" sz="2400" dirty="0"/>
              <a:t>(Ex. Catatan kemarin)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diff Bandingkan </a:t>
            </a:r>
            <a:r>
              <a:rPr lang="en-US" sz="2400" dirty="0"/>
              <a:t>dengan CRC / Hash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Transaksi Database Log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Pemicu Antrian / Pesan</a:t>
            </a:r>
          </a:p>
          <a:p>
            <a:pPr lvl="1"/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277" y="2167431"/>
            <a:ext cx="2332126" cy="750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61" y="3151285"/>
            <a:ext cx="2942910" cy="18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3 - Extract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1997424"/>
            <a:ext cx="5857406" cy="3598920"/>
          </a:xfrm>
        </p:spPr>
        <p:txBody>
          <a:bodyPr>
            <a:noAutofit/>
          </a:bodyPr>
          <a:lstStyle/>
          <a:p>
            <a:r>
              <a:rPr lang="en-US" sz="2426" dirty="0">
                <a:solidFill>
                  <a:srgbClr val="FF0000"/>
                </a:solidFill>
              </a:rPr>
              <a:t>Mendapatkan data dari sistem sumber - komponen fundamental!</a:t>
            </a:r>
          </a:p>
          <a:p>
            <a:r>
              <a:rPr lang="en-US" sz="2426" dirty="0"/>
              <a:t>Dua Metode:</a:t>
            </a:r>
          </a:p>
          <a:p>
            <a:pPr lvl="1"/>
            <a:r>
              <a:rPr lang="en-US" sz="2426" b="1" dirty="0">
                <a:solidFill>
                  <a:srgbClr val="0070C0"/>
                </a:solidFill>
              </a:rPr>
              <a:t>Mengajukan</a:t>
            </a:r>
            <a:r>
              <a:rPr lang="en-US" sz="2426" b="1" dirty="0"/>
              <a:t> </a:t>
            </a:r>
            <a:r>
              <a:rPr lang="en-US" sz="2426" dirty="0"/>
              <a:t>- output diekstrak dari sistem sumber. Berguna dengan 3</a:t>
            </a:r>
            <a:r>
              <a:rPr lang="en-US" sz="2426" baseline="30000" dirty="0"/>
              <a:t>rd</a:t>
            </a:r>
            <a:r>
              <a:rPr lang="en-US" sz="2426" dirty="0"/>
              <a:t> pihak / sistem warisan.</a:t>
            </a:r>
          </a:p>
          <a:p>
            <a:pPr lvl="1"/>
            <a:r>
              <a:rPr lang="en-US" sz="2426" b="1" dirty="0">
                <a:solidFill>
                  <a:srgbClr val="0070C0"/>
                </a:solidFill>
              </a:rPr>
              <a:t>Aliran</a:t>
            </a:r>
            <a:r>
              <a:rPr lang="en-US" sz="2426" dirty="0">
                <a:solidFill>
                  <a:srgbClr val="0070C0"/>
                </a:solidFill>
              </a:rPr>
              <a:t> </a:t>
            </a:r>
            <a:r>
              <a:rPr lang="en-US" sz="2426" dirty="0"/>
              <a:t>Data -initiated mengalir keluar dari sistem: permintaan Middleware, layanan web.</a:t>
            </a:r>
          </a:p>
          <a:p>
            <a:r>
              <a:rPr lang="en-US" sz="2426" dirty="0"/>
              <a:t>File berguna karena mereka memberikan poin me-restart tanpa </a:t>
            </a:r>
            <a:r>
              <a:rPr lang="en-US" sz="2426" b="1" dirty="0">
                <a:solidFill>
                  <a:srgbClr val="0070C0"/>
                </a:solidFill>
              </a:rPr>
              <a:t>re-query sumber</a:t>
            </a:r>
            <a:r>
              <a:rPr lang="en-US" sz="2426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39" y="2098928"/>
            <a:ext cx="2142808" cy="3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Mari kita berpikir tentang hal?!?!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Asumsikan proyek pergudangan data Anda membutuhkan ekstrak dari API Web, yang memberikan data secara real time atas permintaan seperti Bursa Halaman Yahoo  </a:t>
            </a:r>
            <a:r>
              <a:rPr lang="en-US" sz="2206" dirty="0">
                <a:solidFill>
                  <a:srgbClr val="0070C0"/>
                </a:solidFill>
                <a:hlinkClick r:id="rId2"/>
              </a:rPr>
              <a:t>http://finance.yahoo.com/q;_ylt=AkvD6KtvgA.0gd.aT6SiHxbFgfME?s=AAPL</a:t>
            </a:r>
            <a:r>
              <a:rPr lang="en-US" sz="2206" dirty="0">
                <a:solidFill>
                  <a:srgbClr val="0070C0"/>
                </a:solidFill>
              </a:rPr>
              <a:t>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Menjelaskan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Bagaimana Anda profil data ini?</a:t>
            </a:r>
          </a:p>
          <a:p>
            <a:pPr lvl="1"/>
            <a:r>
              <a:rPr lang="en-US" dirty="0"/>
              <a:t>Apa pendekatan Anda untuk mendeteksi dan menangkap perubahan?</a:t>
            </a:r>
          </a:p>
          <a:p>
            <a:pPr lvl="1"/>
            <a:r>
              <a:rPr lang="en-US" dirty="0"/>
              <a:t>Bagaimana Anda akan pendekatan ekstraksi data dari sumber ini?</a:t>
            </a:r>
          </a:p>
        </p:txBody>
      </p:sp>
    </p:spTree>
    <p:extLst>
      <p:ext uri="{BB962C8B-B14F-4D97-AF65-F5344CB8AC3E}">
        <p14:creationId xmlns:p14="http://schemas.microsoft.com/office/powerpoint/2010/main" val="9630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Pembersihan &amp; Penurut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“T” di ETL</a:t>
            </a:r>
          </a:p>
        </p:txBody>
      </p:sp>
    </p:spTree>
    <p:extLst>
      <p:ext uri="{BB962C8B-B14F-4D97-AF65-F5344CB8AC3E}">
        <p14:creationId xmlns:p14="http://schemas.microsoft.com/office/powerpoint/2010/main" val="363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4 - Data System Cleansing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946366"/>
            <a:ext cx="6270171" cy="4810034"/>
          </a:xfrm>
        </p:spPr>
        <p:txBody>
          <a:bodyPr>
            <a:noAutofit/>
          </a:bodyPr>
          <a:lstStyle/>
          <a:p>
            <a:r>
              <a:rPr lang="en-US" sz="2400" dirty="0"/>
              <a:t>Menyeimbangkan tujuan-tujuan yang saling bertentangan: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memperbaiki data kotor namun tetap menjaga akurasi data.</a:t>
            </a:r>
          </a:p>
          <a:p>
            <a:r>
              <a:rPr lang="en-US" sz="2400" dirty="0"/>
              <a:t>layar kualitas bertindak filter sebagai diagnostik: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layar kolom </a:t>
            </a:r>
            <a:r>
              <a:rPr lang="en-US" sz="2400" dirty="0"/>
              <a:t>- data uji di bidang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layar struktur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- hubungan data uji, </a:t>
            </a:r>
            <a:r>
              <a:rPr lang="en-US" sz="2400" dirty="0" smtClean="0"/>
              <a:t>lookup (primer / kunci asing)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Layar Aturan Bisnis </a:t>
            </a:r>
            <a:r>
              <a:rPr lang="en-US" sz="2400" dirty="0"/>
              <a:t>- tes bisnis </a:t>
            </a:r>
            <a:r>
              <a:rPr lang="en-US" sz="2400" dirty="0" smtClean="0"/>
              <a:t>logika*</a:t>
            </a:r>
            <a:endParaRPr lang="en-US" sz="2400" dirty="0"/>
          </a:p>
          <a:p>
            <a:r>
              <a:rPr lang="en-US" sz="2400" dirty="0"/>
              <a:t>Menanggapi peristiwa Kualitas:</a:t>
            </a:r>
          </a:p>
          <a:p>
            <a:pPr lvl="1"/>
            <a:r>
              <a:rPr lang="en-US" sz="2400" dirty="0"/>
              <a:t>Memperbaiki (ex. Ganti NULL w / nilai)</a:t>
            </a:r>
          </a:p>
          <a:p>
            <a:pPr lvl="1"/>
            <a:r>
              <a:rPr lang="en-US" sz="2400" dirty="0"/>
              <a:t>Log Kesalahan dan melanjutkan atau membatalkan (tergantung pada tingkat keparahan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592" y="2011682"/>
            <a:ext cx="2237974" cy="2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5 - Error Event Skema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26" y="2113840"/>
            <a:ext cx="4129550" cy="3598920"/>
          </a:xfrm>
        </p:spPr>
        <p:txBody>
          <a:bodyPr>
            <a:noAutofit/>
          </a:bodyPr>
          <a:lstStyle/>
          <a:p>
            <a:r>
              <a:rPr lang="en-US" sz="2426" dirty="0">
                <a:solidFill>
                  <a:srgbClr val="FF0000"/>
                </a:solidFill>
              </a:rPr>
              <a:t>Sebuah model dimensi terpusat untuk kesalahan penebangan</a:t>
            </a:r>
            <a:r>
              <a:rPr lang="en-US" sz="2426" dirty="0"/>
              <a:t>. </a:t>
            </a:r>
          </a:p>
          <a:p>
            <a:r>
              <a:rPr lang="en-US" sz="2426" dirty="0"/>
              <a:t>tabel fakta biji-bijian merupakan acara kesalahan.</a:t>
            </a:r>
          </a:p>
          <a:p>
            <a:r>
              <a:rPr lang="en-US" sz="2426" dirty="0"/>
              <a:t>Dimensinya Tanggal, ETL Kerja, sumber Kualitas Layar</a:t>
            </a:r>
          </a:p>
          <a:p>
            <a:r>
              <a:rPr lang="en-US" sz="2426" dirty="0"/>
              <a:t>Sederet menambahkan setiap kali ada acara screening kualitas yang menghasilkan kesalahan.</a:t>
            </a:r>
          </a:p>
        </p:txBody>
      </p:sp>
      <p:pic>
        <p:nvPicPr>
          <p:cNvPr id="1026" name="Picture 2" descr="http://cdn.information-management.com/media/assets/article/1093610/kimball_fi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40" y="2257000"/>
            <a:ext cx="4962841" cy="31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6 - Audit Dimensi 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2193248"/>
            <a:ext cx="5857406" cy="35989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Dimensi khusus, berkumpul di ruang belakang oleh sistem ETL.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Berguna untuk melacak bagaimana data dalam skema Anda “sampai di sana” atau “itu‘berubah’</a:t>
            </a:r>
          </a:p>
          <a:p>
            <a:r>
              <a:rPr lang="en-US" sz="2800" dirty="0"/>
              <a:t>Setiap fakta dan dimensi meja menggunakan dimensi audit hasil rekaman proses ETL.</a:t>
            </a:r>
          </a:p>
          <a:p>
            <a:r>
              <a:rPr lang="en-US" sz="2800" dirty="0"/>
              <a:t>Ada dua kunci dalam dimensi audit </a:t>
            </a:r>
            <a:r>
              <a:rPr lang="en-US" sz="2800" b="1" dirty="0"/>
              <a:t>insert asli </a:t>
            </a:r>
            <a:r>
              <a:rPr lang="en-US" sz="2800" dirty="0"/>
              <a:t>dan </a:t>
            </a:r>
            <a:r>
              <a:rPr lang="en-US" sz="2800" b="1" dirty="0"/>
              <a:t>paling update terbaru</a:t>
            </a:r>
          </a:p>
        </p:txBody>
      </p:sp>
      <p:pic>
        <p:nvPicPr>
          <p:cNvPr id="2050" name="Picture 2" descr="http://cdn.information-management.com/media/assets/article/1093610/kimball_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08" y="2193249"/>
            <a:ext cx="2710021" cy="417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7- Sistem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65" y="2078303"/>
            <a:ext cx="5875022" cy="359892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Ketika dimensi yang berasal dari beberapa sumber.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Ex. informasi pelanggan menggabungkan dari beberapa lini bisnis.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kesintasan</a:t>
            </a:r>
            <a:r>
              <a:rPr lang="en-US" sz="2800" b="1" dirty="0"/>
              <a:t> </a:t>
            </a:r>
            <a:r>
              <a:rPr lang="en-US" sz="2800" dirty="0"/>
              <a:t>- proses menggabungkan satu set catatan cocok ke dalam gambar bersatu data otoritatif.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Manajemen Master Data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- terpusat fasilitas untuk menyimpan salinan master data.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57" y="2193249"/>
            <a:ext cx="1890713" cy="29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8 - Sesuai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5497019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Bertanggung jawab untuk menciptakan dimensi sesuai dan fakta</a:t>
            </a:r>
            <a:r>
              <a:rPr lang="en-US" sz="2800" dirty="0"/>
              <a:t>.</a:t>
            </a:r>
          </a:p>
          <a:p>
            <a:r>
              <a:rPr lang="en-US" sz="2800" dirty="0"/>
              <a:t>Biasanya dimensi sesuai dikelola di satu tempat dan didistribusikan sebagai salinan ke dalam model dimensi yang dibutuhkan.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6883000" y="4342652"/>
            <a:ext cx="1260475" cy="12013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Dimensi otoritatif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7098279" y="2514962"/>
            <a:ext cx="1071404" cy="1008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tx1"/>
                </a:solidFill>
              </a:rPr>
              <a:t>Pemasaran</a:t>
            </a:r>
            <a:br>
              <a:rPr lang="en-US" sz="993" dirty="0">
                <a:solidFill>
                  <a:schemeClr val="tx1"/>
                </a:solidFill>
              </a:rPr>
            </a:br>
            <a:r>
              <a:rPr lang="en-US" sz="993" dirty="0">
                <a:solidFill>
                  <a:schemeClr val="tx1"/>
                </a:solidFill>
              </a:rPr>
              <a:t>DM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9031529" y="2034267"/>
            <a:ext cx="756285" cy="1512570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Penjualan</a:t>
            </a:r>
            <a:br>
              <a:rPr lang="en-US" sz="993" dirty="0"/>
            </a:br>
            <a:r>
              <a:rPr lang="en-US" sz="993" dirty="0"/>
              <a:t>DM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9277903" y="4216603"/>
            <a:ext cx="756285" cy="113442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/>
              <a:t>Keuangan</a:t>
            </a:r>
            <a:br>
              <a:rPr lang="en-US" sz="993" dirty="0"/>
            </a:br>
            <a:r>
              <a:rPr lang="en-US" sz="993" dirty="0"/>
              <a:t>DM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7098279" y="3806325"/>
            <a:ext cx="1071404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9" name="Right Arrow 8"/>
          <p:cNvSpPr/>
          <p:nvPr/>
        </p:nvSpPr>
        <p:spPr>
          <a:xfrm>
            <a:off x="8143476" y="4783817"/>
            <a:ext cx="1197451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  <p:sp>
        <p:nvSpPr>
          <p:cNvPr id="10" name="Right Arrow 9"/>
          <p:cNvSpPr/>
          <p:nvPr/>
        </p:nvSpPr>
        <p:spPr>
          <a:xfrm rot="18884925">
            <a:off x="7884316" y="3868552"/>
            <a:ext cx="1440181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9974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>
                <a:solidFill>
                  <a:schemeClr val="accent4"/>
                </a:solidFill>
              </a:rPr>
              <a:t>Mari kita berpikir tentang hal?!?!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dirty="0"/>
              <a:t>Misalkan gudang kami mengumpulkan informasi saham real-time dan dari 3 API yang berbeda ini.</a:t>
            </a:r>
          </a:p>
          <a:p>
            <a:r>
              <a:rPr lang="en-US" dirty="0"/>
              <a:t> Jelaskan pendekatan Anda ke:</a:t>
            </a:r>
          </a:p>
          <a:p>
            <a:pPr lvl="1"/>
            <a:r>
              <a:rPr lang="en-US" sz="2400" dirty="0"/>
              <a:t>De-duplikasi data (data yang sama dari layanan yang berbeda)</a:t>
            </a:r>
          </a:p>
          <a:p>
            <a:pPr lvl="1"/>
            <a:r>
              <a:rPr lang="en-US" sz="2400" dirty="0"/>
              <a:t>Sesuai dimensi saham (mengingat setiap layanan mungkin memiliki atribut yang berbeda)?</a:t>
            </a:r>
          </a:p>
          <a:p>
            <a:pPr lvl="1"/>
            <a:r>
              <a:rPr lang="en-US" sz="2400" dirty="0"/>
              <a:t>Menambahkan layar berkualitas? atribut yang? jenis layar yang?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0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0933" y="303213"/>
            <a:ext cx="8612716" cy="1260475"/>
          </a:xfrm>
        </p:spPr>
        <p:txBody>
          <a:bodyPr/>
          <a:lstStyle/>
          <a:p>
            <a:r>
              <a:rPr lang="en-US" sz="4000" dirty="0">
                <a:latin typeface="Arial" charset="0"/>
              </a:rPr>
              <a:t>The Kimball </a:t>
            </a:r>
            <a:r>
              <a:rPr lang="en-US" sz="4000">
                <a:latin typeface="Arial" charset="0"/>
              </a:rPr>
              <a:t>Lingkaran kehidupan </a:t>
            </a:r>
            <a:r>
              <a:rPr lang="en-US" sz="4000" smtClean="0">
                <a:latin typeface="Arial" charset="0"/>
              </a:rPr>
              <a:t>Diagram</a:t>
            </a:r>
            <a:endParaRPr lang="en-US" sz="4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57256" y="3603153"/>
            <a:ext cx="1331781" cy="87349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1139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rgbClr val="0070C0"/>
                </a:solidFill>
              </a:rPr>
              <a:t>Menyampaikan Data untuk Presentasi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“L” di ETL</a:t>
            </a:r>
          </a:p>
        </p:txBody>
      </p:sp>
    </p:spTree>
    <p:extLst>
      <p:ext uri="{BB962C8B-B14F-4D97-AF65-F5344CB8AC3E}">
        <p14:creationId xmlns:p14="http://schemas.microsoft.com/office/powerpoint/2010/main" val="11767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1700" y="303213"/>
            <a:ext cx="7981949" cy="1260475"/>
          </a:xfrm>
        </p:spPr>
        <p:txBody>
          <a:bodyPr>
            <a:noAutofit/>
          </a:bodyPr>
          <a:lstStyle/>
          <a:p>
            <a:r>
              <a:rPr lang="en-US" sz="4000" dirty="0"/>
              <a:t>9 - Perlahan Mengubah Dimensi Manajer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06289" y="2034267"/>
            <a:ext cx="6046797" cy="38794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Sistem ETL harus menentukan bagaimana menangani nilai atribut dimensi yang sudah berubah dari apa yang sudah di gudang</a:t>
            </a:r>
            <a:r>
              <a:rPr lang="en-US" sz="2800" dirty="0"/>
              <a:t>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9523" y="3066746"/>
            <a:ext cx="2836069" cy="38527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12" y="2172310"/>
            <a:ext cx="1701878" cy="3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10 - pengganti Key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kunci pengganti yang direkomendasikan untuk PK dari tabel dimensi Anda</a:t>
            </a:r>
            <a:r>
              <a:rPr lang="en-US" sz="2800" dirty="0"/>
              <a:t>.</a:t>
            </a:r>
          </a:p>
          <a:p>
            <a:r>
              <a:rPr lang="en-US" sz="2800" dirty="0"/>
              <a:t>Dalam SQL Server, penggunaan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IDENTITAS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Dalam DBMS lain menggunakan urutan dengan pemicu database dapat digunakan.</a:t>
            </a:r>
          </a:p>
          <a:p>
            <a:r>
              <a:rPr lang="en-US" sz="2800" dirty="0"/>
              <a:t>Sistem ETL juga dapat mengelolanya.</a:t>
            </a:r>
          </a:p>
        </p:txBody>
      </p:sp>
    </p:spTree>
    <p:extLst>
      <p:ext uri="{BB962C8B-B14F-4D97-AF65-F5344CB8AC3E}">
        <p14:creationId xmlns:p14="http://schemas.microsoft.com/office/powerpoint/2010/main" val="5022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11 - Hierarchy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Hierarki adalah umum di antara dimensi</a:t>
            </a:r>
            <a:r>
              <a:rPr lang="en-US" sz="2800" dirty="0"/>
              <a:t>. Dua Jenis: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Tetap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- sejumlah konsisten tingkat. Dimodelkan sebagai atribut dalam dimensi</a:t>
            </a:r>
          </a:p>
          <a:p>
            <a:pPr lvl="1"/>
            <a:r>
              <a:rPr lang="en-US" sz="2400" dirty="0"/>
              <a:t>Contoh: Produk </a:t>
            </a:r>
            <a:r>
              <a:rPr lang="en-US" sz="2400" dirty="0">
                <a:sym typeface="Wingdings" panose="05000000000000000000" pitchFamily="2" charset="2"/>
              </a:rPr>
              <a:t> Produsen</a:t>
            </a:r>
          </a:p>
          <a:p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Kasar </a:t>
            </a:r>
            <a:r>
              <a:rPr lang="en-US" sz="2800" dirty="0">
                <a:sym typeface="Wingdings" panose="05000000000000000000" pitchFamily="2" charset="2"/>
              </a:rPr>
              <a:t>- sejumlah variabel tingkat. Harus dimodelkan sebagai kepingan salju dengan meja jembatan rekursif.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Contoh: Outdoor  Camping  Tenda  Multi-Room</a:t>
            </a:r>
          </a:p>
          <a:p>
            <a:r>
              <a:rPr lang="en-US" sz="2800" dirty="0">
                <a:sym typeface="Wingdings" panose="05000000000000000000" pitchFamily="2" charset="2"/>
              </a:rPr>
              <a:t>Master Data Management dapat membantu dengan hirarki luar OLTP yang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Aturan hirarki ditambahkan ke Database MOLAP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4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12 - Khusus Dimensi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Sebuah tempat untuk mendukung karakteristik desain dimensi tertentu organisasi</a:t>
            </a:r>
            <a:r>
              <a:rPr lang="en-US" sz="2800" dirty="0"/>
              <a:t>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Tanggal dan / atau Waktu Dimensi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Dimensi sampah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menyusut Dimensi </a:t>
            </a:r>
          </a:p>
          <a:p>
            <a:pPr lvl="1"/>
            <a:r>
              <a:rPr lang="en-US" sz="2400" dirty="0"/>
              <a:t>Sesuai Dimensi yang himpunan bagian dari dimensi yang lebih besar.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Static Dimensi Kecil</a:t>
            </a:r>
          </a:p>
          <a:p>
            <a:pPr lvl="1"/>
            <a:r>
              <a:rPr lang="en-US" sz="2400" dirty="0"/>
              <a:t>tabel lookup tidak bersumber di tempat lain</a:t>
            </a:r>
          </a:p>
        </p:txBody>
      </p:sp>
    </p:spTree>
    <p:extLst>
      <p:ext uri="{BB962C8B-B14F-4D97-AF65-F5344CB8AC3E}">
        <p14:creationId xmlns:p14="http://schemas.microsoft.com/office/powerpoint/2010/main" val="14912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13 - Fakta Tabel Builders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Berfokus pada persyaratan arsitektur untuk membangun tabel fakta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Memastikan integritas referensial </a:t>
            </a:r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Transaksi</a:t>
            </a:r>
          </a:p>
          <a:p>
            <a:pPr lvl="1"/>
            <a:r>
              <a:rPr lang="en-US" sz="2400" dirty="0"/>
              <a:t>Dimuat sebagai terjadi transaksi, atau pada interval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Snapshots periodik</a:t>
            </a:r>
          </a:p>
          <a:p>
            <a:pPr lvl="1"/>
            <a:r>
              <a:rPr lang="en-US" sz="2400" dirty="0"/>
              <a:t>Dimuat pada interval berdasarkan periode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mengumpulkan </a:t>
            </a:r>
          </a:p>
          <a:p>
            <a:pPr lvl="1"/>
            <a:r>
              <a:rPr lang="en-US" sz="2400" dirty="0"/>
              <a:t>Karena fakta diperbarui desain ETL harus mengakomodasi itu.</a:t>
            </a:r>
          </a:p>
        </p:txBody>
      </p:sp>
    </p:spTree>
    <p:extLst>
      <p:ext uri="{BB962C8B-B14F-4D97-AF65-F5344CB8AC3E}">
        <p14:creationId xmlns:p14="http://schemas.microsoft.com/office/powerpoint/2010/main" val="20919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14 - pengganti Key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97424"/>
            <a:ext cx="7066537" cy="38794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Sebuah sistem untuk menggantikan </a:t>
            </a:r>
            <a:r>
              <a:rPr lang="en-US" sz="2800" b="1" dirty="0">
                <a:solidFill>
                  <a:srgbClr val="FF0000"/>
                </a:solidFill>
              </a:rPr>
              <a:t>kunci alam operasional </a:t>
            </a:r>
            <a:r>
              <a:rPr lang="en-US" sz="2800" dirty="0">
                <a:solidFill>
                  <a:srgbClr val="FF0000"/>
                </a:solidFill>
              </a:rPr>
              <a:t>di masuk dalam </a:t>
            </a:r>
            <a:r>
              <a:rPr lang="en-US" sz="2800" b="1" dirty="0">
                <a:solidFill>
                  <a:srgbClr val="FF0000"/>
                </a:solidFill>
              </a:rPr>
              <a:t>record tabel fakta </a:t>
            </a:r>
            <a:r>
              <a:rPr lang="en-US" sz="2800" dirty="0">
                <a:solidFill>
                  <a:srgbClr val="FF0000"/>
                </a:solidFill>
              </a:rPr>
              <a:t>dengan tepat </a:t>
            </a:r>
            <a:r>
              <a:rPr lang="en-US" sz="2800" b="1" dirty="0">
                <a:solidFill>
                  <a:srgbClr val="FF0000"/>
                </a:solidFill>
              </a:rPr>
              <a:t>Kunci dimensi pengganti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/>
              <a:t>Pendekatan untuk penanganan </a:t>
            </a:r>
            <a:r>
              <a:rPr lang="en-US" sz="2800" b="1" dirty="0"/>
              <a:t>integritas referensial </a:t>
            </a:r>
            <a:r>
              <a:rPr lang="en-US" sz="2800" dirty="0"/>
              <a:t>kesalahan: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Membuang fakta baris </a:t>
            </a:r>
            <a:r>
              <a:rPr lang="en-US" sz="2400" dirty="0"/>
              <a:t>- ide buruk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Menulis baris buruk ke meja kesalahan </a:t>
            </a:r>
            <a:r>
              <a:rPr lang="en-US" sz="2400" dirty="0"/>
              <a:t>- paling umum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Menyisipkan baris placeholder ke dimensi </a:t>
            </a:r>
            <a:r>
              <a:rPr lang="en-US" sz="2400" dirty="0"/>
              <a:t>- paling kompleks</a:t>
            </a:r>
          </a:p>
          <a:p>
            <a:pPr marL="1008400" lvl="1" indent="-504200">
              <a:buFont typeface="+mj-lt"/>
              <a:buAutoNum type="alphaLcPeriod"/>
            </a:pPr>
            <a:r>
              <a:rPr lang="en-US" sz="2400" dirty="0">
                <a:solidFill>
                  <a:srgbClr val="0070C0"/>
                </a:solidFill>
              </a:rPr>
              <a:t>Gagal paket dan membatalkan </a:t>
            </a:r>
            <a:r>
              <a:rPr lang="en-US" sz="2400" dirty="0"/>
              <a:t>- </a:t>
            </a:r>
            <a:r>
              <a:rPr lang="en-US" sz="2400" dirty="0" smtClean="0"/>
              <a:t>keras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00" y="2113840"/>
            <a:ext cx="1512570" cy="5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357" y="303213"/>
            <a:ext cx="7949292" cy="1260475"/>
          </a:xfrm>
        </p:spPr>
        <p:txBody>
          <a:bodyPr>
            <a:noAutofit/>
          </a:bodyPr>
          <a:lstStyle/>
          <a:p>
            <a:r>
              <a:rPr lang="en-US" sz="3600" dirty="0"/>
              <a:t>15 - Multi-Valued </a:t>
            </a:r>
            <a:r>
              <a:rPr lang="en-US" sz="3600"/>
              <a:t>Dimensi 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Jembatan </a:t>
            </a:r>
            <a:r>
              <a:rPr lang="en-US" sz="3600" dirty="0"/>
              <a:t>Builder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Mendukung </a:t>
            </a:r>
            <a:r>
              <a:rPr lang="en-US" sz="2800" b="1" dirty="0">
                <a:solidFill>
                  <a:srgbClr val="FF0000"/>
                </a:solidFill>
              </a:rPr>
              <a:t>hubungan MM </a:t>
            </a:r>
            <a:r>
              <a:rPr lang="en-US" sz="2800" dirty="0">
                <a:solidFill>
                  <a:srgbClr val="FF0000"/>
                </a:solidFill>
              </a:rPr>
              <a:t>antara Fakta dan Dimensi diperlukan.</a:t>
            </a:r>
          </a:p>
          <a:p>
            <a:r>
              <a:rPr lang="en-US" sz="2800" dirty="0"/>
              <a:t>Menyeimbangkan nilai-nilai tertimbang pada tabel jembatan untuk menambahkan hingga 1 adalah penting.</a:t>
            </a:r>
          </a:p>
          <a:p>
            <a:pPr lvl="1"/>
            <a:r>
              <a:rPr lang="en-US" sz="2400" dirty="0"/>
              <a:t>Contoh: Pasien dan diagnosis, Kelas dan instruktur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http://www.kimballgroup.com/wp-content/uploads/2012/06/dt124-e13402666128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45" y="4563970"/>
            <a:ext cx="9200012" cy="2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16 - Akhir Sesampainya data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Idealnya kami ingin semua data tiba pada waktu yang sama.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Dalam beberapa keadaan yang tidak terjadi.</a:t>
            </a:r>
          </a:p>
          <a:p>
            <a:pPr marL="614494" lvl="2" indent="-283613"/>
            <a:r>
              <a:rPr lang="en-US" dirty="0">
                <a:solidFill>
                  <a:srgbClr val="0070C0"/>
                </a:solidFill>
              </a:rPr>
              <a:t>Contoh: Pesanan diperbarui setiap hari, tetapi perubahan Tenaga penjual diproses bulanan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Sistem ETL harus menangani situasi ini dan tetap mempertahankan </a:t>
            </a:r>
            <a:r>
              <a:rPr lang="en-US" sz="2400" b="1" dirty="0">
                <a:solidFill>
                  <a:srgbClr val="0079B8"/>
                </a:solidFill>
              </a:rPr>
              <a:t>integritas referensial</a:t>
            </a:r>
            <a:r>
              <a:rPr lang="en-US" sz="2400" b="1" dirty="0"/>
              <a:t>.</a:t>
            </a:r>
          </a:p>
          <a:p>
            <a:r>
              <a:rPr lang="en-US" sz="2400" dirty="0"/>
              <a:t>baris placeholder</a:t>
            </a:r>
            <a:r>
              <a:rPr lang="en-US" sz="2400" b="1" dirty="0"/>
              <a:t> </a:t>
            </a:r>
            <a:r>
              <a:rPr lang="en-US" sz="2400" dirty="0"/>
              <a:t>teknik.</a:t>
            </a:r>
          </a:p>
          <a:p>
            <a:pPr lvl="1"/>
            <a:r>
              <a:rPr lang="en-US" sz="2400" dirty="0"/>
              <a:t>Bahkan diberi nilai default untuk dimensi sampai diketahui.  </a:t>
            </a:r>
            <a:br>
              <a:rPr lang="en-US" sz="2400" dirty="0"/>
            </a:br>
            <a:r>
              <a:rPr lang="en-US" sz="2400" dirty="0"/>
              <a:t>Ex: -2 TBD Pelanggan</a:t>
            </a:r>
            <a:br>
              <a:rPr lang="en-US" sz="2400" dirty="0"/>
            </a:br>
            <a:r>
              <a:rPr lang="en-US" sz="2400" dirty="0"/>
              <a:t>Setelah diketahui nilai dimensi diperbarui oleh Task ETL yang terpisah.</a:t>
            </a:r>
          </a:p>
        </p:txBody>
      </p:sp>
    </p:spTree>
    <p:extLst>
      <p:ext uri="{BB962C8B-B14F-4D97-AF65-F5344CB8AC3E}">
        <p14:creationId xmlns:p14="http://schemas.microsoft.com/office/powerpoint/2010/main" val="9594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17 - Dimensi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Sebuah otoritas terpusat, biasanya orang, yang mempersiapkan dan menerbitkan dimensi serupa dengan masyarakat DW</a:t>
            </a:r>
            <a:r>
              <a:rPr lang="en-US" sz="2800" dirty="0"/>
              <a:t>.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tanggung jawab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Menerapkan label deskriptif untuk atribut</a:t>
            </a:r>
          </a:p>
          <a:p>
            <a:pPr lvl="1"/>
            <a:r>
              <a:rPr lang="en-US" sz="2400" dirty="0"/>
              <a:t>Menambahkan baris ke dimensi sesuai</a:t>
            </a:r>
          </a:p>
          <a:p>
            <a:pPr lvl="1"/>
            <a:r>
              <a:rPr lang="en-US" sz="2400" dirty="0"/>
              <a:t>Mengelola perubahan atribut</a:t>
            </a:r>
          </a:p>
          <a:p>
            <a:pPr lvl="1"/>
            <a:r>
              <a:rPr lang="en-US" sz="2400" dirty="0"/>
              <a:t>Mendistribusikan update dimensi</a:t>
            </a:r>
          </a:p>
        </p:txBody>
      </p:sp>
    </p:spTree>
    <p:extLst>
      <p:ext uri="{BB962C8B-B14F-4D97-AF65-F5344CB8AC3E}">
        <p14:creationId xmlns:p14="http://schemas.microsoft.com/office/powerpoint/2010/main" val="14928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4" y="2066398"/>
            <a:ext cx="6328202" cy="49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</a:t>
            </a:r>
            <a:r>
              <a:rPr lang="en-US" dirty="0" smtClean="0"/>
              <a:t>sebenarnya </a:t>
            </a:r>
            <a:r>
              <a:rPr lang="en-US" dirty="0"/>
              <a:t>ETL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7966075" y="2185988"/>
            <a:ext cx="2722563" cy="480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78" dirty="0"/>
              <a:t>ETL atau Extract, Transform dan beban adalah metode untuk mengisi data ke kami </a:t>
            </a:r>
            <a:r>
              <a:rPr lang="en-US" sz="2978" dirty="0">
                <a:solidFill>
                  <a:srgbClr val="0070C0"/>
                </a:solidFill>
              </a:rPr>
              <a:t>gudang data </a:t>
            </a:r>
            <a:r>
              <a:rPr lang="en-US" sz="2978" dirty="0"/>
              <a:t>dengan </a:t>
            </a:r>
            <a:r>
              <a:rPr lang="en-US" sz="2978" dirty="0">
                <a:solidFill>
                  <a:schemeClr val="accent4"/>
                </a:solidFill>
              </a:rPr>
              <a:t>konsistensi</a:t>
            </a:r>
            <a:r>
              <a:rPr lang="en-US" sz="2978" dirty="0"/>
              <a:t> dan </a:t>
            </a:r>
            <a:r>
              <a:rPr lang="en-US" sz="2978" dirty="0">
                <a:solidFill>
                  <a:schemeClr val="accent4"/>
                </a:solidFill>
              </a:rPr>
              <a:t>keandalan</a:t>
            </a:r>
            <a:r>
              <a:rPr lang="en-US" sz="2978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4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Sistem Provider Fakta - 18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mengelola </a:t>
            </a:r>
            <a:r>
              <a:rPr lang="en-US" dirty="0">
                <a:solidFill>
                  <a:srgbClr val="FF0000"/>
                </a:solidFill>
              </a:rPr>
              <a:t>administrasi tabel fakta</a:t>
            </a:r>
          </a:p>
          <a:p>
            <a:r>
              <a:rPr lang="en-US" dirty="0">
                <a:solidFill>
                  <a:srgbClr val="0070C0"/>
                </a:solidFill>
              </a:rPr>
              <a:t>tanggung jawab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Menerima dimensi digandakan dari manajer dimensi</a:t>
            </a:r>
          </a:p>
          <a:p>
            <a:pPr lvl="1"/>
            <a:r>
              <a:rPr lang="en-US" dirty="0"/>
              <a:t>tabel fakta Menambahkan / Pembaruan</a:t>
            </a:r>
          </a:p>
          <a:p>
            <a:pPr lvl="1"/>
            <a:r>
              <a:rPr lang="en-US" dirty="0"/>
              <a:t>Menyesuaikan / update disimpan agregat yang telah digugurkan.</a:t>
            </a:r>
          </a:p>
          <a:p>
            <a:pPr lvl="1"/>
            <a:r>
              <a:rPr lang="en-US" dirty="0"/>
              <a:t>Memastikan kualitas fakta Data</a:t>
            </a:r>
          </a:p>
          <a:p>
            <a:pPr lvl="1"/>
            <a:r>
              <a:rPr lang="en-US" dirty="0"/>
              <a:t>Beritahu pengguna perubahan, pembaruan, dan isu-isu</a:t>
            </a:r>
          </a:p>
          <a:p>
            <a:pPr lvl="1"/>
            <a:endParaRPr lang="en-US" sz="2647" dirty="0"/>
          </a:p>
        </p:txBody>
      </p:sp>
    </p:spTree>
    <p:extLst>
      <p:ext uri="{BB962C8B-B14F-4D97-AF65-F5344CB8AC3E}">
        <p14:creationId xmlns:p14="http://schemas.microsoft.com/office/powerpoint/2010/main" val="7125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19 - Agregat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542215" cy="36413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Agregat struktur data spesifik dibuat untuk meningkatkan kinerja</a:t>
            </a:r>
            <a:r>
              <a:rPr lang="en-US" sz="2800" dirty="0"/>
              <a:t>.</a:t>
            </a:r>
          </a:p>
          <a:p>
            <a:r>
              <a:rPr lang="en-US" sz="2800" dirty="0"/>
              <a:t>Agregat harus dipilih dengan hati-hati - lebih agregasi adalah sebagai bermasalah tidak cukup.</a:t>
            </a:r>
          </a:p>
          <a:p>
            <a:r>
              <a:rPr lang="en-US" sz="2800" dirty="0" smtClean="0"/>
              <a:t>Ringkasan Fakta dan Dimensi dihasilkan dari fakta-fakta dasar / dimensi.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51" y="2034267"/>
            <a:ext cx="1977978" cy="7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20 - OLAP Cube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55021"/>
            <a:ext cx="5696235" cy="37206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Cubes (MOLAP) Data dimensi hadir dengan cara yang intuitif yang mudah untuk menjelajahi</a:t>
            </a:r>
            <a:r>
              <a:rPr lang="en-US" sz="2800" dirty="0"/>
              <a:t>.</a:t>
            </a:r>
          </a:p>
          <a:p>
            <a:r>
              <a:rPr lang="en-US" sz="2800" dirty="0"/>
              <a:t>Bintang ROLAP skema adalah dasar untuk kubus MOLAP Anda.</a:t>
            </a:r>
          </a:p>
          <a:p>
            <a:r>
              <a:rPr lang="en-US" sz="2800" dirty="0"/>
              <a:t>Cube harus di-refresh ketika fakta dan dimensi data ditambahkan atau diperbarui.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78" y="2034267"/>
            <a:ext cx="3266329" cy="6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21 - Data yang Perbanyakan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1996144"/>
            <a:ext cx="6034222" cy="367949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Bertanggung jawab untuk memindahkan data Warehouse ke lingkungan lain untuk tujuan khusus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9B8"/>
                </a:solidFill>
              </a:rPr>
              <a:t>contoh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program penggantian</a:t>
            </a:r>
          </a:p>
          <a:p>
            <a:pPr lvl="1"/>
            <a:r>
              <a:rPr lang="en-US" dirty="0"/>
              <a:t>audit independen</a:t>
            </a:r>
          </a:p>
          <a:p>
            <a:pPr lvl="1"/>
            <a:r>
              <a:rPr lang="en-US" dirty="0"/>
              <a:t>sistem data mining</a:t>
            </a:r>
          </a:p>
          <a:p>
            <a:pPr lvl="1"/>
            <a:endParaRPr lang="en-US" sz="2647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4" y="2028802"/>
            <a:ext cx="2352886" cy="8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Mari kita berpikir tentang hal?!?!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/>
              <a:t>Bagaimana Anda menangani Fakta dengan lebih dari satu nilai dalam Dimensi yang sama? </a:t>
            </a:r>
          </a:p>
          <a:p>
            <a:r>
              <a:rPr lang="en-US" dirty="0"/>
              <a:t>Bagaimana mungkin Anda mengelola pipa kunci pengganti untuk dimensi tanpa kunci alam yang jelas?</a:t>
            </a:r>
          </a:p>
          <a:p>
            <a:r>
              <a:rPr lang="en-US" dirty="0"/>
              <a:t>Jelaskan pendekatan Anda untuk menulis catatan fakta ketika salah satu dimensi tidak diketahui?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Mengelola Lingkungan ETL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Potongan terakhir dari teka-teki, komponen ini membantu mengelola proses ETL.</a:t>
            </a:r>
          </a:p>
        </p:txBody>
      </p:sp>
    </p:spTree>
    <p:extLst>
      <p:ext uri="{BB962C8B-B14F-4D97-AF65-F5344CB8AC3E}">
        <p14:creationId xmlns:p14="http://schemas.microsoft.com/office/powerpoint/2010/main" val="4928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70" dirty="0"/>
              <a:t>22 - Job Scheduler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864" y="2034267"/>
            <a:ext cx="5658448" cy="3641372"/>
          </a:xfrm>
        </p:spPr>
        <p:txBody>
          <a:bodyPr>
            <a:normAutofit/>
          </a:bodyPr>
          <a:lstStyle/>
          <a:p>
            <a:r>
              <a:rPr lang="en-US" sz="2800" dirty="0"/>
              <a:t>Sesuai namanya, </a:t>
            </a:r>
            <a:r>
              <a:rPr lang="en-US" sz="2800" dirty="0">
                <a:solidFill>
                  <a:srgbClr val="FF0000"/>
                </a:solidFill>
              </a:rPr>
              <a:t>scheduler pekerjaan bertanggung jawab untuk</a:t>
            </a:r>
            <a:r>
              <a:rPr lang="en-US" sz="2800" dirty="0"/>
              <a:t>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Definisi pekerjaan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Penjadwalan job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- ketika pekerjaan berjalan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metadata capture </a:t>
            </a:r>
            <a:r>
              <a:rPr lang="en-US" sz="2000" dirty="0"/>
              <a:t>- yang langkah-langkah yang Anda pada, dll ...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logging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Pemberitahuan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48" y="2196996"/>
            <a:ext cx="3593788" cy="24579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1890" y="2638162"/>
            <a:ext cx="2836069" cy="693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8127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23 - Sistem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Sebuah berarti untuk cadangan, arsip dan mengambil unsur-unsur dari sistem ETL.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24 - Pemulihan &amp; Sistem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79" y="2034266"/>
            <a:ext cx="5481632" cy="40199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Pekerjaan harus dirancang untuk pulih dari kesalahan sistem dan memiliki kemampuan untuk secara otomatis me-restart, jika diinginkan.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311" y="2034267"/>
            <a:ext cx="3593788" cy="2457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5453" y="2475433"/>
            <a:ext cx="2836069" cy="693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5592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25 - Versi Sistem Kontrol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864" y="2034267"/>
            <a:ext cx="4453678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Versi harus menjadi bagian dari proses ETL.</a:t>
            </a:r>
          </a:p>
          <a:p>
            <a:r>
              <a:rPr lang="en-US" sz="2800" dirty="0"/>
              <a:t>ETL adalah bentuk pemrograman dan harus ditempatkan dalam sebuah sistem manajemen kode sumber. (SCM)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606" y="2034267"/>
            <a:ext cx="4453678" cy="364137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produk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Lincah</a:t>
            </a:r>
          </a:p>
          <a:p>
            <a:pPr lvl="1"/>
            <a:r>
              <a:rPr lang="en-US" dirty="0" smtClean="0"/>
              <a:t>SVN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Mendaftar </a:t>
            </a:r>
          </a:p>
          <a:p>
            <a:pPr lvl="1"/>
            <a:r>
              <a:rPr lang="en-US" dirty="0" smtClean="0"/>
              <a:t>Kode Tooling ETL</a:t>
            </a:r>
          </a:p>
          <a:p>
            <a:pPr lvl="1"/>
            <a:r>
              <a:rPr lang="en-US" dirty="0" smtClean="0"/>
              <a:t>SQL </a:t>
            </a:r>
          </a:p>
          <a:p>
            <a:pPr lvl="1"/>
            <a:r>
              <a:rPr lang="en-US" dirty="0" smtClean="0"/>
              <a:t>Script untuk menjalankan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Kimball: </a:t>
            </a:r>
            <a:r>
              <a:rPr lang="en-US" sz="4000" dirty="0"/>
              <a:t>4 Operasi ETL Major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Ekstrak</a:t>
            </a:r>
            <a:r>
              <a:rPr lang="en-US" sz="2978" b="1" dirty="0"/>
              <a:t> </a:t>
            </a:r>
            <a:r>
              <a:rPr lang="en-US" sz="2978" dirty="0"/>
              <a:t>data dari sumbernya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Membersihkan dan Sesuai </a:t>
            </a:r>
            <a:r>
              <a:rPr lang="en-US" sz="2978" dirty="0"/>
              <a:t>untuk meningkatkan akurasi data dan kualitas (transform)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Kirim</a:t>
            </a:r>
            <a:r>
              <a:rPr lang="en-US" sz="2978" b="1" dirty="0"/>
              <a:t> </a:t>
            </a:r>
            <a:r>
              <a:rPr lang="en-US" sz="2978" dirty="0"/>
              <a:t>data ke server presentasi (beban)</a:t>
            </a:r>
          </a:p>
          <a:p>
            <a:pPr marL="425419" indent="-425419">
              <a:buFont typeface="+mj-lt"/>
              <a:buAutoNum type="arabicPeriod"/>
            </a:pPr>
            <a:r>
              <a:rPr lang="en-US" sz="2978" b="1" dirty="0">
                <a:solidFill>
                  <a:schemeClr val="accent4"/>
                </a:solidFill>
              </a:rPr>
              <a:t>pelaksana</a:t>
            </a:r>
            <a:r>
              <a:rPr lang="en-US" sz="2978" b="1" dirty="0"/>
              <a:t> </a:t>
            </a:r>
            <a:r>
              <a:rPr lang="en-US" sz="2978" dirty="0"/>
              <a:t>proses ETL itu sendiri.</a:t>
            </a:r>
          </a:p>
        </p:txBody>
      </p:sp>
    </p:spTree>
    <p:extLst>
      <p:ext uri="{BB962C8B-B14F-4D97-AF65-F5344CB8AC3E}">
        <p14:creationId xmlns:p14="http://schemas.microsoft.com/office/powerpoint/2010/main" val="4827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26 - Versi Migrasi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259" y="2034267"/>
            <a:ext cx="8697278" cy="88495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Perlu ada sarana untuk mentransfer perubahan antara lingkungan seperti Pengembangan, Uji dan produksi.</a:t>
            </a:r>
            <a:r>
              <a:rPr lang="en-US" sz="2800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995680" y="3340259"/>
          <a:ext cx="8697278" cy="31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5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27 - Workflow Memantau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5595424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Harus ada sistem untuk memantau ETL proses yang beroperasi secara efisien dan segera.</a:t>
            </a:r>
          </a:p>
          <a:p>
            <a:r>
              <a:rPr lang="en-US" sz="2800" dirty="0"/>
              <a:t>Harus ada:</a:t>
            </a:r>
          </a:p>
          <a:p>
            <a:pPr lvl="1"/>
            <a:r>
              <a:rPr lang="en-US" sz="2000" dirty="0"/>
              <a:t>Sebuah sistem audit</a:t>
            </a:r>
          </a:p>
          <a:p>
            <a:pPr lvl="1"/>
            <a:r>
              <a:rPr lang="en-US" sz="2000" dirty="0"/>
              <a:t>ETL log</a:t>
            </a:r>
          </a:p>
          <a:p>
            <a:pPr lvl="1"/>
            <a:r>
              <a:rPr lang="en-US" sz="2000" dirty="0"/>
              <a:t>database pemantauan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5" y="2214667"/>
            <a:ext cx="3593788" cy="2457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6400" y="2907928"/>
            <a:ext cx="3025140" cy="176466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/>
          </a:p>
        </p:txBody>
      </p:sp>
    </p:spTree>
    <p:extLst>
      <p:ext uri="{BB962C8B-B14F-4D97-AF65-F5344CB8AC3E}">
        <p14:creationId xmlns:p14="http://schemas.microsoft.com/office/powerpoint/2010/main" val="1457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28 - Sorting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113631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Sorting adalah transformasi dalam aliran data.</a:t>
            </a:r>
          </a:p>
          <a:p>
            <a:r>
              <a:rPr lang="en-US" sz="2800" dirty="0"/>
              <a:t>Apakah itu biasanya langkah terakhir dalam proses loading ketika berlaku.</a:t>
            </a:r>
          </a:p>
          <a:p>
            <a:r>
              <a:rPr lang="en-US" sz="2800" dirty="0"/>
              <a:t>Sebuah fitur umum dalam ETL perkakas.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31" y="2193249"/>
            <a:ext cx="1953736" cy="7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57" y="303213"/>
            <a:ext cx="8063592" cy="1260475"/>
          </a:xfrm>
        </p:spPr>
        <p:txBody>
          <a:bodyPr>
            <a:noAutofit/>
          </a:bodyPr>
          <a:lstStyle/>
          <a:p>
            <a:r>
              <a:rPr lang="en-US" sz="4000" dirty="0"/>
              <a:t>29 - Lineage dan Ketergantungan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Garis keturunan </a:t>
            </a:r>
            <a:r>
              <a:rPr lang="en-US" sz="2800" dirty="0"/>
              <a:t>- </a:t>
            </a:r>
            <a:r>
              <a:rPr lang="en-US" sz="2800" dirty="0">
                <a:solidFill>
                  <a:srgbClr val="FF0000"/>
                </a:solidFill>
              </a:rPr>
              <a:t>kemampuan untuk melihat elemen data dan melihat bagaimana hal itu dihuni.</a:t>
            </a:r>
          </a:p>
          <a:p>
            <a:pPr lvl="1"/>
            <a:r>
              <a:rPr lang="en-US" sz="2400" dirty="0"/>
              <a:t>Tabel Audit membantu di sini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Ketergantungan </a:t>
            </a:r>
            <a:r>
              <a:rPr lang="en-US" sz="2800" dirty="0">
                <a:solidFill>
                  <a:srgbClr val="FF0000"/>
                </a:solidFill>
              </a:rPr>
              <a:t>- adalah arah yang berlawanan. Lihatlah meja sumber dan mengidentifikasi Cubes dan bintang skema yang menggunakannya.</a:t>
            </a:r>
          </a:p>
          <a:p>
            <a:pPr lvl="1"/>
            <a:r>
              <a:rPr lang="en-US" sz="2400" dirty="0"/>
              <a:t>tabel kustom Metadata</a:t>
            </a:r>
          </a:p>
        </p:txBody>
      </p:sp>
    </p:spTree>
    <p:extLst>
      <p:ext uri="{BB962C8B-B14F-4D97-AF65-F5344CB8AC3E}">
        <p14:creationId xmlns:p14="http://schemas.microsoft.com/office/powerpoint/2010/main" val="15376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Sistem Eskalasi Masalah - 30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5" y="2034267"/>
            <a:ext cx="6034222" cy="36413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ETL harus otomatis, tetapi ketika masalah besar terjadi menjadi sistem di tempat untuk memperingatkan administrator.</a:t>
            </a:r>
          </a:p>
          <a:p>
            <a:r>
              <a:rPr lang="en-US" sz="2800" dirty="0"/>
              <a:t>kesalahan kecil hanya harus dicatat dan diberitahukan pada tingkat khas mereka.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48" y="2193249"/>
            <a:ext cx="2198198" cy="12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786" y="303213"/>
            <a:ext cx="8275863" cy="1260475"/>
          </a:xfrm>
        </p:spPr>
        <p:txBody>
          <a:bodyPr>
            <a:normAutofit/>
          </a:bodyPr>
          <a:lstStyle/>
          <a:p>
            <a:r>
              <a:rPr lang="en-US" sz="4000" dirty="0"/>
              <a:t>31 - parallelizing / Pipelining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Mengambil keuntungan dari beberapa prosesor atau komputer untuk menyelesaikan ETL secara tepat waktu. </a:t>
            </a:r>
          </a:p>
          <a:p>
            <a:pPr lvl="1"/>
            <a:r>
              <a:rPr lang="en-US" dirty="0" smtClean="0"/>
              <a:t>Pentaho Kettle dan SSIS </a:t>
            </a:r>
            <a:r>
              <a:rPr lang="en-US" dirty="0"/>
              <a:t>mendukung fitur ini.</a:t>
            </a:r>
          </a:p>
        </p:txBody>
      </p:sp>
    </p:spTree>
    <p:extLst>
      <p:ext uri="{BB962C8B-B14F-4D97-AF65-F5344CB8AC3E}">
        <p14:creationId xmlns:p14="http://schemas.microsoft.com/office/powerpoint/2010/main" val="1667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32 - Sistem Keamanan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Karena tidak sistem menghadap pengguna, harus ada akses terbatas ke ETL back-end.</a:t>
            </a:r>
          </a:p>
          <a:p>
            <a:r>
              <a:rPr lang="en-US" dirty="0"/>
              <a:t>Pementasan tabel harus off-batas untuk pengguna bisnis.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33 - Compliance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Sebuah cara menjaga lacak balak untuk data dalam rangka mendukung persyaratan kepatuhan lingkungan diatur.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814" y="303213"/>
            <a:ext cx="8373835" cy="1260475"/>
          </a:xfrm>
        </p:spPr>
        <p:txBody>
          <a:bodyPr>
            <a:normAutofit/>
          </a:bodyPr>
          <a:lstStyle/>
          <a:p>
            <a:r>
              <a:rPr lang="en-US" sz="4000" dirty="0"/>
              <a:t>34 - Metadata Repository Manajer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Sebuah sistem untuk mengelola metadata yang terkait dengan proses ETL.</a:t>
            </a:r>
          </a:p>
        </p:txBody>
      </p:sp>
    </p:spTree>
    <p:extLst>
      <p:ext uri="{BB962C8B-B14F-4D97-AF65-F5344CB8AC3E}">
        <p14:creationId xmlns:p14="http://schemas.microsoft.com/office/powerpoint/2010/main" val="12192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Mari kita berpikir tentang hal?!?!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4" y="2034267"/>
            <a:ext cx="9075420" cy="3641372"/>
          </a:xfrm>
        </p:spPr>
        <p:txBody>
          <a:bodyPr>
            <a:normAutofit/>
          </a:bodyPr>
          <a:lstStyle/>
          <a:p>
            <a:r>
              <a:rPr lang="en-US" sz="2800" dirty="0"/>
              <a:t>Jika perkakas ETL Anda tidak mendukung Compliance atau Metadata Manajemen menjelaskan solusi sederhana yang mungkin Anda merancang untuk mendukung operasi ini. </a:t>
            </a:r>
          </a:p>
          <a:p>
            <a:r>
              <a:rPr lang="en-US" sz="2800" dirty="0"/>
              <a:t>Bisakah Anda menggunakan pendekatan yang sama untuk melacak garis keturunan? Atau pendekatan yang berbeda?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49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ETL Alat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35867" y="1829981"/>
            <a:ext cx="4118823" cy="4991131"/>
          </a:xfrm>
        </p:spPr>
        <p:txBody>
          <a:bodyPr/>
          <a:lstStyle/>
          <a:p>
            <a:r>
              <a:rPr lang="en-US" sz="2426" dirty="0"/>
              <a:t>70% dari upaya DW / BI adalah ETL</a:t>
            </a:r>
          </a:p>
          <a:p>
            <a:r>
              <a:rPr lang="en-US" sz="2426" dirty="0"/>
              <a:t>Dalam pengembang masa lalu digunakan untuk program dengan tangan.</a:t>
            </a:r>
          </a:p>
          <a:p>
            <a:r>
              <a:rPr lang="en-US" sz="2426" dirty="0"/>
              <a:t>ETL perkakas adalah pilihan yang populer saat ini.</a:t>
            </a:r>
          </a:p>
          <a:p>
            <a:r>
              <a:rPr lang="en-US" sz="2426" dirty="0"/>
              <a:t>Semua vendor DBMS menawarkan alat.</a:t>
            </a:r>
          </a:p>
          <a:p>
            <a:r>
              <a:rPr lang="en-US" sz="2426" dirty="0"/>
              <a:t>Perkakas tidak diperlukan, tetapi membantu proses sangat.</a:t>
            </a:r>
          </a:p>
          <a:p>
            <a:r>
              <a:rPr lang="en-US" sz="2426" dirty="0"/>
              <a:t>Perkakas adalah visual dan mendokumentasikan diri.</a:t>
            </a:r>
          </a:p>
          <a:p>
            <a:endParaRPr lang="en-US" sz="2426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34826" y="1829981"/>
            <a:ext cx="4118823" cy="499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47" b="1" dirty="0">
                <a:solidFill>
                  <a:srgbClr val="0070C0"/>
                </a:solidFill>
              </a:rPr>
              <a:t>produk</a:t>
            </a:r>
          </a:p>
          <a:p>
            <a:r>
              <a:rPr lang="en-US" sz="2647" dirty="0" err="1"/>
              <a:t>Informatica</a:t>
            </a:r>
            <a:r>
              <a:rPr lang="en-US" sz="2647" dirty="0"/>
              <a:t> DI</a:t>
            </a:r>
          </a:p>
          <a:p>
            <a:r>
              <a:rPr lang="en-US" sz="2647" dirty="0"/>
              <a:t>IBM </a:t>
            </a:r>
            <a:r>
              <a:rPr lang="en-US" sz="2647" dirty="0" err="1"/>
              <a:t>DataStage</a:t>
            </a:r>
            <a:endParaRPr lang="en-US" sz="2647" dirty="0"/>
          </a:p>
          <a:p>
            <a:r>
              <a:rPr lang="en-US" sz="2647" dirty="0"/>
              <a:t>Oracle Data Integrator</a:t>
            </a:r>
          </a:p>
          <a:p>
            <a:r>
              <a:rPr lang="en-US" sz="2647" dirty="0"/>
              <a:t>SAP Data Services</a:t>
            </a:r>
          </a:p>
          <a:p>
            <a:r>
              <a:rPr lang="en-US" sz="2647" dirty="0"/>
              <a:t>Microsoft SSIS</a:t>
            </a:r>
          </a:p>
          <a:p>
            <a:r>
              <a:rPr lang="en-US" sz="2647" dirty="0"/>
              <a:t>Pentaho Kettle</a:t>
            </a:r>
          </a:p>
          <a:p>
            <a:endParaRPr lang="en-US" sz="2647" dirty="0"/>
          </a:p>
        </p:txBody>
      </p:sp>
    </p:spTree>
    <p:extLst>
      <p:ext uri="{BB962C8B-B14F-4D97-AF65-F5344CB8AC3E}">
        <p14:creationId xmlns:p14="http://schemas.microsoft.com/office/powerpoint/2010/main" val="21428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 Alat vs Kustom Coding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90256" y="1990523"/>
            <a:ext cx="3908425" cy="41433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681843" y="1968500"/>
            <a:ext cx="3576638" cy="4378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5956" y="6560733"/>
            <a:ext cx="4948599" cy="448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16" dirty="0"/>
              <a:t>Mana yang lebih mudah dipahami?</a:t>
            </a:r>
          </a:p>
        </p:txBody>
      </p:sp>
    </p:spTree>
    <p:extLst>
      <p:ext uri="{BB962C8B-B14F-4D97-AF65-F5344CB8AC3E}">
        <p14:creationId xmlns:p14="http://schemas.microsoft.com/office/powerpoint/2010/main" val="19183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59" dirty="0">
                <a:solidFill>
                  <a:schemeClr val="accent2"/>
                </a:solidFill>
              </a:rPr>
              <a:t>34</a:t>
            </a:r>
            <a:r>
              <a:rPr lang="en-US" sz="5459" dirty="0"/>
              <a:t> penting </a:t>
            </a:r>
            <a:r>
              <a:rPr lang="en-US" sz="5459" dirty="0">
                <a:solidFill>
                  <a:srgbClr val="0070C0"/>
                </a:solidFill>
              </a:rPr>
              <a:t>ETL </a:t>
            </a:r>
            <a:r>
              <a:rPr lang="en-US" sz="5459" dirty="0"/>
              <a:t>subsistem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47" dirty="0"/>
              <a:t>Masing-masing dari sistem ini adalah bagian dari E, T, L atau Manajemen proses</a:t>
            </a:r>
          </a:p>
        </p:txBody>
      </p:sp>
    </p:spTree>
    <p:extLst>
      <p:ext uri="{BB962C8B-B14F-4D97-AF65-F5344CB8AC3E}">
        <p14:creationId xmlns:p14="http://schemas.microsoft.com/office/powerpoint/2010/main" val="1621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59" dirty="0">
                <a:solidFill>
                  <a:schemeClr val="accent6"/>
                </a:solidFill>
              </a:rPr>
              <a:t>penggalian</a:t>
            </a:r>
            <a:r>
              <a:rPr lang="en-US" sz="5459" dirty="0"/>
              <a:t>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16" dirty="0"/>
              <a:t>Subsistem untuk penggalian data.</a:t>
            </a:r>
          </a:p>
        </p:txBody>
      </p:sp>
    </p:spTree>
    <p:extLst>
      <p:ext uri="{BB962C8B-B14F-4D97-AF65-F5344CB8AC3E}">
        <p14:creationId xmlns:p14="http://schemas.microsoft.com/office/powerpoint/2010/main" val="16772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1 - data Profiling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996042" y="1968046"/>
            <a:ext cx="5105400" cy="35988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Membantu Anda untuk memahami sumber data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400" dirty="0"/>
              <a:t>Mengidentifikasi kunci bisnis kandidat</a:t>
            </a:r>
          </a:p>
          <a:p>
            <a:pPr lvl="1"/>
            <a:r>
              <a:rPr lang="en-US" sz="2400" dirty="0" smtClean="0"/>
              <a:t>dependensi fungsional</a:t>
            </a:r>
          </a:p>
          <a:p>
            <a:pPr lvl="1"/>
            <a:r>
              <a:rPr lang="en-US" sz="2400" dirty="0"/>
              <a:t>nulls</a:t>
            </a:r>
          </a:p>
          <a:p>
            <a:pPr lvl="1"/>
            <a:r>
              <a:rPr lang="en-US" sz="2400" dirty="0" smtClean="0"/>
              <a:t>Dll ..</a:t>
            </a:r>
            <a:endParaRPr lang="en-US" sz="2400" dirty="0"/>
          </a:p>
          <a:p>
            <a:r>
              <a:rPr lang="en-US" sz="2400" dirty="0"/>
              <a:t>Membantu kita mencari tahu fakta-fakta, dimensi, dan pemetaan sumber-to-sasaran.</a:t>
            </a:r>
          </a:p>
          <a:p>
            <a:r>
              <a:rPr lang="en-US" sz="2400" dirty="0"/>
              <a:t>alat yang berharga ketika Anda tidak memiliki daging SQL untuk query sumber data.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2" y="3235030"/>
            <a:ext cx="3203799" cy="2331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99" y="2143748"/>
            <a:ext cx="2934660" cy="8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3031</TotalTime>
  <Words>2164</Words>
  <Application>Microsoft Office PowerPoint</Application>
  <PresentationFormat>Custom</PresentationFormat>
  <Paragraphs>263</Paragraphs>
  <Slides>49</Slides>
  <Notes>6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The Kimball Lifecycle Diagram</vt:lpstr>
      <vt:lpstr>What Exactly is ETL?</vt:lpstr>
      <vt:lpstr>Kimball: 4 Major ETL Operations</vt:lpstr>
      <vt:lpstr>ETL Tools</vt:lpstr>
      <vt:lpstr>ETL Tool vs. Custom Coding</vt:lpstr>
      <vt:lpstr>34 Essential ETL Subsystems</vt:lpstr>
      <vt:lpstr>Extracting Data</vt:lpstr>
      <vt:lpstr>1 – Data Profiling</vt:lpstr>
      <vt:lpstr>2- Change Data Capture System</vt:lpstr>
      <vt:lpstr>3 – Extract System</vt:lpstr>
      <vt:lpstr>Let’s think about it?!?!</vt:lpstr>
      <vt:lpstr>Cleaning &amp; Conforming Data</vt:lpstr>
      <vt:lpstr>4 – Data Cleansing System</vt:lpstr>
      <vt:lpstr>5 – Error Event Schema</vt:lpstr>
      <vt:lpstr>6 – Audit Dimension Assembler</vt:lpstr>
      <vt:lpstr>7- Deduplication System</vt:lpstr>
      <vt:lpstr>8 – Conforming System</vt:lpstr>
      <vt:lpstr>Let’s think about it?!?!</vt:lpstr>
      <vt:lpstr>Delivering Data for Presentation</vt:lpstr>
      <vt:lpstr>9 – Slowly Changing Dimension Manager</vt:lpstr>
      <vt:lpstr>10 – Surrogate Key Manager</vt:lpstr>
      <vt:lpstr>11 – Hierarchy Manager</vt:lpstr>
      <vt:lpstr>12 – Special Dimensions Manager</vt:lpstr>
      <vt:lpstr>13 – Fact Table Builders</vt:lpstr>
      <vt:lpstr>14 – Surrogate Key Pipeline</vt:lpstr>
      <vt:lpstr>15 – Multi-Valued Dimension  Bridge Table Builder</vt:lpstr>
      <vt:lpstr>16 – Late Arriving Data Handler</vt:lpstr>
      <vt:lpstr>17 – Dimension Manager</vt:lpstr>
      <vt:lpstr>18 – Fact Provider System</vt:lpstr>
      <vt:lpstr>19 – Aggregate Builder</vt:lpstr>
      <vt:lpstr>20 – OLAP Cube Builder</vt:lpstr>
      <vt:lpstr>21 – Data Propagation Manager</vt:lpstr>
      <vt:lpstr>Let’s think about it?!?!</vt:lpstr>
      <vt:lpstr>Managing the ETL Environment</vt:lpstr>
      <vt:lpstr>22 – Job Scheduler</vt:lpstr>
      <vt:lpstr>23 – Backup System</vt:lpstr>
      <vt:lpstr>24 – Recovery &amp; Restart System</vt:lpstr>
      <vt:lpstr>25 – Version Control System</vt:lpstr>
      <vt:lpstr>26 – Version Migration System</vt:lpstr>
      <vt:lpstr>27 – Workflow Monitor</vt:lpstr>
      <vt:lpstr>28 – Sorting System</vt:lpstr>
      <vt:lpstr>29 – Lineage and Dependency Analyzer</vt:lpstr>
      <vt:lpstr>30 – Problem Escalation System</vt:lpstr>
      <vt:lpstr>31 – Parallelizing / Pipelining System</vt:lpstr>
      <vt:lpstr>32 – Security System</vt:lpstr>
      <vt:lpstr>33 – Compliance Manager</vt:lpstr>
      <vt:lpstr>34 – Metadata Repository Manager</vt:lpstr>
      <vt:lpstr>Let’s think about it?!?!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268</cp:revision>
  <dcterms:created xsi:type="dcterms:W3CDTF">2014-08-28T03:04:31Z</dcterms:created>
  <dcterms:modified xsi:type="dcterms:W3CDTF">2017-11-30T07:40:29Z</dcterms:modified>
</cp:coreProperties>
</file>