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8" autoAdjust="0"/>
    <p:restoredTop sz="86318" autoAdjust="0"/>
  </p:normalViewPr>
  <p:slideViewPr>
    <p:cSldViewPr snapToGrid="0" snapToObjects="1">
      <p:cViewPr varScale="1">
        <p:scale>
          <a:sx n="57" d="100"/>
          <a:sy n="57" d="100"/>
        </p:scale>
        <p:origin x="-1548" y="-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boxes often represent a </a:t>
            </a:r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logical grouping of tables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transaction system model.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you develop the detailed ETL system specification, this high level view will gather additional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3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your </a:t>
            </a:r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source systems are relational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your transformation requirements are straightforward, and you have good developers on staff, the value of an </a:t>
            </a:r>
            <a:r>
              <a:rPr lang="en-US" sz="1200" b="0" i="0" u="sng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ETL tool may not be immediately obvious</a:t>
            </a:r>
          </a:p>
          <a:p>
            <a:endParaRPr lang="en-US" sz="1200" b="0" i="0" u="sng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recommend selecting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ETL tool early on and using it right from the start. In a production system,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longterm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improvements in manageability, productivity, and training are 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Push from the source system to a flat file, extract in a stream, use a tool to read the database logs, or another method?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purpose of the archive is system auditability and recoverability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Develop a general, standardized process for how you will check data quality, and what you will do if the data does not pass quality control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 1 (overwrite history) or type 2 (track history)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Document when each data source becomes available, and block out high level job sequencing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Develop Detailed Table Schematics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Develop the ETL Specification Document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Develop a Sandbox Source System: </a:t>
            </a:r>
            <a:r>
              <a:rPr lang="en-US" dirty="0" smtClean="0"/>
              <a:t>protects "live" servers and their data</a:t>
            </a:r>
            <a:endParaRPr lang="en-US" b="0" dirty="0" smtClean="0"/>
          </a:p>
          <a:p>
            <a:pPr marL="228600" indent="-228600">
              <a:buAutoNum type="arabicPeriod"/>
            </a:pPr>
            <a:r>
              <a:rPr lang="en-US" b="0" dirty="0" smtClean="0"/>
              <a:t>Develop One-Time Historic Load Processing: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initial historic load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Extended Binary Coded Decimal Interchange Code (EBCDIC) is an 8-bit character encoding used mainly on IBM mainframe and IBM midrange computer operating systems.</a:t>
            </a:r>
            <a:r>
              <a:rPr lang="en-US" baseline="0" dirty="0" smtClean="0"/>
              <a:t> ASCII is 7 bit encoding</a:t>
            </a:r>
          </a:p>
          <a:p>
            <a:pPr marL="228600" indent="-228600">
              <a:buAutoNum type="arabicParenR"/>
            </a:pPr>
            <a:r>
              <a:rPr lang="en-US" dirty="0" smtClean="0"/>
              <a:t>It often makes sense to create a rule to generate a dummy label that can easily be updated later. For example, you can create a dummy label: "Production Code ABC: No description available." When the description does eventually flow into the system, it is easy to update the string.</a:t>
            </a:r>
          </a:p>
          <a:p>
            <a:pPr marL="228600" indent="-228600">
              <a:buAutoNum type="arabicParenR"/>
            </a:pPr>
            <a:r>
              <a:rPr lang="en-US" dirty="0" smtClean="0"/>
              <a:t>You can verify a many-to-one relationship between two attributes such as product to product model, by sorting on the "many" attribute and verifying that each value has a unique value on the "one" attribute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one-time historic load </a:t>
            </a:r>
            <a:r>
              <a:rPr lang="en-US" dirty="0" smtClean="0"/>
              <a:t>of the fact table data differs fairly significantly from the </a:t>
            </a:r>
            <a:r>
              <a:rPr lang="en-US" u="sng" dirty="0" smtClean="0"/>
              <a:t>ongoing incremental processing</a:t>
            </a:r>
            <a:r>
              <a:rPr lang="en-US" dirty="0" smtClean="0"/>
              <a:t>. The biggest worry during the historic load is the </a:t>
            </a:r>
            <a:r>
              <a:rPr lang="en-US" u="sng" dirty="0" smtClean="0"/>
              <a:t>sheer volume of data, often thousands of times bigger than the daily incremental load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1) The audit key points to an audit dimension that describes</a:t>
            </a:r>
          </a:p>
          <a:p>
            <a:r>
              <a:rPr lang="en-US" dirty="0" smtClean="0"/>
              <a:t>the characteristics of the load, including timings and measures of data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Lanjutan Sistem Basis Data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Open Sans" charset="0"/>
              </a:rPr>
              <a:t>Sidang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09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merancang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dan Mengembangkan ETL Sistem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presentasi ini didasarkan </a:t>
            </a:r>
            <a:r>
              <a:rPr lang="en-US" sz="1600" dirty="0">
                <a:solidFill>
                  <a:srgbClr val="92D050"/>
                </a:solidFill>
              </a:rPr>
              <a:t>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970" dirty="0"/>
              <a:t>Peran Staging yang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Pementasan menyimpan salinan dari ekstrak sumber</a:t>
            </a:r>
          </a:p>
          <a:p>
            <a:r>
              <a:rPr lang="en-US" dirty="0" smtClean="0"/>
              <a:t>Ini bisa menjadi database atau Sistem Berkas</a:t>
            </a:r>
          </a:p>
          <a:p>
            <a:r>
              <a:rPr lang="en-US" dirty="0" smtClean="0"/>
              <a:t>Mengurangi pengolahan yang tidak perlu dari sumber data.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4056592"/>
            <a:ext cx="6489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8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Langkah 4: </a:t>
            </a:r>
            <a:r>
              <a:rPr lang="en-US" sz="4000" dirty="0"/>
              <a:t>Drill Down oleh Target Tabel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Mulai pengeboran ke dalam </a:t>
            </a:r>
            <a:r>
              <a:rPr lang="en-US" b="1" dirty="0">
                <a:solidFill>
                  <a:srgbClr val="0070C0"/>
                </a:solidFill>
              </a:rPr>
              <a:t>sumber rinci untuk menargetkan aliran </a:t>
            </a:r>
            <a:r>
              <a:rPr lang="en-US" dirty="0"/>
              <a:t>untuk setiap target dimensi dan tabel fakta</a:t>
            </a:r>
          </a:p>
          <a:p>
            <a:r>
              <a:rPr lang="en-US" dirty="0"/>
              <a:t>Flowchart dan pseudo code berguna untuk membangun keluar Anda </a:t>
            </a:r>
            <a:r>
              <a:rPr lang="en-US" b="1" dirty="0">
                <a:solidFill>
                  <a:srgbClr val="0070C0"/>
                </a:solidFill>
              </a:rPr>
              <a:t>transformasi </a:t>
            </a:r>
            <a:r>
              <a:rPr lang="en-US" b="1" dirty="0" smtClean="0">
                <a:solidFill>
                  <a:srgbClr val="0070C0"/>
                </a:solidFill>
              </a:rPr>
              <a:t>logika</a:t>
            </a:r>
            <a:endParaRPr lang="en-US" dirty="0"/>
          </a:p>
          <a:p>
            <a:r>
              <a:rPr lang="en-US" dirty="0"/>
              <a:t>ETL Alat memungkinkan Anda untuk membangun dan mendokumentasikan aliran data pada saat yang sama </a:t>
            </a:r>
            <a:r>
              <a:rPr lang="en-US" dirty="0" smtClean="0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Langkah </a:t>
            </a:r>
            <a:r>
              <a:rPr lang="en-US" b="1" dirty="0" smtClean="0">
                <a:solidFill>
                  <a:srgbClr val="0070C0"/>
                </a:solidFill>
              </a:rPr>
              <a:t>5: </a:t>
            </a:r>
            <a:r>
              <a:rPr lang="en-US" b="1" dirty="0" smtClean="0"/>
              <a:t>populate Dimensi </a:t>
            </a:r>
            <a:br>
              <a:rPr lang="en-US" b="1" dirty="0" smtClean="0"/>
            </a:br>
            <a:r>
              <a:rPr lang="en-US" b="1" dirty="0" smtClean="0"/>
              <a:t>dengan Bersejarah </a:t>
            </a:r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Bagian dari satu kali langkah pengolahan bersejarah.</a:t>
            </a:r>
          </a:p>
          <a:p>
            <a:r>
              <a:rPr lang="en-US" dirty="0"/>
              <a:t>Mulailah dengan tabel dimensi yang paling sederhana (biasanya tipe 1 SCD ini)</a:t>
            </a:r>
          </a:p>
          <a:p>
            <a:r>
              <a:rPr lang="en-US" dirty="0"/>
              <a:t>transformasi</a:t>
            </a:r>
          </a:p>
          <a:p>
            <a:pPr lvl="1"/>
            <a:r>
              <a:rPr lang="en-US" dirty="0"/>
              <a:t>Mengkonversi data ex. EBCDIC</a:t>
            </a:r>
            <a:r>
              <a:rPr lang="en-US" dirty="0">
                <a:sym typeface="Wingdings" panose="05000000000000000000" pitchFamily="2" charset="2"/>
              </a:rPr>
              <a:t> ASCII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endParaRPr lang="en-US" baseline="30000" dirty="0"/>
          </a:p>
          <a:p>
            <a:pPr lvl="1"/>
            <a:r>
              <a:rPr lang="en-US" dirty="0" smtClean="0"/>
              <a:t>Menggabungkan </a:t>
            </a:r>
            <a:r>
              <a:rPr lang="en-US" dirty="0"/>
              <a:t>dari yang terpisah </a:t>
            </a:r>
            <a:r>
              <a:rPr lang="en-US" dirty="0" smtClean="0"/>
              <a:t>sumber ex. Informasi pengguna</a:t>
            </a:r>
            <a:endParaRPr lang="en-US" dirty="0"/>
          </a:p>
          <a:p>
            <a:pPr lvl="1"/>
            <a:r>
              <a:rPr lang="en-US" dirty="0" smtClean="0"/>
              <a:t>Membaca sandi </a:t>
            </a:r>
            <a:r>
              <a:rPr lang="en-US" dirty="0"/>
              <a:t>kode produksi ex. TTT</a:t>
            </a:r>
            <a:r>
              <a:rPr lang="en-US" dirty="0">
                <a:sym typeface="Wingdings" panose="05000000000000000000" pitchFamily="2" charset="2"/>
              </a:rPr>
              <a:t> Tipe Track </a:t>
            </a:r>
            <a:r>
              <a:rPr lang="en-US" dirty="0" smtClean="0">
                <a:sym typeface="Wingdings" panose="05000000000000000000" pitchFamily="2" charset="2"/>
              </a:rPr>
              <a:t>Traktor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endParaRPr lang="en-US" baseline="300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Validasi Banyak-ke-Satu dan Satu-ke-One </a:t>
            </a:r>
            <a:r>
              <a:rPr lang="en-US" dirty="0" smtClean="0">
                <a:sym typeface="Wingdings" panose="05000000000000000000" pitchFamily="2" charset="2"/>
              </a:rPr>
              <a:t>Hubungan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ex</a:t>
            </a:r>
            <a:r>
              <a:rPr lang="en-US" dirty="0">
                <a:sym typeface="Wingdings" panose="05000000000000000000" pitchFamily="2" charset="2"/>
              </a:rPr>
              <a:t>: Kategori  </a:t>
            </a:r>
            <a:r>
              <a:rPr lang="en-US" dirty="0" smtClean="0">
                <a:sym typeface="Wingdings" panose="05000000000000000000" pitchFamily="2" charset="2"/>
              </a:rPr>
              <a:t>Produk</a:t>
            </a:r>
            <a:r>
              <a:rPr lang="en-US" baseline="30000" dirty="0" smtClean="0">
                <a:sym typeface="Wingdings" panose="05000000000000000000" pitchFamily="2" charset="2"/>
              </a:rPr>
              <a:t>3</a:t>
            </a:r>
            <a:endParaRPr lang="en-US" baseline="30000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Menetapkan </a:t>
            </a:r>
            <a:r>
              <a:rPr lang="en-US" dirty="0">
                <a:sym typeface="Wingdings" panose="05000000000000000000" pitchFamily="2" charset="2"/>
              </a:rPr>
              <a:t>Kunci pengganti untuk Dimensi meja</a:t>
            </a:r>
            <a:endParaRPr lang="en-US" dirty="0"/>
          </a:p>
          <a:p>
            <a:pPr marL="3781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03213"/>
            <a:ext cx="8121649" cy="126047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Langkah 6: </a:t>
            </a:r>
            <a:r>
              <a:rPr lang="en-US" sz="4000" b="1" dirty="0" smtClean="0"/>
              <a:t>Lakukan Fakta Tabel Bersejarah Beban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/>
              <a:t>Bagian dari satu kali langkah pengolahan bersejarah.</a:t>
            </a:r>
          </a:p>
          <a:p>
            <a:r>
              <a:rPr lang="en-US" sz="2800" dirty="0">
                <a:solidFill>
                  <a:srgbClr val="0079B8"/>
                </a:solidFill>
              </a:rPr>
              <a:t>transformasi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Ganti kode-kode khusus (</a:t>
            </a:r>
            <a:r>
              <a:rPr lang="en-US" sz="2400" dirty="0" err="1"/>
              <a:t>misalnya</a:t>
            </a:r>
            <a:r>
              <a:rPr lang="en-US" sz="2400" dirty="0"/>
              <a:t>. -1) dengan</a:t>
            </a:r>
            <a:r>
              <a:rPr lang="en-US" sz="2400" b="1" dirty="0"/>
              <a:t>BATAL </a:t>
            </a:r>
            <a:r>
              <a:rPr lang="en-US" sz="2400" dirty="0"/>
              <a:t>pada aditif dan aditif semi- </a:t>
            </a:r>
            <a:r>
              <a:rPr lang="en-US" sz="2400" dirty="0" smtClean="0"/>
              <a:t>fakta (untuk data yang berasal dari sistem warisan)</a:t>
            </a:r>
            <a:endParaRPr lang="en-US" sz="2400" dirty="0"/>
          </a:p>
          <a:p>
            <a:pPr lvl="1"/>
            <a:r>
              <a:rPr lang="en-US" sz="2400" dirty="0"/>
              <a:t>Menghitung dan menyimpan </a:t>
            </a:r>
            <a:r>
              <a:rPr lang="en-US" sz="2400" b="1" dirty="0"/>
              <a:t>fakta berasal kompleks </a:t>
            </a:r>
            <a:r>
              <a:rPr lang="en-US" sz="2400" dirty="0"/>
              <a:t>ex: Jumlah pengiriman dibagi di antara jumlah item pada pesanan.</a:t>
            </a:r>
          </a:p>
          <a:p>
            <a:pPr lvl="1"/>
            <a:r>
              <a:rPr lang="en-US" sz="2400" dirty="0"/>
              <a:t>baris Pivot ke dalam kolom ex: </a:t>
            </a:r>
            <a:r>
              <a:rPr lang="en-US" sz="2400" dirty="0" smtClean="0"/>
              <a:t>Jenis jumlah dalam skema keuangan, </a:t>
            </a:r>
            <a:r>
              <a:rPr lang="en-US" sz="2400" dirty="0"/>
              <a:t>jumlah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anggaran, sebenarnya, atau perkiraan</a:t>
            </a:r>
            <a:endParaRPr lang="en-US" sz="2400" dirty="0"/>
          </a:p>
          <a:p>
            <a:pPr lvl="1"/>
            <a:r>
              <a:rPr lang="en-US" sz="2400" dirty="0"/>
              <a:t>Pipa Dimensi pengganti Key Lookup</a:t>
            </a:r>
          </a:p>
          <a:p>
            <a:pPr lvl="1"/>
            <a:r>
              <a:rPr lang="en-US" sz="2400" dirty="0" smtClean="0"/>
              <a:t>Rekan </a:t>
            </a:r>
            <a:r>
              <a:rPr lang="en-US" sz="2400" dirty="0"/>
              <a:t>dengan Audit </a:t>
            </a:r>
            <a:r>
              <a:rPr lang="en-US" sz="2400" dirty="0" smtClean="0"/>
              <a:t>Dimensi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58170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33" y="303213"/>
            <a:ext cx="8409516" cy="1260475"/>
          </a:xfrm>
        </p:spPr>
        <p:txBody>
          <a:bodyPr>
            <a:normAutofit/>
          </a:bodyPr>
          <a:lstStyle/>
          <a:p>
            <a:r>
              <a:rPr lang="en-US" dirty="0"/>
              <a:t>Contoh </a:t>
            </a:r>
            <a:r>
              <a:rPr lang="en-US" dirty="0">
                <a:solidFill>
                  <a:srgbClr val="0070C0"/>
                </a:solidFill>
              </a:rPr>
              <a:t>Pipeline Key pengganti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" y="2193083"/>
            <a:ext cx="8931560" cy="436765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034303" y="2352066"/>
            <a:ext cx="1071404" cy="756285"/>
          </a:xfrm>
          <a:prstGeom prst="wedgeRoundRectCallout">
            <a:avLst>
              <a:gd name="adj1" fmla="val -101715"/>
              <a:gd name="adj2" fmla="val 81692"/>
              <a:gd name="adj3" fmla="val 16667"/>
            </a:avLst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1"/>
                </a:solidFill>
              </a:rPr>
              <a:t>Menangani SCD ini</a:t>
            </a:r>
          </a:p>
        </p:txBody>
      </p:sp>
    </p:spTree>
    <p:extLst>
      <p:ext uri="{BB962C8B-B14F-4D97-AF65-F5344CB8AC3E}">
        <p14:creationId xmlns:p14="http://schemas.microsoft.com/office/powerpoint/2010/main" val="11612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7" y="303213"/>
            <a:ext cx="8138582" cy="126047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Langkah 7: </a:t>
            </a:r>
            <a:r>
              <a:rPr lang="en-US" sz="4000" b="1" dirty="0" smtClean="0"/>
              <a:t>Dimensi Tabel Incremental Pengolahan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Sering kali logika yang sama digunakan dalam beban Bersejarah dapat digunakan.</a:t>
            </a:r>
          </a:p>
          <a:p>
            <a:r>
              <a:rPr lang="en-US" dirty="0"/>
              <a:t>Mengenali </a:t>
            </a:r>
            <a:r>
              <a:rPr lang="en-US" dirty="0" smtClean="0">
                <a:solidFill>
                  <a:srgbClr val="0070C0"/>
                </a:solidFill>
              </a:rPr>
              <a:t>Baru / Berubah</a:t>
            </a:r>
            <a:r>
              <a:rPr lang="en-US" dirty="0" smtClean="0"/>
              <a:t> </a:t>
            </a:r>
            <a:r>
              <a:rPr lang="en-US" dirty="0"/>
              <a:t>data berdasarkan atribut yang berbeda untuk kunci alam yang sama</a:t>
            </a:r>
          </a:p>
          <a:p>
            <a:pPr lvl="1"/>
            <a:r>
              <a:rPr lang="en-US" sz="2316" dirty="0"/>
              <a:t>alat ETL biasanya dapat membantu dengan logika ini.</a:t>
            </a:r>
          </a:p>
          <a:p>
            <a:r>
              <a:rPr lang="en-US" dirty="0"/>
              <a:t>CDC (Ubah Data Capture) Sistem yang populer</a:t>
            </a:r>
          </a:p>
        </p:txBody>
      </p:sp>
    </p:spTree>
    <p:extLst>
      <p:ext uri="{BB962C8B-B14F-4D97-AF65-F5344CB8AC3E}">
        <p14:creationId xmlns:p14="http://schemas.microsoft.com/office/powerpoint/2010/main" val="1557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Langkah 8: </a:t>
            </a:r>
            <a:r>
              <a:rPr lang="en-US" sz="4000" b="1" dirty="0" smtClean="0">
                <a:solidFill>
                  <a:schemeClr val="tx1"/>
                </a:solidFill>
              </a:rPr>
              <a:t>Bahkan Tabel Incremental Pengolahan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Sebuah ETL kompleks:</a:t>
            </a:r>
          </a:p>
          <a:p>
            <a:pPr lvl="1"/>
            <a:r>
              <a:rPr lang="en-US" sz="2400" dirty="0"/>
              <a:t>Bisa sulit untuk menentukan fakta-fakta harus diproses?</a:t>
            </a:r>
          </a:p>
          <a:p>
            <a:pPr lvl="1"/>
            <a:r>
              <a:rPr lang="en-US" sz="2400" dirty="0"/>
              <a:t>Apa yang terjadi sebenarnya bila diproses kembali?</a:t>
            </a:r>
          </a:p>
          <a:p>
            <a:pPr lvl="1"/>
            <a:r>
              <a:rPr lang="en-US" sz="2400" dirty="0"/>
              <a:t>Bagaimana jika lookup kunci dimensi gagal?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Beberapa alat ETL membantu pengolahan logika ini.</a:t>
            </a:r>
          </a:p>
          <a:p>
            <a:pPr lvl="1"/>
            <a:r>
              <a:rPr lang="en-US" sz="2400" dirty="0"/>
              <a:t>dimensi merosot dapat digunakan ex: nomor transaksi dalam ringkasan rangka</a:t>
            </a:r>
          </a:p>
          <a:p>
            <a:pPr lvl="1"/>
            <a:r>
              <a:rPr lang="en-US" sz="2400" dirty="0"/>
              <a:t>Sebuah kombinasi tombol dimensi ex: </a:t>
            </a:r>
            <a:r>
              <a:rPr lang="en-US" sz="2400" dirty="0" err="1"/>
              <a:t>StudentKey</a:t>
            </a:r>
            <a:r>
              <a:rPr lang="en-US" sz="2400" dirty="0"/>
              <a:t> dan </a:t>
            </a:r>
            <a:r>
              <a:rPr lang="en-US" sz="2400" dirty="0" err="1"/>
              <a:t>ClassKey</a:t>
            </a:r>
            <a:r>
              <a:rPr lang="en-US" sz="2400" dirty="0"/>
              <a:t> untuk pengolahan kelas</a:t>
            </a:r>
            <a:r>
              <a:rPr lang="en-US" sz="2400" dirty="0" smtClean="0"/>
              <a:t>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CDC (Ubah Data Capture) Sistem yang populer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0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CDC </a:t>
            </a:r>
            <a:r>
              <a:rPr lang="en-US" sz="4000" b="1" dirty="0" smtClean="0">
                <a:solidFill>
                  <a:schemeClr val="tx1"/>
                </a:solidFill>
              </a:rPr>
              <a:t>- Perubahan </a:t>
            </a:r>
            <a:r>
              <a:rPr lang="en-US" sz="4000" b="1" dirty="0">
                <a:solidFill>
                  <a:schemeClr val="tx1"/>
                </a:solidFill>
              </a:rPr>
              <a:t>Data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Ganti Acara (Create, Update, Delete) dilewatkan ke sistem CDC</a:t>
            </a:r>
          </a:p>
          <a:p>
            <a:r>
              <a:rPr lang="en-US" sz="2800" dirty="0" smtClean="0"/>
              <a:t>Sistem ini bertindak sebagai sumber untuk Proses ETL</a:t>
            </a:r>
            <a:endParaRPr lang="en-US" sz="28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034722" y="4948767"/>
            <a:ext cx="1071404" cy="132349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16" dirty="0"/>
              <a:t>OLTP</a:t>
            </a:r>
            <a:endParaRPr lang="en-US" sz="993" dirty="0"/>
          </a:p>
        </p:txBody>
      </p:sp>
      <p:sp>
        <p:nvSpPr>
          <p:cNvPr id="5" name="Folded Corner 4"/>
          <p:cNvSpPr/>
          <p:nvPr/>
        </p:nvSpPr>
        <p:spPr>
          <a:xfrm>
            <a:off x="3288609" y="4336857"/>
            <a:ext cx="1134428" cy="1071404"/>
          </a:xfrm>
          <a:prstGeom prst="foldedCorner">
            <a:avLst>
              <a:gd name="adj" fmla="val 320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3" dirty="0"/>
              <a:t>database</a:t>
            </a:r>
            <a:br>
              <a:rPr lang="en-US" sz="993" dirty="0"/>
            </a:br>
            <a:r>
              <a:rPr lang="en-US" sz="993" dirty="0"/>
              <a:t>transaksi Log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5488867" y="5074814"/>
            <a:ext cx="1827689" cy="1071404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CDC </a:t>
            </a:r>
          </a:p>
          <a:p>
            <a:pPr algn="ctr"/>
            <a:r>
              <a:rPr lang="en-US" sz="1985" dirty="0"/>
              <a:t>Sistem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8318690" y="5029742"/>
            <a:ext cx="1575594" cy="945356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ETL</a:t>
            </a:r>
            <a:br>
              <a:rPr lang="en-US" sz="1985" dirty="0"/>
            </a:br>
            <a:r>
              <a:rPr lang="en-US" sz="1985" dirty="0"/>
              <a:t>Pekerjaan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176062" y="5967925"/>
            <a:ext cx="1355011" cy="63023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3" dirty="0" err="1"/>
              <a:t>msg</a:t>
            </a:r>
            <a:r>
              <a:rPr lang="en-US" sz="993" dirty="0"/>
              <a:t> Antre /</a:t>
            </a:r>
            <a:br>
              <a:rPr lang="en-US" sz="993" dirty="0"/>
            </a:br>
            <a:r>
              <a:rPr lang="en-US" sz="993" dirty="0"/>
              <a:t>Service Bus</a:t>
            </a:r>
          </a:p>
        </p:txBody>
      </p:sp>
      <p:sp>
        <p:nvSpPr>
          <p:cNvPr id="11" name="Right Arrow 10"/>
          <p:cNvSpPr/>
          <p:nvPr/>
        </p:nvSpPr>
        <p:spPr>
          <a:xfrm rot="1800000">
            <a:off x="4702845" y="5118405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2" name="Right Arrow 11"/>
          <p:cNvSpPr/>
          <p:nvPr/>
        </p:nvSpPr>
        <p:spPr>
          <a:xfrm>
            <a:off x="7470992" y="5408261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4" name="TextBox 13"/>
          <p:cNvSpPr txBox="1"/>
          <p:nvPr/>
        </p:nvSpPr>
        <p:spPr>
          <a:xfrm>
            <a:off x="2369349" y="5514994"/>
            <a:ext cx="338554" cy="245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3" dirty="0"/>
              <a:t>ATAU</a:t>
            </a:r>
          </a:p>
        </p:txBody>
      </p:sp>
      <p:sp>
        <p:nvSpPr>
          <p:cNvPr id="15" name="Right Arrow 14"/>
          <p:cNvSpPr/>
          <p:nvPr/>
        </p:nvSpPr>
        <p:spPr>
          <a:xfrm rot="19800000" flipV="1">
            <a:off x="4702843" y="5912074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6" name="Right Arrow 15"/>
          <p:cNvSpPr/>
          <p:nvPr/>
        </p:nvSpPr>
        <p:spPr>
          <a:xfrm rot="1800000">
            <a:off x="2311032" y="5912075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7" name="Right Arrow 16"/>
          <p:cNvSpPr/>
          <p:nvPr/>
        </p:nvSpPr>
        <p:spPr>
          <a:xfrm rot="19800000" flipV="1">
            <a:off x="2311032" y="5120372"/>
            <a:ext cx="693261" cy="2520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58625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267" y="303213"/>
            <a:ext cx="8189382" cy="1260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Langkah </a:t>
            </a:r>
            <a:r>
              <a:rPr lang="en-US" sz="4000" b="1" dirty="0" smtClean="0">
                <a:solidFill>
                  <a:srgbClr val="0070C0"/>
                </a:solidFill>
              </a:rPr>
              <a:t>9: </a:t>
            </a:r>
            <a:r>
              <a:rPr lang="en-US" sz="4000" b="1" dirty="0" smtClean="0">
                <a:solidFill>
                  <a:schemeClr val="tx1"/>
                </a:solidFill>
              </a:rPr>
              <a:t>Agregat </a:t>
            </a:r>
            <a:r>
              <a:rPr lang="en-US" sz="4000" b="1" dirty="0">
                <a:solidFill>
                  <a:schemeClr val="tx1"/>
                </a:solidFill>
              </a:rPr>
              <a:t>Tabel dan OLAP Beban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/>
              <a:t>pengolahan lebih lanjut di luar skema bintang ROLAP.</a:t>
            </a:r>
          </a:p>
          <a:p>
            <a:r>
              <a:rPr lang="en-US" dirty="0"/>
              <a:t>Kebanyakan ROLAPS Exist untuk memberi makan Database MOLAP</a:t>
            </a:r>
          </a:p>
          <a:p>
            <a:r>
              <a:rPr lang="en-US" dirty="0"/>
              <a:t>Segarkan / Proses ulang </a:t>
            </a:r>
          </a:p>
          <a:p>
            <a:pPr lvl="1"/>
            <a:r>
              <a:rPr lang="en-US" sz="2316" dirty="0"/>
              <a:t>kubus MOLAP</a:t>
            </a:r>
          </a:p>
          <a:p>
            <a:pPr lvl="1"/>
            <a:r>
              <a:rPr lang="en-US" sz="2316" dirty="0"/>
              <a:t>INDEX / pandangan terwujud</a:t>
            </a:r>
          </a:p>
          <a:p>
            <a:pPr lvl="1"/>
            <a:r>
              <a:rPr lang="en-US" sz="2316" dirty="0"/>
              <a:t>tabel ringkasan agregat</a:t>
            </a:r>
          </a:p>
        </p:txBody>
      </p:sp>
    </p:spTree>
    <p:extLst>
      <p:ext uri="{BB962C8B-B14F-4D97-AF65-F5344CB8AC3E}">
        <p14:creationId xmlns:p14="http://schemas.microsoft.com/office/powerpoint/2010/main" val="5124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Langkah </a:t>
            </a:r>
            <a:r>
              <a:rPr lang="en-US" sz="4000" b="1" dirty="0" smtClean="0">
                <a:solidFill>
                  <a:srgbClr val="0070C0"/>
                </a:solidFill>
              </a:rPr>
              <a:t>10: </a:t>
            </a:r>
            <a:r>
              <a:rPr lang="en-US" sz="4000" b="1" dirty="0" smtClean="0">
                <a:solidFill>
                  <a:schemeClr val="tx1"/>
                </a:solidFill>
              </a:rPr>
              <a:t>ETL </a:t>
            </a:r>
            <a:r>
              <a:rPr lang="en-US" sz="4000" b="1" dirty="0">
                <a:solidFill>
                  <a:schemeClr val="tx1"/>
                </a:solidFill>
              </a:rPr>
              <a:t>Sistem Operasi &amp; Otomasi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/>
              <a:t>jadwal pekerjaan</a:t>
            </a:r>
          </a:p>
          <a:p>
            <a:r>
              <a:rPr lang="en-US" dirty="0"/>
              <a:t>Menangkap dan Log kesalahan / pengecualian</a:t>
            </a:r>
          </a:p>
          <a:p>
            <a:r>
              <a:rPr lang="en-US" dirty="0"/>
              <a:t>tugas manajemen database:</a:t>
            </a:r>
          </a:p>
          <a:p>
            <a:pPr lvl="1"/>
            <a:r>
              <a:rPr lang="en-US" sz="2316" dirty="0"/>
              <a:t>data lama pembersihan</a:t>
            </a:r>
          </a:p>
          <a:p>
            <a:pPr lvl="1"/>
            <a:r>
              <a:rPr lang="en-US" sz="2316" dirty="0"/>
              <a:t>Kecilkan database</a:t>
            </a:r>
          </a:p>
          <a:p>
            <a:pPr lvl="1"/>
            <a:r>
              <a:rPr lang="en-US" sz="2316" dirty="0"/>
              <a:t>membangun kembali indeks</a:t>
            </a:r>
          </a:p>
          <a:p>
            <a:pPr lvl="1"/>
            <a:r>
              <a:rPr lang="en-US" sz="2316" dirty="0"/>
              <a:t>Statistik pembaruan</a:t>
            </a:r>
          </a:p>
        </p:txBody>
      </p:sp>
    </p:spTree>
    <p:extLst>
      <p:ext uri="{BB962C8B-B14F-4D97-AF65-F5344CB8AC3E}">
        <p14:creationId xmlns:p14="http://schemas.microsoft.com/office/powerpoint/2010/main" val="12113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8667" y="303213"/>
            <a:ext cx="8544982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Lingkaran kehidupan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57256" y="3603153"/>
            <a:ext cx="1331781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8988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Sebelum Kita Mulai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78" dirty="0"/>
              <a:t>Kita akan membutuhkan </a:t>
            </a:r>
          </a:p>
          <a:p>
            <a:pPr marL="425419" indent="-425419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Fisik </a:t>
            </a:r>
            <a:r>
              <a:rPr lang="en-US" b="1" dirty="0" smtClean="0">
                <a:solidFill>
                  <a:srgbClr val="0070C0"/>
                </a:solidFill>
              </a:rPr>
              <a:t>Desain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pelaksanaan bintang Skema di ROLAP, dengan beban awal.</a:t>
            </a:r>
          </a:p>
          <a:p>
            <a:pPr marL="425419" indent="-425419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Arsitektur </a:t>
            </a:r>
            <a:r>
              <a:rPr lang="en-US" b="1" dirty="0" smtClean="0">
                <a:solidFill>
                  <a:srgbClr val="0070C0"/>
                </a:solidFill>
              </a:rPr>
              <a:t>Rencana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441175" lvl="1" indent="0">
              <a:buNone/>
            </a:pPr>
            <a:r>
              <a:rPr lang="en-US" sz="2647" dirty="0"/>
              <a:t>Pemahaman DW / arsitektur BI Anda.</a:t>
            </a:r>
          </a:p>
          <a:p>
            <a:pPr marL="425419" indent="-425419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Sumber untuk Target </a:t>
            </a:r>
            <a:r>
              <a:rPr lang="en-US" b="1" dirty="0" smtClean="0">
                <a:solidFill>
                  <a:srgbClr val="0070C0"/>
                </a:solidFill>
              </a:rPr>
              <a:t>Pemetaan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Bagian dari proses desain rinci.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3" y="1043361"/>
            <a:ext cx="4247346" cy="1260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3970" dirty="0">
                <a:solidFill>
                  <a:srgbClr val="0070C0"/>
                </a:solidFill>
              </a:rPr>
              <a:t>Rencana…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5943" y="2625910"/>
            <a:ext cx="3833124" cy="3879462"/>
          </a:xfrm>
        </p:spPr>
        <p:txBody>
          <a:bodyPr>
            <a:normAutofit/>
          </a:bodyPr>
          <a:lstStyle/>
          <a:p>
            <a:r>
              <a:rPr lang="en-US" sz="2800" dirty="0"/>
              <a:t>Bagaimana 34 subsistem peta dan terkait dengan rencana 10 langkah. </a:t>
            </a:r>
          </a:p>
          <a:p>
            <a:r>
              <a:rPr lang="en-US" sz="2800" dirty="0"/>
              <a:t>Menurut Kimball.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56" y="128620"/>
            <a:ext cx="4906033" cy="72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Langkah 1: </a:t>
            </a:r>
            <a:r>
              <a:rPr lang="en-US" sz="4000" dirty="0"/>
              <a:t>Menggambar Tingkat Tinggi Rencana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356720" y="2430315"/>
            <a:ext cx="2962116" cy="3597605"/>
          </a:xfrm>
        </p:spPr>
        <p:txBody>
          <a:bodyPr/>
          <a:lstStyle/>
          <a:p>
            <a:r>
              <a:rPr lang="en-US" sz="2600" dirty="0" smtClean="0"/>
              <a:t>Ini disebut </a:t>
            </a:r>
            <a:r>
              <a:rPr lang="en-US" sz="2600" dirty="0" smtClean="0">
                <a:solidFill>
                  <a:srgbClr val="0070C0"/>
                </a:solidFill>
              </a:rPr>
              <a:t>sumber </a:t>
            </a:r>
            <a:r>
              <a:rPr lang="en-US" sz="2600" dirty="0" smtClean="0"/>
              <a:t>untuk </a:t>
            </a:r>
            <a:r>
              <a:rPr lang="en-US" sz="2600" dirty="0" smtClean="0">
                <a:solidFill>
                  <a:srgbClr val="0070C0"/>
                </a:solidFill>
              </a:rPr>
              <a:t>target </a:t>
            </a:r>
            <a:r>
              <a:rPr lang="en-US" sz="2600" dirty="0" smtClean="0"/>
              <a:t>peta.</a:t>
            </a:r>
          </a:p>
          <a:p>
            <a:r>
              <a:rPr lang="en-US" sz="2600" dirty="0" smtClean="0"/>
              <a:t>Sumber berasal dari berbagai daerah yang berbeda.</a:t>
            </a:r>
          </a:p>
          <a:p>
            <a:r>
              <a:rPr lang="en-US" sz="2600" dirty="0" smtClean="0"/>
              <a:t>target yang </a:t>
            </a:r>
            <a:r>
              <a:rPr lang="en-US" sz="2600" dirty="0" smtClean="0">
                <a:solidFill>
                  <a:srgbClr val="0070C0"/>
                </a:solidFill>
              </a:rPr>
              <a:t>Dimensi </a:t>
            </a:r>
            <a:r>
              <a:rPr lang="en-US" sz="2600" dirty="0" smtClean="0"/>
              <a:t>dan </a:t>
            </a:r>
            <a:r>
              <a:rPr lang="en-US" sz="2600" dirty="0" smtClean="0">
                <a:solidFill>
                  <a:srgbClr val="0070C0"/>
                </a:solidFill>
              </a:rPr>
              <a:t>Fakta </a:t>
            </a:r>
            <a:r>
              <a:rPr lang="en-US" sz="2600" dirty="0" smtClean="0"/>
              <a:t>tabel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89" y="2269952"/>
            <a:ext cx="6522931" cy="45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Langkah 2: </a:t>
            </a:r>
            <a:r>
              <a:rPr lang="en-US" sz="4000" dirty="0"/>
              <a:t>Pilih Alat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alat ETL Anda bertanggung jawab untuk memindahkan data dari berbagai sumber ke dalam gudang data.</a:t>
            </a:r>
          </a:p>
          <a:p>
            <a:r>
              <a:rPr lang="en-US" dirty="0"/>
              <a:t>bahasa pemrograman vs alat grafis.</a:t>
            </a:r>
          </a:p>
          <a:p>
            <a:r>
              <a:rPr lang="en-US" dirty="0" smtClean="0"/>
              <a:t>pemrograman </a:t>
            </a:r>
            <a:r>
              <a:rPr lang="en-US" dirty="0">
                <a:sym typeface="Wingdings" panose="05000000000000000000" pitchFamily="2" charset="2"/>
              </a:rPr>
              <a:t> Fleksibilitas, Customizable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grafis  </a:t>
            </a:r>
            <a:r>
              <a:rPr lang="en-US" dirty="0">
                <a:sym typeface="Wingdings" panose="05000000000000000000" pitchFamily="2" charset="2"/>
              </a:rPr>
              <a:t>Diri Mendokumentasikan, Mudah untuk </a:t>
            </a:r>
            <a:r>
              <a:rPr lang="en-US" dirty="0" smtClean="0">
                <a:sym typeface="Wingdings" panose="05000000000000000000" pitchFamily="2" charset="2"/>
              </a:rPr>
              <a:t>pemula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Solusi terbaik adalah suatu tempat di tengah.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ETL: Kode vs Alat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841415" y="2456176"/>
            <a:ext cx="3392779" cy="35976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493850" y="2456176"/>
            <a:ext cx="2937607" cy="3597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8121" y="6246590"/>
            <a:ext cx="4948599" cy="448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16" dirty="0"/>
              <a:t>Mana yang lebih mudah dipahami?</a:t>
            </a:r>
          </a:p>
        </p:txBody>
      </p:sp>
    </p:spTree>
    <p:extLst>
      <p:ext uri="{BB962C8B-B14F-4D97-AF65-F5344CB8AC3E}">
        <p14:creationId xmlns:p14="http://schemas.microsoft.com/office/powerpoint/2010/main" val="176431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970" dirty="0"/>
              <a:t>Mengapa ETL Alat?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/>
          <a:lstStyle/>
          <a:p>
            <a:r>
              <a:rPr lang="en-US" sz="2800" dirty="0"/>
              <a:t>Self-dokumentasi yang berasal dari menggunakan grafis yang </a:t>
            </a:r>
            <a:r>
              <a:rPr lang="en-US" sz="2800" dirty="0" smtClean="0"/>
              <a:t>alat</a:t>
            </a:r>
          </a:p>
          <a:p>
            <a:r>
              <a:rPr lang="en-US" sz="2800" dirty="0"/>
              <a:t>alat ETL menawarkan logika transformasi lanjutan:</a:t>
            </a:r>
            <a:br>
              <a:rPr lang="en-US" sz="2800" dirty="0"/>
            </a:br>
            <a:r>
              <a:rPr lang="en-US" sz="2000" dirty="0"/>
              <a:t>algoritma kabur pencocokan, akses terintegrasi ke nama dan alamat deduplication rutinitas, dan data algoritma mining</a:t>
            </a:r>
            <a:endParaRPr lang="en-US" sz="2800" dirty="0" smtClean="0"/>
          </a:p>
          <a:p>
            <a:r>
              <a:rPr lang="en-US" sz="2800" dirty="0"/>
              <a:t>meningkatkan kinerja sistem pada tingkat yang lebih rendah dari keahlian.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1034" name="Picture 10" descr="http://www.evolven.com/images/supported/st_microsoft_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37" y="5176176"/>
            <a:ext cx="1985221" cy="16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ventanaresearch.com/uploadedImages/Content/Benchmark/IT/Innovating_with_Operational_Intelligence_and_Complex_Event_Processing/ibm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44" y="4783582"/>
            <a:ext cx="1479253" cy="5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rickscloud.com/wp-content/uploads/2015/07/oracle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95" y="4661122"/>
            <a:ext cx="2698072" cy="83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ateman-group.com/wp-content/uploads/2014/07/tibco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52" y="6074038"/>
            <a:ext cx="1715244" cy="85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vy-is.co.uk/wp-content/uploads/2015/02/pentaho-logo-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96" y="5350890"/>
            <a:ext cx="2741547" cy="8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3213"/>
            <a:ext cx="8324849" cy="12604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Langkah 3: </a:t>
            </a:r>
            <a:r>
              <a:rPr lang="en-US" sz="4000" dirty="0"/>
              <a:t>Mengembangkan Strategi Detil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Data </a:t>
            </a:r>
            <a:r>
              <a:rPr lang="en-US" sz="2800" b="1" dirty="0" smtClean="0">
                <a:solidFill>
                  <a:srgbClr val="0070C0"/>
                </a:solidFill>
              </a:rPr>
              <a:t>pencabutan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1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dirty="0"/>
              <a:t>&amp; </a:t>
            </a:r>
            <a:r>
              <a:rPr lang="en-US" sz="2800" b="1" dirty="0" smtClean="0">
                <a:solidFill>
                  <a:srgbClr val="0070C0"/>
                </a:solidFill>
              </a:rPr>
              <a:t>arsip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dirty="0"/>
              <a:t>Data Extracted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Data </a:t>
            </a:r>
            <a:r>
              <a:rPr lang="en-US" sz="2800" b="1" dirty="0" smtClean="0">
                <a:solidFill>
                  <a:srgbClr val="0070C0"/>
                </a:solidFill>
              </a:rPr>
              <a:t>kualitas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dirty="0"/>
              <a:t>pemeriksaan pada dimensi &amp; fakta</a:t>
            </a:r>
          </a:p>
          <a:p>
            <a:r>
              <a:rPr lang="en-US" sz="2800" dirty="0"/>
              <a:t>Mengelola perubahan </a:t>
            </a:r>
            <a:r>
              <a:rPr lang="en-US" sz="2800" b="1" dirty="0" smtClean="0">
                <a:solidFill>
                  <a:srgbClr val="0070C0"/>
                </a:solidFill>
              </a:rPr>
              <a:t>ukuran</a:t>
            </a:r>
            <a:r>
              <a:rPr lang="en-US" sz="2800" b="1" baseline="30000" dirty="0">
                <a:solidFill>
                  <a:srgbClr val="0070C0"/>
                </a:solidFill>
              </a:rPr>
              <a:t>4</a:t>
            </a:r>
          </a:p>
          <a:p>
            <a:r>
              <a:rPr lang="en-US" sz="2800" dirty="0"/>
              <a:t>Pastikan DW dan ETL bertemu </a:t>
            </a:r>
            <a:r>
              <a:rPr lang="en-US" sz="2800" b="1" dirty="0">
                <a:solidFill>
                  <a:srgbClr val="0070C0"/>
                </a:solidFill>
              </a:rPr>
              <a:t>ketersediaan sistem </a:t>
            </a:r>
            <a:r>
              <a:rPr lang="en-US" sz="2800" dirty="0"/>
              <a:t>Persyaratan</a:t>
            </a:r>
          </a:p>
          <a:p>
            <a:r>
              <a:rPr lang="en-US" sz="2800" dirty="0"/>
              <a:t>desain </a:t>
            </a:r>
            <a:r>
              <a:rPr lang="en-US" sz="2800" b="1" dirty="0">
                <a:solidFill>
                  <a:srgbClr val="0070C0"/>
                </a:solidFill>
              </a:rPr>
              <a:t>Data audit </a:t>
            </a:r>
            <a:r>
              <a:rPr lang="en-US" sz="2800" dirty="0"/>
              <a:t>subsistem</a:t>
            </a:r>
          </a:p>
          <a:p>
            <a:r>
              <a:rPr lang="en-US" sz="2800" dirty="0"/>
              <a:t>mengatur </a:t>
            </a:r>
            <a:r>
              <a:rPr lang="en-US" sz="2800" b="1" dirty="0">
                <a:solidFill>
                  <a:srgbClr val="0070C0"/>
                </a:solidFill>
              </a:rPr>
              <a:t>ETL </a:t>
            </a:r>
            <a:r>
              <a:rPr lang="en-US" sz="2800" b="1" dirty="0" smtClean="0">
                <a:solidFill>
                  <a:srgbClr val="0070C0"/>
                </a:solidFill>
              </a:rPr>
              <a:t>area pementasan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2851</TotalTime>
  <Words>1120</Words>
  <Application>Microsoft Office PowerPoint</Application>
  <PresentationFormat>Custom</PresentationFormat>
  <Paragraphs>135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The Kimball Lifecycle Diagram</vt:lpstr>
      <vt:lpstr>Before We Begin</vt:lpstr>
      <vt:lpstr>The Plan…</vt:lpstr>
      <vt:lpstr>Step 1: Draw The High Level Plan</vt:lpstr>
      <vt:lpstr>Step 2: Choose an ETL Tool</vt:lpstr>
      <vt:lpstr>ETL: Code vs Tool</vt:lpstr>
      <vt:lpstr>Why ETL Tools?</vt:lpstr>
      <vt:lpstr>Step 3: Develop Detailed Strategies</vt:lpstr>
      <vt:lpstr>The Role of the Staging</vt:lpstr>
      <vt:lpstr>Step 4: Drill Down by Target Table</vt:lpstr>
      <vt:lpstr>Step 5: Populate Dimensions  with Historic Data</vt:lpstr>
      <vt:lpstr>Step 6: Perform the Fact Table Historic Load</vt:lpstr>
      <vt:lpstr>Example Surrogate Key Pipeline</vt:lpstr>
      <vt:lpstr>Step 7: Dimension Table Incremental Processing</vt:lpstr>
      <vt:lpstr>Step 8: Fact Table Incremental Processing</vt:lpstr>
      <vt:lpstr>CDC - Change Data Capture</vt:lpstr>
      <vt:lpstr>Step 9: Aggregate Table and OLAP Loads</vt:lpstr>
      <vt:lpstr>Step 10: ETL System Operation &amp; Automation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279</cp:revision>
  <dcterms:created xsi:type="dcterms:W3CDTF">2014-08-28T03:04:31Z</dcterms:created>
  <dcterms:modified xsi:type="dcterms:W3CDTF">2017-11-30T07:41:23Z</dcterms:modified>
</cp:coreProperties>
</file>