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303" r:id="rId3"/>
    <p:sldId id="285" r:id="rId4"/>
    <p:sldId id="257" r:id="rId5"/>
    <p:sldId id="282" r:id="rId6"/>
    <p:sldId id="283" r:id="rId7"/>
    <p:sldId id="302" r:id="rId8"/>
    <p:sldId id="258" r:id="rId9"/>
    <p:sldId id="301" r:id="rId10"/>
    <p:sldId id="260" r:id="rId11"/>
    <p:sldId id="261" r:id="rId12"/>
    <p:sldId id="263" r:id="rId13"/>
    <p:sldId id="264" r:id="rId14"/>
    <p:sldId id="278" r:id="rId15"/>
    <p:sldId id="259" r:id="rId16"/>
    <p:sldId id="266" r:id="rId17"/>
    <p:sldId id="265" r:id="rId18"/>
    <p:sldId id="267" r:id="rId19"/>
    <p:sldId id="276" r:id="rId20"/>
    <p:sldId id="268" r:id="rId21"/>
    <p:sldId id="299" r:id="rId22"/>
    <p:sldId id="291" r:id="rId23"/>
    <p:sldId id="269" r:id="rId24"/>
    <p:sldId id="271" r:id="rId25"/>
    <p:sldId id="270" r:id="rId26"/>
    <p:sldId id="290" r:id="rId27"/>
    <p:sldId id="292" r:id="rId28"/>
    <p:sldId id="293" r:id="rId29"/>
    <p:sldId id="294" r:id="rId30"/>
    <p:sldId id="295" r:id="rId31"/>
    <p:sldId id="296" r:id="rId32"/>
    <p:sldId id="297" r:id="rId33"/>
    <p:sldId id="298" r:id="rId34"/>
    <p:sldId id="286" r:id="rId35"/>
    <p:sldId id="287" r:id="rId36"/>
    <p:sldId id="288" r:id="rId37"/>
    <p:sldId id="27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78584" autoAdjust="0"/>
  </p:normalViewPr>
  <p:slideViewPr>
    <p:cSldViewPr>
      <p:cViewPr>
        <p:scale>
          <a:sx n="63" d="100"/>
          <a:sy n="63" d="100"/>
        </p:scale>
        <p:origin x="-1110"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elin\Documents\times\timesFeb2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barChart>
        <c:barDir val="col"/>
        <c:grouping val="clustered"/>
        <c:varyColors val="0"/>
        <c:ser>
          <c:idx val="0"/>
          <c:order val="0"/>
          <c:tx>
            <c:v>0.75</c:v>
          </c:tx>
          <c:invertIfNegative val="0"/>
          <c:val>
            <c:numRef>
              <c:f>Sheet1!$AIY$1</c:f>
              <c:numCache>
                <c:formatCode>General</c:formatCode>
                <c:ptCount val="1"/>
                <c:pt idx="0">
                  <c:v>653.68308351177984</c:v>
                </c:pt>
              </c:numCache>
            </c:numRef>
          </c:val>
        </c:ser>
        <c:ser>
          <c:idx val="1"/>
          <c:order val="1"/>
          <c:tx>
            <c:v>0.5</c:v>
          </c:tx>
          <c:invertIfNegative val="0"/>
          <c:val>
            <c:numRef>
              <c:f>Sheet1!$AIY$2</c:f>
              <c:numCache>
                <c:formatCode>General</c:formatCode>
                <c:ptCount val="1"/>
                <c:pt idx="0">
                  <c:v>610.6070663811563</c:v>
                </c:pt>
              </c:numCache>
            </c:numRef>
          </c:val>
        </c:ser>
        <c:ser>
          <c:idx val="2"/>
          <c:order val="2"/>
          <c:tx>
            <c:v>0.3</c:v>
          </c:tx>
          <c:invertIfNegative val="0"/>
          <c:val>
            <c:numRef>
              <c:f>Sheet1!$AIY$3</c:f>
              <c:numCache>
                <c:formatCode>General</c:formatCode>
                <c:ptCount val="1"/>
                <c:pt idx="0">
                  <c:v>599.05460385438948</c:v>
                </c:pt>
              </c:numCache>
            </c:numRef>
          </c:val>
        </c:ser>
        <c:ser>
          <c:idx val="3"/>
          <c:order val="3"/>
          <c:tx>
            <c:v>0.1</c:v>
          </c:tx>
          <c:invertIfNegative val="0"/>
          <c:val>
            <c:numRef>
              <c:f>Sheet1!$AIY$4</c:f>
              <c:numCache>
                <c:formatCode>General</c:formatCode>
                <c:ptCount val="1"/>
                <c:pt idx="0">
                  <c:v>583.17451820128474</c:v>
                </c:pt>
              </c:numCache>
            </c:numRef>
          </c:val>
        </c:ser>
        <c:ser>
          <c:idx val="4"/>
          <c:order val="4"/>
          <c:tx>
            <c:v>0.05</c:v>
          </c:tx>
          <c:invertIfNegative val="0"/>
          <c:val>
            <c:numRef>
              <c:f>Sheet1!$AIY$5</c:f>
              <c:numCache>
                <c:formatCode>General</c:formatCode>
                <c:ptCount val="1"/>
                <c:pt idx="0">
                  <c:v>573.15203426124253</c:v>
                </c:pt>
              </c:numCache>
            </c:numRef>
          </c:val>
        </c:ser>
        <c:dLbls>
          <c:showLegendKey val="0"/>
          <c:showVal val="0"/>
          <c:showCatName val="0"/>
          <c:showSerName val="0"/>
          <c:showPercent val="0"/>
          <c:showBubbleSize val="0"/>
        </c:dLbls>
        <c:gapWidth val="150"/>
        <c:axId val="39022592"/>
        <c:axId val="39024512"/>
      </c:barChart>
      <c:catAx>
        <c:axId val="39022592"/>
        <c:scaling>
          <c:orientation val="minMax"/>
        </c:scaling>
        <c:delete val="0"/>
        <c:axPos val="b"/>
        <c:title>
          <c:tx>
            <c:rich>
              <a:bodyPr/>
              <a:lstStyle/>
              <a:p>
                <a:pPr>
                  <a:defRPr sz="1600"/>
                </a:pPr>
                <a:r>
                  <a:rPr lang="en-US" sz="1600" dirty="0"/>
                  <a:t>Frame</a:t>
                </a:r>
                <a:r>
                  <a:rPr lang="en-US" sz="1600" baseline="0" dirty="0"/>
                  <a:t> resolution level</a:t>
                </a:r>
                <a:endParaRPr lang="en-US" sz="1600" dirty="0"/>
              </a:p>
            </c:rich>
          </c:tx>
          <c:layout>
            <c:manualLayout>
              <c:xMode val="edge"/>
              <c:yMode val="edge"/>
              <c:x val="0.435356929393728"/>
              <c:y val="0.92480001566968495"/>
            </c:manualLayout>
          </c:layout>
          <c:overlay val="0"/>
        </c:title>
        <c:numFmt formatCode="General" sourceLinked="1"/>
        <c:majorTickMark val="none"/>
        <c:minorTickMark val="none"/>
        <c:tickLblPos val="none"/>
        <c:crossAx val="39024512"/>
        <c:crosses val="autoZero"/>
        <c:auto val="1"/>
        <c:lblAlgn val="ctr"/>
        <c:lblOffset val="100"/>
        <c:noMultiLvlLbl val="0"/>
      </c:catAx>
      <c:valAx>
        <c:axId val="39024512"/>
        <c:scaling>
          <c:orientation val="minMax"/>
        </c:scaling>
        <c:delete val="0"/>
        <c:axPos val="l"/>
        <c:title>
          <c:tx>
            <c:rich>
              <a:bodyPr rot="0" vert="horz" anchor="t" anchorCtr="1"/>
              <a:lstStyle/>
              <a:p>
                <a:pPr>
                  <a:defRPr sz="1600"/>
                </a:pPr>
                <a:r>
                  <a:rPr lang="en-US" sz="1600"/>
                  <a:t>response time(ms)</a:t>
                </a:r>
              </a:p>
            </c:rich>
          </c:tx>
          <c:layout/>
          <c:overlay val="0"/>
        </c:title>
        <c:numFmt formatCode="General" sourceLinked="1"/>
        <c:majorTickMark val="out"/>
        <c:minorTickMark val="none"/>
        <c:tickLblPos val="nextTo"/>
        <c:txPr>
          <a:bodyPr/>
          <a:lstStyle/>
          <a:p>
            <a:pPr>
              <a:defRPr sz="1400"/>
            </a:pPr>
            <a:endParaRPr lang="en-US"/>
          </a:p>
        </c:txPr>
        <c:crossAx val="39022592"/>
        <c:crosses val="autoZero"/>
        <c:crossBetween val="between"/>
      </c:valAx>
    </c:plotArea>
    <c:legend>
      <c:legendPos val="b"/>
      <c:layout>
        <c:manualLayout>
          <c:xMode val="edge"/>
          <c:yMode val="edge"/>
          <c:x val="0.31478249006003001"/>
          <c:y val="0.84842754730285497"/>
          <c:w val="0.63549474477125201"/>
          <c:h val="8.3717191601050095E-2"/>
        </c:manualLayout>
      </c:layout>
      <c:overlay val="0"/>
      <c:txPr>
        <a:bodyPr/>
        <a:lstStyle/>
        <a:p>
          <a:pPr>
            <a:defRPr sz="1400"/>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A29D3D-CFB0-471B-A713-A1B52FE9B351}" type="datetimeFigureOut">
              <a:rPr lang="en-US" smtClean="0"/>
              <a:pPr/>
              <a:t>4/10/2015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277825-E65A-4334-99EE-E694E17A4F4A}" type="slidenum">
              <a:rPr lang="en-US" smtClean="0"/>
              <a:pPr/>
              <a:t>‹#›</a:t>
            </a:fld>
            <a:endParaRPr lang="en-US"/>
          </a:p>
        </p:txBody>
      </p:sp>
    </p:spTree>
    <p:extLst>
      <p:ext uri="{BB962C8B-B14F-4D97-AF65-F5344CB8AC3E}">
        <p14:creationId xmlns:p14="http://schemas.microsoft.com/office/powerpoint/2010/main" val="3918681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277825-E65A-4334-99EE-E694E17A4F4A}" type="slidenum">
              <a:rPr lang="en-US" smtClean="0"/>
              <a:pPr/>
              <a:t>2</a:t>
            </a:fld>
            <a:endParaRPr lang="en-US"/>
          </a:p>
        </p:txBody>
      </p:sp>
    </p:spTree>
    <p:extLst>
      <p:ext uri="{BB962C8B-B14F-4D97-AF65-F5344CB8AC3E}">
        <p14:creationId xmlns:p14="http://schemas.microsoft.com/office/powerpoint/2010/main" val="4695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Here are some requirements of a real and widely applicable solution, to the problem of providing fully context-aware and safe outdoor navigation for the blind people. The system developed for this purpose should not require any modifications to the existing infrastructure, as in the case of accessible pedestrian signals. The solution should be universally applicable, for example, it should be able to guide the user whether he is in India or the US. The solution should of course be compliant with the real-time requirements of the problem, as for an application like pedestrian crossing guidance, timeliness of response is critical. The device should not be too heavy to carry around the whole day and should provide an interface that would not obstruct the user’s attention to the environment. The solution should also be highly available, i.e. little to no interruption in service should be experienced by the user. </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128"/>
              </a:defRPr>
            </a:lvl1pPr>
            <a:lvl2pPr marL="37931725" indent="-37474525">
              <a:defRPr>
                <a:solidFill>
                  <a:schemeClr val="tx1"/>
                </a:solidFill>
                <a:latin typeface="Calibri" charset="0"/>
                <a:ea typeface="ＭＳ Ｐゴシック" charset="-128"/>
              </a:defRPr>
            </a:lvl2pPr>
            <a:lvl3pPr>
              <a:defRPr>
                <a:solidFill>
                  <a:schemeClr val="tx1"/>
                </a:solidFill>
                <a:latin typeface="Calibri" charset="0"/>
                <a:ea typeface="ＭＳ Ｐゴシック" charset="-128"/>
              </a:defRPr>
            </a:lvl3pPr>
            <a:lvl4pPr>
              <a:defRPr>
                <a:solidFill>
                  <a:schemeClr val="tx1"/>
                </a:solidFill>
                <a:latin typeface="Calibri" charset="0"/>
                <a:ea typeface="ＭＳ Ｐゴシック" charset="-128"/>
              </a:defRPr>
            </a:lvl4pPr>
            <a:lvl5pPr>
              <a:defRPr>
                <a:solidFill>
                  <a:schemeClr val="tx1"/>
                </a:solidFill>
                <a:latin typeface="Calibri" charset="0"/>
                <a:ea typeface="ＭＳ Ｐゴシック" charset="-128"/>
              </a:defRPr>
            </a:lvl5pPr>
            <a:lvl6pPr marL="457200" fontAlgn="base">
              <a:spcBef>
                <a:spcPct val="0"/>
              </a:spcBef>
              <a:spcAft>
                <a:spcPct val="0"/>
              </a:spcAft>
              <a:defRPr>
                <a:solidFill>
                  <a:schemeClr val="tx1"/>
                </a:solidFill>
                <a:latin typeface="Calibri" charset="0"/>
                <a:ea typeface="ＭＳ Ｐゴシック" charset="-128"/>
              </a:defRPr>
            </a:lvl6pPr>
            <a:lvl7pPr marL="914400" fontAlgn="base">
              <a:spcBef>
                <a:spcPct val="0"/>
              </a:spcBef>
              <a:spcAft>
                <a:spcPct val="0"/>
              </a:spcAft>
              <a:defRPr>
                <a:solidFill>
                  <a:schemeClr val="tx1"/>
                </a:solidFill>
                <a:latin typeface="Calibri" charset="0"/>
                <a:ea typeface="ＭＳ Ｐゴシック" charset="-128"/>
              </a:defRPr>
            </a:lvl7pPr>
            <a:lvl8pPr marL="1371600" fontAlgn="base">
              <a:spcBef>
                <a:spcPct val="0"/>
              </a:spcBef>
              <a:spcAft>
                <a:spcPct val="0"/>
              </a:spcAft>
              <a:defRPr>
                <a:solidFill>
                  <a:schemeClr val="tx1"/>
                </a:solidFill>
                <a:latin typeface="Calibri" charset="0"/>
                <a:ea typeface="ＭＳ Ｐゴシック" charset="-128"/>
              </a:defRPr>
            </a:lvl8pPr>
            <a:lvl9pPr marL="1828800" fontAlgn="base">
              <a:spcBef>
                <a:spcPct val="0"/>
              </a:spcBef>
              <a:spcAft>
                <a:spcPct val="0"/>
              </a:spcAft>
              <a:defRPr>
                <a:solidFill>
                  <a:schemeClr val="tx1"/>
                </a:solidFill>
                <a:latin typeface="Calibri" charset="0"/>
                <a:ea typeface="ＭＳ Ｐゴシック" charset="-128"/>
              </a:defRPr>
            </a:lvl9pPr>
          </a:lstStyle>
          <a:p>
            <a:fld id="{DE2B6494-FAF3-4523-BC14-99CEA2ACDCE1}" type="slidenum">
              <a:rPr lang="en-US" altLang="en-US"/>
              <a:pPr/>
              <a:t>9</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eaLnBrk="1" hangingPunct="1">
              <a:lnSpc>
                <a:spcPct val="90000"/>
              </a:lnSpc>
            </a:pPr>
            <a:r>
              <a:rPr lang="en-AU" sz="700">
                <a:latin typeface="Calibri" charset="0"/>
              </a:rPr>
              <a:t>Here are the basic components of the proposed system:</a:t>
            </a:r>
          </a:p>
          <a:p>
            <a:pPr eaLnBrk="1" hangingPunct="1">
              <a:lnSpc>
                <a:spcPct val="90000"/>
              </a:lnSpc>
            </a:pPr>
            <a:endParaRPr lang="en-AU" sz="700">
              <a:latin typeface="Calibri" charset="0"/>
            </a:endParaRPr>
          </a:p>
          <a:p>
            <a:pPr eaLnBrk="1" hangingPunct="1">
              <a:lnSpc>
                <a:spcPct val="90000"/>
              </a:lnSpc>
            </a:pPr>
            <a:r>
              <a:rPr lang="en-AU" sz="700">
                <a:latin typeface="Calibri" charset="0"/>
              </a:rPr>
              <a:t>We extended an open source navigation application named WalkyTalky by the Eyes-free group at Google, which navigates the user to his destination using GPS and Google Maps, and we integrated crossing guidance to this application. The automatic image capturing function was also added to the application. </a:t>
            </a:r>
          </a:p>
          <a:p>
            <a:pPr eaLnBrk="1" hangingPunct="1">
              <a:lnSpc>
                <a:spcPct val="90000"/>
              </a:lnSpc>
            </a:pPr>
            <a:endParaRPr lang="en-AU" sz="700">
              <a:latin typeface="Calibri" charset="0"/>
            </a:endParaRPr>
          </a:p>
          <a:p>
            <a:pPr eaLnBrk="1" hangingPunct="1">
              <a:lnSpc>
                <a:spcPct val="90000"/>
              </a:lnSpc>
            </a:pPr>
            <a:r>
              <a:rPr lang="en-AU" sz="700">
                <a:latin typeface="Calibri" charset="0"/>
              </a:rPr>
              <a:t>In order to make the detection more accurate, we enabled the Compass function in the application. The reason for using the Compass function is obtaining the heading direction of the blind user to correctly position him at the intersection.</a:t>
            </a:r>
          </a:p>
          <a:p>
            <a:pPr eaLnBrk="1" hangingPunct="1">
              <a:lnSpc>
                <a:spcPct val="90000"/>
              </a:lnSpc>
            </a:pPr>
            <a:endParaRPr lang="en-AU" sz="700">
              <a:latin typeface="Calibri" charset="0"/>
            </a:endParaRPr>
          </a:p>
          <a:p>
            <a:pPr eaLnBrk="1" hangingPunct="1">
              <a:lnSpc>
                <a:spcPct val="90000"/>
              </a:lnSpc>
            </a:pPr>
            <a:r>
              <a:rPr lang="en-AU" sz="700">
                <a:latin typeface="Calibri" charset="0"/>
              </a:rPr>
              <a:t>During the implementation of the current system, the native Android camera was used to take the pictures at street intersections. However, in future work we will be employing camera modules integrated into glasses worn by the user. This is considering the fact that the placement of the camera is of vital importance, for collection of context-relevant data, and an eye-level placement is the most natural. We are also considering the placement of camera modules on the sides of the glasses for even better context-awareness. </a:t>
            </a:r>
          </a:p>
          <a:p>
            <a:pPr eaLnBrk="1" hangingPunct="1">
              <a:lnSpc>
                <a:spcPct val="90000"/>
              </a:lnSpc>
            </a:pPr>
            <a:endParaRPr lang="en-AU" sz="700">
              <a:latin typeface="Calibri" charset="0"/>
            </a:endParaRPr>
          </a:p>
          <a:p>
            <a:pPr eaLnBrk="1" hangingPunct="1">
              <a:lnSpc>
                <a:spcPct val="90000"/>
              </a:lnSpc>
            </a:pPr>
            <a:r>
              <a:rPr lang="en-AU" sz="700">
                <a:latin typeface="Calibri" charset="0"/>
              </a:rPr>
              <a:t>The Elastic Compute Cloud service of Amazon Web Services was used to host the cloud component of our system, where the server receives video frames from the Android mobile device, processes to detect the presence and status of pedestrian signals in the frame, and sends a response back to the mobile device over a TCP connection. We chose to use the Amazon platform in this project, due to its proven robustness and ease of use.</a:t>
            </a:r>
          </a:p>
          <a:p>
            <a:pPr eaLnBrk="1" hangingPunct="1">
              <a:lnSpc>
                <a:spcPct val="90000"/>
              </a:lnSpc>
            </a:pPr>
            <a:endParaRPr lang="en-AU" sz="700">
              <a:latin typeface="Calibri" charset="0"/>
            </a:endParaRPr>
          </a:p>
          <a:p>
            <a:pPr eaLnBrk="1" hangingPunct="1">
              <a:lnSpc>
                <a:spcPct val="90000"/>
              </a:lnSpc>
            </a:pPr>
            <a:endParaRPr lang="en-US" sz="700">
              <a:latin typeface="Calibri" charset="0"/>
            </a:endParaRPr>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7C3FBA4-AA03-304E-A7DE-DC8F39B4CC49}" type="slidenum">
              <a:rPr lang="en-US"/>
              <a:pPr eaLnBrk="1" hangingPunct="1"/>
              <a:t>22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AU">
                <a:latin typeface="Calibri" charset="0"/>
              </a:rPr>
              <a:t>We are currently investigating the effectiveness of a multi-cue algorithm, in providing accurate guidance to the user at intersections. As seen in the figure here, the presence of contextual clues including other pedestrians crossing in the same direction, a zebra crossing and the status of traffic lights in the same direction, provide additional information to make an accurate decision about whether the user should cross. With the help of Cloud Computing, we will be able to run all of these detection algorithms in parallel to make a more informed and conservative decision at the crossing. Another important aspect we will take into consideration in the development of the detection algorithm is the universal aspects of pedestrian signals. As signals in different countries and even different cities can be dramatically different from each other, it will be important to focus on the common features at the image processing stage, instead of training the detector with a dataset of signal images, which may not be comprehensive.</a:t>
            </a:r>
            <a:endParaRPr lang="en-US">
              <a:latin typeface="Calibri" charset="0"/>
            </a:endParaRPr>
          </a:p>
          <a:p>
            <a:pPr eaLnBrk="1" hangingPunct="1"/>
            <a:endParaRPr lang="en-US">
              <a:latin typeface="Calibri" charset="0"/>
            </a:endParaRP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39921CD-4E59-BF44-8312-443780C8C2B6}" type="slidenum">
              <a:rPr lang="en-US"/>
              <a:pPr eaLnBrk="1" hangingPunct="1"/>
              <a:t>26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780A0F8-A7A9-3044-9A37-E2822319667F}" type="slidenum">
              <a:rPr lang="en-US">
                <a:latin typeface="Calibri" charset="0"/>
              </a:rPr>
              <a:pPr eaLnBrk="1" hangingPunct="1"/>
              <a:t>36</a:t>
            </a:fld>
            <a:endParaRPr lang="en-US">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99AED5F-7A3F-41C2-B9A9-7523F865D77C}" type="datetimeFigureOut">
              <a:rPr lang="en-US" smtClean="0"/>
              <a:pPr/>
              <a:t>4/10/2015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9D3A25B6-07CE-4694-8A75-429E8741B417}"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9AED5F-7A3F-41C2-B9A9-7523F865D77C}" type="datetimeFigureOut">
              <a:rPr lang="en-US" smtClean="0"/>
              <a:pPr/>
              <a:t>4/10/2015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D3A25B6-07CE-4694-8A75-429E8741B4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9AED5F-7A3F-41C2-B9A9-7523F865D77C}" type="datetimeFigureOut">
              <a:rPr lang="en-US" smtClean="0"/>
              <a:pPr/>
              <a:t>4/10/2015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D3A25B6-07CE-4694-8A75-429E8741B4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9AED5F-7A3F-41C2-B9A9-7523F865D77C}" type="datetimeFigureOut">
              <a:rPr lang="en-US" smtClean="0"/>
              <a:pPr/>
              <a:t>4/10/2015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D3A25B6-07CE-4694-8A75-429E8741B4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99AED5F-7A3F-41C2-B9A9-7523F865D77C}" type="datetimeFigureOut">
              <a:rPr lang="en-US" smtClean="0"/>
              <a:pPr/>
              <a:t>4/10/2015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D3A25B6-07CE-4694-8A75-429E8741B417}"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99AED5F-7A3F-41C2-B9A9-7523F865D77C}" type="datetimeFigureOut">
              <a:rPr lang="en-US" smtClean="0"/>
              <a:pPr/>
              <a:t>4/10/2015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D3A25B6-07CE-4694-8A75-429E8741B4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99AED5F-7A3F-41C2-B9A9-7523F865D77C}" type="datetimeFigureOut">
              <a:rPr lang="en-US" smtClean="0"/>
              <a:pPr/>
              <a:t>4/10/2015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D3A25B6-07CE-4694-8A75-429E8741B4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99AED5F-7A3F-41C2-B9A9-7523F865D77C}" type="datetimeFigureOut">
              <a:rPr lang="en-US" smtClean="0"/>
              <a:pPr/>
              <a:t>4/10/2015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D3A25B6-07CE-4694-8A75-429E8741B4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99AED5F-7A3F-41C2-B9A9-7523F865D77C}" type="datetimeFigureOut">
              <a:rPr lang="en-US" smtClean="0"/>
              <a:pPr/>
              <a:t>4/10/2015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D3A25B6-07CE-4694-8A75-429E8741B417}"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99AED5F-7A3F-41C2-B9A9-7523F865D77C}" type="datetimeFigureOut">
              <a:rPr lang="en-US" smtClean="0"/>
              <a:pPr/>
              <a:t>4/10/2015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D3A25B6-07CE-4694-8A75-429E8741B4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99AED5F-7A3F-41C2-B9A9-7523F865D77C}" type="datetimeFigureOut">
              <a:rPr lang="en-US" smtClean="0"/>
              <a:pPr/>
              <a:t>4/10/2015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D3A25B6-07CE-4694-8A75-429E8741B417}"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99AED5F-7A3F-41C2-B9A9-7523F865D77C}" type="datetimeFigureOut">
              <a:rPr lang="en-US" smtClean="0"/>
              <a:pPr/>
              <a:t>4/10/2015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D3A25B6-07CE-4694-8A75-429E8741B417}"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wayfinderaccess.com/" TargetMode="External"/><Relationship Id="rId2" Type="http://schemas.openxmlformats.org/officeDocument/2006/relationships/hyperlink" Target="http://www.loadstone-gps.com/" TargetMode="External"/><Relationship Id="rId1" Type="http://schemas.openxmlformats.org/officeDocument/2006/relationships/slideLayout" Target="../slideLayouts/slideLayout2.xml"/><Relationship Id="rId5" Type="http://schemas.openxmlformats.org/officeDocument/2006/relationships/hyperlink" Target="http://www.freedomscientific.com/" TargetMode="External"/><Relationship Id="rId4" Type="http://schemas.openxmlformats.org/officeDocument/2006/relationships/hyperlink" Target="http://www.humanware.com/"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www.talkingsigns.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sonicpathfinder.org/" TargetMode="External"/><Relationship Id="rId2" Type="http://schemas.openxmlformats.org/officeDocument/2006/relationships/hyperlink" Target="http://www.batforblind.co.nz/" TargetMode="External"/><Relationship Id="rId1" Type="http://schemas.openxmlformats.org/officeDocument/2006/relationships/slideLayout" Target="../slideLayouts/slideLayout2.xml"/><Relationship Id="rId5" Type="http://schemas.openxmlformats.org/officeDocument/2006/relationships/hyperlink" Target="http://www.seeingwithsound.com/" TargetMode="External"/><Relationship Id="rId4" Type="http://schemas.openxmlformats.org/officeDocument/2006/relationships/hyperlink" Target="http://www.gdp-research.com.au/"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s.purdue.edu/homes/b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cs.purdue.edu/homes/bb/cs590/" TargetMode="External"/><Relationship Id="rId5" Type="http://schemas.openxmlformats.org/officeDocument/2006/relationships/hyperlink" Target="https://www.cs.purdue.edu/homes/bb/cloud.html" TargetMode="External"/><Relationship Id="rId4" Type="http://schemas.openxmlformats.org/officeDocument/2006/relationships/hyperlink" Target="https://www.cs.purdue.edu/homes/bb/#colloquia"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independencescience.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47800" y="685800"/>
            <a:ext cx="7406640" cy="2133600"/>
          </a:xfrm>
        </p:spPr>
        <p:txBody>
          <a:bodyPr>
            <a:normAutofit/>
          </a:bodyPr>
          <a:lstStyle/>
          <a:p>
            <a:pPr algn="ctr"/>
            <a:r>
              <a:rPr lang="en-US" dirty="0" smtClean="0"/>
              <a:t>Mobile-Cloud Computing-Based Assistive Technologies for the Blind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Context-Aware Navigation Components</a:t>
            </a:r>
            <a:endParaRPr lang="en-US" dirty="0"/>
          </a:p>
        </p:txBody>
      </p:sp>
      <p:sp>
        <p:nvSpPr>
          <p:cNvPr id="3" name="Content Placeholder 2"/>
          <p:cNvSpPr>
            <a:spLocks noGrp="1"/>
          </p:cNvSpPr>
          <p:nvPr>
            <p:ph idx="1"/>
          </p:nvPr>
        </p:nvSpPr>
        <p:spPr>
          <a:xfrm>
            <a:off x="1435608" y="1828800"/>
            <a:ext cx="7498080" cy="4800600"/>
          </a:xfrm>
        </p:spPr>
        <p:txBody>
          <a:bodyPr>
            <a:normAutofit fontScale="92500" lnSpcReduction="20000"/>
          </a:bodyPr>
          <a:lstStyle/>
          <a:p>
            <a:r>
              <a:rPr lang="en-US" dirty="0" smtClean="0"/>
              <a:t>Outdoor Navigation (finding curbs -including in snow, using public transportation, interpreting traffic patterns/signal lights…)</a:t>
            </a:r>
          </a:p>
          <a:p>
            <a:r>
              <a:rPr lang="en-US" dirty="0" smtClean="0"/>
              <a:t>Indoor Navigation (finding stairs/elevator, specific offices, restrooms in unfamiliar buildings, finding the cheapest TV at a store…)</a:t>
            </a:r>
          </a:p>
          <a:p>
            <a:r>
              <a:rPr lang="en-US" dirty="0" smtClean="0"/>
              <a:t>Obstacle Avoidance (both overhanging and low obstacles…)</a:t>
            </a:r>
          </a:p>
          <a:p>
            <a:r>
              <a:rPr lang="en-US" dirty="0" smtClean="0"/>
              <a:t>Object Recognition (being able to reach objects needed, recognizing people who are in the immediate neighborhood…)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782762"/>
          </a:xfrm>
        </p:spPr>
        <p:txBody>
          <a:bodyPr>
            <a:normAutofit/>
          </a:bodyPr>
          <a:lstStyle/>
          <a:p>
            <a:pPr algn="ctr"/>
            <a:r>
              <a:rPr lang="en-US" sz="3900" dirty="0" smtClean="0"/>
              <a:t>Existing Blind Navigation Aids – </a:t>
            </a:r>
            <a:br>
              <a:rPr lang="en-US" sz="3900" dirty="0" smtClean="0"/>
            </a:br>
            <a:r>
              <a:rPr lang="en-US" sz="3900" dirty="0" smtClean="0"/>
              <a:t>Outdoor Navigation</a:t>
            </a:r>
            <a:endParaRPr lang="en-US" sz="3900" dirty="0"/>
          </a:p>
        </p:txBody>
      </p:sp>
      <p:sp>
        <p:nvSpPr>
          <p:cNvPr id="3" name="Content Placeholder 2"/>
          <p:cNvSpPr>
            <a:spLocks noGrp="1"/>
          </p:cNvSpPr>
          <p:nvPr>
            <p:ph idx="1"/>
          </p:nvPr>
        </p:nvSpPr>
        <p:spPr>
          <a:xfrm>
            <a:off x="1435608" y="1752600"/>
            <a:ext cx="7498080" cy="4800600"/>
          </a:xfrm>
        </p:spPr>
        <p:txBody>
          <a:bodyPr>
            <a:normAutofit lnSpcReduction="10000"/>
          </a:bodyPr>
          <a:lstStyle/>
          <a:p>
            <a:r>
              <a:rPr lang="en-US" dirty="0" smtClean="0"/>
              <a:t>Loadstone GPS (</a:t>
            </a:r>
            <a:r>
              <a:rPr lang="en-US" dirty="0" smtClean="0">
                <a:hlinkClick r:id="rId2"/>
              </a:rPr>
              <a:t>http://www.loadstone-gps.com/</a:t>
            </a:r>
            <a:r>
              <a:rPr lang="en-US" dirty="0" smtClean="0"/>
              <a:t>)</a:t>
            </a:r>
          </a:p>
          <a:p>
            <a:r>
              <a:rPr lang="en-US" dirty="0" err="1" smtClean="0"/>
              <a:t>Wayfinder</a:t>
            </a:r>
            <a:r>
              <a:rPr lang="en-US" dirty="0" smtClean="0"/>
              <a:t> Access (</a:t>
            </a:r>
            <a:r>
              <a:rPr lang="en-US" dirty="0" smtClean="0">
                <a:hlinkClick r:id="rId3"/>
              </a:rPr>
              <a:t>http://www.wayfinderaccess.com/</a:t>
            </a:r>
            <a:r>
              <a:rPr lang="en-US" dirty="0" smtClean="0"/>
              <a:t>)</a:t>
            </a:r>
          </a:p>
          <a:p>
            <a:r>
              <a:rPr lang="en-US" dirty="0" err="1" smtClean="0"/>
              <a:t>BrailleNote</a:t>
            </a:r>
            <a:r>
              <a:rPr lang="en-US" dirty="0" smtClean="0"/>
              <a:t> GPS (</a:t>
            </a:r>
            <a:r>
              <a:rPr lang="en-US" dirty="0" smtClean="0">
                <a:hlinkClick r:id="rId4"/>
              </a:rPr>
              <a:t>www.humanware.com</a:t>
            </a:r>
            <a:r>
              <a:rPr lang="en-US" dirty="0" smtClean="0"/>
              <a:t>)</a:t>
            </a:r>
          </a:p>
          <a:p>
            <a:r>
              <a:rPr lang="en-US" dirty="0" smtClean="0"/>
              <a:t>Trekker (</a:t>
            </a:r>
            <a:r>
              <a:rPr lang="en-US" dirty="0" smtClean="0">
                <a:hlinkClick r:id="rId4"/>
              </a:rPr>
              <a:t>www.humanware.com</a:t>
            </a:r>
            <a:r>
              <a:rPr lang="en-US" dirty="0" smtClean="0"/>
              <a:t>)</a:t>
            </a:r>
          </a:p>
          <a:p>
            <a:r>
              <a:rPr lang="en-US" dirty="0" err="1" smtClean="0"/>
              <a:t>StreetTalk</a:t>
            </a:r>
            <a:r>
              <a:rPr lang="en-US" dirty="0" smtClean="0"/>
              <a:t> (</a:t>
            </a:r>
            <a:r>
              <a:rPr lang="en-US" dirty="0" smtClean="0">
                <a:hlinkClick r:id="rId5"/>
              </a:rPr>
              <a:t>www.freedomscientific.com</a:t>
            </a:r>
            <a:r>
              <a:rPr lang="en-US" dirty="0" smtClean="0"/>
              <a:t>)</a:t>
            </a:r>
          </a:p>
          <a:p>
            <a:r>
              <a:rPr lang="en-US" dirty="0" smtClean="0"/>
              <a:t>DRISHTI [1]</a:t>
            </a:r>
          </a:p>
          <a:p>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Existing Blind Navigation Aids – </a:t>
            </a:r>
            <a:br>
              <a:rPr lang="en-US" dirty="0" smtClean="0"/>
            </a:br>
            <a:r>
              <a:rPr lang="en-US" dirty="0" smtClean="0"/>
              <a:t>Indoor Navigation</a:t>
            </a:r>
            <a:endParaRPr lang="en-US" dirty="0"/>
          </a:p>
        </p:txBody>
      </p:sp>
      <p:sp>
        <p:nvSpPr>
          <p:cNvPr id="3" name="Content Placeholder 2"/>
          <p:cNvSpPr>
            <a:spLocks noGrp="1"/>
          </p:cNvSpPr>
          <p:nvPr>
            <p:ph idx="1"/>
          </p:nvPr>
        </p:nvSpPr>
        <p:spPr/>
        <p:txBody>
          <a:bodyPr>
            <a:normAutofit/>
          </a:bodyPr>
          <a:lstStyle/>
          <a:p>
            <a:r>
              <a:rPr lang="en-US" dirty="0" err="1" smtClean="0"/>
              <a:t>InfoGrid</a:t>
            </a:r>
            <a:r>
              <a:rPr lang="en-US" dirty="0" smtClean="0"/>
              <a:t> (based on RFID) [2]</a:t>
            </a:r>
          </a:p>
          <a:p>
            <a:r>
              <a:rPr lang="en-US" dirty="0" smtClean="0"/>
              <a:t>Jerusalem College of Technology system (based on local infrared beams) [3]</a:t>
            </a:r>
          </a:p>
          <a:p>
            <a:r>
              <a:rPr lang="en-US" dirty="0" smtClean="0"/>
              <a:t>Talking Signs (</a:t>
            </a:r>
            <a:r>
              <a:rPr lang="en-US" dirty="0" smtClean="0">
                <a:hlinkClick r:id="rId2"/>
              </a:rPr>
              <a:t>www.talkingsigns.com</a:t>
            </a:r>
            <a:r>
              <a:rPr lang="en-US" dirty="0" smtClean="0"/>
              <a:t>) (audio signals sent by invisible infrared light beams)</a:t>
            </a:r>
          </a:p>
          <a:p>
            <a:r>
              <a:rPr lang="en-US" dirty="0" smtClean="0"/>
              <a:t>SWAN (audio interface guiding user along path, announcing important features) [4]</a:t>
            </a:r>
          </a:p>
          <a:p>
            <a:r>
              <a:rPr lang="en-US" dirty="0" err="1" smtClean="0"/>
              <a:t>ShopTalk</a:t>
            </a:r>
            <a:r>
              <a:rPr lang="en-US" dirty="0" smtClean="0"/>
              <a:t> (for grocery shopping) [5]</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Existing Blind Navigation Aids – </a:t>
            </a:r>
            <a:br>
              <a:rPr lang="en-US" dirty="0" smtClean="0"/>
            </a:br>
            <a:r>
              <a:rPr lang="en-US" dirty="0" smtClean="0"/>
              <a:t>Obstacle Avoidance</a:t>
            </a:r>
            <a:endParaRPr lang="en-US" dirty="0"/>
          </a:p>
        </p:txBody>
      </p:sp>
      <p:sp>
        <p:nvSpPr>
          <p:cNvPr id="3" name="Content Placeholder 2"/>
          <p:cNvSpPr>
            <a:spLocks noGrp="1"/>
          </p:cNvSpPr>
          <p:nvPr>
            <p:ph idx="1"/>
          </p:nvPr>
        </p:nvSpPr>
        <p:spPr>
          <a:xfrm>
            <a:off x="1219200" y="1676400"/>
            <a:ext cx="7714488" cy="5181600"/>
          </a:xfrm>
        </p:spPr>
        <p:txBody>
          <a:bodyPr>
            <a:normAutofit fontScale="92500" lnSpcReduction="20000"/>
          </a:bodyPr>
          <a:lstStyle/>
          <a:p>
            <a:r>
              <a:rPr lang="en-US" dirty="0" smtClean="0"/>
              <a:t>RADAR/LIDAR</a:t>
            </a:r>
          </a:p>
          <a:p>
            <a:r>
              <a:rPr lang="en-US" dirty="0" smtClean="0"/>
              <a:t>Kay’s Sonic glasses (audio for 3D representation of environment) (</a:t>
            </a:r>
            <a:r>
              <a:rPr lang="en-US" dirty="0" smtClean="0">
                <a:hlinkClick r:id="rId2"/>
              </a:rPr>
              <a:t>www.batforblind.co.nz</a:t>
            </a:r>
            <a:r>
              <a:rPr lang="en-US" dirty="0" smtClean="0"/>
              <a:t>)</a:t>
            </a:r>
          </a:p>
          <a:p>
            <a:r>
              <a:rPr lang="en-US" dirty="0" smtClean="0"/>
              <a:t>Sonic Pathfinder (</a:t>
            </a:r>
            <a:r>
              <a:rPr lang="en-US" dirty="0" smtClean="0">
                <a:hlinkClick r:id="rId3"/>
              </a:rPr>
              <a:t>www.sonicpathfinder.org</a:t>
            </a:r>
            <a:r>
              <a:rPr lang="en-US" dirty="0" smtClean="0"/>
              <a:t>) (notes of musical scale to warn of obstacles)</a:t>
            </a:r>
          </a:p>
          <a:p>
            <a:r>
              <a:rPr lang="en-US" dirty="0" err="1" smtClean="0"/>
              <a:t>MiniGuide</a:t>
            </a:r>
            <a:r>
              <a:rPr lang="en-US" dirty="0" smtClean="0"/>
              <a:t> (</a:t>
            </a:r>
            <a:r>
              <a:rPr lang="en-US" dirty="0" smtClean="0">
                <a:hlinkClick r:id="rId4"/>
              </a:rPr>
              <a:t>www.gdp-research.com.au/</a:t>
            </a:r>
            <a:r>
              <a:rPr lang="en-US" dirty="0" smtClean="0"/>
              <a:t>) (vibration to indicate object distance) </a:t>
            </a:r>
          </a:p>
          <a:p>
            <a:r>
              <a:rPr lang="en-US" dirty="0" smtClean="0"/>
              <a:t>VOICE (</a:t>
            </a:r>
            <a:r>
              <a:rPr lang="en-US" dirty="0" smtClean="0">
                <a:hlinkClick r:id="rId5"/>
              </a:rPr>
              <a:t>www.seeingwithsound.com</a:t>
            </a:r>
            <a:r>
              <a:rPr lang="en-US" dirty="0" smtClean="0"/>
              <a:t>) (images into sounds heard from 3D auditory display)</a:t>
            </a:r>
          </a:p>
          <a:p>
            <a:r>
              <a:rPr lang="en-US" dirty="0" smtClean="0"/>
              <a:t>Tactile tongue display [6]</a:t>
            </a:r>
          </a:p>
          <a:p>
            <a:r>
              <a:rPr lang="en-US" dirty="0" smtClean="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lstStyle/>
          <a:p>
            <a:pPr algn="ctr"/>
            <a:r>
              <a:rPr lang="en-US" dirty="0" smtClean="0"/>
              <a:t>Putting all together…</a:t>
            </a:r>
            <a:endParaRPr lang="en-US" dirty="0"/>
          </a:p>
        </p:txBody>
      </p:sp>
      <p:pic>
        <p:nvPicPr>
          <p:cNvPr id="4" name="Picture 3" descr="blind_001.bmp"/>
          <p:cNvPicPr>
            <a:picLocks noChangeAspect="1"/>
          </p:cNvPicPr>
          <p:nvPr/>
        </p:nvPicPr>
        <p:blipFill>
          <a:blip r:embed="rId2" cstate="print"/>
          <a:stretch>
            <a:fillRect/>
          </a:stretch>
        </p:blipFill>
        <p:spPr>
          <a:xfrm>
            <a:off x="1219200" y="838200"/>
            <a:ext cx="7467600" cy="5486400"/>
          </a:xfrm>
          <a:prstGeom prst="rect">
            <a:avLst/>
          </a:prstGeom>
        </p:spPr>
      </p:pic>
      <p:sp>
        <p:nvSpPr>
          <p:cNvPr id="5" name="TextBox 4"/>
          <p:cNvSpPr txBox="1"/>
          <p:nvPr/>
        </p:nvSpPr>
        <p:spPr>
          <a:xfrm>
            <a:off x="1143000" y="6248400"/>
            <a:ext cx="8130174" cy="646331"/>
          </a:xfrm>
          <a:prstGeom prst="rect">
            <a:avLst/>
          </a:prstGeom>
          <a:noFill/>
        </p:spPr>
        <p:txBody>
          <a:bodyPr wrap="none" rtlCol="0">
            <a:spAutoFit/>
          </a:bodyPr>
          <a:lstStyle/>
          <a:p>
            <a:r>
              <a:rPr lang="en-US" sz="1200" dirty="0" smtClean="0"/>
              <a:t>Gill, J. Assistive Devices for People with Visual Impairments. </a:t>
            </a:r>
          </a:p>
          <a:p>
            <a:r>
              <a:rPr lang="en-US" sz="1200" dirty="0" smtClean="0"/>
              <a:t>In A. </a:t>
            </a:r>
            <a:r>
              <a:rPr lang="en-US" sz="1200" dirty="0" err="1" smtClean="0"/>
              <a:t>Helal</a:t>
            </a:r>
            <a:r>
              <a:rPr lang="en-US" sz="1200" dirty="0" smtClean="0"/>
              <a:t>, M. </a:t>
            </a:r>
            <a:r>
              <a:rPr lang="en-US" sz="1200" dirty="0" err="1" smtClean="0"/>
              <a:t>Mokhtari</a:t>
            </a:r>
            <a:r>
              <a:rPr lang="en-US" sz="1200" dirty="0" smtClean="0"/>
              <a:t> and B. </a:t>
            </a:r>
            <a:r>
              <a:rPr lang="en-US" sz="1200" dirty="0" err="1" smtClean="0"/>
              <a:t>Abdulrazak</a:t>
            </a:r>
            <a:r>
              <a:rPr lang="en-US" sz="1200" dirty="0" smtClean="0"/>
              <a:t>, ed., </a:t>
            </a:r>
            <a:r>
              <a:rPr lang="en-US" sz="1200" i="1" dirty="0" smtClean="0"/>
              <a:t>The Engineering Handbook of Smart Technology for Aging, Disability and Independence</a:t>
            </a:r>
            <a:r>
              <a:rPr lang="en-US" sz="1200" dirty="0" smtClean="0"/>
              <a:t>. </a:t>
            </a:r>
          </a:p>
          <a:p>
            <a:r>
              <a:rPr lang="en-US" sz="1200" dirty="0" smtClean="0"/>
              <a:t>John Wiley &amp; Sons, Hoboken, New Jersey, 2008.</a:t>
            </a:r>
            <a:endParaRPr lang="en-US" sz="1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Mobile-Cloud System Architecture</a:t>
            </a:r>
            <a:endParaRPr lang="en-US" dirty="0"/>
          </a:p>
        </p:txBody>
      </p:sp>
      <p:pic>
        <p:nvPicPr>
          <p:cNvPr id="4" name="Content Placeholder 3" descr="Figure1New.jpg"/>
          <p:cNvPicPr>
            <a:picLocks noGrp="1" noChangeAspect="1"/>
          </p:cNvPicPr>
          <p:nvPr>
            <p:ph idx="1"/>
          </p:nvPr>
        </p:nvPicPr>
        <p:blipFill>
          <a:blip r:embed="rId2" cstate="print"/>
          <a:stretch>
            <a:fillRect/>
          </a:stretch>
        </p:blipFill>
        <p:spPr>
          <a:xfrm>
            <a:off x="1447800" y="1295400"/>
            <a:ext cx="7239000" cy="54102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normAutofit fontScale="90000"/>
          </a:bodyPr>
          <a:lstStyle/>
          <a:p>
            <a:pPr algn="ctr"/>
            <a:r>
              <a:rPr lang="en-US" dirty="0" smtClean="0"/>
              <a:t>Mobile-Cloud System Architecture</a:t>
            </a:r>
            <a:endParaRPr lang="en-US" dirty="0"/>
          </a:p>
        </p:txBody>
      </p:sp>
      <p:sp>
        <p:nvSpPr>
          <p:cNvPr id="3" name="Content Placeholder 2"/>
          <p:cNvSpPr>
            <a:spLocks noGrp="1"/>
          </p:cNvSpPr>
          <p:nvPr>
            <p:ph idx="1"/>
          </p:nvPr>
        </p:nvSpPr>
        <p:spPr>
          <a:xfrm>
            <a:off x="1435608" y="1219200"/>
            <a:ext cx="7498080" cy="5638800"/>
          </a:xfrm>
        </p:spPr>
        <p:txBody>
          <a:bodyPr>
            <a:normAutofit fontScale="92500" lnSpcReduction="20000"/>
          </a:bodyPr>
          <a:lstStyle/>
          <a:p>
            <a:pPr>
              <a:buNone/>
            </a:pPr>
            <a:r>
              <a:rPr lang="en-US" sz="3900" dirty="0" smtClean="0"/>
              <a:t>Services:</a:t>
            </a:r>
          </a:p>
          <a:p>
            <a:r>
              <a:rPr lang="en-US" dirty="0" smtClean="0"/>
              <a:t>Google Maps (outdoor navigation, pedestrian mode)</a:t>
            </a:r>
          </a:p>
          <a:p>
            <a:r>
              <a:rPr lang="en-US" dirty="0" err="1" smtClean="0"/>
              <a:t>Micello</a:t>
            </a:r>
            <a:r>
              <a:rPr lang="en-US" dirty="0" smtClean="0"/>
              <a:t> (indoor location-based service for mobile devices)</a:t>
            </a:r>
          </a:p>
          <a:p>
            <a:r>
              <a:rPr lang="en-US" dirty="0" smtClean="0"/>
              <a:t>Object recognition (</a:t>
            </a:r>
            <a:r>
              <a:rPr lang="en-US" dirty="0" err="1" smtClean="0"/>
              <a:t>Selectin</a:t>
            </a:r>
            <a:r>
              <a:rPr lang="en-US" dirty="0" smtClean="0"/>
              <a:t> software etc)</a:t>
            </a:r>
          </a:p>
          <a:p>
            <a:r>
              <a:rPr lang="en-US" dirty="0" smtClean="0"/>
              <a:t>Traffic assistance</a:t>
            </a:r>
          </a:p>
          <a:p>
            <a:r>
              <a:rPr lang="en-US" dirty="0" smtClean="0"/>
              <a:t>Obstacle avoidance (Time-of-flight camera technology)</a:t>
            </a:r>
          </a:p>
          <a:p>
            <a:r>
              <a:rPr lang="en-US" dirty="0" smtClean="0"/>
              <a:t>Speech interface (Android text-to-speech + speech recognition servers)</a:t>
            </a:r>
          </a:p>
          <a:p>
            <a:r>
              <a:rPr lang="en-US" dirty="0" smtClean="0"/>
              <a:t>Remote vision</a:t>
            </a:r>
          </a:p>
          <a:p>
            <a:r>
              <a:rPr lang="en-US" dirty="0" smtClean="0"/>
              <a:t>Obstacle minimized route planning</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Advantages of a Mobile-Cloud Collaborative Approach</a:t>
            </a:r>
            <a:endParaRPr lang="en-US" dirty="0"/>
          </a:p>
        </p:txBody>
      </p:sp>
      <p:sp>
        <p:nvSpPr>
          <p:cNvPr id="3" name="Content Placeholder 2"/>
          <p:cNvSpPr>
            <a:spLocks noGrp="1"/>
          </p:cNvSpPr>
          <p:nvPr>
            <p:ph idx="1"/>
          </p:nvPr>
        </p:nvSpPr>
        <p:spPr>
          <a:xfrm>
            <a:off x="1435608" y="1524000"/>
            <a:ext cx="7498080" cy="4800600"/>
          </a:xfrm>
        </p:spPr>
        <p:txBody>
          <a:bodyPr>
            <a:normAutofit fontScale="92500" lnSpcReduction="10000"/>
          </a:bodyPr>
          <a:lstStyle/>
          <a:p>
            <a:r>
              <a:rPr lang="en-US" dirty="0" smtClean="0"/>
              <a:t>Open architecture</a:t>
            </a:r>
          </a:p>
          <a:p>
            <a:r>
              <a:rPr lang="en-US" dirty="0" smtClean="0"/>
              <a:t>Extensibility</a:t>
            </a:r>
          </a:p>
          <a:p>
            <a:r>
              <a:rPr lang="en-US" dirty="0" smtClean="0"/>
              <a:t>Computational power</a:t>
            </a:r>
          </a:p>
          <a:p>
            <a:r>
              <a:rPr lang="en-US" dirty="0" smtClean="0"/>
              <a:t>Battery life</a:t>
            </a:r>
          </a:p>
          <a:p>
            <a:r>
              <a:rPr lang="en-US" dirty="0" smtClean="0"/>
              <a:t>Light weight</a:t>
            </a:r>
          </a:p>
          <a:p>
            <a:r>
              <a:rPr lang="en-US" dirty="0" smtClean="0"/>
              <a:t>Wealth of context-relevant information resources</a:t>
            </a:r>
          </a:p>
          <a:p>
            <a:r>
              <a:rPr lang="en-US" dirty="0" smtClean="0"/>
              <a:t>Interface options</a:t>
            </a:r>
          </a:p>
          <a:p>
            <a:r>
              <a:rPr lang="en-US" dirty="0" smtClean="0"/>
              <a:t>Minimal reliance on infrastructural requirements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Traffic Lights Status Detection Problem</a:t>
            </a:r>
            <a:endParaRPr lang="en-US" dirty="0"/>
          </a:p>
        </p:txBody>
      </p:sp>
      <p:sp>
        <p:nvSpPr>
          <p:cNvPr id="3" name="Content Placeholder 2"/>
          <p:cNvSpPr>
            <a:spLocks noGrp="1"/>
          </p:cNvSpPr>
          <p:nvPr>
            <p:ph idx="1"/>
          </p:nvPr>
        </p:nvSpPr>
        <p:spPr>
          <a:xfrm>
            <a:off x="1435608" y="1600200"/>
            <a:ext cx="7498080" cy="4800600"/>
          </a:xfrm>
        </p:spPr>
        <p:txBody>
          <a:bodyPr>
            <a:normAutofit fontScale="92500" lnSpcReduction="20000"/>
          </a:bodyPr>
          <a:lstStyle/>
          <a:p>
            <a:r>
              <a:rPr lang="en-US" dirty="0" smtClean="0"/>
              <a:t>Ability to detect status of traffic lights accurately is an important aspect of safe navigation</a:t>
            </a:r>
            <a:endParaRPr lang="en-US" dirty="0" smtClean="0">
              <a:sym typeface="Wingdings" pitchFamily="2" charset="2"/>
            </a:endParaRPr>
          </a:p>
          <a:p>
            <a:pPr lvl="1"/>
            <a:r>
              <a:rPr lang="en-US" dirty="0" smtClean="0">
                <a:sym typeface="Wingdings" pitchFamily="2" charset="2"/>
              </a:rPr>
              <a:t>Color blind</a:t>
            </a:r>
          </a:p>
          <a:p>
            <a:pPr lvl="1"/>
            <a:r>
              <a:rPr lang="en-US" dirty="0" smtClean="0">
                <a:sym typeface="Wingdings" pitchFamily="2" charset="2"/>
              </a:rPr>
              <a:t>Autonomous ground vehicles</a:t>
            </a:r>
          </a:p>
          <a:p>
            <a:pPr lvl="1"/>
            <a:r>
              <a:rPr lang="en-US" dirty="0" smtClean="0">
                <a:sym typeface="Wingdings" pitchFamily="2" charset="2"/>
              </a:rPr>
              <a:t>Careless drivers</a:t>
            </a:r>
            <a:endParaRPr lang="en-US" dirty="0" smtClean="0"/>
          </a:p>
          <a:p>
            <a:r>
              <a:rPr lang="en-US" dirty="0" smtClean="0"/>
              <a:t>Inherent difficulty: Fast image processing required for locating and detecting the lights status </a:t>
            </a:r>
            <a:r>
              <a:rPr lang="en-US" dirty="0" smtClean="0">
                <a:sym typeface="Wingdings" pitchFamily="2" charset="2"/>
              </a:rPr>
              <a:t> demanding in terms of computational resources</a:t>
            </a:r>
          </a:p>
          <a:p>
            <a:r>
              <a:rPr lang="en-US" dirty="0" smtClean="0">
                <a:sym typeface="Wingdings" pitchFamily="2" charset="2"/>
              </a:rPr>
              <a:t>Mobile devices with limited resources fall short alone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Attempts to Solve the Traffic Lights Detection Problem</a:t>
            </a:r>
            <a:endParaRPr lang="en-US" dirty="0"/>
          </a:p>
        </p:txBody>
      </p:sp>
      <p:sp>
        <p:nvSpPr>
          <p:cNvPr id="3" name="Content Placeholder 2"/>
          <p:cNvSpPr>
            <a:spLocks noGrp="1"/>
          </p:cNvSpPr>
          <p:nvPr>
            <p:ph idx="1"/>
          </p:nvPr>
        </p:nvSpPr>
        <p:spPr>
          <a:xfrm>
            <a:off x="1435608" y="1524000"/>
            <a:ext cx="7498080" cy="4495800"/>
          </a:xfrm>
        </p:spPr>
        <p:txBody>
          <a:bodyPr>
            <a:normAutofit lnSpcReduction="10000"/>
          </a:bodyPr>
          <a:lstStyle/>
          <a:p>
            <a:r>
              <a:rPr lang="en-US" dirty="0" smtClean="0"/>
              <a:t>Kim et al: Digital camera + portable PC analyzing video frames captured by the camera [7]</a:t>
            </a:r>
          </a:p>
          <a:p>
            <a:r>
              <a:rPr lang="en-US" dirty="0" err="1" smtClean="0"/>
              <a:t>Charette</a:t>
            </a:r>
            <a:r>
              <a:rPr lang="en-US" dirty="0" smtClean="0"/>
              <a:t> et al: 2.9 GHz desktop computer to process video frames in real time[8]</a:t>
            </a:r>
          </a:p>
          <a:p>
            <a:r>
              <a:rPr lang="en-US" dirty="0" err="1" smtClean="0"/>
              <a:t>Ess</a:t>
            </a:r>
            <a:r>
              <a:rPr lang="en-US" dirty="0" smtClean="0"/>
              <a:t> et al: Detect generic moving objects with 400 ms video processing time on dual core 2.66 GHz computer[9]</a:t>
            </a:r>
          </a:p>
          <a:p>
            <a:endParaRPr lang="en-US" dirty="0" smtClean="0"/>
          </a:p>
        </p:txBody>
      </p:sp>
      <p:sp>
        <p:nvSpPr>
          <p:cNvPr id="4" name="Right Arrow 3"/>
          <p:cNvSpPr/>
          <p:nvPr/>
        </p:nvSpPr>
        <p:spPr>
          <a:xfrm>
            <a:off x="1676400" y="60685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743200" y="5780782"/>
            <a:ext cx="5867400" cy="1077218"/>
          </a:xfrm>
          <a:prstGeom prst="rect">
            <a:avLst/>
          </a:prstGeom>
          <a:noFill/>
        </p:spPr>
        <p:txBody>
          <a:bodyPr wrap="square" rtlCol="0">
            <a:spAutoFit/>
          </a:bodyPr>
          <a:lstStyle/>
          <a:p>
            <a:r>
              <a:rPr lang="en-US" sz="3200" dirty="0" smtClean="0"/>
              <a:t>Sacrifice portability for real-time, accurate detection </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Information</a:t>
            </a:r>
            <a:endParaRPr lang="en-US" dirty="0"/>
          </a:p>
        </p:txBody>
      </p:sp>
      <p:sp>
        <p:nvSpPr>
          <p:cNvPr id="3" name="Content Placeholder 2"/>
          <p:cNvSpPr>
            <a:spLocks noGrp="1"/>
          </p:cNvSpPr>
          <p:nvPr>
            <p:ph idx="1"/>
          </p:nvPr>
        </p:nvSpPr>
        <p:spPr>
          <a:xfrm>
            <a:off x="685800" y="1676400"/>
            <a:ext cx="8534400" cy="4800600"/>
          </a:xfrm>
        </p:spPr>
        <p:txBody>
          <a:bodyPr>
            <a:normAutofit lnSpcReduction="10000"/>
          </a:bodyPr>
          <a:lstStyle/>
          <a:p>
            <a:r>
              <a:rPr lang="en-US" dirty="0" smtClean="0"/>
              <a:t>Bharat Bhargava, Professor of Computer Science, Purdue University, West Lafayette, In 47907</a:t>
            </a:r>
          </a:p>
          <a:p>
            <a:r>
              <a:rPr lang="en-US" dirty="0" smtClean="0">
                <a:hlinkClick r:id="rId3"/>
              </a:rPr>
              <a:t>www.cs.purdue.edu/homes/bb</a:t>
            </a:r>
            <a:endParaRPr lang="en-US" dirty="0" smtClean="0"/>
          </a:p>
          <a:p>
            <a:r>
              <a:rPr lang="en-US" dirty="0">
                <a:hlinkClick r:id="rId4"/>
              </a:rPr>
              <a:t>https://www.cs.purdue.edu/homes/bb/#</a:t>
            </a:r>
            <a:r>
              <a:rPr lang="en-US" dirty="0" smtClean="0">
                <a:hlinkClick r:id="rId4"/>
              </a:rPr>
              <a:t>colloquia</a:t>
            </a:r>
            <a:endParaRPr lang="en-US" dirty="0" smtClean="0"/>
          </a:p>
          <a:p>
            <a:r>
              <a:rPr lang="en-US" dirty="0">
                <a:hlinkClick r:id="rId5"/>
              </a:rPr>
              <a:t>https://</a:t>
            </a:r>
            <a:r>
              <a:rPr lang="en-US" dirty="0" smtClean="0">
                <a:hlinkClick r:id="rId5"/>
              </a:rPr>
              <a:t>www.cs.purdue.edu/homes/bb/cloud.html</a:t>
            </a:r>
            <a:endParaRPr lang="en-US" dirty="0" smtClean="0"/>
          </a:p>
          <a:p>
            <a:r>
              <a:rPr lang="en-US" dirty="0">
                <a:hlinkClick r:id="rId6"/>
              </a:rPr>
              <a:t>https://www.cs.purdue.edu/homes/bb/cs590</a:t>
            </a:r>
            <a:r>
              <a:rPr lang="en-US" dirty="0" smtClean="0">
                <a:hlinkClick r:id="rId6"/>
              </a:rPr>
              <a:t>/</a:t>
            </a:r>
            <a:endParaRPr lang="en-US" dirty="0" smtClean="0"/>
          </a:p>
          <a:p>
            <a:r>
              <a:rPr lang="en-US" b="1" dirty="0"/>
              <a:t>CS 590: Cloud Systems for Blind and Hearing Impaired </a:t>
            </a:r>
            <a:endParaRPr lang="en-US" b="1" dirty="0"/>
          </a:p>
          <a:p>
            <a:endParaRPr lang="en-US" dirty="0"/>
          </a:p>
        </p:txBody>
      </p:sp>
    </p:spTree>
    <p:extLst>
      <p:ext uri="{BB962C8B-B14F-4D97-AF65-F5344CB8AC3E}">
        <p14:creationId xmlns:p14="http://schemas.microsoft.com/office/powerpoint/2010/main" val="39371677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Mobile-Cloud Collaborative Traffic Lights Detector</a:t>
            </a:r>
            <a:endParaRPr lang="en-US" dirty="0"/>
          </a:p>
        </p:txBody>
      </p:sp>
      <p:pic>
        <p:nvPicPr>
          <p:cNvPr id="4" name="Content Placeholder 3" descr="light_diagram.jpg"/>
          <p:cNvPicPr>
            <a:picLocks noGrp="1" noChangeAspect="1"/>
          </p:cNvPicPr>
          <p:nvPr>
            <p:ph idx="1"/>
          </p:nvPr>
        </p:nvPicPr>
        <p:blipFill>
          <a:blip r:embed="rId2" cstate="print"/>
          <a:stretch>
            <a:fillRect/>
          </a:stretch>
        </p:blipFill>
        <p:spPr>
          <a:xfrm>
            <a:off x="1600200" y="1447800"/>
            <a:ext cx="7162799" cy="518160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Enhanced Detection Schema</a:t>
            </a:r>
            <a:endParaRPr lang="en-US" dirty="0"/>
          </a:p>
        </p:txBody>
      </p:sp>
      <p:pic>
        <p:nvPicPr>
          <p:cNvPr id="4" name="Picture 3" descr="enhanced_system.jpg"/>
          <p:cNvPicPr>
            <a:picLocks noChangeAspect="1"/>
          </p:cNvPicPr>
          <p:nvPr/>
        </p:nvPicPr>
        <p:blipFill>
          <a:blip r:embed="rId2" cstate="print"/>
          <a:stretch>
            <a:fillRect/>
          </a:stretch>
        </p:blipFill>
        <p:spPr>
          <a:xfrm>
            <a:off x="1066800" y="1295400"/>
            <a:ext cx="7924800" cy="5486400"/>
          </a:xfrm>
          <a:prstGeom prst="rect">
            <a:avLst/>
          </a:prstGeom>
        </p:spPr>
      </p:pic>
    </p:spTree>
    <p:extLst>
      <p:ext uri="{BB962C8B-B14F-4D97-AF65-F5344CB8AC3E}">
        <p14:creationId xmlns:p14="http://schemas.microsoft.com/office/powerpoint/2010/main" val="1216890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152400"/>
            <a:ext cx="7499350" cy="1143000"/>
          </a:xfrm>
        </p:spPr>
        <p:txBody>
          <a:bodyPr vert="horz" wrap="square" lIns="91440" tIns="45720" rIns="91440" bIns="45720" numCol="1" anchorCtr="0" compatLnSpc="1">
            <a:prstTxWarp prst="textNoShape">
              <a:avLst/>
            </a:prstTxWarp>
          </a:bodyPr>
          <a:lstStyle/>
          <a:p>
            <a:pPr algn="ctr" eaLnBrk="1" hangingPunct="1"/>
            <a:r>
              <a:rPr lang="en-US">
                <a:effectLst>
                  <a:outerShdw blurRad="38100" dist="38100" dir="2700000" algn="tl">
                    <a:srgbClr val="DDDDDD"/>
                  </a:outerShdw>
                </a:effectLst>
                <a:latin typeface="Gill Sans MT" charset="0"/>
              </a:rPr>
              <a:t>System Components</a:t>
            </a:r>
          </a:p>
        </p:txBody>
      </p:sp>
      <p:sp>
        <p:nvSpPr>
          <p:cNvPr id="3" name="Content Placeholder 2"/>
          <p:cNvSpPr>
            <a:spLocks noGrp="1"/>
          </p:cNvSpPr>
          <p:nvPr>
            <p:ph idx="1"/>
          </p:nvPr>
        </p:nvSpPr>
        <p:spPr>
          <a:xfrm>
            <a:off x="1435100" y="1066800"/>
            <a:ext cx="7499350" cy="5791200"/>
          </a:xfrm>
        </p:spPr>
        <p:txBody>
          <a:bodyPr>
            <a:normAutofit fontScale="92500" lnSpcReduction="10000"/>
          </a:bodyPr>
          <a:lstStyle/>
          <a:p>
            <a:pPr marL="365760" indent="-283464" eaLnBrk="1" fontAlgn="auto" hangingPunct="1">
              <a:spcAft>
                <a:spcPts val="0"/>
              </a:spcAft>
              <a:buFont typeface="Wingdings 2"/>
              <a:buChar char=""/>
              <a:defRPr/>
            </a:pPr>
            <a:r>
              <a:rPr lang="en-US" b="1" dirty="0" smtClean="0">
                <a:ea typeface="+mn-ea"/>
              </a:rPr>
              <a:t>Android application</a:t>
            </a:r>
            <a:r>
              <a:rPr lang="en-US" dirty="0" smtClean="0">
                <a:ea typeface="+mn-ea"/>
              </a:rPr>
              <a:t>: Extension to </a:t>
            </a:r>
            <a:r>
              <a:rPr lang="en-US" dirty="0" smtClean="0"/>
              <a:t>Google’s</a:t>
            </a:r>
            <a:r>
              <a:rPr lang="en-US" dirty="0" smtClean="0">
                <a:ea typeface="+mn-ea"/>
              </a:rPr>
              <a:t> navigation application to integrate automatic photo capture at intersections</a:t>
            </a:r>
          </a:p>
          <a:p>
            <a:pPr marL="365760" indent="-283464" eaLnBrk="1" fontAlgn="auto" hangingPunct="1">
              <a:spcAft>
                <a:spcPts val="0"/>
              </a:spcAft>
              <a:buFont typeface="Wingdings 2"/>
              <a:buChar char=""/>
              <a:defRPr/>
            </a:pPr>
            <a:r>
              <a:rPr lang="en-US" b="1" dirty="0" smtClean="0">
                <a:ea typeface="+mn-ea"/>
              </a:rPr>
              <a:t>Compass</a:t>
            </a:r>
            <a:r>
              <a:rPr lang="en-US" dirty="0" smtClean="0">
                <a:ea typeface="+mn-ea"/>
              </a:rPr>
              <a:t>: Use of the compass on Android device to ensure correct positioning of the user</a:t>
            </a:r>
          </a:p>
          <a:p>
            <a:pPr marL="365760" indent="-283464" eaLnBrk="1" fontAlgn="auto" hangingPunct="1">
              <a:spcAft>
                <a:spcPts val="0"/>
              </a:spcAft>
              <a:buFont typeface="Wingdings 2"/>
              <a:buChar char=""/>
              <a:defRPr/>
            </a:pPr>
            <a:r>
              <a:rPr lang="en-US" b="1" dirty="0" smtClean="0">
                <a:ea typeface="+mn-ea"/>
              </a:rPr>
              <a:t>Camera</a:t>
            </a:r>
            <a:r>
              <a:rPr lang="en-US" dirty="0" smtClean="0">
                <a:ea typeface="+mn-ea"/>
              </a:rPr>
              <a:t>: </a:t>
            </a:r>
            <a:r>
              <a:rPr lang="en-US" dirty="0">
                <a:sym typeface="Wingdings" pitchFamily="2" charset="2"/>
              </a:rPr>
              <a:t>C</a:t>
            </a:r>
            <a:r>
              <a:rPr lang="en-US" dirty="0" smtClean="0">
                <a:ea typeface="+mn-ea"/>
                <a:sym typeface="Wingdings" pitchFamily="2" charset="2"/>
              </a:rPr>
              <a:t>amera module on eye glasses communicating with the device via Bluetooth or devices like Google Glass can be used</a:t>
            </a:r>
            <a:endParaRPr lang="en-US" dirty="0" smtClean="0">
              <a:ea typeface="+mn-ea"/>
            </a:endParaRPr>
          </a:p>
          <a:p>
            <a:pPr marL="365760" indent="-283464" eaLnBrk="1" fontAlgn="auto" hangingPunct="1">
              <a:spcAft>
                <a:spcPts val="0"/>
              </a:spcAft>
              <a:buFont typeface="Wingdings 2"/>
              <a:buChar char=""/>
              <a:defRPr/>
            </a:pPr>
            <a:r>
              <a:rPr lang="en-US" b="1" dirty="0" smtClean="0">
                <a:ea typeface="+mn-ea"/>
              </a:rPr>
              <a:t>Crossing guidance algorithm</a:t>
            </a:r>
            <a:r>
              <a:rPr lang="en-US" dirty="0" smtClean="0">
                <a:ea typeface="+mn-ea"/>
              </a:rPr>
              <a:t>: Multi-cue image processing algorithm in Java running on Amazon EC2</a:t>
            </a:r>
            <a:endParaRPr lang="en-US" dirty="0">
              <a:ea typeface="+mn-ea"/>
            </a:endParaRPr>
          </a:p>
        </p:txBody>
      </p:sp>
    </p:spTree>
    <p:extLst>
      <p:ext uri="{BB962C8B-B14F-4D97-AF65-F5344CB8AC3E}">
        <p14:creationId xmlns:p14="http://schemas.microsoft.com/office/powerpoint/2010/main" val="16733767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Adaboost</a:t>
            </a:r>
            <a:r>
              <a:rPr lang="en-US" dirty="0" smtClean="0"/>
              <a:t> Object Detector</a:t>
            </a:r>
            <a:endParaRPr lang="en-US" dirty="0"/>
          </a:p>
        </p:txBody>
      </p:sp>
      <p:sp>
        <p:nvSpPr>
          <p:cNvPr id="3" name="Content Placeholder 2"/>
          <p:cNvSpPr>
            <a:spLocks noGrp="1"/>
          </p:cNvSpPr>
          <p:nvPr>
            <p:ph idx="1"/>
          </p:nvPr>
        </p:nvSpPr>
        <p:spPr/>
        <p:txBody>
          <a:bodyPr/>
          <a:lstStyle/>
          <a:p>
            <a:r>
              <a:rPr lang="en-US" dirty="0" err="1" smtClean="0"/>
              <a:t>Adaboost</a:t>
            </a:r>
            <a:r>
              <a:rPr lang="en-US" dirty="0" smtClean="0"/>
              <a:t>:  Adaptive Machine Learning algorithm used commonly in real-time object recognition</a:t>
            </a:r>
          </a:p>
          <a:p>
            <a:r>
              <a:rPr lang="en-US" dirty="0" smtClean="0"/>
              <a:t>Based on rounds of calls to weak classifiers to focus more on incorrectly classified samples at each stage</a:t>
            </a:r>
          </a:p>
          <a:p>
            <a:r>
              <a:rPr lang="en-US" dirty="0" smtClean="0"/>
              <a:t>Traffic lights detector: trained on 219 images of traffic lights (Google Images)</a:t>
            </a:r>
          </a:p>
          <a:p>
            <a:r>
              <a:rPr lang="en-US" dirty="0" err="1" smtClean="0"/>
              <a:t>OpenCV</a:t>
            </a:r>
            <a:r>
              <a:rPr lang="en-US" dirty="0" smtClean="0"/>
              <a:t> library implementation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Detector Output</a:t>
            </a:r>
            <a:endParaRPr lang="en-US" dirty="0"/>
          </a:p>
        </p:txBody>
      </p:sp>
      <p:pic>
        <p:nvPicPr>
          <p:cNvPr id="4" name="Picture 3" descr="DSCN2714 041"/>
          <p:cNvPicPr/>
          <p:nvPr/>
        </p:nvPicPr>
        <p:blipFill>
          <a:blip r:embed="rId2" cstate="print"/>
          <a:srcRect/>
          <a:stretch>
            <a:fillRect/>
          </a:stretch>
        </p:blipFill>
        <p:spPr bwMode="auto">
          <a:xfrm>
            <a:off x="2209800" y="1219200"/>
            <a:ext cx="5791199" cy="2590800"/>
          </a:xfrm>
          <a:prstGeom prst="rect">
            <a:avLst/>
          </a:prstGeom>
          <a:noFill/>
          <a:ln w="6350" cmpd="sng">
            <a:solidFill>
              <a:srgbClr val="000000"/>
            </a:solidFill>
            <a:miter lim="800000"/>
            <a:headEnd/>
            <a:tailEnd/>
          </a:ln>
          <a:effectLst/>
        </p:spPr>
      </p:pic>
      <p:pic>
        <p:nvPicPr>
          <p:cNvPr id="5" name="Picture 4" descr="det-DSCN2714 041"/>
          <p:cNvPicPr/>
          <p:nvPr/>
        </p:nvPicPr>
        <p:blipFill>
          <a:blip r:embed="rId3" cstate="print"/>
          <a:srcRect/>
          <a:stretch>
            <a:fillRect/>
          </a:stretch>
        </p:blipFill>
        <p:spPr bwMode="auto">
          <a:xfrm>
            <a:off x="2209800" y="4038600"/>
            <a:ext cx="5791199" cy="2590800"/>
          </a:xfrm>
          <a:prstGeom prst="rect">
            <a:avLst/>
          </a:prstGeom>
          <a:noFill/>
          <a:ln w="6350" cmpd="sng">
            <a:solidFill>
              <a:srgbClr val="000000"/>
            </a:solid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Experiments: Response time</a:t>
            </a:r>
            <a:endParaRPr lang="en-US" dirty="0"/>
          </a:p>
        </p:txBody>
      </p:sp>
      <p:graphicFrame>
        <p:nvGraphicFramePr>
          <p:cNvPr id="4" name="Content Placeholder 3"/>
          <p:cNvGraphicFramePr>
            <a:graphicFrameLocks noGrp="1"/>
          </p:cNvGraphicFramePr>
          <p:nvPr>
            <p:ph idx="1"/>
          </p:nvPr>
        </p:nvGraphicFramePr>
        <p:xfrm>
          <a:off x="1143000" y="1447800"/>
          <a:ext cx="7696200" cy="5105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1450" cy="1143000"/>
          </a:xfrm>
        </p:spPr>
        <p:txBody>
          <a:bodyPr vert="horz" wrap="square" lIns="91440" tIns="45720" rIns="91440" bIns="45720" numCol="1" anchorCtr="0" compatLnSpc="1">
            <a:prstTxWarp prst="textNoShape">
              <a:avLst/>
            </a:prstTxWarp>
            <a:normAutofit fontScale="90000"/>
          </a:bodyPr>
          <a:lstStyle/>
          <a:p>
            <a:pPr algn="ctr" eaLnBrk="1" hangingPunct="1"/>
            <a:r>
              <a:rPr lang="en-US" sz="3900">
                <a:effectLst>
                  <a:outerShdw blurRad="38100" dist="38100" dir="2700000" algn="tl">
                    <a:srgbClr val="DDDDDD"/>
                  </a:outerShdw>
                </a:effectLst>
                <a:latin typeface="Gill Sans MT" charset="0"/>
              </a:rPr>
              <a:t>Multi-cue Signal Detection Algorithm:  A Conservative Approach</a:t>
            </a:r>
          </a:p>
        </p:txBody>
      </p:sp>
      <p:pic>
        <p:nvPicPr>
          <p:cNvPr id="14339" name="Picture 4" descr="crossin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511300"/>
            <a:ext cx="6629400"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Box 5"/>
          <p:cNvSpPr txBox="1">
            <a:spLocks noChangeArrowheads="1"/>
          </p:cNvSpPr>
          <p:nvPr/>
        </p:nvSpPr>
        <p:spPr bwMode="auto">
          <a:xfrm>
            <a:off x="3352800" y="6477000"/>
            <a:ext cx="3886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Gill Sans MT" charset="0"/>
              </a:rPr>
              <a:t>Ref: http://news.bbc.co.uk</a:t>
            </a:r>
          </a:p>
        </p:txBody>
      </p:sp>
    </p:spTree>
    <p:extLst>
      <p:ext uri="{BB962C8B-B14F-4D97-AF65-F5344CB8AC3E}">
        <p14:creationId xmlns:p14="http://schemas.microsoft.com/office/powerpoint/2010/main" val="2332436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Accessible Classroom Technologies</a:t>
            </a:r>
            <a:endParaRPr lang="en-US" dirty="0"/>
          </a:p>
        </p:txBody>
      </p:sp>
      <p:sp>
        <p:nvSpPr>
          <p:cNvPr id="3" name="Content Placeholder 2"/>
          <p:cNvSpPr>
            <a:spLocks noGrp="1"/>
          </p:cNvSpPr>
          <p:nvPr>
            <p:ph idx="1"/>
          </p:nvPr>
        </p:nvSpPr>
        <p:spPr/>
        <p:txBody>
          <a:bodyPr/>
          <a:lstStyle/>
          <a:p>
            <a:r>
              <a:rPr lang="en-US" dirty="0" smtClean="0"/>
              <a:t>The rigid classroom structure does not provide sufficient resources necessary to meet reading, writing, science and math learning needs of students with disabilities</a:t>
            </a:r>
          </a:p>
          <a:p>
            <a:r>
              <a:rPr lang="en-US" dirty="0" smtClean="0"/>
              <a:t>Lack of assistive classroom technologies cause students with disabilities to fall behind in education</a:t>
            </a:r>
          </a:p>
          <a:p>
            <a:r>
              <a:rPr lang="en-US" dirty="0" smtClean="0"/>
              <a:t>There is need for integrated assistive classroom technologies </a:t>
            </a:r>
            <a:endParaRPr lang="en-US" dirty="0"/>
          </a:p>
        </p:txBody>
      </p:sp>
    </p:spTree>
    <p:extLst>
      <p:ext uri="{BB962C8B-B14F-4D97-AF65-F5344CB8AC3E}">
        <p14:creationId xmlns:p14="http://schemas.microsoft.com/office/powerpoint/2010/main" val="19335582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Existing Assistive Technologies</a:t>
            </a:r>
            <a:endParaRPr lang="en-US" dirty="0"/>
          </a:p>
        </p:txBody>
      </p:sp>
      <p:sp>
        <p:nvSpPr>
          <p:cNvPr id="3" name="Content Placeholder 2"/>
          <p:cNvSpPr>
            <a:spLocks noGrp="1"/>
          </p:cNvSpPr>
          <p:nvPr>
            <p:ph idx="1"/>
          </p:nvPr>
        </p:nvSpPr>
        <p:spPr/>
        <p:txBody>
          <a:bodyPr/>
          <a:lstStyle/>
          <a:p>
            <a:r>
              <a:rPr lang="en-US" dirty="0" smtClean="0"/>
              <a:t>Talking calculators</a:t>
            </a:r>
          </a:p>
          <a:p>
            <a:r>
              <a:rPr lang="en-US" dirty="0" smtClean="0"/>
              <a:t>Electronic worksheets</a:t>
            </a:r>
          </a:p>
          <a:p>
            <a:r>
              <a:rPr lang="en-US" dirty="0" smtClean="0"/>
              <a:t>Word prediction software</a:t>
            </a:r>
          </a:p>
          <a:p>
            <a:r>
              <a:rPr lang="en-US" dirty="0" smtClean="0"/>
              <a:t>Text-to-speech software (screen readers)</a:t>
            </a:r>
          </a:p>
          <a:p>
            <a:r>
              <a:rPr lang="en-US" dirty="0" smtClean="0"/>
              <a:t>Personal FM systems</a:t>
            </a:r>
          </a:p>
          <a:p>
            <a:r>
              <a:rPr lang="en-US" dirty="0" smtClean="0"/>
              <a:t>Digital pens</a:t>
            </a:r>
          </a:p>
          <a:p>
            <a:r>
              <a:rPr lang="en-US" dirty="0" smtClean="0"/>
              <a:t>Variable speed recorders</a:t>
            </a:r>
          </a:p>
          <a:p>
            <a:r>
              <a:rPr lang="en-US" dirty="0" smtClean="0"/>
              <a:t>Abbreviation expanders</a:t>
            </a:r>
          </a:p>
          <a:p>
            <a:endParaRPr lang="en-US" dirty="0"/>
          </a:p>
        </p:txBody>
      </p:sp>
    </p:spTree>
    <p:extLst>
      <p:ext uri="{BB962C8B-B14F-4D97-AF65-F5344CB8AC3E}">
        <p14:creationId xmlns:p14="http://schemas.microsoft.com/office/powerpoint/2010/main" val="33122129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Existing Assistive </a:t>
            </a:r>
            <a:r>
              <a:rPr lang="en-US" dirty="0" smtClean="0"/>
              <a:t>Technologies (cont.)</a:t>
            </a:r>
            <a:endParaRPr lang="en-US" dirty="0"/>
          </a:p>
        </p:txBody>
      </p:sp>
      <p:sp>
        <p:nvSpPr>
          <p:cNvPr id="3" name="Content Placeholder 2"/>
          <p:cNvSpPr>
            <a:spLocks noGrp="1"/>
          </p:cNvSpPr>
          <p:nvPr>
            <p:ph idx="1"/>
          </p:nvPr>
        </p:nvSpPr>
        <p:spPr>
          <a:xfrm>
            <a:off x="1435608" y="1563240"/>
            <a:ext cx="7498080" cy="4800600"/>
          </a:xfrm>
        </p:spPr>
        <p:txBody>
          <a:bodyPr/>
          <a:lstStyle/>
          <a:p>
            <a:r>
              <a:rPr lang="en-US" dirty="0" smtClean="0"/>
              <a:t>Portable word processors</a:t>
            </a:r>
          </a:p>
          <a:p>
            <a:r>
              <a:rPr lang="en-US" dirty="0" smtClean="0"/>
              <a:t>Alternative keyboards</a:t>
            </a:r>
          </a:p>
          <a:p>
            <a:r>
              <a:rPr lang="en-US" dirty="0" smtClean="0"/>
              <a:t>Speech recognition</a:t>
            </a:r>
          </a:p>
          <a:p>
            <a:r>
              <a:rPr lang="en-US" dirty="0" smtClean="0"/>
              <a:t>Optical character recognition</a:t>
            </a:r>
          </a:p>
          <a:p>
            <a:r>
              <a:rPr lang="en-US" dirty="0" smtClean="0"/>
              <a:t>Communication access real-time translation</a:t>
            </a:r>
          </a:p>
          <a:p>
            <a:r>
              <a:rPr lang="en-US" dirty="0" smtClean="0"/>
              <a:t>Audiobooks</a:t>
            </a:r>
          </a:p>
          <a:p>
            <a:r>
              <a:rPr lang="en-US" dirty="0" smtClean="0"/>
              <a:t>Low-tech solutions</a:t>
            </a:r>
          </a:p>
          <a:p>
            <a:endParaRPr lang="en-US" dirty="0" smtClean="0"/>
          </a:p>
          <a:p>
            <a:pPr marL="82296" indent="0">
              <a:buNone/>
            </a:pPr>
            <a:endParaRPr lang="en-US" dirty="0"/>
          </a:p>
        </p:txBody>
      </p:sp>
    </p:spTree>
    <p:extLst>
      <p:ext uri="{BB962C8B-B14F-4D97-AF65-F5344CB8AC3E}">
        <p14:creationId xmlns:p14="http://schemas.microsoft.com/office/powerpoint/2010/main" val="3273631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The Navigation Problem</a:t>
            </a:r>
            <a:endParaRPr lang="en-US" dirty="0"/>
          </a:p>
        </p:txBody>
      </p:sp>
      <p:sp>
        <p:nvSpPr>
          <p:cNvPr id="3" name="Content Placeholder 2"/>
          <p:cNvSpPr>
            <a:spLocks noGrp="1"/>
          </p:cNvSpPr>
          <p:nvPr>
            <p:ph idx="1"/>
          </p:nvPr>
        </p:nvSpPr>
        <p:spPr>
          <a:xfrm>
            <a:off x="1143000" y="1447800"/>
            <a:ext cx="7790688" cy="5257800"/>
          </a:xfrm>
        </p:spPr>
        <p:txBody>
          <a:bodyPr>
            <a:normAutofit fontScale="92500" lnSpcReduction="10000"/>
          </a:bodyPr>
          <a:lstStyle/>
          <a:p>
            <a:r>
              <a:rPr lang="en-US" dirty="0" smtClean="0"/>
              <a:t>Indoor and outdoor navigation is becoming a harder task for blind and visually impaired people in the increasingly complex urban world</a:t>
            </a:r>
          </a:p>
          <a:p>
            <a:r>
              <a:rPr lang="en-US" dirty="0" smtClean="0"/>
              <a:t>Advances in technology are causing the blind to fall behind, sometimes even putting their lives at risk</a:t>
            </a:r>
          </a:p>
          <a:p>
            <a:r>
              <a:rPr lang="en-US" dirty="0" smtClean="0"/>
              <a:t>Technology available for context-aware navigation of the blind is not sufficiently accessible; some devices rely heavily on infrastructural requirements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Problems with Existing Assistive Classroom Technologies</a:t>
            </a:r>
            <a:endParaRPr lang="en-US" dirty="0"/>
          </a:p>
        </p:txBody>
      </p:sp>
      <p:sp>
        <p:nvSpPr>
          <p:cNvPr id="3" name="Content Placeholder 2"/>
          <p:cNvSpPr>
            <a:spLocks noGrp="1"/>
          </p:cNvSpPr>
          <p:nvPr>
            <p:ph idx="1"/>
          </p:nvPr>
        </p:nvSpPr>
        <p:spPr>
          <a:xfrm>
            <a:off x="1435608" y="1736400"/>
            <a:ext cx="7498080" cy="4800600"/>
          </a:xfrm>
        </p:spPr>
        <p:txBody>
          <a:bodyPr/>
          <a:lstStyle/>
          <a:p>
            <a:r>
              <a:rPr lang="en-US" dirty="0" smtClean="0"/>
              <a:t>Lack of standardization</a:t>
            </a:r>
          </a:p>
          <a:p>
            <a:r>
              <a:rPr lang="en-US" dirty="0" smtClean="0"/>
              <a:t>Need for special infrastructure</a:t>
            </a:r>
          </a:p>
          <a:p>
            <a:r>
              <a:rPr lang="en-US" dirty="0" smtClean="0"/>
              <a:t>No all-in-one solutions</a:t>
            </a:r>
          </a:p>
          <a:p>
            <a:r>
              <a:rPr lang="en-US" dirty="0" smtClean="0"/>
              <a:t>High price for some technologies</a:t>
            </a:r>
          </a:p>
          <a:p>
            <a:r>
              <a:rPr lang="en-US" dirty="0" smtClean="0"/>
              <a:t>Lack of widespread technical support due to specialization</a:t>
            </a:r>
          </a:p>
          <a:p>
            <a:r>
              <a:rPr lang="en-US" dirty="0" smtClean="0"/>
              <a:t>Training requirements</a:t>
            </a:r>
          </a:p>
          <a:p>
            <a:endParaRPr lang="en-US" dirty="0"/>
          </a:p>
        </p:txBody>
      </p:sp>
    </p:spTree>
    <p:extLst>
      <p:ext uri="{BB962C8B-B14F-4D97-AF65-F5344CB8AC3E}">
        <p14:creationId xmlns:p14="http://schemas.microsoft.com/office/powerpoint/2010/main" val="31987988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Need for Integrated Classroom Accessibility Technologies</a:t>
            </a:r>
            <a:endParaRPr lang="en-US" dirty="0"/>
          </a:p>
        </p:txBody>
      </p:sp>
      <p:sp>
        <p:nvSpPr>
          <p:cNvPr id="3" name="Content Placeholder 2"/>
          <p:cNvSpPr>
            <a:spLocks noGrp="1"/>
          </p:cNvSpPr>
          <p:nvPr>
            <p:ph idx="1"/>
          </p:nvPr>
        </p:nvSpPr>
        <p:spPr>
          <a:xfrm>
            <a:off x="1435608" y="1548810"/>
            <a:ext cx="7498080" cy="4800600"/>
          </a:xfrm>
        </p:spPr>
        <p:txBody>
          <a:bodyPr/>
          <a:lstStyle/>
          <a:p>
            <a:r>
              <a:rPr lang="en-US" dirty="0" smtClean="0"/>
              <a:t>Using same tool to address multiple problems:</a:t>
            </a:r>
          </a:p>
          <a:p>
            <a:pPr lvl="1"/>
            <a:r>
              <a:rPr lang="en-US" dirty="0" smtClean="0"/>
              <a:t>Visual impairments</a:t>
            </a:r>
          </a:p>
          <a:p>
            <a:pPr lvl="1"/>
            <a:r>
              <a:rPr lang="en-US" dirty="0" smtClean="0"/>
              <a:t>Hearing impairments</a:t>
            </a:r>
          </a:p>
          <a:p>
            <a:pPr lvl="1"/>
            <a:r>
              <a:rPr lang="en-US" dirty="0" smtClean="0"/>
              <a:t>Learning disabilities</a:t>
            </a:r>
          </a:p>
          <a:p>
            <a:r>
              <a:rPr lang="en-US" dirty="0" smtClean="0"/>
              <a:t>Easy-to-use tool for both students and teachers</a:t>
            </a:r>
          </a:p>
          <a:p>
            <a:r>
              <a:rPr lang="en-US" dirty="0" smtClean="0"/>
              <a:t>Common off-the-shelf technologies for widespread adoption</a:t>
            </a:r>
          </a:p>
        </p:txBody>
      </p:sp>
    </p:spTree>
    <p:extLst>
      <p:ext uri="{BB962C8B-B14F-4D97-AF65-F5344CB8AC3E}">
        <p14:creationId xmlns:p14="http://schemas.microsoft.com/office/powerpoint/2010/main" val="40855200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Architecture Vision</a:t>
            </a:r>
            <a:endParaRPr lang="en-US" dirty="0"/>
          </a:p>
        </p:txBody>
      </p:sp>
      <p:sp>
        <p:nvSpPr>
          <p:cNvPr id="3" name="Content Placeholder 2"/>
          <p:cNvSpPr>
            <a:spLocks noGrp="1"/>
          </p:cNvSpPr>
          <p:nvPr>
            <p:ph idx="1"/>
          </p:nvPr>
        </p:nvSpPr>
        <p:spPr>
          <a:xfrm>
            <a:off x="1435608" y="1447799"/>
            <a:ext cx="7498080" cy="5045835"/>
          </a:xfrm>
        </p:spPr>
        <p:txBody>
          <a:bodyPr>
            <a:normAutofit lnSpcReduction="10000"/>
          </a:bodyPr>
          <a:lstStyle/>
          <a:p>
            <a:r>
              <a:rPr lang="en-US" dirty="0" smtClean="0"/>
              <a:t>Tablets as the mobile component</a:t>
            </a:r>
          </a:p>
          <a:p>
            <a:pPr lvl="1"/>
            <a:r>
              <a:rPr lang="en-US" dirty="0" smtClean="0"/>
              <a:t>Course software client with multiple interfaces</a:t>
            </a:r>
          </a:p>
          <a:p>
            <a:r>
              <a:rPr lang="en-US" dirty="0" smtClean="0"/>
              <a:t>Cloud servers </a:t>
            </a:r>
          </a:p>
          <a:p>
            <a:pPr lvl="1"/>
            <a:r>
              <a:rPr lang="en-US" dirty="0" smtClean="0"/>
              <a:t>Data integration</a:t>
            </a:r>
          </a:p>
          <a:p>
            <a:pPr lvl="1"/>
            <a:r>
              <a:rPr lang="en-US" dirty="0" smtClean="0"/>
              <a:t>Real-time processing of computationally-intensive tasks </a:t>
            </a:r>
          </a:p>
          <a:p>
            <a:r>
              <a:rPr lang="en-US" dirty="0" smtClean="0"/>
              <a:t>Teaching software</a:t>
            </a:r>
          </a:p>
          <a:p>
            <a:pPr lvl="1"/>
            <a:r>
              <a:rPr lang="en-US" dirty="0" smtClean="0"/>
              <a:t> Connected to cloud for real-time tracking of presentation</a:t>
            </a:r>
          </a:p>
          <a:p>
            <a:pPr lvl="1"/>
            <a:r>
              <a:rPr lang="en-US" dirty="0" smtClean="0"/>
              <a:t>Offline editing of course data in cloud servers</a:t>
            </a:r>
          </a:p>
          <a:p>
            <a:pPr lvl="1"/>
            <a:endParaRPr lang="en-US" dirty="0"/>
          </a:p>
        </p:txBody>
      </p:sp>
    </p:spTree>
    <p:extLst>
      <p:ext uri="{BB962C8B-B14F-4D97-AF65-F5344CB8AC3E}">
        <p14:creationId xmlns:p14="http://schemas.microsoft.com/office/powerpoint/2010/main" val="3047663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Envisioned System Capabilities</a:t>
            </a:r>
            <a:endParaRPr lang="en-US" dirty="0"/>
          </a:p>
        </p:txBody>
      </p:sp>
      <p:sp>
        <p:nvSpPr>
          <p:cNvPr id="3" name="Content Placeholder 2"/>
          <p:cNvSpPr>
            <a:spLocks noGrp="1"/>
          </p:cNvSpPr>
          <p:nvPr>
            <p:ph idx="1"/>
          </p:nvPr>
        </p:nvSpPr>
        <p:spPr>
          <a:xfrm>
            <a:off x="1435608" y="1577670"/>
            <a:ext cx="7498080" cy="4800600"/>
          </a:xfrm>
        </p:spPr>
        <p:txBody>
          <a:bodyPr/>
          <a:lstStyle/>
          <a:p>
            <a:r>
              <a:rPr lang="en-US" dirty="0" smtClean="0"/>
              <a:t>Text-to-speech</a:t>
            </a:r>
          </a:p>
          <a:p>
            <a:r>
              <a:rPr lang="en-US" dirty="0" smtClean="0"/>
              <a:t>Real-time captioning</a:t>
            </a:r>
          </a:p>
          <a:p>
            <a:r>
              <a:rPr lang="en-US" dirty="0" smtClean="0"/>
              <a:t>Collaborative note-taking</a:t>
            </a:r>
          </a:p>
          <a:p>
            <a:r>
              <a:rPr lang="en-US" dirty="0" smtClean="0"/>
              <a:t>OCR</a:t>
            </a:r>
          </a:p>
          <a:p>
            <a:r>
              <a:rPr lang="en-US" dirty="0" smtClean="0"/>
              <a:t>Presentation tracking</a:t>
            </a:r>
          </a:p>
          <a:p>
            <a:r>
              <a:rPr lang="en-US" dirty="0" smtClean="0"/>
              <a:t>Real-time lecture recording</a:t>
            </a:r>
          </a:p>
          <a:p>
            <a:r>
              <a:rPr lang="en-US" dirty="0" smtClean="0"/>
              <a:t>Offline editing</a:t>
            </a:r>
            <a:endParaRPr lang="en-US" dirty="0"/>
          </a:p>
        </p:txBody>
      </p:sp>
    </p:spTree>
    <p:extLst>
      <p:ext uri="{BB962C8B-B14F-4D97-AF65-F5344CB8AC3E}">
        <p14:creationId xmlns:p14="http://schemas.microsoft.com/office/powerpoint/2010/main" val="7734916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normAutofit fontScale="90000"/>
          </a:bodyPr>
          <a:lstStyle/>
          <a:p>
            <a:pPr algn="ctr" eaLnBrk="1" hangingPunct="1"/>
            <a:r>
              <a:rPr lang="en-US" sz="3900" dirty="0" smtClean="0">
                <a:effectLst>
                  <a:outerShdw blurRad="38100" dist="38100" dir="2700000" algn="tl">
                    <a:srgbClr val="DDDDDD"/>
                  </a:outerShdw>
                </a:effectLst>
                <a:latin typeface="Gill Sans MT" charset="0"/>
              </a:rPr>
              <a:t>Other Applications: Face </a:t>
            </a:r>
            <a:r>
              <a:rPr lang="en-US" sz="3900" dirty="0">
                <a:effectLst>
                  <a:outerShdw blurRad="38100" dist="38100" dir="2700000" algn="tl">
                    <a:srgbClr val="DDDDDD"/>
                  </a:outerShdw>
                </a:effectLst>
                <a:latin typeface="Gill Sans MT" charset="0"/>
              </a:rPr>
              <a:t>Recognition</a:t>
            </a:r>
            <a:br>
              <a:rPr lang="en-US" sz="3900" dirty="0">
                <a:effectLst>
                  <a:outerShdw blurRad="38100" dist="38100" dir="2700000" algn="tl">
                    <a:srgbClr val="DDDDDD"/>
                  </a:outerShdw>
                </a:effectLst>
                <a:latin typeface="Gill Sans MT" charset="0"/>
              </a:rPr>
            </a:br>
            <a:endParaRPr lang="en-US" sz="3900" dirty="0">
              <a:effectLst>
                <a:outerShdw blurRad="38100" dist="38100" dir="2700000" algn="tl">
                  <a:srgbClr val="DDDDDD"/>
                </a:outerShdw>
              </a:effectLst>
              <a:latin typeface="Gill Sans MT" charset="0"/>
            </a:endParaRPr>
          </a:p>
        </p:txBody>
      </p:sp>
      <p:sp>
        <p:nvSpPr>
          <p:cNvPr id="31747" name="Content Placeholder 2"/>
          <p:cNvSpPr>
            <a:spLocks noGrp="1"/>
          </p:cNvSpPr>
          <p:nvPr>
            <p:ph idx="1"/>
          </p:nvPr>
        </p:nvSpPr>
        <p:spPr/>
        <p:txBody>
          <a:bodyPr/>
          <a:lstStyle/>
          <a:p>
            <a:pPr eaLnBrk="1" hangingPunct="1"/>
            <a:r>
              <a:rPr lang="en-US">
                <a:latin typeface="Gill Sans MT" charset="0"/>
              </a:rPr>
              <a:t>To enable identification of people in the immediate surroundings </a:t>
            </a:r>
          </a:p>
          <a:p>
            <a:pPr eaLnBrk="1" hangingPunct="1"/>
            <a:r>
              <a:rPr lang="en-US">
                <a:latin typeface="Gill Sans MT" charset="0"/>
              </a:rPr>
              <a:t>Uses a mobile device to captures an image</a:t>
            </a:r>
          </a:p>
          <a:p>
            <a:pPr eaLnBrk="1" hangingPunct="1"/>
            <a:r>
              <a:rPr lang="en-US">
                <a:latin typeface="Gill Sans MT" charset="0"/>
              </a:rPr>
              <a:t>Image is sent to the cloud for processing</a:t>
            </a:r>
          </a:p>
          <a:p>
            <a:pPr eaLnBrk="1" hangingPunct="1"/>
            <a:r>
              <a:rPr lang="en-US">
                <a:latin typeface="Gill Sans MT" charset="0"/>
              </a:rPr>
              <a:t>Picture sent to the cloud is compared to each image in a database stored in the cloud for matching</a:t>
            </a:r>
          </a:p>
          <a:p>
            <a:pPr eaLnBrk="1" hangingPunct="1"/>
            <a:r>
              <a:rPr lang="en-US">
                <a:latin typeface="Gill Sans MT" charset="0"/>
              </a:rPr>
              <a:t>Facial expression analysis also possible</a:t>
            </a:r>
          </a:p>
          <a:p>
            <a:pPr eaLnBrk="1" hangingPunct="1">
              <a:buFont typeface="Wingdings 2" charset="0"/>
              <a:buNone/>
            </a:pPr>
            <a:endParaRPr lang="en-US">
              <a:latin typeface="Gill Sans MT" charset="0"/>
            </a:endParaRPr>
          </a:p>
        </p:txBody>
      </p:sp>
    </p:spTree>
    <p:extLst>
      <p:ext uri="{BB962C8B-B14F-4D97-AF65-F5344CB8AC3E}">
        <p14:creationId xmlns:p14="http://schemas.microsoft.com/office/powerpoint/2010/main" val="1265483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8458200" cy="1143000"/>
          </a:xfrm>
        </p:spPr>
        <p:txBody>
          <a:bodyPr vert="horz" wrap="square" lIns="91440" tIns="45720" rIns="91440" bIns="45720" numCol="1" anchorCtr="0" compatLnSpc="1">
            <a:prstTxWarp prst="textNoShape">
              <a:avLst/>
            </a:prstTxWarp>
            <a:normAutofit fontScale="90000"/>
          </a:bodyPr>
          <a:lstStyle/>
          <a:p>
            <a:pPr algn="ctr"/>
            <a:r>
              <a:rPr lang="en-US" sz="3900" dirty="0">
                <a:effectLst>
                  <a:outerShdw blurRad="38100" dist="38100" dir="2700000" algn="tl">
                    <a:srgbClr val="DDDDDD"/>
                  </a:outerShdw>
                </a:effectLst>
                <a:latin typeface="Gill Sans MT" charset="0"/>
              </a:rPr>
              <a:t>Other Applications: </a:t>
            </a:r>
            <a:r>
              <a:rPr lang="en-US" sz="3900" dirty="0" smtClean="0">
                <a:effectLst>
                  <a:outerShdw blurRad="38100" dist="38100" dir="2700000" algn="tl">
                    <a:srgbClr val="DDDDDD"/>
                  </a:outerShdw>
                </a:effectLst>
                <a:latin typeface="Gill Sans MT" charset="0"/>
              </a:rPr>
              <a:t>Dollar </a:t>
            </a:r>
            <a:r>
              <a:rPr lang="en-US" sz="3900" dirty="0">
                <a:effectLst>
                  <a:outerShdw blurRad="38100" dist="38100" dir="2700000" algn="tl">
                    <a:srgbClr val="DDDDDD"/>
                  </a:outerShdw>
                </a:effectLst>
                <a:latin typeface="Gill Sans MT" charset="0"/>
              </a:rPr>
              <a:t>Bill Identification</a:t>
            </a:r>
            <a:br>
              <a:rPr lang="en-US" sz="3900" dirty="0">
                <a:effectLst>
                  <a:outerShdw blurRad="38100" dist="38100" dir="2700000" algn="tl">
                    <a:srgbClr val="DDDDDD"/>
                  </a:outerShdw>
                </a:effectLst>
                <a:latin typeface="Gill Sans MT" charset="0"/>
              </a:rPr>
            </a:br>
            <a:endParaRPr lang="en-US" sz="3900" dirty="0">
              <a:effectLst>
                <a:outerShdw blurRad="38100" dist="38100" dir="2700000" algn="tl">
                  <a:srgbClr val="DDDDDD"/>
                </a:outerShdw>
              </a:effectLst>
              <a:latin typeface="Gill Sans MT" charset="0"/>
            </a:endParaRPr>
          </a:p>
        </p:txBody>
      </p:sp>
      <p:sp>
        <p:nvSpPr>
          <p:cNvPr id="32771" name="Content Placeholder 2"/>
          <p:cNvSpPr>
            <a:spLocks noGrp="1"/>
          </p:cNvSpPr>
          <p:nvPr>
            <p:ph idx="1"/>
          </p:nvPr>
        </p:nvSpPr>
        <p:spPr/>
        <p:txBody>
          <a:bodyPr>
            <a:normAutofit lnSpcReduction="10000"/>
          </a:bodyPr>
          <a:lstStyle/>
          <a:p>
            <a:pPr eaLnBrk="1" hangingPunct="1"/>
            <a:r>
              <a:rPr lang="en-US" dirty="0">
                <a:latin typeface="Gill Sans MT" charset="0"/>
              </a:rPr>
              <a:t>Android app to identify US dollar bills</a:t>
            </a:r>
          </a:p>
          <a:p>
            <a:pPr eaLnBrk="1" hangingPunct="1"/>
            <a:r>
              <a:rPr lang="en-US" dirty="0">
                <a:latin typeface="Gill Sans MT" charset="0"/>
              </a:rPr>
              <a:t>Components: client application on the smartphone, an image database of US dollar bills currently in circulation and server application on the Amazon cloud</a:t>
            </a:r>
          </a:p>
          <a:p>
            <a:pPr eaLnBrk="1" hangingPunct="1"/>
            <a:r>
              <a:rPr lang="en-US" dirty="0">
                <a:latin typeface="Gill Sans MT" charset="0"/>
              </a:rPr>
              <a:t>Image of currency captured with camera, send to the cloud for processing</a:t>
            </a:r>
          </a:p>
          <a:p>
            <a:pPr eaLnBrk="1" hangingPunct="1"/>
            <a:r>
              <a:rPr lang="en-US" dirty="0">
                <a:latin typeface="Gill Sans MT" charset="0"/>
              </a:rPr>
              <a:t>Text value of dollar bill sent to device, converted to speech by Android text-to-speech interface</a:t>
            </a:r>
          </a:p>
          <a:p>
            <a:pPr eaLnBrk="1" hangingPunct="1"/>
            <a:endParaRPr lang="en-US" dirty="0">
              <a:latin typeface="Gill Sans MT" charset="0"/>
            </a:endParaRPr>
          </a:p>
          <a:p>
            <a:pPr eaLnBrk="1" hangingPunct="1"/>
            <a:endParaRPr lang="en-US" dirty="0">
              <a:latin typeface="Gill Sans MT" charset="0"/>
            </a:endParaRPr>
          </a:p>
        </p:txBody>
      </p:sp>
    </p:spTree>
    <p:extLst>
      <p:ext uri="{BB962C8B-B14F-4D97-AF65-F5344CB8AC3E}">
        <p14:creationId xmlns:p14="http://schemas.microsoft.com/office/powerpoint/2010/main" val="31839219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descr="C:\Users\AB\Pictures\clud pics\c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8575"/>
            <a:ext cx="9185275" cy="555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p:cNvCxnSpPr/>
          <p:nvPr/>
        </p:nvCxnSpPr>
        <p:spPr>
          <a:xfrm rot="5400000" flipH="1" flipV="1">
            <a:off x="762000" y="3810000"/>
            <a:ext cx="762000" cy="609600"/>
          </a:xfrm>
          <a:prstGeom prst="straightConnector1">
            <a:avLst/>
          </a:prstGeom>
          <a:ln w="41275" cmpd="sng">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4343400" y="4343400"/>
            <a:ext cx="763588" cy="1588"/>
          </a:xfrm>
          <a:prstGeom prst="straightConnector1">
            <a:avLst/>
          </a:prstGeom>
          <a:ln w="41275" cmpd="sng">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V="1">
            <a:off x="7238206" y="3505994"/>
            <a:ext cx="1068388" cy="762000"/>
          </a:xfrm>
          <a:prstGeom prst="straightConnector1">
            <a:avLst/>
          </a:prstGeom>
          <a:ln w="41275" cmpd="sng">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title"/>
          </p:nvPr>
        </p:nvSpPr>
        <p:spPr>
          <a:xfrm>
            <a:off x="0" y="152400"/>
            <a:ext cx="9144000" cy="1143000"/>
          </a:xfrm>
        </p:spPr>
        <p:txBody>
          <a:bodyPr vert="horz" wrap="square" lIns="91440" tIns="45720" rIns="91440" bIns="45720" numCol="1" anchorCtr="0" compatLnSpc="1">
            <a:prstTxWarp prst="textNoShape">
              <a:avLst/>
            </a:prstTxWarp>
            <a:noAutofit/>
          </a:bodyPr>
          <a:lstStyle/>
          <a:p>
            <a:pPr algn="ctr"/>
            <a:r>
              <a:rPr lang="en-US" sz="3600" dirty="0">
                <a:effectLst>
                  <a:outerShdw blurRad="38100" dist="38100" dir="2700000" algn="tl">
                    <a:srgbClr val="DDDDDD"/>
                  </a:outerShdw>
                </a:effectLst>
                <a:latin typeface="Gill Sans MT" charset="0"/>
              </a:rPr>
              <a:t>Other Applications: </a:t>
            </a:r>
            <a:r>
              <a:rPr lang="en-US" sz="3600" dirty="0" smtClean="0">
                <a:effectLst>
                  <a:outerShdw blurRad="38100" dist="38100" dir="2700000" algn="tl">
                    <a:srgbClr val="DDDDDD"/>
                  </a:outerShdw>
                </a:effectLst>
                <a:latin typeface="Gill Sans MT" charset="0"/>
              </a:rPr>
              <a:t/>
            </a:r>
            <a:br>
              <a:rPr lang="en-US" sz="3600" dirty="0" smtClean="0">
                <a:effectLst>
                  <a:outerShdw blurRad="38100" dist="38100" dir="2700000" algn="tl">
                    <a:srgbClr val="DDDDDD"/>
                  </a:outerShdw>
                </a:effectLst>
                <a:latin typeface="Gill Sans MT" charset="0"/>
              </a:rPr>
            </a:br>
            <a:r>
              <a:rPr lang="en-US" sz="3400" dirty="0" smtClean="0">
                <a:effectLst>
                  <a:outerShdw blurRad="38100" dist="38100" dir="2700000" algn="tl">
                    <a:srgbClr val="DDDDDD"/>
                  </a:outerShdw>
                </a:effectLst>
                <a:latin typeface="Gill Sans MT" charset="0"/>
              </a:rPr>
              <a:t>Object </a:t>
            </a:r>
            <a:r>
              <a:rPr lang="en-US" sz="3400" dirty="0">
                <a:effectLst>
                  <a:outerShdw blurRad="38100" dist="38100" dir="2700000" algn="tl">
                    <a:srgbClr val="DDDDDD"/>
                  </a:outerShdw>
                </a:effectLst>
                <a:latin typeface="Gill Sans MT" charset="0"/>
              </a:rPr>
              <a:t>recognition: humans + cloud</a:t>
            </a:r>
            <a:br>
              <a:rPr lang="en-US" sz="3400" dirty="0">
                <a:effectLst>
                  <a:outerShdw blurRad="38100" dist="38100" dir="2700000" algn="tl">
                    <a:srgbClr val="DDDDDD"/>
                  </a:outerShdw>
                </a:effectLst>
                <a:latin typeface="Gill Sans MT" charset="0"/>
              </a:rPr>
            </a:br>
            <a:endParaRPr lang="en-US" sz="3400" dirty="0">
              <a:effectLst>
                <a:outerShdw blurRad="38100" dist="38100" dir="2700000" algn="tl">
                  <a:srgbClr val="DDDDDD"/>
                </a:outerShdw>
              </a:effectLst>
              <a:latin typeface="Gill Sans MT" charset="0"/>
            </a:endParaRPr>
          </a:p>
        </p:txBody>
      </p:sp>
      <p:cxnSp>
        <p:nvCxnSpPr>
          <p:cNvPr id="8" name="Straight Arrow Connector 7"/>
          <p:cNvCxnSpPr/>
          <p:nvPr/>
        </p:nvCxnSpPr>
        <p:spPr>
          <a:xfrm rot="5400000" flipH="1" flipV="1">
            <a:off x="914400" y="3810000"/>
            <a:ext cx="762000" cy="609600"/>
          </a:xfrm>
          <a:prstGeom prst="straightConnector1">
            <a:avLst/>
          </a:prstGeom>
          <a:ln w="41275" cmpd="sng">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4495800" y="4343400"/>
            <a:ext cx="763588" cy="1588"/>
          </a:xfrm>
          <a:prstGeom prst="straightConnector1">
            <a:avLst/>
          </a:prstGeom>
          <a:ln w="41275" cmpd="sng">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flipV="1">
            <a:off x="7390606" y="3505994"/>
            <a:ext cx="1068388" cy="762000"/>
          </a:xfrm>
          <a:prstGeom prst="straightConnector1">
            <a:avLst/>
          </a:prstGeom>
          <a:ln w="41275" cmpd="sng">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3431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a:xfrm>
            <a:off x="1435608" y="1295400"/>
            <a:ext cx="7498080" cy="4800600"/>
          </a:xfrm>
        </p:spPr>
        <p:txBody>
          <a:bodyPr>
            <a:noAutofit/>
          </a:bodyPr>
          <a:lstStyle/>
          <a:p>
            <a:pPr marL="425196" indent="-342900">
              <a:buFont typeface="+mj-lt"/>
              <a:buAutoNum type="arabicPeriod"/>
            </a:pPr>
            <a:r>
              <a:rPr lang="en-US" sz="1400" dirty="0" smtClean="0"/>
              <a:t>L. Ran, A. </a:t>
            </a:r>
            <a:r>
              <a:rPr lang="en-US" sz="1400" dirty="0" err="1" smtClean="0"/>
              <a:t>Helal</a:t>
            </a:r>
            <a:r>
              <a:rPr lang="en-US" sz="1400" dirty="0" smtClean="0"/>
              <a:t>, and S. Moore, “</a:t>
            </a:r>
            <a:r>
              <a:rPr lang="en-US" sz="1400" dirty="0" err="1" smtClean="0"/>
              <a:t>Drishti</a:t>
            </a:r>
            <a:r>
              <a:rPr lang="en-US" sz="1400" dirty="0" smtClean="0"/>
              <a:t>: An Integrated Indoor/Outdoor Blind Navigation System and Service,” 2nd IEEE Pervasive Computing Conference (</a:t>
            </a:r>
            <a:r>
              <a:rPr lang="en-US" sz="1400" dirty="0" err="1" smtClean="0"/>
              <a:t>PerCom</a:t>
            </a:r>
            <a:r>
              <a:rPr lang="en-US" sz="1400" dirty="0" smtClean="0"/>
              <a:t> 04).</a:t>
            </a:r>
          </a:p>
          <a:p>
            <a:pPr marL="425196" indent="-342900">
              <a:buFont typeface="+mj-lt"/>
              <a:buAutoNum type="arabicPeriod"/>
            </a:pPr>
            <a:r>
              <a:rPr lang="en-US" sz="1400" dirty="0" err="1" smtClean="0"/>
              <a:t>S.Willis</a:t>
            </a:r>
            <a:r>
              <a:rPr lang="en-US" sz="1400" dirty="0" smtClean="0"/>
              <a:t>, and A. </a:t>
            </a:r>
            <a:r>
              <a:rPr lang="en-US" sz="1400" dirty="0" err="1" smtClean="0"/>
              <a:t>Helal</a:t>
            </a:r>
            <a:r>
              <a:rPr lang="en-US" sz="1400" dirty="0" smtClean="0"/>
              <a:t>, “RFID Information Grid and Wearable Computing Solution to the Problem of </a:t>
            </a:r>
            <a:r>
              <a:rPr lang="en-US" sz="1400" dirty="0" err="1" smtClean="0"/>
              <a:t>Wayfinding</a:t>
            </a:r>
            <a:r>
              <a:rPr lang="en-US" sz="1400" dirty="0" smtClean="0"/>
              <a:t> for the Blind User in a Campus Environment,” IEEE International Symposium on Wearable Computers (ISWC 05).</a:t>
            </a:r>
          </a:p>
          <a:p>
            <a:pPr marL="425196" indent="-342900">
              <a:buFont typeface="+mj-lt"/>
              <a:buAutoNum type="arabicPeriod"/>
            </a:pPr>
            <a:r>
              <a:rPr lang="en-US" sz="1400" dirty="0" smtClean="0"/>
              <a:t>Y. </a:t>
            </a:r>
            <a:r>
              <a:rPr lang="en-US" sz="1400" dirty="0" err="1" smtClean="0"/>
              <a:t>Sonnenblick</a:t>
            </a:r>
            <a:r>
              <a:rPr lang="en-US" sz="1400" dirty="0" smtClean="0"/>
              <a:t>. “An Indoor Navigation System for Blind Individuals,” Proceedings of the 13th Annual Conference on Technology and Persons with Disabilities, 1998.</a:t>
            </a:r>
          </a:p>
          <a:p>
            <a:pPr marL="425196" indent="-342900">
              <a:buFont typeface="+mj-lt"/>
              <a:buAutoNum type="arabicPeriod"/>
            </a:pPr>
            <a:r>
              <a:rPr lang="en-US" sz="1400" dirty="0" smtClean="0"/>
              <a:t>J. Wilson, B. N. Walker, J. Lindsay, C. </a:t>
            </a:r>
            <a:r>
              <a:rPr lang="en-US" sz="1400" dirty="0" err="1" smtClean="0"/>
              <a:t>Cambias</a:t>
            </a:r>
            <a:r>
              <a:rPr lang="en-US" sz="1400" dirty="0" smtClean="0"/>
              <a:t>, F. </a:t>
            </a:r>
            <a:r>
              <a:rPr lang="en-US" sz="1400" dirty="0" err="1" smtClean="0"/>
              <a:t>Dellaert</a:t>
            </a:r>
            <a:r>
              <a:rPr lang="en-US" sz="1400" dirty="0" smtClean="0"/>
              <a:t>. “SWAN: System for Wearable Audio Navigation,” 11th IEEE International Symposium on Wearable Computers, 2007.</a:t>
            </a:r>
          </a:p>
          <a:p>
            <a:pPr marL="425196" indent="-342900">
              <a:buFont typeface="+mj-lt"/>
              <a:buAutoNum type="arabicPeriod"/>
            </a:pPr>
            <a:r>
              <a:rPr lang="en-US" sz="1400" dirty="0" smtClean="0"/>
              <a:t>J. Nicholson</a:t>
            </a:r>
            <a:r>
              <a:rPr lang="en-US" sz="1400" b="1" dirty="0" smtClean="0"/>
              <a:t>, </a:t>
            </a:r>
            <a:r>
              <a:rPr lang="en-US" sz="1400" dirty="0" smtClean="0"/>
              <a:t>V. </a:t>
            </a:r>
            <a:r>
              <a:rPr lang="en-US" sz="1400" dirty="0" err="1" smtClean="0"/>
              <a:t>Kulyukin</a:t>
            </a:r>
            <a:r>
              <a:rPr lang="en-US" sz="1400" dirty="0" smtClean="0"/>
              <a:t>, D. </a:t>
            </a:r>
            <a:r>
              <a:rPr lang="en-US" sz="1400" dirty="0" err="1" smtClean="0"/>
              <a:t>Coster</a:t>
            </a:r>
            <a:r>
              <a:rPr lang="en-US" sz="1400" dirty="0" smtClean="0"/>
              <a:t>,</a:t>
            </a:r>
            <a:r>
              <a:rPr lang="en-US" sz="1400" b="1" dirty="0" smtClean="0"/>
              <a:t> </a:t>
            </a:r>
            <a:r>
              <a:rPr lang="en-US" sz="1400" dirty="0" smtClean="0"/>
              <a:t>“</a:t>
            </a:r>
            <a:r>
              <a:rPr lang="en-US" sz="1400" dirty="0" err="1" smtClean="0"/>
              <a:t>ShopTalk</a:t>
            </a:r>
            <a:r>
              <a:rPr lang="en-US" sz="1400" dirty="0" smtClean="0"/>
              <a:t>: Independent Blind Shopping Through Verbal Route Directions and Barcode Scans,”</a:t>
            </a:r>
            <a:r>
              <a:rPr lang="en-US" sz="1400" b="1" dirty="0" smtClean="0"/>
              <a:t> </a:t>
            </a:r>
            <a:r>
              <a:rPr lang="en-US" sz="1400" dirty="0" smtClean="0"/>
              <a:t> The Open Rehabilitation Journal, vol. 2, 2009, pp. 11-23.</a:t>
            </a:r>
          </a:p>
          <a:p>
            <a:pPr marL="425196" indent="-342900">
              <a:buFont typeface="+mj-lt"/>
              <a:buAutoNum type="arabicPeriod"/>
            </a:pPr>
            <a:r>
              <a:rPr lang="en-US" sz="1400" dirty="0" smtClean="0"/>
              <a:t>Bach-y-Rita, P., M.E. Tyler and K.A. </a:t>
            </a:r>
            <a:r>
              <a:rPr lang="en-US" sz="1400" dirty="0" err="1" smtClean="0"/>
              <a:t>Kaczmarek</a:t>
            </a:r>
            <a:r>
              <a:rPr lang="en-US" sz="1400" dirty="0" smtClean="0"/>
              <a:t>. “Seeing with the Brain,” International Journal of Human-Computer Interaction, </a:t>
            </a:r>
            <a:r>
              <a:rPr lang="en-US" sz="1400" dirty="0" err="1" smtClean="0"/>
              <a:t>vol</a:t>
            </a:r>
            <a:r>
              <a:rPr lang="en-US" sz="1400" dirty="0" smtClean="0"/>
              <a:t> 15,  issue 2,  2003, pp 285-295.</a:t>
            </a:r>
          </a:p>
          <a:p>
            <a:pPr marL="425196" indent="-342900">
              <a:buFont typeface="+mj-lt"/>
              <a:buAutoNum type="arabicPeriod"/>
            </a:pPr>
            <a:r>
              <a:rPr lang="en-US" sz="1400" dirty="0" smtClean="0"/>
              <a:t>Y.K. Kim, K.W. Kim, and </a:t>
            </a:r>
            <a:r>
              <a:rPr lang="en-US" sz="1400" dirty="0" err="1" smtClean="0"/>
              <a:t>X.Yang</a:t>
            </a:r>
            <a:r>
              <a:rPr lang="en-US" sz="1400" dirty="0" smtClean="0"/>
              <a:t>, “Real Time Traffic Light Recognition System for Color Vision Deficiencies,” IEEE International Conference on </a:t>
            </a:r>
            <a:r>
              <a:rPr lang="en-US" sz="1400" dirty="0" err="1" smtClean="0"/>
              <a:t>Mechatronics</a:t>
            </a:r>
            <a:r>
              <a:rPr lang="en-US" sz="1400" dirty="0" smtClean="0"/>
              <a:t> and Automation (ICMA 07).</a:t>
            </a:r>
          </a:p>
          <a:p>
            <a:pPr marL="425196" indent="-342900">
              <a:buFont typeface="+mj-lt"/>
              <a:buAutoNum type="arabicPeriod"/>
            </a:pPr>
            <a:r>
              <a:rPr lang="en-US" sz="1400" dirty="0" smtClean="0"/>
              <a:t>R. </a:t>
            </a:r>
            <a:r>
              <a:rPr lang="en-US" sz="1400" dirty="0" err="1" smtClean="0"/>
              <a:t>Charette</a:t>
            </a:r>
            <a:r>
              <a:rPr lang="en-US" sz="1400" dirty="0" smtClean="0"/>
              <a:t>, and F. </a:t>
            </a:r>
            <a:r>
              <a:rPr lang="en-US" sz="1400" dirty="0" err="1" smtClean="0"/>
              <a:t>Nashashibi</a:t>
            </a:r>
            <a:r>
              <a:rPr lang="en-US" sz="1400" dirty="0" smtClean="0"/>
              <a:t>, “Real Time Visual Traffic Lights Recognition Based on Spot Light Detection and Adaptive Traffic Lights Templates,” World Congress and Exhibition on Intelligent Transport Systems and Services (ITS 09). </a:t>
            </a:r>
          </a:p>
          <a:p>
            <a:pPr marL="425196" indent="-342900">
              <a:buFont typeface="+mj-lt"/>
              <a:buAutoNum type="arabicPeriod"/>
            </a:pPr>
            <a:r>
              <a:rPr lang="en-US" sz="1400" dirty="0" err="1" smtClean="0"/>
              <a:t>A.Ess</a:t>
            </a:r>
            <a:r>
              <a:rPr lang="en-US" sz="1400" dirty="0" smtClean="0"/>
              <a:t>, B. </a:t>
            </a:r>
            <a:r>
              <a:rPr lang="en-US" sz="1400" dirty="0" err="1" smtClean="0"/>
              <a:t>Leibe</a:t>
            </a:r>
            <a:r>
              <a:rPr lang="en-US" sz="1400" dirty="0" smtClean="0"/>
              <a:t>, K. Schindler, and L. van </a:t>
            </a:r>
            <a:r>
              <a:rPr lang="en-US" sz="1400" dirty="0" err="1" smtClean="0"/>
              <a:t>Gool</a:t>
            </a:r>
            <a:r>
              <a:rPr lang="en-US" sz="1400" dirty="0" smtClean="0"/>
              <a:t>, “Moving Obstacle Detection in Highly Dynamic Scenes,” IEEE International Conference on Robotics and Automation (ICRA 09). </a:t>
            </a:r>
          </a:p>
          <a:p>
            <a:pPr marL="425196" indent="-342900">
              <a:buFont typeface="+mj-lt"/>
              <a:buAutoNum type="arabicPeriod"/>
            </a:pPr>
            <a:r>
              <a:rPr lang="en-US" sz="1400" dirty="0" smtClean="0"/>
              <a:t>P. </a:t>
            </a:r>
            <a:r>
              <a:rPr lang="en-US" sz="1400" dirty="0" err="1" smtClean="0"/>
              <a:t>Angin</a:t>
            </a:r>
            <a:r>
              <a:rPr lang="en-US" sz="1400" dirty="0" smtClean="0"/>
              <a:t>, B. </a:t>
            </a:r>
            <a:r>
              <a:rPr lang="en-US" sz="1400" dirty="0" err="1" smtClean="0"/>
              <a:t>Bhargava</a:t>
            </a:r>
            <a:r>
              <a:rPr lang="en-US" sz="1400" dirty="0" smtClean="0"/>
              <a:t>, R. </a:t>
            </a:r>
            <a:r>
              <a:rPr lang="en-US" sz="1400" dirty="0" err="1" smtClean="0"/>
              <a:t>Ranchal</a:t>
            </a:r>
            <a:r>
              <a:rPr lang="en-US" sz="1400" dirty="0" smtClean="0"/>
              <a:t>, N. Singh, L. </a:t>
            </a:r>
            <a:r>
              <a:rPr lang="en-US" sz="1400" dirty="0" err="1" smtClean="0"/>
              <a:t>Lilien</a:t>
            </a:r>
            <a:r>
              <a:rPr lang="en-US" sz="1400" dirty="0" smtClean="0"/>
              <a:t>, L. B. </a:t>
            </a:r>
            <a:r>
              <a:rPr lang="en-US" sz="1400" dirty="0" err="1" smtClean="0"/>
              <a:t>Othmane</a:t>
            </a:r>
            <a:r>
              <a:rPr lang="en-US" sz="1400" dirty="0" smtClean="0"/>
              <a:t>, “A User-centric Approach for Privacy and Identity Management in Cloud Computing,” , SRDS 2010.</a:t>
            </a:r>
          </a:p>
          <a:p>
            <a:r>
              <a:rPr lang="en-US" sz="1400" b="1" i="1" dirty="0" smtClean="0"/>
              <a:t/>
            </a:r>
            <a:br>
              <a:rPr lang="en-US" sz="1400" b="1" i="1" dirty="0" smtClean="0"/>
            </a:br>
            <a:endParaRPr lang="en-US" sz="1400" dirty="0" smtClean="0"/>
          </a:p>
          <a:p>
            <a:pPr marL="425196" indent="-342900">
              <a:buFont typeface="+mj-lt"/>
              <a:buAutoNum type="arabicPeriod"/>
            </a:pPr>
            <a:endParaRPr lang="en-US" sz="1400" dirty="0" smtClean="0"/>
          </a:p>
          <a:p>
            <a:pPr marL="425196" indent="-342900">
              <a:buFont typeface="+mj-lt"/>
              <a:buAutoNum type="arabicPeriod"/>
            </a:pPr>
            <a:endParaRPr lang="en-US" sz="1400" dirty="0" smtClean="0"/>
          </a:p>
          <a:p>
            <a:pPr marL="425196" indent="-342900">
              <a:buFont typeface="+mj-lt"/>
              <a:buAutoNum type="arabicPeriod"/>
            </a:pPr>
            <a:endParaRPr lang="en-US" sz="1800" dirty="0" smtClean="0"/>
          </a:p>
          <a:p>
            <a:pPr marL="425196" indent="-342900">
              <a:buFont typeface="+mj-lt"/>
              <a:buAutoNum type="arabicPeriod"/>
            </a:pPr>
            <a:endParaRPr lang="en-US" sz="1800" dirty="0" smtClean="0"/>
          </a:p>
          <a:p>
            <a:pPr marL="425196" indent="-342900">
              <a:buFont typeface="+mj-lt"/>
              <a:buAutoNum type="arabicPeriod"/>
            </a:pPr>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Demographics</a:t>
            </a:r>
            <a:endParaRPr lang="en-US" dirty="0"/>
          </a:p>
        </p:txBody>
      </p:sp>
      <p:sp>
        <p:nvSpPr>
          <p:cNvPr id="3" name="Content Placeholder 2"/>
          <p:cNvSpPr>
            <a:spLocks noGrp="1"/>
          </p:cNvSpPr>
          <p:nvPr>
            <p:ph idx="1"/>
          </p:nvPr>
        </p:nvSpPr>
        <p:spPr>
          <a:xfrm>
            <a:off x="1435608" y="1600200"/>
            <a:ext cx="7498080" cy="5105400"/>
          </a:xfrm>
        </p:spPr>
        <p:txBody>
          <a:bodyPr>
            <a:normAutofit/>
          </a:bodyPr>
          <a:lstStyle/>
          <a:p>
            <a:r>
              <a:rPr lang="en-US" dirty="0" smtClean="0"/>
              <a:t>314 million visually impaired people in the world today</a:t>
            </a:r>
          </a:p>
          <a:p>
            <a:r>
              <a:rPr lang="en-US" dirty="0" smtClean="0"/>
              <a:t>45 million blind</a:t>
            </a:r>
          </a:p>
          <a:p>
            <a:r>
              <a:rPr lang="en-US" dirty="0" smtClean="0"/>
              <a:t>More than 82% of the visually impaired population is age 50 or older</a:t>
            </a:r>
          </a:p>
          <a:p>
            <a:r>
              <a:rPr lang="en-US" dirty="0" smtClean="0"/>
              <a:t>The old population forms a group with diverse range of abilities</a:t>
            </a:r>
          </a:p>
          <a:p>
            <a:r>
              <a:rPr lang="en-US" dirty="0" smtClean="0"/>
              <a:t>The disabled are seldom seen using the street alone or public transportation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Goals</a:t>
            </a:r>
            <a:endParaRPr lang="en-US" dirty="0"/>
          </a:p>
        </p:txBody>
      </p:sp>
      <p:sp>
        <p:nvSpPr>
          <p:cNvPr id="3" name="Content Placeholder 2"/>
          <p:cNvSpPr>
            <a:spLocks noGrp="1"/>
          </p:cNvSpPr>
          <p:nvPr>
            <p:ph idx="1"/>
          </p:nvPr>
        </p:nvSpPr>
        <p:spPr>
          <a:xfrm>
            <a:off x="1143000" y="1447800"/>
            <a:ext cx="7848600" cy="5181600"/>
          </a:xfrm>
        </p:spPr>
        <p:txBody>
          <a:bodyPr>
            <a:normAutofit lnSpcReduction="10000"/>
          </a:bodyPr>
          <a:lstStyle/>
          <a:p>
            <a:r>
              <a:rPr lang="en-US" dirty="0" smtClean="0"/>
              <a:t>***</a:t>
            </a:r>
            <a:r>
              <a:rPr lang="en-US" b="1" dirty="0" smtClean="0"/>
              <a:t>Make a difference</a:t>
            </a:r>
            <a:r>
              <a:rPr lang="en-US" dirty="0" smtClean="0"/>
              <a:t>***</a:t>
            </a:r>
          </a:p>
          <a:p>
            <a:pPr>
              <a:buNone/>
            </a:pPr>
            <a:r>
              <a:rPr lang="en-US" dirty="0" smtClean="0"/>
              <a:t>	Bring mobile technology in the daily lives of blind and visually impaired people to help achieve a higher standard of life</a:t>
            </a:r>
          </a:p>
          <a:p>
            <a:r>
              <a:rPr lang="en-US" dirty="0" smtClean="0"/>
              <a:t>Take a major step in context-aware navigation of the blind and visually impaired</a:t>
            </a:r>
          </a:p>
          <a:p>
            <a:r>
              <a:rPr lang="en-US" dirty="0" smtClean="0"/>
              <a:t>Bridge the gap between the needs and available technology</a:t>
            </a:r>
          </a:p>
          <a:p>
            <a:r>
              <a:rPr lang="en-US" dirty="0" smtClean="0"/>
              <a:t>Guide users in a non-overwhelming way</a:t>
            </a:r>
          </a:p>
          <a:p>
            <a:r>
              <a:rPr lang="en-US" dirty="0" smtClean="0"/>
              <a:t>Protect user privacy </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Challenges</a:t>
            </a:r>
            <a:endParaRPr lang="en-US" dirty="0"/>
          </a:p>
        </p:txBody>
      </p:sp>
      <p:sp>
        <p:nvSpPr>
          <p:cNvPr id="3" name="Content Placeholder 2"/>
          <p:cNvSpPr>
            <a:spLocks noGrp="1"/>
          </p:cNvSpPr>
          <p:nvPr>
            <p:ph idx="1"/>
          </p:nvPr>
        </p:nvSpPr>
        <p:spPr>
          <a:xfrm>
            <a:off x="2209800" y="1600200"/>
            <a:ext cx="6400800" cy="4800600"/>
          </a:xfrm>
        </p:spPr>
        <p:txBody>
          <a:bodyPr>
            <a:normAutofit lnSpcReduction="10000"/>
          </a:bodyPr>
          <a:lstStyle/>
          <a:p>
            <a:r>
              <a:rPr lang="en-US" dirty="0" smtClean="0"/>
              <a:t>Real-time guidance</a:t>
            </a:r>
          </a:p>
          <a:p>
            <a:r>
              <a:rPr lang="en-US" dirty="0" smtClean="0"/>
              <a:t>Portability</a:t>
            </a:r>
          </a:p>
          <a:p>
            <a:r>
              <a:rPr lang="en-US" dirty="0" smtClean="0"/>
              <a:t>Power limitations</a:t>
            </a:r>
          </a:p>
          <a:p>
            <a:r>
              <a:rPr lang="en-US" dirty="0" smtClean="0"/>
              <a:t>Appropriate interface</a:t>
            </a:r>
          </a:p>
          <a:p>
            <a:r>
              <a:rPr lang="en-US" dirty="0" smtClean="0"/>
              <a:t>Privacy preservation</a:t>
            </a:r>
          </a:p>
          <a:p>
            <a:r>
              <a:rPr lang="en-US" dirty="0" smtClean="0"/>
              <a:t>Continuous availability</a:t>
            </a:r>
          </a:p>
          <a:p>
            <a:r>
              <a:rPr lang="en-US" dirty="0" smtClean="0"/>
              <a:t>No dependence on infrastructure</a:t>
            </a:r>
          </a:p>
          <a:p>
            <a:r>
              <a:rPr lang="en-US" dirty="0" smtClean="0"/>
              <a:t>Low-cost solution</a:t>
            </a:r>
          </a:p>
          <a:p>
            <a:r>
              <a:rPr lang="en-US" dirty="0" smtClean="0"/>
              <a:t>Minimal training</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Discussions</a:t>
            </a:r>
          </a:p>
        </p:txBody>
      </p:sp>
      <p:sp>
        <p:nvSpPr>
          <p:cNvPr id="3" name="Content Placeholder 2"/>
          <p:cNvSpPr>
            <a:spLocks noGrp="1"/>
          </p:cNvSpPr>
          <p:nvPr>
            <p:ph idx="1"/>
          </p:nvPr>
        </p:nvSpPr>
        <p:spPr/>
        <p:txBody>
          <a:bodyPr>
            <a:normAutofit/>
          </a:bodyPr>
          <a:lstStyle/>
          <a:p>
            <a:pPr>
              <a:lnSpc>
                <a:spcPct val="90000"/>
              </a:lnSpc>
            </a:pPr>
            <a:r>
              <a:rPr lang="en-US" altLang="en-US" smtClean="0"/>
              <a:t>Cary Supalo: Founder of Independence Science LLC (</a:t>
            </a:r>
            <a:r>
              <a:rPr lang="en-US" altLang="en-US" smtClean="0">
                <a:hlinkClick r:id="rId2"/>
              </a:rPr>
              <a:t>http://www.independencescience.com/</a:t>
            </a:r>
            <a:r>
              <a:rPr lang="en-US" altLang="en-US" smtClean="0"/>
              <a:t>)</a:t>
            </a:r>
          </a:p>
          <a:p>
            <a:pPr>
              <a:lnSpc>
                <a:spcPct val="90000"/>
              </a:lnSpc>
            </a:pPr>
            <a:r>
              <a:rPr lang="en-US" altLang="en-US" smtClean="0"/>
              <a:t>T.V. Raman: Researcher at Google, leader of Eyes-Free project (speech enabled Android applications)</a:t>
            </a:r>
          </a:p>
          <a:p>
            <a:pPr>
              <a:lnSpc>
                <a:spcPct val="90000"/>
              </a:lnSpc>
            </a:pPr>
            <a:r>
              <a:rPr lang="en-US" altLang="en-US" smtClean="0"/>
              <a:t>American Council of the Blind of Indiana State Convention,  31 October 2009</a:t>
            </a:r>
          </a:p>
          <a:p>
            <a:pPr>
              <a:lnSpc>
                <a:spcPct val="90000"/>
              </a:lnSpc>
            </a:pPr>
            <a:r>
              <a:rPr lang="en-US" altLang="en-US" smtClean="0"/>
              <a:t>Miami Lighthouse Organization</a:t>
            </a:r>
          </a:p>
        </p:txBody>
      </p:sp>
    </p:spTree>
    <p:extLst>
      <p:ext uri="{BB962C8B-B14F-4D97-AF65-F5344CB8AC3E}">
        <p14:creationId xmlns:p14="http://schemas.microsoft.com/office/powerpoint/2010/main" val="536088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8229600" cy="1143000"/>
          </a:xfrm>
        </p:spPr>
        <p:txBody>
          <a:bodyPr>
            <a:normAutofit/>
          </a:bodyPr>
          <a:lstStyle/>
          <a:p>
            <a:pPr algn="ctr"/>
            <a:r>
              <a:rPr lang="en-US" dirty="0" smtClean="0"/>
              <a:t>   Mobility Requirements		</a:t>
            </a:r>
            <a:endParaRPr lang="en-US" dirty="0"/>
          </a:p>
        </p:txBody>
      </p:sp>
      <p:sp>
        <p:nvSpPr>
          <p:cNvPr id="3" name="Content Placeholder 2"/>
          <p:cNvSpPr>
            <a:spLocks noGrp="1"/>
          </p:cNvSpPr>
          <p:nvPr>
            <p:ph idx="1"/>
          </p:nvPr>
        </p:nvSpPr>
        <p:spPr>
          <a:xfrm>
            <a:off x="1341120" y="1143000"/>
            <a:ext cx="7498080" cy="4953000"/>
          </a:xfrm>
        </p:spPr>
        <p:txBody>
          <a:bodyPr>
            <a:normAutofit/>
          </a:bodyPr>
          <a:lstStyle/>
          <a:p>
            <a:pPr lvl="0"/>
            <a:r>
              <a:rPr lang="en-US" dirty="0" smtClean="0"/>
              <a:t>Being able to avoid obstacles</a:t>
            </a:r>
          </a:p>
          <a:p>
            <a:pPr lvl="0"/>
            <a:r>
              <a:rPr lang="en-US" dirty="0" smtClean="0"/>
              <a:t>Walking in the right direction</a:t>
            </a:r>
          </a:p>
          <a:p>
            <a:pPr lvl="0"/>
            <a:r>
              <a:rPr lang="en-US" dirty="0" smtClean="0"/>
              <a:t>Safely crossing the road</a:t>
            </a:r>
          </a:p>
          <a:p>
            <a:pPr lvl="0"/>
            <a:r>
              <a:rPr lang="en-US" dirty="0" smtClean="0"/>
              <a:t>Knowing when you have reached a destination</a:t>
            </a:r>
          </a:p>
          <a:p>
            <a:pPr lvl="0"/>
            <a:r>
              <a:rPr lang="en-US" dirty="0" smtClean="0"/>
              <a:t>Knowing which is the right bus/train</a:t>
            </a:r>
          </a:p>
          <a:p>
            <a:pPr lvl="0"/>
            <a:r>
              <a:rPr lang="en-US" dirty="0" smtClean="0"/>
              <a:t>Knowing when to get off the bus/train</a:t>
            </a:r>
          </a:p>
          <a:p>
            <a:pPr>
              <a:buNone/>
            </a:pPr>
            <a:endParaRPr lang="en-US" dirty="0"/>
          </a:p>
        </p:txBody>
      </p:sp>
      <p:sp>
        <p:nvSpPr>
          <p:cNvPr id="9" name="TextBox 8"/>
          <p:cNvSpPr txBox="1"/>
          <p:nvPr/>
        </p:nvSpPr>
        <p:spPr>
          <a:xfrm>
            <a:off x="3200400" y="5420380"/>
            <a:ext cx="5410200" cy="523220"/>
          </a:xfrm>
          <a:prstGeom prst="rect">
            <a:avLst/>
          </a:prstGeom>
          <a:noFill/>
        </p:spPr>
        <p:txBody>
          <a:bodyPr wrap="square" rtlCol="0">
            <a:spAutoFit/>
          </a:bodyPr>
          <a:lstStyle/>
          <a:p>
            <a:r>
              <a:rPr lang="en-US" sz="2800" dirty="0" smtClean="0"/>
              <a:t>All require </a:t>
            </a:r>
            <a:r>
              <a:rPr lang="en-US" sz="2800" dirty="0" smtClean="0">
                <a:solidFill>
                  <a:srgbClr val="FF0000"/>
                </a:solidFill>
              </a:rPr>
              <a:t>SIGHT</a:t>
            </a:r>
            <a:r>
              <a:rPr lang="en-US" sz="2800" dirty="0" smtClean="0"/>
              <a:t> as primary sense</a:t>
            </a:r>
            <a:endParaRPr lang="en-US" sz="2800" dirty="0"/>
          </a:p>
        </p:txBody>
      </p:sp>
      <p:sp>
        <p:nvSpPr>
          <p:cNvPr id="10" name="Striped Right Arrow 9"/>
          <p:cNvSpPr/>
          <p:nvPr/>
        </p:nvSpPr>
        <p:spPr>
          <a:xfrm>
            <a:off x="1600200" y="5458968"/>
            <a:ext cx="1207008" cy="4846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mtClean="0">
                <a:solidFill>
                  <a:srgbClr val="11488B"/>
                </a:solidFill>
              </a:rPr>
              <a:t>What needs to be done?</a:t>
            </a:r>
          </a:p>
        </p:txBody>
      </p:sp>
      <p:sp>
        <p:nvSpPr>
          <p:cNvPr id="18435" name="Content Placeholder 2"/>
          <p:cNvSpPr>
            <a:spLocks noGrp="1"/>
          </p:cNvSpPr>
          <p:nvPr>
            <p:ph idx="1"/>
          </p:nvPr>
        </p:nvSpPr>
        <p:spPr>
          <a:xfrm>
            <a:off x="1435100" y="1295400"/>
            <a:ext cx="7499350" cy="5105400"/>
          </a:xfrm>
        </p:spPr>
        <p:txBody>
          <a:bodyPr/>
          <a:lstStyle/>
          <a:p>
            <a:pPr>
              <a:lnSpc>
                <a:spcPct val="90000"/>
              </a:lnSpc>
              <a:buFont typeface="Wingdings 2" charset="2"/>
              <a:buNone/>
            </a:pPr>
            <a:r>
              <a:rPr lang="en-US" altLang="en-US" smtClean="0"/>
              <a:t>	Provide fully context-aware and safe outdoor navigation to the blind user:</a:t>
            </a:r>
          </a:p>
          <a:p>
            <a:pPr lvl="1">
              <a:lnSpc>
                <a:spcPct val="90000"/>
              </a:lnSpc>
            </a:pPr>
            <a:r>
              <a:rPr lang="en-US" altLang="en-US" smtClean="0"/>
              <a:t>Provide a solution that does not require any infrastructure modifications</a:t>
            </a:r>
          </a:p>
          <a:p>
            <a:pPr lvl="1">
              <a:lnSpc>
                <a:spcPct val="90000"/>
              </a:lnSpc>
            </a:pPr>
            <a:r>
              <a:rPr lang="en-US" altLang="en-US" smtClean="0">
                <a:sym typeface="Wingdings" charset="2"/>
              </a:rPr>
              <a:t>Provide a near-universal solution (working no matter what city or country the user is in)</a:t>
            </a:r>
          </a:p>
          <a:p>
            <a:pPr lvl="1">
              <a:lnSpc>
                <a:spcPct val="90000"/>
              </a:lnSpc>
            </a:pPr>
            <a:r>
              <a:rPr lang="en-US" altLang="en-US" smtClean="0">
                <a:sym typeface="Wingdings" charset="2"/>
              </a:rPr>
              <a:t>Provide a real-time solution</a:t>
            </a:r>
          </a:p>
          <a:p>
            <a:pPr lvl="1">
              <a:lnSpc>
                <a:spcPct val="90000"/>
              </a:lnSpc>
            </a:pPr>
            <a:r>
              <a:rPr lang="en-US" altLang="en-US" smtClean="0">
                <a:sym typeface="Wingdings" charset="2"/>
              </a:rPr>
              <a:t>Provide a lightweight solution</a:t>
            </a:r>
          </a:p>
          <a:p>
            <a:pPr lvl="1">
              <a:lnSpc>
                <a:spcPct val="90000"/>
              </a:lnSpc>
            </a:pPr>
            <a:r>
              <a:rPr lang="en-US" altLang="en-US" smtClean="0">
                <a:sym typeface="Wingdings" charset="2"/>
              </a:rPr>
              <a:t>Provide the appropriate interface for the blind user</a:t>
            </a:r>
          </a:p>
          <a:p>
            <a:pPr lvl="1">
              <a:lnSpc>
                <a:spcPct val="90000"/>
              </a:lnSpc>
            </a:pPr>
            <a:r>
              <a:rPr lang="en-US" altLang="en-US" smtClean="0">
                <a:sym typeface="Wingdings" charset="2"/>
              </a:rPr>
              <a:t>Provide a highly available solution</a:t>
            </a:r>
          </a:p>
          <a:p>
            <a:pPr lvl="1">
              <a:lnSpc>
                <a:spcPct val="90000"/>
              </a:lnSpc>
            </a:pPr>
            <a:endParaRPr lang="en-US" altLang="en-US" smtClean="0"/>
          </a:p>
        </p:txBody>
      </p:sp>
    </p:spTree>
    <p:extLst>
      <p:ext uri="{BB962C8B-B14F-4D97-AF65-F5344CB8AC3E}">
        <p14:creationId xmlns:p14="http://schemas.microsoft.com/office/powerpoint/2010/main" val="18180272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898</TotalTime>
  <Words>2287</Words>
  <Application>Microsoft Office PowerPoint</Application>
  <PresentationFormat>On-screen Show (4:3)</PresentationFormat>
  <Paragraphs>233</Paragraphs>
  <Slides>37</Slides>
  <Notes>5</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Solstice</vt:lpstr>
      <vt:lpstr>Mobile-Cloud Computing-Based Assistive Technologies for the Blind</vt:lpstr>
      <vt:lpstr>Useful Information</vt:lpstr>
      <vt:lpstr>The Navigation Problem</vt:lpstr>
      <vt:lpstr>Demographics</vt:lpstr>
      <vt:lpstr>Goals</vt:lpstr>
      <vt:lpstr>Challenges</vt:lpstr>
      <vt:lpstr>Discussions</vt:lpstr>
      <vt:lpstr>   Mobility Requirements  </vt:lpstr>
      <vt:lpstr>What needs to be done?</vt:lpstr>
      <vt:lpstr>Context-Aware Navigation Components</vt:lpstr>
      <vt:lpstr>Existing Blind Navigation Aids –  Outdoor Navigation</vt:lpstr>
      <vt:lpstr>Existing Blind Navigation Aids –  Indoor Navigation</vt:lpstr>
      <vt:lpstr>Existing Blind Navigation Aids –  Obstacle Avoidance</vt:lpstr>
      <vt:lpstr>Putting all together…</vt:lpstr>
      <vt:lpstr>Mobile-Cloud System Architecture</vt:lpstr>
      <vt:lpstr>Mobile-Cloud System Architecture</vt:lpstr>
      <vt:lpstr>Advantages of a Mobile-Cloud Collaborative Approach</vt:lpstr>
      <vt:lpstr>Traffic Lights Status Detection Problem</vt:lpstr>
      <vt:lpstr>Attempts to Solve the Traffic Lights Detection Problem</vt:lpstr>
      <vt:lpstr>Mobile-Cloud Collaborative Traffic Lights Detector</vt:lpstr>
      <vt:lpstr>Enhanced Detection Schema</vt:lpstr>
      <vt:lpstr>System Components</vt:lpstr>
      <vt:lpstr>Adaboost Object Detector</vt:lpstr>
      <vt:lpstr>Experiments: Detector Output</vt:lpstr>
      <vt:lpstr>Experiments: Response time</vt:lpstr>
      <vt:lpstr>Multi-cue Signal Detection Algorithm:  A Conservative Approach</vt:lpstr>
      <vt:lpstr>Accessible Classroom Technologies</vt:lpstr>
      <vt:lpstr>Existing Assistive Technologies</vt:lpstr>
      <vt:lpstr>Existing Assistive Technologies (cont.)</vt:lpstr>
      <vt:lpstr>Problems with Existing Assistive Classroom Technologies</vt:lpstr>
      <vt:lpstr>Need for Integrated Classroom Accessibility Technologies</vt:lpstr>
      <vt:lpstr>System Architecture Vision</vt:lpstr>
      <vt:lpstr>Envisioned System Capabilities</vt:lpstr>
      <vt:lpstr>Other Applications: Face Recognition </vt:lpstr>
      <vt:lpstr>Other Applications: Dollar Bill Identification </vt:lpstr>
      <vt:lpstr>Other Applications:  Object recognition: humans + cloud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Mobile-Cloud Collaborative Traffic Lights Detector</dc:title>
  <dc:creator>Pelin</dc:creator>
  <cp:lastModifiedBy>BB-User</cp:lastModifiedBy>
  <cp:revision>89</cp:revision>
  <dcterms:created xsi:type="dcterms:W3CDTF">2010-05-20T15:17:10Z</dcterms:created>
  <dcterms:modified xsi:type="dcterms:W3CDTF">2015-04-10T22:35:00Z</dcterms:modified>
</cp:coreProperties>
</file>