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5"/>
  </p:notesMasterIdLst>
  <p:sldIdLst>
    <p:sldId id="257" r:id="rId5"/>
    <p:sldId id="269" r:id="rId6"/>
    <p:sldId id="513" r:id="rId7"/>
    <p:sldId id="514" r:id="rId8"/>
    <p:sldId id="282" r:id="rId9"/>
    <p:sldId id="515" r:id="rId10"/>
    <p:sldId id="523" r:id="rId11"/>
    <p:sldId id="522" r:id="rId12"/>
    <p:sldId id="521" r:id="rId13"/>
    <p:sldId id="525" r:id="rId14"/>
    <p:sldId id="524" r:id="rId15"/>
    <p:sldId id="527" r:id="rId16"/>
    <p:sldId id="526" r:id="rId17"/>
    <p:sldId id="528" r:id="rId18"/>
    <p:sldId id="517" r:id="rId19"/>
    <p:sldId id="516" r:id="rId20"/>
    <p:sldId id="518" r:id="rId21"/>
    <p:sldId id="519" r:id="rId22"/>
    <p:sldId id="520"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87949" autoAdjust="0"/>
  </p:normalViewPr>
  <p:slideViewPr>
    <p:cSldViewPr snapToGrid="0" showGuides="1">
      <p:cViewPr varScale="1">
        <p:scale>
          <a:sx n="80" d="100"/>
          <a:sy n="80" d="100"/>
        </p:scale>
        <p:origin x="4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IN" smtClean="0"/>
              <a:t>22-04-2019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IN" smtClean="0"/>
              <a:t>‹#›</a:t>
            </a:fld>
            <a:endParaRPr lang="en-IN"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a:t>
            </a:fld>
            <a:endParaRPr lang="en-IN" dirty="0"/>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2</a:t>
            </a:fld>
            <a:endParaRPr lang="en-IN" dirty="0"/>
          </a:p>
        </p:txBody>
      </p:sp>
    </p:spTree>
    <p:extLst>
      <p:ext uri="{BB962C8B-B14F-4D97-AF65-F5344CB8AC3E}">
        <p14:creationId xmlns:p14="http://schemas.microsoft.com/office/powerpoint/2010/main" val="2851398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dirty="0"/>
              <a:t>Website </a:t>
            </a:r>
            <a:r>
              <a:rPr lang="en-US" dirty="0" err="1"/>
              <a:t>url</a:t>
            </a:r>
            <a:r>
              <a:rPr lang="en-US"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dirty="0"/>
              <a:t>Website </a:t>
            </a:r>
            <a:r>
              <a:rPr lang="en-US" dirty="0" err="1"/>
              <a:t>url</a:t>
            </a:r>
            <a:r>
              <a:rPr lang="en-US" dirty="0"/>
              <a:t> here</a:t>
            </a:r>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a:t>Click icon to add picture</a:t>
            </a:r>
            <a:endParaRPr lang="en-IN"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IN"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a:t>Click icon to add picture</a:t>
            </a:r>
            <a:endParaRPr lang="en-IN"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a:t>Click icon to add picture</a:t>
            </a:r>
            <a:endParaRPr lang="en-IN"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a:t>Click icon to add picture</a:t>
            </a:r>
            <a:endParaRPr lang="en-IN"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IN" smtClean="0"/>
              <a:t>22-04-2019</a:t>
            </a:fld>
            <a:endParaRPr lang="en-IN"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IN" smtClean="0"/>
              <a:t>‹#›</a:t>
            </a:fld>
            <a:endParaRPr lang="en-IN"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IN" sz="4000" dirty="0"/>
              <a:t>Identity governance and administration for bank </a:t>
            </a:r>
            <a:r>
              <a:rPr lang="en-IN" sz="4000" dirty="0" err="1"/>
              <a:t>xyz</a:t>
            </a:r>
            <a:endParaRPr lang="en-IN" sz="4000" dirty="0"/>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IN" dirty="0"/>
              <a:t>IT Service Group Assignment</a:t>
            </a:r>
          </a:p>
          <a:p>
            <a:r>
              <a:rPr lang="en-IN" dirty="0" err="1"/>
              <a:t>FadhilLaH</a:t>
            </a:r>
            <a:r>
              <a:rPr lang="en-IN" dirty="0"/>
              <a:t> - Faisal –Hendri </a:t>
            </a:r>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TextBox 3">
            <a:extLst>
              <a:ext uri="{FF2B5EF4-FFF2-40B4-BE49-F238E27FC236}">
                <a16:creationId xmlns:a16="http://schemas.microsoft.com/office/drawing/2014/main" id="{9675A4C6-C05C-4A7A-BF7C-A9E4CA287C39}"/>
              </a:ext>
            </a:extLst>
          </p:cNvPr>
          <p:cNvSpPr txBox="1"/>
          <p:nvPr/>
        </p:nvSpPr>
        <p:spPr>
          <a:xfrm>
            <a:off x="6343650" y="5618376"/>
            <a:ext cx="4845966" cy="646331"/>
          </a:xfrm>
          <a:prstGeom prst="rect">
            <a:avLst/>
          </a:prstGeom>
          <a:noFill/>
        </p:spPr>
        <p:txBody>
          <a:bodyPr wrap="square" rtlCol="0">
            <a:spAutoFit/>
          </a:bodyPr>
          <a:lstStyle/>
          <a:p>
            <a:r>
              <a:rPr lang="en-US" dirty="0"/>
              <a:t>COMP8031 - IT SERVICES</a:t>
            </a:r>
          </a:p>
          <a:p>
            <a:r>
              <a:rPr lang="en-US" dirty="0"/>
              <a:t>BGP - MTI</a:t>
            </a:r>
          </a:p>
        </p:txBody>
      </p:sp>
      <p:pic>
        <p:nvPicPr>
          <p:cNvPr id="6" name="Picture 5">
            <a:extLst>
              <a:ext uri="{FF2B5EF4-FFF2-40B4-BE49-F238E27FC236}">
                <a16:creationId xmlns:a16="http://schemas.microsoft.com/office/drawing/2014/main" id="{5460C0A4-4198-4409-AB63-2781E7ACA804}"/>
              </a:ext>
            </a:extLst>
          </p:cNvPr>
          <p:cNvPicPr>
            <a:picLocks noChangeAspect="1"/>
          </p:cNvPicPr>
          <p:nvPr/>
        </p:nvPicPr>
        <p:blipFill>
          <a:blip r:embed="rId4"/>
          <a:stretch>
            <a:fillRect/>
          </a:stretch>
        </p:blipFill>
        <p:spPr>
          <a:xfrm>
            <a:off x="9605914" y="0"/>
            <a:ext cx="2270214" cy="1727936"/>
          </a:xfrm>
          <a:prstGeom prst="rect">
            <a:avLst/>
          </a:prstGeo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IN" smtClean="0"/>
              <a:pPr/>
              <a:t>10</a:t>
            </a:fld>
            <a:endParaRPr lang="en-IN" dirty="0"/>
          </a:p>
        </p:txBody>
      </p:sp>
      <p:sp>
        <p:nvSpPr>
          <p:cNvPr id="4" name="Title 3"/>
          <p:cNvSpPr>
            <a:spLocks noGrp="1"/>
          </p:cNvSpPr>
          <p:nvPr>
            <p:ph type="title"/>
          </p:nvPr>
        </p:nvSpPr>
        <p:spPr/>
        <p:txBody>
          <a:bodyPr/>
          <a:lstStyle/>
          <a:p>
            <a:r>
              <a:rPr lang="en-US" dirty="0"/>
              <a:t>identity</a:t>
            </a:r>
            <a:r>
              <a:rPr lang="id-ID" dirty="0"/>
              <a:t> Access Management Sub-Process</a:t>
            </a:r>
          </a:p>
        </p:txBody>
      </p:sp>
      <p:sp>
        <p:nvSpPr>
          <p:cNvPr id="5" name="Content Placeholder 4"/>
          <p:cNvSpPr>
            <a:spLocks noGrp="1"/>
          </p:cNvSpPr>
          <p:nvPr>
            <p:ph idx="1"/>
          </p:nvPr>
        </p:nvSpPr>
        <p:spPr>
          <a:xfrm>
            <a:off x="515938" y="1825625"/>
            <a:ext cx="6207955" cy="4351338"/>
          </a:xfrm>
        </p:spPr>
        <p:txBody>
          <a:bodyPr>
            <a:normAutofit/>
          </a:bodyPr>
          <a:lstStyle/>
          <a:p>
            <a:pPr marL="0" indent="0" algn="just" fontAlgn="base">
              <a:buNone/>
            </a:pPr>
            <a:r>
              <a:rPr lang="en-US" sz="1800" b="1" dirty="0"/>
              <a:t>1) Maintenance of Catalog of User Roles and Access Profiles:</a:t>
            </a:r>
          </a:p>
          <a:p>
            <a:pPr marL="0" indent="0" algn="just" fontAlgn="base">
              <a:buNone/>
            </a:pPr>
            <a:r>
              <a:rPr lang="en-US" sz="1800" dirty="0"/>
              <a:t>This sub-process is responsible for building and maintaining an active repository (catalogue) of all the user roles and access profiles within an organization. </a:t>
            </a:r>
            <a:endParaRPr lang="id-ID" sz="1800" dirty="0"/>
          </a:p>
          <a:p>
            <a:pPr marL="0" indent="0" fontAlgn="base">
              <a:buNone/>
            </a:pPr>
            <a:r>
              <a:rPr lang="en-US" sz="1800" b="1" dirty="0"/>
              <a:t>2) Processing of User Access Requests:</a:t>
            </a:r>
          </a:p>
          <a:p>
            <a:pPr marL="0" indent="0" algn="just" fontAlgn="base">
              <a:buNone/>
            </a:pPr>
            <a:r>
              <a:rPr lang="en-US" sz="1800" dirty="0"/>
              <a:t>This sub-process is responsible for verifying the user, providing access rights, monitoring the identity status, removing or restricting access, and to log and track access. </a:t>
            </a:r>
          </a:p>
        </p:txBody>
      </p:sp>
      <p:pic>
        <p:nvPicPr>
          <p:cNvPr id="6" name="Picture 5"/>
          <p:cNvPicPr>
            <a:picLocks noChangeAspect="1"/>
          </p:cNvPicPr>
          <p:nvPr/>
        </p:nvPicPr>
        <p:blipFill>
          <a:blip r:embed="rId2"/>
          <a:stretch>
            <a:fillRect/>
          </a:stretch>
        </p:blipFill>
        <p:spPr>
          <a:xfrm>
            <a:off x="6723893" y="2225290"/>
            <a:ext cx="4942645" cy="4230449"/>
          </a:xfrm>
          <a:prstGeom prst="rect">
            <a:avLst/>
          </a:prstGeom>
        </p:spPr>
      </p:pic>
    </p:spTree>
    <p:extLst>
      <p:ext uri="{BB962C8B-B14F-4D97-AF65-F5344CB8AC3E}">
        <p14:creationId xmlns:p14="http://schemas.microsoft.com/office/powerpoint/2010/main" val="301350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IN" smtClean="0"/>
              <a:pPr/>
              <a:t>11</a:t>
            </a:fld>
            <a:endParaRPr lang="en-IN" dirty="0"/>
          </a:p>
        </p:txBody>
      </p:sp>
      <p:sp>
        <p:nvSpPr>
          <p:cNvPr id="8" name="Content Placeholder 7"/>
          <p:cNvSpPr>
            <a:spLocks noGrp="1"/>
          </p:cNvSpPr>
          <p:nvPr>
            <p:ph idx="1"/>
          </p:nvPr>
        </p:nvSpPr>
        <p:spPr/>
        <p:txBody>
          <a:bodyPr>
            <a:normAutofit/>
          </a:bodyPr>
          <a:lstStyle/>
          <a:p>
            <a:r>
              <a:rPr lang="en-US" sz="2000" dirty="0"/>
              <a:t>Access Management provides the following values to business</a:t>
            </a:r>
          </a:p>
          <a:p>
            <a:r>
              <a:rPr lang="en-US" sz="2000" dirty="0"/>
              <a:t>It ensures that by controlling the access to different IT services, the confidentiality of information will be maintained.</a:t>
            </a:r>
          </a:p>
          <a:p>
            <a:r>
              <a:rPr lang="en-US" sz="2000" dirty="0"/>
              <a:t>It ensures that the employees have only the required level of access to complete their jobs effectively.</a:t>
            </a:r>
          </a:p>
          <a:p>
            <a:r>
              <a:rPr lang="en-US" sz="2000" dirty="0"/>
              <a:t>It reduces the possibility of an error being induced in the use of a crucial service by not allowing unskilled users to access them.</a:t>
            </a:r>
          </a:p>
          <a:p>
            <a:r>
              <a:rPr lang="en-US" sz="2000" dirty="0"/>
              <a:t>It provides a means to audit the IT services and trace any misuse of the services.</a:t>
            </a:r>
          </a:p>
          <a:p>
            <a:r>
              <a:rPr lang="en-US" sz="2000" dirty="0"/>
              <a:t>It ensures that the access to the service to a particular user can be withdrawn when needed to comply with security requirements.</a:t>
            </a:r>
          </a:p>
          <a:p>
            <a:endParaRPr lang="id-ID" dirty="0"/>
          </a:p>
        </p:txBody>
      </p:sp>
      <p:sp>
        <p:nvSpPr>
          <p:cNvPr id="9" name="Title 3"/>
          <p:cNvSpPr>
            <a:spLocks noGrp="1"/>
          </p:cNvSpPr>
          <p:nvPr>
            <p:ph type="title"/>
          </p:nvPr>
        </p:nvSpPr>
        <p:spPr>
          <a:xfrm>
            <a:off x="915692" y="572115"/>
            <a:ext cx="7212307" cy="920336"/>
          </a:xfrm>
        </p:spPr>
        <p:txBody>
          <a:bodyPr/>
          <a:lstStyle/>
          <a:p>
            <a:r>
              <a:rPr lang="en-US" dirty="0"/>
              <a:t>Value of identity Access Management to Business</a:t>
            </a:r>
          </a:p>
        </p:txBody>
      </p:sp>
    </p:spTree>
    <p:extLst>
      <p:ext uri="{BB962C8B-B14F-4D97-AF65-F5344CB8AC3E}">
        <p14:creationId xmlns:p14="http://schemas.microsoft.com/office/powerpoint/2010/main" val="282520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8812-859A-9446-9DFE-7BF7A05A729B}"/>
              </a:ext>
            </a:extLst>
          </p:cNvPr>
          <p:cNvSpPr>
            <a:spLocks noGrp="1"/>
          </p:cNvSpPr>
          <p:nvPr>
            <p:ph type="title"/>
          </p:nvPr>
        </p:nvSpPr>
        <p:spPr>
          <a:xfrm>
            <a:off x="848096" y="3877619"/>
            <a:ext cx="10515600" cy="940181"/>
          </a:xfrm>
        </p:spPr>
        <p:txBody>
          <a:bodyPr/>
          <a:lstStyle/>
          <a:p>
            <a:r>
              <a:rPr lang="id-ID" b="0" dirty="0"/>
              <a:t>Identity Governance &amp; Administration</a:t>
            </a:r>
            <a:br>
              <a:rPr lang="id-ID" b="0" dirty="0"/>
            </a:br>
            <a:r>
              <a:rPr lang="id-ID" b="0" dirty="0"/>
              <a:t>(IGA)</a:t>
            </a:r>
            <a:br>
              <a:rPr lang="id-ID" b="0" dirty="0"/>
            </a:br>
            <a:endParaRPr lang="id-ID" b="0" dirty="0"/>
          </a:p>
        </p:txBody>
      </p:sp>
      <p:sp>
        <p:nvSpPr>
          <p:cNvPr id="3" name="Slide Number Placeholder 2">
            <a:extLst>
              <a:ext uri="{FF2B5EF4-FFF2-40B4-BE49-F238E27FC236}">
                <a16:creationId xmlns:a16="http://schemas.microsoft.com/office/drawing/2014/main" id="{683C582E-431E-2140-8DA4-7742D6B5A511}"/>
              </a:ext>
            </a:extLst>
          </p:cNvPr>
          <p:cNvSpPr>
            <a:spLocks noGrp="1"/>
          </p:cNvSpPr>
          <p:nvPr>
            <p:ph type="sldNum" sz="quarter" idx="12"/>
          </p:nvPr>
        </p:nvSpPr>
        <p:spPr/>
        <p:txBody>
          <a:bodyPr/>
          <a:lstStyle/>
          <a:p>
            <a:fld id="{9EC71654-96A5-4280-94F3-931C61A9F92C}" type="slidenum">
              <a:rPr lang="en-IN" smtClean="0"/>
              <a:pPr/>
              <a:t>12</a:t>
            </a:fld>
            <a:endParaRPr lang="en-IN" dirty="0"/>
          </a:p>
        </p:txBody>
      </p:sp>
    </p:spTree>
    <p:extLst>
      <p:ext uri="{BB962C8B-B14F-4D97-AF65-F5344CB8AC3E}">
        <p14:creationId xmlns:p14="http://schemas.microsoft.com/office/powerpoint/2010/main" val="210814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IN" smtClean="0"/>
              <a:pPr/>
              <a:t>13</a:t>
            </a:fld>
            <a:endParaRPr lang="en-IN" dirty="0"/>
          </a:p>
        </p:txBody>
      </p:sp>
      <p:pic>
        <p:nvPicPr>
          <p:cNvPr id="5" name="Content Placeholder 4"/>
          <p:cNvPicPr>
            <a:picLocks noGrp="1" noChangeAspect="1"/>
          </p:cNvPicPr>
          <p:nvPr>
            <p:ph idx="1"/>
          </p:nvPr>
        </p:nvPicPr>
        <p:blipFill>
          <a:blip r:embed="rId2"/>
          <a:stretch>
            <a:fillRect/>
          </a:stretch>
        </p:blipFill>
        <p:spPr>
          <a:xfrm>
            <a:off x="2838157" y="642552"/>
            <a:ext cx="6720401" cy="5493928"/>
          </a:xfrm>
          <a:prstGeom prst="rect">
            <a:avLst/>
          </a:prstGeom>
        </p:spPr>
      </p:pic>
    </p:spTree>
    <p:extLst>
      <p:ext uri="{BB962C8B-B14F-4D97-AF65-F5344CB8AC3E}">
        <p14:creationId xmlns:p14="http://schemas.microsoft.com/office/powerpoint/2010/main" val="80700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IN" smtClean="0"/>
              <a:pPr/>
              <a:t>14</a:t>
            </a:fld>
            <a:endParaRPr lang="en-IN" dirty="0"/>
          </a:p>
        </p:txBody>
      </p:sp>
      <p:sp>
        <p:nvSpPr>
          <p:cNvPr id="4" name="Title 3"/>
          <p:cNvSpPr>
            <a:spLocks noGrp="1"/>
          </p:cNvSpPr>
          <p:nvPr>
            <p:ph type="title"/>
          </p:nvPr>
        </p:nvSpPr>
        <p:spPr>
          <a:xfrm>
            <a:off x="515939" y="246621"/>
            <a:ext cx="4612116" cy="754276"/>
          </a:xfrm>
        </p:spPr>
        <p:txBody>
          <a:bodyPr/>
          <a:lstStyle/>
          <a:p>
            <a:r>
              <a:rPr lang="en-US" b="0" dirty="0"/>
              <a:t>IGA Magic Quadrant</a:t>
            </a:r>
            <a:endParaRPr lang="id-ID" dirty="0"/>
          </a:p>
        </p:txBody>
      </p:sp>
      <p:pic>
        <p:nvPicPr>
          <p:cNvPr id="5" name="Picture 4"/>
          <p:cNvPicPr>
            <a:picLocks noChangeAspect="1"/>
          </p:cNvPicPr>
          <p:nvPr/>
        </p:nvPicPr>
        <p:blipFill>
          <a:blip r:embed="rId2"/>
          <a:stretch>
            <a:fillRect/>
          </a:stretch>
        </p:blipFill>
        <p:spPr>
          <a:xfrm>
            <a:off x="5128055" y="246621"/>
            <a:ext cx="6537626" cy="6705257"/>
          </a:xfrm>
          <a:prstGeom prst="rect">
            <a:avLst/>
          </a:prstGeom>
        </p:spPr>
      </p:pic>
      <p:pic>
        <p:nvPicPr>
          <p:cNvPr id="7" name="Picture 6"/>
          <p:cNvPicPr>
            <a:picLocks noChangeAspect="1"/>
          </p:cNvPicPr>
          <p:nvPr/>
        </p:nvPicPr>
        <p:blipFill>
          <a:blip r:embed="rId3"/>
          <a:stretch>
            <a:fillRect/>
          </a:stretch>
        </p:blipFill>
        <p:spPr>
          <a:xfrm>
            <a:off x="515938" y="1587327"/>
            <a:ext cx="1905985" cy="643579"/>
          </a:xfrm>
          <a:prstGeom prst="rect">
            <a:avLst/>
          </a:prstGeom>
        </p:spPr>
      </p:pic>
      <p:pic>
        <p:nvPicPr>
          <p:cNvPr id="8" name="Picture 7"/>
          <p:cNvPicPr>
            <a:picLocks noChangeAspect="1"/>
          </p:cNvPicPr>
          <p:nvPr/>
        </p:nvPicPr>
        <p:blipFill>
          <a:blip r:embed="rId4"/>
          <a:stretch>
            <a:fillRect/>
          </a:stretch>
        </p:blipFill>
        <p:spPr>
          <a:xfrm>
            <a:off x="528293" y="2607271"/>
            <a:ext cx="1972553" cy="781913"/>
          </a:xfrm>
          <a:prstGeom prst="rect">
            <a:avLst/>
          </a:prstGeom>
        </p:spPr>
      </p:pic>
      <p:pic>
        <p:nvPicPr>
          <p:cNvPr id="9" name="Picture 8"/>
          <p:cNvPicPr>
            <a:picLocks noChangeAspect="1"/>
          </p:cNvPicPr>
          <p:nvPr/>
        </p:nvPicPr>
        <p:blipFill>
          <a:blip r:embed="rId5"/>
          <a:stretch>
            <a:fillRect/>
          </a:stretch>
        </p:blipFill>
        <p:spPr>
          <a:xfrm>
            <a:off x="2821996" y="1847203"/>
            <a:ext cx="1502869" cy="842125"/>
          </a:xfrm>
          <a:prstGeom prst="rect">
            <a:avLst/>
          </a:prstGeom>
        </p:spPr>
      </p:pic>
      <p:pic>
        <p:nvPicPr>
          <p:cNvPr id="10" name="Picture 9"/>
          <p:cNvPicPr>
            <a:picLocks noChangeAspect="1"/>
          </p:cNvPicPr>
          <p:nvPr/>
        </p:nvPicPr>
        <p:blipFill>
          <a:blip r:embed="rId6"/>
          <a:stretch>
            <a:fillRect/>
          </a:stretch>
        </p:blipFill>
        <p:spPr>
          <a:xfrm>
            <a:off x="2374216" y="2998226"/>
            <a:ext cx="2386862" cy="980649"/>
          </a:xfrm>
          <a:prstGeom prst="rect">
            <a:avLst/>
          </a:prstGeom>
        </p:spPr>
      </p:pic>
      <p:pic>
        <p:nvPicPr>
          <p:cNvPr id="11" name="Picture 10"/>
          <p:cNvPicPr>
            <a:picLocks noChangeAspect="1"/>
          </p:cNvPicPr>
          <p:nvPr/>
        </p:nvPicPr>
        <p:blipFill>
          <a:blip r:embed="rId7"/>
          <a:stretch>
            <a:fillRect/>
          </a:stretch>
        </p:blipFill>
        <p:spPr>
          <a:xfrm>
            <a:off x="660067" y="3756358"/>
            <a:ext cx="1912805" cy="925551"/>
          </a:xfrm>
          <a:prstGeom prst="rect">
            <a:avLst/>
          </a:prstGeom>
        </p:spPr>
      </p:pic>
      <p:pic>
        <p:nvPicPr>
          <p:cNvPr id="12" name="Picture 11"/>
          <p:cNvPicPr>
            <a:picLocks noChangeAspect="1"/>
          </p:cNvPicPr>
          <p:nvPr/>
        </p:nvPicPr>
        <p:blipFill>
          <a:blip r:embed="rId8"/>
          <a:stretch>
            <a:fillRect/>
          </a:stretch>
        </p:blipFill>
        <p:spPr>
          <a:xfrm>
            <a:off x="2386045" y="4380075"/>
            <a:ext cx="2363204" cy="1059966"/>
          </a:xfrm>
          <a:prstGeom prst="rect">
            <a:avLst/>
          </a:prstGeom>
        </p:spPr>
      </p:pic>
      <p:pic>
        <p:nvPicPr>
          <p:cNvPr id="13" name="Picture 12"/>
          <p:cNvPicPr>
            <a:picLocks noChangeAspect="1"/>
          </p:cNvPicPr>
          <p:nvPr/>
        </p:nvPicPr>
        <p:blipFill>
          <a:blip r:embed="rId9"/>
          <a:stretch>
            <a:fillRect/>
          </a:stretch>
        </p:blipFill>
        <p:spPr>
          <a:xfrm>
            <a:off x="660067" y="5125622"/>
            <a:ext cx="2469990" cy="858472"/>
          </a:xfrm>
          <a:prstGeom prst="rect">
            <a:avLst/>
          </a:prstGeom>
        </p:spPr>
      </p:pic>
    </p:spTree>
    <p:extLst>
      <p:ext uri="{BB962C8B-B14F-4D97-AF65-F5344CB8AC3E}">
        <p14:creationId xmlns:p14="http://schemas.microsoft.com/office/powerpoint/2010/main" val="1652767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8812-859A-9446-9DFE-7BF7A05A729B}"/>
              </a:ext>
            </a:extLst>
          </p:cNvPr>
          <p:cNvSpPr>
            <a:spLocks noGrp="1"/>
          </p:cNvSpPr>
          <p:nvPr>
            <p:ph type="title"/>
          </p:nvPr>
        </p:nvSpPr>
        <p:spPr>
          <a:xfrm>
            <a:off x="848096" y="3111500"/>
            <a:ext cx="10515600" cy="940181"/>
          </a:xfrm>
        </p:spPr>
        <p:txBody>
          <a:bodyPr/>
          <a:lstStyle/>
          <a:p>
            <a:r>
              <a:rPr lang="en-US" dirty="0"/>
              <a:t>MAINTAIN AN ACCESS FOR IDENTITY GOVERNANCE</a:t>
            </a:r>
          </a:p>
        </p:txBody>
      </p:sp>
      <p:sp>
        <p:nvSpPr>
          <p:cNvPr id="3" name="Slide Number Placeholder 2">
            <a:extLst>
              <a:ext uri="{FF2B5EF4-FFF2-40B4-BE49-F238E27FC236}">
                <a16:creationId xmlns:a16="http://schemas.microsoft.com/office/drawing/2014/main" id="{683C582E-431E-2140-8DA4-7742D6B5A511}"/>
              </a:ext>
            </a:extLst>
          </p:cNvPr>
          <p:cNvSpPr>
            <a:spLocks noGrp="1"/>
          </p:cNvSpPr>
          <p:nvPr>
            <p:ph type="sldNum" sz="quarter" idx="12"/>
          </p:nvPr>
        </p:nvSpPr>
        <p:spPr/>
        <p:txBody>
          <a:bodyPr/>
          <a:lstStyle/>
          <a:p>
            <a:fld id="{9EC71654-96A5-4280-94F3-931C61A9F92C}" type="slidenum">
              <a:rPr lang="en-IN" smtClean="0"/>
              <a:pPr/>
              <a:t>15</a:t>
            </a:fld>
            <a:endParaRPr lang="en-IN" dirty="0"/>
          </a:p>
        </p:txBody>
      </p:sp>
    </p:spTree>
    <p:extLst>
      <p:ext uri="{BB962C8B-B14F-4D97-AF65-F5344CB8AC3E}">
        <p14:creationId xmlns:p14="http://schemas.microsoft.com/office/powerpoint/2010/main" val="4207365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073DC38-FAC6-394D-B83B-E1CAB10A4811}"/>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sz="3100" kern="1200">
                <a:solidFill>
                  <a:srgbClr val="FFFFFF"/>
                </a:solidFill>
                <a:latin typeface="+mj-lt"/>
                <a:ea typeface="+mj-ea"/>
                <a:cs typeface="+mj-cs"/>
              </a:rPr>
              <a:t>Enhancing identity assurance in a multi-perimeter world </a:t>
            </a:r>
          </a:p>
        </p:txBody>
      </p:sp>
      <p:sp>
        <p:nvSpPr>
          <p:cNvPr id="6" name="Content Placeholder 5">
            <a:extLst>
              <a:ext uri="{FF2B5EF4-FFF2-40B4-BE49-F238E27FC236}">
                <a16:creationId xmlns:a16="http://schemas.microsoft.com/office/drawing/2014/main" id="{B197434E-A67D-C84C-945F-10CF059F1140}"/>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r>
              <a:rPr lang="en-ID" dirty="0"/>
              <a:t>If a North American worker suddenly uses her mobile device from Africa, the software notes an unusual change in context and may require the user to provide additional proof of identity, such as a one-time password. In some situations, the user may be denied access to certain IT resources because the security risk is deemed to be too high. </a:t>
            </a:r>
            <a:endParaRPr lang="en-ID" sz="2400" dirty="0"/>
          </a:p>
          <a:p>
            <a:pPr marL="0" indent="0">
              <a:buNone/>
            </a:pPr>
            <a:endParaRPr lang="en-US" sz="2400" dirty="0">
              <a:solidFill>
                <a:srgbClr val="000000"/>
              </a:solidFill>
            </a:endParaRPr>
          </a:p>
        </p:txBody>
      </p:sp>
      <p:sp>
        <p:nvSpPr>
          <p:cNvPr id="3" name="Slide Number Placeholder 2">
            <a:extLst>
              <a:ext uri="{FF2B5EF4-FFF2-40B4-BE49-F238E27FC236}">
                <a16:creationId xmlns:a16="http://schemas.microsoft.com/office/drawing/2014/main" id="{62919A03-0175-954E-8903-DBBBA3BB3B1A}"/>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lgn="r">
              <a:spcAft>
                <a:spcPts val="600"/>
              </a:spcAft>
            </a:pPr>
            <a:fld id="{9EC71654-96A5-4280-94F3-931C61A9F92C}" type="slidenum">
              <a:rPr lang="en-US" sz="1000">
                <a:solidFill>
                  <a:srgbClr val="898989"/>
                </a:solidFill>
              </a:rPr>
              <a:pPr algn="r">
                <a:spcAft>
                  <a:spcPts val="600"/>
                </a:spcAft>
              </a:pPr>
              <a:t>16</a:t>
            </a:fld>
            <a:endParaRPr lang="en-US" sz="1000">
              <a:solidFill>
                <a:srgbClr val="898989"/>
              </a:solidFill>
            </a:endParaRPr>
          </a:p>
        </p:txBody>
      </p:sp>
    </p:spTree>
    <p:extLst>
      <p:ext uri="{BB962C8B-B14F-4D97-AF65-F5344CB8AC3E}">
        <p14:creationId xmlns:p14="http://schemas.microsoft.com/office/powerpoint/2010/main" val="3172992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C3764A4-F440-3941-B90D-DCD803036A9D}"/>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sz="3700" kern="1200" dirty="0">
                <a:solidFill>
                  <a:srgbClr val="FFFFFF"/>
                </a:solidFill>
                <a:latin typeface="+mj-lt"/>
                <a:ea typeface="+mj-ea"/>
                <a:cs typeface="+mj-cs"/>
              </a:rPr>
              <a:t>Integration with privileged identity management</a:t>
            </a:r>
          </a:p>
        </p:txBody>
      </p:sp>
      <p:sp>
        <p:nvSpPr>
          <p:cNvPr id="4" name="Content Placeholder 3">
            <a:extLst>
              <a:ext uri="{FF2B5EF4-FFF2-40B4-BE49-F238E27FC236}">
                <a16:creationId xmlns:a16="http://schemas.microsoft.com/office/drawing/2014/main" id="{742BC54A-22E9-B14D-A9F4-2CB1C468A72F}"/>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r>
              <a:rPr lang="en-US" sz="2400" dirty="0">
                <a:solidFill>
                  <a:srgbClr val="000000"/>
                </a:solidFill>
              </a:rPr>
              <a:t>• A check-out check-in mechanism that lets a privileged user check out an ID (with a password) for exclusive use and a limited time period</a:t>
            </a:r>
          </a:p>
          <a:p>
            <a:pPr marL="0" indent="0">
              <a:buNone/>
            </a:pPr>
            <a:r>
              <a:rPr lang="en-US" sz="2400" dirty="0">
                <a:solidFill>
                  <a:srgbClr val="000000"/>
                </a:solidFill>
              </a:rPr>
              <a:t>• A means for centrally provisioning and managing IDs on various resources</a:t>
            </a:r>
          </a:p>
          <a:p>
            <a:pPr marL="0" indent="0">
              <a:buNone/>
            </a:pPr>
            <a:r>
              <a:rPr lang="en-US" sz="2400" dirty="0">
                <a:solidFill>
                  <a:srgbClr val="000000"/>
                </a:solidFill>
              </a:rPr>
              <a:t>• Roles and policies for dictating which users have access to which IDs</a:t>
            </a:r>
          </a:p>
          <a:p>
            <a:pPr marL="0" indent="0">
              <a:buNone/>
            </a:pPr>
            <a:r>
              <a:rPr lang="en-US" sz="2400" dirty="0">
                <a:solidFill>
                  <a:srgbClr val="000000"/>
                </a:solidFill>
              </a:rPr>
              <a:t>• A process for users to request access to IDs and for managers to approve the requests</a:t>
            </a:r>
          </a:p>
          <a:p>
            <a:pPr marL="0" indent="0">
              <a:buNone/>
            </a:pPr>
            <a:r>
              <a:rPr lang="en-US" sz="2400" dirty="0">
                <a:solidFill>
                  <a:srgbClr val="000000"/>
                </a:solidFill>
              </a:rPr>
              <a:t>• Integrated audit logs that feed into a security intelligence solution to record all check-out check-in activities</a:t>
            </a:r>
          </a:p>
        </p:txBody>
      </p:sp>
      <p:sp>
        <p:nvSpPr>
          <p:cNvPr id="3" name="Slide Number Placeholder 2">
            <a:extLst>
              <a:ext uri="{FF2B5EF4-FFF2-40B4-BE49-F238E27FC236}">
                <a16:creationId xmlns:a16="http://schemas.microsoft.com/office/drawing/2014/main" id="{D79C5A3C-225A-684A-90AE-14AC2FF8D371}"/>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lgn="r">
              <a:spcAft>
                <a:spcPts val="600"/>
              </a:spcAft>
            </a:pPr>
            <a:fld id="{9EC71654-96A5-4280-94F3-931C61A9F92C}" type="slidenum">
              <a:rPr lang="en-US" sz="1000">
                <a:solidFill>
                  <a:srgbClr val="898989"/>
                </a:solidFill>
              </a:rPr>
              <a:pPr algn="r">
                <a:spcAft>
                  <a:spcPts val="600"/>
                </a:spcAft>
              </a:pPr>
              <a:t>17</a:t>
            </a:fld>
            <a:endParaRPr lang="en-US" sz="1000" dirty="0">
              <a:solidFill>
                <a:srgbClr val="898989"/>
              </a:solidFill>
            </a:endParaRPr>
          </a:p>
        </p:txBody>
      </p:sp>
    </p:spTree>
    <p:extLst>
      <p:ext uri="{BB962C8B-B14F-4D97-AF65-F5344CB8AC3E}">
        <p14:creationId xmlns:p14="http://schemas.microsoft.com/office/powerpoint/2010/main" val="3712183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AC965CBA-6568-6C4F-91CC-AACC81227839}"/>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sz="4100" kern="1200" dirty="0">
                <a:solidFill>
                  <a:srgbClr val="FFFFFF"/>
                </a:solidFill>
                <a:latin typeface="+mj-lt"/>
                <a:ea typeface="+mj-ea"/>
                <a:cs typeface="+mj-cs"/>
              </a:rPr>
              <a:t>Integration with identity intelligence</a:t>
            </a:r>
          </a:p>
        </p:txBody>
      </p:sp>
      <p:sp>
        <p:nvSpPr>
          <p:cNvPr id="3" name="Content Placeholder 2">
            <a:extLst>
              <a:ext uri="{FF2B5EF4-FFF2-40B4-BE49-F238E27FC236}">
                <a16:creationId xmlns:a16="http://schemas.microsoft.com/office/drawing/2014/main" id="{35FA3A04-38A6-8640-8D6A-811B542DF117}"/>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r>
              <a:rPr lang="en-US" sz="2400" dirty="0">
                <a:solidFill>
                  <a:srgbClr val="000000"/>
                </a:solidFill>
              </a:rPr>
              <a:t>Organizations can combine output with log events and network flow data to develop “identity context aware” security intelligence</a:t>
            </a:r>
          </a:p>
        </p:txBody>
      </p:sp>
      <p:sp>
        <p:nvSpPr>
          <p:cNvPr id="2" name="Slide Number Placeholder 1">
            <a:extLst>
              <a:ext uri="{FF2B5EF4-FFF2-40B4-BE49-F238E27FC236}">
                <a16:creationId xmlns:a16="http://schemas.microsoft.com/office/drawing/2014/main" id="{D738C164-5FCA-5242-AB75-BAF73AD27042}"/>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lgn="r">
              <a:spcAft>
                <a:spcPts val="600"/>
              </a:spcAft>
            </a:pPr>
            <a:fld id="{9EC71654-96A5-4280-94F3-931C61A9F92C}" type="slidenum">
              <a:rPr lang="en-US" sz="1000">
                <a:solidFill>
                  <a:srgbClr val="898989"/>
                </a:solidFill>
              </a:rPr>
              <a:pPr algn="r">
                <a:spcAft>
                  <a:spcPts val="600"/>
                </a:spcAft>
              </a:pPr>
              <a:t>18</a:t>
            </a:fld>
            <a:endParaRPr lang="en-US" sz="1000">
              <a:solidFill>
                <a:srgbClr val="898989"/>
              </a:solidFill>
            </a:endParaRPr>
          </a:p>
        </p:txBody>
      </p:sp>
    </p:spTree>
    <p:extLst>
      <p:ext uri="{BB962C8B-B14F-4D97-AF65-F5344CB8AC3E}">
        <p14:creationId xmlns:p14="http://schemas.microsoft.com/office/powerpoint/2010/main" val="35167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CEBD37D0-4B8A-944D-8C7C-D9DA870F32A1}"/>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sz="4100" kern="1200">
                <a:solidFill>
                  <a:srgbClr val="FFFFFF"/>
                </a:solidFill>
                <a:latin typeface="+mj-lt"/>
                <a:ea typeface="+mj-ea"/>
                <a:cs typeface="+mj-cs"/>
              </a:rPr>
              <a:t>Reducing risks through governance</a:t>
            </a:r>
          </a:p>
        </p:txBody>
      </p:sp>
      <p:sp>
        <p:nvSpPr>
          <p:cNvPr id="3" name="Content Placeholder 2">
            <a:extLst>
              <a:ext uri="{FF2B5EF4-FFF2-40B4-BE49-F238E27FC236}">
                <a16:creationId xmlns:a16="http://schemas.microsoft.com/office/drawing/2014/main" id="{E0C5CEF4-13F9-A046-A679-D20F11CE69A2}"/>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ID" dirty="0"/>
              <a:t>Planning for an identity and access governance strategy </a:t>
            </a:r>
          </a:p>
          <a:p>
            <a:r>
              <a:rPr lang="en-ID" dirty="0"/>
              <a:t>Defining standards, processes, and controls for identity and access governance </a:t>
            </a:r>
          </a:p>
          <a:p>
            <a:r>
              <a:rPr lang="en-ID" dirty="0"/>
              <a:t>Enabling the implementation of identity and access governance </a:t>
            </a:r>
          </a:p>
          <a:p>
            <a:r>
              <a:rPr lang="en-ID" dirty="0"/>
              <a:t>Monitoring, measuring, and reporting on the effectiveness of the identity and access governance program. </a:t>
            </a:r>
          </a:p>
        </p:txBody>
      </p:sp>
      <p:sp>
        <p:nvSpPr>
          <p:cNvPr id="2" name="Slide Number Placeholder 1">
            <a:extLst>
              <a:ext uri="{FF2B5EF4-FFF2-40B4-BE49-F238E27FC236}">
                <a16:creationId xmlns:a16="http://schemas.microsoft.com/office/drawing/2014/main" id="{ACDE2FFB-5625-A842-BBD7-23E39D939DD4}"/>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lgn="r">
              <a:spcAft>
                <a:spcPts val="600"/>
              </a:spcAft>
            </a:pPr>
            <a:fld id="{9EC71654-96A5-4280-94F3-931C61A9F92C}" type="slidenum">
              <a:rPr lang="en-US" sz="1000">
                <a:solidFill>
                  <a:srgbClr val="898989"/>
                </a:solidFill>
              </a:rPr>
              <a:pPr algn="r">
                <a:spcAft>
                  <a:spcPts val="600"/>
                </a:spcAft>
              </a:pPr>
              <a:t>19</a:t>
            </a:fld>
            <a:endParaRPr lang="en-US" sz="1000">
              <a:solidFill>
                <a:srgbClr val="898989"/>
              </a:solidFill>
            </a:endParaRPr>
          </a:p>
        </p:txBody>
      </p:sp>
    </p:spTree>
    <p:extLst>
      <p:ext uri="{BB962C8B-B14F-4D97-AF65-F5344CB8AC3E}">
        <p14:creationId xmlns:p14="http://schemas.microsoft.com/office/powerpoint/2010/main" val="303074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5"/>
            <a:ext cx="4730623" cy="4351338"/>
          </a:xfrm>
        </p:spPr>
        <p:txBody>
          <a:bodyPr/>
          <a:lstStyle/>
          <a:p>
            <a:r>
              <a:rPr lang="en-IN" sz="2000" dirty="0"/>
              <a:t>Introduction</a:t>
            </a:r>
          </a:p>
          <a:p>
            <a:r>
              <a:rPr lang="en-IN" sz="2000" dirty="0"/>
              <a:t>Study Case: 26</a:t>
            </a:r>
            <a:r>
              <a:rPr lang="en-IN" sz="2000" baseline="30000" dirty="0"/>
              <a:t>th</a:t>
            </a:r>
            <a:r>
              <a:rPr lang="en-IN" sz="2000" dirty="0"/>
              <a:t> largest bank in Europe</a:t>
            </a:r>
          </a:p>
          <a:p>
            <a:r>
              <a:rPr lang="en-IN" sz="2000" dirty="0"/>
              <a:t>Problem Statement</a:t>
            </a:r>
          </a:p>
          <a:p>
            <a:r>
              <a:rPr lang="en-IN" sz="2000" dirty="0"/>
              <a:t>Facts and Number on Security breaches</a:t>
            </a:r>
          </a:p>
          <a:p>
            <a:r>
              <a:rPr lang="en-IN" sz="2000" dirty="0"/>
              <a:t>Identity Theft is alarming</a:t>
            </a:r>
          </a:p>
          <a:p>
            <a:r>
              <a:rPr lang="en-IN" sz="2000" dirty="0"/>
              <a:t>Current Challenges</a:t>
            </a:r>
          </a:p>
          <a:p>
            <a:r>
              <a:rPr lang="en-IN" sz="2000" dirty="0"/>
              <a:t>Identity Governance and Administration (IGA) Solution</a:t>
            </a:r>
          </a:p>
          <a:p>
            <a:pPr marL="0" indent="0">
              <a:buNone/>
            </a:pPr>
            <a:endParaRPr lang="en-IN" sz="2000" dirty="0"/>
          </a:p>
          <a:p>
            <a:pPr marL="0" indent="0">
              <a:buNone/>
            </a:pPr>
            <a:endParaRPr lang="en-IN" sz="1800" dirty="0"/>
          </a:p>
          <a:p>
            <a:pPr marL="0" indent="0">
              <a:buNone/>
            </a:pPr>
            <a:endParaRPr lang="en-IN"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2</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Content</a:t>
            </a:r>
            <a:br>
              <a:rPr lang="en-IN" dirty="0"/>
            </a:br>
            <a:endParaRPr lang="en-IN" dirty="0"/>
          </a:p>
        </p:txBody>
      </p:sp>
    </p:spTree>
    <p:extLst>
      <p:ext uri="{BB962C8B-B14F-4D97-AF65-F5344CB8AC3E}">
        <p14:creationId xmlns:p14="http://schemas.microsoft.com/office/powerpoint/2010/main" val="433561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a:ext>
            </a:extLst>
          </a:blip>
          <a:srcRect t="39" b="39"/>
          <a:stretch>
            <a:fillRect/>
          </a:stretch>
        </p:blipFill>
        <p:spPr/>
      </p:pic>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IN" dirty="0"/>
              <a:t>FADHILLAH - Faisal – </a:t>
            </a:r>
            <a:r>
              <a:rPr lang="en-IN" dirty="0" err="1"/>
              <a:t>hendri</a:t>
            </a:r>
            <a:endParaRPr lang="en-IN" dirty="0"/>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err="1"/>
              <a:t>Binus</a:t>
            </a:r>
            <a:r>
              <a:rPr lang="en-US" dirty="0"/>
              <a:t> graduate program – </a:t>
            </a:r>
            <a:r>
              <a:rPr lang="en-US" dirty="0" err="1"/>
              <a:t>mti</a:t>
            </a:r>
            <a:r>
              <a:rPr lang="en-US" dirty="0"/>
              <a:t> - 2018</a:t>
            </a:r>
          </a:p>
        </p:txBody>
      </p:sp>
      <p:sp>
        <p:nvSpPr>
          <p:cNvPr id="6" name="Title 5">
            <a:extLst>
              <a:ext uri="{FF2B5EF4-FFF2-40B4-BE49-F238E27FC236}">
                <a16:creationId xmlns:a16="http://schemas.microsoft.com/office/drawing/2014/main" id="{95D612B9-68B9-4C9F-98FE-CEE07DB1F00D}"/>
              </a:ext>
            </a:extLst>
          </p:cNvPr>
          <p:cNvSpPr>
            <a:spLocks noGrp="1"/>
          </p:cNvSpPr>
          <p:nvPr>
            <p:ph type="title" idx="4294967295"/>
          </p:nvPr>
        </p:nvSpPr>
        <p:spPr>
          <a:xfrm>
            <a:off x="6469778" y="3158641"/>
            <a:ext cx="5011410" cy="921807"/>
          </a:xfrm>
        </p:spPr>
        <p:txBody>
          <a:bodyPr/>
          <a:lstStyle/>
          <a:p>
            <a:r>
              <a:rPr lang="en-US" dirty="0"/>
              <a:t>Thank you</a:t>
            </a:r>
          </a:p>
        </p:txBody>
      </p:sp>
    </p:spTree>
    <p:extLst>
      <p:ext uri="{BB962C8B-B14F-4D97-AF65-F5344CB8AC3E}">
        <p14:creationId xmlns:p14="http://schemas.microsoft.com/office/powerpoint/2010/main" val="112477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A3376-8276-4976-8201-5D0A72E936A2}"/>
              </a:ext>
            </a:extLst>
          </p:cNvPr>
          <p:cNvSpPr>
            <a:spLocks noGrp="1"/>
          </p:cNvSpPr>
          <p:nvPr>
            <p:ph idx="1"/>
          </p:nvPr>
        </p:nvSpPr>
        <p:spPr/>
        <p:txBody>
          <a:bodyPr/>
          <a:lstStyle/>
          <a:p>
            <a:r>
              <a:rPr lang="en-US" dirty="0"/>
              <a:t>Bank XYZ is the 26th largest bank in Europe, serving retail, private and corporate banking clients primarily in the Netherlands, with select international operations. </a:t>
            </a:r>
          </a:p>
          <a:p>
            <a:r>
              <a:rPr lang="en-US" dirty="0"/>
              <a:t>It is the third largest bank in the European country, and they are focused on creating long-term value for stakeholders.</a:t>
            </a:r>
          </a:p>
        </p:txBody>
      </p:sp>
      <p:sp>
        <p:nvSpPr>
          <p:cNvPr id="3" name="Slide Number Placeholder 2">
            <a:extLst>
              <a:ext uri="{FF2B5EF4-FFF2-40B4-BE49-F238E27FC236}">
                <a16:creationId xmlns:a16="http://schemas.microsoft.com/office/drawing/2014/main" id="{B3C26237-3FE7-4AFD-ABEF-9FC233DB6E55}"/>
              </a:ext>
            </a:extLst>
          </p:cNvPr>
          <p:cNvSpPr>
            <a:spLocks noGrp="1"/>
          </p:cNvSpPr>
          <p:nvPr>
            <p:ph type="sldNum" sz="quarter" idx="12"/>
          </p:nvPr>
        </p:nvSpPr>
        <p:spPr/>
        <p:txBody>
          <a:bodyPr/>
          <a:lstStyle/>
          <a:p>
            <a:endParaRPr lang="en-IN" dirty="0"/>
          </a:p>
        </p:txBody>
      </p:sp>
      <p:pic>
        <p:nvPicPr>
          <p:cNvPr id="7" name="Picture Placeholder 6" descr="The tower of the city&#10;&#10;Description generated with very high confidence">
            <a:extLst>
              <a:ext uri="{FF2B5EF4-FFF2-40B4-BE49-F238E27FC236}">
                <a16:creationId xmlns:a16="http://schemas.microsoft.com/office/drawing/2014/main" id="{41E56B53-0287-4AED-A8A4-92045ECC1EE5}"/>
              </a:ext>
            </a:extLst>
          </p:cNvPr>
          <p:cNvPicPr>
            <a:picLocks noGrp="1" noChangeAspect="1"/>
          </p:cNvPicPr>
          <p:nvPr>
            <p:ph type="pic" sz="quarter" idx="13"/>
          </p:nvPr>
        </p:nvPicPr>
        <p:blipFill>
          <a:blip r:embed="rId2"/>
          <a:srcRect l="26130" r="26130"/>
          <a:stretch>
            <a:fillRect/>
          </a:stretch>
        </p:blipFill>
        <p:spPr/>
      </p:pic>
      <p:sp>
        <p:nvSpPr>
          <p:cNvPr id="5" name="Title 4">
            <a:extLst>
              <a:ext uri="{FF2B5EF4-FFF2-40B4-BE49-F238E27FC236}">
                <a16:creationId xmlns:a16="http://schemas.microsoft.com/office/drawing/2014/main" id="{48BAC818-0B28-4983-9A52-1B7A3221EAB5}"/>
              </a:ext>
            </a:extLst>
          </p:cNvPr>
          <p:cNvSpPr>
            <a:spLocks noGrp="1"/>
          </p:cNvSpPr>
          <p:nvPr>
            <p:ph type="title"/>
          </p:nvPr>
        </p:nvSpPr>
        <p:spPr/>
        <p:txBody>
          <a:bodyPr/>
          <a:lstStyle/>
          <a:p>
            <a:r>
              <a:rPr lang="en-US" dirty="0"/>
              <a:t>Bank XYZ</a:t>
            </a:r>
          </a:p>
        </p:txBody>
      </p:sp>
    </p:spTree>
    <p:extLst>
      <p:ext uri="{BB962C8B-B14F-4D97-AF65-F5344CB8AC3E}">
        <p14:creationId xmlns:p14="http://schemas.microsoft.com/office/powerpoint/2010/main" val="113098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AFEA2A-C43E-4BAD-B8E5-0C6075A30A49}"/>
              </a:ext>
            </a:extLst>
          </p:cNvPr>
          <p:cNvSpPr>
            <a:spLocks noGrp="1"/>
          </p:cNvSpPr>
          <p:nvPr>
            <p:ph type="sldNum" sz="quarter" idx="12"/>
          </p:nvPr>
        </p:nvSpPr>
        <p:spPr/>
        <p:txBody>
          <a:bodyPr/>
          <a:lstStyle/>
          <a:p>
            <a:endParaRPr lang="en-IN" dirty="0"/>
          </a:p>
        </p:txBody>
      </p:sp>
      <p:sp>
        <p:nvSpPr>
          <p:cNvPr id="7" name="Content Placeholder 6">
            <a:extLst>
              <a:ext uri="{FF2B5EF4-FFF2-40B4-BE49-F238E27FC236}">
                <a16:creationId xmlns:a16="http://schemas.microsoft.com/office/drawing/2014/main" id="{93A866A1-4C10-4631-AD77-306916F49E19}"/>
              </a:ext>
            </a:extLst>
          </p:cNvPr>
          <p:cNvSpPr>
            <a:spLocks noGrp="1"/>
          </p:cNvSpPr>
          <p:nvPr>
            <p:ph idx="1"/>
          </p:nvPr>
        </p:nvSpPr>
        <p:spPr/>
        <p:txBody>
          <a:bodyPr>
            <a:normAutofit fontScale="92500" lnSpcReduction="20000"/>
          </a:bodyPr>
          <a:lstStyle/>
          <a:p>
            <a:pPr marL="0" indent="0">
              <a:buNone/>
            </a:pPr>
            <a:r>
              <a:rPr lang="en-US" dirty="0"/>
              <a:t>Legacy &amp; Homegrown Solutions Slow Innovation and Compliance</a:t>
            </a:r>
          </a:p>
          <a:p>
            <a:endParaRPr lang="en-US" dirty="0"/>
          </a:p>
          <a:p>
            <a:pPr marL="0" indent="0">
              <a:buNone/>
            </a:pPr>
            <a:r>
              <a:rPr lang="en-US" dirty="0"/>
              <a:t>A few years ago, employees at Bank XYZ who needed new access had to send an email to IT requesting that access. Because departments had different access policies, IT had to manually respond to each request after reviewing a myriad of options. </a:t>
            </a:r>
          </a:p>
          <a:p>
            <a:pPr marL="0" indent="0">
              <a:buNone/>
            </a:pPr>
            <a:r>
              <a:rPr lang="en-US" dirty="0"/>
              <a:t>“We have 4,000 departments at Bank XYZ, which gives you an idea of the volume and number of ways IT was left interpreting requests for employee access,” said JRU, Product Owner at Bank XYZ. </a:t>
            </a:r>
          </a:p>
          <a:p>
            <a:pPr marL="0" indent="0">
              <a:buNone/>
            </a:pPr>
            <a:r>
              <a:rPr lang="en-US" dirty="0"/>
              <a:t>The email-based request application was eventually deemed “the most hated tool,” and de Ru knew there had to be a more efficient, accurate and secure method for employees to request and receive access. At the same time, IT needed the ability to have a single view into all identity data.</a:t>
            </a:r>
          </a:p>
        </p:txBody>
      </p:sp>
      <p:sp>
        <p:nvSpPr>
          <p:cNvPr id="6" name="Title 5">
            <a:extLst>
              <a:ext uri="{FF2B5EF4-FFF2-40B4-BE49-F238E27FC236}">
                <a16:creationId xmlns:a16="http://schemas.microsoft.com/office/drawing/2014/main" id="{FD190398-86E9-40F5-B24D-29E31B55CBA8}"/>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387915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7639-5DDE-4B97-A207-BAFC775E5AC6}"/>
              </a:ext>
            </a:extLst>
          </p:cNvPr>
          <p:cNvSpPr>
            <a:spLocks noGrp="1"/>
          </p:cNvSpPr>
          <p:nvPr>
            <p:ph type="title"/>
          </p:nvPr>
        </p:nvSpPr>
        <p:spPr/>
        <p:txBody>
          <a:bodyPr/>
          <a:lstStyle/>
          <a:p>
            <a:r>
              <a:rPr lang="en-US" dirty="0"/>
              <a:t>Current challenges</a:t>
            </a:r>
          </a:p>
        </p:txBody>
      </p:sp>
      <p:sp>
        <p:nvSpPr>
          <p:cNvPr id="3" name="Slide Number Placeholder 2">
            <a:extLst>
              <a:ext uri="{FF2B5EF4-FFF2-40B4-BE49-F238E27FC236}">
                <a16:creationId xmlns:a16="http://schemas.microsoft.com/office/drawing/2014/main" id="{0AD5D9AD-20FC-44B5-8A51-B7F63069CE7C}"/>
              </a:ext>
            </a:extLst>
          </p:cNvPr>
          <p:cNvSpPr>
            <a:spLocks noGrp="1"/>
          </p:cNvSpPr>
          <p:nvPr>
            <p:ph type="sldNum" sz="quarter" idx="12"/>
          </p:nvPr>
        </p:nvSpPr>
        <p:spPr/>
        <p:txBody>
          <a:bodyPr/>
          <a:lstStyle/>
          <a:p>
            <a:fld id="{9EC71654-96A5-4280-94F3-931C61A9F92C}" type="slidenum">
              <a:rPr lang="en-IN" smtClean="0"/>
              <a:pPr/>
              <a:t>5</a:t>
            </a:fld>
            <a:endParaRPr lang="en-IN" dirty="0"/>
          </a:p>
        </p:txBody>
      </p:sp>
      <p:pic>
        <p:nvPicPr>
          <p:cNvPr id="7" name="Picture 6">
            <a:extLst>
              <a:ext uri="{FF2B5EF4-FFF2-40B4-BE49-F238E27FC236}">
                <a16:creationId xmlns:a16="http://schemas.microsoft.com/office/drawing/2014/main" id="{2FB08D23-42AE-45F2-8A5D-6A7D4705619D}"/>
              </a:ext>
            </a:extLst>
          </p:cNvPr>
          <p:cNvPicPr>
            <a:picLocks noChangeAspect="1"/>
          </p:cNvPicPr>
          <p:nvPr/>
        </p:nvPicPr>
        <p:blipFill>
          <a:blip r:embed="rId2"/>
          <a:stretch>
            <a:fillRect/>
          </a:stretch>
        </p:blipFill>
        <p:spPr>
          <a:xfrm>
            <a:off x="1594899" y="1421755"/>
            <a:ext cx="9263192" cy="4461153"/>
          </a:xfrm>
          <a:prstGeom prst="rect">
            <a:avLst/>
          </a:prstGeom>
        </p:spPr>
      </p:pic>
    </p:spTree>
    <p:extLst>
      <p:ext uri="{BB962C8B-B14F-4D97-AF65-F5344CB8AC3E}">
        <p14:creationId xmlns:p14="http://schemas.microsoft.com/office/powerpoint/2010/main" val="343618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AFEA2A-C43E-4BAD-B8E5-0C6075A30A49}"/>
              </a:ext>
            </a:extLst>
          </p:cNvPr>
          <p:cNvSpPr>
            <a:spLocks noGrp="1"/>
          </p:cNvSpPr>
          <p:nvPr>
            <p:ph type="sldNum" sz="quarter" idx="12"/>
          </p:nvPr>
        </p:nvSpPr>
        <p:spPr/>
        <p:txBody>
          <a:bodyPr/>
          <a:lstStyle/>
          <a:p>
            <a:endParaRPr lang="en-IN" dirty="0"/>
          </a:p>
        </p:txBody>
      </p:sp>
      <p:sp>
        <p:nvSpPr>
          <p:cNvPr id="7" name="Content Placeholder 6">
            <a:extLst>
              <a:ext uri="{FF2B5EF4-FFF2-40B4-BE49-F238E27FC236}">
                <a16:creationId xmlns:a16="http://schemas.microsoft.com/office/drawing/2014/main" id="{93A866A1-4C10-4631-AD77-306916F49E19}"/>
              </a:ext>
            </a:extLst>
          </p:cNvPr>
          <p:cNvSpPr>
            <a:spLocks noGrp="1"/>
          </p:cNvSpPr>
          <p:nvPr>
            <p:ph idx="1"/>
          </p:nvPr>
        </p:nvSpPr>
        <p:spPr/>
        <p:txBody>
          <a:bodyPr>
            <a:normAutofit fontScale="92500" lnSpcReduction="20000"/>
          </a:bodyPr>
          <a:lstStyle/>
          <a:p>
            <a:pPr marL="0" indent="0">
              <a:buNone/>
            </a:pPr>
            <a:r>
              <a:rPr lang="en-US" dirty="0"/>
              <a:t>To begin with, Bank XYZ built an identity strategy to streamline access to for their more than 30,000 users to over 200 applications. </a:t>
            </a:r>
          </a:p>
          <a:p>
            <a:pPr marL="0" indent="0">
              <a:buNone/>
            </a:pPr>
            <a:r>
              <a:rPr lang="en-US" dirty="0"/>
              <a:t>Using HR data as the authoritative source, they now assign roles based on the employee’s department and corporate policy. </a:t>
            </a:r>
          </a:p>
          <a:p>
            <a:pPr marL="0" indent="0">
              <a:buNone/>
            </a:pPr>
            <a:endParaRPr lang="en-US" dirty="0"/>
          </a:p>
          <a:p>
            <a:pPr marL="0" indent="0">
              <a:buNone/>
            </a:pPr>
            <a:r>
              <a:rPr lang="en-US" dirty="0"/>
              <a:t>With IGA, Bank XYZ certifies access at the manager level, providing an audit trail of access approvals. de Ru has led the team by taking incremental steps and showing progress at each stage to win over new adopters. </a:t>
            </a:r>
          </a:p>
          <a:p>
            <a:pPr marL="0" indent="0">
              <a:buNone/>
            </a:pPr>
            <a:endParaRPr lang="en-US" dirty="0"/>
          </a:p>
          <a:p>
            <a:pPr marL="0" indent="0">
              <a:buNone/>
            </a:pPr>
            <a:r>
              <a:rPr lang="en-US" dirty="0"/>
              <a:t>“We’re taking on a significant effort to modernize our identity processes but need to be realistic along the way. Taking a phased approach helps us understand what’s working and what’s not, iterate, and then continue moving forward.”</a:t>
            </a:r>
          </a:p>
        </p:txBody>
      </p:sp>
      <p:sp>
        <p:nvSpPr>
          <p:cNvPr id="6" name="Title 5">
            <a:extLst>
              <a:ext uri="{FF2B5EF4-FFF2-40B4-BE49-F238E27FC236}">
                <a16:creationId xmlns:a16="http://schemas.microsoft.com/office/drawing/2014/main" id="{FD190398-86E9-40F5-B24D-29E31B55CBA8}"/>
              </a:ext>
            </a:extLst>
          </p:cNvPr>
          <p:cNvSpPr>
            <a:spLocks noGrp="1"/>
          </p:cNvSpPr>
          <p:nvPr>
            <p:ph type="title"/>
          </p:nvPr>
        </p:nvSpPr>
        <p:spPr/>
        <p:txBody>
          <a:bodyPr/>
          <a:lstStyle/>
          <a:p>
            <a:r>
              <a:rPr lang="en-US" dirty="0"/>
              <a:t>Identity Governance for Streamlined and Secure Access</a:t>
            </a:r>
          </a:p>
        </p:txBody>
      </p:sp>
    </p:spTree>
    <p:extLst>
      <p:ext uri="{BB962C8B-B14F-4D97-AF65-F5344CB8AC3E}">
        <p14:creationId xmlns:p14="http://schemas.microsoft.com/office/powerpoint/2010/main" val="319497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IN" smtClean="0"/>
              <a:pPr/>
              <a:t>7</a:t>
            </a:fld>
            <a:endParaRPr lang="en-IN" dirty="0"/>
          </a:p>
        </p:txBody>
      </p:sp>
      <p:sp>
        <p:nvSpPr>
          <p:cNvPr id="3" name="Content Placeholder 2"/>
          <p:cNvSpPr>
            <a:spLocks noGrp="1"/>
          </p:cNvSpPr>
          <p:nvPr>
            <p:ph idx="1"/>
          </p:nvPr>
        </p:nvSpPr>
        <p:spPr/>
        <p:txBody>
          <a:bodyPr/>
          <a:lstStyle/>
          <a:p>
            <a:r>
              <a:rPr lang="en-IN" sz="3600" dirty="0"/>
              <a:t>IDENTITY GOVERNANCE AND ADMINISTRATION</a:t>
            </a:r>
            <a:r>
              <a:rPr lang="id-ID" sz="3600" dirty="0"/>
              <a:t> (IGA)</a:t>
            </a:r>
          </a:p>
          <a:p>
            <a:r>
              <a:rPr lang="id-ID" sz="3600" dirty="0"/>
              <a:t>IDENTITY AND ACCESS MANAGEMENT (IBM)</a:t>
            </a:r>
          </a:p>
          <a:p>
            <a:pPr marL="514350" indent="-514350">
              <a:buAutoNum type="arabicPeriod"/>
            </a:pPr>
            <a:endParaRPr lang="id-ID" dirty="0"/>
          </a:p>
        </p:txBody>
      </p:sp>
      <p:sp>
        <p:nvSpPr>
          <p:cNvPr id="4" name="Title 3"/>
          <p:cNvSpPr>
            <a:spLocks noGrp="1"/>
          </p:cNvSpPr>
          <p:nvPr>
            <p:ph type="title"/>
          </p:nvPr>
        </p:nvSpPr>
        <p:spPr/>
        <p:txBody>
          <a:bodyPr/>
          <a:lstStyle/>
          <a:p>
            <a:r>
              <a:rPr lang="id-ID" b="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FRAMEWORK </a:t>
            </a:r>
          </a:p>
        </p:txBody>
      </p:sp>
    </p:spTree>
    <p:extLst>
      <p:ext uri="{BB962C8B-B14F-4D97-AF65-F5344CB8AC3E}">
        <p14:creationId xmlns:p14="http://schemas.microsoft.com/office/powerpoint/2010/main" val="4705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8812-859A-9446-9DFE-7BF7A05A729B}"/>
              </a:ext>
            </a:extLst>
          </p:cNvPr>
          <p:cNvSpPr>
            <a:spLocks noGrp="1"/>
          </p:cNvSpPr>
          <p:nvPr>
            <p:ph type="title"/>
          </p:nvPr>
        </p:nvSpPr>
        <p:spPr>
          <a:xfrm>
            <a:off x="848096" y="2913792"/>
            <a:ext cx="10515600" cy="940181"/>
          </a:xfrm>
        </p:spPr>
        <p:txBody>
          <a:bodyPr/>
          <a:lstStyle/>
          <a:p>
            <a:r>
              <a:rPr lang="en-US" dirty="0"/>
              <a:t>IDENTITY ACCESS MANAGEMENT</a:t>
            </a:r>
            <a:endParaRPr lang="id-ID" dirty="0"/>
          </a:p>
        </p:txBody>
      </p:sp>
      <p:sp>
        <p:nvSpPr>
          <p:cNvPr id="3" name="Slide Number Placeholder 2">
            <a:extLst>
              <a:ext uri="{FF2B5EF4-FFF2-40B4-BE49-F238E27FC236}">
                <a16:creationId xmlns:a16="http://schemas.microsoft.com/office/drawing/2014/main" id="{683C582E-431E-2140-8DA4-7742D6B5A511}"/>
              </a:ext>
            </a:extLst>
          </p:cNvPr>
          <p:cNvSpPr>
            <a:spLocks noGrp="1"/>
          </p:cNvSpPr>
          <p:nvPr>
            <p:ph type="sldNum" sz="quarter" idx="12"/>
          </p:nvPr>
        </p:nvSpPr>
        <p:spPr/>
        <p:txBody>
          <a:bodyPr/>
          <a:lstStyle/>
          <a:p>
            <a:fld id="{9EC71654-96A5-4280-94F3-931C61A9F92C}" type="slidenum">
              <a:rPr lang="en-IN" smtClean="0"/>
              <a:pPr/>
              <a:t>8</a:t>
            </a:fld>
            <a:endParaRPr lang="en-IN" dirty="0"/>
          </a:p>
        </p:txBody>
      </p:sp>
    </p:spTree>
    <p:extLst>
      <p:ext uri="{BB962C8B-B14F-4D97-AF65-F5344CB8AC3E}">
        <p14:creationId xmlns:p14="http://schemas.microsoft.com/office/powerpoint/2010/main" val="62929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IN" smtClean="0"/>
              <a:pPr/>
              <a:t>9</a:t>
            </a:fld>
            <a:endParaRPr lang="en-IN" dirty="0"/>
          </a:p>
        </p:txBody>
      </p:sp>
      <p:sp>
        <p:nvSpPr>
          <p:cNvPr id="4" name="Title 3"/>
          <p:cNvSpPr>
            <a:spLocks noGrp="1"/>
          </p:cNvSpPr>
          <p:nvPr>
            <p:ph type="title"/>
          </p:nvPr>
        </p:nvSpPr>
        <p:spPr>
          <a:xfrm>
            <a:off x="483893" y="1042015"/>
            <a:ext cx="5706842" cy="920336"/>
          </a:xfrm>
        </p:spPr>
        <p:txBody>
          <a:bodyPr/>
          <a:lstStyle/>
          <a:p>
            <a:r>
              <a:rPr lang="en-US" dirty="0"/>
              <a:t>Process Activities of IDENTITY Access Management</a:t>
            </a:r>
            <a:endParaRPr lang="id-ID" dirty="0"/>
          </a:p>
        </p:txBody>
      </p:sp>
      <p:sp>
        <p:nvSpPr>
          <p:cNvPr id="7" name="Rectangle 6"/>
          <p:cNvSpPr/>
          <p:nvPr/>
        </p:nvSpPr>
        <p:spPr>
          <a:xfrm>
            <a:off x="620001" y="2083525"/>
            <a:ext cx="6096001" cy="1754326"/>
          </a:xfrm>
          <a:prstGeom prst="rect">
            <a:avLst/>
          </a:prstGeom>
        </p:spPr>
        <p:txBody>
          <a:bodyPr>
            <a:spAutoFit/>
          </a:bodyPr>
          <a:lstStyle/>
          <a:p>
            <a:pPr algn="just"/>
            <a:r>
              <a:rPr lang="en-US" dirty="0">
                <a:solidFill>
                  <a:srgbClr val="4E4A51"/>
                </a:solidFill>
                <a:latin typeface="Times New Roman" panose="02020603050405020304" pitchFamily="18" charset="0"/>
                <a:cs typeface="Times New Roman" panose="02020603050405020304" pitchFamily="18" charset="0"/>
              </a:rPr>
              <a:t>Access is the extent of a service’s or asset’s functionality that a particular user is authorized to use.</a:t>
            </a:r>
            <a:endParaRPr lang="id-ID" dirty="0">
              <a:solidFill>
                <a:srgbClr val="4E4A51"/>
              </a:solidFill>
              <a:latin typeface="Times New Roman" panose="02020603050405020304" pitchFamily="18" charset="0"/>
              <a:cs typeface="Times New Roman" panose="02020603050405020304" pitchFamily="18" charset="0"/>
            </a:endParaRPr>
          </a:p>
          <a:p>
            <a:pPr algn="just"/>
            <a:endParaRPr lang="en-US" dirty="0">
              <a:solidFill>
                <a:srgbClr val="4E4A51"/>
              </a:solidFill>
              <a:latin typeface="Times New Roman" panose="02020603050405020304" pitchFamily="18" charset="0"/>
              <a:cs typeface="Times New Roman" panose="02020603050405020304" pitchFamily="18" charset="0"/>
            </a:endParaRPr>
          </a:p>
          <a:p>
            <a:pPr algn="just"/>
            <a:r>
              <a:rPr lang="en-US" dirty="0">
                <a:solidFill>
                  <a:srgbClr val="4E4A51"/>
                </a:solidFill>
                <a:latin typeface="Times New Roman" panose="02020603050405020304" pitchFamily="18" charset="0"/>
                <a:cs typeface="Times New Roman" panose="02020603050405020304" pitchFamily="18" charset="0"/>
              </a:rPr>
              <a:t>Identity access management is the process responsible for allowing only authorized users to access certain assets and IT services while preventing unauthorized users from accessing it.</a:t>
            </a:r>
          </a:p>
        </p:txBody>
      </p:sp>
      <p:pic>
        <p:nvPicPr>
          <p:cNvPr id="1026" name="Picture 2" descr="Image result for ITIL ACCESS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302" y="208718"/>
            <a:ext cx="3761498" cy="596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809635"/>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toso BG Presentation Template - v4" id="{D2E7B854-57A4-4C49-92B6-079BF15553DA}" vid="{DDFBD5F9-7DC6-43CD-820E-691F3CC0D9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19797F-2510-4681-A59B-FCD8F3733FE0}">
  <ds:schemaRefs>
    <ds:schemaRef ds:uri="http://purl.org/dc/dcmitype/"/>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http://schemas.microsoft.com/office/2006/documentManagement/typ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3.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944</Words>
  <Application>Microsoft Office PowerPoint</Application>
  <PresentationFormat>Widescreen</PresentationFormat>
  <Paragraphs>89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Times New Roman</vt:lpstr>
      <vt:lpstr>Office Theme</vt:lpstr>
      <vt:lpstr>Identity governance and administration for bank xyz</vt:lpstr>
      <vt:lpstr>Content </vt:lpstr>
      <vt:lpstr>Bank XYZ</vt:lpstr>
      <vt:lpstr>Problem statement</vt:lpstr>
      <vt:lpstr>Current challenges</vt:lpstr>
      <vt:lpstr>Identity Governance for Streamlined and Secure Access</vt:lpstr>
      <vt:lpstr>FRAMEWORK </vt:lpstr>
      <vt:lpstr>IDENTITY ACCESS MANAGEMENT</vt:lpstr>
      <vt:lpstr>Process Activities of IDENTITY Access Management</vt:lpstr>
      <vt:lpstr>identity Access Management Sub-Process</vt:lpstr>
      <vt:lpstr>Value of identity Access Management to Business</vt:lpstr>
      <vt:lpstr>Identity Governance &amp; Administration (IGA) </vt:lpstr>
      <vt:lpstr>PowerPoint Presentation</vt:lpstr>
      <vt:lpstr>IGA Magic Quadrant</vt:lpstr>
      <vt:lpstr>MAINTAIN AN ACCESS FOR IDENTITY GOVERNANCE</vt:lpstr>
      <vt:lpstr>Enhancing identity assurance in a multi-perimeter world </vt:lpstr>
      <vt:lpstr>Integration with privileged identity management</vt:lpstr>
      <vt:lpstr>Integration with identity intelligence</vt:lpstr>
      <vt:lpstr>Reducing risks through governance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2018-09-30T05:44:03Z</dcterms:created>
  <dcterms:modified xsi:type="dcterms:W3CDTF">2019-04-22T07:18:03Z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