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9" r:id="rId2"/>
  </p:sldMasterIdLst>
  <p:notesMasterIdLst>
    <p:notesMasterId r:id="rId30"/>
  </p:notesMasterIdLst>
  <p:sldIdLst>
    <p:sldId id="276" r:id="rId3"/>
    <p:sldId id="277" r:id="rId4"/>
    <p:sldId id="278" r:id="rId5"/>
    <p:sldId id="290" r:id="rId6"/>
    <p:sldId id="294" r:id="rId7"/>
    <p:sldId id="295" r:id="rId8"/>
    <p:sldId id="296" r:id="rId9"/>
    <p:sldId id="300" r:id="rId10"/>
    <p:sldId id="298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8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545757-46E1-1548-A937-43A20DD2798D}">
          <p14:sldIdLst>
            <p14:sldId id="276"/>
            <p14:sldId id="277"/>
            <p14:sldId id="278"/>
            <p14:sldId id="290"/>
            <p14:sldId id="294"/>
            <p14:sldId id="295"/>
            <p14:sldId id="296"/>
            <p14:sldId id="300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82"/>
    <a:srgbClr val="00DE99"/>
    <a:srgbClr val="009969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5238" autoAdjust="0"/>
  </p:normalViewPr>
  <p:slideViewPr>
    <p:cSldViewPr>
      <p:cViewPr>
        <p:scale>
          <a:sx n="100" d="100"/>
          <a:sy n="100" d="100"/>
        </p:scale>
        <p:origin x="768" y="4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https://pixabay.com/en/technology-industry-big-data-cpu-3092486/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7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6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48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51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36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33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6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1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6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3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39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9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0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66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8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97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0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6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03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1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4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https://pixabay.com/en/architecture-building-business-2179108/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08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source:-</a:t>
            </a:r>
          </a:p>
          <a:p>
            <a:r>
              <a:rPr lang="en-IN" dirty="0"/>
              <a:t>https://pixabay.com/en/computer-keyboard-apple-laptop-2563737/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8745AF1-587F-47CC-9064-09FF7F124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194720"/>
            <a:ext cx="10360501" cy="610820"/>
          </a:xfrm>
        </p:spPr>
        <p:txBody>
          <a:bodyPr>
            <a:noAutofit/>
          </a:bodyPr>
          <a:lstStyle>
            <a:lvl1pPr algn="ctr">
              <a:defRPr lang="en-US" sz="6600" b="1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435" y="4752792"/>
            <a:ext cx="10383954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66865" y="252248"/>
            <a:ext cx="6671992" cy="635350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08C02D2-8AAA-4067-901C-B8CE80A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A5B65961-F3A9-4578-BA5F-AACBDA8B9A24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54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A60F6A-F2C1-4D58-BB6D-2E01DCE1E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799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375175-94C9-4D06-9717-D72E1703EF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9836" y="3789040"/>
            <a:ext cx="6268995" cy="1007567"/>
          </a:xfrm>
        </p:spPr>
        <p:txBody>
          <a:bodyPr anchor="b">
            <a:noAutofit/>
          </a:bodyPr>
          <a:lstStyle>
            <a:lvl1pPr marL="0" indent="0" algn="l">
              <a:buNone/>
              <a:defRPr sz="6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A56485-A34A-4468-9450-A8C680886F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9638" y="4797177"/>
            <a:ext cx="6264275" cy="13681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94" indent="0">
              <a:buFontTx/>
              <a:buNone/>
              <a:defRPr/>
            </a:lvl2pPr>
            <a:lvl3pPr marL="1218986" indent="0">
              <a:buFontTx/>
              <a:buNone/>
              <a:defRPr/>
            </a:lvl3pPr>
            <a:lvl4pPr marL="1828480" indent="0">
              <a:buFontTx/>
              <a:buNone/>
              <a:defRPr/>
            </a:lvl4pPr>
            <a:lvl5pPr marL="2437973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26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FFA150-3A7A-4D6C-B6E1-743DE953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1" y="0"/>
            <a:ext cx="6111195" cy="6860105"/>
          </a:xfrm>
          <a:custGeom>
            <a:avLst/>
            <a:gdLst>
              <a:gd name="connsiteX0" fmla="*/ 0 w 9535674"/>
              <a:gd name="connsiteY0" fmla="*/ 4767837 h 9535674"/>
              <a:gd name="connsiteX1" fmla="*/ 4767837 w 9535674"/>
              <a:gd name="connsiteY1" fmla="*/ 0 h 9535674"/>
              <a:gd name="connsiteX2" fmla="*/ 9535674 w 9535674"/>
              <a:gd name="connsiteY2" fmla="*/ 4767837 h 9535674"/>
              <a:gd name="connsiteX3" fmla="*/ 4767837 w 9535674"/>
              <a:gd name="connsiteY3" fmla="*/ 9535674 h 9535674"/>
              <a:gd name="connsiteX4" fmla="*/ 0 w 9535674"/>
              <a:gd name="connsiteY4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9535674 w 9535674"/>
              <a:gd name="connsiteY3" fmla="*/ 4767837 h 9535674"/>
              <a:gd name="connsiteX4" fmla="*/ 4767837 w 9535674"/>
              <a:gd name="connsiteY4" fmla="*/ 9535674 h 9535674"/>
              <a:gd name="connsiteX5" fmla="*/ 0 w 9535674"/>
              <a:gd name="connsiteY5" fmla="*/ 4767837 h 9535674"/>
              <a:gd name="connsiteX0" fmla="*/ 0 w 9535674"/>
              <a:gd name="connsiteY0" fmla="*/ 4767837 h 9535674"/>
              <a:gd name="connsiteX1" fmla="*/ 3425145 w 9535674"/>
              <a:gd name="connsiteY1" fmla="*/ 1338837 h 9535674"/>
              <a:gd name="connsiteX2" fmla="*/ 4767837 w 9535674"/>
              <a:gd name="connsiteY2" fmla="*/ 0 h 9535674"/>
              <a:gd name="connsiteX3" fmla="*/ 6111195 w 9535674"/>
              <a:gd name="connsiteY3" fmla="*/ 1338837 h 9535674"/>
              <a:gd name="connsiteX4" fmla="*/ 9535674 w 9535674"/>
              <a:gd name="connsiteY4" fmla="*/ 4767837 h 9535674"/>
              <a:gd name="connsiteX5" fmla="*/ 4767837 w 9535674"/>
              <a:gd name="connsiteY5" fmla="*/ 9535674 h 9535674"/>
              <a:gd name="connsiteX6" fmla="*/ 0 w 9535674"/>
              <a:gd name="connsiteY6" fmla="*/ 4767837 h 9535674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0 w 9535674"/>
              <a:gd name="connsiteY5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4767837 w 9535674"/>
              <a:gd name="connsiteY4" fmla="*/ 8196837 h 8196837"/>
              <a:gd name="connsiteX5" fmla="*/ 3444699 w 9535674"/>
              <a:gd name="connsiteY5" fmla="*/ 6874933 h 8196837"/>
              <a:gd name="connsiteX6" fmla="*/ 0 w 9535674"/>
              <a:gd name="connsiteY6" fmla="*/ 3429000 h 8196837"/>
              <a:gd name="connsiteX0" fmla="*/ 0 w 9535674"/>
              <a:gd name="connsiteY0" fmla="*/ 3429000 h 8196837"/>
              <a:gd name="connsiteX1" fmla="*/ 3425145 w 9535674"/>
              <a:gd name="connsiteY1" fmla="*/ 0 h 8196837"/>
              <a:gd name="connsiteX2" fmla="*/ 6111195 w 9535674"/>
              <a:gd name="connsiteY2" fmla="*/ 0 h 8196837"/>
              <a:gd name="connsiteX3" fmla="*/ 9535674 w 9535674"/>
              <a:gd name="connsiteY3" fmla="*/ 3429000 h 8196837"/>
              <a:gd name="connsiteX4" fmla="*/ 6108877 w 9535674"/>
              <a:gd name="connsiteY4" fmla="*/ 6852356 h 8196837"/>
              <a:gd name="connsiteX5" fmla="*/ 4767837 w 9535674"/>
              <a:gd name="connsiteY5" fmla="*/ 8196837 h 8196837"/>
              <a:gd name="connsiteX6" fmla="*/ 3444699 w 9535674"/>
              <a:gd name="connsiteY6" fmla="*/ 6874933 h 8196837"/>
              <a:gd name="connsiteX7" fmla="*/ 0 w 9535674"/>
              <a:gd name="connsiteY7" fmla="*/ 3429000 h 8196837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108877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7588 w 9535674"/>
              <a:gd name="connsiteY4" fmla="*/ 6852356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86222"/>
              <a:gd name="connsiteX1" fmla="*/ 3425145 w 9535674"/>
              <a:gd name="connsiteY1" fmla="*/ 0 h 6886222"/>
              <a:gd name="connsiteX2" fmla="*/ 6111195 w 9535674"/>
              <a:gd name="connsiteY2" fmla="*/ 0 h 6886222"/>
              <a:gd name="connsiteX3" fmla="*/ 9535674 w 9535674"/>
              <a:gd name="connsiteY3" fmla="*/ 3429000 h 6886222"/>
              <a:gd name="connsiteX4" fmla="*/ 6063721 w 9535674"/>
              <a:gd name="connsiteY4" fmla="*/ 6886222 h 6886222"/>
              <a:gd name="connsiteX5" fmla="*/ 3444699 w 9535674"/>
              <a:gd name="connsiteY5" fmla="*/ 6874933 h 6886222"/>
              <a:gd name="connsiteX6" fmla="*/ 0 w 9535674"/>
              <a:gd name="connsiteY6" fmla="*/ 3429000 h 6886222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61250 w 9535674"/>
              <a:gd name="connsiteY4" fmla="*/ 6861508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74933"/>
              <a:gd name="connsiteX1" fmla="*/ 3425145 w 9535674"/>
              <a:gd name="connsiteY1" fmla="*/ 0 h 6874933"/>
              <a:gd name="connsiteX2" fmla="*/ 6111195 w 9535674"/>
              <a:gd name="connsiteY2" fmla="*/ 0 h 6874933"/>
              <a:gd name="connsiteX3" fmla="*/ 9535674 w 9535674"/>
              <a:gd name="connsiteY3" fmla="*/ 3429000 h 6874933"/>
              <a:gd name="connsiteX4" fmla="*/ 6095849 w 9535674"/>
              <a:gd name="connsiteY4" fmla="*/ 6854094 h 6874933"/>
              <a:gd name="connsiteX5" fmla="*/ 3444699 w 9535674"/>
              <a:gd name="connsiteY5" fmla="*/ 6874933 h 6874933"/>
              <a:gd name="connsiteX6" fmla="*/ 0 w 9535674"/>
              <a:gd name="connsiteY6" fmla="*/ 3429000 h 6874933"/>
              <a:gd name="connsiteX0" fmla="*/ 0 w 9535674"/>
              <a:gd name="connsiteY0" fmla="*/ 3429000 h 6860105"/>
              <a:gd name="connsiteX1" fmla="*/ 3425145 w 9535674"/>
              <a:gd name="connsiteY1" fmla="*/ 0 h 6860105"/>
              <a:gd name="connsiteX2" fmla="*/ 6111195 w 9535674"/>
              <a:gd name="connsiteY2" fmla="*/ 0 h 6860105"/>
              <a:gd name="connsiteX3" fmla="*/ 9535674 w 9535674"/>
              <a:gd name="connsiteY3" fmla="*/ 3429000 h 6860105"/>
              <a:gd name="connsiteX4" fmla="*/ 6095849 w 9535674"/>
              <a:gd name="connsiteY4" fmla="*/ 6854094 h 6860105"/>
              <a:gd name="connsiteX5" fmla="*/ 3442228 w 9535674"/>
              <a:gd name="connsiteY5" fmla="*/ 6860105 h 6860105"/>
              <a:gd name="connsiteX6" fmla="*/ 0 w 9535674"/>
              <a:gd name="connsiteY6" fmla="*/ 3429000 h 6860105"/>
              <a:gd name="connsiteX0" fmla="*/ 0 w 6111195"/>
              <a:gd name="connsiteY0" fmla="*/ 3429000 h 6860105"/>
              <a:gd name="connsiteX1" fmla="*/ 3425145 w 6111195"/>
              <a:gd name="connsiteY1" fmla="*/ 0 h 6860105"/>
              <a:gd name="connsiteX2" fmla="*/ 6111195 w 6111195"/>
              <a:gd name="connsiteY2" fmla="*/ 0 h 6860105"/>
              <a:gd name="connsiteX3" fmla="*/ 6095849 w 6111195"/>
              <a:gd name="connsiteY3" fmla="*/ 6854094 h 6860105"/>
              <a:gd name="connsiteX4" fmla="*/ 3442228 w 6111195"/>
              <a:gd name="connsiteY4" fmla="*/ 6860105 h 6860105"/>
              <a:gd name="connsiteX5" fmla="*/ 0 w 6111195"/>
              <a:gd name="connsiteY5" fmla="*/ 3429000 h 686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195" h="6860105">
                <a:moveTo>
                  <a:pt x="0" y="3429000"/>
                </a:moveTo>
                <a:lnTo>
                  <a:pt x="3425145" y="0"/>
                </a:lnTo>
                <a:lnTo>
                  <a:pt x="6111195" y="0"/>
                </a:lnTo>
                <a:cubicBezTo>
                  <a:pt x="6106080" y="2284698"/>
                  <a:pt x="6100964" y="4569396"/>
                  <a:pt x="6095849" y="6854094"/>
                </a:cubicBezTo>
                <a:lnTo>
                  <a:pt x="3442228" y="686010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79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bg>
      <p:bgPr>
        <a:gradFill>
          <a:gsLst>
            <a:gs pos="5000">
              <a:schemeClr val="accent4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30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bg>
      <p:bgPr>
        <a:gradFill>
          <a:gsLst>
            <a:gs pos="5000">
              <a:schemeClr val="accent3"/>
            </a:gs>
            <a:gs pos="100000">
              <a:schemeClr val="accent5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93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695BF93-A27D-4025-B5BB-F611D1E5C3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68580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42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1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7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5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79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296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34B048-6D90-5F46-A86F-49767D41E82F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1CEC2FDA-F020-6D41-89DA-D5BD6AF8ECE6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F341CB-260B-3D46-BCA8-BD3114651493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3C72FA0-0EB0-2C4D-AA2D-EAAB9880293C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FC780C-942C-1147-804C-7BAA9DABFAEC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13530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21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23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47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00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66865" y="252248"/>
            <a:ext cx="6671992" cy="635350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08C02D2-8AAA-4067-901C-B8CE80A5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A5B65961-F3A9-4578-BA5F-AACBDA8B9A24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9132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F26A855-D2C8-4657-852A-1144FF2C76FD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6ECE5-BEBF-4B8E-B5AC-3D7902444F17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E7DEAD-E565-41EC-A7FE-3210F6139698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0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39348" y="6291034"/>
            <a:ext cx="5110130" cy="365125"/>
          </a:xfrm>
        </p:spPr>
        <p:txBody>
          <a:bodyPr/>
          <a:lstStyle>
            <a:lvl1pPr algn="ctr">
              <a:defRPr sz="13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companyname.com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5BB68-63BE-4133-B93A-26D74F70393C}"/>
              </a:ext>
            </a:extLst>
          </p:cNvPr>
          <p:cNvCxnSpPr/>
          <p:nvPr userDrawn="1"/>
        </p:nvCxnSpPr>
        <p:spPr>
          <a:xfrm>
            <a:off x="765820" y="985922"/>
            <a:ext cx="86409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62964" y="359888"/>
            <a:ext cx="516420" cy="522110"/>
          </a:xfrm>
        </p:spPr>
        <p:txBody>
          <a:bodyPr lIns="0" tIns="0" rIns="0" bIns="0" anchor="ctr" anchorCtr="1"/>
          <a:lstStyle>
            <a:lvl1pPr>
              <a:defRPr sz="13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2C626-C53F-407E-96FB-80FAB11371E0}"/>
              </a:ext>
            </a:extLst>
          </p:cNvPr>
          <p:cNvGrpSpPr/>
          <p:nvPr userDrawn="1"/>
        </p:nvGrpSpPr>
        <p:grpSpPr>
          <a:xfrm>
            <a:off x="765820" y="6473596"/>
            <a:ext cx="10810529" cy="0"/>
            <a:chOff x="765820" y="6453336"/>
            <a:chExt cx="10810529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8359EE-D792-4018-9297-434F84B6A10E}"/>
                </a:ext>
              </a:extLst>
            </p:cNvPr>
            <p:cNvCxnSpPr/>
            <p:nvPr userDrawn="1"/>
          </p:nvCxnSpPr>
          <p:spPr>
            <a:xfrm flipH="1">
              <a:off x="765820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B62C18-9C61-493A-B1F4-C0B177EE31A0}"/>
                </a:ext>
              </a:extLst>
            </p:cNvPr>
            <p:cNvCxnSpPr/>
            <p:nvPr userDrawn="1"/>
          </p:nvCxnSpPr>
          <p:spPr>
            <a:xfrm flipH="1">
              <a:off x="7399885" y="6453336"/>
              <a:ext cx="417646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iamond 12">
            <a:extLst>
              <a:ext uri="{FF2B5EF4-FFF2-40B4-BE49-F238E27FC236}">
                <a16:creationId xmlns:a16="http://schemas.microsoft.com/office/drawing/2014/main" id="{E4973F43-2A8D-46DA-8FB2-E077D384393F}"/>
              </a:ext>
            </a:extLst>
          </p:cNvPr>
          <p:cNvSpPr/>
          <p:nvPr userDrawn="1"/>
        </p:nvSpPr>
        <p:spPr>
          <a:xfrm>
            <a:off x="11057533" y="359431"/>
            <a:ext cx="522110" cy="522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D12C68-5B89-4EDB-A2B3-7F8A32E893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9997" y="1699355"/>
            <a:ext cx="4064282" cy="3870274"/>
          </a:xfrm>
          <a:custGeom>
            <a:avLst/>
            <a:gdLst>
              <a:gd name="connsiteX0" fmla="*/ 1196196 w 4064282"/>
              <a:gd name="connsiteY0" fmla="*/ 347059 h 3870274"/>
              <a:gd name="connsiteX1" fmla="*/ 2392391 w 4064282"/>
              <a:gd name="connsiteY1" fmla="*/ 1543254 h 3870274"/>
              <a:gd name="connsiteX2" fmla="*/ 2019056 w 4064282"/>
              <a:gd name="connsiteY2" fmla="*/ 1916589 h 3870274"/>
              <a:gd name="connsiteX3" fmla="*/ 2064605 w 4064282"/>
              <a:gd name="connsiteY3" fmla="*/ 1962138 h 3870274"/>
              <a:gd name="connsiteX4" fmla="*/ 2868087 w 4064282"/>
              <a:gd name="connsiteY4" fmla="*/ 1158656 h 3870274"/>
              <a:gd name="connsiteX5" fmla="*/ 4064282 w 4064282"/>
              <a:gd name="connsiteY5" fmla="*/ 2354851 h 3870274"/>
              <a:gd name="connsiteX6" fmla="*/ 2868087 w 4064282"/>
              <a:gd name="connsiteY6" fmla="*/ 3551045 h 3870274"/>
              <a:gd name="connsiteX7" fmla="*/ 2383834 w 4064282"/>
              <a:gd name="connsiteY7" fmla="*/ 3066793 h 3870274"/>
              <a:gd name="connsiteX8" fmla="*/ 1580352 w 4064282"/>
              <a:gd name="connsiteY8" fmla="*/ 3870274 h 3870274"/>
              <a:gd name="connsiteX9" fmla="*/ 384156 w 4064282"/>
              <a:gd name="connsiteY9" fmla="*/ 2674080 h 3870274"/>
              <a:gd name="connsiteX10" fmla="*/ 757492 w 4064282"/>
              <a:gd name="connsiteY10" fmla="*/ 2300745 h 3870274"/>
              <a:gd name="connsiteX11" fmla="*/ 0 w 4064282"/>
              <a:gd name="connsiteY11" fmla="*/ 1543254 h 3870274"/>
              <a:gd name="connsiteX12" fmla="*/ 2443501 w 4064282"/>
              <a:gd name="connsiteY12" fmla="*/ 0 h 3870274"/>
              <a:gd name="connsiteX13" fmla="*/ 3197460 w 4064282"/>
              <a:gd name="connsiteY13" fmla="*/ 753959 h 3870274"/>
              <a:gd name="connsiteX14" fmla="*/ 2443501 w 4064282"/>
              <a:gd name="connsiteY14" fmla="*/ 1507917 h 3870274"/>
              <a:gd name="connsiteX15" fmla="*/ 1689542 w 4064282"/>
              <a:gd name="connsiteY15" fmla="*/ 753959 h 387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282" h="3870274">
                <a:moveTo>
                  <a:pt x="1196196" y="347059"/>
                </a:moveTo>
                <a:lnTo>
                  <a:pt x="2392391" y="1543254"/>
                </a:lnTo>
                <a:lnTo>
                  <a:pt x="2019056" y="1916589"/>
                </a:lnTo>
                <a:lnTo>
                  <a:pt x="2064605" y="1962138"/>
                </a:lnTo>
                <a:lnTo>
                  <a:pt x="2868087" y="1158656"/>
                </a:lnTo>
                <a:lnTo>
                  <a:pt x="4064282" y="2354851"/>
                </a:lnTo>
                <a:lnTo>
                  <a:pt x="2868087" y="3551045"/>
                </a:lnTo>
                <a:lnTo>
                  <a:pt x="2383834" y="3066793"/>
                </a:lnTo>
                <a:lnTo>
                  <a:pt x="1580352" y="3870274"/>
                </a:lnTo>
                <a:lnTo>
                  <a:pt x="384156" y="2674080"/>
                </a:lnTo>
                <a:lnTo>
                  <a:pt x="757492" y="2300745"/>
                </a:lnTo>
                <a:lnTo>
                  <a:pt x="0" y="1543254"/>
                </a:lnTo>
                <a:close/>
                <a:moveTo>
                  <a:pt x="2443501" y="0"/>
                </a:moveTo>
                <a:lnTo>
                  <a:pt x="3197460" y="753959"/>
                </a:lnTo>
                <a:lnTo>
                  <a:pt x="2443501" y="1507917"/>
                </a:lnTo>
                <a:lnTo>
                  <a:pt x="1689542" y="75395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6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70" r:id="rId8"/>
    <p:sldLayoutId id="2147483663" r:id="rId9"/>
    <p:sldLayoutId id="2147483668" r:id="rId10"/>
    <p:sldLayoutId id="2147483664" r:id="rId11"/>
    <p:sldLayoutId id="2147483662" r:id="rId12"/>
    <p:sldLayoutId id="2147483655" r:id="rId13"/>
    <p:sldLayoutId id="2147483665" r:id="rId14"/>
    <p:sldLayoutId id="2147483666" r:id="rId15"/>
    <p:sldLayoutId id="2147483667" r:id="rId16"/>
    <p:sldLayoutId id="2147483669" r:id="rId17"/>
    <p:sldLayoutId id="2147483656" r:id="rId18"/>
    <p:sldLayoutId id="2147483657" r:id="rId19"/>
    <p:sldLayoutId id="2147483658" r:id="rId20"/>
    <p:sldLayoutId id="2147483659" r:id="rId2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7FD0C17-ABB8-433B-B4F6-4DBD512635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r="129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3934ED-79BB-48C4-8751-E0D943C36EA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48CFE-D144-4037-8E62-8BBEDC060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940" y="2865250"/>
            <a:ext cx="10573449" cy="1344084"/>
          </a:xfrm>
        </p:spPr>
        <p:txBody>
          <a:bodyPr anchor="b">
            <a:noAutofit/>
          </a:bodyPr>
          <a:lstStyle/>
          <a:p>
            <a:pPr algn="l"/>
            <a:r>
              <a:rPr lang="en-ID" sz="2800" i="1" dirty="0">
                <a:solidFill>
                  <a:schemeClr val="bg1"/>
                </a:solidFill>
              </a:rPr>
              <a:t>FACE RECOGNITION</a:t>
            </a:r>
            <a:r>
              <a:rPr lang="en-ID" sz="2800" dirty="0">
                <a:solidFill>
                  <a:schemeClr val="bg1"/>
                </a:solidFill>
              </a:rPr>
              <a:t> PADA SISTEM ABSENSI KARYAWAN MENGGUNAKAN </a:t>
            </a:r>
            <a:r>
              <a:rPr lang="en-ID" sz="2800" i="1" dirty="0">
                <a:solidFill>
                  <a:schemeClr val="bg1"/>
                </a:solidFill>
              </a:rPr>
              <a:t>MULTI-TASK CONVOLUTIONAL NEURAL NETWORK</a:t>
            </a:r>
            <a:br>
              <a:rPr lang="en-ID" sz="2800" i="1" dirty="0">
                <a:solidFill>
                  <a:schemeClr val="bg1"/>
                </a:solidFill>
              </a:rPr>
            </a:br>
            <a:r>
              <a:rPr lang="en-ID" sz="2800" i="1" dirty="0">
                <a:solidFill>
                  <a:schemeClr val="bg1"/>
                </a:solidFill>
              </a:rPr>
              <a:t>(RESEARCH)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D1B319-E23E-40A1-BEE8-EC38E7556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3932" y="6048936"/>
            <a:ext cx="10383954" cy="76444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IN" cap="all" spc="5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Fadhillah</a:t>
            </a:r>
            <a:r>
              <a:rPr lang="en-IN" cap="all" spc="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cap="all" spc="5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Moulita</a:t>
            </a:r>
            <a:r>
              <a:rPr lang="en-IN" cap="all" spc="5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cap="all" spc="5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Andiani</a:t>
            </a:r>
            <a:endParaRPr lang="en-IN" cap="all" spc="5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IN" cap="all" spc="500" dirty="0">
                <a:solidFill>
                  <a:schemeClr val="bg1"/>
                </a:solidFill>
              </a:rPr>
              <a:t>MTI </a:t>
            </a:r>
            <a:r>
              <a:rPr lang="en-IN" cap="all" spc="500" dirty="0" err="1">
                <a:solidFill>
                  <a:schemeClr val="bg1"/>
                </a:solidFill>
              </a:rPr>
              <a:t>Reguler</a:t>
            </a:r>
            <a:r>
              <a:rPr lang="en-IN" cap="all" spc="500" dirty="0">
                <a:solidFill>
                  <a:schemeClr val="bg1"/>
                </a:solidFill>
              </a:rPr>
              <a:t> 2018</a:t>
            </a:r>
            <a:endParaRPr lang="en-IN" cap="all" spc="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DF17C1-CAB6-43A1-A95C-29F2691FBBC4}"/>
              </a:ext>
            </a:extLst>
          </p:cNvPr>
          <p:cNvGrpSpPr/>
          <p:nvPr/>
        </p:nvGrpSpPr>
        <p:grpSpPr>
          <a:xfrm>
            <a:off x="812873" y="3162757"/>
            <a:ext cx="991998" cy="993829"/>
            <a:chOff x="-13361988" y="-4465638"/>
            <a:chExt cx="12906375" cy="12930188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A2D6D0A-7846-4014-AA83-C31E72E12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993438" y="-4465638"/>
              <a:ext cx="10537825" cy="9101138"/>
            </a:xfrm>
            <a:custGeom>
              <a:avLst/>
              <a:gdLst>
                <a:gd name="T0" fmla="*/ 3396 w 4899"/>
                <a:gd name="T1" fmla="*/ 2939 h 4242"/>
                <a:gd name="T2" fmla="*/ 3778 w 4899"/>
                <a:gd name="T3" fmla="*/ 2739 h 4242"/>
                <a:gd name="T4" fmla="*/ 3778 w 4899"/>
                <a:gd name="T5" fmla="*/ 2563 h 4242"/>
                <a:gd name="T6" fmla="*/ 3396 w 4899"/>
                <a:gd name="T7" fmla="*/ 2363 h 4242"/>
                <a:gd name="T8" fmla="*/ 3922 w 4899"/>
                <a:gd name="T9" fmla="*/ 2255 h 4242"/>
                <a:gd name="T10" fmla="*/ 4623 w 4899"/>
                <a:gd name="T11" fmla="*/ 1706 h 4242"/>
                <a:gd name="T12" fmla="*/ 4899 w 4899"/>
                <a:gd name="T13" fmla="*/ 1430 h 4242"/>
                <a:gd name="T14" fmla="*/ 4623 w 4899"/>
                <a:gd name="T15" fmla="*/ 1154 h 4242"/>
                <a:gd name="T16" fmla="*/ 4347 w 4899"/>
                <a:gd name="T17" fmla="*/ 1430 h 4242"/>
                <a:gd name="T18" fmla="*/ 3798 w 4899"/>
                <a:gd name="T19" fmla="*/ 2131 h 4242"/>
                <a:gd name="T20" fmla="*/ 3396 w 4899"/>
                <a:gd name="T21" fmla="*/ 2188 h 4242"/>
                <a:gd name="T22" fmla="*/ 2932 w 4899"/>
                <a:gd name="T23" fmla="*/ 1530 h 4242"/>
                <a:gd name="T24" fmla="*/ 2738 w 4899"/>
                <a:gd name="T25" fmla="*/ 752 h 4242"/>
                <a:gd name="T26" fmla="*/ 2651 w 4899"/>
                <a:gd name="T27" fmla="*/ 215 h 4242"/>
                <a:gd name="T28" fmla="*/ 2563 w 4899"/>
                <a:gd name="T29" fmla="*/ 752 h 4242"/>
                <a:gd name="T30" fmla="*/ 2363 w 4899"/>
                <a:gd name="T31" fmla="*/ 1530 h 4242"/>
                <a:gd name="T32" fmla="*/ 2275 w 4899"/>
                <a:gd name="T33" fmla="*/ 1060 h 4242"/>
                <a:gd name="T34" fmla="*/ 2187 w 4899"/>
                <a:gd name="T35" fmla="*/ 1530 h 4242"/>
                <a:gd name="T36" fmla="*/ 1987 w 4899"/>
                <a:gd name="T37" fmla="*/ 115 h 4242"/>
                <a:gd name="T38" fmla="*/ 1811 w 4899"/>
                <a:gd name="T39" fmla="*/ 115 h 4242"/>
                <a:gd name="T40" fmla="*/ 1611 w 4899"/>
                <a:gd name="T41" fmla="*/ 1530 h 4242"/>
                <a:gd name="T42" fmla="*/ 1523 w 4899"/>
                <a:gd name="T43" fmla="*/ 1060 h 4242"/>
                <a:gd name="T44" fmla="*/ 1435 w 4899"/>
                <a:gd name="T45" fmla="*/ 1530 h 4242"/>
                <a:gd name="T46" fmla="*/ 1235 w 4899"/>
                <a:gd name="T47" fmla="*/ 1265 h 4242"/>
                <a:gd name="T48" fmla="*/ 549 w 4899"/>
                <a:gd name="T49" fmla="*/ 425 h 4242"/>
                <a:gd name="T50" fmla="*/ 107 w 4899"/>
                <a:gd name="T51" fmla="*/ 108 h 4242"/>
                <a:gd name="T52" fmla="*/ 302 w 4899"/>
                <a:gd name="T53" fmla="*/ 578 h 4242"/>
                <a:gd name="T54" fmla="*/ 1003 w 4899"/>
                <a:gd name="T55" fmla="*/ 1128 h 4242"/>
                <a:gd name="T56" fmla="*/ 1060 w 4899"/>
                <a:gd name="T57" fmla="*/ 1530 h 4242"/>
                <a:gd name="T58" fmla="*/ 750 w 4899"/>
                <a:gd name="T59" fmla="*/ 1545 h 4242"/>
                <a:gd name="T60" fmla="*/ 794 w 4899"/>
                <a:gd name="T61" fmla="*/ 1715 h 4242"/>
                <a:gd name="T62" fmla="*/ 2932 w 4899"/>
                <a:gd name="T63" fmla="*/ 1706 h 4242"/>
                <a:gd name="T64" fmla="*/ 3220 w 4899"/>
                <a:gd name="T65" fmla="*/ 4060 h 4242"/>
                <a:gd name="T66" fmla="*/ 3274 w 4899"/>
                <a:gd name="T67" fmla="*/ 4239 h 4242"/>
                <a:gd name="T68" fmla="*/ 3381 w 4899"/>
                <a:gd name="T69" fmla="*/ 4176 h 4242"/>
                <a:gd name="T70" fmla="*/ 3396 w 4899"/>
                <a:gd name="T71" fmla="*/ 3866 h 4242"/>
                <a:gd name="T72" fmla="*/ 4435 w 4899"/>
                <a:gd name="T73" fmla="*/ 4054 h 4242"/>
                <a:gd name="T74" fmla="*/ 4435 w 4899"/>
                <a:gd name="T75" fmla="*/ 3503 h 4242"/>
                <a:gd name="T76" fmla="*/ 3396 w 4899"/>
                <a:gd name="T77" fmla="*/ 3691 h 4242"/>
                <a:gd name="T78" fmla="*/ 3778 w 4899"/>
                <a:gd name="T79" fmla="*/ 3491 h 4242"/>
                <a:gd name="T80" fmla="*/ 3778 w 4899"/>
                <a:gd name="T81" fmla="*/ 3315 h 4242"/>
                <a:gd name="T82" fmla="*/ 3396 w 4899"/>
                <a:gd name="T83" fmla="*/ 3115 h 4242"/>
                <a:gd name="T84" fmla="*/ 4899 w 4899"/>
                <a:gd name="T85" fmla="*/ 3027 h 4242"/>
                <a:gd name="T86" fmla="*/ 4553 w 4899"/>
                <a:gd name="T87" fmla="*/ 1359 h 4242"/>
                <a:gd name="T88" fmla="*/ 4694 w 4899"/>
                <a:gd name="T89" fmla="*/ 1359 h 4242"/>
                <a:gd name="T90" fmla="*/ 4694 w 4899"/>
                <a:gd name="T91" fmla="*/ 1501 h 4242"/>
                <a:gd name="T92" fmla="*/ 4553 w 4899"/>
                <a:gd name="T93" fmla="*/ 1501 h 4242"/>
                <a:gd name="T94" fmla="*/ 4553 w 4899"/>
                <a:gd name="T95" fmla="*/ 1359 h 4242"/>
                <a:gd name="T96" fmla="*/ 231 w 4899"/>
                <a:gd name="T97" fmla="*/ 373 h 4242"/>
                <a:gd name="T98" fmla="*/ 302 w 4899"/>
                <a:gd name="T99" fmla="*/ 203 h 4242"/>
                <a:gd name="T100" fmla="*/ 373 w 4899"/>
                <a:gd name="T101" fmla="*/ 373 h 4242"/>
                <a:gd name="T102" fmla="*/ 2551 w 4899"/>
                <a:gd name="T103" fmla="*/ 491 h 4242"/>
                <a:gd name="T104" fmla="*/ 2750 w 4899"/>
                <a:gd name="T105" fmla="*/ 491 h 4242"/>
                <a:gd name="T106" fmla="*/ 4435 w 4899"/>
                <a:gd name="T107" fmla="*/ 3679 h 4242"/>
                <a:gd name="T108" fmla="*/ 4435 w 4899"/>
                <a:gd name="T109" fmla="*/ 3878 h 4242"/>
                <a:gd name="T110" fmla="*/ 4435 w 4899"/>
                <a:gd name="T111" fmla="*/ 3679 h 4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899" h="4242">
                  <a:moveTo>
                    <a:pt x="4811" y="2939"/>
                  </a:moveTo>
                  <a:cubicBezTo>
                    <a:pt x="3396" y="2939"/>
                    <a:pt x="3396" y="2939"/>
                    <a:pt x="3396" y="2939"/>
                  </a:cubicBezTo>
                  <a:cubicBezTo>
                    <a:pt x="3396" y="2739"/>
                    <a:pt x="3396" y="2739"/>
                    <a:pt x="3396" y="2739"/>
                  </a:cubicBezTo>
                  <a:cubicBezTo>
                    <a:pt x="3778" y="2739"/>
                    <a:pt x="3778" y="2739"/>
                    <a:pt x="3778" y="2739"/>
                  </a:cubicBezTo>
                  <a:cubicBezTo>
                    <a:pt x="3826" y="2739"/>
                    <a:pt x="3866" y="2700"/>
                    <a:pt x="3866" y="2651"/>
                  </a:cubicBezTo>
                  <a:cubicBezTo>
                    <a:pt x="3866" y="2603"/>
                    <a:pt x="3826" y="2563"/>
                    <a:pt x="3778" y="2563"/>
                  </a:cubicBezTo>
                  <a:cubicBezTo>
                    <a:pt x="3396" y="2563"/>
                    <a:pt x="3396" y="2563"/>
                    <a:pt x="3396" y="2563"/>
                  </a:cubicBezTo>
                  <a:cubicBezTo>
                    <a:pt x="3396" y="2363"/>
                    <a:pt x="3396" y="2363"/>
                    <a:pt x="3396" y="2363"/>
                  </a:cubicBezTo>
                  <a:cubicBezTo>
                    <a:pt x="3661" y="2363"/>
                    <a:pt x="3661" y="2363"/>
                    <a:pt x="3661" y="2363"/>
                  </a:cubicBezTo>
                  <a:cubicBezTo>
                    <a:pt x="3760" y="2363"/>
                    <a:pt x="3853" y="2325"/>
                    <a:pt x="3922" y="2255"/>
                  </a:cubicBezTo>
                  <a:cubicBezTo>
                    <a:pt x="4500" y="1677"/>
                    <a:pt x="4500" y="1677"/>
                    <a:pt x="4500" y="1677"/>
                  </a:cubicBezTo>
                  <a:cubicBezTo>
                    <a:pt x="4538" y="1696"/>
                    <a:pt x="4580" y="1706"/>
                    <a:pt x="4623" y="1706"/>
                  </a:cubicBezTo>
                  <a:cubicBezTo>
                    <a:pt x="4697" y="1706"/>
                    <a:pt x="4766" y="1677"/>
                    <a:pt x="4818" y="1625"/>
                  </a:cubicBezTo>
                  <a:cubicBezTo>
                    <a:pt x="4870" y="1573"/>
                    <a:pt x="4899" y="1504"/>
                    <a:pt x="4899" y="1430"/>
                  </a:cubicBezTo>
                  <a:cubicBezTo>
                    <a:pt x="4899" y="1356"/>
                    <a:pt x="4870" y="1287"/>
                    <a:pt x="4818" y="1235"/>
                  </a:cubicBezTo>
                  <a:cubicBezTo>
                    <a:pt x="4766" y="1183"/>
                    <a:pt x="4697" y="1154"/>
                    <a:pt x="4623" y="1154"/>
                  </a:cubicBezTo>
                  <a:cubicBezTo>
                    <a:pt x="4550" y="1154"/>
                    <a:pt x="4480" y="1183"/>
                    <a:pt x="4428" y="1235"/>
                  </a:cubicBezTo>
                  <a:cubicBezTo>
                    <a:pt x="4376" y="1287"/>
                    <a:pt x="4347" y="1356"/>
                    <a:pt x="4347" y="1430"/>
                  </a:cubicBezTo>
                  <a:cubicBezTo>
                    <a:pt x="4347" y="1473"/>
                    <a:pt x="4357" y="1515"/>
                    <a:pt x="4376" y="1553"/>
                  </a:cubicBezTo>
                  <a:cubicBezTo>
                    <a:pt x="3798" y="2131"/>
                    <a:pt x="3798" y="2131"/>
                    <a:pt x="3798" y="2131"/>
                  </a:cubicBezTo>
                  <a:cubicBezTo>
                    <a:pt x="3762" y="2167"/>
                    <a:pt x="3713" y="2188"/>
                    <a:pt x="3661" y="2188"/>
                  </a:cubicBezTo>
                  <a:cubicBezTo>
                    <a:pt x="3396" y="2188"/>
                    <a:pt x="3396" y="2188"/>
                    <a:pt x="3396" y="2188"/>
                  </a:cubicBezTo>
                  <a:cubicBezTo>
                    <a:pt x="3396" y="1994"/>
                    <a:pt x="3396" y="1994"/>
                    <a:pt x="3396" y="1994"/>
                  </a:cubicBezTo>
                  <a:cubicBezTo>
                    <a:pt x="3396" y="1738"/>
                    <a:pt x="3188" y="1530"/>
                    <a:pt x="2932" y="1530"/>
                  </a:cubicBezTo>
                  <a:cubicBezTo>
                    <a:pt x="2738" y="1530"/>
                    <a:pt x="2738" y="1530"/>
                    <a:pt x="2738" y="1530"/>
                  </a:cubicBezTo>
                  <a:cubicBezTo>
                    <a:pt x="2738" y="752"/>
                    <a:pt x="2738" y="752"/>
                    <a:pt x="2738" y="752"/>
                  </a:cubicBezTo>
                  <a:cubicBezTo>
                    <a:pt x="2847" y="715"/>
                    <a:pt x="2926" y="612"/>
                    <a:pt x="2926" y="491"/>
                  </a:cubicBezTo>
                  <a:cubicBezTo>
                    <a:pt x="2926" y="339"/>
                    <a:pt x="2803" y="215"/>
                    <a:pt x="2651" y="215"/>
                  </a:cubicBezTo>
                  <a:cubicBezTo>
                    <a:pt x="2498" y="215"/>
                    <a:pt x="2375" y="339"/>
                    <a:pt x="2375" y="491"/>
                  </a:cubicBezTo>
                  <a:cubicBezTo>
                    <a:pt x="2375" y="612"/>
                    <a:pt x="2454" y="715"/>
                    <a:pt x="2563" y="752"/>
                  </a:cubicBezTo>
                  <a:cubicBezTo>
                    <a:pt x="2563" y="1530"/>
                    <a:pt x="2563" y="1530"/>
                    <a:pt x="2563" y="1530"/>
                  </a:cubicBezTo>
                  <a:cubicBezTo>
                    <a:pt x="2363" y="1530"/>
                    <a:pt x="2363" y="1530"/>
                    <a:pt x="2363" y="1530"/>
                  </a:cubicBezTo>
                  <a:cubicBezTo>
                    <a:pt x="2363" y="1148"/>
                    <a:pt x="2363" y="1148"/>
                    <a:pt x="2363" y="1148"/>
                  </a:cubicBezTo>
                  <a:cubicBezTo>
                    <a:pt x="2363" y="1100"/>
                    <a:pt x="2323" y="1060"/>
                    <a:pt x="2275" y="1060"/>
                  </a:cubicBezTo>
                  <a:cubicBezTo>
                    <a:pt x="2226" y="1060"/>
                    <a:pt x="2187" y="1100"/>
                    <a:pt x="2187" y="1148"/>
                  </a:cubicBezTo>
                  <a:cubicBezTo>
                    <a:pt x="2187" y="1530"/>
                    <a:pt x="2187" y="1530"/>
                    <a:pt x="2187" y="1530"/>
                  </a:cubicBezTo>
                  <a:cubicBezTo>
                    <a:pt x="1987" y="1530"/>
                    <a:pt x="1987" y="1530"/>
                    <a:pt x="1987" y="1530"/>
                  </a:cubicBezTo>
                  <a:cubicBezTo>
                    <a:pt x="1987" y="115"/>
                    <a:pt x="1987" y="115"/>
                    <a:pt x="1987" y="115"/>
                  </a:cubicBezTo>
                  <a:cubicBezTo>
                    <a:pt x="1987" y="66"/>
                    <a:pt x="1948" y="27"/>
                    <a:pt x="1899" y="27"/>
                  </a:cubicBezTo>
                  <a:cubicBezTo>
                    <a:pt x="1850" y="27"/>
                    <a:pt x="1811" y="66"/>
                    <a:pt x="1811" y="115"/>
                  </a:cubicBezTo>
                  <a:cubicBezTo>
                    <a:pt x="1811" y="1530"/>
                    <a:pt x="1811" y="1530"/>
                    <a:pt x="1811" y="1530"/>
                  </a:cubicBezTo>
                  <a:cubicBezTo>
                    <a:pt x="1611" y="1530"/>
                    <a:pt x="1611" y="1530"/>
                    <a:pt x="1611" y="1530"/>
                  </a:cubicBezTo>
                  <a:cubicBezTo>
                    <a:pt x="1611" y="1148"/>
                    <a:pt x="1611" y="1148"/>
                    <a:pt x="1611" y="1148"/>
                  </a:cubicBezTo>
                  <a:cubicBezTo>
                    <a:pt x="1611" y="1100"/>
                    <a:pt x="1572" y="1060"/>
                    <a:pt x="1523" y="1060"/>
                  </a:cubicBezTo>
                  <a:cubicBezTo>
                    <a:pt x="1475" y="1060"/>
                    <a:pt x="1435" y="1100"/>
                    <a:pt x="1435" y="1148"/>
                  </a:cubicBezTo>
                  <a:cubicBezTo>
                    <a:pt x="1435" y="1530"/>
                    <a:pt x="1435" y="1530"/>
                    <a:pt x="1435" y="1530"/>
                  </a:cubicBezTo>
                  <a:cubicBezTo>
                    <a:pt x="1235" y="1530"/>
                    <a:pt x="1235" y="1530"/>
                    <a:pt x="1235" y="1530"/>
                  </a:cubicBezTo>
                  <a:cubicBezTo>
                    <a:pt x="1235" y="1265"/>
                    <a:pt x="1235" y="1265"/>
                    <a:pt x="1235" y="1265"/>
                  </a:cubicBezTo>
                  <a:cubicBezTo>
                    <a:pt x="1235" y="1166"/>
                    <a:pt x="1197" y="1073"/>
                    <a:pt x="1127" y="1004"/>
                  </a:cubicBezTo>
                  <a:cubicBezTo>
                    <a:pt x="549" y="425"/>
                    <a:pt x="549" y="425"/>
                    <a:pt x="549" y="425"/>
                  </a:cubicBezTo>
                  <a:cubicBezTo>
                    <a:pt x="600" y="322"/>
                    <a:pt x="583" y="194"/>
                    <a:pt x="497" y="108"/>
                  </a:cubicBezTo>
                  <a:cubicBezTo>
                    <a:pt x="390" y="0"/>
                    <a:pt x="215" y="0"/>
                    <a:pt x="107" y="108"/>
                  </a:cubicBezTo>
                  <a:cubicBezTo>
                    <a:pt x="0" y="215"/>
                    <a:pt x="0" y="390"/>
                    <a:pt x="107" y="498"/>
                  </a:cubicBezTo>
                  <a:cubicBezTo>
                    <a:pt x="161" y="552"/>
                    <a:pt x="231" y="578"/>
                    <a:pt x="302" y="578"/>
                  </a:cubicBezTo>
                  <a:cubicBezTo>
                    <a:pt x="344" y="578"/>
                    <a:pt x="386" y="569"/>
                    <a:pt x="425" y="550"/>
                  </a:cubicBezTo>
                  <a:cubicBezTo>
                    <a:pt x="1003" y="1128"/>
                    <a:pt x="1003" y="1128"/>
                    <a:pt x="1003" y="1128"/>
                  </a:cubicBezTo>
                  <a:cubicBezTo>
                    <a:pt x="1039" y="1164"/>
                    <a:pt x="1060" y="1213"/>
                    <a:pt x="1060" y="1265"/>
                  </a:cubicBezTo>
                  <a:cubicBezTo>
                    <a:pt x="1060" y="1530"/>
                    <a:pt x="1060" y="1530"/>
                    <a:pt x="1060" y="1530"/>
                  </a:cubicBezTo>
                  <a:cubicBezTo>
                    <a:pt x="866" y="1530"/>
                    <a:pt x="866" y="1530"/>
                    <a:pt x="866" y="1530"/>
                  </a:cubicBezTo>
                  <a:cubicBezTo>
                    <a:pt x="826" y="1530"/>
                    <a:pt x="787" y="1535"/>
                    <a:pt x="750" y="1545"/>
                  </a:cubicBezTo>
                  <a:cubicBezTo>
                    <a:pt x="703" y="1557"/>
                    <a:pt x="675" y="1605"/>
                    <a:pt x="687" y="1652"/>
                  </a:cubicBezTo>
                  <a:cubicBezTo>
                    <a:pt x="699" y="1699"/>
                    <a:pt x="747" y="1727"/>
                    <a:pt x="794" y="1715"/>
                  </a:cubicBezTo>
                  <a:cubicBezTo>
                    <a:pt x="817" y="1709"/>
                    <a:pt x="841" y="1706"/>
                    <a:pt x="866" y="1706"/>
                  </a:cubicBezTo>
                  <a:cubicBezTo>
                    <a:pt x="2932" y="1706"/>
                    <a:pt x="2932" y="1706"/>
                    <a:pt x="2932" y="1706"/>
                  </a:cubicBezTo>
                  <a:cubicBezTo>
                    <a:pt x="3091" y="1706"/>
                    <a:pt x="3220" y="1835"/>
                    <a:pt x="3220" y="1994"/>
                  </a:cubicBezTo>
                  <a:cubicBezTo>
                    <a:pt x="3220" y="4060"/>
                    <a:pt x="3220" y="4060"/>
                    <a:pt x="3220" y="4060"/>
                  </a:cubicBezTo>
                  <a:cubicBezTo>
                    <a:pt x="3220" y="4085"/>
                    <a:pt x="3217" y="4109"/>
                    <a:pt x="3211" y="4132"/>
                  </a:cubicBezTo>
                  <a:cubicBezTo>
                    <a:pt x="3199" y="4179"/>
                    <a:pt x="3227" y="4227"/>
                    <a:pt x="3274" y="4239"/>
                  </a:cubicBezTo>
                  <a:cubicBezTo>
                    <a:pt x="3282" y="4241"/>
                    <a:pt x="3289" y="4242"/>
                    <a:pt x="3296" y="4242"/>
                  </a:cubicBezTo>
                  <a:cubicBezTo>
                    <a:pt x="3335" y="4242"/>
                    <a:pt x="3371" y="4216"/>
                    <a:pt x="3381" y="4176"/>
                  </a:cubicBezTo>
                  <a:cubicBezTo>
                    <a:pt x="3391" y="4138"/>
                    <a:pt x="3396" y="4099"/>
                    <a:pt x="3396" y="4060"/>
                  </a:cubicBezTo>
                  <a:cubicBezTo>
                    <a:pt x="3396" y="3866"/>
                    <a:pt x="3396" y="3866"/>
                    <a:pt x="3396" y="3866"/>
                  </a:cubicBezTo>
                  <a:cubicBezTo>
                    <a:pt x="4174" y="3866"/>
                    <a:pt x="4174" y="3866"/>
                    <a:pt x="4174" y="3866"/>
                  </a:cubicBezTo>
                  <a:cubicBezTo>
                    <a:pt x="4211" y="3975"/>
                    <a:pt x="4314" y="4054"/>
                    <a:pt x="4435" y="4054"/>
                  </a:cubicBezTo>
                  <a:cubicBezTo>
                    <a:pt x="4587" y="4054"/>
                    <a:pt x="4711" y="3931"/>
                    <a:pt x="4711" y="3778"/>
                  </a:cubicBezTo>
                  <a:cubicBezTo>
                    <a:pt x="4711" y="3626"/>
                    <a:pt x="4587" y="3503"/>
                    <a:pt x="4435" y="3503"/>
                  </a:cubicBezTo>
                  <a:cubicBezTo>
                    <a:pt x="4314" y="3503"/>
                    <a:pt x="4211" y="3582"/>
                    <a:pt x="4174" y="3691"/>
                  </a:cubicBezTo>
                  <a:cubicBezTo>
                    <a:pt x="3396" y="3691"/>
                    <a:pt x="3396" y="3691"/>
                    <a:pt x="3396" y="3691"/>
                  </a:cubicBezTo>
                  <a:cubicBezTo>
                    <a:pt x="3396" y="3491"/>
                    <a:pt x="3396" y="3491"/>
                    <a:pt x="3396" y="3491"/>
                  </a:cubicBezTo>
                  <a:cubicBezTo>
                    <a:pt x="3778" y="3491"/>
                    <a:pt x="3778" y="3491"/>
                    <a:pt x="3778" y="3491"/>
                  </a:cubicBezTo>
                  <a:cubicBezTo>
                    <a:pt x="3826" y="3491"/>
                    <a:pt x="3866" y="3451"/>
                    <a:pt x="3866" y="3403"/>
                  </a:cubicBezTo>
                  <a:cubicBezTo>
                    <a:pt x="3866" y="3354"/>
                    <a:pt x="3826" y="3315"/>
                    <a:pt x="3778" y="3315"/>
                  </a:cubicBezTo>
                  <a:cubicBezTo>
                    <a:pt x="3396" y="3315"/>
                    <a:pt x="3396" y="3315"/>
                    <a:pt x="3396" y="3315"/>
                  </a:cubicBezTo>
                  <a:cubicBezTo>
                    <a:pt x="3396" y="3115"/>
                    <a:pt x="3396" y="3115"/>
                    <a:pt x="3396" y="3115"/>
                  </a:cubicBezTo>
                  <a:cubicBezTo>
                    <a:pt x="4811" y="3115"/>
                    <a:pt x="4811" y="3115"/>
                    <a:pt x="4811" y="3115"/>
                  </a:cubicBezTo>
                  <a:cubicBezTo>
                    <a:pt x="4860" y="3115"/>
                    <a:pt x="4899" y="3076"/>
                    <a:pt x="4899" y="3027"/>
                  </a:cubicBezTo>
                  <a:cubicBezTo>
                    <a:pt x="4899" y="2978"/>
                    <a:pt x="4860" y="2939"/>
                    <a:pt x="4811" y="2939"/>
                  </a:cubicBezTo>
                  <a:close/>
                  <a:moveTo>
                    <a:pt x="4553" y="1359"/>
                  </a:moveTo>
                  <a:cubicBezTo>
                    <a:pt x="4571" y="1340"/>
                    <a:pt x="4597" y="1330"/>
                    <a:pt x="4623" y="1330"/>
                  </a:cubicBezTo>
                  <a:cubicBezTo>
                    <a:pt x="4650" y="1330"/>
                    <a:pt x="4675" y="1340"/>
                    <a:pt x="4694" y="1359"/>
                  </a:cubicBezTo>
                  <a:cubicBezTo>
                    <a:pt x="4713" y="1378"/>
                    <a:pt x="4723" y="1403"/>
                    <a:pt x="4723" y="1430"/>
                  </a:cubicBezTo>
                  <a:cubicBezTo>
                    <a:pt x="4723" y="1457"/>
                    <a:pt x="4713" y="1482"/>
                    <a:pt x="4694" y="1501"/>
                  </a:cubicBezTo>
                  <a:cubicBezTo>
                    <a:pt x="4675" y="1520"/>
                    <a:pt x="4650" y="1530"/>
                    <a:pt x="4623" y="1530"/>
                  </a:cubicBezTo>
                  <a:cubicBezTo>
                    <a:pt x="4597" y="1530"/>
                    <a:pt x="4571" y="1520"/>
                    <a:pt x="4553" y="1501"/>
                  </a:cubicBezTo>
                  <a:cubicBezTo>
                    <a:pt x="4534" y="1482"/>
                    <a:pt x="4523" y="1457"/>
                    <a:pt x="4523" y="1430"/>
                  </a:cubicBezTo>
                  <a:cubicBezTo>
                    <a:pt x="4523" y="1403"/>
                    <a:pt x="4534" y="1378"/>
                    <a:pt x="4553" y="1359"/>
                  </a:cubicBezTo>
                  <a:close/>
                  <a:moveTo>
                    <a:pt x="373" y="373"/>
                  </a:moveTo>
                  <a:cubicBezTo>
                    <a:pt x="334" y="412"/>
                    <a:pt x="270" y="412"/>
                    <a:pt x="231" y="373"/>
                  </a:cubicBezTo>
                  <a:cubicBezTo>
                    <a:pt x="192" y="334"/>
                    <a:pt x="192" y="271"/>
                    <a:pt x="231" y="232"/>
                  </a:cubicBezTo>
                  <a:cubicBezTo>
                    <a:pt x="251" y="213"/>
                    <a:pt x="276" y="203"/>
                    <a:pt x="302" y="203"/>
                  </a:cubicBezTo>
                  <a:cubicBezTo>
                    <a:pt x="328" y="203"/>
                    <a:pt x="353" y="213"/>
                    <a:pt x="373" y="232"/>
                  </a:cubicBezTo>
                  <a:cubicBezTo>
                    <a:pt x="412" y="271"/>
                    <a:pt x="412" y="335"/>
                    <a:pt x="373" y="373"/>
                  </a:cubicBezTo>
                  <a:close/>
                  <a:moveTo>
                    <a:pt x="2651" y="591"/>
                  </a:moveTo>
                  <a:cubicBezTo>
                    <a:pt x="2595" y="591"/>
                    <a:pt x="2551" y="546"/>
                    <a:pt x="2551" y="491"/>
                  </a:cubicBezTo>
                  <a:cubicBezTo>
                    <a:pt x="2551" y="436"/>
                    <a:pt x="2595" y="391"/>
                    <a:pt x="2651" y="391"/>
                  </a:cubicBezTo>
                  <a:cubicBezTo>
                    <a:pt x="2706" y="391"/>
                    <a:pt x="2750" y="436"/>
                    <a:pt x="2750" y="491"/>
                  </a:cubicBezTo>
                  <a:cubicBezTo>
                    <a:pt x="2750" y="546"/>
                    <a:pt x="2706" y="591"/>
                    <a:pt x="2651" y="591"/>
                  </a:cubicBezTo>
                  <a:close/>
                  <a:moveTo>
                    <a:pt x="4435" y="3679"/>
                  </a:moveTo>
                  <a:cubicBezTo>
                    <a:pt x="4490" y="3679"/>
                    <a:pt x="4535" y="3723"/>
                    <a:pt x="4535" y="3779"/>
                  </a:cubicBezTo>
                  <a:cubicBezTo>
                    <a:pt x="4535" y="3834"/>
                    <a:pt x="4490" y="3878"/>
                    <a:pt x="4435" y="3878"/>
                  </a:cubicBezTo>
                  <a:cubicBezTo>
                    <a:pt x="4380" y="3878"/>
                    <a:pt x="4335" y="3834"/>
                    <a:pt x="4335" y="3779"/>
                  </a:cubicBezTo>
                  <a:cubicBezTo>
                    <a:pt x="4335" y="3723"/>
                    <a:pt x="4380" y="3679"/>
                    <a:pt x="4435" y="367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98F339F-2A99-4A4F-A8BD-41A84118BD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361988" y="-596900"/>
              <a:ext cx="10539413" cy="9061450"/>
            </a:xfrm>
            <a:custGeom>
              <a:avLst/>
              <a:gdLst>
                <a:gd name="T0" fmla="*/ 4474 w 4899"/>
                <a:gd name="T1" fmla="*/ 3701 h 4224"/>
                <a:gd name="T2" fmla="*/ 3839 w 4899"/>
                <a:gd name="T3" fmla="*/ 2986 h 4224"/>
                <a:gd name="T4" fmla="*/ 4033 w 4899"/>
                <a:gd name="T5" fmla="*/ 2721 h 4224"/>
                <a:gd name="T6" fmla="*/ 4212 w 4899"/>
                <a:gd name="T7" fmla="*/ 2599 h 4224"/>
                <a:gd name="T8" fmla="*/ 4033 w 4899"/>
                <a:gd name="T9" fmla="*/ 2545 h 4224"/>
                <a:gd name="T10" fmla="*/ 1679 w 4899"/>
                <a:gd name="T11" fmla="*/ 2257 h 4224"/>
                <a:gd name="T12" fmla="*/ 1688 w 4899"/>
                <a:gd name="T13" fmla="*/ 119 h 4224"/>
                <a:gd name="T14" fmla="*/ 1518 w 4899"/>
                <a:gd name="T15" fmla="*/ 75 h 4224"/>
                <a:gd name="T16" fmla="*/ 1503 w 4899"/>
                <a:gd name="T17" fmla="*/ 385 h 4224"/>
                <a:gd name="T18" fmla="*/ 464 w 4899"/>
                <a:gd name="T19" fmla="*/ 197 h 4224"/>
                <a:gd name="T20" fmla="*/ 464 w 4899"/>
                <a:gd name="T21" fmla="*/ 748 h 4224"/>
                <a:gd name="T22" fmla="*/ 1503 w 4899"/>
                <a:gd name="T23" fmla="*/ 560 h 4224"/>
                <a:gd name="T24" fmla="*/ 1121 w 4899"/>
                <a:gd name="T25" fmla="*/ 760 h 4224"/>
                <a:gd name="T26" fmla="*/ 1121 w 4899"/>
                <a:gd name="T27" fmla="*/ 936 h 4224"/>
                <a:gd name="T28" fmla="*/ 1503 w 4899"/>
                <a:gd name="T29" fmla="*/ 1136 h 4224"/>
                <a:gd name="T30" fmla="*/ 0 w 4899"/>
                <a:gd name="T31" fmla="*/ 1224 h 4224"/>
                <a:gd name="T32" fmla="*/ 1503 w 4899"/>
                <a:gd name="T33" fmla="*/ 1312 h 4224"/>
                <a:gd name="T34" fmla="*/ 1121 w 4899"/>
                <a:gd name="T35" fmla="*/ 1512 h 4224"/>
                <a:gd name="T36" fmla="*/ 1121 w 4899"/>
                <a:gd name="T37" fmla="*/ 1688 h 4224"/>
                <a:gd name="T38" fmla="*/ 1503 w 4899"/>
                <a:gd name="T39" fmla="*/ 1888 h 4224"/>
                <a:gd name="T40" fmla="*/ 977 w 4899"/>
                <a:gd name="T41" fmla="*/ 1996 h 4224"/>
                <a:gd name="T42" fmla="*/ 276 w 4899"/>
                <a:gd name="T43" fmla="*/ 2545 h 4224"/>
                <a:gd name="T44" fmla="*/ 0 w 4899"/>
                <a:gd name="T45" fmla="*/ 2821 h 4224"/>
                <a:gd name="T46" fmla="*/ 276 w 4899"/>
                <a:gd name="T47" fmla="*/ 3097 h 4224"/>
                <a:gd name="T48" fmla="*/ 552 w 4899"/>
                <a:gd name="T49" fmla="*/ 2821 h 4224"/>
                <a:gd name="T50" fmla="*/ 1101 w 4899"/>
                <a:gd name="T51" fmla="*/ 2120 h 4224"/>
                <a:gd name="T52" fmla="*/ 1503 w 4899"/>
                <a:gd name="T53" fmla="*/ 2063 h 4224"/>
                <a:gd name="T54" fmla="*/ 1967 w 4899"/>
                <a:gd name="T55" fmla="*/ 2721 h 4224"/>
                <a:gd name="T56" fmla="*/ 2161 w 4899"/>
                <a:gd name="T57" fmla="*/ 3499 h 4224"/>
                <a:gd name="T58" fmla="*/ 2249 w 4899"/>
                <a:gd name="T59" fmla="*/ 4036 h 4224"/>
                <a:gd name="T60" fmla="*/ 2336 w 4899"/>
                <a:gd name="T61" fmla="*/ 3499 h 4224"/>
                <a:gd name="T62" fmla="*/ 2536 w 4899"/>
                <a:gd name="T63" fmla="*/ 2721 h 4224"/>
                <a:gd name="T64" fmla="*/ 2624 w 4899"/>
                <a:gd name="T65" fmla="*/ 3191 h 4224"/>
                <a:gd name="T66" fmla="*/ 2712 w 4899"/>
                <a:gd name="T67" fmla="*/ 2721 h 4224"/>
                <a:gd name="T68" fmla="*/ 2912 w 4899"/>
                <a:gd name="T69" fmla="*/ 4136 h 4224"/>
                <a:gd name="T70" fmla="*/ 3088 w 4899"/>
                <a:gd name="T71" fmla="*/ 4136 h 4224"/>
                <a:gd name="T72" fmla="*/ 3288 w 4899"/>
                <a:gd name="T73" fmla="*/ 2721 h 4224"/>
                <a:gd name="T74" fmla="*/ 3376 w 4899"/>
                <a:gd name="T75" fmla="*/ 3191 h 4224"/>
                <a:gd name="T76" fmla="*/ 3464 w 4899"/>
                <a:gd name="T77" fmla="*/ 2721 h 4224"/>
                <a:gd name="T78" fmla="*/ 3664 w 4899"/>
                <a:gd name="T79" fmla="*/ 2986 h 4224"/>
                <a:gd name="T80" fmla="*/ 4350 w 4899"/>
                <a:gd name="T81" fmla="*/ 3826 h 4224"/>
                <a:gd name="T82" fmla="*/ 4597 w 4899"/>
                <a:gd name="T83" fmla="*/ 4224 h 4224"/>
                <a:gd name="T84" fmla="*/ 4792 w 4899"/>
                <a:gd name="T85" fmla="*/ 3753 h 4224"/>
                <a:gd name="T86" fmla="*/ 364 w 4899"/>
                <a:gd name="T87" fmla="*/ 472 h 4224"/>
                <a:gd name="T88" fmla="*/ 564 w 4899"/>
                <a:gd name="T89" fmla="*/ 472 h 4224"/>
                <a:gd name="T90" fmla="*/ 346 w 4899"/>
                <a:gd name="T91" fmla="*/ 2892 h 4224"/>
                <a:gd name="T92" fmla="*/ 205 w 4899"/>
                <a:gd name="T93" fmla="*/ 2892 h 4224"/>
                <a:gd name="T94" fmla="*/ 205 w 4899"/>
                <a:gd name="T95" fmla="*/ 2750 h 4224"/>
                <a:gd name="T96" fmla="*/ 346 w 4899"/>
                <a:gd name="T97" fmla="*/ 2750 h 4224"/>
                <a:gd name="T98" fmla="*/ 346 w 4899"/>
                <a:gd name="T99" fmla="*/ 2892 h 4224"/>
                <a:gd name="T100" fmla="*/ 2248 w 4899"/>
                <a:gd name="T101" fmla="*/ 3860 h 4224"/>
                <a:gd name="T102" fmla="*/ 2248 w 4899"/>
                <a:gd name="T103" fmla="*/ 3660 h 4224"/>
                <a:gd name="T104" fmla="*/ 4668 w 4899"/>
                <a:gd name="T105" fmla="*/ 4019 h 4224"/>
                <a:gd name="T106" fmla="*/ 4526 w 4899"/>
                <a:gd name="T107" fmla="*/ 3878 h 4224"/>
                <a:gd name="T108" fmla="*/ 4668 w 4899"/>
                <a:gd name="T109" fmla="*/ 3878 h 4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99" h="4224">
                  <a:moveTo>
                    <a:pt x="4792" y="3753"/>
                  </a:moveTo>
                  <a:cubicBezTo>
                    <a:pt x="4706" y="3667"/>
                    <a:pt x="4578" y="3650"/>
                    <a:pt x="4474" y="3701"/>
                  </a:cubicBezTo>
                  <a:cubicBezTo>
                    <a:pt x="3896" y="3123"/>
                    <a:pt x="3896" y="3123"/>
                    <a:pt x="3896" y="3123"/>
                  </a:cubicBezTo>
                  <a:cubicBezTo>
                    <a:pt x="3860" y="3087"/>
                    <a:pt x="3839" y="3038"/>
                    <a:pt x="3839" y="2986"/>
                  </a:cubicBezTo>
                  <a:cubicBezTo>
                    <a:pt x="3839" y="2721"/>
                    <a:pt x="3839" y="2721"/>
                    <a:pt x="3839" y="2721"/>
                  </a:cubicBezTo>
                  <a:cubicBezTo>
                    <a:pt x="4033" y="2721"/>
                    <a:pt x="4033" y="2721"/>
                    <a:pt x="4033" y="2721"/>
                  </a:cubicBezTo>
                  <a:cubicBezTo>
                    <a:pt x="4073" y="2721"/>
                    <a:pt x="4111" y="2716"/>
                    <a:pt x="4149" y="2706"/>
                  </a:cubicBezTo>
                  <a:cubicBezTo>
                    <a:pt x="4196" y="2694"/>
                    <a:pt x="4224" y="2646"/>
                    <a:pt x="4212" y="2599"/>
                  </a:cubicBezTo>
                  <a:cubicBezTo>
                    <a:pt x="4200" y="2552"/>
                    <a:pt x="4152" y="2524"/>
                    <a:pt x="4105" y="2536"/>
                  </a:cubicBezTo>
                  <a:cubicBezTo>
                    <a:pt x="4082" y="2542"/>
                    <a:pt x="4058" y="2545"/>
                    <a:pt x="4033" y="2545"/>
                  </a:cubicBezTo>
                  <a:cubicBezTo>
                    <a:pt x="1967" y="2545"/>
                    <a:pt x="1967" y="2545"/>
                    <a:pt x="1967" y="2545"/>
                  </a:cubicBezTo>
                  <a:cubicBezTo>
                    <a:pt x="1808" y="2545"/>
                    <a:pt x="1679" y="2416"/>
                    <a:pt x="1679" y="2257"/>
                  </a:cubicBezTo>
                  <a:cubicBezTo>
                    <a:pt x="1679" y="191"/>
                    <a:pt x="1679" y="191"/>
                    <a:pt x="1679" y="191"/>
                  </a:cubicBezTo>
                  <a:cubicBezTo>
                    <a:pt x="1679" y="166"/>
                    <a:pt x="1682" y="142"/>
                    <a:pt x="1688" y="119"/>
                  </a:cubicBezTo>
                  <a:cubicBezTo>
                    <a:pt x="1700" y="72"/>
                    <a:pt x="1672" y="24"/>
                    <a:pt x="1625" y="12"/>
                  </a:cubicBezTo>
                  <a:cubicBezTo>
                    <a:pt x="1578" y="0"/>
                    <a:pt x="1530" y="28"/>
                    <a:pt x="1518" y="75"/>
                  </a:cubicBezTo>
                  <a:cubicBezTo>
                    <a:pt x="1508" y="112"/>
                    <a:pt x="1503" y="151"/>
                    <a:pt x="1503" y="191"/>
                  </a:cubicBezTo>
                  <a:cubicBezTo>
                    <a:pt x="1503" y="385"/>
                    <a:pt x="1503" y="385"/>
                    <a:pt x="1503" y="385"/>
                  </a:cubicBezTo>
                  <a:cubicBezTo>
                    <a:pt x="725" y="385"/>
                    <a:pt x="725" y="385"/>
                    <a:pt x="725" y="385"/>
                  </a:cubicBezTo>
                  <a:cubicBezTo>
                    <a:pt x="688" y="276"/>
                    <a:pt x="585" y="197"/>
                    <a:pt x="464" y="197"/>
                  </a:cubicBezTo>
                  <a:cubicBezTo>
                    <a:pt x="312" y="197"/>
                    <a:pt x="188" y="320"/>
                    <a:pt x="188" y="472"/>
                  </a:cubicBezTo>
                  <a:cubicBezTo>
                    <a:pt x="188" y="625"/>
                    <a:pt x="312" y="748"/>
                    <a:pt x="464" y="748"/>
                  </a:cubicBezTo>
                  <a:cubicBezTo>
                    <a:pt x="585" y="748"/>
                    <a:pt x="688" y="669"/>
                    <a:pt x="725" y="560"/>
                  </a:cubicBezTo>
                  <a:cubicBezTo>
                    <a:pt x="1503" y="560"/>
                    <a:pt x="1503" y="560"/>
                    <a:pt x="1503" y="560"/>
                  </a:cubicBezTo>
                  <a:cubicBezTo>
                    <a:pt x="1503" y="760"/>
                    <a:pt x="1503" y="760"/>
                    <a:pt x="1503" y="760"/>
                  </a:cubicBezTo>
                  <a:cubicBezTo>
                    <a:pt x="1121" y="760"/>
                    <a:pt x="1121" y="760"/>
                    <a:pt x="1121" y="760"/>
                  </a:cubicBezTo>
                  <a:cubicBezTo>
                    <a:pt x="1073" y="760"/>
                    <a:pt x="1033" y="800"/>
                    <a:pt x="1033" y="848"/>
                  </a:cubicBezTo>
                  <a:cubicBezTo>
                    <a:pt x="1033" y="897"/>
                    <a:pt x="1073" y="936"/>
                    <a:pt x="1121" y="936"/>
                  </a:cubicBezTo>
                  <a:cubicBezTo>
                    <a:pt x="1503" y="936"/>
                    <a:pt x="1503" y="936"/>
                    <a:pt x="1503" y="936"/>
                  </a:cubicBezTo>
                  <a:cubicBezTo>
                    <a:pt x="1503" y="1136"/>
                    <a:pt x="1503" y="1136"/>
                    <a:pt x="1503" y="1136"/>
                  </a:cubicBezTo>
                  <a:cubicBezTo>
                    <a:pt x="88" y="1136"/>
                    <a:pt x="88" y="1136"/>
                    <a:pt x="88" y="1136"/>
                  </a:cubicBezTo>
                  <a:cubicBezTo>
                    <a:pt x="39" y="1136"/>
                    <a:pt x="0" y="1175"/>
                    <a:pt x="0" y="1224"/>
                  </a:cubicBezTo>
                  <a:cubicBezTo>
                    <a:pt x="0" y="1273"/>
                    <a:pt x="39" y="1312"/>
                    <a:pt x="88" y="1312"/>
                  </a:cubicBezTo>
                  <a:cubicBezTo>
                    <a:pt x="1503" y="1312"/>
                    <a:pt x="1503" y="1312"/>
                    <a:pt x="1503" y="1312"/>
                  </a:cubicBezTo>
                  <a:cubicBezTo>
                    <a:pt x="1503" y="1512"/>
                    <a:pt x="1503" y="1512"/>
                    <a:pt x="1503" y="1512"/>
                  </a:cubicBezTo>
                  <a:cubicBezTo>
                    <a:pt x="1121" y="1512"/>
                    <a:pt x="1121" y="1512"/>
                    <a:pt x="1121" y="1512"/>
                  </a:cubicBezTo>
                  <a:cubicBezTo>
                    <a:pt x="1073" y="1512"/>
                    <a:pt x="1033" y="1551"/>
                    <a:pt x="1033" y="1600"/>
                  </a:cubicBezTo>
                  <a:cubicBezTo>
                    <a:pt x="1033" y="1648"/>
                    <a:pt x="1073" y="1688"/>
                    <a:pt x="1121" y="1688"/>
                  </a:cubicBezTo>
                  <a:cubicBezTo>
                    <a:pt x="1503" y="1688"/>
                    <a:pt x="1503" y="1688"/>
                    <a:pt x="1503" y="1688"/>
                  </a:cubicBezTo>
                  <a:cubicBezTo>
                    <a:pt x="1503" y="1888"/>
                    <a:pt x="1503" y="1888"/>
                    <a:pt x="1503" y="1888"/>
                  </a:cubicBezTo>
                  <a:cubicBezTo>
                    <a:pt x="1238" y="1888"/>
                    <a:pt x="1238" y="1888"/>
                    <a:pt x="1238" y="1888"/>
                  </a:cubicBezTo>
                  <a:cubicBezTo>
                    <a:pt x="1139" y="1888"/>
                    <a:pt x="1046" y="1926"/>
                    <a:pt x="977" y="1996"/>
                  </a:cubicBezTo>
                  <a:cubicBezTo>
                    <a:pt x="398" y="2574"/>
                    <a:pt x="398" y="2574"/>
                    <a:pt x="398" y="2574"/>
                  </a:cubicBezTo>
                  <a:cubicBezTo>
                    <a:pt x="361" y="2555"/>
                    <a:pt x="319" y="2545"/>
                    <a:pt x="276" y="2545"/>
                  </a:cubicBezTo>
                  <a:cubicBezTo>
                    <a:pt x="202" y="2545"/>
                    <a:pt x="133" y="2574"/>
                    <a:pt x="81" y="2626"/>
                  </a:cubicBezTo>
                  <a:cubicBezTo>
                    <a:pt x="29" y="2678"/>
                    <a:pt x="0" y="2747"/>
                    <a:pt x="0" y="2821"/>
                  </a:cubicBezTo>
                  <a:cubicBezTo>
                    <a:pt x="0" y="2895"/>
                    <a:pt x="29" y="2964"/>
                    <a:pt x="81" y="3016"/>
                  </a:cubicBezTo>
                  <a:cubicBezTo>
                    <a:pt x="133" y="3068"/>
                    <a:pt x="202" y="3097"/>
                    <a:pt x="276" y="3097"/>
                  </a:cubicBezTo>
                  <a:cubicBezTo>
                    <a:pt x="349" y="3097"/>
                    <a:pt x="419" y="3068"/>
                    <a:pt x="471" y="3016"/>
                  </a:cubicBezTo>
                  <a:cubicBezTo>
                    <a:pt x="523" y="2964"/>
                    <a:pt x="552" y="2895"/>
                    <a:pt x="552" y="2821"/>
                  </a:cubicBezTo>
                  <a:cubicBezTo>
                    <a:pt x="552" y="2778"/>
                    <a:pt x="542" y="2736"/>
                    <a:pt x="523" y="2698"/>
                  </a:cubicBezTo>
                  <a:cubicBezTo>
                    <a:pt x="1101" y="2120"/>
                    <a:pt x="1101" y="2120"/>
                    <a:pt x="1101" y="2120"/>
                  </a:cubicBezTo>
                  <a:cubicBezTo>
                    <a:pt x="1137" y="2084"/>
                    <a:pt x="1186" y="2063"/>
                    <a:pt x="1238" y="2063"/>
                  </a:cubicBezTo>
                  <a:cubicBezTo>
                    <a:pt x="1503" y="2063"/>
                    <a:pt x="1503" y="2063"/>
                    <a:pt x="1503" y="2063"/>
                  </a:cubicBezTo>
                  <a:cubicBezTo>
                    <a:pt x="1503" y="2257"/>
                    <a:pt x="1503" y="2257"/>
                    <a:pt x="1503" y="2257"/>
                  </a:cubicBezTo>
                  <a:cubicBezTo>
                    <a:pt x="1503" y="2513"/>
                    <a:pt x="1711" y="2721"/>
                    <a:pt x="1967" y="2721"/>
                  </a:cubicBezTo>
                  <a:cubicBezTo>
                    <a:pt x="2161" y="2721"/>
                    <a:pt x="2161" y="2721"/>
                    <a:pt x="2161" y="2721"/>
                  </a:cubicBezTo>
                  <a:cubicBezTo>
                    <a:pt x="2161" y="3499"/>
                    <a:pt x="2161" y="3499"/>
                    <a:pt x="2161" y="3499"/>
                  </a:cubicBezTo>
                  <a:cubicBezTo>
                    <a:pt x="2052" y="3536"/>
                    <a:pt x="1973" y="3639"/>
                    <a:pt x="1973" y="3760"/>
                  </a:cubicBezTo>
                  <a:cubicBezTo>
                    <a:pt x="1973" y="3912"/>
                    <a:pt x="2096" y="4036"/>
                    <a:pt x="2249" y="4036"/>
                  </a:cubicBezTo>
                  <a:cubicBezTo>
                    <a:pt x="2401" y="4036"/>
                    <a:pt x="2524" y="3912"/>
                    <a:pt x="2524" y="3760"/>
                  </a:cubicBezTo>
                  <a:cubicBezTo>
                    <a:pt x="2524" y="3639"/>
                    <a:pt x="2445" y="3536"/>
                    <a:pt x="2336" y="3499"/>
                  </a:cubicBezTo>
                  <a:cubicBezTo>
                    <a:pt x="2336" y="2721"/>
                    <a:pt x="2336" y="2721"/>
                    <a:pt x="2336" y="2721"/>
                  </a:cubicBezTo>
                  <a:cubicBezTo>
                    <a:pt x="2536" y="2721"/>
                    <a:pt x="2536" y="2721"/>
                    <a:pt x="2536" y="2721"/>
                  </a:cubicBezTo>
                  <a:cubicBezTo>
                    <a:pt x="2536" y="3103"/>
                    <a:pt x="2536" y="3103"/>
                    <a:pt x="2536" y="3103"/>
                  </a:cubicBezTo>
                  <a:cubicBezTo>
                    <a:pt x="2536" y="3151"/>
                    <a:pt x="2576" y="3191"/>
                    <a:pt x="2624" y="3191"/>
                  </a:cubicBezTo>
                  <a:cubicBezTo>
                    <a:pt x="2673" y="3191"/>
                    <a:pt x="2712" y="3151"/>
                    <a:pt x="2712" y="3103"/>
                  </a:cubicBezTo>
                  <a:cubicBezTo>
                    <a:pt x="2712" y="2721"/>
                    <a:pt x="2712" y="2721"/>
                    <a:pt x="2712" y="2721"/>
                  </a:cubicBezTo>
                  <a:cubicBezTo>
                    <a:pt x="2912" y="2721"/>
                    <a:pt x="2912" y="2721"/>
                    <a:pt x="2912" y="2721"/>
                  </a:cubicBezTo>
                  <a:cubicBezTo>
                    <a:pt x="2912" y="4136"/>
                    <a:pt x="2912" y="4136"/>
                    <a:pt x="2912" y="4136"/>
                  </a:cubicBezTo>
                  <a:cubicBezTo>
                    <a:pt x="2912" y="4185"/>
                    <a:pt x="2951" y="4224"/>
                    <a:pt x="3000" y="4224"/>
                  </a:cubicBezTo>
                  <a:cubicBezTo>
                    <a:pt x="3049" y="4224"/>
                    <a:pt x="3088" y="4185"/>
                    <a:pt x="3088" y="4136"/>
                  </a:cubicBezTo>
                  <a:cubicBezTo>
                    <a:pt x="3088" y="2721"/>
                    <a:pt x="3088" y="2721"/>
                    <a:pt x="3088" y="2721"/>
                  </a:cubicBezTo>
                  <a:cubicBezTo>
                    <a:pt x="3288" y="2721"/>
                    <a:pt x="3288" y="2721"/>
                    <a:pt x="3288" y="2721"/>
                  </a:cubicBezTo>
                  <a:cubicBezTo>
                    <a:pt x="3288" y="3103"/>
                    <a:pt x="3288" y="3103"/>
                    <a:pt x="3288" y="3103"/>
                  </a:cubicBezTo>
                  <a:cubicBezTo>
                    <a:pt x="3288" y="3151"/>
                    <a:pt x="3327" y="3191"/>
                    <a:pt x="3376" y="3191"/>
                  </a:cubicBezTo>
                  <a:cubicBezTo>
                    <a:pt x="3424" y="3191"/>
                    <a:pt x="3464" y="3151"/>
                    <a:pt x="3464" y="3103"/>
                  </a:cubicBezTo>
                  <a:cubicBezTo>
                    <a:pt x="3464" y="2721"/>
                    <a:pt x="3464" y="2721"/>
                    <a:pt x="3464" y="2721"/>
                  </a:cubicBezTo>
                  <a:cubicBezTo>
                    <a:pt x="3664" y="2721"/>
                    <a:pt x="3664" y="2721"/>
                    <a:pt x="3664" y="2721"/>
                  </a:cubicBezTo>
                  <a:cubicBezTo>
                    <a:pt x="3664" y="2986"/>
                    <a:pt x="3664" y="2986"/>
                    <a:pt x="3664" y="2986"/>
                  </a:cubicBezTo>
                  <a:cubicBezTo>
                    <a:pt x="3664" y="3085"/>
                    <a:pt x="3702" y="3178"/>
                    <a:pt x="3772" y="3247"/>
                  </a:cubicBezTo>
                  <a:cubicBezTo>
                    <a:pt x="4350" y="3826"/>
                    <a:pt x="4350" y="3826"/>
                    <a:pt x="4350" y="3826"/>
                  </a:cubicBezTo>
                  <a:cubicBezTo>
                    <a:pt x="4299" y="3929"/>
                    <a:pt x="4316" y="4057"/>
                    <a:pt x="4402" y="4143"/>
                  </a:cubicBezTo>
                  <a:cubicBezTo>
                    <a:pt x="4456" y="4197"/>
                    <a:pt x="4526" y="4224"/>
                    <a:pt x="4597" y="4224"/>
                  </a:cubicBezTo>
                  <a:cubicBezTo>
                    <a:pt x="4668" y="4224"/>
                    <a:pt x="4738" y="4197"/>
                    <a:pt x="4792" y="4143"/>
                  </a:cubicBezTo>
                  <a:cubicBezTo>
                    <a:pt x="4899" y="4036"/>
                    <a:pt x="4899" y="3861"/>
                    <a:pt x="4792" y="3753"/>
                  </a:cubicBezTo>
                  <a:close/>
                  <a:moveTo>
                    <a:pt x="464" y="572"/>
                  </a:moveTo>
                  <a:cubicBezTo>
                    <a:pt x="409" y="572"/>
                    <a:pt x="364" y="528"/>
                    <a:pt x="364" y="472"/>
                  </a:cubicBezTo>
                  <a:cubicBezTo>
                    <a:pt x="364" y="417"/>
                    <a:pt x="409" y="373"/>
                    <a:pt x="464" y="373"/>
                  </a:cubicBezTo>
                  <a:cubicBezTo>
                    <a:pt x="519" y="373"/>
                    <a:pt x="564" y="417"/>
                    <a:pt x="564" y="472"/>
                  </a:cubicBezTo>
                  <a:cubicBezTo>
                    <a:pt x="564" y="528"/>
                    <a:pt x="519" y="572"/>
                    <a:pt x="464" y="572"/>
                  </a:cubicBezTo>
                  <a:close/>
                  <a:moveTo>
                    <a:pt x="346" y="2892"/>
                  </a:moveTo>
                  <a:cubicBezTo>
                    <a:pt x="328" y="2911"/>
                    <a:pt x="302" y="2921"/>
                    <a:pt x="276" y="2921"/>
                  </a:cubicBezTo>
                  <a:cubicBezTo>
                    <a:pt x="249" y="2921"/>
                    <a:pt x="224" y="2911"/>
                    <a:pt x="205" y="2892"/>
                  </a:cubicBezTo>
                  <a:cubicBezTo>
                    <a:pt x="186" y="2873"/>
                    <a:pt x="176" y="2848"/>
                    <a:pt x="176" y="2821"/>
                  </a:cubicBezTo>
                  <a:cubicBezTo>
                    <a:pt x="176" y="2794"/>
                    <a:pt x="186" y="2769"/>
                    <a:pt x="205" y="2750"/>
                  </a:cubicBezTo>
                  <a:cubicBezTo>
                    <a:pt x="224" y="2731"/>
                    <a:pt x="249" y="2721"/>
                    <a:pt x="276" y="2721"/>
                  </a:cubicBezTo>
                  <a:cubicBezTo>
                    <a:pt x="302" y="2721"/>
                    <a:pt x="328" y="2731"/>
                    <a:pt x="346" y="2750"/>
                  </a:cubicBezTo>
                  <a:cubicBezTo>
                    <a:pt x="365" y="2769"/>
                    <a:pt x="376" y="2794"/>
                    <a:pt x="376" y="2821"/>
                  </a:cubicBezTo>
                  <a:cubicBezTo>
                    <a:pt x="376" y="2848"/>
                    <a:pt x="365" y="2873"/>
                    <a:pt x="346" y="2892"/>
                  </a:cubicBezTo>
                  <a:close/>
                  <a:moveTo>
                    <a:pt x="2348" y="3760"/>
                  </a:moveTo>
                  <a:cubicBezTo>
                    <a:pt x="2348" y="3815"/>
                    <a:pt x="2304" y="3860"/>
                    <a:pt x="2248" y="3860"/>
                  </a:cubicBezTo>
                  <a:cubicBezTo>
                    <a:pt x="2193" y="3860"/>
                    <a:pt x="2148" y="3815"/>
                    <a:pt x="2148" y="3760"/>
                  </a:cubicBezTo>
                  <a:cubicBezTo>
                    <a:pt x="2148" y="3705"/>
                    <a:pt x="2193" y="3660"/>
                    <a:pt x="2248" y="3660"/>
                  </a:cubicBezTo>
                  <a:cubicBezTo>
                    <a:pt x="2304" y="3660"/>
                    <a:pt x="2348" y="3705"/>
                    <a:pt x="2348" y="3760"/>
                  </a:cubicBezTo>
                  <a:close/>
                  <a:moveTo>
                    <a:pt x="4668" y="4019"/>
                  </a:moveTo>
                  <a:cubicBezTo>
                    <a:pt x="4629" y="4058"/>
                    <a:pt x="4565" y="4058"/>
                    <a:pt x="4526" y="4019"/>
                  </a:cubicBezTo>
                  <a:cubicBezTo>
                    <a:pt x="4487" y="3980"/>
                    <a:pt x="4487" y="3916"/>
                    <a:pt x="4526" y="3878"/>
                  </a:cubicBezTo>
                  <a:cubicBezTo>
                    <a:pt x="4546" y="3858"/>
                    <a:pt x="4571" y="3848"/>
                    <a:pt x="4597" y="3848"/>
                  </a:cubicBezTo>
                  <a:cubicBezTo>
                    <a:pt x="4623" y="3848"/>
                    <a:pt x="4648" y="3858"/>
                    <a:pt x="4668" y="3878"/>
                  </a:cubicBezTo>
                  <a:cubicBezTo>
                    <a:pt x="4707" y="3916"/>
                    <a:pt x="4707" y="3980"/>
                    <a:pt x="4668" y="40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6FB3A7BD-10CB-4962-A377-137A92C00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15400" y="-174625"/>
              <a:ext cx="4014788" cy="4406900"/>
            </a:xfrm>
            <a:custGeom>
              <a:avLst/>
              <a:gdLst>
                <a:gd name="T0" fmla="*/ 1541 w 1866"/>
                <a:gd name="T1" fmla="*/ 393 h 2054"/>
                <a:gd name="T2" fmla="*/ 1197 w 1866"/>
                <a:gd name="T3" fmla="*/ 0 h 2054"/>
                <a:gd name="T4" fmla="*/ 669 w 1866"/>
                <a:gd name="T5" fmla="*/ 0 h 2054"/>
                <a:gd name="T6" fmla="*/ 325 w 1866"/>
                <a:gd name="T7" fmla="*/ 393 h 2054"/>
                <a:gd name="T8" fmla="*/ 92 w 1866"/>
                <a:gd name="T9" fmla="*/ 1042 h 2054"/>
                <a:gd name="T10" fmla="*/ 211 w 1866"/>
                <a:gd name="T11" fmla="*/ 1684 h 2054"/>
                <a:gd name="T12" fmla="*/ 616 w 1866"/>
                <a:gd name="T13" fmla="*/ 2054 h 2054"/>
                <a:gd name="T14" fmla="*/ 1250 w 1866"/>
                <a:gd name="T15" fmla="*/ 2054 h 2054"/>
                <a:gd name="T16" fmla="*/ 1866 w 1866"/>
                <a:gd name="T17" fmla="*/ 1356 h 2054"/>
                <a:gd name="T18" fmla="*/ 1866 w 1866"/>
                <a:gd name="T19" fmla="*/ 792 h 2054"/>
                <a:gd name="T20" fmla="*/ 1691 w 1866"/>
                <a:gd name="T21" fmla="*/ 1356 h 2054"/>
                <a:gd name="T22" fmla="*/ 1382 w 1866"/>
                <a:gd name="T23" fmla="*/ 1335 h 2054"/>
                <a:gd name="T24" fmla="*/ 1329 w 1866"/>
                <a:gd name="T25" fmla="*/ 1503 h 2054"/>
                <a:gd name="T26" fmla="*/ 1250 w 1866"/>
                <a:gd name="T27" fmla="*/ 1879 h 2054"/>
                <a:gd name="T28" fmla="*/ 1021 w 1866"/>
                <a:gd name="T29" fmla="*/ 1121 h 2054"/>
                <a:gd name="T30" fmla="*/ 1338 w 1866"/>
                <a:gd name="T31" fmla="*/ 839 h 2054"/>
                <a:gd name="T32" fmla="*/ 1021 w 1866"/>
                <a:gd name="T33" fmla="*/ 816 h 2054"/>
                <a:gd name="T34" fmla="*/ 933 w 1866"/>
                <a:gd name="T35" fmla="*/ 616 h 2054"/>
                <a:gd name="T36" fmla="*/ 845 w 1866"/>
                <a:gd name="T37" fmla="*/ 1192 h 2054"/>
                <a:gd name="T38" fmla="*/ 638 w 1866"/>
                <a:gd name="T39" fmla="*/ 1205 h 2054"/>
                <a:gd name="T40" fmla="*/ 845 w 1866"/>
                <a:gd name="T41" fmla="*/ 1497 h 2054"/>
                <a:gd name="T42" fmla="*/ 616 w 1866"/>
                <a:gd name="T43" fmla="*/ 1879 h 2054"/>
                <a:gd name="T44" fmla="*/ 441 w 1866"/>
                <a:gd name="T45" fmla="*/ 1559 h 2054"/>
                <a:gd name="T46" fmla="*/ 318 w 1866"/>
                <a:gd name="T47" fmla="*/ 1434 h 2054"/>
                <a:gd name="T48" fmla="*/ 175 w 1866"/>
                <a:gd name="T49" fmla="*/ 1309 h 2054"/>
                <a:gd name="T50" fmla="*/ 490 w 1866"/>
                <a:gd name="T51" fmla="*/ 925 h 2054"/>
                <a:gd name="T52" fmla="*/ 223 w 1866"/>
                <a:gd name="T53" fmla="*/ 925 h 2054"/>
                <a:gd name="T54" fmla="*/ 455 w 1866"/>
                <a:gd name="T55" fmla="*/ 551 h 2054"/>
                <a:gd name="T56" fmla="*/ 514 w 1866"/>
                <a:gd name="T57" fmla="*/ 531 h 2054"/>
                <a:gd name="T58" fmla="*/ 530 w 1866"/>
                <a:gd name="T59" fmla="*/ 414 h 2054"/>
                <a:gd name="T60" fmla="*/ 525 w 1866"/>
                <a:gd name="T61" fmla="*/ 407 h 2054"/>
                <a:gd name="T62" fmla="*/ 492 w 1866"/>
                <a:gd name="T63" fmla="*/ 322 h 2054"/>
                <a:gd name="T64" fmla="*/ 845 w 1866"/>
                <a:gd name="T65" fmla="*/ 322 h 2054"/>
                <a:gd name="T66" fmla="*/ 1021 w 1866"/>
                <a:gd name="T67" fmla="*/ 322 h 2054"/>
                <a:gd name="T68" fmla="*/ 1373 w 1866"/>
                <a:gd name="T69" fmla="*/ 322 h 2054"/>
                <a:gd name="T70" fmla="*/ 1216 w 1866"/>
                <a:gd name="T71" fmla="*/ 414 h 2054"/>
                <a:gd name="T72" fmla="*/ 1284 w 1866"/>
                <a:gd name="T73" fmla="*/ 576 h 2054"/>
                <a:gd name="T74" fmla="*/ 1408 w 1866"/>
                <a:gd name="T75" fmla="*/ 551 h 2054"/>
                <a:gd name="T76" fmla="*/ 1691 w 1866"/>
                <a:gd name="T77" fmla="*/ 792 h 2054"/>
                <a:gd name="T78" fmla="*/ 1508 w 1866"/>
                <a:gd name="T79" fmla="*/ 1074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66" h="2054">
                  <a:moveTo>
                    <a:pt x="1866" y="792"/>
                  </a:moveTo>
                  <a:cubicBezTo>
                    <a:pt x="1866" y="604"/>
                    <a:pt x="1729" y="445"/>
                    <a:pt x="1541" y="393"/>
                  </a:cubicBezTo>
                  <a:cubicBezTo>
                    <a:pt x="1546" y="370"/>
                    <a:pt x="1549" y="347"/>
                    <a:pt x="1549" y="322"/>
                  </a:cubicBezTo>
                  <a:cubicBezTo>
                    <a:pt x="1549" y="145"/>
                    <a:pt x="1391" y="0"/>
                    <a:pt x="1197" y="0"/>
                  </a:cubicBezTo>
                  <a:cubicBezTo>
                    <a:pt x="1092" y="0"/>
                    <a:pt x="998" y="42"/>
                    <a:pt x="933" y="109"/>
                  </a:cubicBezTo>
                  <a:cubicBezTo>
                    <a:pt x="868" y="42"/>
                    <a:pt x="774" y="0"/>
                    <a:pt x="669" y="0"/>
                  </a:cubicBezTo>
                  <a:cubicBezTo>
                    <a:pt x="475" y="0"/>
                    <a:pt x="317" y="145"/>
                    <a:pt x="317" y="322"/>
                  </a:cubicBezTo>
                  <a:cubicBezTo>
                    <a:pt x="317" y="347"/>
                    <a:pt x="320" y="370"/>
                    <a:pt x="325" y="393"/>
                  </a:cubicBezTo>
                  <a:cubicBezTo>
                    <a:pt x="137" y="445"/>
                    <a:pt x="0" y="604"/>
                    <a:pt x="0" y="792"/>
                  </a:cubicBezTo>
                  <a:cubicBezTo>
                    <a:pt x="0" y="884"/>
                    <a:pt x="32" y="971"/>
                    <a:pt x="92" y="1042"/>
                  </a:cubicBezTo>
                  <a:cubicBezTo>
                    <a:pt x="34" y="1118"/>
                    <a:pt x="0" y="1211"/>
                    <a:pt x="0" y="1309"/>
                  </a:cubicBezTo>
                  <a:cubicBezTo>
                    <a:pt x="0" y="1458"/>
                    <a:pt x="80" y="1598"/>
                    <a:pt x="211" y="1684"/>
                  </a:cubicBezTo>
                  <a:cubicBezTo>
                    <a:pt x="211" y="1684"/>
                    <a:pt x="211" y="1684"/>
                    <a:pt x="211" y="1685"/>
                  </a:cubicBezTo>
                  <a:cubicBezTo>
                    <a:pt x="211" y="1888"/>
                    <a:pt x="393" y="2054"/>
                    <a:pt x="616" y="2054"/>
                  </a:cubicBezTo>
                  <a:cubicBezTo>
                    <a:pt x="744" y="2054"/>
                    <a:pt x="859" y="1999"/>
                    <a:pt x="933" y="1914"/>
                  </a:cubicBezTo>
                  <a:cubicBezTo>
                    <a:pt x="1007" y="1999"/>
                    <a:pt x="1122" y="2054"/>
                    <a:pt x="1250" y="2054"/>
                  </a:cubicBezTo>
                  <a:cubicBezTo>
                    <a:pt x="1465" y="2054"/>
                    <a:pt x="1641" y="1901"/>
                    <a:pt x="1654" y="1707"/>
                  </a:cubicBezTo>
                  <a:cubicBezTo>
                    <a:pt x="1785" y="1632"/>
                    <a:pt x="1866" y="1499"/>
                    <a:pt x="1866" y="1356"/>
                  </a:cubicBezTo>
                  <a:cubicBezTo>
                    <a:pt x="1866" y="1250"/>
                    <a:pt x="1821" y="1150"/>
                    <a:pt x="1744" y="1074"/>
                  </a:cubicBezTo>
                  <a:cubicBezTo>
                    <a:pt x="1821" y="998"/>
                    <a:pt x="1866" y="898"/>
                    <a:pt x="1866" y="792"/>
                  </a:cubicBezTo>
                  <a:close/>
                  <a:moveTo>
                    <a:pt x="1555" y="1152"/>
                  </a:moveTo>
                  <a:cubicBezTo>
                    <a:pt x="1640" y="1196"/>
                    <a:pt x="1691" y="1273"/>
                    <a:pt x="1691" y="1356"/>
                  </a:cubicBezTo>
                  <a:cubicBezTo>
                    <a:pt x="1691" y="1418"/>
                    <a:pt x="1662" y="1477"/>
                    <a:pt x="1613" y="1521"/>
                  </a:cubicBezTo>
                  <a:cubicBezTo>
                    <a:pt x="1567" y="1435"/>
                    <a:pt x="1485" y="1367"/>
                    <a:pt x="1382" y="1335"/>
                  </a:cubicBezTo>
                  <a:cubicBezTo>
                    <a:pt x="1336" y="1320"/>
                    <a:pt x="1286" y="1346"/>
                    <a:pt x="1272" y="1392"/>
                  </a:cubicBezTo>
                  <a:cubicBezTo>
                    <a:pt x="1257" y="1439"/>
                    <a:pt x="1283" y="1488"/>
                    <a:pt x="1329" y="1503"/>
                  </a:cubicBezTo>
                  <a:cubicBezTo>
                    <a:pt x="1419" y="1531"/>
                    <a:pt x="1479" y="1604"/>
                    <a:pt x="1479" y="1685"/>
                  </a:cubicBezTo>
                  <a:cubicBezTo>
                    <a:pt x="1479" y="1792"/>
                    <a:pt x="1376" y="1879"/>
                    <a:pt x="1250" y="1879"/>
                  </a:cubicBezTo>
                  <a:cubicBezTo>
                    <a:pt x="1124" y="1879"/>
                    <a:pt x="1021" y="1792"/>
                    <a:pt x="1021" y="1685"/>
                  </a:cubicBezTo>
                  <a:cubicBezTo>
                    <a:pt x="1021" y="1121"/>
                    <a:pt x="1021" y="1121"/>
                    <a:pt x="1021" y="1121"/>
                  </a:cubicBezTo>
                  <a:cubicBezTo>
                    <a:pt x="1021" y="1014"/>
                    <a:pt x="1124" y="927"/>
                    <a:pt x="1250" y="927"/>
                  </a:cubicBezTo>
                  <a:cubicBezTo>
                    <a:pt x="1299" y="927"/>
                    <a:pt x="1338" y="888"/>
                    <a:pt x="1338" y="839"/>
                  </a:cubicBezTo>
                  <a:cubicBezTo>
                    <a:pt x="1338" y="791"/>
                    <a:pt x="1299" y="751"/>
                    <a:pt x="1250" y="751"/>
                  </a:cubicBezTo>
                  <a:cubicBezTo>
                    <a:pt x="1165" y="751"/>
                    <a:pt x="1086" y="775"/>
                    <a:pt x="1021" y="816"/>
                  </a:cubicBezTo>
                  <a:cubicBezTo>
                    <a:pt x="1021" y="704"/>
                    <a:pt x="1021" y="704"/>
                    <a:pt x="1021" y="704"/>
                  </a:cubicBezTo>
                  <a:cubicBezTo>
                    <a:pt x="1021" y="656"/>
                    <a:pt x="981" y="616"/>
                    <a:pt x="933" y="616"/>
                  </a:cubicBezTo>
                  <a:cubicBezTo>
                    <a:pt x="884" y="616"/>
                    <a:pt x="845" y="656"/>
                    <a:pt x="845" y="704"/>
                  </a:cubicBezTo>
                  <a:cubicBezTo>
                    <a:pt x="845" y="1192"/>
                    <a:pt x="845" y="1192"/>
                    <a:pt x="845" y="1192"/>
                  </a:cubicBezTo>
                  <a:cubicBezTo>
                    <a:pt x="815" y="1173"/>
                    <a:pt x="783" y="1158"/>
                    <a:pt x="748" y="1147"/>
                  </a:cubicBezTo>
                  <a:cubicBezTo>
                    <a:pt x="702" y="1133"/>
                    <a:pt x="652" y="1158"/>
                    <a:pt x="638" y="1205"/>
                  </a:cubicBezTo>
                  <a:cubicBezTo>
                    <a:pt x="623" y="1251"/>
                    <a:pt x="649" y="1300"/>
                    <a:pt x="695" y="1315"/>
                  </a:cubicBezTo>
                  <a:cubicBezTo>
                    <a:pt x="785" y="1343"/>
                    <a:pt x="845" y="1416"/>
                    <a:pt x="845" y="1497"/>
                  </a:cubicBezTo>
                  <a:cubicBezTo>
                    <a:pt x="845" y="1685"/>
                    <a:pt x="845" y="1685"/>
                    <a:pt x="845" y="1685"/>
                  </a:cubicBezTo>
                  <a:cubicBezTo>
                    <a:pt x="845" y="1792"/>
                    <a:pt x="742" y="1879"/>
                    <a:pt x="616" y="1879"/>
                  </a:cubicBezTo>
                  <a:cubicBezTo>
                    <a:pt x="490" y="1879"/>
                    <a:pt x="387" y="1792"/>
                    <a:pt x="387" y="1685"/>
                  </a:cubicBezTo>
                  <a:cubicBezTo>
                    <a:pt x="387" y="1639"/>
                    <a:pt x="406" y="1594"/>
                    <a:pt x="441" y="1559"/>
                  </a:cubicBezTo>
                  <a:cubicBezTo>
                    <a:pt x="476" y="1525"/>
                    <a:pt x="476" y="1469"/>
                    <a:pt x="442" y="1435"/>
                  </a:cubicBezTo>
                  <a:cubicBezTo>
                    <a:pt x="408" y="1400"/>
                    <a:pt x="352" y="1400"/>
                    <a:pt x="318" y="1434"/>
                  </a:cubicBezTo>
                  <a:cubicBezTo>
                    <a:pt x="296" y="1455"/>
                    <a:pt x="278" y="1478"/>
                    <a:pt x="263" y="1503"/>
                  </a:cubicBezTo>
                  <a:cubicBezTo>
                    <a:pt x="208" y="1450"/>
                    <a:pt x="175" y="1381"/>
                    <a:pt x="175" y="1309"/>
                  </a:cubicBezTo>
                  <a:cubicBezTo>
                    <a:pt x="175" y="1179"/>
                    <a:pt x="278" y="1064"/>
                    <a:pt x="424" y="1031"/>
                  </a:cubicBezTo>
                  <a:cubicBezTo>
                    <a:pt x="471" y="1020"/>
                    <a:pt x="501" y="973"/>
                    <a:pt x="490" y="925"/>
                  </a:cubicBezTo>
                  <a:cubicBezTo>
                    <a:pt x="479" y="878"/>
                    <a:pt x="432" y="848"/>
                    <a:pt x="385" y="859"/>
                  </a:cubicBezTo>
                  <a:cubicBezTo>
                    <a:pt x="326" y="873"/>
                    <a:pt x="271" y="895"/>
                    <a:pt x="223" y="925"/>
                  </a:cubicBezTo>
                  <a:cubicBezTo>
                    <a:pt x="192" y="886"/>
                    <a:pt x="175" y="840"/>
                    <a:pt x="175" y="792"/>
                  </a:cubicBezTo>
                  <a:cubicBezTo>
                    <a:pt x="175" y="660"/>
                    <a:pt x="301" y="552"/>
                    <a:pt x="455" y="551"/>
                  </a:cubicBezTo>
                  <a:cubicBezTo>
                    <a:pt x="456" y="551"/>
                    <a:pt x="457" y="551"/>
                    <a:pt x="458" y="551"/>
                  </a:cubicBezTo>
                  <a:cubicBezTo>
                    <a:pt x="478" y="551"/>
                    <a:pt x="498" y="545"/>
                    <a:pt x="514" y="531"/>
                  </a:cubicBezTo>
                  <a:cubicBezTo>
                    <a:pt x="548" y="502"/>
                    <a:pt x="555" y="454"/>
                    <a:pt x="532" y="417"/>
                  </a:cubicBezTo>
                  <a:cubicBezTo>
                    <a:pt x="531" y="416"/>
                    <a:pt x="531" y="415"/>
                    <a:pt x="530" y="414"/>
                  </a:cubicBezTo>
                  <a:cubicBezTo>
                    <a:pt x="530" y="414"/>
                    <a:pt x="529" y="413"/>
                    <a:pt x="529" y="413"/>
                  </a:cubicBezTo>
                  <a:cubicBezTo>
                    <a:pt x="528" y="411"/>
                    <a:pt x="526" y="409"/>
                    <a:pt x="525" y="407"/>
                  </a:cubicBezTo>
                  <a:cubicBezTo>
                    <a:pt x="525" y="407"/>
                    <a:pt x="525" y="407"/>
                    <a:pt x="525" y="407"/>
                  </a:cubicBezTo>
                  <a:cubicBezTo>
                    <a:pt x="510" y="389"/>
                    <a:pt x="492" y="361"/>
                    <a:pt x="492" y="322"/>
                  </a:cubicBezTo>
                  <a:cubicBezTo>
                    <a:pt x="492" y="241"/>
                    <a:pt x="572" y="175"/>
                    <a:pt x="669" y="175"/>
                  </a:cubicBezTo>
                  <a:cubicBezTo>
                    <a:pt x="766" y="175"/>
                    <a:pt x="845" y="241"/>
                    <a:pt x="845" y="322"/>
                  </a:cubicBezTo>
                  <a:cubicBezTo>
                    <a:pt x="845" y="371"/>
                    <a:pt x="884" y="410"/>
                    <a:pt x="933" y="410"/>
                  </a:cubicBezTo>
                  <a:cubicBezTo>
                    <a:pt x="982" y="410"/>
                    <a:pt x="1021" y="371"/>
                    <a:pt x="1021" y="322"/>
                  </a:cubicBezTo>
                  <a:cubicBezTo>
                    <a:pt x="1021" y="241"/>
                    <a:pt x="1100" y="175"/>
                    <a:pt x="1197" y="175"/>
                  </a:cubicBezTo>
                  <a:cubicBezTo>
                    <a:pt x="1294" y="175"/>
                    <a:pt x="1373" y="241"/>
                    <a:pt x="1373" y="322"/>
                  </a:cubicBezTo>
                  <a:cubicBezTo>
                    <a:pt x="1373" y="344"/>
                    <a:pt x="1368" y="363"/>
                    <a:pt x="1360" y="378"/>
                  </a:cubicBezTo>
                  <a:cubicBezTo>
                    <a:pt x="1310" y="382"/>
                    <a:pt x="1262" y="395"/>
                    <a:pt x="1216" y="414"/>
                  </a:cubicBezTo>
                  <a:cubicBezTo>
                    <a:pt x="1171" y="433"/>
                    <a:pt x="1150" y="484"/>
                    <a:pt x="1169" y="529"/>
                  </a:cubicBezTo>
                  <a:cubicBezTo>
                    <a:pt x="1188" y="574"/>
                    <a:pt x="1240" y="595"/>
                    <a:pt x="1284" y="576"/>
                  </a:cubicBezTo>
                  <a:cubicBezTo>
                    <a:pt x="1322" y="560"/>
                    <a:pt x="1363" y="552"/>
                    <a:pt x="1406" y="551"/>
                  </a:cubicBezTo>
                  <a:cubicBezTo>
                    <a:pt x="1407" y="551"/>
                    <a:pt x="1408" y="551"/>
                    <a:pt x="1408" y="551"/>
                  </a:cubicBezTo>
                  <a:cubicBezTo>
                    <a:pt x="1409" y="551"/>
                    <a:pt x="1410" y="551"/>
                    <a:pt x="1411" y="551"/>
                  </a:cubicBezTo>
                  <a:cubicBezTo>
                    <a:pt x="1565" y="552"/>
                    <a:pt x="1691" y="660"/>
                    <a:pt x="1691" y="792"/>
                  </a:cubicBezTo>
                  <a:cubicBezTo>
                    <a:pt x="1691" y="875"/>
                    <a:pt x="1640" y="952"/>
                    <a:pt x="1555" y="996"/>
                  </a:cubicBezTo>
                  <a:cubicBezTo>
                    <a:pt x="1526" y="1011"/>
                    <a:pt x="1508" y="1041"/>
                    <a:pt x="1508" y="1074"/>
                  </a:cubicBezTo>
                  <a:cubicBezTo>
                    <a:pt x="1508" y="1107"/>
                    <a:pt x="1526" y="1136"/>
                    <a:pt x="1555" y="11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354" y="1248156"/>
            <a:ext cx="9690116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951" y="1060704"/>
            <a:ext cx="10064922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2230554" y="467418"/>
            <a:ext cx="7727716" cy="1188720"/>
          </a:xfrm>
          <a:prstGeom prst="ellipse">
            <a:avLst/>
          </a:prstGeom>
          <a:solidFill>
            <a:srgbClr val="FFFFFF"/>
          </a:solidFill>
        </p:spPr>
        <p:txBody>
          <a:bodyPr vert="horz" lIns="182880" tIns="182880" rIns="182880" bIns="182880" rtlCol="0" anchor="ctr">
            <a:normAutofit fontScale="700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TAHAPAN FACE RECOGNITION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A36A94-5750-0A4E-9F43-8F24C39761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716843"/>
            <a:ext cx="9054196" cy="121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2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417129" y="2420888"/>
            <a:ext cx="3840803" cy="2519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Multi-task cascade convolutional neural network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(MTCNN)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merupakan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framework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diterapkan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oleh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Kaipeng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Zhang yang mana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dalam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framework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dilakukan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penggabungan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face detection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2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face alignment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3011" y="964692"/>
            <a:ext cx="6883639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589" y="1128683"/>
            <a:ext cx="6556484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ABD6F5-B9FA-E04E-BAFC-32744A543A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07" y="2122508"/>
            <a:ext cx="6286045" cy="2530628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1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0C54B-205D-B24C-BE97-5942388D60D2}"/>
              </a:ext>
            </a:extLst>
          </p:cNvPr>
          <p:cNvSpPr/>
          <p:nvPr/>
        </p:nvSpPr>
        <p:spPr>
          <a:xfrm>
            <a:off x="417128" y="1271518"/>
            <a:ext cx="3840803" cy="860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i="1" cap="all" spc="200" dirty="0">
              <a:solidFill>
                <a:srgbClr val="262626"/>
              </a:solidFill>
            </a:endParaRPr>
          </a:p>
          <a:p>
            <a:pPr algn="ctr"/>
            <a:r>
              <a:rPr lang="en-US" sz="1400" b="1" i="1" cap="all" spc="200" dirty="0">
                <a:solidFill>
                  <a:srgbClr val="262626"/>
                </a:solidFill>
              </a:rPr>
              <a:t>Multi-task Cascaded Convolutional Neural Network </a:t>
            </a:r>
            <a:r>
              <a:rPr lang="en-US" sz="1400" b="1" cap="all" spc="200" dirty="0">
                <a:solidFill>
                  <a:srgbClr val="262626"/>
                </a:solidFill>
              </a:rPr>
              <a:t>(MTCNN)</a:t>
            </a:r>
            <a:r>
              <a:rPr lang="en-US" sz="1400" cap="all" spc="200" dirty="0">
                <a:solidFill>
                  <a:srgbClr val="262626"/>
                </a:solidFill>
              </a:rPr>
              <a:t> </a:t>
            </a:r>
            <a:endParaRPr lang="en-US" sz="1400" b="1" cap="all" spc="200" dirty="0">
              <a:solidFill>
                <a:srgbClr val="262626"/>
              </a:solidFill>
            </a:endParaRP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13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5741" y="0"/>
            <a:ext cx="465308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8182427" y="643467"/>
            <a:ext cx="3363098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TAHAP PERTAMA MTCNN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7C8C14-B4C4-BB47-BCBE-4188864A2D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7" y="1497861"/>
            <a:ext cx="6249141" cy="36245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8182426" y="2638044"/>
            <a:ext cx="3363098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i="1" dirty="0">
                <a:solidFill>
                  <a:schemeClr val="bg1"/>
                </a:solidFill>
              </a:rPr>
              <a:t>Fully Convolutional Network</a:t>
            </a:r>
            <a:r>
              <a:rPr lang="en-US" sz="1700" dirty="0">
                <a:solidFill>
                  <a:schemeClr val="bg1"/>
                </a:solidFill>
              </a:rPr>
              <a:t> yang </a:t>
            </a:r>
            <a:r>
              <a:rPr lang="en-US" sz="1700" dirty="0" err="1">
                <a:solidFill>
                  <a:schemeClr val="bg1"/>
                </a:solidFill>
              </a:rPr>
              <a:t>disebut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dengan</a:t>
            </a:r>
            <a:r>
              <a:rPr lang="en-US" sz="1700" dirty="0">
                <a:solidFill>
                  <a:schemeClr val="bg1"/>
                </a:solidFill>
              </a:rPr>
              <a:t> Proposal Network (P-Net) </a:t>
            </a:r>
            <a:r>
              <a:rPr lang="en-US" sz="1700" dirty="0" err="1">
                <a:solidFill>
                  <a:schemeClr val="bg1"/>
                </a:solidFill>
              </a:rPr>
              <a:t>digunakan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untuk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mendapatkan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daerah</a:t>
            </a:r>
            <a:r>
              <a:rPr lang="en-US" sz="1700" dirty="0">
                <a:solidFill>
                  <a:schemeClr val="bg1"/>
                </a:solidFill>
              </a:rPr>
              <a:t> yang </a:t>
            </a:r>
            <a:r>
              <a:rPr lang="en-US" sz="1700" dirty="0" err="1">
                <a:solidFill>
                  <a:schemeClr val="bg1"/>
                </a:solidFill>
              </a:rPr>
              <a:t>diusulkan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vektor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regresi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dari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i="1" dirty="0">
                <a:solidFill>
                  <a:schemeClr val="bg1"/>
                </a:solidFill>
              </a:rPr>
              <a:t>bounding box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Vektor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regresi</a:t>
            </a:r>
            <a:r>
              <a:rPr lang="en-US" sz="1700" dirty="0">
                <a:solidFill>
                  <a:schemeClr val="bg1"/>
                </a:solidFill>
              </a:rPr>
              <a:t> yang </a:t>
            </a:r>
            <a:r>
              <a:rPr lang="en-US" sz="1700" dirty="0" err="1">
                <a:solidFill>
                  <a:schemeClr val="bg1"/>
                </a:solidFill>
              </a:rPr>
              <a:t>diperoleh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digunakan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untuk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mengkalibrasi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daerah</a:t>
            </a:r>
            <a:r>
              <a:rPr lang="en-US" sz="1700" dirty="0">
                <a:solidFill>
                  <a:schemeClr val="bg1"/>
                </a:solidFill>
              </a:rPr>
              <a:t> yang </a:t>
            </a:r>
            <a:r>
              <a:rPr lang="en-US" sz="1700" dirty="0" err="1">
                <a:solidFill>
                  <a:schemeClr val="bg1"/>
                </a:solidFill>
              </a:rPr>
              <a:t>diusulkan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kemudian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menerapkan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i="1" dirty="0">
                <a:solidFill>
                  <a:schemeClr val="bg1"/>
                </a:solidFill>
              </a:rPr>
              <a:t>non-maxima suppression</a:t>
            </a:r>
            <a:r>
              <a:rPr lang="en-US" sz="1700" dirty="0">
                <a:solidFill>
                  <a:schemeClr val="bg1"/>
                </a:solidFill>
              </a:rPr>
              <a:t> (NMS) </a:t>
            </a:r>
            <a:r>
              <a:rPr lang="en-US" sz="1700" dirty="0" err="1">
                <a:solidFill>
                  <a:schemeClr val="bg1"/>
                </a:solidFill>
              </a:rPr>
              <a:t>untuk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menggabungkan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daerah</a:t>
            </a:r>
            <a:r>
              <a:rPr lang="en-US" sz="1700" dirty="0">
                <a:solidFill>
                  <a:schemeClr val="bg1"/>
                </a:solidFill>
              </a:rPr>
              <a:t> yang </a:t>
            </a:r>
            <a:r>
              <a:rPr lang="en-US" sz="1700" dirty="0" err="1">
                <a:solidFill>
                  <a:schemeClr val="bg1"/>
                </a:solidFill>
              </a:rPr>
              <a:t>sangat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tumpang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tindih</a:t>
            </a:r>
            <a:r>
              <a:rPr lang="en-US" sz="1700" dirty="0">
                <a:solidFill>
                  <a:schemeClr val="bg1"/>
                </a:solidFill>
              </a:rPr>
              <a:t> (</a:t>
            </a:r>
            <a:r>
              <a:rPr lang="en-US" sz="1700" i="1" dirty="0">
                <a:solidFill>
                  <a:schemeClr val="bg1"/>
                </a:solidFill>
              </a:rPr>
              <a:t>overlapping</a:t>
            </a:r>
            <a:r>
              <a:rPr lang="en-US" sz="17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1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5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5741" y="0"/>
            <a:ext cx="465308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8182427" y="643467"/>
            <a:ext cx="3363098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TAHAP KEDUA MTCNN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7953962" y="2586904"/>
            <a:ext cx="3816642" cy="3415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Setelah </a:t>
            </a:r>
            <a:r>
              <a:rPr lang="en-US" dirty="0" err="1">
                <a:solidFill>
                  <a:schemeClr val="bg1"/>
                </a:solidFill>
              </a:rPr>
              <a:t>mendapatkan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p-net,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diumpankan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</a:t>
            </a:r>
            <a:r>
              <a:rPr lang="en-US" dirty="0">
                <a:solidFill>
                  <a:schemeClr val="bg1"/>
                </a:solidFill>
              </a:rPr>
              <a:t> CNN lain yang </a:t>
            </a:r>
            <a:r>
              <a:rPr lang="en-US" dirty="0" err="1">
                <a:solidFill>
                  <a:schemeClr val="bg1"/>
                </a:solidFill>
              </a:rPr>
              <a:t>disebut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Refine Network</a:t>
            </a:r>
            <a:r>
              <a:rPr lang="en-US" dirty="0">
                <a:solidFill>
                  <a:schemeClr val="bg1"/>
                </a:solidFill>
              </a:rPr>
              <a:t> (R-Net). </a:t>
            </a:r>
            <a:r>
              <a:rPr lang="en-US" i="1" dirty="0">
                <a:solidFill>
                  <a:schemeClr val="bg1"/>
                </a:solidFill>
              </a:rPr>
              <a:t>Refine Network</a:t>
            </a:r>
            <a:r>
              <a:rPr lang="en-US" dirty="0">
                <a:solidFill>
                  <a:schemeClr val="bg1"/>
                </a:solidFill>
              </a:rPr>
              <a:t> (R-Net)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menolak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kandidat-kandidat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palsu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kalibrasi</a:t>
            </a:r>
            <a:r>
              <a:rPr lang="en-US" dirty="0">
                <a:solidFill>
                  <a:schemeClr val="bg1"/>
                </a:solidFill>
              </a:rPr>
              <a:t> lain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regresi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bounding box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juga </a:t>
            </a:r>
            <a:r>
              <a:rPr lang="en-US" dirty="0" err="1">
                <a:solidFill>
                  <a:schemeClr val="bg1"/>
                </a:solidFill>
              </a:rPr>
              <a:t>melakukan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penggabungan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kandidat</a:t>
            </a:r>
            <a:r>
              <a:rPr lang="en-US" dirty="0">
                <a:solidFill>
                  <a:schemeClr val="bg1"/>
                </a:solidFill>
              </a:rPr>
              <a:t> NMS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1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ECCEED-13BE-4140-953F-2D92E67513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2060848"/>
            <a:ext cx="648666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4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5741" y="0"/>
            <a:ext cx="465308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8182426" y="643467"/>
            <a:ext cx="3368643" cy="172804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all" spc="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TAHAP KETIGA MTCNN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7953962" y="2586904"/>
            <a:ext cx="3816642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>
                <a:solidFill>
                  <a:schemeClr val="bg1"/>
                </a:solidFill>
              </a:rPr>
              <a:t>Tahapan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ketiga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mirip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tahapan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kedua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dinamakan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Output Network</a:t>
            </a:r>
            <a:r>
              <a:rPr lang="en-US" dirty="0">
                <a:solidFill>
                  <a:schemeClr val="bg1"/>
                </a:solidFill>
              </a:rPr>
              <a:t> (O-Net). </a:t>
            </a:r>
            <a:r>
              <a:rPr lang="en-US" dirty="0" err="1">
                <a:solidFill>
                  <a:schemeClr val="bg1"/>
                </a:solidFill>
              </a:rPr>
              <a:t>Tahapan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memberikan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deskripsi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wajah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secara</a:t>
            </a:r>
            <a:r>
              <a:rPr lang="en-US" dirty="0">
                <a:solidFill>
                  <a:schemeClr val="bg1"/>
                </a:solidFill>
              </a:rPr>
              <a:t> detail, </a:t>
            </a:r>
            <a:r>
              <a:rPr lang="en-US" dirty="0" err="1">
                <a:solidFill>
                  <a:schemeClr val="bg1"/>
                </a:solidFill>
              </a:rPr>
              <a:t>dan</a:t>
            </a:r>
            <a:r>
              <a:rPr lang="en-US" dirty="0">
                <a:solidFill>
                  <a:schemeClr val="bg1"/>
                </a:solidFill>
              </a:rPr>
              <a:t> juga </a:t>
            </a:r>
            <a:r>
              <a:rPr lang="en-US" dirty="0" err="1">
                <a:solidFill>
                  <a:schemeClr val="bg1"/>
                </a:solidFill>
              </a:rPr>
              <a:t>memberikan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hasil</a:t>
            </a:r>
            <a:r>
              <a:rPr lang="en-US" dirty="0">
                <a:solidFill>
                  <a:schemeClr val="bg1"/>
                </a:solidFill>
              </a:rPr>
              <a:t> 5 </a:t>
            </a:r>
            <a:r>
              <a:rPr lang="en-US" dirty="0" err="1">
                <a:solidFill>
                  <a:schemeClr val="bg1"/>
                </a:solidFill>
              </a:rPr>
              <a:t>tanda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posisi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wajah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1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080BA8-6656-2345-B7EF-CA32A81D4C4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34" y="2312403"/>
            <a:ext cx="6517473" cy="19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7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23941" y="640080"/>
            <a:ext cx="8921700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084" y="825096"/>
            <a:ext cx="8547414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1" y="1443035"/>
            <a:ext cx="3970898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660446" y="1443035"/>
            <a:ext cx="3970897" cy="397193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5041692" y="1295353"/>
            <a:ext cx="5714428" cy="1497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just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i="1" dirty="0"/>
              <a:t>Transfer Learning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popular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computer</a:t>
            </a:r>
            <a:r>
              <a:rPr lang="en-US" dirty="0"/>
              <a:t> </a:t>
            </a:r>
            <a:r>
              <a:rPr lang="en-US" i="1" dirty="0"/>
              <a:t>vision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model yang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404040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sz="2000" dirty="0">
              <a:solidFill>
                <a:srgbClr val="404040"/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9896FD-DC60-BA41-955D-AF4D8A6FAE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2420888"/>
            <a:ext cx="4704693" cy="323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3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23941" y="640080"/>
            <a:ext cx="8921700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084" y="825096"/>
            <a:ext cx="8547414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1" y="1443035"/>
            <a:ext cx="3970898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660446" y="1443035"/>
            <a:ext cx="3970897" cy="397193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i="1" dirty="0">
                <a:solidFill>
                  <a:schemeClr val="bg1"/>
                </a:solidFill>
              </a:rPr>
              <a:t>Support Vector Machine</a:t>
            </a:r>
            <a:r>
              <a:rPr lang="en-US" b="1" dirty="0">
                <a:solidFill>
                  <a:schemeClr val="bg1"/>
                </a:solidFill>
              </a:rPr>
              <a:t> (SVM) </a:t>
            </a:r>
            <a:r>
              <a:rPr lang="en-US" b="1" i="1" dirty="0">
                <a:solidFill>
                  <a:schemeClr val="bg1"/>
                </a:solidFill>
              </a:rPr>
              <a:t>Classifier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sz="3000" b="1" kern="1200" cap="all" spc="2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5041692" y="1295353"/>
            <a:ext cx="5714428" cy="149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i="1" dirty="0"/>
              <a:t>Support Vector Machine</a:t>
            </a:r>
            <a:r>
              <a:rPr lang="en-US" sz="1700" dirty="0"/>
              <a:t> (SVM) </a:t>
            </a:r>
            <a:r>
              <a:rPr lang="en-US" sz="1700" dirty="0" err="1"/>
              <a:t>merupakan</a:t>
            </a:r>
            <a:r>
              <a:rPr lang="en-US" sz="1700" dirty="0"/>
              <a:t> </a:t>
            </a:r>
            <a:r>
              <a:rPr lang="en-US" sz="1700" dirty="0" err="1"/>
              <a:t>metode</a:t>
            </a:r>
            <a:r>
              <a:rPr lang="en-US" sz="1700" dirty="0"/>
              <a:t> </a:t>
            </a:r>
            <a:r>
              <a:rPr lang="en-US" sz="1700" i="1" dirty="0"/>
              <a:t>machine learning</a:t>
            </a:r>
            <a:r>
              <a:rPr lang="en-US" sz="1700" dirty="0"/>
              <a:t> yang </a:t>
            </a:r>
            <a:r>
              <a:rPr lang="en-US" sz="1700" dirty="0" err="1"/>
              <a:t>bekerja</a:t>
            </a:r>
            <a:r>
              <a:rPr lang="en-US" sz="1700" dirty="0"/>
              <a:t> </a:t>
            </a:r>
            <a:r>
              <a:rPr lang="en-US" sz="1700" dirty="0" err="1"/>
              <a:t>atas</a:t>
            </a:r>
            <a:r>
              <a:rPr lang="en-US" sz="1700" dirty="0"/>
              <a:t> </a:t>
            </a:r>
            <a:r>
              <a:rPr lang="en-US" sz="1700" dirty="0" err="1"/>
              <a:t>prinsip</a:t>
            </a:r>
            <a:r>
              <a:rPr lang="en-US" sz="1700" dirty="0"/>
              <a:t> </a:t>
            </a:r>
            <a:r>
              <a:rPr lang="en-US" sz="1700" i="1" dirty="0"/>
              <a:t>Structural Risk Minimization </a:t>
            </a:r>
            <a:r>
              <a:rPr lang="en-US" sz="1700" dirty="0"/>
              <a:t>(SRM)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tujuan</a:t>
            </a:r>
            <a:r>
              <a:rPr lang="en-US" sz="1700" dirty="0"/>
              <a:t> </a:t>
            </a:r>
            <a:r>
              <a:rPr lang="en-US" sz="1700" dirty="0" err="1"/>
              <a:t>menemukan</a:t>
            </a:r>
            <a:r>
              <a:rPr lang="en-US" sz="1700" dirty="0"/>
              <a:t> </a:t>
            </a:r>
            <a:r>
              <a:rPr lang="en-US" sz="1700" i="1" dirty="0"/>
              <a:t>hyperplane</a:t>
            </a:r>
            <a:r>
              <a:rPr lang="en-US" sz="1700" dirty="0"/>
              <a:t> yang </a:t>
            </a:r>
            <a:r>
              <a:rPr lang="en-US" sz="1700" dirty="0" err="1"/>
              <a:t>memisahkan</a:t>
            </a:r>
            <a:r>
              <a:rPr lang="en-US" sz="1700" dirty="0"/>
              <a:t> </a:t>
            </a:r>
            <a:r>
              <a:rPr lang="en-US" sz="1700" dirty="0" err="1"/>
              <a:t>dua</a:t>
            </a:r>
            <a:r>
              <a:rPr lang="en-US" sz="1700" dirty="0"/>
              <a:t> </a:t>
            </a:r>
            <a:r>
              <a:rPr lang="en-US" sz="1700" dirty="0" err="1"/>
              <a:t>buah</a:t>
            </a:r>
            <a:r>
              <a:rPr lang="en-US" sz="1700" dirty="0"/>
              <a:t> </a:t>
            </a:r>
            <a:r>
              <a:rPr lang="en-US" sz="1700" i="1" dirty="0"/>
              <a:t>class </a:t>
            </a:r>
            <a:r>
              <a:rPr lang="en-US" sz="1700" dirty="0" err="1"/>
              <a:t>pada</a:t>
            </a:r>
            <a:r>
              <a:rPr lang="en-US" sz="1700" dirty="0"/>
              <a:t> input </a:t>
            </a:r>
            <a:r>
              <a:rPr lang="en-US" sz="1700" i="1" dirty="0"/>
              <a:t>space.</a:t>
            </a:r>
          </a:p>
          <a:p>
            <a:pPr lvl="0" algn="just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memisahkan</a:t>
            </a:r>
            <a:r>
              <a:rPr lang="en-US" sz="1700" dirty="0"/>
              <a:t> </a:t>
            </a:r>
            <a:r>
              <a:rPr lang="en-US" sz="1700" dirty="0" err="1"/>
              <a:t>dua</a:t>
            </a:r>
            <a:r>
              <a:rPr lang="en-US" sz="1700" dirty="0"/>
              <a:t> </a:t>
            </a:r>
            <a:r>
              <a:rPr lang="en-US" sz="1700" dirty="0" err="1"/>
              <a:t>kelas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titik</a:t>
            </a:r>
            <a:r>
              <a:rPr lang="en-US" sz="1700" dirty="0"/>
              <a:t> data,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banyak</a:t>
            </a:r>
            <a:r>
              <a:rPr lang="en-US" sz="1700" dirty="0"/>
              <a:t> </a:t>
            </a:r>
            <a:r>
              <a:rPr lang="en-US" sz="1700" dirty="0" err="1"/>
              <a:t>kemungkinan</a:t>
            </a:r>
            <a:r>
              <a:rPr lang="en-US" sz="1700" dirty="0"/>
              <a:t> </a:t>
            </a:r>
            <a:r>
              <a:rPr lang="en-US" sz="1700" i="1" dirty="0"/>
              <a:t>hyperplanes</a:t>
            </a:r>
            <a:r>
              <a:rPr lang="en-US" sz="1700" dirty="0"/>
              <a:t> yang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dipilih</a:t>
            </a:r>
            <a:r>
              <a:rPr lang="en-US" sz="1700" dirty="0"/>
              <a:t>. </a:t>
            </a:r>
            <a:r>
              <a:rPr lang="en-US" sz="1700" dirty="0" err="1"/>
              <a:t>Tujuannya</a:t>
            </a:r>
            <a:r>
              <a:rPr lang="en-US" sz="1700" dirty="0"/>
              <a:t> </a:t>
            </a:r>
            <a:r>
              <a:rPr lang="en-US" sz="1700" dirty="0" err="1"/>
              <a:t>adalah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menemukan</a:t>
            </a:r>
            <a:r>
              <a:rPr lang="en-US" sz="1700" dirty="0"/>
              <a:t> </a:t>
            </a:r>
            <a:r>
              <a:rPr lang="en-US" sz="1700" i="1" dirty="0"/>
              <a:t>plane </a:t>
            </a:r>
            <a:r>
              <a:rPr lang="en-US" sz="1700" dirty="0"/>
              <a:t>yang </a:t>
            </a:r>
            <a:r>
              <a:rPr lang="en-US" sz="1700" dirty="0" err="1"/>
              <a:t>mempunyai</a:t>
            </a:r>
            <a:r>
              <a:rPr lang="en-US" sz="1700" dirty="0"/>
              <a:t> maximum margin.</a:t>
            </a:r>
            <a:endParaRPr lang="en-US" sz="1700" dirty="0">
              <a:solidFill>
                <a:srgbClr val="404040"/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ADA369F-48D4-644E-BFFE-66BCC0C1D6CF}"/>
                  </a:ext>
                </a:extLst>
              </p:cNvPr>
              <p:cNvSpPr/>
              <p:nvPr/>
            </p:nvSpPr>
            <p:spPr>
              <a:xfrm>
                <a:off x="5210721" y="3612599"/>
                <a:ext cx="5513048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ADA369F-48D4-644E-BFFE-66BCC0C1D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721" y="3612599"/>
                <a:ext cx="5513048" cy="1142364"/>
              </a:xfrm>
              <a:prstGeom prst="rect">
                <a:avLst/>
              </a:prstGeom>
              <a:blipFill>
                <a:blip r:embed="rId3"/>
                <a:stretch>
                  <a:fillRect t="-101099" b="-15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99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23941" y="640080"/>
            <a:ext cx="8921700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084" y="825096"/>
            <a:ext cx="8547414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81" y="1443035"/>
            <a:ext cx="3970898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660446" y="1443035"/>
            <a:ext cx="3970897" cy="397193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dirty="0" err="1">
                <a:solidFill>
                  <a:schemeClr val="bg1"/>
                </a:solidFill>
              </a:rPr>
              <a:t>Rapsberry</a:t>
            </a:r>
            <a:r>
              <a:rPr lang="en-US" sz="2800" b="1" i="1" dirty="0">
                <a:solidFill>
                  <a:schemeClr val="bg1"/>
                </a:solidFill>
              </a:rPr>
              <a:t> Pi 3</a:t>
            </a:r>
            <a:endParaRPr lang="en-US" sz="2800" b="1" kern="1200" cap="all" spc="20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5046251" y="1412776"/>
            <a:ext cx="5714428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b="1" i="1" dirty="0" err="1"/>
              <a:t>Kelebihan</a:t>
            </a:r>
            <a:r>
              <a:rPr lang="en-US" b="1" i="1" dirty="0"/>
              <a:t> </a:t>
            </a:r>
            <a:r>
              <a:rPr lang="en-US" b="1" i="1" dirty="0" err="1"/>
              <a:t>dari</a:t>
            </a:r>
            <a:r>
              <a:rPr lang="en-US" b="1" i="1" dirty="0"/>
              <a:t> </a:t>
            </a:r>
            <a:r>
              <a:rPr lang="en-US" b="1" i="1" dirty="0" err="1"/>
              <a:t>Rapbsberry</a:t>
            </a:r>
            <a:r>
              <a:rPr lang="en-US" b="1" i="1" dirty="0"/>
              <a:t> Pi 2 : </a:t>
            </a:r>
          </a:p>
          <a:p>
            <a:r>
              <a:rPr lang="en-ID" dirty="0">
                <a:sym typeface="Symbol" pitchFamily="2" charset="2"/>
              </a:rPr>
              <a:t></a:t>
            </a:r>
            <a:r>
              <a:rPr lang="en-ID" dirty="0"/>
              <a:t>  A 1.2GHx 64-bit </a:t>
            </a:r>
            <a:r>
              <a:rPr lang="en-ID" i="1" dirty="0"/>
              <a:t>quad-core </a:t>
            </a:r>
            <a:r>
              <a:rPr lang="en-ID" dirty="0"/>
              <a:t>ARMv8 CPU </a:t>
            </a:r>
          </a:p>
          <a:p>
            <a:r>
              <a:rPr lang="en-ID" dirty="0">
                <a:sym typeface="Symbol" pitchFamily="2" charset="2"/>
              </a:rPr>
              <a:t></a:t>
            </a:r>
            <a:r>
              <a:rPr lang="en-ID" dirty="0"/>
              <a:t>  802.11n </a:t>
            </a:r>
            <a:r>
              <a:rPr lang="en-ID" i="1" dirty="0"/>
              <a:t>Wireless </a:t>
            </a:r>
            <a:r>
              <a:rPr lang="en-ID" dirty="0"/>
              <a:t>LAN </a:t>
            </a:r>
          </a:p>
          <a:p>
            <a:r>
              <a:rPr lang="en-ID" dirty="0">
                <a:sym typeface="Symbol" pitchFamily="2" charset="2"/>
              </a:rPr>
              <a:t></a:t>
            </a:r>
            <a:r>
              <a:rPr lang="en-ID" dirty="0"/>
              <a:t>  </a:t>
            </a:r>
            <a:r>
              <a:rPr lang="en-ID" i="1" dirty="0"/>
              <a:t>Bluetooth </a:t>
            </a:r>
            <a:r>
              <a:rPr lang="en-ID" dirty="0"/>
              <a:t>4.1 </a:t>
            </a:r>
          </a:p>
          <a:p>
            <a:r>
              <a:rPr lang="en-ID" dirty="0">
                <a:sym typeface="Symbol" pitchFamily="2" charset="2"/>
              </a:rPr>
              <a:t></a:t>
            </a:r>
            <a:r>
              <a:rPr lang="en-ID" dirty="0"/>
              <a:t>  </a:t>
            </a:r>
            <a:r>
              <a:rPr lang="en-ID" i="1" dirty="0"/>
              <a:t>Bluetooth Low Energy </a:t>
            </a:r>
            <a:r>
              <a:rPr lang="en-ID" dirty="0"/>
              <a:t>(BLE) </a:t>
            </a:r>
          </a:p>
          <a:p>
            <a:pPr lvl="0" algn="just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i="1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6EAA7-E2A8-A344-8766-AE028AA2841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1" t="17036" r="3850" b="19233"/>
          <a:stretch/>
        </p:blipFill>
        <p:spPr>
          <a:xfrm>
            <a:off x="6166420" y="3140968"/>
            <a:ext cx="324036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8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89D3ABB-9C0B-4B01-B153-DB3DE3C8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083" cy="6858000"/>
          </a:xfrm>
          <a:prstGeom prst="rect">
            <a:avLst/>
          </a:prstGeom>
          <a:solidFill>
            <a:srgbClr val="3888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621804" y="842345"/>
            <a:ext cx="3633766" cy="4604657"/>
          </a:xfrm>
          <a:prstGeom prst="ellipse">
            <a:avLst/>
          </a:prstGeom>
          <a:noFill/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TINJAUAN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PUSTAKA</a:t>
            </a:r>
            <a:endParaRPr lang="en-US" sz="2800" b="1" cap="all" spc="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1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647C-D01F-324F-A8FD-FA74ECBEA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32" y="-2559"/>
            <a:ext cx="7532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01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6530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804462" y="2404872"/>
            <a:ext cx="3044157" cy="1627792"/>
          </a:xfrm>
          <a:prstGeom prst="ellipse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i="1" cap="all" spc="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TINJAUAN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i="1" cap="all" spc="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PUSTAKA</a:t>
            </a:r>
            <a:endParaRPr lang="en-US" sz="2200" b="1" cap="all" spc="20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1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552EB3-69C7-3042-B1EA-046F9958B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082" y="840748"/>
            <a:ext cx="7535743" cy="51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8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D885C-0A15-4D6B-8EEE-E5B9550E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21C0-D6A7-4A3D-A17B-229E069D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MTI REGULER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898C-E1DA-4D14-A509-97624E50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075F74CA-A4A9-4E41-B82E-55E067D92A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997" y="1699355"/>
            <a:ext cx="4064282" cy="3870274"/>
          </a:xfrm>
        </p:spPr>
      </p:pic>
      <p:sp>
        <p:nvSpPr>
          <p:cNvPr id="16" name="Diamond 15">
            <a:extLst>
              <a:ext uri="{FF2B5EF4-FFF2-40B4-BE49-F238E27FC236}">
                <a16:creationId xmlns:a16="http://schemas.microsoft.com/office/drawing/2014/main" id="{113BEDA8-E02E-4C77-B81F-F5F5618C1D56}"/>
              </a:ext>
            </a:extLst>
          </p:cNvPr>
          <p:cNvSpPr/>
          <p:nvPr/>
        </p:nvSpPr>
        <p:spPr>
          <a:xfrm>
            <a:off x="5973457" y="1230377"/>
            <a:ext cx="655208" cy="655208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1B97FE5-8134-4551-A603-6956B3FAAF4F}"/>
              </a:ext>
            </a:extLst>
          </p:cNvPr>
          <p:cNvSpPr/>
          <p:nvPr/>
        </p:nvSpPr>
        <p:spPr>
          <a:xfrm>
            <a:off x="5973457" y="2433727"/>
            <a:ext cx="655208" cy="65520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7AFE004F-1739-4DFB-94E4-AB23F374053D}"/>
              </a:ext>
            </a:extLst>
          </p:cNvPr>
          <p:cNvSpPr/>
          <p:nvPr/>
        </p:nvSpPr>
        <p:spPr>
          <a:xfrm>
            <a:off x="5973457" y="3637077"/>
            <a:ext cx="655208" cy="65520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68AF1015-1E1F-47C5-ACC5-0337A1C94718}"/>
              </a:ext>
            </a:extLst>
          </p:cNvPr>
          <p:cNvSpPr/>
          <p:nvPr/>
        </p:nvSpPr>
        <p:spPr>
          <a:xfrm>
            <a:off x="5973457" y="4840428"/>
            <a:ext cx="655208" cy="655208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38B557-2290-4B9C-B94B-4B9C1D48DA35}"/>
              </a:ext>
            </a:extLst>
          </p:cNvPr>
          <p:cNvGrpSpPr/>
          <p:nvPr/>
        </p:nvGrpSpPr>
        <p:grpSpPr>
          <a:xfrm>
            <a:off x="6958508" y="1100150"/>
            <a:ext cx="3881459" cy="1009762"/>
            <a:chOff x="6958508" y="1155566"/>
            <a:chExt cx="3881459" cy="10097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D46236-05D8-481D-B84F-5F9E63DB2B38}"/>
                </a:ext>
              </a:extLst>
            </p:cNvPr>
            <p:cNvSpPr txBox="1"/>
            <p:nvPr/>
          </p:nvSpPr>
          <p:spPr>
            <a:xfrm>
              <a:off x="6958508" y="1573178"/>
              <a:ext cx="3881459" cy="5921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Latar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belakang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permasalahan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tujuan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dan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ruang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lingkup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proposal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4CC99A-D43F-441F-900F-794F224D1B2B}"/>
                </a:ext>
              </a:extLst>
            </p:cNvPr>
            <p:cNvSpPr txBox="1"/>
            <p:nvPr/>
          </p:nvSpPr>
          <p:spPr>
            <a:xfrm>
              <a:off x="6958508" y="1155566"/>
              <a:ext cx="3881459" cy="4355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cs typeface="Arial" panose="020B0604020202020204" pitchFamily="34" charset="0"/>
                </a:rPr>
                <a:t>PENDAHULUAN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DE4B03-1119-43E4-AF78-53B66893386C}"/>
              </a:ext>
            </a:extLst>
          </p:cNvPr>
          <p:cNvGrpSpPr/>
          <p:nvPr/>
        </p:nvGrpSpPr>
        <p:grpSpPr>
          <a:xfrm>
            <a:off x="6958508" y="2291643"/>
            <a:ext cx="3881459" cy="1009762"/>
            <a:chOff x="6958508" y="1155566"/>
            <a:chExt cx="3881459" cy="100976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B12DD7-A24F-46F1-9808-597F9D5C834D}"/>
                </a:ext>
              </a:extLst>
            </p:cNvPr>
            <p:cNvSpPr txBox="1"/>
            <p:nvPr/>
          </p:nvSpPr>
          <p:spPr>
            <a:xfrm>
              <a:off x="6958508" y="1573178"/>
              <a:ext cx="3881459" cy="5921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Teori-teori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yang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bersangkutan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dengan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diajukannya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proposal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38981BA-C534-4244-9F48-805BB46DFE33}"/>
                </a:ext>
              </a:extLst>
            </p:cNvPr>
            <p:cNvSpPr txBox="1"/>
            <p:nvPr/>
          </p:nvSpPr>
          <p:spPr>
            <a:xfrm>
              <a:off x="6958508" y="1155566"/>
              <a:ext cx="3881459" cy="4355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cs typeface="Arial" panose="020B0604020202020204" pitchFamily="34" charset="0"/>
                </a:rPr>
                <a:t>LANDASAN TEORI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E5E619-E727-46F6-9E99-65CC659EFA04}"/>
              </a:ext>
            </a:extLst>
          </p:cNvPr>
          <p:cNvGrpSpPr/>
          <p:nvPr/>
        </p:nvGrpSpPr>
        <p:grpSpPr>
          <a:xfrm>
            <a:off x="6958508" y="3520079"/>
            <a:ext cx="3881459" cy="1009762"/>
            <a:chOff x="6958508" y="1155566"/>
            <a:chExt cx="3881459" cy="100976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1818B0-2B73-44F9-9A06-CAB2FE50B8E9}"/>
                </a:ext>
              </a:extLst>
            </p:cNvPr>
            <p:cNvSpPr txBox="1"/>
            <p:nvPr/>
          </p:nvSpPr>
          <p:spPr>
            <a:xfrm>
              <a:off x="6958508" y="1573178"/>
              <a:ext cx="3881459" cy="59215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Metode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yang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telah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diterapkan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sebelumnya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dalam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400" i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face recognition</a:t>
              </a:r>
              <a:endPara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8982FF-4784-425F-A6AB-E6FCF40571F4}"/>
                </a:ext>
              </a:extLst>
            </p:cNvPr>
            <p:cNvSpPr txBox="1"/>
            <p:nvPr/>
          </p:nvSpPr>
          <p:spPr>
            <a:xfrm>
              <a:off x="6958508" y="1155566"/>
              <a:ext cx="3881459" cy="4355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cs typeface="Arial" panose="020B0604020202020204" pitchFamily="34" charset="0"/>
                </a:rPr>
                <a:t>RELATED WORKS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F9318F-4EE8-433C-A340-529400A886B9}"/>
              </a:ext>
            </a:extLst>
          </p:cNvPr>
          <p:cNvGrpSpPr/>
          <p:nvPr/>
        </p:nvGrpSpPr>
        <p:grpSpPr>
          <a:xfrm>
            <a:off x="6958508" y="4720807"/>
            <a:ext cx="3881459" cy="751229"/>
            <a:chOff x="6958508" y="1155566"/>
            <a:chExt cx="3881459" cy="7512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F4ED59-23CC-421E-B2FD-0707635B4EF7}"/>
                </a:ext>
              </a:extLst>
            </p:cNvPr>
            <p:cNvSpPr txBox="1"/>
            <p:nvPr/>
          </p:nvSpPr>
          <p:spPr>
            <a:xfrm>
              <a:off x="6958508" y="1573178"/>
              <a:ext cx="3881459" cy="33361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Metode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yang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digunakan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dalam</a:t>
              </a:r>
              <a:r>
                <a:rPr lang="en-US" sz="14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14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penelitian</a:t>
              </a:r>
              <a:endParaRPr lang="en-US" sz="1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D7AFFAC-1458-49D8-BC94-E06266717687}"/>
                </a:ext>
              </a:extLst>
            </p:cNvPr>
            <p:cNvSpPr txBox="1"/>
            <p:nvPr/>
          </p:nvSpPr>
          <p:spPr>
            <a:xfrm>
              <a:off x="6958508" y="1155566"/>
              <a:ext cx="3881459" cy="4355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0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cs typeface="Arial" panose="020B0604020202020204" pitchFamily="34" charset="0"/>
                </a:rPr>
                <a:t>METODOLOGI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36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2126" y="3789040"/>
            <a:ext cx="6268995" cy="100756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METODOLOGI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2132856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45280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0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0470EC-DED6-004E-8341-CB11A47992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66420" y="188640"/>
            <a:ext cx="4248472" cy="6395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67B464-825B-5941-9D43-4B8830518DDD}"/>
              </a:ext>
            </a:extLst>
          </p:cNvPr>
          <p:cNvSpPr txBox="1"/>
          <p:nvPr/>
        </p:nvSpPr>
        <p:spPr>
          <a:xfrm>
            <a:off x="1229244" y="2878328"/>
            <a:ext cx="25875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</a:rPr>
              <a:t>KERANGKA </a:t>
            </a:r>
          </a:p>
          <a:p>
            <a:pPr algn="ctr"/>
            <a:r>
              <a:rPr lang="en-US" sz="3000" b="1" dirty="0">
                <a:solidFill>
                  <a:schemeClr val="bg1"/>
                </a:solidFill>
              </a:rPr>
              <a:t>PIKIR</a:t>
            </a:r>
          </a:p>
        </p:txBody>
      </p:sp>
    </p:spTree>
    <p:extLst>
      <p:ext uri="{BB962C8B-B14F-4D97-AF65-F5344CB8AC3E}">
        <p14:creationId xmlns:p14="http://schemas.microsoft.com/office/powerpoint/2010/main" val="3649409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4994" y="950977"/>
            <a:ext cx="9038836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F1DA6F-603B-534A-A330-45509602AA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637" y="1271016"/>
            <a:ext cx="7553247" cy="4315968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215" y="624518"/>
            <a:ext cx="2157422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7B464-825B-5941-9D43-4B8830518DDD}"/>
              </a:ext>
            </a:extLst>
          </p:cNvPr>
          <p:cNvSpPr txBox="1"/>
          <p:nvPr/>
        </p:nvSpPr>
        <p:spPr>
          <a:xfrm>
            <a:off x="117748" y="624518"/>
            <a:ext cx="3168352" cy="2157984"/>
          </a:xfrm>
          <a:prstGeom prst="ellipse">
            <a:avLst/>
          </a:prstGeo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PERANCANGAN SISTEM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4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4994" y="950977"/>
            <a:ext cx="9038836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215" y="624518"/>
            <a:ext cx="2157422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7B464-825B-5941-9D43-4B8830518DDD}"/>
              </a:ext>
            </a:extLst>
          </p:cNvPr>
          <p:cNvSpPr txBox="1"/>
          <p:nvPr/>
        </p:nvSpPr>
        <p:spPr>
          <a:xfrm>
            <a:off x="117748" y="624518"/>
            <a:ext cx="3168352" cy="2157984"/>
          </a:xfrm>
          <a:prstGeom prst="ellipse">
            <a:avLst/>
          </a:prstGeo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b="1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PERANCANGAN FACE RECOGNITION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A307A3-EB8A-7B4E-B364-3E1CC8B134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98068" y="1484784"/>
            <a:ext cx="7056783" cy="37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00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0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643300" y="2985178"/>
            <a:ext cx="3363098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b="1" i="1" dirty="0">
                <a:solidFill>
                  <a:schemeClr val="bg1"/>
                </a:solidFill>
              </a:rPr>
              <a:t>PENGAMBILAN DATA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EBDA1-993F-1441-9A9F-1DFDA8979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98" y="0"/>
            <a:ext cx="7539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0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30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643300" y="2985178"/>
            <a:ext cx="3363098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b="1" i="1" dirty="0">
                <a:solidFill>
                  <a:schemeClr val="bg1"/>
                </a:solidFill>
              </a:rPr>
              <a:t>PENGAMBILAN DATA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11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CBA04-2486-FC4A-963E-4414C2C5F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98" y="1233467"/>
            <a:ext cx="7539127" cy="468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73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477788" y="2492896"/>
            <a:ext cx="11073282" cy="1944216"/>
          </a:xfrm>
          <a:prstGeom prst="rect">
            <a:avLst/>
          </a:prstGeom>
          <a:noFill/>
          <a:ln>
            <a:noFill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pPr lvl="0" algn="ctr" defTabSz="9144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2500" b="1" i="1" kern="1200" cap="all" spc="200" baseline="0" dirty="0">
                <a:latin typeface="+mj-lt"/>
                <a:ea typeface="+mj-ea"/>
                <a:cs typeface="+mj-cs"/>
              </a:rPr>
              <a:t>ANALISIS DATA :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+mj-lt"/>
              </a:rPr>
              <a:t>Dilakukan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pengecekan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apakah</a:t>
            </a:r>
            <a:r>
              <a:rPr lang="en-US" sz="1800" dirty="0">
                <a:latin typeface="+mj-lt"/>
              </a:rPr>
              <a:t> model yang </a:t>
            </a:r>
            <a:r>
              <a:rPr lang="en-US" sz="1800" dirty="0" err="1">
                <a:latin typeface="+mj-lt"/>
              </a:rPr>
              <a:t>diusulkan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dapat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berjalan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dengan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baik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atau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tidak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dan</a:t>
            </a:r>
            <a:r>
              <a:rPr lang="en-US" sz="1800" dirty="0">
                <a:latin typeface="+mj-lt"/>
              </a:rPr>
              <a:t> juga </a:t>
            </a:r>
            <a:r>
              <a:rPr lang="en-US" sz="1800" dirty="0" err="1">
                <a:latin typeface="+mj-lt"/>
              </a:rPr>
              <a:t>dilakukan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pengecekan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apakah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pendeteksi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wajah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memberikan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hasil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akurat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terhadap</a:t>
            </a:r>
            <a:r>
              <a:rPr lang="en-US" sz="1800" dirty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database </a:t>
            </a:r>
            <a:r>
              <a:rPr lang="en-US" sz="1800" dirty="0" err="1">
                <a:latin typeface="+mj-lt"/>
              </a:rPr>
              <a:t>karyawan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atau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tidak</a:t>
            </a:r>
            <a:endParaRPr lang="en-ID" sz="1800" dirty="0"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+mj-lt"/>
              </a:rPr>
              <a:t>Tahap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kedua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adalah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melakukan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pengecekan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terhadap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tingkat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akurasi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pada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kondisi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pencahayaan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agak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gelap</a:t>
            </a:r>
            <a:r>
              <a:rPr lang="en-US" sz="1800" dirty="0">
                <a:latin typeface="+mj-lt"/>
              </a:rPr>
              <a:t>. </a:t>
            </a:r>
            <a:endParaRPr lang="en-ID" sz="1800" dirty="0"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+mj-lt"/>
              </a:rPr>
              <a:t>Tahap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ketiga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adalah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melakukan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pengecekan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terhadap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tingkat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akurasi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pada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kondisi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pencahayaan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terang</a:t>
            </a:r>
            <a:r>
              <a:rPr lang="en-US" sz="1800" dirty="0">
                <a:latin typeface="+mj-lt"/>
              </a:rPr>
              <a:t>. </a:t>
            </a:r>
            <a:endParaRPr lang="en-ID" sz="1800" dirty="0"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+mj-lt"/>
              </a:rPr>
              <a:t>Tahap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keempat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adalah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melakukan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pengecekan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terhadap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benar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atau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tidaknya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pendeteksian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wajah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pada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wajah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menggunakan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aksesoris</a:t>
            </a:r>
            <a:r>
              <a:rPr lang="en-US" sz="1800" dirty="0">
                <a:latin typeface="+mj-lt"/>
              </a:rPr>
              <a:t> (</a:t>
            </a:r>
            <a:r>
              <a:rPr lang="en-US" sz="1800" dirty="0" err="1">
                <a:latin typeface="+mj-lt"/>
              </a:rPr>
              <a:t>kacamata</a:t>
            </a:r>
            <a:r>
              <a:rPr lang="en-US" sz="1800" dirty="0">
                <a:latin typeface="+mj-lt"/>
              </a:rPr>
              <a:t>, masker). </a:t>
            </a:r>
            <a:endParaRPr lang="en-ID" sz="1800" dirty="0">
              <a:latin typeface="+mj-lt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latin typeface="+mj-lt"/>
              </a:rPr>
              <a:t>Tahap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terakhir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adalah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melakukan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pengecekan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apakah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jenis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kelamin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mempengaruhi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hasil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pendeteksian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wajah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Jika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hal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tersebut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mempengaruhi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tingkat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akurasi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maka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penulis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melakukan</a:t>
            </a:r>
            <a:r>
              <a:rPr lang="en-US" sz="1800" dirty="0">
                <a:latin typeface="+mj-lt"/>
              </a:rPr>
              <a:t> proses </a:t>
            </a:r>
            <a:r>
              <a:rPr lang="en-US" sz="1800" dirty="0" err="1">
                <a:latin typeface="+mj-lt"/>
              </a:rPr>
              <a:t>klasifikasi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terlebih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dahulu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pada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jenis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kelamin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kemudian</a:t>
            </a:r>
            <a:r>
              <a:rPr lang="en-US" sz="1800" dirty="0">
                <a:latin typeface="+mj-lt"/>
              </a:rPr>
              <a:t> di </a:t>
            </a:r>
            <a:r>
              <a:rPr lang="en-US" sz="1800" dirty="0" err="1">
                <a:latin typeface="+mj-lt"/>
              </a:rPr>
              <a:t>uji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cobakan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kembali</a:t>
            </a:r>
            <a:endParaRPr lang="en-ID" sz="1800" dirty="0">
              <a:latin typeface="+mj-lt"/>
            </a:endParaRPr>
          </a:p>
          <a:p>
            <a:pPr lvl="0" algn="ctr" defTabSz="91440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</a:pPr>
            <a:endParaRPr lang="en-US" sz="1800" i="1" kern="1200" cap="all" spc="2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2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7FD0C17-ABB8-433B-B4F6-4DBD512635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r="129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3934ED-79BB-48C4-8751-E0D943C36EA1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F48CFE-D144-4037-8E62-8BBEDC060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4172" y="2564904"/>
            <a:ext cx="6180961" cy="1344084"/>
          </a:xfrm>
        </p:spPr>
        <p:txBody>
          <a:bodyPr anchor="b">
            <a:noAutofit/>
          </a:bodyPr>
          <a:lstStyle/>
          <a:p>
            <a:pPr algn="l"/>
            <a:r>
              <a:rPr lang="en-ID" sz="7000" i="1" dirty="0">
                <a:solidFill>
                  <a:schemeClr val="bg1"/>
                </a:solidFill>
              </a:rPr>
              <a:t>THANK YOU</a:t>
            </a:r>
            <a:endParaRPr lang="en-IN" sz="7000" b="1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162FED-B7D5-E348-B9C9-142C1FE58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2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2126" y="3789040"/>
            <a:ext cx="6268995" cy="100756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PENDAHULUAN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2132856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18986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573419" y="752964"/>
            <a:ext cx="5118780" cy="169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latin typeface="+mj-lt"/>
                <a:ea typeface="+mj-ea"/>
                <a:cs typeface="+mj-cs"/>
              </a:rPr>
              <a:t>Latar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Belakang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149" y="2316480"/>
            <a:ext cx="4570809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655150" y="2575034"/>
            <a:ext cx="5118779" cy="346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menghargai</a:t>
            </a:r>
            <a:r>
              <a:rPr lang="en-US" sz="1500" dirty="0"/>
              <a:t> </a:t>
            </a:r>
            <a:r>
              <a:rPr lang="en-US" sz="1500" dirty="0" err="1"/>
              <a:t>pekerjaan</a:t>
            </a:r>
            <a:r>
              <a:rPr lang="en-US" sz="1500" dirty="0"/>
              <a:t> </a:t>
            </a:r>
            <a:r>
              <a:rPr lang="en-US" sz="1500" dirty="0" err="1"/>
              <a:t>karyawan</a:t>
            </a:r>
            <a:r>
              <a:rPr lang="en-US" sz="1500" dirty="0"/>
              <a:t>,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memberi</a:t>
            </a:r>
            <a:r>
              <a:rPr lang="en-US" sz="1500" dirty="0"/>
              <a:t> </a:t>
            </a:r>
            <a:r>
              <a:rPr lang="en-US" sz="1500" dirty="0" err="1"/>
              <a:t>penghargaan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dilihat</a:t>
            </a:r>
            <a:r>
              <a:rPr lang="en-US" sz="1500" dirty="0"/>
              <a:t> </a:t>
            </a:r>
            <a:r>
              <a:rPr lang="en-US" sz="1500" dirty="0" err="1"/>
              <a:t>dari</a:t>
            </a:r>
            <a:r>
              <a:rPr lang="en-US" sz="1500" dirty="0"/>
              <a:t> </a:t>
            </a:r>
            <a:r>
              <a:rPr lang="en-US" sz="1500" dirty="0" err="1"/>
              <a:t>seberapa</a:t>
            </a:r>
            <a:r>
              <a:rPr lang="en-US" sz="1500" dirty="0"/>
              <a:t> </a:t>
            </a:r>
            <a:r>
              <a:rPr lang="en-US" sz="1500" dirty="0" err="1"/>
              <a:t>sering</a:t>
            </a:r>
            <a:r>
              <a:rPr lang="en-US" sz="1500" dirty="0"/>
              <a:t> </a:t>
            </a:r>
            <a:r>
              <a:rPr lang="en-US" sz="1500" dirty="0" err="1"/>
              <a:t>karyawan</a:t>
            </a:r>
            <a:r>
              <a:rPr lang="en-US" sz="1500" dirty="0"/>
              <a:t> </a:t>
            </a:r>
            <a:r>
              <a:rPr lang="en-US" sz="1500" dirty="0" err="1"/>
              <a:t>masuk</a:t>
            </a:r>
            <a:r>
              <a:rPr lang="en-US" sz="1500" dirty="0"/>
              <a:t> </a:t>
            </a:r>
            <a:r>
              <a:rPr lang="en-US" sz="1500" dirty="0" err="1"/>
              <a:t>kantor</a:t>
            </a:r>
            <a:r>
              <a:rPr lang="en-US" sz="1500" dirty="0"/>
              <a:t> </a:t>
            </a:r>
            <a:r>
              <a:rPr lang="en-US" sz="1500" dirty="0" err="1"/>
              <a:t>dan</a:t>
            </a:r>
            <a:r>
              <a:rPr lang="en-US" sz="1500" dirty="0"/>
              <a:t> </a:t>
            </a:r>
            <a:r>
              <a:rPr lang="en-US" sz="1500" dirty="0" err="1"/>
              <a:t>izin</a:t>
            </a:r>
            <a:r>
              <a:rPr lang="en-US" sz="1500" dirty="0"/>
              <a:t> (</a:t>
            </a:r>
            <a:r>
              <a:rPr lang="en-US" sz="1500" dirty="0" err="1"/>
              <a:t>absensi</a:t>
            </a:r>
            <a:r>
              <a:rPr lang="en-US" sz="1500" dirty="0"/>
              <a:t>)</a:t>
            </a: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marL="285750" indent="-28575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Metode</a:t>
            </a:r>
            <a:r>
              <a:rPr lang="en-US" sz="1500" dirty="0"/>
              <a:t> </a:t>
            </a:r>
            <a:r>
              <a:rPr lang="en-US" sz="1500" dirty="0" err="1"/>
              <a:t>biometrik</a:t>
            </a:r>
            <a:r>
              <a:rPr lang="en-US" sz="1500" dirty="0"/>
              <a:t> </a:t>
            </a:r>
            <a:r>
              <a:rPr lang="en-US" sz="1500" dirty="0" err="1"/>
              <a:t>lainnya</a:t>
            </a:r>
            <a:r>
              <a:rPr lang="en-US" sz="1500" dirty="0"/>
              <a:t> </a:t>
            </a:r>
            <a:r>
              <a:rPr lang="en-US" sz="1500" dirty="0" err="1"/>
              <a:t>mempunyai</a:t>
            </a:r>
            <a:r>
              <a:rPr lang="en-US" sz="1500" dirty="0"/>
              <a:t> </a:t>
            </a:r>
            <a:r>
              <a:rPr lang="en-US" sz="1500" dirty="0" err="1"/>
              <a:t>beberapa</a:t>
            </a:r>
            <a:r>
              <a:rPr lang="en-US" sz="1500" dirty="0"/>
              <a:t> </a:t>
            </a:r>
            <a:r>
              <a:rPr lang="en-US" sz="1500" dirty="0" err="1"/>
              <a:t>kekurangan</a:t>
            </a:r>
            <a:r>
              <a:rPr lang="en-US" sz="1500" dirty="0"/>
              <a:t> (iris </a:t>
            </a:r>
            <a:r>
              <a:rPr lang="en-US" sz="1500" dirty="0" err="1"/>
              <a:t>dan</a:t>
            </a:r>
            <a:r>
              <a:rPr lang="en-US" sz="1500" dirty="0"/>
              <a:t> fingerprint)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0012" y="6356350"/>
            <a:ext cx="11655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96E69268-9C8B-4EBF-A9EE-DC5DC2D48DC3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914400">
                <a:spcAft>
                  <a:spcPts val="600"/>
                </a:spcAft>
                <a:defRPr/>
              </a:pPr>
              <a:t>2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3691E00-B513-4E2C-8ECF-61BE829448E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9" r="32183"/>
          <a:stretch/>
        </p:blipFill>
        <p:spPr>
          <a:xfrm>
            <a:off x="5877319" y="-4192"/>
            <a:ext cx="6311506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6937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9372" y="0"/>
            <a:ext cx="91194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2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132" y="1443035"/>
            <a:ext cx="3970897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1260544" y="1586484"/>
            <a:ext cx="3684073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Rumusan Masalah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5590238" y="1402080"/>
            <a:ext cx="5319311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Bagaimana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merancang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sebuah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sistem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absensi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mampu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mengatasi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beberapa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keterbatasan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terjadi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sistem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absensi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biometrik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lainnya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menerapkan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sz="1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neural network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(DNN)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face recognition</a:t>
            </a:r>
          </a:p>
          <a:p>
            <a:pPr marL="342900" lvl="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Apakah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melakukan</a:t>
            </a:r>
            <a:r>
              <a:rPr lang="en-US" sz="1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pre-trained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model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akan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memberikan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deteksi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benar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tingkat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akurasi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tinggi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ketika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pencahayaan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wajah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terlalu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terang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Apakah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penerapan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multi-task convolutional neural network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memberikan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hasil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akurat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mendeteksi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banyak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wajah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apakah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dapat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mengatasi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permasalahan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penggunaan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kacamata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wajah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r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0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6937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9372" y="0"/>
            <a:ext cx="91194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132" y="1443035"/>
            <a:ext cx="3970897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1260544" y="1586484"/>
            <a:ext cx="3684073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Tujuan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dan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manfaat</a:t>
            </a:r>
            <a:endParaRPr lang="en-US" sz="3000" b="1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5590238" y="1402080"/>
            <a:ext cx="6408830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Tujuan</a:t>
            </a: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penelitian</a:t>
            </a: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</a:t>
            </a: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adalah</a:t>
            </a: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</a:p>
          <a:p>
            <a:pPr marL="342900" lvl="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Menerapkan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metode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neural network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(DNN)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sistem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absensi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karyawan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mendeteksi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wajah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Melakukan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proses </a:t>
            </a:r>
            <a:r>
              <a:rPr lang="en-US" sz="1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pre-trained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menggunakan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FaceNet</a:t>
            </a:r>
            <a:r>
              <a:rPr lang="en-US" sz="1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agar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dapat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mengenali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wajah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disoroti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cahaya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terlalu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terang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342900" lvl="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Melakukan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penerapan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multi-task convolutional neural network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untuk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mendeteksi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banyak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wajah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ketika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karyawan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masuk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secara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bersamaan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melalui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pintu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sama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Manfaat</a:t>
            </a: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penelitian</a:t>
            </a: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</a:t>
            </a:r>
          </a:p>
          <a:p>
            <a:pPr marL="342900" lvl="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Terciptanya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sistem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absensi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dengan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face recognition 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yang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lebih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dapat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mengatasi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kekurangan-kekurangan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dari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sistem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absensi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metode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bimetrik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lainnya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Mendapatkan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tingkat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akurasi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lebih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baik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pendeteksian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wajah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mengurangi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hambatan-hambatan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dalam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mendeteksi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wajah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ketika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menerapkan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proses </a:t>
            </a:r>
            <a:r>
              <a:rPr lang="en-US" sz="1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multi-task convolutional neural network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pre-trained </a:t>
            </a:r>
            <a:r>
              <a:rPr lang="en-US" sz="19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FaceNet</a:t>
            </a: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model</a:t>
            </a:r>
            <a:r>
              <a:rPr lang="en-US" sz="1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9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5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6937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9372" y="0"/>
            <a:ext cx="91194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132" y="1443035"/>
            <a:ext cx="3970897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1260544" y="1586484"/>
            <a:ext cx="3684073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Ruang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LINGKUP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5374332" y="1402080"/>
            <a:ext cx="6408712" cy="454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i="1" dirty="0"/>
              <a:t>deep neural network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sensor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, </a:t>
            </a:r>
            <a:r>
              <a:rPr lang="en-US" i="1" dirty="0"/>
              <a:t>framework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i="1" dirty="0"/>
              <a:t>deep learning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 err="1"/>
              <a:t>tenserflow</a:t>
            </a:r>
            <a:r>
              <a:rPr lang="en-US" i="1" dirty="0"/>
              <a:t>.</a:t>
            </a:r>
            <a:r>
              <a:rPr lang="en-US" dirty="0"/>
              <a:t> </a:t>
            </a:r>
            <a:r>
              <a:rPr lang="en-US" i="1" dirty="0"/>
              <a:t>Face detection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i="1" dirty="0"/>
              <a:t> Multi-task</a:t>
            </a:r>
            <a:r>
              <a:rPr lang="en-US" dirty="0"/>
              <a:t> </a:t>
            </a:r>
            <a:r>
              <a:rPr lang="en-US" i="1" dirty="0"/>
              <a:t>convolutional neural network.</a:t>
            </a:r>
          </a:p>
          <a:p>
            <a:pPr lvl="0" algn="just"/>
            <a:endParaRPr lang="en-US" i="1" dirty="0"/>
          </a:p>
          <a:p>
            <a:pPr lvl="0" algn="just"/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i="1" dirty="0"/>
              <a:t>embeddings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pre-trained </a:t>
            </a:r>
            <a:r>
              <a:rPr lang="en-US" dirty="0"/>
              <a:t>proses </a:t>
            </a:r>
            <a:r>
              <a:rPr lang="en-US" dirty="0" err="1"/>
              <a:t>pada</a:t>
            </a:r>
            <a:r>
              <a:rPr lang="en-US" dirty="0"/>
              <a:t> model </a:t>
            </a:r>
            <a:r>
              <a:rPr lang="en-US" i="1" dirty="0" err="1"/>
              <a:t>FaceNet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SVM </a:t>
            </a:r>
            <a:r>
              <a:rPr lang="en-US" i="1" dirty="0"/>
              <a:t>classifier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menklasifikasikan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encoding </a:t>
            </a:r>
            <a:r>
              <a:rPr lang="en-US" dirty="0" err="1"/>
              <a:t>wajah</a:t>
            </a:r>
            <a:r>
              <a:rPr lang="en-US" dirty="0"/>
              <a:t>.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ID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1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6937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9372" y="0"/>
            <a:ext cx="91194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132" y="1443035"/>
            <a:ext cx="3970897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E50B4-4B13-4FFA-8BCC-76D7D38110AD}"/>
              </a:ext>
            </a:extLst>
          </p:cNvPr>
          <p:cNvSpPr txBox="1"/>
          <p:nvPr/>
        </p:nvSpPr>
        <p:spPr>
          <a:xfrm>
            <a:off x="1260544" y="1586484"/>
            <a:ext cx="3684073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Ruang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LINGKUP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9CD32-E2B4-4D67-8C7D-17DE655DBA12}"/>
              </a:ext>
            </a:extLst>
          </p:cNvPr>
          <p:cNvSpPr txBox="1"/>
          <p:nvPr/>
        </p:nvSpPr>
        <p:spPr>
          <a:xfrm>
            <a:off x="5374332" y="1402080"/>
            <a:ext cx="6408712" cy="454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i="1" dirty="0"/>
              <a:t>deep neural network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sensor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, </a:t>
            </a:r>
            <a:r>
              <a:rPr lang="en-US" i="1" dirty="0"/>
              <a:t>framework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proses </a:t>
            </a:r>
            <a:r>
              <a:rPr lang="en-US" i="1" dirty="0"/>
              <a:t>deep learning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i="1" dirty="0" err="1"/>
              <a:t>tenserflow</a:t>
            </a:r>
            <a:r>
              <a:rPr lang="en-US" i="1" dirty="0"/>
              <a:t>.</a:t>
            </a:r>
            <a:r>
              <a:rPr lang="en-US" dirty="0"/>
              <a:t> </a:t>
            </a:r>
            <a:r>
              <a:rPr lang="en-US" i="1" dirty="0"/>
              <a:t>Face detection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i="1" dirty="0"/>
              <a:t> Multi-task</a:t>
            </a:r>
            <a:r>
              <a:rPr lang="en-US" dirty="0"/>
              <a:t> </a:t>
            </a:r>
            <a:r>
              <a:rPr lang="en-US" i="1" dirty="0"/>
              <a:t>convolutional neural network.</a:t>
            </a:r>
          </a:p>
          <a:p>
            <a:pPr lvl="0" algn="just"/>
            <a:endParaRPr lang="en-US" i="1" dirty="0"/>
          </a:p>
          <a:p>
            <a:pPr lvl="0" algn="just"/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i="1" dirty="0"/>
              <a:t>embeddings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pre-trained </a:t>
            </a:r>
            <a:r>
              <a:rPr lang="en-US" dirty="0"/>
              <a:t>proses </a:t>
            </a:r>
            <a:r>
              <a:rPr lang="en-US" dirty="0" err="1"/>
              <a:t>pada</a:t>
            </a:r>
            <a:r>
              <a:rPr lang="en-US" dirty="0"/>
              <a:t> model </a:t>
            </a:r>
            <a:r>
              <a:rPr lang="en-US" i="1" dirty="0" err="1"/>
              <a:t>FaceNet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SVM </a:t>
            </a:r>
            <a:r>
              <a:rPr lang="en-US" i="1" dirty="0"/>
              <a:t>classifier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menklasifikasikan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encoding </a:t>
            </a:r>
            <a:r>
              <a:rPr lang="en-US" dirty="0" err="1"/>
              <a:t>wajah</a:t>
            </a:r>
            <a:r>
              <a:rPr lang="en-US" dirty="0"/>
              <a:t>.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data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ID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BAB341-E632-4820-9100-6D3FD3C6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6120" y="6217920"/>
            <a:ext cx="365664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96E69268-9C8B-4EBF-A9EE-DC5DC2D48DC3}" type="slidenum">
              <a:rPr lang="en-US" sz="1100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100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F3AA4-EF60-7D40-A553-8894571D1B43}"/>
              </a:ext>
            </a:extLst>
          </p:cNvPr>
          <p:cNvSpPr txBox="1"/>
          <p:nvPr/>
        </p:nvSpPr>
        <p:spPr>
          <a:xfrm>
            <a:off x="11366339" y="6250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1F539002-E30C-409C-93E4-9040FF3868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C196ED-3752-4CBB-BA56-1B75DF0E537D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5000">
                <a:schemeClr val="accent3"/>
              </a:gs>
              <a:gs pos="100000">
                <a:schemeClr val="accent1">
                  <a:alpha val="38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6B16-3A2D-40A1-8379-8C68FFDBF4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2126" y="3789040"/>
            <a:ext cx="6268995" cy="100756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LANDASAN TEORI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72BD343-1C28-44FB-93BF-75431E15CDDF}"/>
              </a:ext>
            </a:extLst>
          </p:cNvPr>
          <p:cNvSpPr/>
          <p:nvPr/>
        </p:nvSpPr>
        <p:spPr>
          <a:xfrm>
            <a:off x="1042730" y="2132856"/>
            <a:ext cx="1530468" cy="1530468"/>
          </a:xfrm>
          <a:prstGeom prst="diamond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56639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79C2F"/>
      </a:accent1>
      <a:accent2>
        <a:srgbClr val="2B1E5C"/>
      </a:accent2>
      <a:accent3>
        <a:srgbClr val="9C319F"/>
      </a:accent3>
      <a:accent4>
        <a:srgbClr val="00BC82"/>
      </a:accent4>
      <a:accent5>
        <a:srgbClr val="5D92B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14753</TotalTime>
  <Words>1220</Words>
  <Application>Microsoft Macintosh PowerPoint</Application>
  <PresentationFormat>Custom</PresentationFormat>
  <Paragraphs>187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Open Sans</vt:lpstr>
      <vt:lpstr>Symbol</vt:lpstr>
      <vt:lpstr>Office Theme</vt:lpstr>
      <vt:lpstr>Parcel</vt:lpstr>
      <vt:lpstr>FACE RECOGNITION PADA SISTEM ABSENSI KARYAWAN MENGGUNAKAN MULTI-TASK CONVOLUTIONAL NEURAL NETWORK (RESEARCH)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FADHILLAH MOULITA</cp:lastModifiedBy>
  <cp:revision>178</cp:revision>
  <dcterms:created xsi:type="dcterms:W3CDTF">2013-09-12T13:05:01Z</dcterms:created>
  <dcterms:modified xsi:type="dcterms:W3CDTF">2019-05-24T05:30:28Z</dcterms:modified>
</cp:coreProperties>
</file>