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33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38" r:id="rId17"/>
    <p:sldId id="339" r:id="rId18"/>
    <p:sldId id="272" r:id="rId19"/>
    <p:sldId id="274" r:id="rId20"/>
    <p:sldId id="335" r:id="rId21"/>
    <p:sldId id="275" r:id="rId22"/>
    <p:sldId id="276" r:id="rId23"/>
    <p:sldId id="340" r:id="rId24"/>
    <p:sldId id="341" r:id="rId25"/>
    <p:sldId id="336" r:id="rId26"/>
    <p:sldId id="342" r:id="rId27"/>
    <p:sldId id="279" r:id="rId28"/>
    <p:sldId id="344" r:id="rId29"/>
    <p:sldId id="343" r:id="rId30"/>
    <p:sldId id="282" r:id="rId31"/>
    <p:sldId id="286" r:id="rId32"/>
    <p:sldId id="287" r:id="rId33"/>
    <p:sldId id="284" r:id="rId34"/>
    <p:sldId id="285" r:id="rId35"/>
    <p:sldId id="289" r:id="rId36"/>
    <p:sldId id="288" r:id="rId37"/>
    <p:sldId id="290" r:id="rId38"/>
    <p:sldId id="291" r:id="rId39"/>
    <p:sldId id="292" r:id="rId40"/>
    <p:sldId id="345" r:id="rId41"/>
    <p:sldId id="293" r:id="rId42"/>
    <p:sldId id="294" r:id="rId43"/>
    <p:sldId id="346" r:id="rId44"/>
    <p:sldId id="295" r:id="rId45"/>
    <p:sldId id="296" r:id="rId46"/>
    <p:sldId id="347" r:id="rId47"/>
    <p:sldId id="297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3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9144000" cy="6858000" type="screen4x3"/>
  <p:notesSz cx="7315200" cy="9601200"/>
  <p:custShowLst>
    <p:custShow name="Custom Show 1" id="0">
      <p:sldLst>
        <p:sld r:id="rId4"/>
        <p:sld r:id="rId8"/>
        <p:sld r:id="rId10"/>
        <p:sld r:id="rId33"/>
        <p:sld r:id="rId32"/>
        <p:sld r:id="rId12"/>
        <p:sld r:id="rId65"/>
        <p:sld r:id="rId28"/>
        <p:sld r:id="rId28"/>
        <p:sld r:id="rId36"/>
        <p:sld r:id="rId61"/>
        <p:sld r:id="rId64"/>
        <p:sld r:id="rId16"/>
        <p:sld r:id="rId46"/>
        <p:sld r:id="rId48"/>
        <p:sld r:id="rId37"/>
        <p:sld r:id="rId62"/>
        <p:sld r:id="rId6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2819" autoAdjust="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5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5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5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556">
              <a:defRPr sz="1200"/>
            </a:lvl1pPr>
          </a:lstStyle>
          <a:p>
            <a:pPr>
              <a:defRPr/>
            </a:pPr>
            <a:fld id="{5AA7B87A-5437-4D90-9626-482AACEB0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5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5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9"/>
            <a:ext cx="5363595" cy="431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5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556">
              <a:defRPr sz="1200"/>
            </a:lvl1pPr>
          </a:lstStyle>
          <a:p>
            <a:pPr>
              <a:defRPr/>
            </a:pPr>
            <a:fld id="{8DEC256F-29D4-45AB-B691-009AEF359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7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47862-772B-4C6E-9CED-BB383B46D6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272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144FE-89C8-4358-958B-9EDDFE85062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 dirty="0">
                <a:latin typeface="Times New Roman" pitchFamily="18" charset="0"/>
              </a:rPr>
              <a:t>2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31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31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428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DEDB3-DD06-4021-8528-AC2718275CB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 dirty="0">
                <a:latin typeface="Times New Roman" pitchFamily="18" charset="0"/>
              </a:rPr>
              <a:t>3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801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69BBF-8051-482D-9044-66BEA30F19D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 dirty="0">
                <a:latin typeface="Times New Roman" pitchFamily="18" charset="0"/>
              </a:rPr>
              <a:t>4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52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52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26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7016E-3956-4EDC-9575-CBF8876ED6E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 dirty="0">
                <a:latin typeface="Times New Roman" pitchFamily="18" charset="0"/>
              </a:rPr>
              <a:t>5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62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62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311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7F9029-B999-48C7-9F44-DFFA1184470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 dirty="0">
                <a:latin typeface="Times New Roman" pitchFamily="18" charset="0"/>
              </a:rPr>
              <a:t>6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3971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CECD0-9E38-435D-94D1-88281D7B39D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4267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67697-4B00-4E36-9FF7-707E7889DA4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 dirty="0">
                <a:latin typeface="Times New Roman" pitchFamily="18" charset="0"/>
              </a:rPr>
              <a:t>9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0358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03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10036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4556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11AC5-C6D7-4EEB-B87C-0228D1B8894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7614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26465D-9CB9-47B3-AC60-B2811CEC859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 dirty="0">
                <a:latin typeface="Times New Roman" pitchFamily="18" charset="0"/>
              </a:rPr>
              <a:t>7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10445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1044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684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577C0-F7AE-4BF4-982E-4061FD03B90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193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D5D6C-D304-4C4B-A835-FEEB2207197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648" tIns="46985" rIns="95648" bIns="46985" anchor="b"/>
          <a:lstStyle/>
          <a:p>
            <a:pPr algn="r" defTabSz="966556"/>
            <a:r>
              <a:rPr lang="en-US" sz="1400" dirty="0">
                <a:latin typeface="Times New Roman" pitchFamily="18" charset="0"/>
              </a:rPr>
              <a:t>1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5006" tIns="47503" rIns="95006" bIns="47503" anchor="ctr"/>
          <a:lstStyle/>
          <a:p>
            <a:endParaRPr lang="en-US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/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 lIns="95648" tIns="46985" rIns="95648" bIns="46985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3437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FE54B-E7D2-4AC4-BB3F-8B4C8B8B0A1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6447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0D10B-9884-4166-A55B-29D7BB05979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69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908C4C-A6DE-4B39-B04B-74E90E6DDCCF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3559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4A79F-1206-4939-8441-B873C57DEBD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9663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5DF8D-FE0F-4B7C-BBDB-23D8FC8DE8D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1331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7C230-4156-491C-9249-257211BFA5F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0121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4D68C-5B3F-4C7E-BE9D-6A9E7CBC8CD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8078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9B1E9-00D3-47F4-B83F-9EDA46D566A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1362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D0595-655B-4F77-BCAB-E0804D155235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1494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08E3A-73B4-4F88-B792-2262ADF3AAB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519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2BC9A-70CC-4FE2-975F-780A50FA155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9831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F45E7-F700-467F-B2F5-458A92BBF82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6876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BE7228-D4DD-48D5-98CE-0BAA67CDCE3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9766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4F441-16B4-4A8F-B886-64EA435726B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41022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40960-17AF-45DE-B911-7C4564DA27F7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6598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FD743C-7C27-44C4-ADF6-5DBF806E2E36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4427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A72003-8C1A-4166-A13F-69273A8317C9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9653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D224A5-B2B2-4040-AB9C-74B8B3D8877D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6742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49E70-8A62-4A21-8010-807FFAFF712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6739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63234-8EF3-4121-B4B6-B77B44F3867B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4497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95894-82F5-41B1-96D9-BFB23777FC83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74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4379A-ABC1-4EBE-AD96-7D80E131236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35147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4EA0F-866D-4424-8099-6BF0092ADD3B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38821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C8A66-77B0-4210-A84F-7000825B9F0F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6944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B2599-0BAF-4BF6-B6CC-43D1CAC877A8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97472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EB0F7-FB79-454E-B03D-FCB39455377C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5017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D5BD-881E-41F4-8EF2-BC733DDEA090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274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EEB789-E870-4C40-8701-9410143FD37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9065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71E9F-1366-4B93-A88A-23AF0F86FDD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983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A144D-E932-4A48-A2E2-8D485FA2B99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363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EC256F-29D4-45AB-B691-009AEF3591E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0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D16FE-513B-4429-9B15-7859A8FF871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1955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240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EE2A4-06DC-4F67-A419-385307327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A3BC0-D259-4AFA-B807-0821E8D276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DEA9-5371-49A4-B7F0-856D1824DB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4EB76-A1A2-42AE-9A36-F0D5B0D2F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23740-2D87-466A-BE36-BF99FD6E9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7511C-37C4-49A2-B695-121B0B6ADA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F95F3-FE84-478B-9CDD-A482E0A32F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8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B18AF-1E73-46D0-A5AE-06A60FB3C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9E213-273A-4B02-B22C-CDBB3F6BA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4763C-AB6D-4F12-B733-A03231BCC2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CCA25-95C6-46B0-94C8-154FE2D4A7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5E56-5EFC-407C-B513-276CF6CF3F21}" type="datetimeFigureOut">
              <a:rPr lang="en-US" smtClean="0"/>
              <a:t>17-Oct-16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0B3E201-B524-44FC-8233-FD00576DB4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3: Introduction to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91070"/>
            <a:ext cx="7886700" cy="791570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and Alter Table Constructs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385050" cy="51593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US" sz="2000" b="1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Deletes the table and its contents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from</a:t>
            </a:r>
            <a:r>
              <a:rPr lang="en-US" sz="20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Deletes all contents of table, but retains table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table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</a:t>
            </a:r>
          </a:p>
          <a:p>
            <a:pPr lvl="1">
              <a:tabLst>
                <a:tab pos="2232025" algn="l"/>
              </a:tabLst>
            </a:pPr>
            <a:r>
              <a:rPr lang="en-US" sz="2000" dirty="0">
                <a:solidFill>
                  <a:srgbClr val="C00000"/>
                </a:solidFill>
              </a:rPr>
              <a:t>alter table student add </a:t>
            </a:r>
            <a:r>
              <a:rPr lang="en-US" sz="2000" dirty="0" smtClean="0">
                <a:solidFill>
                  <a:srgbClr val="C00000"/>
                </a:solidFill>
              </a:rPr>
              <a:t>NID 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>
              <a:solidFill>
                <a:srgbClr val="C00000"/>
              </a:solidFill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attribute to be added to relation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domain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tuples in the relation are assigned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drop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an attribute of relation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of attributes not supported by many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62922"/>
          </a:xfrm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06488"/>
            <a:ext cx="7886700" cy="4881562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SQL </a:t>
            </a:r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data-manipulation language (DML)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SQL query has the form: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an attribute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relation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an SQL query is a relation.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2012"/>
            <a:ext cx="7886700" cy="668741"/>
          </a:xfrm>
        </p:spPr>
        <p:txBody>
          <a:bodyPr lIns="90488" tIns="44450" rIns="90488" bIns="44450" anchor="ctr">
            <a:norm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select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91319" y="1106488"/>
            <a:ext cx="8314544" cy="5165725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the names of all instructors: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people use upper case wherever we use bold font.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77422"/>
            <a:ext cx="7886700" cy="682388"/>
          </a:xfrm>
        </p:spPr>
        <p:txBody>
          <a:bodyPr lIns="90488" tIns="44450" rIns="90488" bIns="44450" anchor="ctr">
            <a:norm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select Clause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06488"/>
            <a:ext cx="8078622" cy="48768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force the elimination of duplicates, insert the keyword </a:t>
            </a:r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select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names of all departments with instructor,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that duplicates not be removed.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2956"/>
            <a:ext cx="7886700" cy="696036"/>
          </a:xfrm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36728" y="1106488"/>
            <a:ext cx="8379726" cy="48768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select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 can contain arithmetic expressions involving the operation, +, –, , and /, and operating on constants or attributes of tuples.</a:t>
            </a:r>
          </a:p>
          <a:p>
            <a:pPr>
              <a:tabLst>
                <a:tab pos="2055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query: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select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ID, name, salary/12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return a relation that is the same as the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relation, except that the value of the attribute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divided by 12.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41362"/>
          </a:xfrm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where Clause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47853" y="1106489"/>
            <a:ext cx="7967497" cy="48768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tabLst>
                <a:tab pos="13112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all instructors in Comp. Sci.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salary &gt; 80000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Comp. Sci.'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80000</a:t>
            </a:r>
          </a:p>
          <a:p>
            <a:pPr>
              <a:tabLst>
                <a:tab pos="13112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results can be combined using the logical connectives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and, or,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tabLst>
                <a:tab pos="13112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can be applied to results of arithmetic expressions.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52498"/>
            <a:ext cx="4527550" cy="346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30" y="1003898"/>
            <a:ext cx="4104968" cy="279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58" y="311373"/>
            <a:ext cx="240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Customer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9950" y="384500"/>
            <a:ext cx="222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Depositor</a:t>
            </a:r>
            <a:endParaRPr lang="en-US" sz="40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5" y="5105400"/>
            <a:ext cx="4352925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4931" y="4572000"/>
            <a:ext cx="220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Loan</a:t>
            </a:r>
            <a:endParaRPr lang="en-US" sz="40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757" y="5105400"/>
            <a:ext cx="3414713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43052" y="4537584"/>
            <a:ext cx="220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Borrower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55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0" y="1212851"/>
            <a:ext cx="878522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j-ea"/>
                <a:cs typeface="+mj-cs"/>
              </a:rPr>
              <a:t>The from Clause</a:t>
            </a:r>
            <a:endParaRPr kumimoji="1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elvetic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56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1"/>
          <p:cNvGrpSpPr>
            <a:grpSpLocks/>
          </p:cNvGrpSpPr>
          <p:nvPr/>
        </p:nvGrpSpPr>
        <p:grpSpPr bwMode="auto">
          <a:xfrm>
            <a:off x="1343025" y="4516438"/>
            <a:ext cx="6288088" cy="2163762"/>
            <a:chOff x="1102" y="3005"/>
            <a:chExt cx="3281" cy="1171"/>
          </a:xfrm>
        </p:grpSpPr>
        <p:pic>
          <p:nvPicPr>
            <p:cNvPr id="22533" name="Picture 3" descr="allFigures.pdf"/>
            <p:cNvPicPr preferRelativeResize="0">
              <a:picLocks noChangeAspect="1"/>
            </p:cNvPicPr>
            <p:nvPr/>
          </p:nvPicPr>
          <p:blipFill>
            <a:blip r:embed="rId2"/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2534" name="Picture 3" descr="allFigures.pdf"/>
            <p:cNvPicPr preferRelativeResize="0">
              <a:picLocks noChangeAspect="1"/>
            </p:cNvPicPr>
            <p:nvPr/>
          </p:nvPicPr>
          <p:blipFill>
            <a:blip r:embed="rId2"/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059" y="168295"/>
            <a:ext cx="7886700" cy="50833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832513"/>
            <a:ext cx="7996237" cy="51349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instructors who have taught some course, find their names and the course ID of the courses they taught.</a:t>
            </a:r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instructor, teaches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instructor.ID = teaches.ID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course ID, semester, year and title of each course offered by the Comp. Sci. department</a:t>
            </a:r>
          </a:p>
          <a:p>
            <a:pPr>
              <a:buFont typeface="Monotype Sorts" charset="2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select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section.course_id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semester, year, title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section, course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 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section.course_id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course.course_id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‘Comp. Sci.'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72104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87355"/>
            <a:ext cx="7886700" cy="498960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matches tuples with the same values for all common attributes, and retains only one copy of each common column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   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0" name="Picture 4" descr="3"/>
          <p:cNvPicPr>
            <a:picLocks noChangeAspect="1" noChangeArrowheads="1"/>
          </p:cNvPicPr>
          <p:nvPr/>
        </p:nvPicPr>
        <p:blipFill>
          <a:blip r:embed="rId2"/>
          <a:srcRect b="26213"/>
          <a:stretch>
            <a:fillRect/>
          </a:stretch>
        </p:blipFill>
        <p:spPr bwMode="auto">
          <a:xfrm>
            <a:off x="1191134" y="2737633"/>
            <a:ext cx="6570662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3:  Introduction to SQL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09625" y="1460310"/>
            <a:ext cx="7413625" cy="4376928"/>
          </a:xfrm>
          <a:noFill/>
        </p:spPr>
        <p:txBody>
          <a:bodyPr lIns="90488" tIns="44450" rIns="90488" bIns="44450">
            <a:norm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SQL Query Language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Query Structure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Basic Operations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the Database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1132764"/>
            <a:ext cx="8121650" cy="4607636"/>
          </a:xfrm>
        </p:spPr>
        <p:txBody>
          <a:bodyPr>
            <a:normAutofit/>
          </a:bodyPr>
          <a:lstStyle/>
          <a:p>
            <a:pPr>
              <a:buFont typeface="Monotype Sorts" charset="2"/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lvl="1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instructor, teaches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instructor.ID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teaches.ID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Monotype Sorts" charset="2"/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Monotype Sorts" charset="2"/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631161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093788"/>
            <a:ext cx="8396287" cy="513238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Danger in natural join: beware of unrelated attributes with same name which get equated incorrectly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names of instructors along with 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titles of courses that they teach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version (makes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course.dept_name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instructor.dept_name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version</a:t>
            </a:r>
          </a:p>
          <a:p>
            <a:pPr lvl="2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correct version</a:t>
            </a:r>
          </a:p>
          <a:p>
            <a:pPr lvl="2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join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3116" y="3560620"/>
            <a:ext cx="8435975" cy="1096048"/>
          </a:xfrm>
          <a:noFill/>
        </p:spPr>
        <p:txBody>
          <a:bodyPr lIns="90488" tIns="44450" rIns="90488" bIns="44450">
            <a:no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055813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055813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ID, name, salary/12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monthly_salary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0">
              <a:buClr>
                <a:srgbClr val="C00000"/>
              </a:buClr>
              <a:buNone/>
              <a:tabLst>
                <a:tab pos="2055813" algn="l"/>
              </a:tabLst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12223"/>
            <a:ext cx="8239991" cy="314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58" y="279929"/>
            <a:ext cx="8108950" cy="635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10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7" y="220133"/>
            <a:ext cx="8126413" cy="623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6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413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106488"/>
            <a:ext cx="7959725" cy="5181600"/>
          </a:xfrm>
        </p:spPr>
        <p:txBody>
          <a:bodyPr>
            <a:normAutofit/>
          </a:bodyPr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string length, extracting substrings,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6" y="633942"/>
            <a:ext cx="807720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41362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Clause Predicates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2263" y="1282890"/>
            <a:ext cx="8297412" cy="4862323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includes a </a:t>
            </a:r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operator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Find the names of all instructors with salary between $90,000 and $100,000 (that is,  $90,000 and  $100,000)</a:t>
            </a:r>
          </a:p>
          <a:p>
            <a:pPr lvl="1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90000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 comparison</a:t>
            </a:r>
          </a:p>
          <a:p>
            <a:pPr lvl="1"/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b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’Biology’);</a:t>
            </a:r>
          </a:p>
          <a:p>
            <a:pPr lvl="1"/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3" y="422805"/>
            <a:ext cx="8077200" cy="593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6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3" y="291042"/>
            <a:ext cx="8077200" cy="583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6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01254"/>
            <a:ext cx="7886700" cy="4675709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Sequel language developed as part of System R project at the IBM San Jose Research Laboratory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Renamed Structured Query Language (SQL)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and ISO standard SQL: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SQL-86, SQL-89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SQL-92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SQL:1999, SQL:2003, SQL:2008,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SQL:2008,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SQL:2012, SQL:2014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systems offer most, if not all, SQL-92 features, plus varying feature sets from later standards and special proprietary features.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examples here may work on your particular system.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sz="2000" dirty="0" smtClean="0"/>
              <a:t>Find courses that ran in Fall 2009 or in Spring 2010</a:t>
            </a:r>
            <a:endParaRPr lang="en-US" dirty="0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/>
              <a:t> </a:t>
            </a:r>
            <a:r>
              <a:rPr kumimoji="1" lang="en-US" sz="1800"/>
              <a:t>Find courses that ran in Fall 2009 but not in Spring 2010</a:t>
            </a:r>
            <a:endParaRPr kumimoji="1" lang="en-US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604963"/>
            <a:ext cx="82835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‘Fall’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2009)</a:t>
            </a:r>
            <a:b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b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‘Spring’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2010)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Find courses that ran in Fall 2009 and in Spring 2010</a:t>
            </a:r>
            <a:endParaRPr kumimoji="1" 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3168650"/>
            <a:ext cx="826293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‘Fall’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2009)</a:t>
            </a:r>
            <a:b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</a:t>
            </a:r>
            <a:b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‘Spring’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2010)</a:t>
            </a:r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‘Fall’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2009)</a:t>
            </a:r>
            <a:b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b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‘Spring’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=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7657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73444" y="1394038"/>
            <a:ext cx="7010400" cy="3897312"/>
          </a:xfrm>
        </p:spPr>
        <p:txBody>
          <a:bodyPr>
            <a:normAutofit/>
          </a:bodyPr>
          <a:lstStyle/>
          <a:p>
            <a:pPr>
              <a:tabLst>
                <a:tab pos="22225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operate on 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multiset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min: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value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max: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sum: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values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count: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42949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1230905"/>
            <a:ext cx="7843837" cy="5102162"/>
          </a:xfrm>
        </p:spPr>
        <p:txBody>
          <a:bodyPr>
            <a:normAutofit/>
          </a:bodyPr>
          <a:lstStyle/>
          <a:p>
            <a:pPr>
              <a:tabLst>
                <a:tab pos="17113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’Comp. Sci.’;</a:t>
            </a:r>
          </a:p>
          <a:p>
            <a:pPr>
              <a:tabLst>
                <a:tab pos="1711325" algn="l"/>
              </a:tabLst>
            </a:pPr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711325" algn="l"/>
              </a:tabLst>
            </a:pP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 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b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’Spring’ </a:t>
            </a:r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2010</a:t>
            </a:r>
          </a:p>
          <a:p>
            <a:pPr>
              <a:tabLst>
                <a:tab pos="1711325" algn="l"/>
              </a:tabLst>
            </a:pPr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711325" algn="l"/>
              </a:tabLst>
            </a:pP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tuples in the 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 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(*)  </a:t>
            </a:r>
            <a:r>
              <a:rPr kumimoji="0"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tabLst>
                <a:tab pos="1711325" algn="l"/>
              </a:tabLst>
            </a:pPr>
            <a:endParaRPr kumimoji="0"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711325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6604"/>
            <a:ext cx="7886700" cy="709684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91320" y="1106488"/>
            <a:ext cx="8202304" cy="5156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for tuples to have a null value, denoted by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for some of their attributes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signifies an unknown value or that a value does not exist.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any arithmetic expression involving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5 +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returns null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check for null values.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all instructors whose salary is null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Monotype Sorts" charset="2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select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instructor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55" y="30487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and Three Valued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586855" y="1106488"/>
            <a:ext cx="8024882" cy="490378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comparison with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5 &lt; null   or   null &lt;&gt; null    or    null = null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Three-valued logic using the truth value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OR: 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=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=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unknown) = unknown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AND: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(true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unknown)  = unknown,    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(false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unknown) = false,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(unknown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unknown) = unknown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(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unknown) = unknown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unknown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to true if predicate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 predicate is treated as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evaluates 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Text Box 3"/>
          <p:cNvSpPr>
            <a:spLocks noGrp="1" noChangeArrowheads="1"/>
          </p:cNvSpPr>
          <p:nvPr>
            <p:ph idx="1"/>
          </p:nvPr>
        </p:nvSpPr>
        <p:spPr>
          <a:xfrm>
            <a:off x="628650" y="4457169"/>
            <a:ext cx="8160508" cy="1994431"/>
          </a:xfrm>
          <a:noFill/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 outside of aggregate functions must appear 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erroneous query */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8" y="275694"/>
            <a:ext cx="81629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88974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– Group By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760413" y="1054100"/>
            <a:ext cx="7932737" cy="1614488"/>
          </a:xfrm>
        </p:spPr>
        <p:txBody>
          <a:bodyPr>
            <a:noAutofit/>
          </a:bodyPr>
          <a:lstStyle/>
          <a:p>
            <a:pPr>
              <a:tabLst>
                <a:tab pos="625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tabLst>
                <a:tab pos="6254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departments with no instructor will not appear in result</a:t>
            </a:r>
          </a:p>
          <a:p>
            <a:pPr lvl="1">
              <a:tabLst>
                <a:tab pos="625475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40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95794" y="4350857"/>
            <a:ext cx="7661275" cy="77311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48907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names and average salaries of all departments whose average salary is greater than 42000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495906" y="5123970"/>
            <a:ext cx="690504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group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having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42000;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9" y="104532"/>
            <a:ext cx="8345487" cy="434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41362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674687" y="1256614"/>
            <a:ext cx="7840663" cy="4667250"/>
          </a:xfrm>
        </p:spPr>
        <p:txBody>
          <a:bodyPr>
            <a:normAutofit/>
          </a:bodyPr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all salaries</a:t>
            </a:r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instructor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aggregate operations except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count(*)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aggregates return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" y="465931"/>
            <a:ext cx="8126413" cy="6138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685800"/>
            <a:ext cx="8284104" cy="517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2546"/>
            <a:ext cx="8287808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3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5788" y="254794"/>
            <a:ext cx="7886700" cy="5254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72318" y="999331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sz="2000" dirty="0" smtClean="0"/>
              <a:t>Find courses offered in Fall 2009 and in Spring 2010</a:t>
            </a:r>
            <a:endParaRPr lang="en-US" dirty="0" smtClean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 </a:t>
            </a:r>
            <a:r>
              <a:rPr kumimoji="1" lang="en-US" sz="2000"/>
              <a:t>Find courses offered in Fall 2009 but not in Spring 2010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185863" y="1698625"/>
            <a:ext cx="74406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select distinct </a:t>
            </a:r>
            <a:r>
              <a:rPr lang="en-US" sz="2000" i="1" dirty="0" err="1"/>
              <a:t>course_id</a:t>
            </a:r>
            <a:endParaRPr lang="en-US" sz="1800" i="1" dirty="0"/>
          </a:p>
          <a:p>
            <a:r>
              <a:rPr lang="en-US" sz="2000" b="1" dirty="0"/>
              <a:t>from </a:t>
            </a:r>
            <a:r>
              <a:rPr lang="en-US" sz="2000" i="1" dirty="0"/>
              <a:t>section</a:t>
            </a:r>
            <a:endParaRPr lang="en-US" sz="1800" i="1" dirty="0"/>
          </a:p>
          <a:p>
            <a:r>
              <a:rPr lang="en-US" sz="2000" b="1" dirty="0"/>
              <a:t>where </a:t>
            </a:r>
            <a:r>
              <a:rPr lang="en-US" sz="2000" i="1" dirty="0"/>
              <a:t>semester </a:t>
            </a:r>
            <a:r>
              <a:rPr lang="en-US" sz="2000" dirty="0"/>
              <a:t>= ’Fall’ </a:t>
            </a:r>
            <a:r>
              <a:rPr lang="en-US" sz="2000" b="1" dirty="0"/>
              <a:t>and </a:t>
            </a:r>
            <a:r>
              <a:rPr lang="en-US" sz="2000" i="1" dirty="0"/>
              <a:t>year</a:t>
            </a:r>
            <a:r>
              <a:rPr lang="en-US" sz="2000" dirty="0"/>
              <a:t>= 2009 </a:t>
            </a:r>
            <a:r>
              <a:rPr lang="en-US" sz="2000" b="1" dirty="0"/>
              <a:t>and </a:t>
            </a:r>
            <a:br>
              <a:rPr lang="en-US" sz="2000" b="1" dirty="0"/>
            </a:br>
            <a:r>
              <a:rPr lang="en-US" sz="2000" b="1" dirty="0"/>
              <a:t>           </a:t>
            </a:r>
            <a:r>
              <a:rPr lang="en-US" sz="2000" i="1" dirty="0" err="1"/>
              <a:t>course_id</a:t>
            </a:r>
            <a:r>
              <a:rPr lang="en-US" sz="2000" i="1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(</a:t>
            </a:r>
            <a:r>
              <a:rPr lang="en-US" sz="2000" b="1" dirty="0"/>
              <a:t>select </a:t>
            </a:r>
            <a:r>
              <a:rPr lang="en-US" sz="2000" i="1" dirty="0" err="1"/>
              <a:t>course_id</a:t>
            </a:r>
            <a:endParaRPr lang="en-US" sz="1800" i="1" dirty="0"/>
          </a:p>
          <a:p>
            <a:r>
              <a:rPr lang="en-US" sz="1800" b="1" dirty="0"/>
              <a:t>                                 </a:t>
            </a:r>
            <a:r>
              <a:rPr lang="en-US" sz="2000" b="1" dirty="0"/>
              <a:t>from </a:t>
            </a:r>
            <a:r>
              <a:rPr lang="en-US" sz="2000" i="1" dirty="0"/>
              <a:t>section</a:t>
            </a:r>
            <a:endParaRPr lang="en-US" sz="1800" i="1" dirty="0"/>
          </a:p>
          <a:p>
            <a:r>
              <a:rPr lang="en-US" sz="1800" b="1" dirty="0"/>
              <a:t>                                 </a:t>
            </a:r>
            <a:r>
              <a:rPr lang="en-US" sz="2000" b="1" dirty="0"/>
              <a:t>where </a:t>
            </a:r>
            <a:r>
              <a:rPr lang="en-US" sz="2000" i="1" dirty="0"/>
              <a:t>semester </a:t>
            </a:r>
            <a:r>
              <a:rPr lang="en-US" sz="2000" dirty="0"/>
              <a:t>= ’Spring’ </a:t>
            </a:r>
            <a:r>
              <a:rPr lang="en-US" sz="2000" b="1" dirty="0"/>
              <a:t>and </a:t>
            </a:r>
            <a:r>
              <a:rPr lang="en-US" sz="2000" i="1" dirty="0"/>
              <a:t>year</a:t>
            </a:r>
            <a:r>
              <a:rPr lang="en-US" sz="2000" dirty="0"/>
              <a:t>= 2010);</a:t>
            </a:r>
            <a:endParaRPr lang="en-US" sz="1800" dirty="0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069975" y="4211638"/>
            <a:ext cx="73818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select distinct </a:t>
            </a:r>
            <a:r>
              <a:rPr lang="en-US" sz="2000" i="1" dirty="0" err="1"/>
              <a:t>course_id</a:t>
            </a:r>
            <a:endParaRPr lang="en-US" sz="1800" i="1" dirty="0"/>
          </a:p>
          <a:p>
            <a:r>
              <a:rPr lang="en-US" sz="2000" b="1" dirty="0"/>
              <a:t>from </a:t>
            </a:r>
            <a:r>
              <a:rPr lang="en-US" sz="2000" i="1" dirty="0"/>
              <a:t>section</a:t>
            </a:r>
            <a:endParaRPr lang="en-US" sz="1800" i="1" dirty="0"/>
          </a:p>
          <a:p>
            <a:r>
              <a:rPr lang="en-US" sz="2000" b="1" dirty="0"/>
              <a:t>where </a:t>
            </a:r>
            <a:r>
              <a:rPr lang="en-US" sz="2000" i="1" dirty="0"/>
              <a:t>semester </a:t>
            </a:r>
            <a:r>
              <a:rPr lang="en-US" sz="2000" dirty="0"/>
              <a:t>= ’Fall’ </a:t>
            </a:r>
            <a:r>
              <a:rPr lang="en-US" sz="2000" b="1" dirty="0"/>
              <a:t>and </a:t>
            </a:r>
            <a:r>
              <a:rPr lang="en-US" sz="2000" i="1" dirty="0"/>
              <a:t>year</a:t>
            </a:r>
            <a:r>
              <a:rPr lang="en-US" sz="2000" dirty="0"/>
              <a:t>= 2009 </a:t>
            </a:r>
            <a:r>
              <a:rPr lang="en-US" sz="2000" b="1" dirty="0"/>
              <a:t>and </a:t>
            </a:r>
            <a:br>
              <a:rPr lang="en-US" sz="2000" b="1" dirty="0"/>
            </a:br>
            <a:r>
              <a:rPr lang="en-US" sz="2000" b="1" dirty="0"/>
              <a:t>           </a:t>
            </a:r>
            <a:r>
              <a:rPr lang="en-US" sz="2000" i="1" dirty="0" err="1"/>
              <a:t>course_id</a:t>
            </a:r>
            <a:r>
              <a:rPr lang="en-US" sz="2000" i="1" dirty="0"/>
              <a:t>  </a:t>
            </a:r>
            <a:r>
              <a:rPr lang="en-US" sz="2000" b="1" dirty="0"/>
              <a:t>not in </a:t>
            </a:r>
            <a:r>
              <a:rPr lang="en-US" sz="2000" dirty="0"/>
              <a:t>(</a:t>
            </a:r>
            <a:r>
              <a:rPr lang="en-US" sz="2000" b="1" dirty="0"/>
              <a:t>select </a:t>
            </a:r>
            <a:r>
              <a:rPr lang="en-US" sz="2000" i="1" dirty="0" err="1"/>
              <a:t>course_id</a:t>
            </a:r>
            <a:endParaRPr lang="en-US" sz="1800" i="1" dirty="0"/>
          </a:p>
          <a:p>
            <a:r>
              <a:rPr lang="en-US" sz="1800" b="1" dirty="0"/>
              <a:t>                                 </a:t>
            </a:r>
            <a:r>
              <a:rPr lang="en-US" sz="2000" b="1" dirty="0"/>
              <a:t>from </a:t>
            </a:r>
            <a:r>
              <a:rPr lang="en-US" sz="2000" i="1" dirty="0"/>
              <a:t>section</a:t>
            </a:r>
            <a:endParaRPr lang="en-US" sz="1800" i="1" dirty="0"/>
          </a:p>
          <a:p>
            <a:r>
              <a:rPr lang="en-US" sz="1800" b="1" dirty="0"/>
              <a:t>                                 </a:t>
            </a:r>
            <a:r>
              <a:rPr lang="en-US" sz="2000" b="1" dirty="0"/>
              <a:t>where </a:t>
            </a:r>
            <a:r>
              <a:rPr lang="en-US" sz="2000" i="1" dirty="0"/>
              <a:t>semester </a:t>
            </a:r>
            <a:r>
              <a:rPr lang="en-US" sz="2000" dirty="0"/>
              <a:t>= ’Spring’ </a:t>
            </a:r>
            <a:r>
              <a:rPr lang="en-US" sz="2000" b="1" dirty="0"/>
              <a:t>and </a:t>
            </a:r>
            <a:r>
              <a:rPr lang="en-US" sz="2000" i="1" dirty="0"/>
              <a:t>year</a:t>
            </a:r>
            <a:r>
              <a:rPr lang="en-US" sz="2000" dirty="0"/>
              <a:t>= 2010);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number of (distinct) students who have taken course sections taught by the instructor with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i="1" dirty="0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42950" y="4610100"/>
            <a:ext cx="8056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 dirty="0">
                <a:solidFill>
                  <a:schemeClr val="tx2"/>
                </a:solidFill>
              </a:rPr>
              <a:t>  </a:t>
            </a:r>
            <a:r>
              <a:rPr kumimoji="1" lang="en-US" sz="2000" dirty="0">
                <a:solidFill>
                  <a:schemeClr val="tx2"/>
                </a:solidFill>
              </a:rPr>
              <a:t>Note</a:t>
            </a:r>
            <a:r>
              <a:rPr kumimoji="1" lang="en-US" sz="2000" dirty="0"/>
              <a:t>: Above query can be written in a much simpler manner.  The </a:t>
            </a:r>
            <a:br>
              <a:rPr kumimoji="1" lang="en-US" sz="2000" dirty="0"/>
            </a:br>
            <a:r>
              <a:rPr kumimoji="1" lang="en-US" sz="2000" dirty="0"/>
              <a:t>               formulation above is simply to illustrate SQL features.</a:t>
            </a:r>
            <a:endParaRPr kumimoji="1" lang="en-US" sz="1800" dirty="0"/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1168400" y="2332038"/>
            <a:ext cx="715168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10101);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1650"/>
            <a:ext cx="807720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54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Comparison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661275" cy="766762"/>
          </a:xfrm>
        </p:spPr>
        <p:txBody>
          <a:bodyPr>
            <a:normAutofit/>
          </a:bodyPr>
          <a:lstStyle/>
          <a:p>
            <a:pPr defTabSz="915988">
              <a:tabLst>
                <a:tab pos="1830388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names of instructors with salary greater than that of some (at least one) instructor in the Biology department.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 sz="2000"/>
              <a:t>Same query using &gt; </a:t>
            </a:r>
            <a:r>
              <a:rPr kumimoji="1" lang="en-US" sz="2000" b="1"/>
              <a:t>some</a:t>
            </a:r>
            <a:r>
              <a:rPr kumimoji="1" lang="en-US" sz="2000"/>
              <a:t> clause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528763" y="3951288"/>
            <a:ext cx="64198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’Biology’);</a:t>
            </a: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364776" y="1957388"/>
            <a:ext cx="6836249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T.salary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S.salary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’Biology’;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32702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Definition of  Some Clause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6800850" cy="714375"/>
          </a:xfrm>
        </p:spPr>
        <p:txBody>
          <a:bodyPr/>
          <a:lstStyle/>
          <a:p>
            <a:r>
              <a:rPr lang="en-US" smtClean="0"/>
              <a:t>F &lt;comp&gt; </a:t>
            </a:r>
            <a:r>
              <a:rPr lang="en-US" b="1" smtClean="0"/>
              <a:t>some </a:t>
            </a:r>
            <a:r>
              <a:rPr lang="en-US" i="1" smtClean="0"/>
              <a:t>r </a:t>
            </a:r>
            <a:r>
              <a:rPr lang="en-US" smtClean="0">
                <a:sym typeface="Symbol" pitchFamily="18" charset="2"/>
              </a:rPr>
              <a:t></a:t>
            </a:r>
            <a:r>
              <a:rPr lang="en-US" i="1" smtClean="0">
                <a:sym typeface="Symbol" pitchFamily="18" charset="2"/>
              </a:rPr>
              <a:t>t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r </a:t>
            </a:r>
            <a:r>
              <a:rPr lang="en-US" smtClean="0">
                <a:sym typeface="Symbol" pitchFamily="18" charset="2"/>
              </a:rPr>
              <a:t>such that (F &lt;comp&gt; </a:t>
            </a:r>
            <a:r>
              <a:rPr lang="en-US" i="1" smtClean="0">
                <a:sym typeface="Symbol" pitchFamily="18" charset="2"/>
              </a:rPr>
              <a:t>t </a:t>
            </a:r>
            <a:r>
              <a:rPr lang="en-US" smtClean="0">
                <a:sym typeface="Symbol" pitchFamily="18" charset="2"/>
              </a:rPr>
              <a:t>)</a:t>
            </a:r>
            <a:r>
              <a:rPr lang="en-US" i="1" smtClean="0">
                <a:sym typeface="Symbol" pitchFamily="18" charset="2"/>
              </a:rPr>
              <a:t/>
            </a:r>
            <a:br>
              <a:rPr lang="en-US" i="1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Where &lt;comp&gt; can be:      </a:t>
            </a:r>
            <a:endParaRPr lang="en-US" smtClean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48150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151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8152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48133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(5 &lt; </a:t>
            </a:r>
            <a:r>
              <a:rPr lang="en-US" sz="1800" b="1" dirty="0"/>
              <a:t>some</a:t>
            </a:r>
            <a:endParaRPr lang="en-US" sz="1800" dirty="0"/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8136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8138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8139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8140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48141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48142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some</a:t>
            </a:r>
          </a:p>
        </p:txBody>
      </p:sp>
      <p:sp>
        <p:nvSpPr>
          <p:cNvPr id="48143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0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5)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8144" name="Text Box 19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(read:  5 &lt; some tuple in the relation) 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8146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8147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8148" name="Rectangle 23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sz="1800">
                <a:latin typeface="Arial" charset="0"/>
              </a:rPr>
              <a:t>(= </a:t>
            </a:r>
            <a:r>
              <a:rPr lang="en-US" sz="1800" b="1">
                <a:latin typeface="Arial" charset="0"/>
              </a:rPr>
              <a:t>some</a:t>
            </a:r>
            <a:r>
              <a:rPr lang="en-US" sz="1800">
                <a:latin typeface="Arial" charset="0"/>
              </a:rPr>
              <a:t>) </a:t>
            </a:r>
            <a:r>
              <a:rPr lang="en-US" sz="1800">
                <a:latin typeface="Arial" charset="0"/>
                <a:sym typeface="Symbol" pitchFamily="18" charset="2"/>
              </a:rPr>
              <a:t> </a:t>
            </a:r>
            <a:r>
              <a:rPr lang="en-US" sz="1800" b="1">
                <a:latin typeface="Arial" charset="0"/>
                <a:sym typeface="Symbol" pitchFamily="18" charset="2"/>
              </a:rPr>
              <a:t>in</a:t>
            </a:r>
          </a:p>
          <a:p>
            <a:r>
              <a:rPr lang="en-US" sz="1800">
                <a:latin typeface="Arial" charset="0"/>
                <a:sym typeface="Symbol" pitchFamily="18" charset="2"/>
              </a:rPr>
              <a:t>However, ( </a:t>
            </a:r>
            <a:r>
              <a:rPr lang="en-US" sz="1800" b="1">
                <a:latin typeface="Arial" charset="0"/>
                <a:sym typeface="Symbol" pitchFamily="18" charset="2"/>
              </a:rPr>
              <a:t>some</a:t>
            </a:r>
            <a:r>
              <a:rPr lang="en-US" sz="1800">
                <a:latin typeface="Arial" charset="0"/>
                <a:sym typeface="Symbol" pitchFamily="18" charset="2"/>
              </a:rPr>
              <a:t>)  </a:t>
            </a:r>
            <a:r>
              <a:rPr lang="en-US" sz="1800" b="1">
                <a:latin typeface="Arial" charset="0"/>
                <a:sym typeface="Symbol" pitchFamily="18" charset="2"/>
              </a:rPr>
              <a:t>not in</a:t>
            </a:r>
            <a:endParaRPr lang="en-US" sz="1800">
              <a:latin typeface="Arial" charset="0"/>
              <a:sym typeface="Symbol" pitchFamily="18" charset="2"/>
            </a:endParaRPr>
          </a:p>
        </p:txBody>
      </p:sp>
      <p:sp>
        <p:nvSpPr>
          <p:cNvPr id="48149" name="Line 24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5267"/>
            <a:ext cx="8077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9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54075" y="1247159"/>
            <a:ext cx="7661275" cy="976313"/>
          </a:xfrm>
        </p:spPr>
        <p:txBody>
          <a:bodyPr>
            <a:normAutofit/>
          </a:bodyPr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names of all instructors whose salary is greater than the salary of all instructors in the Biology department.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836738" y="2223472"/>
            <a:ext cx="596106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’Biology’);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Definition of all Clause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23913" y="1122363"/>
            <a:ext cx="6638925" cy="382587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F &lt;comp&gt; </a:t>
            </a:r>
            <a:r>
              <a:rPr lang="en-US" b="1" smtClean="0"/>
              <a:t>all </a:t>
            </a:r>
            <a:r>
              <a:rPr lang="en-US" i="1" smtClean="0"/>
              <a:t>r </a:t>
            </a:r>
            <a:r>
              <a:rPr lang="en-US" smtClean="0">
                <a:sym typeface="Symbol" pitchFamily="18" charset="2"/>
              </a:rPr>
              <a:t></a:t>
            </a:r>
            <a:r>
              <a:rPr lang="en-US" i="1" smtClean="0">
                <a:sym typeface="Symbol" pitchFamily="18" charset="2"/>
              </a:rPr>
              <a:t>t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>
                <a:sym typeface="Symbol" pitchFamily="18" charset="2"/>
              </a:rPr>
              <a:t>r</a:t>
            </a:r>
            <a:r>
              <a:rPr lang="en-US" smtClean="0">
                <a:sym typeface="Symbol" pitchFamily="18" charset="2"/>
              </a:rPr>
              <a:t> (F &lt;comp&gt; </a:t>
            </a:r>
            <a:r>
              <a:rPr lang="en-US" i="1" smtClean="0">
                <a:sym typeface="Symbol" pitchFamily="18" charset="2"/>
              </a:rPr>
              <a:t>t)</a:t>
            </a:r>
            <a:endParaRPr lang="en-US" smtClean="0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50197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198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0199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50182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0186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50189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all</a:t>
            </a:r>
          </a:p>
        </p:txBody>
      </p:sp>
      <p:sp>
        <p:nvSpPr>
          <p:cNvPr id="50191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sz="1800">
                <a:sym typeface="Symbol" pitchFamily="18" charset="2"/>
              </a:rPr>
              <a:t>4 and 5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z="1800">
                <a:sym typeface="Symbol" pitchFamily="18" charset="2"/>
              </a:rPr>
              <a:t> 6)</a:t>
            </a:r>
            <a:endParaRPr 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50193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50194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50195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sz="1800">
                <a:latin typeface="Arial" charset="0"/>
              </a:rPr>
              <a:t>(</a:t>
            </a:r>
            <a:r>
              <a:rPr lang="en-US" sz="1800">
                <a:latin typeface="Arial" charset="0"/>
                <a:sym typeface="Symbol" pitchFamily="18" charset="2"/>
              </a:rPr>
              <a:t></a:t>
            </a:r>
            <a:r>
              <a:rPr lang="en-US" sz="1800">
                <a:latin typeface="Arial" charset="0"/>
              </a:rPr>
              <a:t> </a:t>
            </a:r>
            <a:r>
              <a:rPr lang="en-US" sz="1800" b="1">
                <a:latin typeface="Arial" charset="0"/>
              </a:rPr>
              <a:t>all</a:t>
            </a:r>
            <a:r>
              <a:rPr lang="en-US" sz="1800">
                <a:latin typeface="Arial" charset="0"/>
              </a:rPr>
              <a:t>) </a:t>
            </a:r>
            <a:r>
              <a:rPr lang="en-US" sz="1800">
                <a:latin typeface="Arial" charset="0"/>
                <a:sym typeface="Symbol" pitchFamily="18" charset="2"/>
              </a:rPr>
              <a:t> </a:t>
            </a:r>
            <a:r>
              <a:rPr lang="en-US" sz="1800" b="1">
                <a:latin typeface="Arial" charset="0"/>
                <a:sym typeface="Symbol" pitchFamily="18" charset="2"/>
              </a:rPr>
              <a:t>not in</a:t>
            </a:r>
          </a:p>
          <a:p>
            <a:r>
              <a:rPr lang="en-US" sz="1800">
                <a:latin typeface="Arial" charset="0"/>
                <a:sym typeface="Symbol" pitchFamily="18" charset="2"/>
              </a:rPr>
              <a:t>However, (= </a:t>
            </a:r>
            <a:r>
              <a:rPr lang="en-US" sz="1800" b="1">
                <a:latin typeface="Arial" charset="0"/>
                <a:sym typeface="Symbol" pitchFamily="18" charset="2"/>
              </a:rPr>
              <a:t>all</a:t>
            </a:r>
            <a:r>
              <a:rPr lang="en-US" sz="1800">
                <a:latin typeface="Arial" charset="0"/>
                <a:sym typeface="Symbol" pitchFamily="18" charset="2"/>
              </a:rPr>
              <a:t>)  </a:t>
            </a:r>
            <a:r>
              <a:rPr lang="en-US" sz="1800" b="1">
                <a:latin typeface="Arial" charset="0"/>
                <a:sym typeface="Symbol" pitchFamily="18" charset="2"/>
              </a:rPr>
              <a:t>in</a:t>
            </a:r>
          </a:p>
        </p:txBody>
      </p:sp>
      <p:sp>
        <p:nvSpPr>
          <p:cNvPr id="50196" name="Line 23"/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041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05819" y="1269243"/>
            <a:ext cx="8133213" cy="435133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 another way of specifying the query “Find all courses taught in both the Fall 2009 semester and in the Spring 2010 semester”</a:t>
            </a:r>
          </a:p>
          <a:p>
            <a:pPr>
              <a:buFont typeface="Monotype Sorts" charset="2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select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’Fall’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2009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exists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’Spring’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2010 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Correlated </a:t>
            </a:r>
            <a:r>
              <a:rPr lang="en-US" sz="2200" b="1" dirty="0" err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endParaRPr lang="en-US" sz="2200" b="1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variable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0833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27050" y="1106488"/>
            <a:ext cx="8221663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char(n).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character string, with user-specified length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(n). 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length character strings, with user-specified maximum length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int.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sz="2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numeric(</a:t>
            </a:r>
            <a:r>
              <a:rPr lang="en-US" sz="2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p,d</a:t>
            </a: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point number, with user-specified precision of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digits, with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digits to the right of decimal point. </a:t>
            </a:r>
          </a:p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real, double precision.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float(n).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 number, with user-specified precision of at least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digits.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6038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Not Exists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2000" smtClean="0"/>
              <a:t>Find all</a:t>
            </a:r>
            <a:r>
              <a:rPr lang="en-US" smtClean="0"/>
              <a:t> </a:t>
            </a:r>
            <a:r>
              <a:rPr lang="en-US" sz="2000" smtClean="0"/>
              <a:t>students who</a:t>
            </a:r>
            <a:r>
              <a:rPr lang="en-US" smtClean="0"/>
              <a:t> </a:t>
            </a:r>
            <a:r>
              <a:rPr lang="en-US" sz="2000" smtClean="0"/>
              <a:t>have taken all courses offered in the Biology department.</a:t>
            </a:r>
            <a:endParaRPr lang="en-US" smtClean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004888" y="1758074"/>
            <a:ext cx="665321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not exists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(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endParaRPr kumimoji="1"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where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’Biology’)</a:t>
            </a:r>
          </a:p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except</a:t>
            </a:r>
          </a:p>
          <a:p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(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endParaRPr kumimoji="1"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where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004888" y="5048250"/>
            <a:ext cx="682148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 dirty="0"/>
              <a:t>   </a:t>
            </a:r>
            <a:r>
              <a:rPr kumimoji="1" lang="en-US" sz="2000" dirty="0"/>
              <a:t>Note that </a:t>
            </a:r>
            <a:r>
              <a:rPr kumimoji="1" lang="en-US" sz="2000" i="1" dirty="0"/>
              <a:t>X – Y = Ø   </a:t>
            </a:r>
            <a:r>
              <a:rPr kumimoji="1" lang="en-US" sz="2000" dirty="0">
                <a:sym typeface="Symbol" pitchFamily="18" charset="2"/>
              </a:rPr>
              <a:t>   </a:t>
            </a:r>
            <a:r>
              <a:rPr kumimoji="1" lang="en-US" sz="2000" i="1" dirty="0">
                <a:sym typeface="Symbol" pitchFamily="18" charset="2"/>
              </a:rPr>
              <a:t>X</a:t>
            </a:r>
            <a:r>
              <a:rPr kumimoji="1" lang="en-US" sz="2000" dirty="0">
                <a:sym typeface="Symbol" pitchFamily="18" charset="2"/>
              </a:rPr>
              <a:t> </a:t>
            </a:r>
            <a:r>
              <a:rPr kumimoji="1" lang="en-US" sz="2000" i="1" dirty="0">
                <a:sym typeface="Symbol" pitchFamily="18" charset="2"/>
              </a:rPr>
              <a:t>Y</a:t>
            </a:r>
            <a:endParaRPr kumimoji="1" lang="en-US" sz="1800" i="1" dirty="0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 i="1" dirty="0">
                <a:sym typeface="Symbol" pitchFamily="18" charset="2"/>
              </a:rPr>
              <a:t>   </a:t>
            </a:r>
            <a:r>
              <a:rPr kumimoji="1" lang="en-US" sz="2000" i="1" dirty="0">
                <a:sym typeface="Symbol" pitchFamily="18" charset="2"/>
              </a:rPr>
              <a:t>Note: </a:t>
            </a:r>
            <a:r>
              <a:rPr kumimoji="1" lang="en-US" sz="2000" dirty="0">
                <a:sym typeface="Symbol" pitchFamily="18" charset="2"/>
              </a:rPr>
              <a:t>Cannot write this query using</a:t>
            </a:r>
            <a:r>
              <a:rPr kumimoji="1" lang="en-US" sz="2000" i="1" dirty="0">
                <a:sym typeface="Symbol" pitchFamily="18" charset="2"/>
              </a:rPr>
              <a:t> </a:t>
            </a:r>
            <a:r>
              <a:rPr kumimoji="1" lang="en-US" sz="2000" dirty="0">
                <a:sym typeface="Symbol" pitchFamily="18" charset="2"/>
              </a:rPr>
              <a:t>=</a:t>
            </a:r>
            <a:r>
              <a:rPr kumimoji="1" lang="en-US" sz="2000" b="1" dirty="0">
                <a:sym typeface="Symbol" pitchFamily="18" charset="2"/>
              </a:rPr>
              <a:t> all</a:t>
            </a:r>
            <a:r>
              <a:rPr kumimoji="1" lang="en-US" sz="2000" i="1" dirty="0">
                <a:sym typeface="Symbol" pitchFamily="18" charset="2"/>
              </a:rPr>
              <a:t> </a:t>
            </a:r>
            <a:r>
              <a:rPr kumimoji="1" lang="en-US" sz="2000" dirty="0">
                <a:sym typeface="Symbol" pitchFamily="18" charset="2"/>
              </a:rPr>
              <a:t>and its variants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66213" y="4663018"/>
            <a:ext cx="8372973" cy="2008716"/>
          </a:xfrm>
        </p:spPr>
        <p:txBody>
          <a:bodyPr>
            <a:normAutofit/>
          </a:bodyPr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courses that were offered at most once in 2009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unique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2009);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0" y="0"/>
            <a:ext cx="8077200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0833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From Clause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014413"/>
            <a:ext cx="8489950" cy="4876800"/>
          </a:xfrm>
        </p:spPr>
        <p:txBody>
          <a:bodyPr>
            <a:noAutofit/>
          </a:bodyPr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allows 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 to be used in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average instructors’ salaries of those departments where the average salary is greater than $42,000.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we do not need to use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write above query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dept_avg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42000;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From Clause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yet another way to write it: </a:t>
            </a:r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lateral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</a:p>
          <a:p>
            <a:pPr lvl="1">
              <a:buFont typeface="Monotype Sorts" charset="2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I1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avg_salary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I2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Lateral clause permits later part of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 (after the lateral keyword) to access correlation variables from the earlier part.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lateral is part of the SQL standard, but is not supported on many database systems; some databases such as SQL Server offer alternative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41362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Clause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532263" y="1106488"/>
            <a:ext cx="7868787" cy="490378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 provides a way of defining a temporary view whose definition is available only to the query in which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clause occurs.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departments with the maximum budget 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max_budget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max_budget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max_budget.value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90217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Queries using With Clause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147763"/>
            <a:ext cx="7921625" cy="192087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clause is very useful for writing complex queries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most database systems, with minor syntax variations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1055688" y="3063875"/>
            <a:ext cx="76596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_total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group by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dept_total_avg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dept_total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dept_total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dept_total_avg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dept_total.value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dept_total_avg.value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93788"/>
            <a:ext cx="8242300" cy="490378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one which is used where a single value is expected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(*)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num_instructors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Monotype Sorts" charset="2"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salary * 10 &gt;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b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error if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more than one result tuple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the Database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tuples from a given relation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new tuples into a given relation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values in some tuples in a given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3286" y="238054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the Database – Deletion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747000" cy="5175250"/>
          </a:xfrm>
        </p:spPr>
        <p:txBody>
          <a:bodyPr>
            <a:normAutofit/>
          </a:bodyPr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all instructors from the Finance department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’Finance’;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all tuples in the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delete 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590217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576263" y="1079500"/>
            <a:ext cx="7661275" cy="1268413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all instructors whose salary is less than the average salary of instructors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74152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(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1"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95534" y="3490913"/>
            <a:ext cx="8939284" cy="214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ct val="35000"/>
              </a:spcBef>
              <a:buClr>
                <a:schemeClr val="bg2"/>
              </a:buClr>
              <a:buSzPct val="80000"/>
            </a:pPr>
            <a:r>
              <a:rPr kumimoji="1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as we delete tuples from deposit, the average salary changes</a:t>
            </a:r>
          </a:p>
          <a:p>
            <a:pPr lvl="1">
              <a:spcBef>
                <a:spcPct val="35000"/>
              </a:spcBef>
              <a:buClr>
                <a:schemeClr val="bg2"/>
              </a:buClr>
              <a:buSzPct val="80000"/>
            </a:pP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used in SQL: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   First, compute </a:t>
            </a:r>
            <a:r>
              <a:rPr kumimoji="1"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salary and find all tuples to delete</a:t>
            </a: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  Next, delete all tuples found above (without </a:t>
            </a:r>
            <a:r>
              <a:rPr kumimoji="1"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recomputing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  </a:t>
            </a:r>
            <a:b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retesting the tuples)</a:t>
            </a:r>
            <a:endParaRPr lang="en-US" sz="22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04716"/>
            <a:ext cx="7886700" cy="545911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Construct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73075" y="859809"/>
            <a:ext cx="8229600" cy="54949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SQL relation is defined using the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(integrity-constraint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...,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(integrity-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relation</a:t>
            </a: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attribute name in the schema of relation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data type of values in the domain of attribute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(5),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null,</a:t>
            </a: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(8,2))</a:t>
            </a: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(‘10211’, ’Smith’, ’Biology’, 66000);</a:t>
            </a: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(‘10211’, null, ’Biology’, 66000);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9020" y="437107"/>
            <a:ext cx="80772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the Database – Insertion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39775" y="1106488"/>
            <a:ext cx="7848600" cy="4876800"/>
          </a:xfrm>
        </p:spPr>
        <p:txBody>
          <a:bodyPr>
            <a:normAutofit/>
          </a:bodyPr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tuple 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insert into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equivalently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(’CS-437’, ’Database Systems’, ’Comp. Sci.’,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tuple 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tot_creds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insert into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(’3003’, ’Green’, ’Finance’,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03199"/>
            <a:ext cx="8058150" cy="561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91319" y="1106488"/>
            <a:ext cx="8363756" cy="5270500"/>
          </a:xfrm>
        </p:spPr>
        <p:txBody>
          <a:bodyPr>
            <a:normAutofit/>
          </a:bodyPr>
          <a:lstStyle/>
          <a:p>
            <a:pPr>
              <a:tabLst>
                <a:tab pos="90805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all instructors to the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 with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tot_creds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to 0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ID, name,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instructor</a:t>
            </a:r>
          </a:p>
          <a:p>
            <a:pPr>
              <a:tabLst>
                <a:tab pos="90805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from where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evaluated fully before any of its results are inserted into the relation (otherwise queries like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would cause problems, if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did not have any primary key 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56464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the Database – Updates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586854" y="1106488"/>
            <a:ext cx="8001521" cy="4876800"/>
          </a:xfrm>
        </p:spPr>
        <p:txBody>
          <a:bodyPr>
            <a:normAutofit/>
          </a:bodyPr>
          <a:lstStyle/>
          <a:p>
            <a:pPr>
              <a:tabLst>
                <a:tab pos="23368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salaries of instructors whose salary is over $100,000 by 3%, and all others receive a 5% raise</a:t>
            </a:r>
          </a:p>
          <a:p>
            <a:pPr lvl="1">
              <a:tabLst>
                <a:tab pos="23368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two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update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instructor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set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* 1.03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100000;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update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instructor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set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* 1.05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Can be done better using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statement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7618" y="350079"/>
            <a:ext cx="8077200" cy="609601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Statement for Conditional Updates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380391"/>
            <a:ext cx="7966075" cy="4903787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when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 100000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1.05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1.03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Updates with Scalar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93788"/>
            <a:ext cx="8205788" cy="4903787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Recompute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update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tot_creds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for all students</a:t>
            </a:r>
          </a:p>
          <a:p>
            <a:pPr>
              <a:buFont typeface="Monotype Sorts" charset="2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update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 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tot_cred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b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&lt;&gt; ’F’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tot_creds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null for students who have not taken any course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use:</a:t>
            </a:r>
          </a:p>
          <a:p>
            <a:pPr>
              <a:buFont typeface="Monotype Sorts" charset="2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case </a:t>
            </a:r>
            <a:b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when sum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null then sum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5991" y="312845"/>
            <a:ext cx="8077200" cy="609600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in Create 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71525" y="2395538"/>
            <a:ext cx="8372475" cy="347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Declare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primary key for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kumimoji="1"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(5),</a:t>
            </a:r>
            <a:b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kumimoji="1"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</a:t>
            </a:r>
            <a:r>
              <a:rPr kumimoji="1"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 </a:t>
            </a:r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null,</a:t>
            </a:r>
            <a:r>
              <a:rPr kumimoji="1"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1"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kumimoji="1"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kumimoji="1"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b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kumimoji="1"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(8,2),</a:t>
            </a:r>
            <a:b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b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kumimoji="1"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kumimoji="1"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kumimoji="1"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kumimoji="1"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on an attribute automatically ensures</a:t>
            </a:r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187705"/>
            <a:ext cx="7886700" cy="45878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Few  More Relation Definitions</a:t>
            </a:r>
          </a:p>
        </p:txBody>
      </p:sp>
      <p:sp>
        <p:nvSpPr>
          <p:cNvPr id="12291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476250" y="750627"/>
            <a:ext cx="8350250" cy="5895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 not null,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tot_cred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(3,0),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kumimoji="0"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(4,0),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(2),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semester, year),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semester, year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dropped from primary key above, to ensure a student cannot be registered for two sections of the same course in the same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8364"/>
            <a:ext cx="7886700" cy="55955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more still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41194" y="1173706"/>
            <a:ext cx="8666328" cy="4638131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50),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(20),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(2,0),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kumimoji="0"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 declaration can be combined with attribute declaration as shown above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51791</TotalTime>
  <Words>2175</Words>
  <Application>Microsoft Office PowerPoint</Application>
  <PresentationFormat>On-screen Show (4:3)</PresentationFormat>
  <Paragraphs>445</Paragraphs>
  <Slides>64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  <vt:variant>
        <vt:lpstr>Custom Shows</vt:lpstr>
      </vt:variant>
      <vt:variant>
        <vt:i4>1</vt:i4>
      </vt:variant>
    </vt:vector>
  </HeadingPairs>
  <TitlesOfParts>
    <vt:vector size="74" baseType="lpstr">
      <vt:lpstr>Arial</vt:lpstr>
      <vt:lpstr>Calibri</vt:lpstr>
      <vt:lpstr>Calibri Light</vt:lpstr>
      <vt:lpstr>Helvetica</vt:lpstr>
      <vt:lpstr>Monotype Sorts</vt:lpstr>
      <vt:lpstr>Symbol</vt:lpstr>
      <vt:lpstr>Times New Roman</vt:lpstr>
      <vt:lpstr>Wingdings</vt:lpstr>
      <vt:lpstr>Office Theme</vt:lpstr>
      <vt:lpstr>Chapter 3: Introduction to SQL</vt:lpstr>
      <vt:lpstr>Chapter 3:  Introduction to SQL</vt:lpstr>
      <vt:lpstr>History</vt:lpstr>
      <vt:lpstr>PowerPoint Presentation</vt:lpstr>
      <vt:lpstr>Domain Types in SQL</vt:lpstr>
      <vt:lpstr>Create Table Construct</vt:lpstr>
      <vt:lpstr>Integrity Constraints in Create Table</vt:lpstr>
      <vt:lpstr>And a Few  More Relation Definitions</vt:lpstr>
      <vt:lpstr>And more still</vt:lpstr>
      <vt:lpstr>Drop and Alter Table Constructs</vt:lpstr>
      <vt:lpstr>Basic Query Structure </vt:lpstr>
      <vt:lpstr>The select Clause</vt:lpstr>
      <vt:lpstr>The select Clause (Cont.)</vt:lpstr>
      <vt:lpstr>The select Clause (Cont.)</vt:lpstr>
      <vt:lpstr>The where Clause</vt:lpstr>
      <vt:lpstr>PowerPoint Presentation</vt:lpstr>
      <vt:lpstr>PowerPoint Presentation</vt:lpstr>
      <vt:lpstr>Joins</vt:lpstr>
      <vt:lpstr>Natural Join</vt:lpstr>
      <vt:lpstr>Natural Join Example</vt:lpstr>
      <vt:lpstr>Natural Join (Cont.)</vt:lpstr>
      <vt:lpstr>PowerPoint Presentation</vt:lpstr>
      <vt:lpstr>PowerPoint Presentation</vt:lpstr>
      <vt:lpstr>PowerPoint Presentation</vt:lpstr>
      <vt:lpstr>String Operations (Cont.)</vt:lpstr>
      <vt:lpstr>PowerPoint Presentation</vt:lpstr>
      <vt:lpstr>Where Clause Predicates</vt:lpstr>
      <vt:lpstr>PowerPoint Presentation</vt:lpstr>
      <vt:lpstr>PowerPoint Presentation</vt:lpstr>
      <vt:lpstr>Set Operations</vt:lpstr>
      <vt:lpstr>Aggregate Functions</vt:lpstr>
      <vt:lpstr>Aggregate Functions (Cont.)</vt:lpstr>
      <vt:lpstr>Null Values</vt:lpstr>
      <vt:lpstr>Null Values and Three Valued Logic</vt:lpstr>
      <vt:lpstr>PowerPoint Presentation</vt:lpstr>
      <vt:lpstr>Aggregate Functions – Group By</vt:lpstr>
      <vt:lpstr>PowerPoint Presentation</vt:lpstr>
      <vt:lpstr>Null Values and Aggregates</vt:lpstr>
      <vt:lpstr>PowerPoint Presentation</vt:lpstr>
      <vt:lpstr>PowerPoint Presentation</vt:lpstr>
      <vt:lpstr>Example Query</vt:lpstr>
      <vt:lpstr>Example Query</vt:lpstr>
      <vt:lpstr>PowerPoint Presentation</vt:lpstr>
      <vt:lpstr>Set Comparison</vt:lpstr>
      <vt:lpstr>Definition of  Some Clause</vt:lpstr>
      <vt:lpstr>PowerPoint Presentation</vt:lpstr>
      <vt:lpstr>Example Query</vt:lpstr>
      <vt:lpstr>Definition of all Clause</vt:lpstr>
      <vt:lpstr>Correlation Variables</vt:lpstr>
      <vt:lpstr>Not Exists</vt:lpstr>
      <vt:lpstr>PowerPoint Presentation</vt:lpstr>
      <vt:lpstr>Subqueries in the From Clause</vt:lpstr>
      <vt:lpstr>Subqueries in the From Clause (Cont.)</vt:lpstr>
      <vt:lpstr>With Clause</vt:lpstr>
      <vt:lpstr>Complex Queries using With Clause</vt:lpstr>
      <vt:lpstr>Scalar Subquery</vt:lpstr>
      <vt:lpstr>Modification of the Database</vt:lpstr>
      <vt:lpstr>Modification of the Database – Deletion</vt:lpstr>
      <vt:lpstr>Deletion (Cont.)</vt:lpstr>
      <vt:lpstr>Modification of the Database – Insertion</vt:lpstr>
      <vt:lpstr>Insertion (Cont.)</vt:lpstr>
      <vt:lpstr>Modification of the Database – Updates</vt:lpstr>
      <vt:lpstr>Case Statement for Conditional Updates</vt:lpstr>
      <vt:lpstr>Updates with Scalar Subqueries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Meraj Ali</cp:lastModifiedBy>
  <cp:revision>227</cp:revision>
  <cp:lastPrinted>2005-01-10T21:51:57Z</cp:lastPrinted>
  <dcterms:created xsi:type="dcterms:W3CDTF">1999-11-04T20:50:09Z</dcterms:created>
  <dcterms:modified xsi:type="dcterms:W3CDTF">2016-10-17T09:34:18Z</dcterms:modified>
</cp:coreProperties>
</file>