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304" r:id="rId10"/>
    <p:sldId id="305" r:id="rId11"/>
    <p:sldId id="306" r:id="rId12"/>
    <p:sldId id="307" r:id="rId13"/>
    <p:sldId id="264" r:id="rId14"/>
    <p:sldId id="265" r:id="rId15"/>
    <p:sldId id="266" r:id="rId16"/>
    <p:sldId id="267" r:id="rId17"/>
    <p:sldId id="268" r:id="rId18"/>
    <p:sldId id="271" r:id="rId19"/>
    <p:sldId id="272" r:id="rId20"/>
    <p:sldId id="273" r:id="rId21"/>
    <p:sldId id="274" r:id="rId22"/>
    <p:sldId id="275" r:id="rId23"/>
    <p:sldId id="276" r:id="rId24"/>
    <p:sldId id="277" r:id="rId25"/>
    <p:sldId id="278" r:id="rId26"/>
    <p:sldId id="279" r:id="rId27"/>
    <p:sldId id="280" r:id="rId28"/>
    <p:sldId id="281" r:id="rId29"/>
    <p:sldId id="283" r:id="rId30"/>
    <p:sldId id="285" r:id="rId31"/>
    <p:sldId id="286" r:id="rId32"/>
    <p:sldId id="288" r:id="rId33"/>
    <p:sldId id="303" r:id="rId34"/>
    <p:sldId id="300" r:id="rId35"/>
    <p:sldId id="301"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1D89C-4D26-4E8B-BFA1-0ECC7DA6ECC7}" type="datetimeFigureOut">
              <a:rPr lang="en-US" smtClean="0"/>
              <a:t>12/19/2016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BA5F6-2484-4566-BAF7-E1F82DD6B9EF}" type="slidenum">
              <a:rPr lang="en-US" smtClean="0"/>
              <a:t>‹#›</a:t>
            </a:fld>
            <a:endParaRPr lang="en-US"/>
          </a:p>
        </p:txBody>
      </p:sp>
    </p:spTree>
    <p:extLst>
      <p:ext uri="{BB962C8B-B14F-4D97-AF65-F5344CB8AC3E}">
        <p14:creationId xmlns:p14="http://schemas.microsoft.com/office/powerpoint/2010/main" val="2820839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FAA8A5C-2D8A-47DB-A4CB-42693C9AD901}" type="slidenum">
              <a:rPr lang="en-US" sz="1200"/>
              <a:pPr/>
              <a:t>9</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293531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2871604-D99B-411B-8692-71A2A884AC90}" type="slidenum">
              <a:rPr lang="en-US" sz="1200"/>
              <a:pPr/>
              <a:t>10</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07111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1B508F0-7FF0-4A6D-9478-387B5BEC3CB9}" type="slidenum">
              <a:rPr lang="en-US" sz="1200"/>
              <a:pPr/>
              <a:t>11</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945463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37C4A01-61E7-4075-A49C-02949E4FBAE5}" type="slidenum">
              <a:rPr lang="en-US" sz="1200"/>
              <a:pPr/>
              <a:t>12</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134781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A17FC56-A5F0-4CEF-AE33-08C9035307B1}" type="slidenum">
              <a:rPr lang="en-US" sz="1200"/>
              <a:pPr/>
              <a:t>33</a:t>
            </a:fld>
            <a:endParaRPr lang="en-US" sz="120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044193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DEE983D-E303-4F47-96C0-EC94E0EC9BBE}" type="slidenum">
              <a:rPr lang="en-US" sz="1200"/>
              <a:pPr/>
              <a:t>34</a:t>
            </a:fld>
            <a:endParaRPr lang="en-US"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631849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0A874BD-8903-4765-B840-A63DFBDE3269}" type="slidenum">
              <a:rPr lang="en-US" sz="1200"/>
              <a:pPr/>
              <a:t>35</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92861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5428196-D08D-4E72-A70F-5D4C7D807B62}" type="slidenum">
              <a:rPr lang="en-US" sz="1200"/>
              <a:pPr/>
              <a:t>36</a:t>
            </a:fld>
            <a:endParaRPr lang="en-US" sz="120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33011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20A295-BBB3-4307-B158-BAA5D159B3FA}"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40D4A-8AE4-46C4-9A44-BDAE3CAFCAF2}" type="slidenum">
              <a:rPr lang="en-US" smtClean="0"/>
              <a:t>‹#›</a:t>
            </a:fld>
            <a:endParaRPr lang="en-US"/>
          </a:p>
        </p:txBody>
      </p:sp>
    </p:spTree>
    <p:extLst>
      <p:ext uri="{BB962C8B-B14F-4D97-AF65-F5344CB8AC3E}">
        <p14:creationId xmlns:p14="http://schemas.microsoft.com/office/powerpoint/2010/main" val="293324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0A295-BBB3-4307-B158-BAA5D159B3FA}"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40D4A-8AE4-46C4-9A44-BDAE3CAFCAF2}" type="slidenum">
              <a:rPr lang="en-US" smtClean="0"/>
              <a:t>‹#›</a:t>
            </a:fld>
            <a:endParaRPr lang="en-US"/>
          </a:p>
        </p:txBody>
      </p:sp>
    </p:spTree>
    <p:extLst>
      <p:ext uri="{BB962C8B-B14F-4D97-AF65-F5344CB8AC3E}">
        <p14:creationId xmlns:p14="http://schemas.microsoft.com/office/powerpoint/2010/main" val="387561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0A295-BBB3-4307-B158-BAA5D159B3FA}"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40D4A-8AE4-46C4-9A44-BDAE3CAFCAF2}" type="slidenum">
              <a:rPr lang="en-US" smtClean="0"/>
              <a:t>‹#›</a:t>
            </a:fld>
            <a:endParaRPr lang="en-US"/>
          </a:p>
        </p:txBody>
      </p:sp>
    </p:spTree>
    <p:extLst>
      <p:ext uri="{BB962C8B-B14F-4D97-AF65-F5344CB8AC3E}">
        <p14:creationId xmlns:p14="http://schemas.microsoft.com/office/powerpoint/2010/main" val="58635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0A295-BBB3-4307-B158-BAA5D159B3FA}"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40D4A-8AE4-46C4-9A44-BDAE3CAFCAF2}" type="slidenum">
              <a:rPr lang="en-US" smtClean="0"/>
              <a:t>‹#›</a:t>
            </a:fld>
            <a:endParaRPr lang="en-US"/>
          </a:p>
        </p:txBody>
      </p:sp>
    </p:spTree>
    <p:extLst>
      <p:ext uri="{BB962C8B-B14F-4D97-AF65-F5344CB8AC3E}">
        <p14:creationId xmlns:p14="http://schemas.microsoft.com/office/powerpoint/2010/main" val="204067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20A295-BBB3-4307-B158-BAA5D159B3FA}"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40D4A-8AE4-46C4-9A44-BDAE3CAFCAF2}" type="slidenum">
              <a:rPr lang="en-US" smtClean="0"/>
              <a:t>‹#›</a:t>
            </a:fld>
            <a:endParaRPr lang="en-US"/>
          </a:p>
        </p:txBody>
      </p:sp>
    </p:spTree>
    <p:extLst>
      <p:ext uri="{BB962C8B-B14F-4D97-AF65-F5344CB8AC3E}">
        <p14:creationId xmlns:p14="http://schemas.microsoft.com/office/powerpoint/2010/main" val="208531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20A295-BBB3-4307-B158-BAA5D159B3FA}"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40D4A-8AE4-46C4-9A44-BDAE3CAFCAF2}" type="slidenum">
              <a:rPr lang="en-US" smtClean="0"/>
              <a:t>‹#›</a:t>
            </a:fld>
            <a:endParaRPr lang="en-US"/>
          </a:p>
        </p:txBody>
      </p:sp>
    </p:spTree>
    <p:extLst>
      <p:ext uri="{BB962C8B-B14F-4D97-AF65-F5344CB8AC3E}">
        <p14:creationId xmlns:p14="http://schemas.microsoft.com/office/powerpoint/2010/main" val="60626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20A295-BBB3-4307-B158-BAA5D159B3FA}" type="datetimeFigureOut">
              <a:rPr lang="en-US" smtClean="0"/>
              <a:t>12/19/2016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40D4A-8AE4-46C4-9A44-BDAE3CAFCAF2}" type="slidenum">
              <a:rPr lang="en-US" smtClean="0"/>
              <a:t>‹#›</a:t>
            </a:fld>
            <a:endParaRPr lang="en-US"/>
          </a:p>
        </p:txBody>
      </p:sp>
    </p:spTree>
    <p:extLst>
      <p:ext uri="{BB962C8B-B14F-4D97-AF65-F5344CB8AC3E}">
        <p14:creationId xmlns:p14="http://schemas.microsoft.com/office/powerpoint/2010/main" val="1637876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20A295-BBB3-4307-B158-BAA5D159B3FA}" type="datetimeFigureOut">
              <a:rPr lang="en-US" smtClean="0"/>
              <a:t>12/19/2016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40D4A-8AE4-46C4-9A44-BDAE3CAFCAF2}" type="slidenum">
              <a:rPr lang="en-US" smtClean="0"/>
              <a:t>‹#›</a:t>
            </a:fld>
            <a:endParaRPr lang="en-US"/>
          </a:p>
        </p:txBody>
      </p:sp>
    </p:spTree>
    <p:extLst>
      <p:ext uri="{BB962C8B-B14F-4D97-AF65-F5344CB8AC3E}">
        <p14:creationId xmlns:p14="http://schemas.microsoft.com/office/powerpoint/2010/main" val="260589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0A295-BBB3-4307-B158-BAA5D159B3FA}" type="datetimeFigureOut">
              <a:rPr lang="en-US" smtClean="0"/>
              <a:t>12/19/2016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40D4A-8AE4-46C4-9A44-BDAE3CAFCAF2}" type="slidenum">
              <a:rPr lang="en-US" smtClean="0"/>
              <a:t>‹#›</a:t>
            </a:fld>
            <a:endParaRPr lang="en-US"/>
          </a:p>
        </p:txBody>
      </p:sp>
    </p:spTree>
    <p:extLst>
      <p:ext uri="{BB962C8B-B14F-4D97-AF65-F5344CB8AC3E}">
        <p14:creationId xmlns:p14="http://schemas.microsoft.com/office/powerpoint/2010/main" val="82006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0A295-BBB3-4307-B158-BAA5D159B3FA}"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40D4A-8AE4-46C4-9A44-BDAE3CAFCAF2}" type="slidenum">
              <a:rPr lang="en-US" smtClean="0"/>
              <a:t>‹#›</a:t>
            </a:fld>
            <a:endParaRPr lang="en-US"/>
          </a:p>
        </p:txBody>
      </p:sp>
    </p:spTree>
    <p:extLst>
      <p:ext uri="{BB962C8B-B14F-4D97-AF65-F5344CB8AC3E}">
        <p14:creationId xmlns:p14="http://schemas.microsoft.com/office/powerpoint/2010/main" val="101684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0A295-BBB3-4307-B158-BAA5D159B3FA}"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40D4A-8AE4-46C4-9A44-BDAE3CAFCAF2}" type="slidenum">
              <a:rPr lang="en-US" smtClean="0"/>
              <a:t>‹#›</a:t>
            </a:fld>
            <a:endParaRPr lang="en-US"/>
          </a:p>
        </p:txBody>
      </p:sp>
    </p:spTree>
    <p:extLst>
      <p:ext uri="{BB962C8B-B14F-4D97-AF65-F5344CB8AC3E}">
        <p14:creationId xmlns:p14="http://schemas.microsoft.com/office/powerpoint/2010/main" val="247742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0A295-BBB3-4307-B158-BAA5D159B3FA}" type="datetimeFigureOut">
              <a:rPr lang="en-US" smtClean="0"/>
              <a:t>12/19/2016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40D4A-8AE4-46C4-9A44-BDAE3CAFCAF2}" type="slidenum">
              <a:rPr lang="en-US" smtClean="0"/>
              <a:t>‹#›</a:t>
            </a:fld>
            <a:endParaRPr lang="en-US"/>
          </a:p>
        </p:txBody>
      </p:sp>
    </p:spTree>
    <p:extLst>
      <p:ext uri="{BB962C8B-B14F-4D97-AF65-F5344CB8AC3E}">
        <p14:creationId xmlns:p14="http://schemas.microsoft.com/office/powerpoint/2010/main" val="2996870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967" y="2784143"/>
            <a:ext cx="10959152" cy="725820"/>
          </a:xfrm>
        </p:spPr>
        <p:txBody>
          <a:bodyPr>
            <a:normAutofit fontScale="90000"/>
          </a:bodyPr>
          <a:lstStyle/>
          <a:p>
            <a:r>
              <a:rPr lang="en-GB" dirty="0" smtClean="0">
                <a:latin typeface="Times New Roman" panose="02020603050405020304" pitchFamily="18" charset="0"/>
                <a:cs typeface="Times New Roman" panose="02020603050405020304" pitchFamily="18" charset="0"/>
              </a:rPr>
              <a:t>Entity/Relationship Modelling</a:t>
            </a:r>
            <a:endParaRPr lang="en-US" dirty="0"/>
          </a:p>
        </p:txBody>
      </p:sp>
    </p:spTree>
    <p:extLst>
      <p:ext uri="{BB962C8B-B14F-4D97-AF65-F5344CB8AC3E}">
        <p14:creationId xmlns:p14="http://schemas.microsoft.com/office/powerpoint/2010/main" val="198619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838200" y="365126"/>
            <a:ext cx="10515600" cy="609599"/>
          </a:xfrm>
        </p:spPr>
        <p:txBody>
          <a:bodyPr>
            <a:normAutofit fontScale="90000"/>
          </a:bodyPr>
          <a:lstStyle/>
          <a:p>
            <a:pPr>
              <a:defRPr/>
            </a:pPr>
            <a:r>
              <a:rPr lang="en-US" dirty="0">
                <a:latin typeface="Times New Roman" panose="02020603050405020304" pitchFamily="18" charset="0"/>
                <a:cs typeface="Times New Roman" panose="02020603050405020304" pitchFamily="18" charset="0"/>
              </a:rPr>
              <a:t>Mapping Cardinalities</a:t>
            </a:r>
          </a:p>
        </p:txBody>
      </p:sp>
      <p:sp>
        <p:nvSpPr>
          <p:cNvPr id="27651" name="Text Box 3"/>
          <p:cNvSpPr txBox="1">
            <a:spLocks noChangeArrowheads="1"/>
          </p:cNvSpPr>
          <p:nvPr/>
        </p:nvSpPr>
        <p:spPr bwMode="auto">
          <a:xfrm>
            <a:off x="3419475" y="4883151"/>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sz="1800"/>
              <a:t>One to one</a:t>
            </a:r>
          </a:p>
        </p:txBody>
      </p:sp>
      <p:sp>
        <p:nvSpPr>
          <p:cNvPr id="27652" name="Text Box 4"/>
          <p:cNvSpPr txBox="1">
            <a:spLocks noChangeArrowheads="1"/>
          </p:cNvSpPr>
          <p:nvPr/>
        </p:nvSpPr>
        <p:spPr bwMode="auto">
          <a:xfrm>
            <a:off x="7450637" y="4868863"/>
            <a:ext cx="1505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sz="1800"/>
              <a:t>One to many</a:t>
            </a:r>
          </a:p>
        </p:txBody>
      </p:sp>
      <p:sp>
        <p:nvSpPr>
          <p:cNvPr id="27653" name="Text Box 5"/>
          <p:cNvSpPr txBox="1">
            <a:spLocks noChangeArrowheads="1"/>
          </p:cNvSpPr>
          <p:nvPr/>
        </p:nvSpPr>
        <p:spPr bwMode="auto">
          <a:xfrm>
            <a:off x="1201004" y="5426076"/>
            <a:ext cx="9662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kumimoji="1" lang="en-US" sz="2000" dirty="0">
                <a:latin typeface="Times New Roman" panose="02020603050405020304" pitchFamily="18" charset="0"/>
                <a:cs typeface="Times New Roman" panose="02020603050405020304" pitchFamily="18" charset="0"/>
              </a:rPr>
              <a:t>Note: Some elements in </a:t>
            </a:r>
            <a:r>
              <a:rPr kumimoji="1" lang="en-US" sz="2000" i="1" dirty="0">
                <a:latin typeface="Times New Roman" panose="02020603050405020304" pitchFamily="18" charset="0"/>
                <a:cs typeface="Times New Roman" panose="02020603050405020304" pitchFamily="18" charset="0"/>
              </a:rPr>
              <a:t>A</a:t>
            </a:r>
            <a:r>
              <a:rPr kumimoji="1" lang="en-US" sz="2000" dirty="0">
                <a:latin typeface="Times New Roman" panose="02020603050405020304" pitchFamily="18" charset="0"/>
                <a:cs typeface="Times New Roman" panose="02020603050405020304" pitchFamily="18" charset="0"/>
              </a:rPr>
              <a:t> and </a:t>
            </a:r>
            <a:r>
              <a:rPr kumimoji="1" lang="en-US" sz="2000" i="1" dirty="0">
                <a:latin typeface="Times New Roman" panose="02020603050405020304" pitchFamily="18" charset="0"/>
                <a:cs typeface="Times New Roman" panose="02020603050405020304" pitchFamily="18" charset="0"/>
              </a:rPr>
              <a:t>B</a:t>
            </a:r>
            <a:r>
              <a:rPr kumimoji="1" lang="en-US" sz="2000" dirty="0">
                <a:latin typeface="Times New Roman" panose="02020603050405020304" pitchFamily="18" charset="0"/>
                <a:cs typeface="Times New Roman" panose="02020603050405020304" pitchFamily="18" charset="0"/>
              </a:rPr>
              <a:t> may not be mapped to </a:t>
            </a:r>
            <a:r>
              <a:rPr kumimoji="1" lang="en-US" sz="2000" dirty="0" smtClean="0">
                <a:latin typeface="Times New Roman" panose="02020603050405020304" pitchFamily="18" charset="0"/>
                <a:cs typeface="Times New Roman" panose="02020603050405020304" pitchFamily="18" charset="0"/>
              </a:rPr>
              <a:t>any elements </a:t>
            </a:r>
            <a:r>
              <a:rPr kumimoji="1" lang="en-US" sz="2000" dirty="0">
                <a:latin typeface="Times New Roman" panose="02020603050405020304" pitchFamily="18" charset="0"/>
                <a:cs typeface="Times New Roman" panose="02020603050405020304" pitchFamily="18" charset="0"/>
              </a:rPr>
              <a:t>in the other set</a:t>
            </a:r>
          </a:p>
        </p:txBody>
      </p:sp>
      <p:pic>
        <p:nvPicPr>
          <p:cNvPr id="27654" name="Picture 7" descr="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1300" y="1220788"/>
            <a:ext cx="6709064"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30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838200" y="365126"/>
            <a:ext cx="10515600" cy="699400"/>
          </a:xfrm>
        </p:spPr>
        <p:txBody>
          <a:bodyPr/>
          <a:lstStyle/>
          <a:p>
            <a:pPr>
              <a:defRPr/>
            </a:pPr>
            <a:r>
              <a:rPr lang="en-US" dirty="0">
                <a:ea typeface="+mj-ea"/>
              </a:rPr>
              <a:t>Mapping Cardinalities </a:t>
            </a:r>
          </a:p>
        </p:txBody>
      </p:sp>
      <p:sp>
        <p:nvSpPr>
          <p:cNvPr id="29699" name="Text Box 3"/>
          <p:cNvSpPr txBox="1">
            <a:spLocks noChangeArrowheads="1"/>
          </p:cNvSpPr>
          <p:nvPr/>
        </p:nvSpPr>
        <p:spPr bwMode="auto">
          <a:xfrm>
            <a:off x="3384646" y="4849814"/>
            <a:ext cx="1568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sz="1800" dirty="0"/>
              <a:t>Many to one</a:t>
            </a:r>
          </a:p>
        </p:txBody>
      </p:sp>
      <p:sp>
        <p:nvSpPr>
          <p:cNvPr id="29700" name="Text Box 4"/>
          <p:cNvSpPr txBox="1">
            <a:spLocks noChangeArrowheads="1"/>
          </p:cNvSpPr>
          <p:nvPr/>
        </p:nvSpPr>
        <p:spPr bwMode="auto">
          <a:xfrm>
            <a:off x="7862141" y="4864100"/>
            <a:ext cx="16337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sz="1800" dirty="0"/>
              <a:t>Many to </a:t>
            </a:r>
            <a:r>
              <a:rPr lang="en-US" sz="1800" dirty="0" smtClean="0"/>
              <a:t>many</a:t>
            </a:r>
            <a:endParaRPr lang="en-US" sz="1800" dirty="0"/>
          </a:p>
        </p:txBody>
      </p:sp>
      <p:sp>
        <p:nvSpPr>
          <p:cNvPr id="29701" name="Text Box 5"/>
          <p:cNvSpPr txBox="1">
            <a:spLocks noChangeArrowheads="1"/>
          </p:cNvSpPr>
          <p:nvPr/>
        </p:nvSpPr>
        <p:spPr bwMode="auto">
          <a:xfrm>
            <a:off x="1856096" y="5430839"/>
            <a:ext cx="9116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kumimoji="1" lang="en-US" sz="2000" dirty="0">
                <a:latin typeface="Times New Roman" panose="02020603050405020304" pitchFamily="18" charset="0"/>
                <a:cs typeface="Times New Roman" panose="02020603050405020304" pitchFamily="18" charset="0"/>
              </a:rPr>
              <a:t>Note: Some elements in A and B may not be mapped to any </a:t>
            </a:r>
            <a:r>
              <a:rPr kumimoji="1" lang="en-US" sz="2000" dirty="0" smtClean="0">
                <a:latin typeface="Times New Roman" panose="02020603050405020304" pitchFamily="18" charset="0"/>
                <a:cs typeface="Times New Roman" panose="02020603050405020304" pitchFamily="18" charset="0"/>
              </a:rPr>
              <a:t>elements </a:t>
            </a:r>
            <a:r>
              <a:rPr kumimoji="1" lang="en-US" sz="2000" dirty="0">
                <a:latin typeface="Times New Roman" panose="02020603050405020304" pitchFamily="18" charset="0"/>
                <a:cs typeface="Times New Roman" panose="02020603050405020304" pitchFamily="18" charset="0"/>
              </a:rPr>
              <a:t>in the other set</a:t>
            </a:r>
          </a:p>
        </p:txBody>
      </p:sp>
      <p:pic>
        <p:nvPicPr>
          <p:cNvPr id="29702" name="Picture 7" descr="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1926" y="1160060"/>
            <a:ext cx="7288235" cy="359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425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1939308" y="428626"/>
            <a:ext cx="8267700" cy="609600"/>
          </a:xfrm>
        </p:spPr>
        <p:txBody>
          <a:bodyPr>
            <a:normAutofit fontScale="90000"/>
          </a:bodyPr>
          <a:lstStyle/>
          <a:p>
            <a:pPr>
              <a:defRPr/>
            </a:pPr>
            <a:r>
              <a:rPr lang="en-US" dirty="0">
                <a:latin typeface="Times New Roman" panose="02020603050405020304" pitchFamily="18" charset="0"/>
                <a:cs typeface="Times New Roman" panose="02020603050405020304" pitchFamily="18" charset="0"/>
              </a:rPr>
              <a:t>E-R Diagrams</a:t>
            </a:r>
          </a:p>
        </p:txBody>
      </p:sp>
      <p:sp>
        <p:nvSpPr>
          <p:cNvPr id="37891" name="Rectangle 3"/>
          <p:cNvSpPr>
            <a:spLocks noChangeArrowheads="1"/>
          </p:cNvSpPr>
          <p:nvPr/>
        </p:nvSpPr>
        <p:spPr bwMode="auto">
          <a:xfrm>
            <a:off x="2379664" y="3494089"/>
            <a:ext cx="8505825"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buFont typeface="Monotype Sorts" charset="2"/>
              <a:buChar char="n"/>
            </a:pPr>
            <a:r>
              <a:rPr kumimoji="1" lang="en-US" sz="2000" dirty="0">
                <a:latin typeface="Times New Roman" panose="02020603050405020304" pitchFamily="18" charset="0"/>
                <a:cs typeface="Times New Roman" panose="02020603050405020304" pitchFamily="18" charset="0"/>
              </a:rPr>
              <a:t>Rectangles represent entity sets.</a:t>
            </a:r>
          </a:p>
          <a:p>
            <a:pPr>
              <a:spcBef>
                <a:spcPct val="35000"/>
              </a:spcBef>
              <a:buClr>
                <a:schemeClr val="tx2"/>
              </a:buClr>
              <a:buSzPct val="90000"/>
              <a:buFont typeface="Monotype Sorts" charset="2"/>
              <a:buChar char="n"/>
            </a:pPr>
            <a:r>
              <a:rPr kumimoji="1" lang="en-US" sz="2000" dirty="0">
                <a:latin typeface="Times New Roman" panose="02020603050405020304" pitchFamily="18" charset="0"/>
                <a:cs typeface="Times New Roman" panose="02020603050405020304" pitchFamily="18" charset="0"/>
              </a:rPr>
              <a:t>Diamonds represent relationship sets.</a:t>
            </a:r>
          </a:p>
          <a:p>
            <a:pPr>
              <a:spcBef>
                <a:spcPct val="35000"/>
              </a:spcBef>
              <a:buClr>
                <a:schemeClr val="tx2"/>
              </a:buClr>
              <a:buSzPct val="90000"/>
              <a:buFont typeface="Monotype Sorts" charset="2"/>
              <a:buChar char="n"/>
            </a:pPr>
            <a:r>
              <a:rPr kumimoji="1" lang="en-US" sz="2000" dirty="0">
                <a:latin typeface="Times New Roman" panose="02020603050405020304" pitchFamily="18" charset="0"/>
                <a:cs typeface="Times New Roman" panose="02020603050405020304" pitchFamily="18" charset="0"/>
              </a:rPr>
              <a:t>Attributes listed inside entity rectangle</a:t>
            </a:r>
          </a:p>
          <a:p>
            <a:pPr>
              <a:spcBef>
                <a:spcPct val="35000"/>
              </a:spcBef>
              <a:buClr>
                <a:schemeClr val="tx2"/>
              </a:buClr>
              <a:buSzPct val="90000"/>
              <a:buFont typeface="Monotype Sorts" charset="2"/>
              <a:buChar char="n"/>
            </a:pPr>
            <a:r>
              <a:rPr kumimoji="1" lang="en-US" sz="2000" dirty="0">
                <a:latin typeface="Times New Roman" panose="02020603050405020304" pitchFamily="18" charset="0"/>
                <a:cs typeface="Times New Roman" panose="02020603050405020304" pitchFamily="18" charset="0"/>
              </a:rPr>
              <a:t>Underline indicates primary key attributes</a:t>
            </a: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739" y="1501776"/>
            <a:ext cx="7464425"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1820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365125"/>
            <a:ext cx="10515600" cy="672105"/>
          </a:xfrm>
        </p:spPr>
        <p:txBody>
          <a:bodyPr>
            <a:normAutofit fontScale="90000"/>
          </a:bodyPr>
          <a:lstStyle/>
          <a:p>
            <a:r>
              <a:rPr lang="en-GB" dirty="0">
                <a:latin typeface="Times New Roman" panose="02020603050405020304" pitchFamily="18" charset="0"/>
                <a:cs typeface="Times New Roman" panose="02020603050405020304" pitchFamily="18" charset="0"/>
              </a:rPr>
              <a:t>Cardinality Ratios</a:t>
            </a:r>
          </a:p>
        </p:txBody>
      </p:sp>
      <p:sp>
        <p:nvSpPr>
          <p:cNvPr id="17411" name="Rectangle 3"/>
          <p:cNvSpPr>
            <a:spLocks noGrp="1" noChangeArrowheads="1"/>
          </p:cNvSpPr>
          <p:nvPr>
            <p:ph type="body" sz="half" idx="1"/>
          </p:nvPr>
        </p:nvSpPr>
        <p:spPr>
          <a:xfrm>
            <a:off x="838200" y="1316405"/>
            <a:ext cx="9861645" cy="4351338"/>
          </a:xfrm>
        </p:spPr>
        <p:txBody>
          <a:bodyPr>
            <a:normAutofit/>
          </a:bodyPr>
          <a:lstStyle/>
          <a:p>
            <a:r>
              <a:rPr lang="en-GB" sz="2000" dirty="0">
                <a:latin typeface="Times New Roman" panose="02020603050405020304" pitchFamily="18" charset="0"/>
                <a:cs typeface="Times New Roman" panose="02020603050405020304" pitchFamily="18" charset="0"/>
              </a:rPr>
              <a:t>Each entity in a relationship can participate in zero, one, or more than one instances of that relationship</a:t>
            </a:r>
          </a:p>
          <a:p>
            <a:r>
              <a:rPr lang="en-GB" sz="2000" dirty="0">
                <a:latin typeface="Times New Roman" panose="02020603050405020304" pitchFamily="18" charset="0"/>
                <a:cs typeface="Times New Roman" panose="02020603050405020304" pitchFamily="18" charset="0"/>
              </a:rPr>
              <a:t>This leads to 3 types of </a:t>
            </a:r>
            <a:r>
              <a:rPr lang="en-GB" sz="2000" dirty="0" smtClean="0">
                <a:latin typeface="Times New Roman" panose="02020603050405020304" pitchFamily="18" charset="0"/>
                <a:cs typeface="Times New Roman" panose="02020603050405020304" pitchFamily="18" charset="0"/>
              </a:rPr>
              <a:t>relationship…</a:t>
            </a:r>
          </a:p>
          <a:p>
            <a:endParaRPr lang="en-GB" sz="2000" dirty="0">
              <a:latin typeface="Times New Roman" panose="02020603050405020304" pitchFamily="18" charset="0"/>
              <a:cs typeface="Times New Roman" panose="02020603050405020304" pitchFamily="18" charset="0"/>
            </a:endParaRPr>
          </a:p>
          <a:p>
            <a:r>
              <a:rPr lang="en-GB" sz="2000" b="1" dirty="0" smtClean="0">
                <a:latin typeface="Times New Roman" panose="02020603050405020304" pitchFamily="18" charset="0"/>
                <a:cs typeface="Times New Roman" panose="02020603050405020304" pitchFamily="18" charset="0"/>
              </a:rPr>
              <a:t>One to one (1:1)</a:t>
            </a:r>
          </a:p>
          <a:p>
            <a:pPr lvl="1"/>
            <a:r>
              <a:rPr lang="en-GB" sz="2000" dirty="0" smtClean="0">
                <a:latin typeface="Times New Roman" panose="02020603050405020304" pitchFamily="18" charset="0"/>
                <a:cs typeface="Times New Roman" panose="02020603050405020304" pitchFamily="18" charset="0"/>
              </a:rPr>
              <a:t>Each lecturer has a unique office</a:t>
            </a:r>
          </a:p>
          <a:p>
            <a:r>
              <a:rPr lang="en-GB" sz="2000" b="1" dirty="0" smtClean="0">
                <a:latin typeface="Times New Roman" panose="02020603050405020304" pitchFamily="18" charset="0"/>
                <a:cs typeface="Times New Roman" panose="02020603050405020304" pitchFamily="18" charset="0"/>
              </a:rPr>
              <a:t>One to many (1:M)</a:t>
            </a:r>
          </a:p>
          <a:p>
            <a:pPr lvl="1"/>
            <a:r>
              <a:rPr lang="en-GB" sz="2000" dirty="0" smtClean="0">
                <a:latin typeface="Times New Roman" panose="02020603050405020304" pitchFamily="18" charset="0"/>
                <a:cs typeface="Times New Roman" panose="02020603050405020304" pitchFamily="18" charset="0"/>
              </a:rPr>
              <a:t>A lecturer may tutor many students, but each student has just one tutor</a:t>
            </a:r>
          </a:p>
          <a:p>
            <a:r>
              <a:rPr lang="en-GB" sz="2000" b="1" dirty="0" smtClean="0">
                <a:latin typeface="Times New Roman" panose="02020603050405020304" pitchFamily="18" charset="0"/>
                <a:cs typeface="Times New Roman" panose="02020603050405020304" pitchFamily="18" charset="0"/>
              </a:rPr>
              <a:t>Many to many (M:M)</a:t>
            </a:r>
          </a:p>
          <a:p>
            <a:pPr lvl="1"/>
            <a:r>
              <a:rPr lang="en-GB" sz="2000" dirty="0" smtClean="0">
                <a:latin typeface="Times New Roman" panose="02020603050405020304" pitchFamily="18" charset="0"/>
                <a:cs typeface="Times New Roman" panose="02020603050405020304" pitchFamily="18" charset="0"/>
              </a:rPr>
              <a:t>Each student takes several modules, and each module is taken by several students</a:t>
            </a: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42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365126"/>
            <a:ext cx="10515600" cy="617538"/>
          </a:xfrm>
        </p:spPr>
        <p:txBody>
          <a:bodyPr>
            <a:normAutofit fontScale="90000"/>
          </a:bodyPr>
          <a:lstStyle/>
          <a:p>
            <a:r>
              <a:rPr lang="en-GB" dirty="0">
                <a:latin typeface="Times New Roman" panose="02020603050405020304" pitchFamily="18" charset="0"/>
                <a:cs typeface="Times New Roman" panose="02020603050405020304" pitchFamily="18" charset="0"/>
              </a:rPr>
              <a:t>Diagramming Relationships</a:t>
            </a:r>
          </a:p>
        </p:txBody>
      </p:sp>
      <p:sp>
        <p:nvSpPr>
          <p:cNvPr id="18435" name="Rectangle 3"/>
          <p:cNvSpPr>
            <a:spLocks noGrp="1" noChangeArrowheads="1"/>
          </p:cNvSpPr>
          <p:nvPr>
            <p:ph type="body" sz="half" idx="1"/>
          </p:nvPr>
        </p:nvSpPr>
        <p:spPr>
          <a:xfrm>
            <a:off x="810782" y="1870881"/>
            <a:ext cx="5521258" cy="2590800"/>
          </a:xfrm>
        </p:spPr>
        <p:txBody>
          <a:bodyPr>
            <a:normAutofit/>
          </a:bodyPr>
          <a:lstStyle/>
          <a:p>
            <a:r>
              <a:rPr lang="en-GB" sz="2000" dirty="0">
                <a:latin typeface="Times New Roman" panose="02020603050405020304" pitchFamily="18" charset="0"/>
                <a:cs typeface="Times New Roman" panose="02020603050405020304" pitchFamily="18" charset="0"/>
              </a:rPr>
              <a:t>Relationships are links between two entities</a:t>
            </a:r>
          </a:p>
          <a:p>
            <a:r>
              <a:rPr lang="en-GB" sz="2000" dirty="0">
                <a:latin typeface="Times New Roman" panose="02020603050405020304" pitchFamily="18" charset="0"/>
                <a:cs typeface="Times New Roman" panose="02020603050405020304" pitchFamily="18" charset="0"/>
              </a:rPr>
              <a:t>The name is given in a diamond box</a:t>
            </a:r>
          </a:p>
          <a:p>
            <a:r>
              <a:rPr lang="en-GB" sz="2000" dirty="0">
                <a:latin typeface="Times New Roman" panose="02020603050405020304" pitchFamily="18" charset="0"/>
                <a:cs typeface="Times New Roman" panose="02020603050405020304" pitchFamily="18" charset="0"/>
              </a:rPr>
              <a:t>The ends of the link show cardinality</a:t>
            </a:r>
          </a:p>
        </p:txBody>
      </p:sp>
      <p:sp>
        <p:nvSpPr>
          <p:cNvPr id="18436" name="AutoShape 4"/>
          <p:cNvSpPr>
            <a:spLocks noChangeArrowheads="1"/>
          </p:cNvSpPr>
          <p:nvPr/>
        </p:nvSpPr>
        <p:spPr bwMode="auto">
          <a:xfrm>
            <a:off x="9684839" y="2785281"/>
            <a:ext cx="1219200" cy="609600"/>
          </a:xfrm>
          <a:prstGeom prst="roundRect">
            <a:avLst>
              <a:gd name="adj" fmla="val 16667"/>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Student</a:t>
            </a:r>
          </a:p>
        </p:txBody>
      </p:sp>
      <p:sp>
        <p:nvSpPr>
          <p:cNvPr id="18437" name="AutoShape 5"/>
          <p:cNvSpPr>
            <a:spLocks noChangeArrowheads="1"/>
          </p:cNvSpPr>
          <p:nvPr/>
        </p:nvSpPr>
        <p:spPr bwMode="auto">
          <a:xfrm>
            <a:off x="7703639" y="1413681"/>
            <a:ext cx="1219200" cy="609600"/>
          </a:xfrm>
          <a:prstGeom prst="roundRect">
            <a:avLst>
              <a:gd name="adj" fmla="val 16667"/>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Lecturer</a:t>
            </a:r>
          </a:p>
        </p:txBody>
      </p:sp>
      <p:sp>
        <p:nvSpPr>
          <p:cNvPr id="18438" name="AutoShape 6"/>
          <p:cNvSpPr>
            <a:spLocks noChangeArrowheads="1"/>
          </p:cNvSpPr>
          <p:nvPr/>
        </p:nvSpPr>
        <p:spPr bwMode="auto">
          <a:xfrm>
            <a:off x="7703639" y="4156881"/>
            <a:ext cx="1219200" cy="609600"/>
          </a:xfrm>
          <a:prstGeom prst="roundRect">
            <a:avLst>
              <a:gd name="adj" fmla="val 16667"/>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Module</a:t>
            </a:r>
          </a:p>
        </p:txBody>
      </p:sp>
      <p:sp>
        <p:nvSpPr>
          <p:cNvPr id="18439" name="AutoShape 7"/>
          <p:cNvSpPr>
            <a:spLocks noChangeArrowheads="1"/>
          </p:cNvSpPr>
          <p:nvPr/>
        </p:nvSpPr>
        <p:spPr bwMode="auto">
          <a:xfrm>
            <a:off x="7703639" y="2709081"/>
            <a:ext cx="1219200" cy="7620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Tutors</a:t>
            </a:r>
          </a:p>
        </p:txBody>
      </p:sp>
      <p:sp>
        <p:nvSpPr>
          <p:cNvPr id="18440" name="AutoShape 8"/>
          <p:cNvSpPr>
            <a:spLocks noChangeArrowheads="1"/>
          </p:cNvSpPr>
          <p:nvPr/>
        </p:nvSpPr>
        <p:spPr bwMode="auto">
          <a:xfrm>
            <a:off x="9684839" y="4080681"/>
            <a:ext cx="1219200" cy="7620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Studies</a:t>
            </a:r>
          </a:p>
        </p:txBody>
      </p:sp>
      <p:cxnSp>
        <p:nvCxnSpPr>
          <p:cNvPr id="18441" name="AutoShape 9"/>
          <p:cNvCxnSpPr>
            <a:cxnSpLocks noChangeShapeType="1"/>
            <a:stCxn id="18437" idx="2"/>
            <a:endCxn id="18439" idx="0"/>
          </p:cNvCxnSpPr>
          <p:nvPr/>
        </p:nvCxnSpPr>
        <p:spPr bwMode="auto">
          <a:xfrm>
            <a:off x="8313239" y="2023282"/>
            <a:ext cx="0" cy="6762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2" name="AutoShape 10"/>
          <p:cNvCxnSpPr>
            <a:cxnSpLocks noChangeShapeType="1"/>
            <a:stCxn id="18439" idx="3"/>
            <a:endCxn id="18436" idx="1"/>
          </p:cNvCxnSpPr>
          <p:nvPr/>
        </p:nvCxnSpPr>
        <p:spPr bwMode="auto">
          <a:xfrm>
            <a:off x="8932365" y="3090081"/>
            <a:ext cx="7524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3" name="AutoShape 11"/>
          <p:cNvCxnSpPr>
            <a:cxnSpLocks noChangeShapeType="1"/>
            <a:stCxn id="18436" idx="2"/>
            <a:endCxn id="18440" idx="0"/>
          </p:cNvCxnSpPr>
          <p:nvPr/>
        </p:nvCxnSpPr>
        <p:spPr bwMode="auto">
          <a:xfrm>
            <a:off x="10294439" y="3394882"/>
            <a:ext cx="0" cy="6762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4" name="AutoShape 12"/>
          <p:cNvCxnSpPr>
            <a:cxnSpLocks noChangeShapeType="1"/>
            <a:stCxn id="18438" idx="3"/>
            <a:endCxn id="18440" idx="1"/>
          </p:cNvCxnSpPr>
          <p:nvPr/>
        </p:nvCxnSpPr>
        <p:spPr bwMode="auto">
          <a:xfrm>
            <a:off x="8922840" y="4461681"/>
            <a:ext cx="7524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5" name="Arc 13"/>
          <p:cNvSpPr>
            <a:spLocks/>
          </p:cNvSpPr>
          <p:nvPr/>
        </p:nvSpPr>
        <p:spPr bwMode="auto">
          <a:xfrm>
            <a:off x="8922839" y="4309281"/>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6" name="Arc 14"/>
          <p:cNvSpPr>
            <a:spLocks/>
          </p:cNvSpPr>
          <p:nvPr/>
        </p:nvSpPr>
        <p:spPr bwMode="auto">
          <a:xfrm flipH="1">
            <a:off x="9532439" y="2937681"/>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7" name="Arc 15"/>
          <p:cNvSpPr>
            <a:spLocks/>
          </p:cNvSpPr>
          <p:nvPr/>
        </p:nvSpPr>
        <p:spPr bwMode="auto">
          <a:xfrm rot="5400000">
            <a:off x="10215858" y="3321062"/>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8" name="Oval 16"/>
          <p:cNvSpPr>
            <a:spLocks noChangeArrowheads="1"/>
          </p:cNvSpPr>
          <p:nvPr/>
        </p:nvSpPr>
        <p:spPr bwMode="auto">
          <a:xfrm>
            <a:off x="9837239" y="1489881"/>
            <a:ext cx="914400" cy="381000"/>
          </a:xfrm>
          <a:prstGeom prst="ellipse">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ID</a:t>
            </a:r>
          </a:p>
        </p:txBody>
      </p:sp>
      <p:sp>
        <p:nvSpPr>
          <p:cNvPr id="18449" name="Oval 17"/>
          <p:cNvSpPr>
            <a:spLocks noChangeArrowheads="1"/>
          </p:cNvSpPr>
          <p:nvPr/>
        </p:nvSpPr>
        <p:spPr bwMode="auto">
          <a:xfrm>
            <a:off x="10370639" y="2023281"/>
            <a:ext cx="914400" cy="381000"/>
          </a:xfrm>
          <a:prstGeom prst="ellipse">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Course</a:t>
            </a:r>
          </a:p>
        </p:txBody>
      </p:sp>
      <p:sp>
        <p:nvSpPr>
          <p:cNvPr id="18450" name="Oval 18"/>
          <p:cNvSpPr>
            <a:spLocks noChangeArrowheads="1"/>
          </p:cNvSpPr>
          <p:nvPr/>
        </p:nvSpPr>
        <p:spPr bwMode="auto">
          <a:xfrm>
            <a:off x="9303839" y="2023281"/>
            <a:ext cx="914400" cy="381000"/>
          </a:xfrm>
          <a:prstGeom prst="ellipse">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Name</a:t>
            </a:r>
          </a:p>
        </p:txBody>
      </p:sp>
      <p:cxnSp>
        <p:nvCxnSpPr>
          <p:cNvPr id="18451" name="AutoShape 19"/>
          <p:cNvCxnSpPr>
            <a:cxnSpLocks noChangeShapeType="1"/>
            <a:stCxn id="18436" idx="0"/>
            <a:endCxn id="18449" idx="4"/>
          </p:cNvCxnSpPr>
          <p:nvPr/>
        </p:nvCxnSpPr>
        <p:spPr bwMode="auto">
          <a:xfrm flipV="1">
            <a:off x="10294439" y="2404281"/>
            <a:ext cx="533400" cy="38100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2" name="AutoShape 20"/>
          <p:cNvCxnSpPr>
            <a:cxnSpLocks noChangeShapeType="1"/>
            <a:stCxn id="18436" idx="0"/>
            <a:endCxn id="18448" idx="4"/>
          </p:cNvCxnSpPr>
          <p:nvPr/>
        </p:nvCxnSpPr>
        <p:spPr bwMode="auto">
          <a:xfrm flipV="1">
            <a:off x="10294439" y="1870881"/>
            <a:ext cx="0" cy="91440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3" name="AutoShape 21"/>
          <p:cNvCxnSpPr>
            <a:cxnSpLocks noChangeShapeType="1"/>
            <a:stCxn id="18436" idx="0"/>
            <a:endCxn id="18450" idx="4"/>
          </p:cNvCxnSpPr>
          <p:nvPr/>
        </p:nvCxnSpPr>
        <p:spPr bwMode="auto">
          <a:xfrm flipH="1" flipV="1">
            <a:off x="9761039" y="2404281"/>
            <a:ext cx="533400" cy="38100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54" name="Line 22"/>
          <p:cNvSpPr>
            <a:spLocks noChangeShapeType="1"/>
          </p:cNvSpPr>
          <p:nvPr/>
        </p:nvSpPr>
        <p:spPr bwMode="auto">
          <a:xfrm>
            <a:off x="2343443" y="3775881"/>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5" name="AutoShape 23"/>
          <p:cNvSpPr>
            <a:spLocks noChangeArrowheads="1"/>
          </p:cNvSpPr>
          <p:nvPr/>
        </p:nvSpPr>
        <p:spPr bwMode="auto">
          <a:xfrm>
            <a:off x="3029243" y="3394881"/>
            <a:ext cx="762000" cy="7620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6" name="Line 24"/>
          <p:cNvSpPr>
            <a:spLocks noChangeShapeType="1"/>
          </p:cNvSpPr>
          <p:nvPr/>
        </p:nvSpPr>
        <p:spPr bwMode="auto">
          <a:xfrm>
            <a:off x="3791243" y="3775881"/>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7" name="Arc 25"/>
          <p:cNvSpPr>
            <a:spLocks/>
          </p:cNvSpPr>
          <p:nvPr/>
        </p:nvSpPr>
        <p:spPr bwMode="auto">
          <a:xfrm flipH="1">
            <a:off x="4324643" y="3623481"/>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8" name="Text Box 26"/>
          <p:cNvSpPr txBox="1">
            <a:spLocks noChangeArrowheads="1"/>
          </p:cNvSpPr>
          <p:nvPr/>
        </p:nvSpPr>
        <p:spPr bwMode="auto">
          <a:xfrm>
            <a:off x="4477044" y="3547282"/>
            <a:ext cx="804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000">
                <a:latin typeface="Arial" panose="020B0604020202020204" pitchFamily="34" charset="0"/>
              </a:rPr>
              <a:t>Many</a:t>
            </a:r>
          </a:p>
        </p:txBody>
      </p:sp>
      <p:sp>
        <p:nvSpPr>
          <p:cNvPr id="18459" name="Text Box 27"/>
          <p:cNvSpPr txBox="1">
            <a:spLocks noChangeArrowheads="1"/>
          </p:cNvSpPr>
          <p:nvPr/>
        </p:nvSpPr>
        <p:spPr bwMode="auto">
          <a:xfrm>
            <a:off x="1657644" y="3547282"/>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GB" sz="2000">
                <a:latin typeface="Arial" panose="020B0604020202020204" pitchFamily="34" charset="0"/>
              </a:rPr>
              <a:t>One</a:t>
            </a:r>
          </a:p>
        </p:txBody>
      </p:sp>
    </p:spTree>
    <p:extLst>
      <p:ext uri="{BB962C8B-B14F-4D97-AF65-F5344CB8AC3E}">
        <p14:creationId xmlns:p14="http://schemas.microsoft.com/office/powerpoint/2010/main" val="2298546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365125"/>
            <a:ext cx="10515600" cy="549275"/>
          </a:xfrm>
        </p:spPr>
        <p:txBody>
          <a:bodyPr>
            <a:normAutofit fontScale="90000"/>
          </a:bodyPr>
          <a:lstStyle/>
          <a:p>
            <a:r>
              <a:rPr lang="en-GB" dirty="0">
                <a:latin typeface="Times New Roman" panose="02020603050405020304" pitchFamily="18" charset="0"/>
                <a:cs typeface="Times New Roman" panose="02020603050405020304" pitchFamily="18" charset="0"/>
              </a:rPr>
              <a:t>Removing M:M Relationships</a:t>
            </a:r>
          </a:p>
        </p:txBody>
      </p:sp>
      <p:sp>
        <p:nvSpPr>
          <p:cNvPr id="19459" name="Rectangle 3"/>
          <p:cNvSpPr>
            <a:spLocks noGrp="1" noChangeArrowheads="1"/>
          </p:cNvSpPr>
          <p:nvPr>
            <p:ph type="body" sz="half" idx="1"/>
          </p:nvPr>
        </p:nvSpPr>
        <p:spPr>
          <a:xfrm>
            <a:off x="655092" y="1516856"/>
            <a:ext cx="6268871" cy="4351338"/>
          </a:xfrm>
        </p:spPr>
        <p:txBody>
          <a:bodyPr>
            <a:normAutofit/>
          </a:bodyPr>
          <a:lstStyle/>
          <a:p>
            <a:r>
              <a:rPr lang="en-GB" sz="2000" dirty="0">
                <a:latin typeface="Times New Roman" panose="02020603050405020304" pitchFamily="18" charset="0"/>
                <a:cs typeface="Times New Roman" panose="02020603050405020304" pitchFamily="18" charset="0"/>
              </a:rPr>
              <a:t>Many to many relationships are difficult to represent</a:t>
            </a:r>
          </a:p>
          <a:p>
            <a:r>
              <a:rPr lang="en-GB" sz="2000" dirty="0">
                <a:latin typeface="Times New Roman" panose="02020603050405020304" pitchFamily="18" charset="0"/>
                <a:cs typeface="Times New Roman" panose="02020603050405020304" pitchFamily="18" charset="0"/>
              </a:rPr>
              <a:t>We can split a many to many relationship into two one to many relationships</a:t>
            </a:r>
          </a:p>
          <a:p>
            <a:r>
              <a:rPr lang="en-GB" sz="2000" dirty="0">
                <a:latin typeface="Times New Roman" panose="02020603050405020304" pitchFamily="18" charset="0"/>
                <a:cs typeface="Times New Roman" panose="02020603050405020304" pitchFamily="18" charset="0"/>
              </a:rPr>
              <a:t>An entity represents the M:M relationship</a:t>
            </a:r>
          </a:p>
        </p:txBody>
      </p:sp>
      <p:grpSp>
        <p:nvGrpSpPr>
          <p:cNvPr id="19460" name="Group 4"/>
          <p:cNvGrpSpPr>
            <a:grpSpLocks/>
          </p:cNvGrpSpPr>
          <p:nvPr/>
        </p:nvGrpSpPr>
        <p:grpSpPr bwMode="auto">
          <a:xfrm>
            <a:off x="7457364" y="1825625"/>
            <a:ext cx="1143000" cy="2667000"/>
            <a:chOff x="2976" y="1584"/>
            <a:chExt cx="720" cy="1680"/>
          </a:xfrm>
        </p:grpSpPr>
        <p:sp>
          <p:nvSpPr>
            <p:cNvPr id="19461" name="AutoShape 5"/>
            <p:cNvSpPr>
              <a:spLocks noChangeArrowheads="1"/>
            </p:cNvSpPr>
            <p:nvPr/>
          </p:nvSpPr>
          <p:spPr bwMode="auto">
            <a:xfrm>
              <a:off x="2976" y="1584"/>
              <a:ext cx="720"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Student</a:t>
              </a:r>
            </a:p>
          </p:txBody>
        </p:sp>
        <p:sp>
          <p:nvSpPr>
            <p:cNvPr id="19462" name="AutoShape 6"/>
            <p:cNvSpPr>
              <a:spLocks noChangeArrowheads="1"/>
            </p:cNvSpPr>
            <p:nvPr/>
          </p:nvSpPr>
          <p:spPr bwMode="auto">
            <a:xfrm>
              <a:off x="2976" y="2928"/>
              <a:ext cx="720"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Module</a:t>
              </a:r>
            </a:p>
          </p:txBody>
        </p:sp>
        <p:sp>
          <p:nvSpPr>
            <p:cNvPr id="19463" name="AutoShape 7"/>
            <p:cNvSpPr>
              <a:spLocks noChangeArrowheads="1"/>
            </p:cNvSpPr>
            <p:nvPr/>
          </p:nvSpPr>
          <p:spPr bwMode="auto">
            <a:xfrm>
              <a:off x="3024" y="2256"/>
              <a:ext cx="624" cy="336"/>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Studies</a:t>
              </a:r>
              <a:endParaRPr lang="en-GB" sz="2000">
                <a:latin typeface="Arial" panose="020B0604020202020204" pitchFamily="34" charset="0"/>
              </a:endParaRPr>
            </a:p>
          </p:txBody>
        </p:sp>
        <p:cxnSp>
          <p:nvCxnSpPr>
            <p:cNvPr id="19464" name="AutoShape 8"/>
            <p:cNvCxnSpPr>
              <a:cxnSpLocks noChangeShapeType="1"/>
              <a:stCxn id="19463" idx="2"/>
              <a:endCxn id="19462" idx="0"/>
            </p:cNvCxnSpPr>
            <p:nvPr/>
          </p:nvCxnSpPr>
          <p:spPr bwMode="auto">
            <a:xfrm>
              <a:off x="3336" y="2592"/>
              <a:ext cx="0" cy="33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5" name="AutoShape 9"/>
            <p:cNvCxnSpPr>
              <a:cxnSpLocks noChangeShapeType="1"/>
              <a:stCxn id="19461" idx="2"/>
              <a:endCxn id="19463" idx="0"/>
            </p:cNvCxnSpPr>
            <p:nvPr/>
          </p:nvCxnSpPr>
          <p:spPr bwMode="auto">
            <a:xfrm>
              <a:off x="3336" y="1920"/>
              <a:ext cx="0" cy="33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6" name="Arc 10"/>
            <p:cNvSpPr>
              <a:spLocks/>
            </p:cNvSpPr>
            <p:nvPr/>
          </p:nvSpPr>
          <p:spPr bwMode="auto">
            <a:xfrm rot="5400000">
              <a:off x="3288" y="1896"/>
              <a:ext cx="96" cy="144"/>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7" name="Arc 11"/>
            <p:cNvSpPr>
              <a:spLocks/>
            </p:cNvSpPr>
            <p:nvPr/>
          </p:nvSpPr>
          <p:spPr bwMode="auto">
            <a:xfrm rot="16200000" flipV="1">
              <a:off x="3288" y="2808"/>
              <a:ext cx="96" cy="144"/>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68" name="Group 12"/>
          <p:cNvGrpSpPr>
            <a:grpSpLocks/>
          </p:cNvGrpSpPr>
          <p:nvPr/>
        </p:nvGrpSpPr>
        <p:grpSpPr bwMode="auto">
          <a:xfrm>
            <a:off x="9590964" y="1216025"/>
            <a:ext cx="1295400" cy="3886200"/>
            <a:chOff x="4416" y="1296"/>
            <a:chExt cx="816" cy="2448"/>
          </a:xfrm>
        </p:grpSpPr>
        <p:sp>
          <p:nvSpPr>
            <p:cNvPr id="19469" name="AutoShape 13"/>
            <p:cNvSpPr>
              <a:spLocks noChangeArrowheads="1"/>
            </p:cNvSpPr>
            <p:nvPr/>
          </p:nvSpPr>
          <p:spPr bwMode="auto">
            <a:xfrm>
              <a:off x="4416" y="2352"/>
              <a:ext cx="816"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Enrolment</a:t>
              </a:r>
            </a:p>
          </p:txBody>
        </p:sp>
        <p:sp>
          <p:nvSpPr>
            <p:cNvPr id="19470" name="AutoShape 14"/>
            <p:cNvSpPr>
              <a:spLocks noChangeArrowheads="1"/>
            </p:cNvSpPr>
            <p:nvPr/>
          </p:nvSpPr>
          <p:spPr bwMode="auto">
            <a:xfrm>
              <a:off x="4464" y="1296"/>
              <a:ext cx="720"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Student</a:t>
              </a:r>
            </a:p>
          </p:txBody>
        </p:sp>
        <p:sp>
          <p:nvSpPr>
            <p:cNvPr id="19471" name="AutoShape 15"/>
            <p:cNvSpPr>
              <a:spLocks noChangeArrowheads="1"/>
            </p:cNvSpPr>
            <p:nvPr/>
          </p:nvSpPr>
          <p:spPr bwMode="auto">
            <a:xfrm>
              <a:off x="4464" y="3408"/>
              <a:ext cx="720"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Module</a:t>
              </a:r>
            </a:p>
          </p:txBody>
        </p:sp>
        <p:sp>
          <p:nvSpPr>
            <p:cNvPr id="19472" name="AutoShape 16"/>
            <p:cNvSpPr>
              <a:spLocks noChangeArrowheads="1"/>
            </p:cNvSpPr>
            <p:nvPr/>
          </p:nvSpPr>
          <p:spPr bwMode="auto">
            <a:xfrm>
              <a:off x="4512" y="2880"/>
              <a:ext cx="624" cy="336"/>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In</a:t>
              </a:r>
              <a:endParaRPr lang="en-GB" sz="2000">
                <a:latin typeface="Arial" panose="020B0604020202020204" pitchFamily="34" charset="0"/>
              </a:endParaRPr>
            </a:p>
          </p:txBody>
        </p:sp>
        <p:sp>
          <p:nvSpPr>
            <p:cNvPr id="19473" name="AutoShape 17"/>
            <p:cNvSpPr>
              <a:spLocks noChangeArrowheads="1"/>
            </p:cNvSpPr>
            <p:nvPr/>
          </p:nvSpPr>
          <p:spPr bwMode="auto">
            <a:xfrm>
              <a:off x="4512" y="1824"/>
              <a:ext cx="624" cy="336"/>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Has</a:t>
              </a:r>
              <a:endParaRPr lang="en-GB" sz="2000">
                <a:latin typeface="Arial" panose="020B0604020202020204" pitchFamily="34" charset="0"/>
              </a:endParaRPr>
            </a:p>
          </p:txBody>
        </p:sp>
        <p:cxnSp>
          <p:nvCxnSpPr>
            <p:cNvPr id="19474" name="AutoShape 18"/>
            <p:cNvCxnSpPr>
              <a:cxnSpLocks noChangeShapeType="1"/>
              <a:stCxn id="19470" idx="2"/>
              <a:endCxn id="19473" idx="0"/>
            </p:cNvCxnSpPr>
            <p:nvPr/>
          </p:nvCxnSpPr>
          <p:spPr bwMode="auto">
            <a:xfrm>
              <a:off x="4824" y="1632"/>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5" name="AutoShape 19"/>
            <p:cNvCxnSpPr>
              <a:cxnSpLocks noChangeShapeType="1"/>
              <a:stCxn id="19473" idx="2"/>
              <a:endCxn id="19469" idx="0"/>
            </p:cNvCxnSpPr>
            <p:nvPr/>
          </p:nvCxnSpPr>
          <p:spPr bwMode="auto">
            <a:xfrm>
              <a:off x="4824" y="2160"/>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6" name="AutoShape 20"/>
            <p:cNvCxnSpPr>
              <a:cxnSpLocks noChangeShapeType="1"/>
              <a:stCxn id="19469" idx="2"/>
              <a:endCxn id="19472" idx="0"/>
            </p:cNvCxnSpPr>
            <p:nvPr/>
          </p:nvCxnSpPr>
          <p:spPr bwMode="auto">
            <a:xfrm>
              <a:off x="4824" y="2688"/>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7" name="AutoShape 21"/>
            <p:cNvCxnSpPr>
              <a:cxnSpLocks noChangeShapeType="1"/>
              <a:stCxn id="19472" idx="2"/>
              <a:endCxn id="19471" idx="0"/>
            </p:cNvCxnSpPr>
            <p:nvPr/>
          </p:nvCxnSpPr>
          <p:spPr bwMode="auto">
            <a:xfrm>
              <a:off x="4824" y="3216"/>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8" name="Arc 22"/>
            <p:cNvSpPr>
              <a:spLocks/>
            </p:cNvSpPr>
            <p:nvPr/>
          </p:nvSpPr>
          <p:spPr bwMode="auto">
            <a:xfrm rot="5400000">
              <a:off x="4776" y="2664"/>
              <a:ext cx="96" cy="144"/>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9" name="Arc 23"/>
            <p:cNvSpPr>
              <a:spLocks/>
            </p:cNvSpPr>
            <p:nvPr/>
          </p:nvSpPr>
          <p:spPr bwMode="auto">
            <a:xfrm rot="16200000" flipV="1">
              <a:off x="4776" y="2232"/>
              <a:ext cx="96" cy="144"/>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9480" name="AutoShape 24"/>
          <p:cNvCxnSpPr>
            <a:cxnSpLocks noChangeShapeType="1"/>
          </p:cNvCxnSpPr>
          <p:nvPr/>
        </p:nvCxnSpPr>
        <p:spPr bwMode="auto">
          <a:xfrm>
            <a:off x="8828964" y="3197225"/>
            <a:ext cx="609600" cy="1588"/>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54337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Entity Relationship Modelling</a:t>
            </a:r>
          </a:p>
        </p:txBody>
      </p:sp>
      <p:sp>
        <p:nvSpPr>
          <p:cNvPr id="20482" name="Rectangle 2"/>
          <p:cNvSpPr>
            <a:spLocks noGrp="1" noChangeArrowheads="1"/>
          </p:cNvSpPr>
          <p:nvPr>
            <p:ph type="title"/>
          </p:nvPr>
        </p:nvSpPr>
        <p:spPr>
          <a:xfrm>
            <a:off x="838200" y="365125"/>
            <a:ext cx="10515600" cy="685753"/>
          </a:xfrm>
        </p:spPr>
        <p:txBody>
          <a:bodyPr>
            <a:normAutofit fontScale="90000"/>
          </a:bodyPr>
          <a:lstStyle/>
          <a:p>
            <a:r>
              <a:rPr lang="en-GB" dirty="0">
                <a:latin typeface="Times New Roman" panose="02020603050405020304" pitchFamily="18" charset="0"/>
                <a:cs typeface="Times New Roman" panose="02020603050405020304" pitchFamily="18" charset="0"/>
              </a:rPr>
              <a:t>Making E/R Models</a:t>
            </a:r>
          </a:p>
        </p:txBody>
      </p:sp>
      <p:sp>
        <p:nvSpPr>
          <p:cNvPr id="20483" name="Rectangle 3"/>
          <p:cNvSpPr>
            <a:spLocks noGrp="1" noChangeArrowheads="1"/>
          </p:cNvSpPr>
          <p:nvPr>
            <p:ph type="body" sz="half" idx="1"/>
          </p:nvPr>
        </p:nvSpPr>
        <p:spPr>
          <a:xfrm>
            <a:off x="974678" y="1238771"/>
            <a:ext cx="9766110" cy="4351338"/>
          </a:xfrm>
        </p:spPr>
        <p:txBody>
          <a:bodyPr>
            <a:normAutofit/>
          </a:bodyPr>
          <a:lstStyle/>
          <a:p>
            <a:r>
              <a:rPr lang="en-GB" sz="2000" dirty="0">
                <a:latin typeface="Times New Roman" panose="02020603050405020304" pitchFamily="18" charset="0"/>
                <a:cs typeface="Times New Roman" panose="02020603050405020304" pitchFamily="18" charset="0"/>
              </a:rPr>
              <a:t>To make an E/R model you need to identify</a:t>
            </a:r>
          </a:p>
          <a:p>
            <a:pPr lvl="1"/>
            <a:r>
              <a:rPr lang="en-GB" sz="2000" dirty="0" err="1">
                <a:latin typeface="Times New Roman" panose="02020603050405020304" pitchFamily="18" charset="0"/>
                <a:cs typeface="Times New Roman" panose="02020603050405020304" pitchFamily="18" charset="0"/>
              </a:rPr>
              <a:t>Enitities</a:t>
            </a:r>
            <a:endParaRPr lang="en-GB" sz="2000" dirty="0">
              <a:latin typeface="Times New Roman" panose="02020603050405020304" pitchFamily="18" charset="0"/>
              <a:cs typeface="Times New Roman" panose="02020603050405020304" pitchFamily="18" charset="0"/>
            </a:endParaRPr>
          </a:p>
          <a:p>
            <a:pPr lvl="1"/>
            <a:r>
              <a:rPr lang="en-GB" sz="2000" dirty="0">
                <a:latin typeface="Times New Roman" panose="02020603050405020304" pitchFamily="18" charset="0"/>
                <a:cs typeface="Times New Roman" panose="02020603050405020304" pitchFamily="18" charset="0"/>
              </a:rPr>
              <a:t>Attributes</a:t>
            </a:r>
          </a:p>
          <a:p>
            <a:pPr lvl="1"/>
            <a:r>
              <a:rPr lang="en-GB" sz="2000" dirty="0">
                <a:latin typeface="Times New Roman" panose="02020603050405020304" pitchFamily="18" charset="0"/>
                <a:cs typeface="Times New Roman" panose="02020603050405020304" pitchFamily="18" charset="0"/>
              </a:rPr>
              <a:t>Relationships</a:t>
            </a:r>
          </a:p>
          <a:p>
            <a:pPr lvl="1"/>
            <a:r>
              <a:rPr lang="en-GB" sz="2000" dirty="0">
                <a:latin typeface="Times New Roman" panose="02020603050405020304" pitchFamily="18" charset="0"/>
                <a:cs typeface="Times New Roman" panose="02020603050405020304" pitchFamily="18" charset="0"/>
              </a:rPr>
              <a:t>Cardinality ratios</a:t>
            </a:r>
          </a:p>
          <a:p>
            <a:r>
              <a:rPr lang="en-GB" sz="2000" dirty="0">
                <a:latin typeface="Times New Roman" panose="02020603050405020304" pitchFamily="18" charset="0"/>
                <a:cs typeface="Times New Roman" panose="02020603050405020304" pitchFamily="18" charset="0"/>
              </a:rPr>
              <a:t>from a </a:t>
            </a:r>
            <a:r>
              <a:rPr lang="en-GB" sz="2000" dirty="0" smtClean="0">
                <a:latin typeface="Times New Roman" panose="02020603050405020304" pitchFamily="18" charset="0"/>
                <a:cs typeface="Times New Roman" panose="02020603050405020304" pitchFamily="18" charset="0"/>
              </a:rPr>
              <a:t>description</a:t>
            </a:r>
          </a:p>
          <a:p>
            <a:r>
              <a:rPr lang="en-GB" sz="2000" b="1" dirty="0" smtClean="0">
                <a:latin typeface="Times New Roman" panose="02020603050405020304" pitchFamily="18" charset="0"/>
                <a:cs typeface="Times New Roman" panose="02020603050405020304" pitchFamily="18" charset="0"/>
              </a:rPr>
              <a:t>General guidelines</a:t>
            </a:r>
          </a:p>
          <a:p>
            <a:pPr lvl="1"/>
            <a:r>
              <a:rPr lang="en-GB" sz="2000" dirty="0" smtClean="0">
                <a:latin typeface="Times New Roman" panose="02020603050405020304" pitchFamily="18" charset="0"/>
                <a:cs typeface="Times New Roman" panose="02020603050405020304" pitchFamily="18" charset="0"/>
              </a:rPr>
              <a:t>Since entities are things or objects they are often nouns in the description</a:t>
            </a:r>
          </a:p>
          <a:p>
            <a:pPr lvl="1"/>
            <a:r>
              <a:rPr lang="en-GB" sz="2000" dirty="0" smtClean="0">
                <a:latin typeface="Times New Roman" panose="02020603050405020304" pitchFamily="18" charset="0"/>
                <a:cs typeface="Times New Roman" panose="02020603050405020304" pitchFamily="18" charset="0"/>
              </a:rPr>
              <a:t>Attributes are facts or properties, and so are often nouns also</a:t>
            </a:r>
          </a:p>
          <a:p>
            <a:pPr lvl="1"/>
            <a:r>
              <a:rPr lang="en-GB" sz="2000" dirty="0" smtClean="0">
                <a:latin typeface="Times New Roman" panose="02020603050405020304" pitchFamily="18" charset="0"/>
                <a:cs typeface="Times New Roman" panose="02020603050405020304" pitchFamily="18" charset="0"/>
              </a:rPr>
              <a:t>Verbs often describe relationships between entities</a:t>
            </a:r>
          </a:p>
          <a:p>
            <a:pPr lvl="1"/>
            <a:endParaRPr lang="en-GB" sz="2000" dirty="0" smtClean="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488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74425" y="532263"/>
            <a:ext cx="10679375" cy="1624083"/>
          </a:xfrm>
        </p:spPr>
        <p:style>
          <a:lnRef idx="2">
            <a:schemeClr val="accent2"/>
          </a:lnRef>
          <a:fillRef idx="1">
            <a:schemeClr val="lt1"/>
          </a:fillRef>
          <a:effectRef idx="0">
            <a:schemeClr val="accent2"/>
          </a:effectRef>
          <a:fontRef idx="minor">
            <a:schemeClr val="dk1"/>
          </a:fontRef>
        </p:style>
        <p:txBody>
          <a:bodyPr>
            <a:normAutofit/>
          </a:bodyPr>
          <a:lstStyle/>
          <a:p>
            <a:pPr>
              <a:buFontTx/>
              <a:buNone/>
            </a:pPr>
            <a:r>
              <a:rPr lang="en-GB" sz="2000" b="1" dirty="0" smtClean="0">
                <a:latin typeface="Times New Roman" panose="02020603050405020304" pitchFamily="18" charset="0"/>
                <a:cs typeface="Times New Roman" panose="02020603050405020304" pitchFamily="18" charset="0"/>
              </a:rPr>
              <a:t>Example</a:t>
            </a:r>
          </a:p>
          <a:p>
            <a:pPr>
              <a:buFontTx/>
              <a:buNone/>
            </a:pPr>
            <a:r>
              <a:rPr lang="en-GB" sz="2000" dirty="0" smtClean="0">
                <a:latin typeface="Times New Roman" panose="02020603050405020304" pitchFamily="18" charset="0"/>
                <a:cs typeface="Times New Roman" panose="02020603050405020304" pitchFamily="18" charset="0"/>
              </a:rPr>
              <a:t>    A </a:t>
            </a:r>
            <a:r>
              <a:rPr lang="en-GB" sz="2000" dirty="0">
                <a:latin typeface="Times New Roman" panose="02020603050405020304" pitchFamily="18" charset="0"/>
                <a:cs typeface="Times New Roman" panose="02020603050405020304" pitchFamily="18" charset="0"/>
              </a:rPr>
              <a:t>university consists of a number of departments. Each department offers several courses. A number of modules make up each course. Students enrol in a particular course and take modules towards the completion of that course. Each module is taught by a lecturer from the appropriate department, and each lecturer tutors a group of students</a:t>
            </a:r>
          </a:p>
        </p:txBody>
      </p:sp>
      <p:sp>
        <p:nvSpPr>
          <p:cNvPr id="5" name="Rectangle 3"/>
          <p:cNvSpPr txBox="1">
            <a:spLocks noChangeArrowheads="1"/>
          </p:cNvSpPr>
          <p:nvPr/>
        </p:nvSpPr>
        <p:spPr>
          <a:xfrm>
            <a:off x="674425" y="2411080"/>
            <a:ext cx="10597487" cy="1601362"/>
          </a:xfrm>
          <a:prstGeom prst="rect">
            <a:avLst/>
          </a:prstGeom>
          <a:ln/>
          <a:extLst/>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000" b="1" dirty="0" smtClean="0">
                <a:latin typeface="Times New Roman" panose="02020603050405020304" pitchFamily="18" charset="0"/>
                <a:cs typeface="Times New Roman" panose="02020603050405020304" pitchFamily="18" charset="0"/>
              </a:rPr>
              <a:t>Example - Entities</a:t>
            </a:r>
            <a:r>
              <a:rPr lang="en-GB" sz="2000" dirty="0" smtClean="0">
                <a:latin typeface="Times New Roman" panose="02020603050405020304" pitchFamily="18" charset="0"/>
                <a:cs typeface="Times New Roman" panose="02020603050405020304" pitchFamily="18" charset="0"/>
              </a:rPr>
              <a:t>	</a:t>
            </a:r>
          </a:p>
          <a:p>
            <a:pPr>
              <a:buFontTx/>
              <a:buNone/>
            </a:pPr>
            <a:r>
              <a:rPr lang="en-GB" sz="2000" dirty="0" smtClean="0">
                <a:latin typeface="Times New Roman" panose="02020603050405020304" pitchFamily="18" charset="0"/>
                <a:cs typeface="Times New Roman" panose="02020603050405020304" pitchFamily="18" charset="0"/>
              </a:rPr>
              <a:t>   A university consists of a number of </a:t>
            </a:r>
            <a:r>
              <a:rPr lang="en-GB" sz="2000" b="1" dirty="0" smtClean="0">
                <a:solidFill>
                  <a:schemeClr val="accent1"/>
                </a:solidFill>
                <a:latin typeface="Times New Roman" panose="02020603050405020304" pitchFamily="18" charset="0"/>
                <a:cs typeface="Times New Roman" panose="02020603050405020304" pitchFamily="18" charset="0"/>
              </a:rPr>
              <a:t>departments</a:t>
            </a:r>
            <a:r>
              <a:rPr lang="en-GB" sz="2000" dirty="0" smtClean="0">
                <a:latin typeface="Times New Roman" panose="02020603050405020304" pitchFamily="18" charset="0"/>
                <a:cs typeface="Times New Roman" panose="02020603050405020304" pitchFamily="18" charset="0"/>
              </a:rPr>
              <a:t>. Each department offers several </a:t>
            </a:r>
            <a:r>
              <a:rPr lang="en-GB" sz="2000" b="1" dirty="0" smtClean="0">
                <a:solidFill>
                  <a:schemeClr val="accent1"/>
                </a:solidFill>
                <a:latin typeface="Times New Roman" panose="02020603050405020304" pitchFamily="18" charset="0"/>
                <a:cs typeface="Times New Roman" panose="02020603050405020304" pitchFamily="18" charset="0"/>
              </a:rPr>
              <a:t>courses</a:t>
            </a:r>
            <a:r>
              <a:rPr lang="en-GB" sz="2000" dirty="0" smtClean="0">
                <a:solidFill>
                  <a:schemeClr val="accent1"/>
                </a:solidFill>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A number of </a:t>
            </a:r>
            <a:r>
              <a:rPr lang="en-GB" sz="2000" b="1" dirty="0" smtClean="0">
                <a:solidFill>
                  <a:schemeClr val="accent1"/>
                </a:solidFill>
                <a:latin typeface="Times New Roman" panose="02020603050405020304" pitchFamily="18" charset="0"/>
                <a:cs typeface="Times New Roman" panose="02020603050405020304" pitchFamily="18" charset="0"/>
              </a:rPr>
              <a:t>modules</a:t>
            </a:r>
            <a:r>
              <a:rPr lang="en-GB" sz="2000" dirty="0" smtClean="0">
                <a:latin typeface="Times New Roman" panose="02020603050405020304" pitchFamily="18" charset="0"/>
                <a:cs typeface="Times New Roman" panose="02020603050405020304" pitchFamily="18" charset="0"/>
              </a:rPr>
              <a:t> make up each course. </a:t>
            </a:r>
            <a:r>
              <a:rPr lang="en-GB" sz="2000" b="1" dirty="0" smtClean="0">
                <a:solidFill>
                  <a:schemeClr val="accent1"/>
                </a:solidFill>
                <a:latin typeface="Times New Roman" panose="02020603050405020304" pitchFamily="18" charset="0"/>
                <a:cs typeface="Times New Roman" panose="02020603050405020304" pitchFamily="18" charset="0"/>
              </a:rPr>
              <a:t>Students</a:t>
            </a:r>
            <a:r>
              <a:rPr lang="en-GB" sz="2000" dirty="0" smtClean="0">
                <a:latin typeface="Times New Roman" panose="02020603050405020304" pitchFamily="18" charset="0"/>
                <a:cs typeface="Times New Roman" panose="02020603050405020304" pitchFamily="18" charset="0"/>
              </a:rPr>
              <a:t> enrol in a particular course and take modules towards the completion of that course. Each module is taught by a </a:t>
            </a:r>
            <a:r>
              <a:rPr lang="en-GB" sz="2000" b="1" dirty="0" smtClean="0">
                <a:solidFill>
                  <a:schemeClr val="accent1"/>
                </a:solidFill>
                <a:latin typeface="Times New Roman" panose="02020603050405020304" pitchFamily="18" charset="0"/>
                <a:cs typeface="Times New Roman" panose="02020603050405020304" pitchFamily="18" charset="0"/>
              </a:rPr>
              <a:t>lecturer</a:t>
            </a:r>
            <a:r>
              <a:rPr lang="en-GB" sz="2000" dirty="0" smtClean="0">
                <a:latin typeface="Times New Roman" panose="02020603050405020304" pitchFamily="18" charset="0"/>
                <a:cs typeface="Times New Roman" panose="02020603050405020304" pitchFamily="18" charset="0"/>
              </a:rPr>
              <a:t> from the appropriate department, and each lecturer tutors a group of students</a:t>
            </a:r>
            <a:endParaRPr lang="en-GB" sz="2000" dirty="0">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756312" y="4433983"/>
            <a:ext cx="10515600" cy="1639272"/>
          </a:xfrm>
          <a:prstGeom prst="rect">
            <a:avLst/>
          </a:prstGeom>
          <a:ln/>
          <a:extLst/>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smtClean="0">
                <a:latin typeface="Times New Roman" panose="02020603050405020304" pitchFamily="18" charset="0"/>
                <a:cs typeface="Times New Roman" panose="02020603050405020304" pitchFamily="18" charset="0"/>
              </a:rPr>
              <a:t>Example - Relationships	</a:t>
            </a:r>
          </a:p>
          <a:p>
            <a:pPr marL="0" indent="0">
              <a:buNone/>
            </a:pPr>
            <a:r>
              <a:rPr lang="en-GB" sz="2000" dirty="0" smtClean="0">
                <a:latin typeface="Times New Roman" panose="02020603050405020304" pitchFamily="18" charset="0"/>
                <a:cs typeface="Times New Roman" panose="02020603050405020304" pitchFamily="18" charset="0"/>
              </a:rPr>
              <a:t>A university consists of a number of departments. Each department </a:t>
            </a:r>
            <a:r>
              <a:rPr lang="en-GB" sz="2000" b="1" dirty="0" smtClean="0">
                <a:solidFill>
                  <a:schemeClr val="accent1"/>
                </a:solidFill>
                <a:latin typeface="Times New Roman" panose="02020603050405020304" pitchFamily="18" charset="0"/>
                <a:cs typeface="Times New Roman" panose="02020603050405020304" pitchFamily="18" charset="0"/>
              </a:rPr>
              <a:t>offers</a:t>
            </a:r>
            <a:r>
              <a:rPr lang="en-GB" sz="2000" dirty="0" smtClean="0">
                <a:latin typeface="Times New Roman" panose="02020603050405020304" pitchFamily="18" charset="0"/>
                <a:cs typeface="Times New Roman" panose="02020603050405020304" pitchFamily="18" charset="0"/>
              </a:rPr>
              <a:t> several courses. A number of modules </a:t>
            </a:r>
            <a:r>
              <a:rPr lang="en-GB" sz="2000" b="1" dirty="0" smtClean="0">
                <a:solidFill>
                  <a:schemeClr val="accent1"/>
                </a:solidFill>
                <a:latin typeface="Times New Roman" panose="02020603050405020304" pitchFamily="18" charset="0"/>
                <a:cs typeface="Times New Roman" panose="02020603050405020304" pitchFamily="18" charset="0"/>
              </a:rPr>
              <a:t>make up</a:t>
            </a:r>
            <a:r>
              <a:rPr lang="en-GB" sz="2000" dirty="0" smtClean="0">
                <a:latin typeface="Times New Roman" panose="02020603050405020304" pitchFamily="18" charset="0"/>
                <a:cs typeface="Times New Roman" panose="02020603050405020304" pitchFamily="18" charset="0"/>
              </a:rPr>
              <a:t> each course. Students </a:t>
            </a:r>
            <a:r>
              <a:rPr lang="en-GB" sz="2000" b="1" dirty="0" smtClean="0">
                <a:solidFill>
                  <a:schemeClr val="accent1"/>
                </a:solidFill>
                <a:latin typeface="Times New Roman" panose="02020603050405020304" pitchFamily="18" charset="0"/>
                <a:cs typeface="Times New Roman" panose="02020603050405020304" pitchFamily="18" charset="0"/>
              </a:rPr>
              <a:t>enrol in</a:t>
            </a:r>
            <a:r>
              <a:rPr lang="en-GB" sz="2000" dirty="0" smtClean="0">
                <a:latin typeface="Times New Roman" panose="02020603050405020304" pitchFamily="18" charset="0"/>
                <a:cs typeface="Times New Roman" panose="02020603050405020304" pitchFamily="18" charset="0"/>
              </a:rPr>
              <a:t> a particular course and </a:t>
            </a:r>
            <a:r>
              <a:rPr lang="en-GB" sz="2000" b="1" dirty="0" smtClean="0">
                <a:solidFill>
                  <a:schemeClr val="accent1"/>
                </a:solidFill>
                <a:latin typeface="Times New Roman" panose="02020603050405020304" pitchFamily="18" charset="0"/>
                <a:cs typeface="Times New Roman" panose="02020603050405020304" pitchFamily="18" charset="0"/>
              </a:rPr>
              <a:t>take</a:t>
            </a:r>
            <a:r>
              <a:rPr lang="en-GB" sz="2000" dirty="0" smtClean="0">
                <a:latin typeface="Times New Roman" panose="02020603050405020304" pitchFamily="18" charset="0"/>
                <a:cs typeface="Times New Roman" panose="02020603050405020304" pitchFamily="18" charset="0"/>
              </a:rPr>
              <a:t> modules towards the completion of that course. Each module is </a:t>
            </a:r>
            <a:r>
              <a:rPr lang="en-GB" sz="2000" b="1" dirty="0" smtClean="0">
                <a:solidFill>
                  <a:schemeClr val="accent1"/>
                </a:solidFill>
                <a:latin typeface="Times New Roman" panose="02020603050405020304" pitchFamily="18" charset="0"/>
                <a:cs typeface="Times New Roman" panose="02020603050405020304" pitchFamily="18" charset="0"/>
              </a:rPr>
              <a:t>taught by</a:t>
            </a:r>
            <a:r>
              <a:rPr lang="en-GB" sz="2000" dirty="0" smtClean="0">
                <a:latin typeface="Times New Roman" panose="02020603050405020304" pitchFamily="18" charset="0"/>
                <a:cs typeface="Times New Roman" panose="02020603050405020304" pitchFamily="18" charset="0"/>
              </a:rPr>
              <a:t> a lecturer </a:t>
            </a:r>
            <a:r>
              <a:rPr lang="en-GB" sz="2000" b="1" dirty="0" smtClean="0">
                <a:solidFill>
                  <a:schemeClr val="accent1"/>
                </a:solidFill>
                <a:latin typeface="Times New Roman" panose="02020603050405020304" pitchFamily="18" charset="0"/>
                <a:cs typeface="Times New Roman" panose="02020603050405020304" pitchFamily="18" charset="0"/>
              </a:rPr>
              <a:t>from the</a:t>
            </a:r>
            <a:r>
              <a:rPr lang="en-GB" sz="2000" dirty="0" smtClean="0">
                <a:latin typeface="Times New Roman" panose="02020603050405020304" pitchFamily="18" charset="0"/>
                <a:cs typeface="Times New Roman" panose="02020603050405020304" pitchFamily="18" charset="0"/>
              </a:rPr>
              <a:t> appropriate department, and each lecturer </a:t>
            </a:r>
            <a:r>
              <a:rPr lang="en-GB" sz="2000" b="1" dirty="0" smtClean="0">
                <a:solidFill>
                  <a:schemeClr val="accent1"/>
                </a:solidFill>
                <a:latin typeface="Times New Roman" panose="02020603050405020304" pitchFamily="18" charset="0"/>
                <a:cs typeface="Times New Roman" panose="02020603050405020304" pitchFamily="18" charset="0"/>
              </a:rPr>
              <a:t>tutors</a:t>
            </a:r>
            <a:r>
              <a:rPr lang="en-GB" sz="2000" dirty="0" smtClean="0">
                <a:latin typeface="Times New Roman" panose="02020603050405020304" pitchFamily="18" charset="0"/>
                <a:cs typeface="Times New Roman" panose="02020603050405020304" pitchFamily="18" charset="0"/>
              </a:rPr>
              <a:t> a group of students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084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0"/>
          </p:nvPr>
        </p:nvSpPr>
        <p:spPr/>
        <p:txBody>
          <a:bodyPr/>
          <a:lstStyle/>
          <a:p>
            <a:r>
              <a:rPr lang="en-US"/>
              <a:t>Entity Relationship Modelling</a:t>
            </a:r>
          </a:p>
        </p:txBody>
      </p:sp>
      <p:sp>
        <p:nvSpPr>
          <p:cNvPr id="24578" name="Rectangle 2"/>
          <p:cNvSpPr>
            <a:spLocks noGrp="1" noChangeArrowheads="1"/>
          </p:cNvSpPr>
          <p:nvPr>
            <p:ph type="title"/>
          </p:nvPr>
        </p:nvSpPr>
        <p:spPr/>
        <p:txBody>
          <a:bodyPr/>
          <a:lstStyle/>
          <a:p>
            <a:r>
              <a:rPr lang="en-GB"/>
              <a:t>Example - E/R Diagram</a:t>
            </a:r>
          </a:p>
        </p:txBody>
      </p:sp>
      <p:sp>
        <p:nvSpPr>
          <p:cNvPr id="24579" name="AutoShape 3"/>
          <p:cNvSpPr>
            <a:spLocks noChangeArrowheads="1"/>
          </p:cNvSpPr>
          <p:nvPr/>
        </p:nvSpPr>
        <p:spPr bwMode="auto">
          <a:xfrm>
            <a:off x="51816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Module</a:t>
            </a:r>
          </a:p>
        </p:txBody>
      </p:sp>
      <p:sp>
        <p:nvSpPr>
          <p:cNvPr id="24580" name="AutoShape 4"/>
          <p:cNvSpPr>
            <a:spLocks noChangeArrowheads="1"/>
          </p:cNvSpPr>
          <p:nvPr/>
        </p:nvSpPr>
        <p:spPr bwMode="auto">
          <a:xfrm>
            <a:off x="18288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Course</a:t>
            </a:r>
          </a:p>
        </p:txBody>
      </p:sp>
      <p:sp>
        <p:nvSpPr>
          <p:cNvPr id="24581" name="AutoShape 5"/>
          <p:cNvSpPr>
            <a:spLocks noChangeArrowheads="1"/>
          </p:cNvSpPr>
          <p:nvPr/>
        </p:nvSpPr>
        <p:spPr bwMode="auto">
          <a:xfrm>
            <a:off x="5105400" y="23622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Department</a:t>
            </a:r>
          </a:p>
        </p:txBody>
      </p:sp>
      <p:sp>
        <p:nvSpPr>
          <p:cNvPr id="24582" name="AutoShape 6"/>
          <p:cNvSpPr>
            <a:spLocks noChangeArrowheads="1"/>
          </p:cNvSpPr>
          <p:nvPr/>
        </p:nvSpPr>
        <p:spPr bwMode="auto">
          <a:xfrm>
            <a:off x="5181600" y="52578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Student</a:t>
            </a:r>
          </a:p>
        </p:txBody>
      </p:sp>
      <p:sp>
        <p:nvSpPr>
          <p:cNvPr id="24583" name="AutoShape 7"/>
          <p:cNvSpPr>
            <a:spLocks noChangeArrowheads="1"/>
          </p:cNvSpPr>
          <p:nvPr/>
        </p:nvSpPr>
        <p:spPr bwMode="auto">
          <a:xfrm>
            <a:off x="85344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Lecturer</a:t>
            </a:r>
          </a:p>
        </p:txBody>
      </p:sp>
      <p:sp>
        <p:nvSpPr>
          <p:cNvPr id="24584" name="Text Box 8"/>
          <p:cNvSpPr txBox="1">
            <a:spLocks noChangeArrowheads="1"/>
          </p:cNvSpPr>
          <p:nvPr/>
        </p:nvSpPr>
        <p:spPr bwMode="auto">
          <a:xfrm>
            <a:off x="2133600" y="1828800"/>
            <a:ext cx="792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atin typeface="Arial" panose="020B0604020202020204" pitchFamily="34" charset="0"/>
              </a:rPr>
              <a:t>Entities: Department, Course, Module, Lecturer, Student</a:t>
            </a:r>
          </a:p>
        </p:txBody>
      </p:sp>
    </p:spTree>
    <p:extLst>
      <p:ext uri="{BB962C8B-B14F-4D97-AF65-F5344CB8AC3E}">
        <p14:creationId xmlns:p14="http://schemas.microsoft.com/office/powerpoint/2010/main" val="36449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2"/>
          <p:cNvSpPr>
            <a:spLocks noGrp="1"/>
          </p:cNvSpPr>
          <p:nvPr>
            <p:ph type="ftr" sz="quarter" idx="10"/>
          </p:nvPr>
        </p:nvSpPr>
        <p:spPr/>
        <p:txBody>
          <a:bodyPr/>
          <a:lstStyle/>
          <a:p>
            <a:r>
              <a:rPr lang="en-US"/>
              <a:t>Entity Relationship Modelling</a:t>
            </a:r>
          </a:p>
        </p:txBody>
      </p:sp>
      <p:sp>
        <p:nvSpPr>
          <p:cNvPr id="25602" name="Rectangle 2"/>
          <p:cNvSpPr>
            <a:spLocks noGrp="1" noChangeArrowheads="1"/>
          </p:cNvSpPr>
          <p:nvPr>
            <p:ph type="title"/>
          </p:nvPr>
        </p:nvSpPr>
        <p:spPr/>
        <p:txBody>
          <a:bodyPr/>
          <a:lstStyle/>
          <a:p>
            <a:r>
              <a:rPr lang="en-GB"/>
              <a:t>Example - E/R Diagram</a:t>
            </a:r>
          </a:p>
        </p:txBody>
      </p:sp>
      <p:sp>
        <p:nvSpPr>
          <p:cNvPr id="25603" name="AutoShape 3"/>
          <p:cNvSpPr>
            <a:spLocks noChangeArrowheads="1"/>
          </p:cNvSpPr>
          <p:nvPr/>
        </p:nvSpPr>
        <p:spPr bwMode="auto">
          <a:xfrm>
            <a:off x="5181600" y="34290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Module</a:t>
            </a:r>
          </a:p>
        </p:txBody>
      </p:sp>
      <p:sp>
        <p:nvSpPr>
          <p:cNvPr id="25604" name="AutoShape 4"/>
          <p:cNvSpPr>
            <a:spLocks noChangeArrowheads="1"/>
          </p:cNvSpPr>
          <p:nvPr/>
        </p:nvSpPr>
        <p:spPr bwMode="auto">
          <a:xfrm>
            <a:off x="18288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Course</a:t>
            </a:r>
          </a:p>
        </p:txBody>
      </p:sp>
      <p:sp>
        <p:nvSpPr>
          <p:cNvPr id="25605" name="AutoShape 5"/>
          <p:cNvSpPr>
            <a:spLocks noChangeArrowheads="1"/>
          </p:cNvSpPr>
          <p:nvPr/>
        </p:nvSpPr>
        <p:spPr bwMode="auto">
          <a:xfrm>
            <a:off x="5105400" y="23622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dirty="0">
                <a:latin typeface="Arial" panose="020B0604020202020204" pitchFamily="34" charset="0"/>
              </a:rPr>
              <a:t>Department</a:t>
            </a:r>
          </a:p>
        </p:txBody>
      </p:sp>
      <p:sp>
        <p:nvSpPr>
          <p:cNvPr id="25606" name="AutoShape 6"/>
          <p:cNvSpPr>
            <a:spLocks noChangeArrowheads="1"/>
          </p:cNvSpPr>
          <p:nvPr/>
        </p:nvSpPr>
        <p:spPr bwMode="auto">
          <a:xfrm>
            <a:off x="5181600" y="52578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Student</a:t>
            </a:r>
          </a:p>
        </p:txBody>
      </p:sp>
      <p:sp>
        <p:nvSpPr>
          <p:cNvPr id="25607" name="AutoShape 7"/>
          <p:cNvSpPr>
            <a:spLocks noChangeArrowheads="1"/>
          </p:cNvSpPr>
          <p:nvPr/>
        </p:nvSpPr>
        <p:spPr bwMode="auto">
          <a:xfrm>
            <a:off x="8534400" y="34290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Lecturer</a:t>
            </a:r>
          </a:p>
        </p:txBody>
      </p:sp>
      <p:sp>
        <p:nvSpPr>
          <p:cNvPr id="25608" name="AutoShape 8"/>
          <p:cNvSpPr>
            <a:spLocks noChangeArrowheads="1"/>
          </p:cNvSpPr>
          <p:nvPr/>
        </p:nvSpPr>
        <p:spPr bwMode="auto">
          <a:xfrm>
            <a:off x="2133600" y="2286000"/>
            <a:ext cx="11430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Offers</a:t>
            </a:r>
            <a:endParaRPr lang="en-GB" sz="2000">
              <a:latin typeface="Arial" panose="020B0604020202020204" pitchFamily="34" charset="0"/>
            </a:endParaRPr>
          </a:p>
        </p:txBody>
      </p:sp>
      <p:cxnSp>
        <p:nvCxnSpPr>
          <p:cNvPr id="25609" name="AutoShape 9"/>
          <p:cNvCxnSpPr>
            <a:cxnSpLocks noChangeShapeType="1"/>
            <a:stCxn id="25605" idx="1"/>
            <a:endCxn id="25608" idx="3"/>
          </p:cNvCxnSpPr>
          <p:nvPr/>
        </p:nvCxnSpPr>
        <p:spPr bwMode="auto">
          <a:xfrm flipH="1">
            <a:off x="3286125" y="2628900"/>
            <a:ext cx="18097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0" name="AutoShape 10"/>
          <p:cNvCxnSpPr>
            <a:cxnSpLocks noChangeShapeType="1"/>
            <a:stCxn id="25608" idx="2"/>
            <a:endCxn id="25604" idx="0"/>
          </p:cNvCxnSpPr>
          <p:nvPr/>
        </p:nvCxnSpPr>
        <p:spPr bwMode="auto">
          <a:xfrm>
            <a:off x="2705100" y="2981325"/>
            <a:ext cx="0" cy="438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1" name="Arc 11"/>
          <p:cNvSpPr>
            <a:spLocks/>
          </p:cNvSpPr>
          <p:nvPr/>
        </p:nvSpPr>
        <p:spPr bwMode="auto">
          <a:xfrm rot="16200000" flipV="1">
            <a:off x="2626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Text Box 12"/>
          <p:cNvSpPr txBox="1">
            <a:spLocks noChangeArrowheads="1"/>
          </p:cNvSpPr>
          <p:nvPr/>
        </p:nvSpPr>
        <p:spPr bwMode="auto">
          <a:xfrm>
            <a:off x="2133600" y="1828800"/>
            <a:ext cx="792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atin typeface="Arial" panose="020B0604020202020204" pitchFamily="34" charset="0"/>
              </a:rPr>
              <a:t>Each department </a:t>
            </a:r>
            <a:r>
              <a:rPr lang="en-GB">
                <a:solidFill>
                  <a:schemeClr val="tx2"/>
                </a:solidFill>
                <a:latin typeface="Arial" panose="020B0604020202020204" pitchFamily="34" charset="0"/>
              </a:rPr>
              <a:t>offers</a:t>
            </a:r>
            <a:r>
              <a:rPr lang="en-GB">
                <a:latin typeface="Arial" panose="020B0604020202020204" pitchFamily="34" charset="0"/>
              </a:rPr>
              <a:t> several courses</a:t>
            </a:r>
          </a:p>
        </p:txBody>
      </p:sp>
    </p:spTree>
    <p:extLst>
      <p:ext uri="{BB962C8B-B14F-4D97-AF65-F5344CB8AC3E}">
        <p14:creationId xmlns:p14="http://schemas.microsoft.com/office/powerpoint/2010/main" val="1644128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9337" y="255944"/>
            <a:ext cx="10515600" cy="726696"/>
          </a:xfrm>
        </p:spPr>
        <p:txBody>
          <a:bodyPr/>
          <a:lstStyle/>
          <a:p>
            <a:pPr algn="ctr"/>
            <a:r>
              <a:rPr lang="en-GB" dirty="0">
                <a:latin typeface="Times New Roman" panose="02020603050405020304" pitchFamily="18" charset="0"/>
                <a:cs typeface="Times New Roman" panose="02020603050405020304" pitchFamily="18" charset="0"/>
              </a:rPr>
              <a:t>Entity/Relationship Modelling</a:t>
            </a:r>
          </a:p>
        </p:txBody>
      </p:sp>
      <p:sp>
        <p:nvSpPr>
          <p:cNvPr id="10243" name="Rectangle 3"/>
          <p:cNvSpPr>
            <a:spLocks noGrp="1" noChangeArrowheads="1"/>
          </p:cNvSpPr>
          <p:nvPr>
            <p:ph type="body" sz="half" idx="1"/>
          </p:nvPr>
        </p:nvSpPr>
        <p:spPr>
          <a:xfrm>
            <a:off x="838200" y="1343700"/>
            <a:ext cx="10918208" cy="5261816"/>
          </a:xfrm>
        </p:spPr>
        <p:txBody>
          <a:bodyPr>
            <a:noAutofit/>
          </a:bodyPr>
          <a:lstStyle/>
          <a:p>
            <a:pPr marL="0" indent="0">
              <a:buNone/>
            </a:pPr>
            <a:r>
              <a:rPr lang="en-GB" sz="2000" b="1" dirty="0" smtClean="0">
                <a:latin typeface="Times New Roman" panose="02020603050405020304" pitchFamily="18" charset="0"/>
                <a:cs typeface="Times New Roman" panose="02020603050405020304" pitchFamily="18" charset="0"/>
              </a:rPr>
              <a:t>Modelling:</a:t>
            </a:r>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 </a:t>
            </a:r>
            <a:r>
              <a:rPr lang="en-US" sz="2000" i="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can be modeled as:</a:t>
            </a:r>
          </a:p>
          <a:p>
            <a:pPr lvl="1"/>
            <a:r>
              <a:rPr lang="en-US" sz="2000" dirty="0">
                <a:latin typeface="Times New Roman" panose="02020603050405020304" pitchFamily="18" charset="0"/>
                <a:ea typeface="ＭＳ Ｐゴシック" panose="020B0600070205080204" pitchFamily="34" charset="-128"/>
                <a:cs typeface="Times New Roman" panose="02020603050405020304" pitchFamily="18" charset="0"/>
              </a:rPr>
              <a:t>a collection of entities,</a:t>
            </a:r>
          </a:p>
          <a:p>
            <a:pPr lvl="1"/>
            <a:r>
              <a:rPr lang="en-US" sz="2000" dirty="0">
                <a:latin typeface="Times New Roman" panose="02020603050405020304" pitchFamily="18" charset="0"/>
                <a:ea typeface="ＭＳ Ｐゴシック" panose="020B0600070205080204" pitchFamily="34" charset="-128"/>
                <a:cs typeface="Times New Roman" panose="02020603050405020304" pitchFamily="18" charset="0"/>
              </a:rPr>
              <a:t>relationship among entities.</a:t>
            </a:r>
          </a:p>
          <a:p>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E/R </a:t>
            </a:r>
            <a:r>
              <a:rPr lang="en-GB" sz="2000" dirty="0">
                <a:latin typeface="Times New Roman" panose="02020603050405020304" pitchFamily="18" charset="0"/>
                <a:cs typeface="Times New Roman" panose="02020603050405020304" pitchFamily="18" charset="0"/>
              </a:rPr>
              <a:t>Modelling is used for conceptual design</a:t>
            </a:r>
          </a:p>
          <a:p>
            <a:pPr lvl="1"/>
            <a:r>
              <a:rPr lang="en-GB" sz="2000" dirty="0">
                <a:latin typeface="Times New Roman" panose="02020603050405020304" pitchFamily="18" charset="0"/>
                <a:cs typeface="Times New Roman" panose="02020603050405020304" pitchFamily="18" charset="0"/>
              </a:rPr>
              <a:t>Entities - objects or items of interest</a:t>
            </a:r>
          </a:p>
          <a:p>
            <a:pPr lvl="1"/>
            <a:r>
              <a:rPr lang="en-GB" sz="2000" dirty="0">
                <a:latin typeface="Times New Roman" panose="02020603050405020304" pitchFamily="18" charset="0"/>
                <a:cs typeface="Times New Roman" panose="02020603050405020304" pitchFamily="18" charset="0"/>
              </a:rPr>
              <a:t>Attributes - facts about, or properties of, an entity</a:t>
            </a:r>
          </a:p>
          <a:p>
            <a:pPr lvl="1"/>
            <a:r>
              <a:rPr lang="en-GB" sz="2000" dirty="0">
                <a:latin typeface="Times New Roman" panose="02020603050405020304" pitchFamily="18" charset="0"/>
                <a:cs typeface="Times New Roman" panose="02020603050405020304" pitchFamily="18" charset="0"/>
              </a:rPr>
              <a:t>Relationships - links between </a:t>
            </a:r>
            <a:r>
              <a:rPr lang="en-GB" sz="2000" dirty="0" smtClean="0">
                <a:latin typeface="Times New Roman" panose="02020603050405020304" pitchFamily="18" charset="0"/>
                <a:cs typeface="Times New Roman" panose="02020603050405020304" pitchFamily="18" charset="0"/>
              </a:rPr>
              <a:t>entities</a:t>
            </a:r>
          </a:p>
          <a:p>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Example</a:t>
            </a:r>
          </a:p>
          <a:p>
            <a:pPr lvl="1"/>
            <a:r>
              <a:rPr lang="en-GB" sz="2000" dirty="0" smtClean="0">
                <a:latin typeface="Times New Roman" panose="02020603050405020304" pitchFamily="18" charset="0"/>
                <a:cs typeface="Times New Roman" panose="02020603050405020304" pitchFamily="18" charset="0"/>
              </a:rPr>
              <a:t>In a University database we might have entities for Students, Modules and Lecturers. Students might have attributes such as their ID, Name, and Course, and could have relationships with Modules (enrolment) and Lecturers (tutor/tutee)</a:t>
            </a:r>
          </a:p>
          <a:p>
            <a:pPr lvl="1"/>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612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7"/>
          <p:cNvSpPr>
            <a:spLocks noGrp="1"/>
          </p:cNvSpPr>
          <p:nvPr>
            <p:ph type="ftr" sz="quarter" idx="10"/>
          </p:nvPr>
        </p:nvSpPr>
        <p:spPr/>
        <p:txBody>
          <a:bodyPr/>
          <a:lstStyle/>
          <a:p>
            <a:r>
              <a:rPr lang="en-US"/>
              <a:t>Entity Relationship Modelling</a:t>
            </a:r>
          </a:p>
        </p:txBody>
      </p:sp>
      <p:sp>
        <p:nvSpPr>
          <p:cNvPr id="26626" name="Rectangle 2"/>
          <p:cNvSpPr>
            <a:spLocks noGrp="1" noChangeArrowheads="1"/>
          </p:cNvSpPr>
          <p:nvPr>
            <p:ph type="title"/>
          </p:nvPr>
        </p:nvSpPr>
        <p:spPr/>
        <p:txBody>
          <a:bodyPr/>
          <a:lstStyle/>
          <a:p>
            <a:r>
              <a:rPr lang="en-GB"/>
              <a:t>Example - E/R Diagram</a:t>
            </a:r>
          </a:p>
        </p:txBody>
      </p:sp>
      <p:sp>
        <p:nvSpPr>
          <p:cNvPr id="26627" name="AutoShape 3"/>
          <p:cNvSpPr>
            <a:spLocks noChangeArrowheads="1"/>
          </p:cNvSpPr>
          <p:nvPr/>
        </p:nvSpPr>
        <p:spPr bwMode="auto">
          <a:xfrm>
            <a:off x="51816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Module</a:t>
            </a:r>
          </a:p>
        </p:txBody>
      </p:sp>
      <p:sp>
        <p:nvSpPr>
          <p:cNvPr id="26628" name="AutoShape 4"/>
          <p:cNvSpPr>
            <a:spLocks noChangeArrowheads="1"/>
          </p:cNvSpPr>
          <p:nvPr/>
        </p:nvSpPr>
        <p:spPr bwMode="auto">
          <a:xfrm>
            <a:off x="18288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Course</a:t>
            </a:r>
          </a:p>
        </p:txBody>
      </p:sp>
      <p:sp>
        <p:nvSpPr>
          <p:cNvPr id="26629" name="AutoShape 5"/>
          <p:cNvSpPr>
            <a:spLocks noChangeArrowheads="1"/>
          </p:cNvSpPr>
          <p:nvPr/>
        </p:nvSpPr>
        <p:spPr bwMode="auto">
          <a:xfrm>
            <a:off x="5105400" y="23622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Department</a:t>
            </a:r>
          </a:p>
        </p:txBody>
      </p:sp>
      <p:sp>
        <p:nvSpPr>
          <p:cNvPr id="26630" name="AutoShape 6"/>
          <p:cNvSpPr>
            <a:spLocks noChangeArrowheads="1"/>
          </p:cNvSpPr>
          <p:nvPr/>
        </p:nvSpPr>
        <p:spPr bwMode="auto">
          <a:xfrm>
            <a:off x="5181600" y="52578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Student</a:t>
            </a:r>
          </a:p>
        </p:txBody>
      </p:sp>
      <p:sp>
        <p:nvSpPr>
          <p:cNvPr id="26631" name="AutoShape 7"/>
          <p:cNvSpPr>
            <a:spLocks noChangeArrowheads="1"/>
          </p:cNvSpPr>
          <p:nvPr/>
        </p:nvSpPr>
        <p:spPr bwMode="auto">
          <a:xfrm>
            <a:off x="8534400" y="34290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Lecturer</a:t>
            </a:r>
          </a:p>
        </p:txBody>
      </p:sp>
      <p:sp>
        <p:nvSpPr>
          <p:cNvPr id="26632" name="AutoShape 8"/>
          <p:cNvSpPr>
            <a:spLocks noChangeArrowheads="1"/>
          </p:cNvSpPr>
          <p:nvPr/>
        </p:nvSpPr>
        <p:spPr bwMode="auto">
          <a:xfrm>
            <a:off x="3810000" y="3352800"/>
            <a:ext cx="11430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Includes</a:t>
            </a:r>
            <a:endParaRPr lang="en-GB" sz="2000">
              <a:latin typeface="Arial" panose="020B0604020202020204" pitchFamily="34" charset="0"/>
            </a:endParaRPr>
          </a:p>
        </p:txBody>
      </p:sp>
      <p:sp>
        <p:nvSpPr>
          <p:cNvPr id="26633" name="AutoShape 9"/>
          <p:cNvSpPr>
            <a:spLocks noChangeArrowheads="1"/>
          </p:cNvSpPr>
          <p:nvPr/>
        </p:nvSpPr>
        <p:spPr bwMode="auto">
          <a:xfrm>
            <a:off x="2133600" y="22860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Offers</a:t>
            </a:r>
            <a:endParaRPr lang="en-GB" sz="2000">
              <a:solidFill>
                <a:schemeClr val="folHlink"/>
              </a:solidFill>
              <a:latin typeface="Arial" panose="020B0604020202020204" pitchFamily="34" charset="0"/>
            </a:endParaRPr>
          </a:p>
        </p:txBody>
      </p:sp>
      <p:cxnSp>
        <p:nvCxnSpPr>
          <p:cNvPr id="26634" name="AutoShape 10"/>
          <p:cNvCxnSpPr>
            <a:cxnSpLocks noChangeShapeType="1"/>
            <a:stCxn id="26628" idx="3"/>
            <a:endCxn id="26632" idx="1"/>
          </p:cNvCxnSpPr>
          <p:nvPr/>
        </p:nvCxnSpPr>
        <p:spPr bwMode="auto">
          <a:xfrm>
            <a:off x="3590925" y="3695700"/>
            <a:ext cx="2095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5" name="AutoShape 11"/>
          <p:cNvCxnSpPr>
            <a:cxnSpLocks noChangeShapeType="1"/>
            <a:stCxn id="26632" idx="3"/>
            <a:endCxn id="26627" idx="1"/>
          </p:cNvCxnSpPr>
          <p:nvPr/>
        </p:nvCxnSpPr>
        <p:spPr bwMode="auto">
          <a:xfrm>
            <a:off x="4962525" y="3695700"/>
            <a:ext cx="2095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6" name="AutoShape 12"/>
          <p:cNvCxnSpPr>
            <a:cxnSpLocks noChangeShapeType="1"/>
            <a:stCxn id="26629" idx="1"/>
            <a:endCxn id="26633" idx="3"/>
          </p:cNvCxnSpPr>
          <p:nvPr/>
        </p:nvCxnSpPr>
        <p:spPr bwMode="auto">
          <a:xfrm flipH="1">
            <a:off x="3286125" y="2628900"/>
            <a:ext cx="18097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7" name="AutoShape 13"/>
          <p:cNvCxnSpPr>
            <a:cxnSpLocks noChangeShapeType="1"/>
            <a:stCxn id="26633" idx="2"/>
            <a:endCxn id="26628" idx="0"/>
          </p:cNvCxnSpPr>
          <p:nvPr/>
        </p:nvCxnSpPr>
        <p:spPr bwMode="auto">
          <a:xfrm>
            <a:off x="2705100" y="2981325"/>
            <a:ext cx="0" cy="4381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38" name="Arc 14"/>
          <p:cNvSpPr>
            <a:spLocks/>
          </p:cNvSpPr>
          <p:nvPr/>
        </p:nvSpPr>
        <p:spPr bwMode="auto">
          <a:xfrm flipH="1">
            <a:off x="5029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Arc 15"/>
          <p:cNvSpPr>
            <a:spLocks/>
          </p:cNvSpPr>
          <p:nvPr/>
        </p:nvSpPr>
        <p:spPr bwMode="auto">
          <a:xfrm rot="16200000" flipV="1">
            <a:off x="2626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0" name="Arc 16"/>
          <p:cNvSpPr>
            <a:spLocks/>
          </p:cNvSpPr>
          <p:nvPr/>
        </p:nvSpPr>
        <p:spPr bwMode="auto">
          <a:xfrm>
            <a:off x="35814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Text Box 17"/>
          <p:cNvSpPr txBox="1">
            <a:spLocks noChangeArrowheads="1"/>
          </p:cNvSpPr>
          <p:nvPr/>
        </p:nvSpPr>
        <p:spPr bwMode="auto">
          <a:xfrm>
            <a:off x="2133600" y="1828800"/>
            <a:ext cx="792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atin typeface="Arial" panose="020B0604020202020204" pitchFamily="34" charset="0"/>
              </a:rPr>
              <a:t>A number of modules </a:t>
            </a:r>
            <a:r>
              <a:rPr lang="en-GB">
                <a:solidFill>
                  <a:schemeClr val="accent1"/>
                </a:solidFill>
                <a:latin typeface="Arial" panose="020B0604020202020204" pitchFamily="34" charset="0"/>
              </a:rPr>
              <a:t>make up</a:t>
            </a:r>
            <a:r>
              <a:rPr lang="en-GB">
                <a:latin typeface="Arial" panose="020B0604020202020204" pitchFamily="34" charset="0"/>
              </a:rPr>
              <a:t> each courses</a:t>
            </a:r>
          </a:p>
        </p:txBody>
      </p:sp>
    </p:spTree>
    <p:extLst>
      <p:ext uri="{BB962C8B-B14F-4D97-AF65-F5344CB8AC3E}">
        <p14:creationId xmlns:p14="http://schemas.microsoft.com/office/powerpoint/2010/main" val="2114770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21"/>
          <p:cNvSpPr>
            <a:spLocks noGrp="1"/>
          </p:cNvSpPr>
          <p:nvPr>
            <p:ph type="ftr" sz="quarter" idx="10"/>
          </p:nvPr>
        </p:nvSpPr>
        <p:spPr/>
        <p:txBody>
          <a:bodyPr/>
          <a:lstStyle/>
          <a:p>
            <a:r>
              <a:rPr lang="en-US"/>
              <a:t>Entity Relationship Modelling</a:t>
            </a:r>
          </a:p>
        </p:txBody>
      </p:sp>
      <p:sp>
        <p:nvSpPr>
          <p:cNvPr id="27650" name="Rectangle 2"/>
          <p:cNvSpPr>
            <a:spLocks noGrp="1" noChangeArrowheads="1"/>
          </p:cNvSpPr>
          <p:nvPr>
            <p:ph type="title"/>
          </p:nvPr>
        </p:nvSpPr>
        <p:spPr/>
        <p:txBody>
          <a:bodyPr/>
          <a:lstStyle/>
          <a:p>
            <a:r>
              <a:rPr lang="en-GB"/>
              <a:t>Example - E/R Diagram</a:t>
            </a:r>
          </a:p>
        </p:txBody>
      </p:sp>
      <p:sp>
        <p:nvSpPr>
          <p:cNvPr id="27651" name="AutoShape 3"/>
          <p:cNvSpPr>
            <a:spLocks noChangeArrowheads="1"/>
          </p:cNvSpPr>
          <p:nvPr/>
        </p:nvSpPr>
        <p:spPr bwMode="auto">
          <a:xfrm>
            <a:off x="5181600" y="34290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Module</a:t>
            </a:r>
          </a:p>
        </p:txBody>
      </p:sp>
      <p:sp>
        <p:nvSpPr>
          <p:cNvPr id="27652" name="AutoShape 4"/>
          <p:cNvSpPr>
            <a:spLocks noChangeArrowheads="1"/>
          </p:cNvSpPr>
          <p:nvPr/>
        </p:nvSpPr>
        <p:spPr bwMode="auto">
          <a:xfrm>
            <a:off x="18288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Course</a:t>
            </a:r>
          </a:p>
        </p:txBody>
      </p:sp>
      <p:sp>
        <p:nvSpPr>
          <p:cNvPr id="27653" name="AutoShape 5"/>
          <p:cNvSpPr>
            <a:spLocks noChangeArrowheads="1"/>
          </p:cNvSpPr>
          <p:nvPr/>
        </p:nvSpPr>
        <p:spPr bwMode="auto">
          <a:xfrm>
            <a:off x="5105400" y="23622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Department</a:t>
            </a:r>
          </a:p>
        </p:txBody>
      </p:sp>
      <p:sp>
        <p:nvSpPr>
          <p:cNvPr id="27654" name="AutoShape 6"/>
          <p:cNvSpPr>
            <a:spLocks noChangeArrowheads="1"/>
          </p:cNvSpPr>
          <p:nvPr/>
        </p:nvSpPr>
        <p:spPr bwMode="auto">
          <a:xfrm>
            <a:off x="5181600" y="52578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Student</a:t>
            </a:r>
          </a:p>
        </p:txBody>
      </p:sp>
      <p:sp>
        <p:nvSpPr>
          <p:cNvPr id="27655" name="AutoShape 7"/>
          <p:cNvSpPr>
            <a:spLocks noChangeArrowheads="1"/>
          </p:cNvSpPr>
          <p:nvPr/>
        </p:nvSpPr>
        <p:spPr bwMode="auto">
          <a:xfrm>
            <a:off x="8534400" y="34290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Lecturer</a:t>
            </a:r>
          </a:p>
        </p:txBody>
      </p:sp>
      <p:sp>
        <p:nvSpPr>
          <p:cNvPr id="27656" name="AutoShape 8"/>
          <p:cNvSpPr>
            <a:spLocks noChangeArrowheads="1"/>
          </p:cNvSpPr>
          <p:nvPr/>
        </p:nvSpPr>
        <p:spPr bwMode="auto">
          <a:xfrm>
            <a:off x="3810000" y="33528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Includes</a:t>
            </a:r>
            <a:endParaRPr lang="en-GB" sz="2000">
              <a:solidFill>
                <a:schemeClr val="folHlink"/>
              </a:solidFill>
              <a:latin typeface="Arial" panose="020B0604020202020204" pitchFamily="34" charset="0"/>
            </a:endParaRPr>
          </a:p>
        </p:txBody>
      </p:sp>
      <p:sp>
        <p:nvSpPr>
          <p:cNvPr id="27657" name="AutoShape 9"/>
          <p:cNvSpPr>
            <a:spLocks noChangeArrowheads="1"/>
          </p:cNvSpPr>
          <p:nvPr/>
        </p:nvSpPr>
        <p:spPr bwMode="auto">
          <a:xfrm>
            <a:off x="2133600" y="22860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Offers</a:t>
            </a:r>
            <a:endParaRPr lang="en-GB" sz="2000">
              <a:solidFill>
                <a:schemeClr val="folHlink"/>
              </a:solidFill>
              <a:latin typeface="Arial" panose="020B0604020202020204" pitchFamily="34" charset="0"/>
            </a:endParaRPr>
          </a:p>
        </p:txBody>
      </p:sp>
      <p:sp>
        <p:nvSpPr>
          <p:cNvPr id="27658" name="AutoShape 10"/>
          <p:cNvSpPr>
            <a:spLocks noChangeArrowheads="1"/>
          </p:cNvSpPr>
          <p:nvPr/>
        </p:nvSpPr>
        <p:spPr bwMode="auto">
          <a:xfrm>
            <a:off x="2133600" y="5181600"/>
            <a:ext cx="11430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Enrols In</a:t>
            </a:r>
            <a:endParaRPr lang="en-GB" sz="2000">
              <a:latin typeface="Arial" panose="020B0604020202020204" pitchFamily="34" charset="0"/>
            </a:endParaRPr>
          </a:p>
        </p:txBody>
      </p:sp>
      <p:cxnSp>
        <p:nvCxnSpPr>
          <p:cNvPr id="27659" name="AutoShape 11"/>
          <p:cNvCxnSpPr>
            <a:cxnSpLocks noChangeShapeType="1"/>
            <a:stCxn id="27652" idx="3"/>
            <a:endCxn id="27656" idx="1"/>
          </p:cNvCxnSpPr>
          <p:nvPr/>
        </p:nvCxnSpPr>
        <p:spPr bwMode="auto">
          <a:xfrm>
            <a:off x="3590925" y="3695700"/>
            <a:ext cx="2095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0" name="AutoShape 12"/>
          <p:cNvCxnSpPr>
            <a:cxnSpLocks noChangeShapeType="1"/>
            <a:stCxn id="27656" idx="3"/>
            <a:endCxn id="27651" idx="1"/>
          </p:cNvCxnSpPr>
          <p:nvPr/>
        </p:nvCxnSpPr>
        <p:spPr bwMode="auto">
          <a:xfrm>
            <a:off x="4962525" y="3695700"/>
            <a:ext cx="2095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1" name="AutoShape 13"/>
          <p:cNvCxnSpPr>
            <a:cxnSpLocks noChangeShapeType="1"/>
            <a:stCxn id="27653" idx="1"/>
            <a:endCxn id="27657" idx="3"/>
          </p:cNvCxnSpPr>
          <p:nvPr/>
        </p:nvCxnSpPr>
        <p:spPr bwMode="auto">
          <a:xfrm flipH="1">
            <a:off x="3286125" y="2628900"/>
            <a:ext cx="18097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2" name="AutoShape 14"/>
          <p:cNvCxnSpPr>
            <a:cxnSpLocks noChangeShapeType="1"/>
            <a:stCxn id="27657" idx="2"/>
            <a:endCxn id="27652" idx="0"/>
          </p:cNvCxnSpPr>
          <p:nvPr/>
        </p:nvCxnSpPr>
        <p:spPr bwMode="auto">
          <a:xfrm>
            <a:off x="2705100" y="2981325"/>
            <a:ext cx="0" cy="4381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3" name="AutoShape 15"/>
          <p:cNvCxnSpPr>
            <a:cxnSpLocks noChangeShapeType="1"/>
            <a:stCxn id="27652" idx="2"/>
            <a:endCxn id="27658" idx="0"/>
          </p:cNvCxnSpPr>
          <p:nvPr/>
        </p:nvCxnSpPr>
        <p:spPr bwMode="auto">
          <a:xfrm>
            <a:off x="2705100" y="3971925"/>
            <a:ext cx="0"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4" name="AutoShape 16"/>
          <p:cNvCxnSpPr>
            <a:cxnSpLocks noChangeShapeType="1"/>
            <a:stCxn id="27658" idx="3"/>
            <a:endCxn id="27654" idx="1"/>
          </p:cNvCxnSpPr>
          <p:nvPr/>
        </p:nvCxnSpPr>
        <p:spPr bwMode="auto">
          <a:xfrm>
            <a:off x="3286125" y="5524500"/>
            <a:ext cx="1885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65" name="Arc 17"/>
          <p:cNvSpPr>
            <a:spLocks/>
          </p:cNvSpPr>
          <p:nvPr/>
        </p:nvSpPr>
        <p:spPr bwMode="auto">
          <a:xfrm flipH="1">
            <a:off x="5029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6" name="Arc 18"/>
          <p:cNvSpPr>
            <a:spLocks/>
          </p:cNvSpPr>
          <p:nvPr/>
        </p:nvSpPr>
        <p:spPr bwMode="auto">
          <a:xfrm flipH="1">
            <a:off x="5029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7" name="Arc 19"/>
          <p:cNvSpPr>
            <a:spLocks/>
          </p:cNvSpPr>
          <p:nvPr/>
        </p:nvSpPr>
        <p:spPr bwMode="auto">
          <a:xfrm rot="16200000" flipV="1">
            <a:off x="2626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8" name="Arc 20"/>
          <p:cNvSpPr>
            <a:spLocks/>
          </p:cNvSpPr>
          <p:nvPr/>
        </p:nvSpPr>
        <p:spPr bwMode="auto">
          <a:xfrm>
            <a:off x="35814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Text Box 21"/>
          <p:cNvSpPr txBox="1">
            <a:spLocks noChangeArrowheads="1"/>
          </p:cNvSpPr>
          <p:nvPr/>
        </p:nvSpPr>
        <p:spPr bwMode="auto">
          <a:xfrm>
            <a:off x="2133600" y="1828800"/>
            <a:ext cx="792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atin typeface="Arial" panose="020B0604020202020204" pitchFamily="34" charset="0"/>
              </a:rPr>
              <a:t>Students </a:t>
            </a:r>
            <a:r>
              <a:rPr lang="en-GB">
                <a:solidFill>
                  <a:schemeClr val="accent1"/>
                </a:solidFill>
                <a:latin typeface="Arial" panose="020B0604020202020204" pitchFamily="34" charset="0"/>
              </a:rPr>
              <a:t>enrol in</a:t>
            </a:r>
            <a:r>
              <a:rPr lang="en-GB">
                <a:latin typeface="Arial" panose="020B0604020202020204" pitchFamily="34" charset="0"/>
              </a:rPr>
              <a:t> a particular course</a:t>
            </a:r>
          </a:p>
        </p:txBody>
      </p:sp>
    </p:spTree>
    <p:extLst>
      <p:ext uri="{BB962C8B-B14F-4D97-AF65-F5344CB8AC3E}">
        <p14:creationId xmlns:p14="http://schemas.microsoft.com/office/powerpoint/2010/main" val="3201097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0"/>
          </p:nvPr>
        </p:nvSpPr>
        <p:spPr/>
        <p:txBody>
          <a:bodyPr/>
          <a:lstStyle/>
          <a:p>
            <a:r>
              <a:rPr lang="en-US"/>
              <a:t>Entity Relationship Modelling</a:t>
            </a:r>
          </a:p>
        </p:txBody>
      </p:sp>
      <p:sp>
        <p:nvSpPr>
          <p:cNvPr id="28674" name="Rectangle 2"/>
          <p:cNvSpPr>
            <a:spLocks noGrp="1" noChangeArrowheads="1"/>
          </p:cNvSpPr>
          <p:nvPr>
            <p:ph type="title"/>
          </p:nvPr>
        </p:nvSpPr>
        <p:spPr/>
        <p:txBody>
          <a:bodyPr/>
          <a:lstStyle/>
          <a:p>
            <a:r>
              <a:rPr lang="en-GB"/>
              <a:t>Example - E/R Diagram</a:t>
            </a:r>
          </a:p>
        </p:txBody>
      </p:sp>
      <p:sp>
        <p:nvSpPr>
          <p:cNvPr id="28675" name="AutoShape 3"/>
          <p:cNvSpPr>
            <a:spLocks noChangeArrowheads="1"/>
          </p:cNvSpPr>
          <p:nvPr/>
        </p:nvSpPr>
        <p:spPr bwMode="auto">
          <a:xfrm>
            <a:off x="51816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Module</a:t>
            </a:r>
          </a:p>
        </p:txBody>
      </p:sp>
      <p:sp>
        <p:nvSpPr>
          <p:cNvPr id="28676" name="AutoShape 4"/>
          <p:cNvSpPr>
            <a:spLocks noChangeArrowheads="1"/>
          </p:cNvSpPr>
          <p:nvPr/>
        </p:nvSpPr>
        <p:spPr bwMode="auto">
          <a:xfrm>
            <a:off x="1828800" y="34290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Course</a:t>
            </a:r>
          </a:p>
        </p:txBody>
      </p:sp>
      <p:sp>
        <p:nvSpPr>
          <p:cNvPr id="28677" name="AutoShape 5"/>
          <p:cNvSpPr>
            <a:spLocks noChangeArrowheads="1"/>
          </p:cNvSpPr>
          <p:nvPr/>
        </p:nvSpPr>
        <p:spPr bwMode="auto">
          <a:xfrm>
            <a:off x="5105400" y="23622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Department</a:t>
            </a:r>
          </a:p>
        </p:txBody>
      </p:sp>
      <p:sp>
        <p:nvSpPr>
          <p:cNvPr id="28678" name="AutoShape 6"/>
          <p:cNvSpPr>
            <a:spLocks noChangeArrowheads="1"/>
          </p:cNvSpPr>
          <p:nvPr/>
        </p:nvSpPr>
        <p:spPr bwMode="auto">
          <a:xfrm>
            <a:off x="5181600" y="52578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Student</a:t>
            </a:r>
          </a:p>
        </p:txBody>
      </p:sp>
      <p:sp>
        <p:nvSpPr>
          <p:cNvPr id="28679" name="AutoShape 7"/>
          <p:cNvSpPr>
            <a:spLocks noChangeArrowheads="1"/>
          </p:cNvSpPr>
          <p:nvPr/>
        </p:nvSpPr>
        <p:spPr bwMode="auto">
          <a:xfrm>
            <a:off x="8534400" y="34290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Lecturer</a:t>
            </a:r>
          </a:p>
        </p:txBody>
      </p:sp>
      <p:sp>
        <p:nvSpPr>
          <p:cNvPr id="28680" name="AutoShape 8"/>
          <p:cNvSpPr>
            <a:spLocks noChangeArrowheads="1"/>
          </p:cNvSpPr>
          <p:nvPr/>
        </p:nvSpPr>
        <p:spPr bwMode="auto">
          <a:xfrm>
            <a:off x="3810000" y="33528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Includes</a:t>
            </a:r>
            <a:endParaRPr lang="en-GB" sz="2000">
              <a:solidFill>
                <a:schemeClr val="folHlink"/>
              </a:solidFill>
              <a:latin typeface="Arial" panose="020B0604020202020204" pitchFamily="34" charset="0"/>
            </a:endParaRPr>
          </a:p>
        </p:txBody>
      </p:sp>
      <p:sp>
        <p:nvSpPr>
          <p:cNvPr id="28681" name="AutoShape 9"/>
          <p:cNvSpPr>
            <a:spLocks noChangeArrowheads="1"/>
          </p:cNvSpPr>
          <p:nvPr/>
        </p:nvSpPr>
        <p:spPr bwMode="auto">
          <a:xfrm>
            <a:off x="2133600" y="22860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Offers</a:t>
            </a:r>
            <a:endParaRPr lang="en-GB" sz="2000">
              <a:solidFill>
                <a:schemeClr val="folHlink"/>
              </a:solidFill>
              <a:latin typeface="Arial" panose="020B0604020202020204" pitchFamily="34" charset="0"/>
            </a:endParaRPr>
          </a:p>
        </p:txBody>
      </p:sp>
      <p:sp>
        <p:nvSpPr>
          <p:cNvPr id="28682" name="AutoShape 10"/>
          <p:cNvSpPr>
            <a:spLocks noChangeArrowheads="1"/>
          </p:cNvSpPr>
          <p:nvPr/>
        </p:nvSpPr>
        <p:spPr bwMode="auto">
          <a:xfrm>
            <a:off x="2133600" y="51816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Enrols In</a:t>
            </a:r>
            <a:endParaRPr lang="en-GB" sz="2000">
              <a:solidFill>
                <a:schemeClr val="folHlink"/>
              </a:solidFill>
              <a:latin typeface="Arial" panose="020B0604020202020204" pitchFamily="34" charset="0"/>
            </a:endParaRPr>
          </a:p>
        </p:txBody>
      </p:sp>
      <p:sp>
        <p:nvSpPr>
          <p:cNvPr id="28683" name="AutoShape 11"/>
          <p:cNvSpPr>
            <a:spLocks noChangeArrowheads="1"/>
          </p:cNvSpPr>
          <p:nvPr/>
        </p:nvSpPr>
        <p:spPr bwMode="auto">
          <a:xfrm>
            <a:off x="5486400" y="4267200"/>
            <a:ext cx="11430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Takes</a:t>
            </a:r>
            <a:endParaRPr lang="en-GB" sz="2000">
              <a:latin typeface="Arial" panose="020B0604020202020204" pitchFamily="34" charset="0"/>
            </a:endParaRPr>
          </a:p>
        </p:txBody>
      </p:sp>
      <p:cxnSp>
        <p:nvCxnSpPr>
          <p:cNvPr id="28684" name="AutoShape 12"/>
          <p:cNvCxnSpPr>
            <a:cxnSpLocks noChangeShapeType="1"/>
            <a:stCxn id="28676" idx="3"/>
            <a:endCxn id="28680" idx="1"/>
          </p:cNvCxnSpPr>
          <p:nvPr/>
        </p:nvCxnSpPr>
        <p:spPr bwMode="auto">
          <a:xfrm>
            <a:off x="3590925" y="3695700"/>
            <a:ext cx="2095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5" name="AutoShape 13"/>
          <p:cNvCxnSpPr>
            <a:cxnSpLocks noChangeShapeType="1"/>
            <a:stCxn id="28680" idx="3"/>
            <a:endCxn id="28675" idx="1"/>
          </p:cNvCxnSpPr>
          <p:nvPr/>
        </p:nvCxnSpPr>
        <p:spPr bwMode="auto">
          <a:xfrm>
            <a:off x="4962525" y="3695700"/>
            <a:ext cx="2095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6" name="AutoShape 14"/>
          <p:cNvCxnSpPr>
            <a:cxnSpLocks noChangeShapeType="1"/>
            <a:stCxn id="28677" idx="1"/>
            <a:endCxn id="28681" idx="3"/>
          </p:cNvCxnSpPr>
          <p:nvPr/>
        </p:nvCxnSpPr>
        <p:spPr bwMode="auto">
          <a:xfrm flipH="1">
            <a:off x="3286125" y="2628900"/>
            <a:ext cx="18097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7" name="AutoShape 15"/>
          <p:cNvCxnSpPr>
            <a:cxnSpLocks noChangeShapeType="1"/>
            <a:stCxn id="28681" idx="2"/>
            <a:endCxn id="28676" idx="0"/>
          </p:cNvCxnSpPr>
          <p:nvPr/>
        </p:nvCxnSpPr>
        <p:spPr bwMode="auto">
          <a:xfrm>
            <a:off x="2705100" y="2981325"/>
            <a:ext cx="0" cy="4381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8" name="AutoShape 16"/>
          <p:cNvCxnSpPr>
            <a:cxnSpLocks noChangeShapeType="1"/>
            <a:stCxn id="28676" idx="2"/>
            <a:endCxn id="28682" idx="0"/>
          </p:cNvCxnSpPr>
          <p:nvPr/>
        </p:nvCxnSpPr>
        <p:spPr bwMode="auto">
          <a:xfrm>
            <a:off x="2705100" y="3971925"/>
            <a:ext cx="0" cy="12001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9" name="AutoShape 17"/>
          <p:cNvCxnSpPr>
            <a:cxnSpLocks noChangeShapeType="1"/>
            <a:stCxn id="28682" idx="3"/>
            <a:endCxn id="28678" idx="1"/>
          </p:cNvCxnSpPr>
          <p:nvPr/>
        </p:nvCxnSpPr>
        <p:spPr bwMode="auto">
          <a:xfrm>
            <a:off x="3286125" y="5524500"/>
            <a:ext cx="18859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0" name="AutoShape 18"/>
          <p:cNvCxnSpPr>
            <a:cxnSpLocks noChangeShapeType="1"/>
            <a:stCxn id="28678" idx="0"/>
            <a:endCxn id="28683" idx="2"/>
          </p:cNvCxnSpPr>
          <p:nvPr/>
        </p:nvCxnSpPr>
        <p:spPr bwMode="auto">
          <a:xfrm flipV="1">
            <a:off x="6057900" y="49625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1" name="AutoShape 19"/>
          <p:cNvCxnSpPr>
            <a:cxnSpLocks noChangeShapeType="1"/>
            <a:stCxn id="28683" idx="0"/>
            <a:endCxn id="28675" idx="2"/>
          </p:cNvCxnSpPr>
          <p:nvPr/>
        </p:nvCxnSpPr>
        <p:spPr bwMode="auto">
          <a:xfrm flipV="1">
            <a:off x="6057900" y="39719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92" name="Arc 20"/>
          <p:cNvSpPr>
            <a:spLocks/>
          </p:cNvSpPr>
          <p:nvPr/>
        </p:nvSpPr>
        <p:spPr bwMode="auto">
          <a:xfrm flipH="1">
            <a:off x="5029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Arc 21"/>
          <p:cNvSpPr>
            <a:spLocks/>
          </p:cNvSpPr>
          <p:nvPr/>
        </p:nvSpPr>
        <p:spPr bwMode="auto">
          <a:xfrm rot="5400000">
            <a:off x="5979319" y="3926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4" name="Arc 22"/>
          <p:cNvSpPr>
            <a:spLocks/>
          </p:cNvSpPr>
          <p:nvPr/>
        </p:nvSpPr>
        <p:spPr bwMode="auto">
          <a:xfrm rot="16200000" flipV="1">
            <a:off x="5979319" y="5069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5" name="Arc 23"/>
          <p:cNvSpPr>
            <a:spLocks/>
          </p:cNvSpPr>
          <p:nvPr/>
        </p:nvSpPr>
        <p:spPr bwMode="auto">
          <a:xfrm flipH="1">
            <a:off x="5029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Arc 24"/>
          <p:cNvSpPr>
            <a:spLocks/>
          </p:cNvSpPr>
          <p:nvPr/>
        </p:nvSpPr>
        <p:spPr bwMode="auto">
          <a:xfrm rot="16200000" flipV="1">
            <a:off x="2626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7" name="Arc 25"/>
          <p:cNvSpPr>
            <a:spLocks/>
          </p:cNvSpPr>
          <p:nvPr/>
        </p:nvSpPr>
        <p:spPr bwMode="auto">
          <a:xfrm>
            <a:off x="35814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Text Box 26"/>
          <p:cNvSpPr txBox="1">
            <a:spLocks noChangeArrowheads="1"/>
          </p:cNvSpPr>
          <p:nvPr/>
        </p:nvSpPr>
        <p:spPr bwMode="auto">
          <a:xfrm>
            <a:off x="2133600" y="1828800"/>
            <a:ext cx="792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atin typeface="Arial" panose="020B0604020202020204" pitchFamily="34" charset="0"/>
              </a:rPr>
              <a:t>Students … </a:t>
            </a:r>
            <a:r>
              <a:rPr lang="en-GB">
                <a:solidFill>
                  <a:schemeClr val="accent1"/>
                </a:solidFill>
                <a:latin typeface="Arial" panose="020B0604020202020204" pitchFamily="34" charset="0"/>
              </a:rPr>
              <a:t>take</a:t>
            </a:r>
            <a:r>
              <a:rPr lang="en-GB">
                <a:latin typeface="Arial" panose="020B0604020202020204" pitchFamily="34" charset="0"/>
              </a:rPr>
              <a:t> modules</a:t>
            </a:r>
          </a:p>
        </p:txBody>
      </p:sp>
    </p:spTree>
    <p:extLst>
      <p:ext uri="{BB962C8B-B14F-4D97-AF65-F5344CB8AC3E}">
        <p14:creationId xmlns:p14="http://schemas.microsoft.com/office/powerpoint/2010/main" val="1233941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30"/>
          <p:cNvSpPr>
            <a:spLocks noGrp="1"/>
          </p:cNvSpPr>
          <p:nvPr>
            <p:ph type="ftr" sz="quarter" idx="10"/>
          </p:nvPr>
        </p:nvSpPr>
        <p:spPr/>
        <p:txBody>
          <a:bodyPr/>
          <a:lstStyle/>
          <a:p>
            <a:r>
              <a:rPr lang="en-US"/>
              <a:t>Entity Relationship Modelling</a:t>
            </a:r>
          </a:p>
        </p:txBody>
      </p:sp>
      <p:sp>
        <p:nvSpPr>
          <p:cNvPr id="29698" name="Rectangle 2"/>
          <p:cNvSpPr>
            <a:spLocks noGrp="1" noChangeArrowheads="1"/>
          </p:cNvSpPr>
          <p:nvPr>
            <p:ph type="title"/>
          </p:nvPr>
        </p:nvSpPr>
        <p:spPr/>
        <p:txBody>
          <a:bodyPr/>
          <a:lstStyle/>
          <a:p>
            <a:r>
              <a:rPr lang="en-GB"/>
              <a:t>Example - E/R Diagram</a:t>
            </a:r>
          </a:p>
        </p:txBody>
      </p:sp>
      <p:sp>
        <p:nvSpPr>
          <p:cNvPr id="29699" name="AutoShape 3"/>
          <p:cNvSpPr>
            <a:spLocks noChangeArrowheads="1"/>
          </p:cNvSpPr>
          <p:nvPr/>
        </p:nvSpPr>
        <p:spPr bwMode="auto">
          <a:xfrm>
            <a:off x="51816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Module</a:t>
            </a:r>
          </a:p>
        </p:txBody>
      </p:sp>
      <p:sp>
        <p:nvSpPr>
          <p:cNvPr id="29700" name="AutoShape 4"/>
          <p:cNvSpPr>
            <a:spLocks noChangeArrowheads="1"/>
          </p:cNvSpPr>
          <p:nvPr/>
        </p:nvSpPr>
        <p:spPr bwMode="auto">
          <a:xfrm>
            <a:off x="1828800" y="34290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Course</a:t>
            </a:r>
          </a:p>
        </p:txBody>
      </p:sp>
      <p:sp>
        <p:nvSpPr>
          <p:cNvPr id="29701" name="AutoShape 5"/>
          <p:cNvSpPr>
            <a:spLocks noChangeArrowheads="1"/>
          </p:cNvSpPr>
          <p:nvPr/>
        </p:nvSpPr>
        <p:spPr bwMode="auto">
          <a:xfrm>
            <a:off x="5105400" y="23622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Department</a:t>
            </a:r>
          </a:p>
        </p:txBody>
      </p:sp>
      <p:sp>
        <p:nvSpPr>
          <p:cNvPr id="29702" name="AutoShape 6"/>
          <p:cNvSpPr>
            <a:spLocks noChangeArrowheads="1"/>
          </p:cNvSpPr>
          <p:nvPr/>
        </p:nvSpPr>
        <p:spPr bwMode="auto">
          <a:xfrm>
            <a:off x="5181600" y="52578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Student</a:t>
            </a:r>
          </a:p>
        </p:txBody>
      </p:sp>
      <p:sp>
        <p:nvSpPr>
          <p:cNvPr id="29703" name="AutoShape 7"/>
          <p:cNvSpPr>
            <a:spLocks noChangeArrowheads="1"/>
          </p:cNvSpPr>
          <p:nvPr/>
        </p:nvSpPr>
        <p:spPr bwMode="auto">
          <a:xfrm>
            <a:off x="85344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Lecturer</a:t>
            </a:r>
          </a:p>
        </p:txBody>
      </p:sp>
      <p:sp>
        <p:nvSpPr>
          <p:cNvPr id="29704" name="AutoShape 8"/>
          <p:cNvSpPr>
            <a:spLocks noChangeArrowheads="1"/>
          </p:cNvSpPr>
          <p:nvPr/>
        </p:nvSpPr>
        <p:spPr bwMode="auto">
          <a:xfrm>
            <a:off x="3810000" y="33528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Includes</a:t>
            </a:r>
            <a:endParaRPr lang="en-GB" sz="2000">
              <a:solidFill>
                <a:schemeClr val="folHlink"/>
              </a:solidFill>
              <a:latin typeface="Arial" panose="020B0604020202020204" pitchFamily="34" charset="0"/>
            </a:endParaRPr>
          </a:p>
        </p:txBody>
      </p:sp>
      <p:sp>
        <p:nvSpPr>
          <p:cNvPr id="29705" name="AutoShape 9"/>
          <p:cNvSpPr>
            <a:spLocks noChangeArrowheads="1"/>
          </p:cNvSpPr>
          <p:nvPr/>
        </p:nvSpPr>
        <p:spPr bwMode="auto">
          <a:xfrm>
            <a:off x="2133600" y="22860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Offers</a:t>
            </a:r>
            <a:endParaRPr lang="en-GB" sz="2000">
              <a:solidFill>
                <a:schemeClr val="folHlink"/>
              </a:solidFill>
              <a:latin typeface="Arial" panose="020B0604020202020204" pitchFamily="34" charset="0"/>
            </a:endParaRPr>
          </a:p>
        </p:txBody>
      </p:sp>
      <p:sp>
        <p:nvSpPr>
          <p:cNvPr id="29706" name="AutoShape 10"/>
          <p:cNvSpPr>
            <a:spLocks noChangeArrowheads="1"/>
          </p:cNvSpPr>
          <p:nvPr/>
        </p:nvSpPr>
        <p:spPr bwMode="auto">
          <a:xfrm>
            <a:off x="2133600" y="51816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Enrols In</a:t>
            </a:r>
            <a:endParaRPr lang="en-GB" sz="2000">
              <a:solidFill>
                <a:schemeClr val="folHlink"/>
              </a:solidFill>
              <a:latin typeface="Arial" panose="020B0604020202020204" pitchFamily="34" charset="0"/>
            </a:endParaRPr>
          </a:p>
        </p:txBody>
      </p:sp>
      <p:sp>
        <p:nvSpPr>
          <p:cNvPr id="29707" name="AutoShape 11"/>
          <p:cNvSpPr>
            <a:spLocks noChangeArrowheads="1"/>
          </p:cNvSpPr>
          <p:nvPr/>
        </p:nvSpPr>
        <p:spPr bwMode="auto">
          <a:xfrm>
            <a:off x="5486400" y="42672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Takes</a:t>
            </a:r>
            <a:endParaRPr lang="en-GB" sz="2000">
              <a:solidFill>
                <a:schemeClr val="folHlink"/>
              </a:solidFill>
              <a:latin typeface="Arial" panose="020B0604020202020204" pitchFamily="34" charset="0"/>
            </a:endParaRPr>
          </a:p>
        </p:txBody>
      </p:sp>
      <p:sp>
        <p:nvSpPr>
          <p:cNvPr id="29708" name="AutoShape 12"/>
          <p:cNvSpPr>
            <a:spLocks noChangeArrowheads="1"/>
          </p:cNvSpPr>
          <p:nvPr/>
        </p:nvSpPr>
        <p:spPr bwMode="auto">
          <a:xfrm>
            <a:off x="7162800" y="3352800"/>
            <a:ext cx="11430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Teaches</a:t>
            </a:r>
            <a:endParaRPr lang="en-GB" sz="2000">
              <a:latin typeface="Arial" panose="020B0604020202020204" pitchFamily="34" charset="0"/>
            </a:endParaRPr>
          </a:p>
        </p:txBody>
      </p:sp>
      <p:cxnSp>
        <p:nvCxnSpPr>
          <p:cNvPr id="29709" name="AutoShape 13"/>
          <p:cNvCxnSpPr>
            <a:cxnSpLocks noChangeShapeType="1"/>
            <a:stCxn id="29700" idx="3"/>
            <a:endCxn id="29704" idx="1"/>
          </p:cNvCxnSpPr>
          <p:nvPr/>
        </p:nvCxnSpPr>
        <p:spPr bwMode="auto">
          <a:xfrm>
            <a:off x="3590925" y="3695700"/>
            <a:ext cx="2095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0" name="AutoShape 14"/>
          <p:cNvCxnSpPr>
            <a:cxnSpLocks noChangeShapeType="1"/>
            <a:stCxn id="29704" idx="3"/>
            <a:endCxn id="29699" idx="1"/>
          </p:cNvCxnSpPr>
          <p:nvPr/>
        </p:nvCxnSpPr>
        <p:spPr bwMode="auto">
          <a:xfrm>
            <a:off x="4962525" y="3695700"/>
            <a:ext cx="2095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1" name="AutoShape 15"/>
          <p:cNvCxnSpPr>
            <a:cxnSpLocks noChangeShapeType="1"/>
            <a:stCxn id="29699" idx="3"/>
            <a:endCxn id="29708" idx="1"/>
          </p:cNvCxnSpPr>
          <p:nvPr/>
        </p:nvCxnSpPr>
        <p:spPr bwMode="auto">
          <a:xfrm>
            <a:off x="6943725" y="3695700"/>
            <a:ext cx="2095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2" name="AutoShape 16"/>
          <p:cNvCxnSpPr>
            <a:cxnSpLocks noChangeShapeType="1"/>
            <a:stCxn id="29708" idx="3"/>
            <a:endCxn id="29703" idx="1"/>
          </p:cNvCxnSpPr>
          <p:nvPr/>
        </p:nvCxnSpPr>
        <p:spPr bwMode="auto">
          <a:xfrm>
            <a:off x="8315325" y="3695700"/>
            <a:ext cx="2095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3" name="AutoShape 17"/>
          <p:cNvCxnSpPr>
            <a:cxnSpLocks noChangeShapeType="1"/>
            <a:stCxn id="29701" idx="1"/>
            <a:endCxn id="29705" idx="3"/>
          </p:cNvCxnSpPr>
          <p:nvPr/>
        </p:nvCxnSpPr>
        <p:spPr bwMode="auto">
          <a:xfrm flipH="1">
            <a:off x="3286125" y="2628900"/>
            <a:ext cx="18097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4" name="AutoShape 18"/>
          <p:cNvCxnSpPr>
            <a:cxnSpLocks noChangeShapeType="1"/>
            <a:stCxn id="29705" idx="2"/>
            <a:endCxn id="29700" idx="0"/>
          </p:cNvCxnSpPr>
          <p:nvPr/>
        </p:nvCxnSpPr>
        <p:spPr bwMode="auto">
          <a:xfrm>
            <a:off x="2705100" y="2981325"/>
            <a:ext cx="0" cy="4381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5" name="AutoShape 19"/>
          <p:cNvCxnSpPr>
            <a:cxnSpLocks noChangeShapeType="1"/>
            <a:stCxn id="29700" idx="2"/>
            <a:endCxn id="29706" idx="0"/>
          </p:cNvCxnSpPr>
          <p:nvPr/>
        </p:nvCxnSpPr>
        <p:spPr bwMode="auto">
          <a:xfrm>
            <a:off x="2705100" y="3971925"/>
            <a:ext cx="0" cy="12001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6" name="AutoShape 20"/>
          <p:cNvCxnSpPr>
            <a:cxnSpLocks noChangeShapeType="1"/>
            <a:stCxn id="29706" idx="3"/>
            <a:endCxn id="29702" idx="1"/>
          </p:cNvCxnSpPr>
          <p:nvPr/>
        </p:nvCxnSpPr>
        <p:spPr bwMode="auto">
          <a:xfrm>
            <a:off x="3286125" y="5524500"/>
            <a:ext cx="18859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7" name="AutoShape 21"/>
          <p:cNvCxnSpPr>
            <a:cxnSpLocks noChangeShapeType="1"/>
            <a:stCxn id="29702" idx="0"/>
            <a:endCxn id="29707" idx="2"/>
          </p:cNvCxnSpPr>
          <p:nvPr/>
        </p:nvCxnSpPr>
        <p:spPr bwMode="auto">
          <a:xfrm flipV="1">
            <a:off x="6057900" y="4962525"/>
            <a:ext cx="0" cy="2857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8" name="AutoShape 22"/>
          <p:cNvCxnSpPr>
            <a:cxnSpLocks noChangeShapeType="1"/>
            <a:stCxn id="29707" idx="0"/>
            <a:endCxn id="29699" idx="2"/>
          </p:cNvCxnSpPr>
          <p:nvPr/>
        </p:nvCxnSpPr>
        <p:spPr bwMode="auto">
          <a:xfrm flipV="1">
            <a:off x="6057900" y="3971925"/>
            <a:ext cx="0" cy="2857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19" name="Arc 23"/>
          <p:cNvSpPr>
            <a:spLocks/>
          </p:cNvSpPr>
          <p:nvPr/>
        </p:nvSpPr>
        <p:spPr bwMode="auto">
          <a:xfrm flipH="1">
            <a:off x="5029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0" name="Arc 24"/>
          <p:cNvSpPr>
            <a:spLocks/>
          </p:cNvSpPr>
          <p:nvPr/>
        </p:nvSpPr>
        <p:spPr bwMode="auto">
          <a:xfrm rot="5400000">
            <a:off x="5979319" y="3926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1" name="Arc 25"/>
          <p:cNvSpPr>
            <a:spLocks/>
          </p:cNvSpPr>
          <p:nvPr/>
        </p:nvSpPr>
        <p:spPr bwMode="auto">
          <a:xfrm rot="16200000" flipV="1">
            <a:off x="5979319" y="5069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Arc 26"/>
          <p:cNvSpPr>
            <a:spLocks/>
          </p:cNvSpPr>
          <p:nvPr/>
        </p:nvSpPr>
        <p:spPr bwMode="auto">
          <a:xfrm flipH="1">
            <a:off x="5029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3" name="Arc 27"/>
          <p:cNvSpPr>
            <a:spLocks/>
          </p:cNvSpPr>
          <p:nvPr/>
        </p:nvSpPr>
        <p:spPr bwMode="auto">
          <a:xfrm rot="16200000" flipV="1">
            <a:off x="2626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Arc 28"/>
          <p:cNvSpPr>
            <a:spLocks/>
          </p:cNvSpPr>
          <p:nvPr/>
        </p:nvSpPr>
        <p:spPr bwMode="auto">
          <a:xfrm>
            <a:off x="6934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Arc 29"/>
          <p:cNvSpPr>
            <a:spLocks/>
          </p:cNvSpPr>
          <p:nvPr/>
        </p:nvSpPr>
        <p:spPr bwMode="auto">
          <a:xfrm>
            <a:off x="35814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Text Box 30"/>
          <p:cNvSpPr txBox="1">
            <a:spLocks noChangeArrowheads="1"/>
          </p:cNvSpPr>
          <p:nvPr/>
        </p:nvSpPr>
        <p:spPr bwMode="auto">
          <a:xfrm>
            <a:off x="2133600" y="1828800"/>
            <a:ext cx="792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atin typeface="Arial" panose="020B0604020202020204" pitchFamily="34" charset="0"/>
              </a:rPr>
              <a:t>Each module is </a:t>
            </a:r>
            <a:r>
              <a:rPr lang="en-GB">
                <a:solidFill>
                  <a:schemeClr val="accent1"/>
                </a:solidFill>
                <a:latin typeface="Arial" panose="020B0604020202020204" pitchFamily="34" charset="0"/>
              </a:rPr>
              <a:t>taught by</a:t>
            </a:r>
            <a:r>
              <a:rPr lang="en-GB">
                <a:latin typeface="Arial" panose="020B0604020202020204" pitchFamily="34" charset="0"/>
              </a:rPr>
              <a:t> a lecturer</a:t>
            </a:r>
          </a:p>
        </p:txBody>
      </p:sp>
    </p:spTree>
    <p:extLst>
      <p:ext uri="{BB962C8B-B14F-4D97-AF65-F5344CB8AC3E}">
        <p14:creationId xmlns:p14="http://schemas.microsoft.com/office/powerpoint/2010/main" val="2033136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34"/>
          <p:cNvSpPr>
            <a:spLocks noGrp="1"/>
          </p:cNvSpPr>
          <p:nvPr>
            <p:ph type="ftr" sz="quarter" idx="10"/>
          </p:nvPr>
        </p:nvSpPr>
        <p:spPr/>
        <p:txBody>
          <a:bodyPr/>
          <a:lstStyle/>
          <a:p>
            <a:r>
              <a:rPr lang="en-US"/>
              <a:t>Entity Relationship Modelling</a:t>
            </a:r>
          </a:p>
        </p:txBody>
      </p:sp>
      <p:sp>
        <p:nvSpPr>
          <p:cNvPr id="30722" name="Rectangle 2"/>
          <p:cNvSpPr>
            <a:spLocks noGrp="1" noChangeArrowheads="1"/>
          </p:cNvSpPr>
          <p:nvPr>
            <p:ph type="title"/>
          </p:nvPr>
        </p:nvSpPr>
        <p:spPr/>
        <p:txBody>
          <a:bodyPr/>
          <a:lstStyle/>
          <a:p>
            <a:r>
              <a:rPr lang="en-GB"/>
              <a:t>Example - E/R Diagram</a:t>
            </a:r>
          </a:p>
        </p:txBody>
      </p:sp>
      <p:sp>
        <p:nvSpPr>
          <p:cNvPr id="30723" name="AutoShape 3"/>
          <p:cNvSpPr>
            <a:spLocks noChangeArrowheads="1"/>
          </p:cNvSpPr>
          <p:nvPr/>
        </p:nvSpPr>
        <p:spPr bwMode="auto">
          <a:xfrm>
            <a:off x="5181600" y="34290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Module</a:t>
            </a:r>
          </a:p>
        </p:txBody>
      </p:sp>
      <p:sp>
        <p:nvSpPr>
          <p:cNvPr id="30724" name="AutoShape 4"/>
          <p:cNvSpPr>
            <a:spLocks noChangeArrowheads="1"/>
          </p:cNvSpPr>
          <p:nvPr/>
        </p:nvSpPr>
        <p:spPr bwMode="auto">
          <a:xfrm>
            <a:off x="1828800" y="34290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Course</a:t>
            </a:r>
          </a:p>
        </p:txBody>
      </p:sp>
      <p:sp>
        <p:nvSpPr>
          <p:cNvPr id="30725" name="AutoShape 5"/>
          <p:cNvSpPr>
            <a:spLocks noChangeArrowheads="1"/>
          </p:cNvSpPr>
          <p:nvPr/>
        </p:nvSpPr>
        <p:spPr bwMode="auto">
          <a:xfrm>
            <a:off x="5105400" y="23622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Department</a:t>
            </a:r>
          </a:p>
        </p:txBody>
      </p:sp>
      <p:sp>
        <p:nvSpPr>
          <p:cNvPr id="30726" name="AutoShape 6"/>
          <p:cNvSpPr>
            <a:spLocks noChangeArrowheads="1"/>
          </p:cNvSpPr>
          <p:nvPr/>
        </p:nvSpPr>
        <p:spPr bwMode="auto">
          <a:xfrm>
            <a:off x="5181600" y="52578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Student</a:t>
            </a:r>
          </a:p>
        </p:txBody>
      </p:sp>
      <p:sp>
        <p:nvSpPr>
          <p:cNvPr id="30727" name="AutoShape 7"/>
          <p:cNvSpPr>
            <a:spLocks noChangeArrowheads="1"/>
          </p:cNvSpPr>
          <p:nvPr/>
        </p:nvSpPr>
        <p:spPr bwMode="auto">
          <a:xfrm>
            <a:off x="85344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Lecturer</a:t>
            </a:r>
          </a:p>
        </p:txBody>
      </p:sp>
      <p:sp>
        <p:nvSpPr>
          <p:cNvPr id="30728" name="AutoShape 8"/>
          <p:cNvSpPr>
            <a:spLocks noChangeArrowheads="1"/>
          </p:cNvSpPr>
          <p:nvPr/>
        </p:nvSpPr>
        <p:spPr bwMode="auto">
          <a:xfrm>
            <a:off x="3810000" y="33528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Includes</a:t>
            </a:r>
            <a:endParaRPr lang="en-GB" sz="2000">
              <a:solidFill>
                <a:schemeClr val="folHlink"/>
              </a:solidFill>
              <a:latin typeface="Arial" panose="020B0604020202020204" pitchFamily="34" charset="0"/>
            </a:endParaRPr>
          </a:p>
        </p:txBody>
      </p:sp>
      <p:sp>
        <p:nvSpPr>
          <p:cNvPr id="30729" name="AutoShape 9"/>
          <p:cNvSpPr>
            <a:spLocks noChangeArrowheads="1"/>
          </p:cNvSpPr>
          <p:nvPr/>
        </p:nvSpPr>
        <p:spPr bwMode="auto">
          <a:xfrm>
            <a:off x="2133600" y="22860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Offers</a:t>
            </a:r>
            <a:endParaRPr lang="en-GB" sz="2000">
              <a:solidFill>
                <a:schemeClr val="folHlink"/>
              </a:solidFill>
              <a:latin typeface="Arial" panose="020B0604020202020204" pitchFamily="34" charset="0"/>
            </a:endParaRPr>
          </a:p>
        </p:txBody>
      </p:sp>
      <p:sp>
        <p:nvSpPr>
          <p:cNvPr id="30730" name="AutoShape 10"/>
          <p:cNvSpPr>
            <a:spLocks noChangeArrowheads="1"/>
          </p:cNvSpPr>
          <p:nvPr/>
        </p:nvSpPr>
        <p:spPr bwMode="auto">
          <a:xfrm>
            <a:off x="2133600" y="51816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Enrols In</a:t>
            </a:r>
            <a:endParaRPr lang="en-GB" sz="2000">
              <a:solidFill>
                <a:schemeClr val="folHlink"/>
              </a:solidFill>
              <a:latin typeface="Arial" panose="020B0604020202020204" pitchFamily="34" charset="0"/>
            </a:endParaRPr>
          </a:p>
        </p:txBody>
      </p:sp>
      <p:sp>
        <p:nvSpPr>
          <p:cNvPr id="30731" name="AutoShape 11"/>
          <p:cNvSpPr>
            <a:spLocks noChangeArrowheads="1"/>
          </p:cNvSpPr>
          <p:nvPr/>
        </p:nvSpPr>
        <p:spPr bwMode="auto">
          <a:xfrm>
            <a:off x="5486400" y="42672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Takes</a:t>
            </a:r>
            <a:endParaRPr lang="en-GB" sz="2000">
              <a:solidFill>
                <a:schemeClr val="folHlink"/>
              </a:solidFill>
              <a:latin typeface="Arial" panose="020B0604020202020204" pitchFamily="34" charset="0"/>
            </a:endParaRPr>
          </a:p>
        </p:txBody>
      </p:sp>
      <p:sp>
        <p:nvSpPr>
          <p:cNvPr id="30732" name="AutoShape 12"/>
          <p:cNvSpPr>
            <a:spLocks noChangeArrowheads="1"/>
          </p:cNvSpPr>
          <p:nvPr/>
        </p:nvSpPr>
        <p:spPr bwMode="auto">
          <a:xfrm>
            <a:off x="8839200" y="2286000"/>
            <a:ext cx="11430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Employs</a:t>
            </a:r>
            <a:endParaRPr lang="en-GB" sz="2000">
              <a:latin typeface="Arial" panose="020B0604020202020204" pitchFamily="34" charset="0"/>
            </a:endParaRPr>
          </a:p>
        </p:txBody>
      </p:sp>
      <p:sp>
        <p:nvSpPr>
          <p:cNvPr id="30733" name="AutoShape 13"/>
          <p:cNvSpPr>
            <a:spLocks noChangeArrowheads="1"/>
          </p:cNvSpPr>
          <p:nvPr/>
        </p:nvSpPr>
        <p:spPr bwMode="auto">
          <a:xfrm>
            <a:off x="7162800" y="33528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Teaches</a:t>
            </a:r>
            <a:endParaRPr lang="en-GB" sz="2000">
              <a:solidFill>
                <a:schemeClr val="folHlink"/>
              </a:solidFill>
              <a:latin typeface="Arial" panose="020B0604020202020204" pitchFamily="34" charset="0"/>
            </a:endParaRPr>
          </a:p>
        </p:txBody>
      </p:sp>
      <p:cxnSp>
        <p:nvCxnSpPr>
          <p:cNvPr id="30734" name="AutoShape 14"/>
          <p:cNvCxnSpPr>
            <a:cxnSpLocks noChangeShapeType="1"/>
            <a:stCxn id="30724" idx="3"/>
            <a:endCxn id="30728" idx="1"/>
          </p:cNvCxnSpPr>
          <p:nvPr/>
        </p:nvCxnSpPr>
        <p:spPr bwMode="auto">
          <a:xfrm>
            <a:off x="3590925" y="3695700"/>
            <a:ext cx="2095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5" name="AutoShape 15"/>
          <p:cNvCxnSpPr>
            <a:cxnSpLocks noChangeShapeType="1"/>
            <a:stCxn id="30728" idx="3"/>
            <a:endCxn id="30723" idx="1"/>
          </p:cNvCxnSpPr>
          <p:nvPr/>
        </p:nvCxnSpPr>
        <p:spPr bwMode="auto">
          <a:xfrm>
            <a:off x="4962525" y="3695700"/>
            <a:ext cx="2095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6" name="AutoShape 16"/>
          <p:cNvCxnSpPr>
            <a:cxnSpLocks noChangeShapeType="1"/>
            <a:stCxn id="30723" idx="3"/>
            <a:endCxn id="30733" idx="1"/>
          </p:cNvCxnSpPr>
          <p:nvPr/>
        </p:nvCxnSpPr>
        <p:spPr bwMode="auto">
          <a:xfrm>
            <a:off x="6943725" y="3695700"/>
            <a:ext cx="2095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7" name="AutoShape 17"/>
          <p:cNvCxnSpPr>
            <a:cxnSpLocks noChangeShapeType="1"/>
            <a:stCxn id="30733" idx="3"/>
            <a:endCxn id="30727" idx="1"/>
          </p:cNvCxnSpPr>
          <p:nvPr/>
        </p:nvCxnSpPr>
        <p:spPr bwMode="auto">
          <a:xfrm>
            <a:off x="8315325" y="3695700"/>
            <a:ext cx="2095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8" name="AutoShape 18"/>
          <p:cNvCxnSpPr>
            <a:cxnSpLocks noChangeShapeType="1"/>
            <a:stCxn id="30727" idx="0"/>
            <a:endCxn id="30732" idx="2"/>
          </p:cNvCxnSpPr>
          <p:nvPr/>
        </p:nvCxnSpPr>
        <p:spPr bwMode="auto">
          <a:xfrm flipV="1">
            <a:off x="9410700" y="2981325"/>
            <a:ext cx="0" cy="438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9" name="AutoShape 19"/>
          <p:cNvCxnSpPr>
            <a:cxnSpLocks noChangeShapeType="1"/>
            <a:stCxn id="30732" idx="1"/>
            <a:endCxn id="30725" idx="3"/>
          </p:cNvCxnSpPr>
          <p:nvPr/>
        </p:nvCxnSpPr>
        <p:spPr bwMode="auto">
          <a:xfrm flipH="1">
            <a:off x="6867525" y="2628900"/>
            <a:ext cx="19621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0" name="AutoShape 20"/>
          <p:cNvCxnSpPr>
            <a:cxnSpLocks noChangeShapeType="1"/>
            <a:stCxn id="30725" idx="1"/>
            <a:endCxn id="30729" idx="3"/>
          </p:cNvCxnSpPr>
          <p:nvPr/>
        </p:nvCxnSpPr>
        <p:spPr bwMode="auto">
          <a:xfrm flipH="1">
            <a:off x="3286125" y="2628900"/>
            <a:ext cx="18097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1" name="AutoShape 21"/>
          <p:cNvCxnSpPr>
            <a:cxnSpLocks noChangeShapeType="1"/>
            <a:stCxn id="30729" idx="2"/>
            <a:endCxn id="30724" idx="0"/>
          </p:cNvCxnSpPr>
          <p:nvPr/>
        </p:nvCxnSpPr>
        <p:spPr bwMode="auto">
          <a:xfrm>
            <a:off x="2705100" y="2981325"/>
            <a:ext cx="0" cy="4381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2" name="AutoShape 22"/>
          <p:cNvCxnSpPr>
            <a:cxnSpLocks noChangeShapeType="1"/>
            <a:stCxn id="30724" idx="2"/>
            <a:endCxn id="30730" idx="0"/>
          </p:cNvCxnSpPr>
          <p:nvPr/>
        </p:nvCxnSpPr>
        <p:spPr bwMode="auto">
          <a:xfrm>
            <a:off x="2705100" y="3971925"/>
            <a:ext cx="0" cy="12001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3" name="AutoShape 23"/>
          <p:cNvCxnSpPr>
            <a:cxnSpLocks noChangeShapeType="1"/>
            <a:stCxn id="30730" idx="3"/>
            <a:endCxn id="30726" idx="1"/>
          </p:cNvCxnSpPr>
          <p:nvPr/>
        </p:nvCxnSpPr>
        <p:spPr bwMode="auto">
          <a:xfrm>
            <a:off x="3286125" y="5524500"/>
            <a:ext cx="18859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4" name="AutoShape 24"/>
          <p:cNvCxnSpPr>
            <a:cxnSpLocks noChangeShapeType="1"/>
            <a:stCxn id="30726" idx="0"/>
            <a:endCxn id="30731" idx="2"/>
          </p:cNvCxnSpPr>
          <p:nvPr/>
        </p:nvCxnSpPr>
        <p:spPr bwMode="auto">
          <a:xfrm flipV="1">
            <a:off x="6057900" y="4962525"/>
            <a:ext cx="0" cy="2857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5" name="AutoShape 25"/>
          <p:cNvCxnSpPr>
            <a:cxnSpLocks noChangeShapeType="1"/>
            <a:stCxn id="30731" idx="0"/>
            <a:endCxn id="30723" idx="2"/>
          </p:cNvCxnSpPr>
          <p:nvPr/>
        </p:nvCxnSpPr>
        <p:spPr bwMode="auto">
          <a:xfrm flipV="1">
            <a:off x="6057900" y="3971925"/>
            <a:ext cx="0" cy="2857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6" name="Arc 26"/>
          <p:cNvSpPr>
            <a:spLocks/>
          </p:cNvSpPr>
          <p:nvPr/>
        </p:nvSpPr>
        <p:spPr bwMode="auto">
          <a:xfrm flipH="1">
            <a:off x="5029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7" name="Arc 27"/>
          <p:cNvSpPr>
            <a:spLocks/>
          </p:cNvSpPr>
          <p:nvPr/>
        </p:nvSpPr>
        <p:spPr bwMode="auto">
          <a:xfrm rot="5400000">
            <a:off x="5979319" y="3926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8" name="Arc 28"/>
          <p:cNvSpPr>
            <a:spLocks/>
          </p:cNvSpPr>
          <p:nvPr/>
        </p:nvSpPr>
        <p:spPr bwMode="auto">
          <a:xfrm rot="16200000" flipV="1">
            <a:off x="5979319" y="5069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9" name="Arc 29"/>
          <p:cNvSpPr>
            <a:spLocks/>
          </p:cNvSpPr>
          <p:nvPr/>
        </p:nvSpPr>
        <p:spPr bwMode="auto">
          <a:xfrm flipH="1">
            <a:off x="5029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0" name="Arc 30"/>
          <p:cNvSpPr>
            <a:spLocks/>
          </p:cNvSpPr>
          <p:nvPr/>
        </p:nvSpPr>
        <p:spPr bwMode="auto">
          <a:xfrm rot="16200000" flipV="1">
            <a:off x="93321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1" name="Arc 31"/>
          <p:cNvSpPr>
            <a:spLocks/>
          </p:cNvSpPr>
          <p:nvPr/>
        </p:nvSpPr>
        <p:spPr bwMode="auto">
          <a:xfrm rot="16200000" flipV="1">
            <a:off x="2626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2" name="Arc 32"/>
          <p:cNvSpPr>
            <a:spLocks/>
          </p:cNvSpPr>
          <p:nvPr/>
        </p:nvSpPr>
        <p:spPr bwMode="auto">
          <a:xfrm>
            <a:off x="6934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3" name="Arc 33"/>
          <p:cNvSpPr>
            <a:spLocks/>
          </p:cNvSpPr>
          <p:nvPr/>
        </p:nvSpPr>
        <p:spPr bwMode="auto">
          <a:xfrm>
            <a:off x="35814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4" name="Text Box 34"/>
          <p:cNvSpPr txBox="1">
            <a:spLocks noChangeArrowheads="1"/>
          </p:cNvSpPr>
          <p:nvPr/>
        </p:nvSpPr>
        <p:spPr bwMode="auto">
          <a:xfrm>
            <a:off x="2133600" y="1828800"/>
            <a:ext cx="792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atin typeface="Arial" panose="020B0604020202020204" pitchFamily="34" charset="0"/>
              </a:rPr>
              <a:t>a lecturer </a:t>
            </a:r>
            <a:r>
              <a:rPr lang="en-GB">
                <a:solidFill>
                  <a:schemeClr val="accent1"/>
                </a:solidFill>
                <a:latin typeface="Arial" panose="020B0604020202020204" pitchFamily="34" charset="0"/>
              </a:rPr>
              <a:t>from the</a:t>
            </a:r>
            <a:r>
              <a:rPr lang="en-GB">
                <a:latin typeface="Arial" panose="020B0604020202020204" pitchFamily="34" charset="0"/>
              </a:rPr>
              <a:t> appropriate department</a:t>
            </a:r>
          </a:p>
        </p:txBody>
      </p:sp>
    </p:spTree>
    <p:extLst>
      <p:ext uri="{BB962C8B-B14F-4D97-AF65-F5344CB8AC3E}">
        <p14:creationId xmlns:p14="http://schemas.microsoft.com/office/powerpoint/2010/main" val="1981387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8"/>
          <p:cNvSpPr>
            <a:spLocks noGrp="1"/>
          </p:cNvSpPr>
          <p:nvPr>
            <p:ph type="ftr" sz="quarter" idx="10"/>
          </p:nvPr>
        </p:nvSpPr>
        <p:spPr/>
        <p:txBody>
          <a:bodyPr/>
          <a:lstStyle/>
          <a:p>
            <a:r>
              <a:rPr lang="en-US"/>
              <a:t>Entity Relationship Modelling</a:t>
            </a:r>
          </a:p>
        </p:txBody>
      </p:sp>
      <p:sp>
        <p:nvSpPr>
          <p:cNvPr id="31746" name="Rectangle 2"/>
          <p:cNvSpPr>
            <a:spLocks noGrp="1" noChangeArrowheads="1"/>
          </p:cNvSpPr>
          <p:nvPr>
            <p:ph type="title"/>
          </p:nvPr>
        </p:nvSpPr>
        <p:spPr/>
        <p:txBody>
          <a:bodyPr/>
          <a:lstStyle/>
          <a:p>
            <a:r>
              <a:rPr lang="en-GB"/>
              <a:t>Example - E/R Diagram</a:t>
            </a:r>
          </a:p>
        </p:txBody>
      </p:sp>
      <p:sp>
        <p:nvSpPr>
          <p:cNvPr id="31747" name="AutoShape 3"/>
          <p:cNvSpPr>
            <a:spLocks noChangeArrowheads="1"/>
          </p:cNvSpPr>
          <p:nvPr/>
        </p:nvSpPr>
        <p:spPr bwMode="auto">
          <a:xfrm>
            <a:off x="5181600" y="34290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Module</a:t>
            </a:r>
          </a:p>
        </p:txBody>
      </p:sp>
      <p:sp>
        <p:nvSpPr>
          <p:cNvPr id="31748" name="AutoShape 4"/>
          <p:cNvSpPr>
            <a:spLocks noChangeArrowheads="1"/>
          </p:cNvSpPr>
          <p:nvPr/>
        </p:nvSpPr>
        <p:spPr bwMode="auto">
          <a:xfrm>
            <a:off x="1828800" y="34290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Course</a:t>
            </a:r>
          </a:p>
        </p:txBody>
      </p:sp>
      <p:sp>
        <p:nvSpPr>
          <p:cNvPr id="31749" name="AutoShape 5"/>
          <p:cNvSpPr>
            <a:spLocks noChangeArrowheads="1"/>
          </p:cNvSpPr>
          <p:nvPr/>
        </p:nvSpPr>
        <p:spPr bwMode="auto">
          <a:xfrm>
            <a:off x="5105400" y="2362200"/>
            <a:ext cx="1752600" cy="53340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Department</a:t>
            </a:r>
          </a:p>
        </p:txBody>
      </p:sp>
      <p:sp>
        <p:nvSpPr>
          <p:cNvPr id="31750" name="AutoShape 6"/>
          <p:cNvSpPr>
            <a:spLocks noChangeArrowheads="1"/>
          </p:cNvSpPr>
          <p:nvPr/>
        </p:nvSpPr>
        <p:spPr bwMode="auto">
          <a:xfrm>
            <a:off x="5181600" y="52578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Student</a:t>
            </a:r>
          </a:p>
        </p:txBody>
      </p:sp>
      <p:sp>
        <p:nvSpPr>
          <p:cNvPr id="31751" name="AutoShape 7"/>
          <p:cNvSpPr>
            <a:spLocks noChangeArrowheads="1"/>
          </p:cNvSpPr>
          <p:nvPr/>
        </p:nvSpPr>
        <p:spPr bwMode="auto">
          <a:xfrm>
            <a:off x="85344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Lecturer</a:t>
            </a:r>
          </a:p>
        </p:txBody>
      </p:sp>
      <p:sp>
        <p:nvSpPr>
          <p:cNvPr id="31752" name="AutoShape 8"/>
          <p:cNvSpPr>
            <a:spLocks noChangeArrowheads="1"/>
          </p:cNvSpPr>
          <p:nvPr/>
        </p:nvSpPr>
        <p:spPr bwMode="auto">
          <a:xfrm>
            <a:off x="3810000" y="33528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Includes</a:t>
            </a:r>
            <a:endParaRPr lang="en-GB" sz="2000">
              <a:solidFill>
                <a:schemeClr val="folHlink"/>
              </a:solidFill>
              <a:latin typeface="Arial" panose="020B0604020202020204" pitchFamily="34" charset="0"/>
            </a:endParaRPr>
          </a:p>
        </p:txBody>
      </p:sp>
      <p:sp>
        <p:nvSpPr>
          <p:cNvPr id="31753" name="AutoShape 9"/>
          <p:cNvSpPr>
            <a:spLocks noChangeArrowheads="1"/>
          </p:cNvSpPr>
          <p:nvPr/>
        </p:nvSpPr>
        <p:spPr bwMode="auto">
          <a:xfrm>
            <a:off x="2133600" y="22860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Offers</a:t>
            </a:r>
            <a:endParaRPr lang="en-GB" sz="2000">
              <a:solidFill>
                <a:schemeClr val="folHlink"/>
              </a:solidFill>
              <a:latin typeface="Arial" panose="020B0604020202020204" pitchFamily="34" charset="0"/>
            </a:endParaRPr>
          </a:p>
        </p:txBody>
      </p:sp>
      <p:sp>
        <p:nvSpPr>
          <p:cNvPr id="31754" name="AutoShape 10"/>
          <p:cNvSpPr>
            <a:spLocks noChangeArrowheads="1"/>
          </p:cNvSpPr>
          <p:nvPr/>
        </p:nvSpPr>
        <p:spPr bwMode="auto">
          <a:xfrm>
            <a:off x="8839200" y="5181600"/>
            <a:ext cx="11430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Tutors</a:t>
            </a:r>
            <a:endParaRPr lang="en-GB" sz="2000">
              <a:latin typeface="Arial" panose="020B0604020202020204" pitchFamily="34" charset="0"/>
            </a:endParaRPr>
          </a:p>
        </p:txBody>
      </p:sp>
      <p:sp>
        <p:nvSpPr>
          <p:cNvPr id="31755" name="AutoShape 11"/>
          <p:cNvSpPr>
            <a:spLocks noChangeArrowheads="1"/>
          </p:cNvSpPr>
          <p:nvPr/>
        </p:nvSpPr>
        <p:spPr bwMode="auto">
          <a:xfrm>
            <a:off x="2133600" y="51816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Enrols In</a:t>
            </a:r>
            <a:endParaRPr lang="en-GB" sz="2000">
              <a:solidFill>
                <a:schemeClr val="folHlink"/>
              </a:solidFill>
              <a:latin typeface="Arial" panose="020B0604020202020204" pitchFamily="34" charset="0"/>
            </a:endParaRPr>
          </a:p>
        </p:txBody>
      </p:sp>
      <p:sp>
        <p:nvSpPr>
          <p:cNvPr id="31756" name="AutoShape 12"/>
          <p:cNvSpPr>
            <a:spLocks noChangeArrowheads="1"/>
          </p:cNvSpPr>
          <p:nvPr/>
        </p:nvSpPr>
        <p:spPr bwMode="auto">
          <a:xfrm>
            <a:off x="5486400" y="42672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Takes</a:t>
            </a:r>
            <a:endParaRPr lang="en-GB" sz="2000">
              <a:solidFill>
                <a:schemeClr val="folHlink"/>
              </a:solidFill>
              <a:latin typeface="Arial" panose="020B0604020202020204" pitchFamily="34" charset="0"/>
            </a:endParaRPr>
          </a:p>
        </p:txBody>
      </p:sp>
      <p:sp>
        <p:nvSpPr>
          <p:cNvPr id="31757" name="AutoShape 13"/>
          <p:cNvSpPr>
            <a:spLocks noChangeArrowheads="1"/>
          </p:cNvSpPr>
          <p:nvPr/>
        </p:nvSpPr>
        <p:spPr bwMode="auto">
          <a:xfrm>
            <a:off x="8839200" y="22860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Employs</a:t>
            </a:r>
            <a:endParaRPr lang="en-GB" sz="2000">
              <a:solidFill>
                <a:schemeClr val="folHlink"/>
              </a:solidFill>
              <a:latin typeface="Arial" panose="020B0604020202020204" pitchFamily="34" charset="0"/>
            </a:endParaRPr>
          </a:p>
        </p:txBody>
      </p:sp>
      <p:sp>
        <p:nvSpPr>
          <p:cNvPr id="31758" name="AutoShape 14"/>
          <p:cNvSpPr>
            <a:spLocks noChangeArrowheads="1"/>
          </p:cNvSpPr>
          <p:nvPr/>
        </p:nvSpPr>
        <p:spPr bwMode="auto">
          <a:xfrm>
            <a:off x="7162800" y="3352800"/>
            <a:ext cx="1143000" cy="68580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Teaches</a:t>
            </a:r>
            <a:endParaRPr lang="en-GB" sz="2000">
              <a:solidFill>
                <a:schemeClr val="folHlink"/>
              </a:solidFill>
              <a:latin typeface="Arial" panose="020B0604020202020204" pitchFamily="34" charset="0"/>
            </a:endParaRPr>
          </a:p>
        </p:txBody>
      </p:sp>
      <p:cxnSp>
        <p:nvCxnSpPr>
          <p:cNvPr id="31759" name="AutoShape 15"/>
          <p:cNvCxnSpPr>
            <a:cxnSpLocks noChangeShapeType="1"/>
            <a:stCxn id="31748" idx="3"/>
            <a:endCxn id="31752" idx="1"/>
          </p:cNvCxnSpPr>
          <p:nvPr/>
        </p:nvCxnSpPr>
        <p:spPr bwMode="auto">
          <a:xfrm>
            <a:off x="3590925" y="3695700"/>
            <a:ext cx="2095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0" name="AutoShape 16"/>
          <p:cNvCxnSpPr>
            <a:cxnSpLocks noChangeShapeType="1"/>
            <a:stCxn id="31752" idx="3"/>
            <a:endCxn id="31747" idx="1"/>
          </p:cNvCxnSpPr>
          <p:nvPr/>
        </p:nvCxnSpPr>
        <p:spPr bwMode="auto">
          <a:xfrm>
            <a:off x="4962525" y="3695700"/>
            <a:ext cx="2095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1" name="AutoShape 17"/>
          <p:cNvCxnSpPr>
            <a:cxnSpLocks noChangeShapeType="1"/>
            <a:stCxn id="31747" idx="3"/>
            <a:endCxn id="31758" idx="1"/>
          </p:cNvCxnSpPr>
          <p:nvPr/>
        </p:nvCxnSpPr>
        <p:spPr bwMode="auto">
          <a:xfrm>
            <a:off x="6943725" y="3695700"/>
            <a:ext cx="2095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2" name="AutoShape 18"/>
          <p:cNvCxnSpPr>
            <a:cxnSpLocks noChangeShapeType="1"/>
            <a:stCxn id="31758" idx="3"/>
            <a:endCxn id="31751" idx="1"/>
          </p:cNvCxnSpPr>
          <p:nvPr/>
        </p:nvCxnSpPr>
        <p:spPr bwMode="auto">
          <a:xfrm>
            <a:off x="8315325" y="3695700"/>
            <a:ext cx="2095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3" name="AutoShape 19"/>
          <p:cNvCxnSpPr>
            <a:cxnSpLocks noChangeShapeType="1"/>
            <a:stCxn id="31751" idx="0"/>
            <a:endCxn id="31757" idx="2"/>
          </p:cNvCxnSpPr>
          <p:nvPr/>
        </p:nvCxnSpPr>
        <p:spPr bwMode="auto">
          <a:xfrm flipV="1">
            <a:off x="9410700" y="2981325"/>
            <a:ext cx="0" cy="4381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4" name="AutoShape 20"/>
          <p:cNvCxnSpPr>
            <a:cxnSpLocks noChangeShapeType="1"/>
            <a:stCxn id="31757" idx="1"/>
            <a:endCxn id="31749" idx="3"/>
          </p:cNvCxnSpPr>
          <p:nvPr/>
        </p:nvCxnSpPr>
        <p:spPr bwMode="auto">
          <a:xfrm flipH="1">
            <a:off x="6867525" y="2628900"/>
            <a:ext cx="19621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5" name="AutoShape 21"/>
          <p:cNvCxnSpPr>
            <a:cxnSpLocks noChangeShapeType="1"/>
            <a:stCxn id="31749" idx="1"/>
            <a:endCxn id="31753" idx="3"/>
          </p:cNvCxnSpPr>
          <p:nvPr/>
        </p:nvCxnSpPr>
        <p:spPr bwMode="auto">
          <a:xfrm flipH="1">
            <a:off x="3286125" y="2628900"/>
            <a:ext cx="18097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6" name="AutoShape 22"/>
          <p:cNvCxnSpPr>
            <a:cxnSpLocks noChangeShapeType="1"/>
            <a:stCxn id="31753" idx="2"/>
            <a:endCxn id="31748" idx="0"/>
          </p:cNvCxnSpPr>
          <p:nvPr/>
        </p:nvCxnSpPr>
        <p:spPr bwMode="auto">
          <a:xfrm>
            <a:off x="2705100" y="2981325"/>
            <a:ext cx="0" cy="4381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7" name="AutoShape 23"/>
          <p:cNvCxnSpPr>
            <a:cxnSpLocks noChangeShapeType="1"/>
            <a:stCxn id="31748" idx="2"/>
            <a:endCxn id="31755" idx="0"/>
          </p:cNvCxnSpPr>
          <p:nvPr/>
        </p:nvCxnSpPr>
        <p:spPr bwMode="auto">
          <a:xfrm>
            <a:off x="2705100" y="3971925"/>
            <a:ext cx="0" cy="12001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8" name="AutoShape 24"/>
          <p:cNvCxnSpPr>
            <a:cxnSpLocks noChangeShapeType="1"/>
            <a:stCxn id="31755" idx="3"/>
            <a:endCxn id="31750" idx="1"/>
          </p:cNvCxnSpPr>
          <p:nvPr/>
        </p:nvCxnSpPr>
        <p:spPr bwMode="auto">
          <a:xfrm>
            <a:off x="3286125" y="5524500"/>
            <a:ext cx="1885950"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9" name="AutoShape 25"/>
          <p:cNvCxnSpPr>
            <a:cxnSpLocks noChangeShapeType="1"/>
            <a:stCxn id="31750" idx="0"/>
            <a:endCxn id="31756" idx="2"/>
          </p:cNvCxnSpPr>
          <p:nvPr/>
        </p:nvCxnSpPr>
        <p:spPr bwMode="auto">
          <a:xfrm flipV="1">
            <a:off x="6057900" y="4962525"/>
            <a:ext cx="0" cy="2857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0" name="AutoShape 26"/>
          <p:cNvCxnSpPr>
            <a:cxnSpLocks noChangeShapeType="1"/>
            <a:stCxn id="31756" idx="0"/>
            <a:endCxn id="31747" idx="2"/>
          </p:cNvCxnSpPr>
          <p:nvPr/>
        </p:nvCxnSpPr>
        <p:spPr bwMode="auto">
          <a:xfrm flipV="1">
            <a:off x="6057900" y="3971925"/>
            <a:ext cx="0" cy="28575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1" name="AutoShape 27"/>
          <p:cNvCxnSpPr>
            <a:cxnSpLocks noChangeShapeType="1"/>
            <a:stCxn id="31750" idx="3"/>
            <a:endCxn id="31754" idx="1"/>
          </p:cNvCxnSpPr>
          <p:nvPr/>
        </p:nvCxnSpPr>
        <p:spPr bwMode="auto">
          <a:xfrm>
            <a:off x="6943725" y="5524500"/>
            <a:ext cx="1885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2" name="AutoShape 28"/>
          <p:cNvCxnSpPr>
            <a:cxnSpLocks noChangeShapeType="1"/>
            <a:stCxn id="31754" idx="0"/>
            <a:endCxn id="31751" idx="2"/>
          </p:cNvCxnSpPr>
          <p:nvPr/>
        </p:nvCxnSpPr>
        <p:spPr bwMode="auto">
          <a:xfrm flipV="1">
            <a:off x="9410700" y="3971925"/>
            <a:ext cx="0"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3" name="Arc 29"/>
          <p:cNvSpPr>
            <a:spLocks/>
          </p:cNvSpPr>
          <p:nvPr/>
        </p:nvSpPr>
        <p:spPr bwMode="auto">
          <a:xfrm>
            <a:off x="6934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Arc 30"/>
          <p:cNvSpPr>
            <a:spLocks/>
          </p:cNvSpPr>
          <p:nvPr/>
        </p:nvSpPr>
        <p:spPr bwMode="auto">
          <a:xfrm flipH="1">
            <a:off x="5029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Arc 31"/>
          <p:cNvSpPr>
            <a:spLocks/>
          </p:cNvSpPr>
          <p:nvPr/>
        </p:nvSpPr>
        <p:spPr bwMode="auto">
          <a:xfrm rot="5400000">
            <a:off x="5979319" y="3926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6" name="Arc 32"/>
          <p:cNvSpPr>
            <a:spLocks/>
          </p:cNvSpPr>
          <p:nvPr/>
        </p:nvSpPr>
        <p:spPr bwMode="auto">
          <a:xfrm rot="16200000" flipV="1">
            <a:off x="5979319" y="5069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7" name="Arc 33"/>
          <p:cNvSpPr>
            <a:spLocks/>
          </p:cNvSpPr>
          <p:nvPr/>
        </p:nvSpPr>
        <p:spPr bwMode="auto">
          <a:xfrm flipH="1">
            <a:off x="5029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8" name="Arc 34"/>
          <p:cNvSpPr>
            <a:spLocks/>
          </p:cNvSpPr>
          <p:nvPr/>
        </p:nvSpPr>
        <p:spPr bwMode="auto">
          <a:xfrm rot="16200000" flipV="1">
            <a:off x="93321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9" name="Arc 35"/>
          <p:cNvSpPr>
            <a:spLocks/>
          </p:cNvSpPr>
          <p:nvPr/>
        </p:nvSpPr>
        <p:spPr bwMode="auto">
          <a:xfrm rot="16200000" flipV="1">
            <a:off x="2626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0" name="Arc 36"/>
          <p:cNvSpPr>
            <a:spLocks/>
          </p:cNvSpPr>
          <p:nvPr/>
        </p:nvSpPr>
        <p:spPr bwMode="auto">
          <a:xfrm>
            <a:off x="6934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1" name="Arc 37"/>
          <p:cNvSpPr>
            <a:spLocks/>
          </p:cNvSpPr>
          <p:nvPr/>
        </p:nvSpPr>
        <p:spPr bwMode="auto">
          <a:xfrm>
            <a:off x="35814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2" name="Text Box 38"/>
          <p:cNvSpPr txBox="1">
            <a:spLocks noChangeArrowheads="1"/>
          </p:cNvSpPr>
          <p:nvPr/>
        </p:nvSpPr>
        <p:spPr bwMode="auto">
          <a:xfrm>
            <a:off x="2133600" y="1828800"/>
            <a:ext cx="792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atin typeface="Arial" panose="020B0604020202020204" pitchFamily="34" charset="0"/>
              </a:rPr>
              <a:t>each lecturer </a:t>
            </a:r>
            <a:r>
              <a:rPr lang="en-GB">
                <a:solidFill>
                  <a:schemeClr val="accent1"/>
                </a:solidFill>
                <a:latin typeface="Arial" panose="020B0604020202020204" pitchFamily="34" charset="0"/>
              </a:rPr>
              <a:t>tutors</a:t>
            </a:r>
            <a:r>
              <a:rPr lang="en-GB">
                <a:latin typeface="Arial" panose="020B0604020202020204" pitchFamily="34" charset="0"/>
              </a:rPr>
              <a:t> a group of students</a:t>
            </a:r>
          </a:p>
        </p:txBody>
      </p:sp>
    </p:spTree>
    <p:extLst>
      <p:ext uri="{BB962C8B-B14F-4D97-AF65-F5344CB8AC3E}">
        <p14:creationId xmlns:p14="http://schemas.microsoft.com/office/powerpoint/2010/main" val="3947612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37"/>
          <p:cNvSpPr>
            <a:spLocks noGrp="1"/>
          </p:cNvSpPr>
          <p:nvPr>
            <p:ph type="ftr" sz="quarter" idx="10"/>
          </p:nvPr>
        </p:nvSpPr>
        <p:spPr/>
        <p:txBody>
          <a:bodyPr/>
          <a:lstStyle/>
          <a:p>
            <a:r>
              <a:rPr lang="en-US"/>
              <a:t>Entity Relationship Modelling</a:t>
            </a:r>
          </a:p>
        </p:txBody>
      </p:sp>
      <p:sp>
        <p:nvSpPr>
          <p:cNvPr id="32770" name="Rectangle 2"/>
          <p:cNvSpPr>
            <a:spLocks noGrp="1" noChangeArrowheads="1"/>
          </p:cNvSpPr>
          <p:nvPr>
            <p:ph type="title"/>
          </p:nvPr>
        </p:nvSpPr>
        <p:spPr/>
        <p:txBody>
          <a:bodyPr/>
          <a:lstStyle/>
          <a:p>
            <a:r>
              <a:rPr lang="en-GB"/>
              <a:t>Example - E/R Diagram</a:t>
            </a:r>
          </a:p>
        </p:txBody>
      </p:sp>
      <p:sp>
        <p:nvSpPr>
          <p:cNvPr id="32771" name="AutoShape 3"/>
          <p:cNvSpPr>
            <a:spLocks noChangeArrowheads="1"/>
          </p:cNvSpPr>
          <p:nvPr/>
        </p:nvSpPr>
        <p:spPr bwMode="auto">
          <a:xfrm>
            <a:off x="51816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Module</a:t>
            </a:r>
          </a:p>
        </p:txBody>
      </p:sp>
      <p:sp>
        <p:nvSpPr>
          <p:cNvPr id="32772" name="AutoShape 4"/>
          <p:cNvSpPr>
            <a:spLocks noChangeArrowheads="1"/>
          </p:cNvSpPr>
          <p:nvPr/>
        </p:nvSpPr>
        <p:spPr bwMode="auto">
          <a:xfrm>
            <a:off x="18288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Course</a:t>
            </a:r>
          </a:p>
        </p:txBody>
      </p:sp>
      <p:sp>
        <p:nvSpPr>
          <p:cNvPr id="32773" name="AutoShape 5"/>
          <p:cNvSpPr>
            <a:spLocks noChangeArrowheads="1"/>
          </p:cNvSpPr>
          <p:nvPr/>
        </p:nvSpPr>
        <p:spPr bwMode="auto">
          <a:xfrm>
            <a:off x="5105400" y="23622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Department</a:t>
            </a:r>
          </a:p>
        </p:txBody>
      </p:sp>
      <p:sp>
        <p:nvSpPr>
          <p:cNvPr id="32774" name="AutoShape 6"/>
          <p:cNvSpPr>
            <a:spLocks noChangeArrowheads="1"/>
          </p:cNvSpPr>
          <p:nvPr/>
        </p:nvSpPr>
        <p:spPr bwMode="auto">
          <a:xfrm>
            <a:off x="5181600" y="52578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Student</a:t>
            </a:r>
          </a:p>
        </p:txBody>
      </p:sp>
      <p:sp>
        <p:nvSpPr>
          <p:cNvPr id="32775" name="AutoShape 7"/>
          <p:cNvSpPr>
            <a:spLocks noChangeArrowheads="1"/>
          </p:cNvSpPr>
          <p:nvPr/>
        </p:nvSpPr>
        <p:spPr bwMode="auto">
          <a:xfrm>
            <a:off x="8534400" y="3429000"/>
            <a:ext cx="1752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Lecturer</a:t>
            </a:r>
          </a:p>
        </p:txBody>
      </p:sp>
      <p:sp>
        <p:nvSpPr>
          <p:cNvPr id="32776" name="AutoShape 8"/>
          <p:cNvSpPr>
            <a:spLocks noChangeArrowheads="1"/>
          </p:cNvSpPr>
          <p:nvPr/>
        </p:nvSpPr>
        <p:spPr bwMode="auto">
          <a:xfrm>
            <a:off x="3810000" y="3352800"/>
            <a:ext cx="11430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Includes</a:t>
            </a:r>
            <a:endParaRPr lang="en-GB" sz="2000">
              <a:latin typeface="Arial" panose="020B0604020202020204" pitchFamily="34" charset="0"/>
            </a:endParaRPr>
          </a:p>
        </p:txBody>
      </p:sp>
      <p:sp>
        <p:nvSpPr>
          <p:cNvPr id="32777" name="AutoShape 9"/>
          <p:cNvSpPr>
            <a:spLocks noChangeArrowheads="1"/>
          </p:cNvSpPr>
          <p:nvPr/>
        </p:nvSpPr>
        <p:spPr bwMode="auto">
          <a:xfrm>
            <a:off x="2133600" y="2286000"/>
            <a:ext cx="11430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Offers</a:t>
            </a:r>
            <a:endParaRPr lang="en-GB" sz="2000">
              <a:latin typeface="Arial" panose="020B0604020202020204" pitchFamily="34" charset="0"/>
            </a:endParaRPr>
          </a:p>
        </p:txBody>
      </p:sp>
      <p:sp>
        <p:nvSpPr>
          <p:cNvPr id="32778" name="AutoShape 10"/>
          <p:cNvSpPr>
            <a:spLocks noChangeArrowheads="1"/>
          </p:cNvSpPr>
          <p:nvPr/>
        </p:nvSpPr>
        <p:spPr bwMode="auto">
          <a:xfrm>
            <a:off x="8839200" y="5181600"/>
            <a:ext cx="11430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Tutors</a:t>
            </a:r>
            <a:endParaRPr lang="en-GB" sz="2000">
              <a:latin typeface="Arial" panose="020B0604020202020204" pitchFamily="34" charset="0"/>
            </a:endParaRPr>
          </a:p>
        </p:txBody>
      </p:sp>
      <p:sp>
        <p:nvSpPr>
          <p:cNvPr id="32779" name="AutoShape 11"/>
          <p:cNvSpPr>
            <a:spLocks noChangeArrowheads="1"/>
          </p:cNvSpPr>
          <p:nvPr/>
        </p:nvSpPr>
        <p:spPr bwMode="auto">
          <a:xfrm>
            <a:off x="2133600" y="5181600"/>
            <a:ext cx="11430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Enrols In</a:t>
            </a:r>
            <a:endParaRPr lang="en-GB" sz="2000">
              <a:latin typeface="Arial" panose="020B0604020202020204" pitchFamily="34" charset="0"/>
            </a:endParaRPr>
          </a:p>
        </p:txBody>
      </p:sp>
      <p:sp>
        <p:nvSpPr>
          <p:cNvPr id="32780" name="AutoShape 12"/>
          <p:cNvSpPr>
            <a:spLocks noChangeArrowheads="1"/>
          </p:cNvSpPr>
          <p:nvPr/>
        </p:nvSpPr>
        <p:spPr bwMode="auto">
          <a:xfrm>
            <a:off x="5486400" y="4267200"/>
            <a:ext cx="11430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Takes</a:t>
            </a:r>
            <a:endParaRPr lang="en-GB" sz="2000">
              <a:latin typeface="Arial" panose="020B0604020202020204" pitchFamily="34" charset="0"/>
            </a:endParaRPr>
          </a:p>
        </p:txBody>
      </p:sp>
      <p:sp>
        <p:nvSpPr>
          <p:cNvPr id="32781" name="AutoShape 13"/>
          <p:cNvSpPr>
            <a:spLocks noChangeArrowheads="1"/>
          </p:cNvSpPr>
          <p:nvPr/>
        </p:nvSpPr>
        <p:spPr bwMode="auto">
          <a:xfrm>
            <a:off x="8839200" y="2286000"/>
            <a:ext cx="11430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Employs</a:t>
            </a:r>
            <a:endParaRPr lang="en-GB" sz="2000">
              <a:latin typeface="Arial" panose="020B0604020202020204" pitchFamily="34" charset="0"/>
            </a:endParaRPr>
          </a:p>
        </p:txBody>
      </p:sp>
      <p:sp>
        <p:nvSpPr>
          <p:cNvPr id="32782" name="AutoShape 14"/>
          <p:cNvSpPr>
            <a:spLocks noChangeArrowheads="1"/>
          </p:cNvSpPr>
          <p:nvPr/>
        </p:nvSpPr>
        <p:spPr bwMode="auto">
          <a:xfrm>
            <a:off x="7162800" y="3352800"/>
            <a:ext cx="11430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Teaches</a:t>
            </a:r>
            <a:endParaRPr lang="en-GB" sz="2000">
              <a:latin typeface="Arial" panose="020B0604020202020204" pitchFamily="34" charset="0"/>
            </a:endParaRPr>
          </a:p>
        </p:txBody>
      </p:sp>
      <p:cxnSp>
        <p:nvCxnSpPr>
          <p:cNvPr id="32783" name="AutoShape 15"/>
          <p:cNvCxnSpPr>
            <a:cxnSpLocks noChangeShapeType="1"/>
            <a:stCxn id="32772" idx="3"/>
            <a:endCxn id="32776" idx="1"/>
          </p:cNvCxnSpPr>
          <p:nvPr/>
        </p:nvCxnSpPr>
        <p:spPr bwMode="auto">
          <a:xfrm>
            <a:off x="3590925" y="3695700"/>
            <a:ext cx="2095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4" name="AutoShape 16"/>
          <p:cNvCxnSpPr>
            <a:cxnSpLocks noChangeShapeType="1"/>
            <a:stCxn id="32776" idx="3"/>
            <a:endCxn id="32771" idx="1"/>
          </p:cNvCxnSpPr>
          <p:nvPr/>
        </p:nvCxnSpPr>
        <p:spPr bwMode="auto">
          <a:xfrm>
            <a:off x="4962525" y="3695700"/>
            <a:ext cx="2095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5" name="AutoShape 17"/>
          <p:cNvCxnSpPr>
            <a:cxnSpLocks noChangeShapeType="1"/>
            <a:stCxn id="32771" idx="3"/>
            <a:endCxn id="32782" idx="1"/>
          </p:cNvCxnSpPr>
          <p:nvPr/>
        </p:nvCxnSpPr>
        <p:spPr bwMode="auto">
          <a:xfrm>
            <a:off x="6943725" y="3695700"/>
            <a:ext cx="2095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6" name="AutoShape 18"/>
          <p:cNvCxnSpPr>
            <a:cxnSpLocks noChangeShapeType="1"/>
            <a:stCxn id="32782" idx="3"/>
            <a:endCxn id="32775" idx="1"/>
          </p:cNvCxnSpPr>
          <p:nvPr/>
        </p:nvCxnSpPr>
        <p:spPr bwMode="auto">
          <a:xfrm>
            <a:off x="8315325" y="3695700"/>
            <a:ext cx="2095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7" name="AutoShape 19"/>
          <p:cNvCxnSpPr>
            <a:cxnSpLocks noChangeShapeType="1"/>
            <a:stCxn id="32775" idx="0"/>
            <a:endCxn id="32781" idx="2"/>
          </p:cNvCxnSpPr>
          <p:nvPr/>
        </p:nvCxnSpPr>
        <p:spPr bwMode="auto">
          <a:xfrm flipV="1">
            <a:off x="9410700" y="2981325"/>
            <a:ext cx="0" cy="438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20"/>
          <p:cNvCxnSpPr>
            <a:cxnSpLocks noChangeShapeType="1"/>
            <a:stCxn id="32781" idx="1"/>
            <a:endCxn id="32773" idx="3"/>
          </p:cNvCxnSpPr>
          <p:nvPr/>
        </p:nvCxnSpPr>
        <p:spPr bwMode="auto">
          <a:xfrm flipH="1">
            <a:off x="6867525" y="2628900"/>
            <a:ext cx="19621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1"/>
          <p:cNvCxnSpPr>
            <a:cxnSpLocks noChangeShapeType="1"/>
            <a:stCxn id="32773" idx="1"/>
            <a:endCxn id="32777" idx="3"/>
          </p:cNvCxnSpPr>
          <p:nvPr/>
        </p:nvCxnSpPr>
        <p:spPr bwMode="auto">
          <a:xfrm flipH="1">
            <a:off x="3286125" y="2628900"/>
            <a:ext cx="18097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2"/>
          <p:cNvCxnSpPr>
            <a:cxnSpLocks noChangeShapeType="1"/>
            <a:stCxn id="32777" idx="2"/>
            <a:endCxn id="32772" idx="0"/>
          </p:cNvCxnSpPr>
          <p:nvPr/>
        </p:nvCxnSpPr>
        <p:spPr bwMode="auto">
          <a:xfrm>
            <a:off x="2705100" y="2981325"/>
            <a:ext cx="0" cy="438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3"/>
          <p:cNvCxnSpPr>
            <a:cxnSpLocks noChangeShapeType="1"/>
            <a:stCxn id="32772" idx="2"/>
            <a:endCxn id="32779" idx="0"/>
          </p:cNvCxnSpPr>
          <p:nvPr/>
        </p:nvCxnSpPr>
        <p:spPr bwMode="auto">
          <a:xfrm>
            <a:off x="2705100" y="3971925"/>
            <a:ext cx="0"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4"/>
          <p:cNvCxnSpPr>
            <a:cxnSpLocks noChangeShapeType="1"/>
            <a:stCxn id="32779" idx="3"/>
            <a:endCxn id="32774" idx="1"/>
          </p:cNvCxnSpPr>
          <p:nvPr/>
        </p:nvCxnSpPr>
        <p:spPr bwMode="auto">
          <a:xfrm>
            <a:off x="3286125" y="5524500"/>
            <a:ext cx="1885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5"/>
          <p:cNvCxnSpPr>
            <a:cxnSpLocks noChangeShapeType="1"/>
            <a:stCxn id="32774" idx="0"/>
            <a:endCxn id="32780" idx="2"/>
          </p:cNvCxnSpPr>
          <p:nvPr/>
        </p:nvCxnSpPr>
        <p:spPr bwMode="auto">
          <a:xfrm flipV="1">
            <a:off x="6057900" y="49625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6"/>
          <p:cNvCxnSpPr>
            <a:cxnSpLocks noChangeShapeType="1"/>
            <a:stCxn id="32780" idx="0"/>
            <a:endCxn id="32771" idx="2"/>
          </p:cNvCxnSpPr>
          <p:nvPr/>
        </p:nvCxnSpPr>
        <p:spPr bwMode="auto">
          <a:xfrm flipV="1">
            <a:off x="6057900" y="39719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7"/>
          <p:cNvCxnSpPr>
            <a:cxnSpLocks noChangeShapeType="1"/>
            <a:stCxn id="32774" idx="3"/>
            <a:endCxn id="32778" idx="1"/>
          </p:cNvCxnSpPr>
          <p:nvPr/>
        </p:nvCxnSpPr>
        <p:spPr bwMode="auto">
          <a:xfrm>
            <a:off x="6943725" y="5524500"/>
            <a:ext cx="1885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6" name="AutoShape 28"/>
          <p:cNvCxnSpPr>
            <a:cxnSpLocks noChangeShapeType="1"/>
            <a:stCxn id="32778" idx="0"/>
            <a:endCxn id="32775" idx="2"/>
          </p:cNvCxnSpPr>
          <p:nvPr/>
        </p:nvCxnSpPr>
        <p:spPr bwMode="auto">
          <a:xfrm flipV="1">
            <a:off x="9410700" y="3971925"/>
            <a:ext cx="0"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97" name="Arc 29"/>
          <p:cNvSpPr>
            <a:spLocks/>
          </p:cNvSpPr>
          <p:nvPr/>
        </p:nvSpPr>
        <p:spPr bwMode="auto">
          <a:xfrm>
            <a:off x="6934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8" name="Arc 30"/>
          <p:cNvSpPr>
            <a:spLocks/>
          </p:cNvSpPr>
          <p:nvPr/>
        </p:nvSpPr>
        <p:spPr bwMode="auto">
          <a:xfrm flipH="1">
            <a:off x="5029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9" name="Arc 31"/>
          <p:cNvSpPr>
            <a:spLocks/>
          </p:cNvSpPr>
          <p:nvPr/>
        </p:nvSpPr>
        <p:spPr bwMode="auto">
          <a:xfrm rot="5400000">
            <a:off x="5979319" y="3926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0" name="Arc 32"/>
          <p:cNvSpPr>
            <a:spLocks/>
          </p:cNvSpPr>
          <p:nvPr/>
        </p:nvSpPr>
        <p:spPr bwMode="auto">
          <a:xfrm rot="16200000" flipV="1">
            <a:off x="5979319" y="5069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1" name="Arc 33"/>
          <p:cNvSpPr>
            <a:spLocks/>
          </p:cNvSpPr>
          <p:nvPr/>
        </p:nvSpPr>
        <p:spPr bwMode="auto">
          <a:xfrm flipH="1">
            <a:off x="5029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2" name="Arc 34"/>
          <p:cNvSpPr>
            <a:spLocks/>
          </p:cNvSpPr>
          <p:nvPr/>
        </p:nvSpPr>
        <p:spPr bwMode="auto">
          <a:xfrm rot="16200000" flipV="1">
            <a:off x="93321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3" name="Arc 35"/>
          <p:cNvSpPr>
            <a:spLocks/>
          </p:cNvSpPr>
          <p:nvPr/>
        </p:nvSpPr>
        <p:spPr bwMode="auto">
          <a:xfrm rot="16200000" flipV="1">
            <a:off x="2626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4" name="Arc 36"/>
          <p:cNvSpPr>
            <a:spLocks/>
          </p:cNvSpPr>
          <p:nvPr/>
        </p:nvSpPr>
        <p:spPr bwMode="auto">
          <a:xfrm>
            <a:off x="6934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5" name="Arc 37"/>
          <p:cNvSpPr>
            <a:spLocks/>
          </p:cNvSpPr>
          <p:nvPr/>
        </p:nvSpPr>
        <p:spPr bwMode="auto">
          <a:xfrm>
            <a:off x="35814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14396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Entity Relationship Modelling</a:t>
            </a:r>
          </a:p>
        </p:txBody>
      </p:sp>
      <p:sp>
        <p:nvSpPr>
          <p:cNvPr id="33794" name="Rectangle 2"/>
          <p:cNvSpPr>
            <a:spLocks noGrp="1" noChangeArrowheads="1"/>
          </p:cNvSpPr>
          <p:nvPr>
            <p:ph type="title"/>
          </p:nvPr>
        </p:nvSpPr>
        <p:spPr>
          <a:xfrm>
            <a:off x="838200" y="365126"/>
            <a:ext cx="10515600" cy="590218"/>
          </a:xfrm>
        </p:spPr>
        <p:txBody>
          <a:bodyPr>
            <a:normAutofit fontScale="90000"/>
          </a:bodyPr>
          <a:lstStyle/>
          <a:p>
            <a:r>
              <a:rPr lang="en-GB" dirty="0">
                <a:latin typeface="Times New Roman" panose="02020603050405020304" pitchFamily="18" charset="0"/>
                <a:cs typeface="Times New Roman" panose="02020603050405020304" pitchFamily="18" charset="0"/>
              </a:rPr>
              <a:t>Entities and Attributes</a:t>
            </a:r>
          </a:p>
        </p:txBody>
      </p:sp>
      <p:sp>
        <p:nvSpPr>
          <p:cNvPr id="33795" name="Rectangle 3"/>
          <p:cNvSpPr>
            <a:spLocks noGrp="1" noChangeArrowheads="1"/>
          </p:cNvSpPr>
          <p:nvPr>
            <p:ph type="body" sz="half" idx="1"/>
          </p:nvPr>
        </p:nvSpPr>
        <p:spPr>
          <a:xfrm>
            <a:off x="838200" y="1480178"/>
            <a:ext cx="10515600" cy="4351338"/>
          </a:xfrm>
        </p:spPr>
        <p:txBody>
          <a:bodyPr>
            <a:normAutofit/>
          </a:bodyPr>
          <a:lstStyle/>
          <a:p>
            <a:r>
              <a:rPr lang="en-GB" sz="2400" dirty="0">
                <a:latin typeface="Times New Roman" panose="02020603050405020304" pitchFamily="18" charset="0"/>
                <a:cs typeface="Times New Roman" panose="02020603050405020304" pitchFamily="18" charset="0"/>
              </a:rPr>
              <a:t>Sometimes it is hard to tell if something should be an entity or an attribute</a:t>
            </a:r>
          </a:p>
          <a:p>
            <a:pPr lvl="1"/>
            <a:r>
              <a:rPr lang="en-GB" sz="2000" dirty="0">
                <a:latin typeface="Times New Roman" panose="02020603050405020304" pitchFamily="18" charset="0"/>
                <a:cs typeface="Times New Roman" panose="02020603050405020304" pitchFamily="18" charset="0"/>
              </a:rPr>
              <a:t>They both represent objects or facts about the world</a:t>
            </a:r>
          </a:p>
          <a:p>
            <a:pPr lvl="1"/>
            <a:r>
              <a:rPr lang="en-GB" sz="2000" dirty="0">
                <a:latin typeface="Times New Roman" panose="02020603050405020304" pitchFamily="18" charset="0"/>
                <a:cs typeface="Times New Roman" panose="02020603050405020304" pitchFamily="18" charset="0"/>
              </a:rPr>
              <a:t>They are both often represented by nouns in </a:t>
            </a:r>
            <a:r>
              <a:rPr lang="en-GB" sz="2000" dirty="0" smtClean="0">
                <a:latin typeface="Times New Roman" panose="02020603050405020304" pitchFamily="18" charset="0"/>
                <a:cs typeface="Times New Roman" panose="02020603050405020304" pitchFamily="18" charset="0"/>
              </a:rPr>
              <a:t>descriptions</a:t>
            </a:r>
          </a:p>
          <a:p>
            <a:pPr lvl="1"/>
            <a:endParaRPr lang="en-GB" sz="2000" dirty="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General guidelines</a:t>
            </a:r>
          </a:p>
          <a:p>
            <a:pPr lvl="1"/>
            <a:r>
              <a:rPr lang="en-GB" sz="2000" dirty="0" smtClean="0">
                <a:latin typeface="Times New Roman" panose="02020603050405020304" pitchFamily="18" charset="0"/>
                <a:cs typeface="Times New Roman" panose="02020603050405020304" pitchFamily="18" charset="0"/>
              </a:rPr>
              <a:t>Entities can have attributes but attributes have no smaller parts</a:t>
            </a:r>
          </a:p>
          <a:p>
            <a:pPr lvl="1"/>
            <a:r>
              <a:rPr lang="en-GB" sz="2000" dirty="0" smtClean="0">
                <a:latin typeface="Times New Roman" panose="02020603050405020304" pitchFamily="18" charset="0"/>
                <a:cs typeface="Times New Roman" panose="02020603050405020304" pitchFamily="18" charset="0"/>
              </a:rPr>
              <a:t>Entities can have relationships between them, but an attribute belongs to a single entity</a:t>
            </a:r>
          </a:p>
          <a:p>
            <a:pPr lvl="1"/>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75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701723" y="610974"/>
            <a:ext cx="10762396" cy="1668202"/>
          </a:xfrm>
        </p:spPr>
        <p:txBody>
          <a:bodyPr>
            <a:normAutofit/>
          </a:bodyPr>
          <a:lstStyle/>
          <a:p>
            <a:pPr>
              <a:buFontTx/>
              <a:buNone/>
            </a:pPr>
            <a:r>
              <a:rPr lang="en-GB" sz="2000" b="1" dirty="0" smtClean="0">
                <a:latin typeface="Times New Roman" panose="02020603050405020304" pitchFamily="18" charset="0"/>
                <a:cs typeface="Times New Roman" panose="02020603050405020304" pitchFamily="18" charset="0"/>
              </a:rPr>
              <a:t>Example</a:t>
            </a:r>
          </a:p>
          <a:p>
            <a:r>
              <a:rPr lang="en-GB" sz="2000" dirty="0" smtClean="0">
                <a:latin typeface="Times New Roman" panose="02020603050405020304" pitchFamily="18" charset="0"/>
                <a:cs typeface="Times New Roman" panose="02020603050405020304" pitchFamily="18" charset="0"/>
              </a:rPr>
              <a:t>We </a:t>
            </a:r>
            <a:r>
              <a:rPr lang="en-GB" sz="2000" dirty="0">
                <a:latin typeface="Times New Roman" panose="02020603050405020304" pitchFamily="18" charset="0"/>
                <a:cs typeface="Times New Roman" panose="02020603050405020304" pitchFamily="18" charset="0"/>
              </a:rPr>
              <a:t>want to represent information about products in a database. Each product has a description, a price and a supplier. Suppliers have addresses, phone numbers, and names. Each address is made up of a street address, a city, and a postcode.</a:t>
            </a:r>
          </a:p>
        </p:txBody>
      </p:sp>
      <p:sp>
        <p:nvSpPr>
          <p:cNvPr id="5" name="Rectangle 2"/>
          <p:cNvSpPr>
            <a:spLocks noGrp="1" noChangeArrowheads="1"/>
          </p:cNvSpPr>
          <p:nvPr>
            <p:ph type="title"/>
          </p:nvPr>
        </p:nvSpPr>
        <p:spPr>
          <a:xfrm>
            <a:off x="701723" y="2139334"/>
            <a:ext cx="10515600" cy="440093"/>
          </a:xfrm>
        </p:spPr>
        <p:txBody>
          <a:bodyPr>
            <a:normAutofit/>
          </a:bodyPr>
          <a:lstStyle/>
          <a:p>
            <a:r>
              <a:rPr lang="en-GB" sz="2000" b="1" dirty="0" smtClean="0">
                <a:latin typeface="Times New Roman" panose="02020603050405020304" pitchFamily="18" charset="0"/>
                <a:cs typeface="Times New Roman" panose="02020603050405020304" pitchFamily="18" charset="0"/>
              </a:rPr>
              <a:t>Example - Entities/Attributes</a:t>
            </a:r>
            <a:endParaRPr lang="en-GB" sz="2000" b="1" dirty="0">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838200" y="2772177"/>
            <a:ext cx="3952164" cy="34201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smtClean="0">
                <a:latin typeface="Times New Roman" panose="02020603050405020304" pitchFamily="18" charset="0"/>
                <a:cs typeface="Times New Roman" panose="02020603050405020304" pitchFamily="18" charset="0"/>
              </a:rPr>
              <a:t>Entities or attributes:</a:t>
            </a:r>
          </a:p>
          <a:p>
            <a:pPr lvl="2"/>
            <a:r>
              <a:rPr lang="en-GB" dirty="0" smtClean="0">
                <a:latin typeface="Times New Roman" panose="02020603050405020304" pitchFamily="18" charset="0"/>
                <a:cs typeface="Times New Roman" panose="02020603050405020304" pitchFamily="18" charset="0"/>
              </a:rPr>
              <a:t>product</a:t>
            </a:r>
          </a:p>
          <a:p>
            <a:pPr lvl="2"/>
            <a:r>
              <a:rPr lang="en-GB" dirty="0" smtClean="0">
                <a:latin typeface="Times New Roman" panose="02020603050405020304" pitchFamily="18" charset="0"/>
                <a:cs typeface="Times New Roman" panose="02020603050405020304" pitchFamily="18" charset="0"/>
              </a:rPr>
              <a:t>description</a:t>
            </a:r>
          </a:p>
          <a:p>
            <a:pPr lvl="2"/>
            <a:r>
              <a:rPr lang="en-GB" dirty="0" smtClean="0">
                <a:latin typeface="Times New Roman" panose="02020603050405020304" pitchFamily="18" charset="0"/>
                <a:cs typeface="Times New Roman" panose="02020603050405020304" pitchFamily="18" charset="0"/>
              </a:rPr>
              <a:t>price</a:t>
            </a:r>
          </a:p>
          <a:p>
            <a:pPr lvl="2"/>
            <a:r>
              <a:rPr lang="en-GB" dirty="0" smtClean="0">
                <a:latin typeface="Times New Roman" panose="02020603050405020304" pitchFamily="18" charset="0"/>
                <a:cs typeface="Times New Roman" panose="02020603050405020304" pitchFamily="18" charset="0"/>
              </a:rPr>
              <a:t>supplier</a:t>
            </a:r>
          </a:p>
          <a:p>
            <a:pPr lvl="2"/>
            <a:r>
              <a:rPr lang="en-GB" dirty="0" smtClean="0">
                <a:latin typeface="Times New Roman" panose="02020603050405020304" pitchFamily="18" charset="0"/>
                <a:cs typeface="Times New Roman" panose="02020603050405020304" pitchFamily="18" charset="0"/>
              </a:rPr>
              <a:t>address</a:t>
            </a:r>
          </a:p>
          <a:p>
            <a:pPr lvl="2"/>
            <a:r>
              <a:rPr lang="en-GB" dirty="0" smtClean="0">
                <a:latin typeface="Times New Roman" panose="02020603050405020304" pitchFamily="18" charset="0"/>
                <a:cs typeface="Times New Roman" panose="02020603050405020304" pitchFamily="18" charset="0"/>
              </a:rPr>
              <a:t>phone number</a:t>
            </a:r>
          </a:p>
          <a:p>
            <a:pPr lvl="2"/>
            <a:r>
              <a:rPr lang="en-GB" dirty="0" smtClean="0">
                <a:latin typeface="Times New Roman" panose="02020603050405020304" pitchFamily="18" charset="0"/>
                <a:cs typeface="Times New Roman" panose="02020603050405020304" pitchFamily="18" charset="0"/>
              </a:rPr>
              <a:t>name</a:t>
            </a:r>
          </a:p>
          <a:p>
            <a:pPr lvl="2"/>
            <a:r>
              <a:rPr lang="en-GB" dirty="0" smtClean="0">
                <a:latin typeface="Times New Roman" panose="02020603050405020304" pitchFamily="18" charset="0"/>
                <a:cs typeface="Times New Roman" panose="02020603050405020304" pitchFamily="18" charset="0"/>
              </a:rPr>
              <a:t>street address</a:t>
            </a:r>
          </a:p>
          <a:p>
            <a:pPr lvl="2"/>
            <a:r>
              <a:rPr lang="en-GB" dirty="0" smtClean="0">
                <a:latin typeface="Times New Roman" panose="02020603050405020304" pitchFamily="18" charset="0"/>
                <a:cs typeface="Times New Roman" panose="02020603050405020304" pitchFamily="18" charset="0"/>
              </a:rPr>
              <a:t>city </a:t>
            </a:r>
          </a:p>
          <a:p>
            <a:pPr lvl="2"/>
            <a:r>
              <a:rPr lang="en-GB" dirty="0" smtClean="0">
                <a:latin typeface="Times New Roman" panose="02020603050405020304" pitchFamily="18" charset="0"/>
                <a:cs typeface="Times New Roman" panose="02020603050405020304" pitchFamily="18" charset="0"/>
              </a:rPr>
              <a:t>postcode</a:t>
            </a:r>
            <a:endParaRPr lang="en-GB" dirty="0">
              <a:latin typeface="Times New Roman" panose="02020603050405020304" pitchFamily="18" charset="0"/>
              <a:cs typeface="Times New Roman" panose="02020603050405020304" pitchFamily="18" charset="0"/>
            </a:endParaRPr>
          </a:p>
        </p:txBody>
      </p:sp>
      <p:sp>
        <p:nvSpPr>
          <p:cNvPr id="7" name="Rectangle 4"/>
          <p:cNvSpPr txBox="1">
            <a:spLocks noChangeArrowheads="1"/>
          </p:cNvSpPr>
          <p:nvPr/>
        </p:nvSpPr>
        <p:spPr>
          <a:xfrm>
            <a:off x="4790364" y="3179929"/>
            <a:ext cx="7042245" cy="13920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smtClean="0">
                <a:latin typeface="Times New Roman" panose="02020603050405020304" pitchFamily="18" charset="0"/>
                <a:cs typeface="Times New Roman" panose="02020603050405020304" pitchFamily="18" charset="0"/>
              </a:rPr>
              <a:t>Products, suppliers, and addresses all have smaller parts so we can make them entities</a:t>
            </a:r>
          </a:p>
          <a:p>
            <a:r>
              <a:rPr lang="en-GB" sz="2000" dirty="0" smtClean="0">
                <a:latin typeface="Times New Roman" panose="02020603050405020304" pitchFamily="18" charset="0"/>
                <a:cs typeface="Times New Roman" panose="02020603050405020304" pitchFamily="18" charset="0"/>
              </a:rPr>
              <a:t>The others have no smaller parts and belong to a single entity</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125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97006" y="160148"/>
            <a:ext cx="10515600" cy="471487"/>
          </a:xfrm>
        </p:spPr>
        <p:txBody>
          <a:bodyPr>
            <a:normAutofit fontScale="90000"/>
          </a:bodyPr>
          <a:lstStyle/>
          <a:p>
            <a:r>
              <a:rPr lang="en-GB" dirty="0">
                <a:latin typeface="Times New Roman" panose="02020603050405020304" pitchFamily="18" charset="0"/>
                <a:cs typeface="Times New Roman" panose="02020603050405020304" pitchFamily="18" charset="0"/>
              </a:rPr>
              <a:t>Example - E/R Diagram</a:t>
            </a:r>
          </a:p>
        </p:txBody>
      </p:sp>
      <p:sp>
        <p:nvSpPr>
          <p:cNvPr id="36867" name="AutoShape 3"/>
          <p:cNvSpPr>
            <a:spLocks noChangeArrowheads="1"/>
          </p:cNvSpPr>
          <p:nvPr/>
        </p:nvSpPr>
        <p:spPr bwMode="auto">
          <a:xfrm>
            <a:off x="2554406" y="1799230"/>
            <a:ext cx="1371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Product</a:t>
            </a:r>
          </a:p>
        </p:txBody>
      </p:sp>
      <p:sp>
        <p:nvSpPr>
          <p:cNvPr id="36868" name="AutoShape 4"/>
          <p:cNvSpPr>
            <a:spLocks noChangeArrowheads="1"/>
          </p:cNvSpPr>
          <p:nvPr/>
        </p:nvSpPr>
        <p:spPr bwMode="auto">
          <a:xfrm>
            <a:off x="2554406" y="3628030"/>
            <a:ext cx="1371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Supplier</a:t>
            </a:r>
          </a:p>
        </p:txBody>
      </p:sp>
      <p:sp>
        <p:nvSpPr>
          <p:cNvPr id="36869" name="AutoShape 5"/>
          <p:cNvSpPr>
            <a:spLocks noChangeArrowheads="1"/>
          </p:cNvSpPr>
          <p:nvPr/>
        </p:nvSpPr>
        <p:spPr bwMode="auto">
          <a:xfrm>
            <a:off x="6107374" y="1683437"/>
            <a:ext cx="1371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Address</a:t>
            </a:r>
          </a:p>
        </p:txBody>
      </p:sp>
      <p:sp>
        <p:nvSpPr>
          <p:cNvPr id="36870" name="Oval 6"/>
          <p:cNvSpPr>
            <a:spLocks noChangeArrowheads="1"/>
          </p:cNvSpPr>
          <p:nvPr/>
        </p:nvSpPr>
        <p:spPr bwMode="auto">
          <a:xfrm>
            <a:off x="5954974" y="845237"/>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Street address</a:t>
            </a:r>
          </a:p>
        </p:txBody>
      </p:sp>
      <p:sp>
        <p:nvSpPr>
          <p:cNvPr id="36871" name="Oval 7"/>
          <p:cNvSpPr>
            <a:spLocks noChangeArrowheads="1"/>
          </p:cNvSpPr>
          <p:nvPr/>
        </p:nvSpPr>
        <p:spPr bwMode="auto">
          <a:xfrm>
            <a:off x="7783774" y="1683437"/>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City</a:t>
            </a:r>
          </a:p>
        </p:txBody>
      </p:sp>
      <p:sp>
        <p:nvSpPr>
          <p:cNvPr id="36872" name="Oval 8"/>
          <p:cNvSpPr>
            <a:spLocks noChangeArrowheads="1"/>
          </p:cNvSpPr>
          <p:nvPr/>
        </p:nvSpPr>
        <p:spPr bwMode="auto">
          <a:xfrm>
            <a:off x="5954974" y="2521637"/>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Postcode</a:t>
            </a:r>
          </a:p>
        </p:txBody>
      </p:sp>
      <p:sp>
        <p:nvSpPr>
          <p:cNvPr id="36873" name="Oval 9"/>
          <p:cNvSpPr>
            <a:spLocks noChangeArrowheads="1"/>
          </p:cNvSpPr>
          <p:nvPr/>
        </p:nvSpPr>
        <p:spPr bwMode="auto">
          <a:xfrm>
            <a:off x="497006" y="362803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Name</a:t>
            </a:r>
          </a:p>
        </p:txBody>
      </p:sp>
      <p:sp>
        <p:nvSpPr>
          <p:cNvPr id="36874" name="Oval 10"/>
          <p:cNvSpPr>
            <a:spLocks noChangeArrowheads="1"/>
          </p:cNvSpPr>
          <p:nvPr/>
        </p:nvSpPr>
        <p:spPr bwMode="auto">
          <a:xfrm>
            <a:off x="2402006" y="446623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Phone number</a:t>
            </a:r>
          </a:p>
        </p:txBody>
      </p:sp>
      <p:sp>
        <p:nvSpPr>
          <p:cNvPr id="36875" name="Oval 11"/>
          <p:cNvSpPr>
            <a:spLocks noChangeArrowheads="1"/>
          </p:cNvSpPr>
          <p:nvPr/>
        </p:nvSpPr>
        <p:spPr bwMode="auto">
          <a:xfrm>
            <a:off x="2402006" y="96103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Price</a:t>
            </a:r>
          </a:p>
        </p:txBody>
      </p:sp>
      <p:sp>
        <p:nvSpPr>
          <p:cNvPr id="36876" name="Oval 12"/>
          <p:cNvSpPr>
            <a:spLocks noChangeArrowheads="1"/>
          </p:cNvSpPr>
          <p:nvPr/>
        </p:nvSpPr>
        <p:spPr bwMode="auto">
          <a:xfrm>
            <a:off x="497006" y="179923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Description</a:t>
            </a:r>
          </a:p>
        </p:txBody>
      </p:sp>
      <p:cxnSp>
        <p:nvCxnSpPr>
          <p:cNvPr id="36877" name="AutoShape 13"/>
          <p:cNvCxnSpPr>
            <a:cxnSpLocks noChangeShapeType="1"/>
            <a:stCxn id="36867" idx="0"/>
          </p:cNvCxnSpPr>
          <p:nvPr/>
        </p:nvCxnSpPr>
        <p:spPr bwMode="auto">
          <a:xfrm flipV="1">
            <a:off x="3240206" y="150395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8" name="AutoShape 14"/>
          <p:cNvCxnSpPr>
            <a:cxnSpLocks noChangeShapeType="1"/>
            <a:stCxn id="36867" idx="1"/>
            <a:endCxn id="36876" idx="6"/>
          </p:cNvCxnSpPr>
          <p:nvPr/>
        </p:nvCxnSpPr>
        <p:spPr bwMode="auto">
          <a:xfrm flipH="1">
            <a:off x="2182931" y="2065930"/>
            <a:ext cx="361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9" name="AutoShape 15"/>
          <p:cNvCxnSpPr>
            <a:cxnSpLocks noChangeShapeType="1"/>
            <a:stCxn id="36868" idx="1"/>
            <a:endCxn id="36873" idx="6"/>
          </p:cNvCxnSpPr>
          <p:nvPr/>
        </p:nvCxnSpPr>
        <p:spPr bwMode="auto">
          <a:xfrm flipH="1">
            <a:off x="2182931" y="3894730"/>
            <a:ext cx="361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AutoShape 16"/>
          <p:cNvCxnSpPr>
            <a:cxnSpLocks noChangeShapeType="1"/>
            <a:stCxn id="36868" idx="2"/>
            <a:endCxn id="36874" idx="0"/>
          </p:cNvCxnSpPr>
          <p:nvPr/>
        </p:nvCxnSpPr>
        <p:spPr bwMode="auto">
          <a:xfrm>
            <a:off x="3240206" y="417095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AutoShape 17"/>
          <p:cNvCxnSpPr>
            <a:cxnSpLocks noChangeShapeType="1"/>
            <a:stCxn id="36869" idx="2"/>
            <a:endCxn id="36872" idx="0"/>
          </p:cNvCxnSpPr>
          <p:nvPr/>
        </p:nvCxnSpPr>
        <p:spPr bwMode="auto">
          <a:xfrm>
            <a:off x="6793174" y="2226362"/>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18"/>
          <p:cNvCxnSpPr>
            <a:cxnSpLocks noChangeShapeType="1"/>
            <a:stCxn id="36869" idx="3"/>
          </p:cNvCxnSpPr>
          <p:nvPr/>
        </p:nvCxnSpPr>
        <p:spPr bwMode="auto">
          <a:xfrm>
            <a:off x="7488499" y="1950137"/>
            <a:ext cx="2857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AutoShape 19"/>
          <p:cNvCxnSpPr>
            <a:cxnSpLocks noChangeShapeType="1"/>
            <a:stCxn id="36869" idx="0"/>
            <a:endCxn id="36870" idx="4"/>
          </p:cNvCxnSpPr>
          <p:nvPr/>
        </p:nvCxnSpPr>
        <p:spPr bwMode="auto">
          <a:xfrm flipV="1">
            <a:off x="6793174" y="1388162"/>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1027"/>
          <p:cNvSpPr txBox="1">
            <a:spLocks noChangeArrowheads="1"/>
          </p:cNvSpPr>
          <p:nvPr/>
        </p:nvSpPr>
        <p:spPr>
          <a:xfrm>
            <a:off x="4858035" y="3359837"/>
            <a:ext cx="6900079" cy="33548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smtClean="0">
                <a:latin typeface="Times New Roman" panose="02020603050405020304" pitchFamily="18" charset="0"/>
                <a:cs typeface="Times New Roman" panose="02020603050405020304" pitchFamily="18" charset="0"/>
              </a:rPr>
              <a:t>Example - Relationships</a:t>
            </a:r>
          </a:p>
          <a:p>
            <a:r>
              <a:rPr lang="en-GB" sz="2000" b="1" dirty="0" smtClean="0">
                <a:latin typeface="Times New Roman" panose="02020603050405020304" pitchFamily="18" charset="0"/>
                <a:cs typeface="Times New Roman" panose="02020603050405020304" pitchFamily="18" charset="0"/>
              </a:rPr>
              <a:t>Each product has a supplier</a:t>
            </a:r>
          </a:p>
          <a:p>
            <a:pPr lvl="1"/>
            <a:r>
              <a:rPr lang="en-GB" sz="2000" dirty="0" smtClean="0">
                <a:latin typeface="Times New Roman" panose="02020603050405020304" pitchFamily="18" charset="0"/>
                <a:cs typeface="Times New Roman" panose="02020603050405020304" pitchFamily="18" charset="0"/>
              </a:rPr>
              <a:t>Each product has a single supplier but there is nothing to stop a supplier supplying many products</a:t>
            </a:r>
          </a:p>
          <a:p>
            <a:pPr lvl="1"/>
            <a:r>
              <a:rPr lang="en-GB" sz="2000" dirty="0" smtClean="0">
                <a:latin typeface="Times New Roman" panose="02020603050405020304" pitchFamily="18" charset="0"/>
                <a:cs typeface="Times New Roman" panose="02020603050405020304" pitchFamily="18" charset="0"/>
              </a:rPr>
              <a:t>A many to one relationship</a:t>
            </a:r>
          </a:p>
          <a:p>
            <a:r>
              <a:rPr lang="en-GB" sz="2000" b="1" dirty="0" smtClean="0">
                <a:latin typeface="Times New Roman" panose="02020603050405020304" pitchFamily="18" charset="0"/>
                <a:cs typeface="Times New Roman" panose="02020603050405020304" pitchFamily="18" charset="0"/>
              </a:rPr>
              <a:t>Each supplier has an address</a:t>
            </a:r>
          </a:p>
          <a:p>
            <a:pPr lvl="1"/>
            <a:r>
              <a:rPr lang="en-GB" sz="2000" dirty="0" smtClean="0">
                <a:latin typeface="Times New Roman" panose="02020603050405020304" pitchFamily="18" charset="0"/>
                <a:cs typeface="Times New Roman" panose="02020603050405020304" pitchFamily="18" charset="0"/>
              </a:rPr>
              <a:t>A supplier has a single address</a:t>
            </a:r>
          </a:p>
          <a:p>
            <a:pPr lvl="1"/>
            <a:r>
              <a:rPr lang="en-GB" sz="2000" dirty="0" smtClean="0">
                <a:latin typeface="Times New Roman" panose="02020603050405020304" pitchFamily="18" charset="0"/>
                <a:cs typeface="Times New Roman" panose="02020603050405020304" pitchFamily="18" charset="0"/>
              </a:rPr>
              <a:t>It does not seem sensible for two different suppliers to have the same address</a:t>
            </a:r>
          </a:p>
          <a:p>
            <a:pPr lvl="1"/>
            <a:r>
              <a:rPr lang="en-GB" sz="2000" dirty="0" smtClean="0">
                <a:latin typeface="Times New Roman" panose="02020603050405020304" pitchFamily="18" charset="0"/>
                <a:cs typeface="Times New Roman" panose="02020603050405020304" pitchFamily="18" charset="0"/>
              </a:rPr>
              <a:t>A one to one relationship</a:t>
            </a:r>
          </a:p>
          <a:p>
            <a:pPr lvl="1"/>
            <a:endParaRPr lang="en-GB" sz="2000" dirty="0"/>
          </a:p>
        </p:txBody>
      </p:sp>
    </p:spTree>
    <p:extLst>
      <p:ext uri="{BB962C8B-B14F-4D97-AF65-F5344CB8AC3E}">
        <p14:creationId xmlns:p14="http://schemas.microsoft.com/office/powerpoint/2010/main" val="3120754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285750"/>
            <a:ext cx="10515600" cy="696913"/>
          </a:xfrm>
        </p:spPr>
        <p:txBody>
          <a:bodyPr/>
          <a:lstStyle/>
          <a:p>
            <a:r>
              <a:rPr lang="en-GB" b="1" dirty="0">
                <a:latin typeface="Times New Roman" panose="02020603050405020304" pitchFamily="18" charset="0"/>
                <a:cs typeface="Times New Roman" panose="02020603050405020304" pitchFamily="18" charset="0"/>
              </a:rPr>
              <a:t>Entity/Relationship Diagrams</a:t>
            </a:r>
          </a:p>
        </p:txBody>
      </p:sp>
      <p:sp>
        <p:nvSpPr>
          <p:cNvPr id="11267" name="Rectangle 3"/>
          <p:cNvSpPr>
            <a:spLocks noGrp="1" noChangeArrowheads="1"/>
          </p:cNvSpPr>
          <p:nvPr>
            <p:ph type="body" sz="half" idx="1"/>
          </p:nvPr>
        </p:nvSpPr>
        <p:spPr>
          <a:xfrm>
            <a:off x="504967" y="1403350"/>
            <a:ext cx="6118747" cy="4351338"/>
          </a:xfrm>
        </p:spPr>
        <p:txBody>
          <a:bodyPr>
            <a:normAutofit/>
          </a:bodyPr>
          <a:lstStyle/>
          <a:p>
            <a:r>
              <a:rPr lang="en-GB" sz="2000" dirty="0">
                <a:latin typeface="Times New Roman" panose="02020603050405020304" pitchFamily="18" charset="0"/>
                <a:cs typeface="Times New Roman" panose="02020603050405020304" pitchFamily="18" charset="0"/>
              </a:rPr>
              <a:t>E/R Models are often represented as E/R diagrams that</a:t>
            </a:r>
          </a:p>
          <a:p>
            <a:pPr lvl="1"/>
            <a:r>
              <a:rPr lang="en-GB" sz="2000" dirty="0">
                <a:latin typeface="Times New Roman" panose="02020603050405020304" pitchFamily="18" charset="0"/>
                <a:cs typeface="Times New Roman" panose="02020603050405020304" pitchFamily="18" charset="0"/>
              </a:rPr>
              <a:t>Give a conceptual view of the database</a:t>
            </a:r>
          </a:p>
          <a:p>
            <a:pPr lvl="1"/>
            <a:r>
              <a:rPr lang="en-GB" sz="2000" dirty="0">
                <a:latin typeface="Times New Roman" panose="02020603050405020304" pitchFamily="18" charset="0"/>
                <a:cs typeface="Times New Roman" panose="02020603050405020304" pitchFamily="18" charset="0"/>
              </a:rPr>
              <a:t>Are independent of the choice of DBMS</a:t>
            </a:r>
          </a:p>
          <a:p>
            <a:pPr lvl="1"/>
            <a:r>
              <a:rPr lang="en-GB" sz="2000" dirty="0">
                <a:latin typeface="Times New Roman" panose="02020603050405020304" pitchFamily="18" charset="0"/>
                <a:cs typeface="Times New Roman" panose="02020603050405020304" pitchFamily="18" charset="0"/>
              </a:rPr>
              <a:t>Can identify some problems in a design</a:t>
            </a:r>
          </a:p>
        </p:txBody>
      </p:sp>
      <p:sp>
        <p:nvSpPr>
          <p:cNvPr id="11268" name="AutoShape 4"/>
          <p:cNvSpPr>
            <a:spLocks noChangeArrowheads="1"/>
          </p:cNvSpPr>
          <p:nvPr/>
        </p:nvSpPr>
        <p:spPr bwMode="auto">
          <a:xfrm>
            <a:off x="9214514" y="3194713"/>
            <a:ext cx="1219200" cy="6096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Student</a:t>
            </a:r>
          </a:p>
        </p:txBody>
      </p:sp>
      <p:sp>
        <p:nvSpPr>
          <p:cNvPr id="11269" name="AutoShape 5"/>
          <p:cNvSpPr>
            <a:spLocks noChangeArrowheads="1"/>
          </p:cNvSpPr>
          <p:nvPr/>
        </p:nvSpPr>
        <p:spPr bwMode="auto">
          <a:xfrm>
            <a:off x="7233314" y="1823113"/>
            <a:ext cx="1219200" cy="6096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Lecturer</a:t>
            </a:r>
          </a:p>
        </p:txBody>
      </p:sp>
      <p:sp>
        <p:nvSpPr>
          <p:cNvPr id="11270" name="AutoShape 6"/>
          <p:cNvSpPr>
            <a:spLocks noChangeArrowheads="1"/>
          </p:cNvSpPr>
          <p:nvPr/>
        </p:nvSpPr>
        <p:spPr bwMode="auto">
          <a:xfrm>
            <a:off x="7233314" y="4566313"/>
            <a:ext cx="1219200" cy="6096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Module</a:t>
            </a:r>
          </a:p>
        </p:txBody>
      </p:sp>
      <p:sp>
        <p:nvSpPr>
          <p:cNvPr id="11271" name="AutoShape 7"/>
          <p:cNvSpPr>
            <a:spLocks noChangeArrowheads="1"/>
          </p:cNvSpPr>
          <p:nvPr/>
        </p:nvSpPr>
        <p:spPr bwMode="auto">
          <a:xfrm>
            <a:off x="7233314" y="3118513"/>
            <a:ext cx="1219200" cy="7620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dirty="0">
                <a:latin typeface="Arial" panose="020B0604020202020204" pitchFamily="34" charset="0"/>
              </a:rPr>
              <a:t>Tutors</a:t>
            </a:r>
          </a:p>
        </p:txBody>
      </p:sp>
      <p:sp>
        <p:nvSpPr>
          <p:cNvPr id="11272" name="AutoShape 8"/>
          <p:cNvSpPr>
            <a:spLocks noChangeArrowheads="1"/>
          </p:cNvSpPr>
          <p:nvPr/>
        </p:nvSpPr>
        <p:spPr bwMode="auto">
          <a:xfrm>
            <a:off x="9214514" y="4490113"/>
            <a:ext cx="1219200" cy="7620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Studies</a:t>
            </a:r>
          </a:p>
        </p:txBody>
      </p:sp>
      <p:cxnSp>
        <p:nvCxnSpPr>
          <p:cNvPr id="11273" name="AutoShape 9"/>
          <p:cNvCxnSpPr>
            <a:cxnSpLocks noChangeShapeType="1"/>
            <a:stCxn id="11269" idx="2"/>
            <a:endCxn id="11271" idx="0"/>
          </p:cNvCxnSpPr>
          <p:nvPr/>
        </p:nvCxnSpPr>
        <p:spPr bwMode="auto">
          <a:xfrm>
            <a:off x="7842914" y="2442238"/>
            <a:ext cx="0" cy="666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4" name="AutoShape 10"/>
          <p:cNvCxnSpPr>
            <a:cxnSpLocks noChangeShapeType="1"/>
            <a:stCxn id="11271" idx="3"/>
            <a:endCxn id="11268" idx="1"/>
          </p:cNvCxnSpPr>
          <p:nvPr/>
        </p:nvCxnSpPr>
        <p:spPr bwMode="auto">
          <a:xfrm>
            <a:off x="8462039" y="3499513"/>
            <a:ext cx="742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5" name="AutoShape 11"/>
          <p:cNvCxnSpPr>
            <a:cxnSpLocks noChangeShapeType="1"/>
            <a:stCxn id="11268" idx="2"/>
            <a:endCxn id="11272" idx="0"/>
          </p:cNvCxnSpPr>
          <p:nvPr/>
        </p:nvCxnSpPr>
        <p:spPr bwMode="auto">
          <a:xfrm>
            <a:off x="9824114" y="3813838"/>
            <a:ext cx="0" cy="666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6" name="AutoShape 12"/>
          <p:cNvCxnSpPr>
            <a:cxnSpLocks noChangeShapeType="1"/>
            <a:stCxn id="11270" idx="3"/>
            <a:endCxn id="11272" idx="1"/>
          </p:cNvCxnSpPr>
          <p:nvPr/>
        </p:nvCxnSpPr>
        <p:spPr bwMode="auto">
          <a:xfrm>
            <a:off x="8462039" y="4871113"/>
            <a:ext cx="742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77" name="Arc 13"/>
          <p:cNvSpPr>
            <a:spLocks/>
          </p:cNvSpPr>
          <p:nvPr/>
        </p:nvSpPr>
        <p:spPr bwMode="auto">
          <a:xfrm>
            <a:off x="8452514" y="4718713"/>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8" name="Arc 14"/>
          <p:cNvSpPr>
            <a:spLocks/>
          </p:cNvSpPr>
          <p:nvPr/>
        </p:nvSpPr>
        <p:spPr bwMode="auto">
          <a:xfrm flipH="1">
            <a:off x="9062114" y="3347113"/>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9" name="Arc 15"/>
          <p:cNvSpPr>
            <a:spLocks/>
          </p:cNvSpPr>
          <p:nvPr/>
        </p:nvSpPr>
        <p:spPr bwMode="auto">
          <a:xfrm rot="5400000">
            <a:off x="9745533" y="3730494"/>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0" name="Oval 16"/>
          <p:cNvSpPr>
            <a:spLocks noChangeArrowheads="1"/>
          </p:cNvSpPr>
          <p:nvPr/>
        </p:nvSpPr>
        <p:spPr bwMode="auto">
          <a:xfrm>
            <a:off x="9366914" y="1899313"/>
            <a:ext cx="9144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ID</a:t>
            </a:r>
          </a:p>
        </p:txBody>
      </p:sp>
      <p:sp>
        <p:nvSpPr>
          <p:cNvPr id="11281" name="Oval 17"/>
          <p:cNvSpPr>
            <a:spLocks noChangeArrowheads="1"/>
          </p:cNvSpPr>
          <p:nvPr/>
        </p:nvSpPr>
        <p:spPr bwMode="auto">
          <a:xfrm>
            <a:off x="9900314" y="2432713"/>
            <a:ext cx="9144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Course</a:t>
            </a:r>
          </a:p>
        </p:txBody>
      </p:sp>
      <p:sp>
        <p:nvSpPr>
          <p:cNvPr id="11282" name="Oval 18"/>
          <p:cNvSpPr>
            <a:spLocks noChangeArrowheads="1"/>
          </p:cNvSpPr>
          <p:nvPr/>
        </p:nvSpPr>
        <p:spPr bwMode="auto">
          <a:xfrm>
            <a:off x="8833514" y="2432713"/>
            <a:ext cx="9144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Name</a:t>
            </a:r>
          </a:p>
        </p:txBody>
      </p:sp>
      <p:cxnSp>
        <p:nvCxnSpPr>
          <p:cNvPr id="11283" name="AutoShape 19"/>
          <p:cNvCxnSpPr>
            <a:cxnSpLocks noChangeShapeType="1"/>
            <a:stCxn id="11268" idx="0"/>
            <a:endCxn id="11281" idx="4"/>
          </p:cNvCxnSpPr>
          <p:nvPr/>
        </p:nvCxnSpPr>
        <p:spPr bwMode="auto">
          <a:xfrm flipV="1">
            <a:off x="9824114" y="2823238"/>
            <a:ext cx="533400" cy="3619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4" name="AutoShape 20"/>
          <p:cNvCxnSpPr>
            <a:cxnSpLocks noChangeShapeType="1"/>
            <a:stCxn id="11268" idx="0"/>
            <a:endCxn id="11280" idx="4"/>
          </p:cNvCxnSpPr>
          <p:nvPr/>
        </p:nvCxnSpPr>
        <p:spPr bwMode="auto">
          <a:xfrm flipV="1">
            <a:off x="9824114" y="2289838"/>
            <a:ext cx="0" cy="8953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5" name="AutoShape 21"/>
          <p:cNvCxnSpPr>
            <a:cxnSpLocks noChangeShapeType="1"/>
            <a:stCxn id="11268" idx="0"/>
            <a:endCxn id="11282" idx="4"/>
          </p:cNvCxnSpPr>
          <p:nvPr/>
        </p:nvCxnSpPr>
        <p:spPr bwMode="auto">
          <a:xfrm flipH="1" flipV="1">
            <a:off x="9290714" y="2823238"/>
            <a:ext cx="533400" cy="3619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01545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838200" y="365126"/>
            <a:ext cx="10515600" cy="635000"/>
          </a:xfrm>
        </p:spPr>
        <p:txBody>
          <a:bodyPr>
            <a:normAutofit fontScale="90000"/>
          </a:bodyPr>
          <a:lstStyle/>
          <a:p>
            <a:r>
              <a:rPr lang="en-GB" dirty="0">
                <a:latin typeface="Times New Roman" panose="02020603050405020304" pitchFamily="18" charset="0"/>
                <a:cs typeface="Times New Roman" panose="02020603050405020304" pitchFamily="18" charset="0"/>
              </a:rPr>
              <a:t>Example - E/R Diagram</a:t>
            </a:r>
          </a:p>
        </p:txBody>
      </p:sp>
      <p:sp>
        <p:nvSpPr>
          <p:cNvPr id="38915" name="AutoShape 1027"/>
          <p:cNvSpPr>
            <a:spLocks noChangeArrowheads="1"/>
          </p:cNvSpPr>
          <p:nvPr/>
        </p:nvSpPr>
        <p:spPr bwMode="auto">
          <a:xfrm>
            <a:off x="4267200" y="2590800"/>
            <a:ext cx="1371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Product</a:t>
            </a:r>
          </a:p>
        </p:txBody>
      </p:sp>
      <p:sp>
        <p:nvSpPr>
          <p:cNvPr id="38916" name="AutoShape 1028"/>
          <p:cNvSpPr>
            <a:spLocks noChangeArrowheads="1"/>
          </p:cNvSpPr>
          <p:nvPr/>
        </p:nvSpPr>
        <p:spPr bwMode="auto">
          <a:xfrm>
            <a:off x="4267200" y="4419600"/>
            <a:ext cx="1371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Supplier</a:t>
            </a:r>
          </a:p>
        </p:txBody>
      </p:sp>
      <p:sp>
        <p:nvSpPr>
          <p:cNvPr id="38917" name="AutoShape 1029"/>
          <p:cNvSpPr>
            <a:spLocks noChangeArrowheads="1"/>
          </p:cNvSpPr>
          <p:nvPr/>
        </p:nvSpPr>
        <p:spPr bwMode="auto">
          <a:xfrm>
            <a:off x="7162800" y="4419600"/>
            <a:ext cx="1371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Address</a:t>
            </a:r>
          </a:p>
        </p:txBody>
      </p:sp>
      <p:sp>
        <p:nvSpPr>
          <p:cNvPr id="38918" name="Oval 1030"/>
          <p:cNvSpPr>
            <a:spLocks noChangeArrowheads="1"/>
          </p:cNvSpPr>
          <p:nvPr/>
        </p:nvSpPr>
        <p:spPr bwMode="auto">
          <a:xfrm>
            <a:off x="7010400" y="358140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Street address</a:t>
            </a:r>
          </a:p>
        </p:txBody>
      </p:sp>
      <p:sp>
        <p:nvSpPr>
          <p:cNvPr id="38919" name="Oval 1031"/>
          <p:cNvSpPr>
            <a:spLocks noChangeArrowheads="1"/>
          </p:cNvSpPr>
          <p:nvPr/>
        </p:nvSpPr>
        <p:spPr bwMode="auto">
          <a:xfrm>
            <a:off x="8839200" y="441960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City</a:t>
            </a:r>
          </a:p>
        </p:txBody>
      </p:sp>
      <p:sp>
        <p:nvSpPr>
          <p:cNvPr id="38920" name="Oval 1032"/>
          <p:cNvSpPr>
            <a:spLocks noChangeArrowheads="1"/>
          </p:cNvSpPr>
          <p:nvPr/>
        </p:nvSpPr>
        <p:spPr bwMode="auto">
          <a:xfrm>
            <a:off x="7010400" y="525780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Postcode</a:t>
            </a:r>
          </a:p>
        </p:txBody>
      </p:sp>
      <p:sp>
        <p:nvSpPr>
          <p:cNvPr id="38921" name="Oval 1033"/>
          <p:cNvSpPr>
            <a:spLocks noChangeArrowheads="1"/>
          </p:cNvSpPr>
          <p:nvPr/>
        </p:nvSpPr>
        <p:spPr bwMode="auto">
          <a:xfrm>
            <a:off x="2209800" y="441960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Name</a:t>
            </a:r>
          </a:p>
        </p:txBody>
      </p:sp>
      <p:sp>
        <p:nvSpPr>
          <p:cNvPr id="38922" name="Oval 1034"/>
          <p:cNvSpPr>
            <a:spLocks noChangeArrowheads="1"/>
          </p:cNvSpPr>
          <p:nvPr/>
        </p:nvSpPr>
        <p:spPr bwMode="auto">
          <a:xfrm>
            <a:off x="4114800" y="525780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Phone number</a:t>
            </a:r>
          </a:p>
        </p:txBody>
      </p:sp>
      <p:sp>
        <p:nvSpPr>
          <p:cNvPr id="38923" name="Oval 1035"/>
          <p:cNvSpPr>
            <a:spLocks noChangeArrowheads="1"/>
          </p:cNvSpPr>
          <p:nvPr/>
        </p:nvSpPr>
        <p:spPr bwMode="auto">
          <a:xfrm>
            <a:off x="4114800" y="175260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Price</a:t>
            </a:r>
          </a:p>
        </p:txBody>
      </p:sp>
      <p:sp>
        <p:nvSpPr>
          <p:cNvPr id="38924" name="Oval 1036"/>
          <p:cNvSpPr>
            <a:spLocks noChangeArrowheads="1"/>
          </p:cNvSpPr>
          <p:nvPr/>
        </p:nvSpPr>
        <p:spPr bwMode="auto">
          <a:xfrm>
            <a:off x="2209800" y="259080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Description</a:t>
            </a:r>
          </a:p>
        </p:txBody>
      </p:sp>
      <p:sp>
        <p:nvSpPr>
          <p:cNvPr id="38925" name="AutoShape 1037"/>
          <p:cNvSpPr>
            <a:spLocks noChangeArrowheads="1"/>
          </p:cNvSpPr>
          <p:nvPr/>
        </p:nvSpPr>
        <p:spPr bwMode="auto">
          <a:xfrm>
            <a:off x="5943600" y="4343400"/>
            <a:ext cx="9144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Has A</a:t>
            </a:r>
            <a:endParaRPr lang="en-GB" sz="2000">
              <a:latin typeface="Arial" panose="020B0604020202020204" pitchFamily="34" charset="0"/>
            </a:endParaRPr>
          </a:p>
        </p:txBody>
      </p:sp>
      <p:cxnSp>
        <p:nvCxnSpPr>
          <p:cNvPr id="38926" name="AutoShape 1038"/>
          <p:cNvCxnSpPr>
            <a:cxnSpLocks noChangeShapeType="1"/>
            <a:stCxn id="38925" idx="3"/>
            <a:endCxn id="38917" idx="1"/>
          </p:cNvCxnSpPr>
          <p:nvPr/>
        </p:nvCxnSpPr>
        <p:spPr bwMode="auto">
          <a:xfrm>
            <a:off x="6867525" y="4686300"/>
            <a:ext cx="2857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7" name="AutoShape 1039"/>
          <p:cNvCxnSpPr>
            <a:cxnSpLocks noChangeShapeType="1"/>
            <a:stCxn id="38925" idx="1"/>
            <a:endCxn id="38916" idx="3"/>
          </p:cNvCxnSpPr>
          <p:nvPr/>
        </p:nvCxnSpPr>
        <p:spPr bwMode="auto">
          <a:xfrm flipH="1">
            <a:off x="5648325" y="4686300"/>
            <a:ext cx="2857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28" name="AutoShape 1040"/>
          <p:cNvSpPr>
            <a:spLocks noChangeArrowheads="1"/>
          </p:cNvSpPr>
          <p:nvPr/>
        </p:nvSpPr>
        <p:spPr bwMode="auto">
          <a:xfrm>
            <a:off x="4495800" y="3429000"/>
            <a:ext cx="9144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Has A</a:t>
            </a:r>
            <a:endParaRPr lang="en-GB" sz="2000">
              <a:latin typeface="Arial" panose="020B0604020202020204" pitchFamily="34" charset="0"/>
            </a:endParaRPr>
          </a:p>
        </p:txBody>
      </p:sp>
      <p:cxnSp>
        <p:nvCxnSpPr>
          <p:cNvPr id="38929" name="AutoShape 1041"/>
          <p:cNvCxnSpPr>
            <a:cxnSpLocks noChangeShapeType="1"/>
            <a:stCxn id="38928" idx="2"/>
            <a:endCxn id="38916" idx="0"/>
          </p:cNvCxnSpPr>
          <p:nvPr/>
        </p:nvCxnSpPr>
        <p:spPr bwMode="auto">
          <a:xfrm>
            <a:off x="4953000" y="41243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0" name="AutoShape 1042"/>
          <p:cNvCxnSpPr>
            <a:cxnSpLocks noChangeShapeType="1"/>
            <a:stCxn id="38928" idx="0"/>
            <a:endCxn id="38915" idx="2"/>
          </p:cNvCxnSpPr>
          <p:nvPr/>
        </p:nvCxnSpPr>
        <p:spPr bwMode="auto">
          <a:xfrm flipV="1">
            <a:off x="4953000" y="31337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1" name="AutoShape 1043"/>
          <p:cNvCxnSpPr>
            <a:cxnSpLocks noChangeShapeType="1"/>
            <a:stCxn id="38915" idx="0"/>
            <a:endCxn id="38923" idx="4"/>
          </p:cNvCxnSpPr>
          <p:nvPr/>
        </p:nvCxnSpPr>
        <p:spPr bwMode="auto">
          <a:xfrm flipV="1">
            <a:off x="4953000" y="22955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2" name="AutoShape 1044"/>
          <p:cNvCxnSpPr>
            <a:cxnSpLocks noChangeShapeType="1"/>
            <a:stCxn id="38915" idx="1"/>
            <a:endCxn id="38924" idx="6"/>
          </p:cNvCxnSpPr>
          <p:nvPr/>
        </p:nvCxnSpPr>
        <p:spPr bwMode="auto">
          <a:xfrm flipH="1">
            <a:off x="3895725" y="2857500"/>
            <a:ext cx="361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3" name="AutoShape 1045"/>
          <p:cNvCxnSpPr>
            <a:cxnSpLocks noChangeShapeType="1"/>
            <a:stCxn id="38916" idx="1"/>
            <a:endCxn id="38921" idx="6"/>
          </p:cNvCxnSpPr>
          <p:nvPr/>
        </p:nvCxnSpPr>
        <p:spPr bwMode="auto">
          <a:xfrm flipH="1">
            <a:off x="3895725" y="4686300"/>
            <a:ext cx="361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4" name="AutoShape 1046"/>
          <p:cNvCxnSpPr>
            <a:cxnSpLocks noChangeShapeType="1"/>
            <a:stCxn id="38916" idx="2"/>
            <a:endCxn id="38922" idx="0"/>
          </p:cNvCxnSpPr>
          <p:nvPr/>
        </p:nvCxnSpPr>
        <p:spPr bwMode="auto">
          <a:xfrm>
            <a:off x="4953000" y="49625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5" name="AutoShape 1047"/>
          <p:cNvCxnSpPr>
            <a:cxnSpLocks noChangeShapeType="1"/>
            <a:stCxn id="38917" idx="2"/>
            <a:endCxn id="38920" idx="0"/>
          </p:cNvCxnSpPr>
          <p:nvPr/>
        </p:nvCxnSpPr>
        <p:spPr bwMode="auto">
          <a:xfrm>
            <a:off x="7848600" y="49625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6" name="AutoShape 1048"/>
          <p:cNvCxnSpPr>
            <a:cxnSpLocks noChangeShapeType="1"/>
            <a:stCxn id="38917" idx="3"/>
            <a:endCxn id="38919" idx="2"/>
          </p:cNvCxnSpPr>
          <p:nvPr/>
        </p:nvCxnSpPr>
        <p:spPr bwMode="auto">
          <a:xfrm>
            <a:off x="8543925" y="4686300"/>
            <a:ext cx="2857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7" name="AutoShape 1049"/>
          <p:cNvCxnSpPr>
            <a:cxnSpLocks noChangeShapeType="1"/>
            <a:stCxn id="38917" idx="0"/>
            <a:endCxn id="38918" idx="4"/>
          </p:cNvCxnSpPr>
          <p:nvPr/>
        </p:nvCxnSpPr>
        <p:spPr bwMode="auto">
          <a:xfrm flipV="1">
            <a:off x="7848600" y="41243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38" name="Arc 1050"/>
          <p:cNvSpPr>
            <a:spLocks/>
          </p:cNvSpPr>
          <p:nvPr/>
        </p:nvSpPr>
        <p:spPr bwMode="auto">
          <a:xfrm rot="5400000">
            <a:off x="4874419" y="3050381"/>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60606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365126"/>
            <a:ext cx="10515600" cy="631162"/>
          </a:xfrm>
        </p:spPr>
        <p:txBody>
          <a:bodyPr>
            <a:normAutofit fontScale="90000"/>
          </a:bodyPr>
          <a:lstStyle/>
          <a:p>
            <a:r>
              <a:rPr lang="en-GB" dirty="0">
                <a:latin typeface="Times New Roman" panose="02020603050405020304" pitchFamily="18" charset="0"/>
                <a:cs typeface="Times New Roman" panose="02020603050405020304" pitchFamily="18" charset="0"/>
              </a:rPr>
              <a:t>One to One Relationships</a:t>
            </a:r>
          </a:p>
        </p:txBody>
      </p:sp>
      <p:sp>
        <p:nvSpPr>
          <p:cNvPr id="39939" name="Rectangle 3"/>
          <p:cNvSpPr>
            <a:spLocks noGrp="1" noChangeArrowheads="1"/>
          </p:cNvSpPr>
          <p:nvPr>
            <p:ph type="body" sz="half" idx="1"/>
          </p:nvPr>
        </p:nvSpPr>
        <p:spPr>
          <a:xfrm>
            <a:off x="551596" y="996288"/>
            <a:ext cx="9984475" cy="2800966"/>
          </a:xfrm>
        </p:spPr>
        <p:txBody>
          <a:bodyPr/>
          <a:lstStyle/>
          <a:p>
            <a:r>
              <a:rPr lang="en-GB" sz="2400" b="1" dirty="0">
                <a:solidFill>
                  <a:schemeClr val="tx2"/>
                </a:solidFill>
              </a:rPr>
              <a:t>Some</a:t>
            </a:r>
            <a:r>
              <a:rPr lang="en-GB" sz="2400" dirty="0"/>
              <a:t> relationships between entities, A and B, </a:t>
            </a:r>
            <a:r>
              <a:rPr lang="en-GB" sz="2400" b="1" dirty="0">
                <a:solidFill>
                  <a:schemeClr val="tx2"/>
                </a:solidFill>
              </a:rPr>
              <a:t>might</a:t>
            </a:r>
            <a:r>
              <a:rPr lang="en-GB" sz="2400" dirty="0"/>
              <a:t> be redundant if</a:t>
            </a:r>
          </a:p>
          <a:p>
            <a:pPr lvl="1"/>
            <a:r>
              <a:rPr lang="en-GB" sz="2000" dirty="0"/>
              <a:t>It is a 1:1 relationship between A and B</a:t>
            </a:r>
          </a:p>
          <a:p>
            <a:pPr lvl="1"/>
            <a:r>
              <a:rPr lang="en-GB" sz="2000" dirty="0"/>
              <a:t>Every A is related to a B and every B is related to an </a:t>
            </a:r>
            <a:r>
              <a:rPr lang="en-GB" sz="2000" dirty="0" smtClean="0"/>
              <a:t>A</a:t>
            </a:r>
          </a:p>
          <a:p>
            <a:r>
              <a:rPr lang="en-GB" sz="2400" dirty="0" smtClean="0"/>
              <a:t>Example - the supplier-address relationship</a:t>
            </a:r>
          </a:p>
          <a:p>
            <a:pPr lvl="1"/>
            <a:r>
              <a:rPr lang="en-GB" sz="2000" dirty="0" smtClean="0"/>
              <a:t>Is one to one</a:t>
            </a:r>
          </a:p>
          <a:p>
            <a:pPr lvl="1"/>
            <a:r>
              <a:rPr lang="en-GB" sz="2000" dirty="0" smtClean="0"/>
              <a:t>Every supplier has an address</a:t>
            </a:r>
          </a:p>
          <a:p>
            <a:pPr lvl="1"/>
            <a:r>
              <a:rPr lang="en-GB" sz="2000" dirty="0" smtClean="0"/>
              <a:t>We don’t need addresses that are not related to a supplier</a:t>
            </a:r>
          </a:p>
          <a:p>
            <a:pPr lvl="1"/>
            <a:endParaRPr lang="en-GB" sz="2000" dirty="0"/>
          </a:p>
        </p:txBody>
      </p:sp>
      <p:sp>
        <p:nvSpPr>
          <p:cNvPr id="6" name="Rectangle 3"/>
          <p:cNvSpPr txBox="1">
            <a:spLocks noChangeArrowheads="1"/>
          </p:cNvSpPr>
          <p:nvPr/>
        </p:nvSpPr>
        <p:spPr>
          <a:xfrm>
            <a:off x="647130" y="3841374"/>
            <a:ext cx="6436058" cy="2235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1" dirty="0" smtClean="0">
                <a:latin typeface="Times New Roman" panose="02020603050405020304" pitchFamily="18" charset="0"/>
                <a:cs typeface="Times New Roman" panose="02020603050405020304" pitchFamily="18" charset="0"/>
              </a:rPr>
              <a:t>Redundant Relationships</a:t>
            </a:r>
          </a:p>
          <a:p>
            <a:r>
              <a:rPr lang="en-GB" sz="2000" dirty="0" smtClean="0">
                <a:latin typeface="Times New Roman" panose="02020603050405020304" pitchFamily="18" charset="0"/>
                <a:cs typeface="Times New Roman" panose="02020603050405020304" pitchFamily="18" charset="0"/>
              </a:rPr>
              <a:t>We can merge the two entities that take part in a redundant relationship together</a:t>
            </a:r>
          </a:p>
          <a:p>
            <a:pPr lvl="1"/>
            <a:r>
              <a:rPr lang="en-GB" sz="2000" dirty="0" smtClean="0">
                <a:latin typeface="Times New Roman" panose="02020603050405020304" pitchFamily="18" charset="0"/>
                <a:cs typeface="Times New Roman" panose="02020603050405020304" pitchFamily="18" charset="0"/>
              </a:rPr>
              <a:t>They become a single entity</a:t>
            </a:r>
          </a:p>
          <a:p>
            <a:pPr lvl="1"/>
            <a:r>
              <a:rPr lang="en-GB" sz="2000" dirty="0" smtClean="0">
                <a:latin typeface="Times New Roman" panose="02020603050405020304" pitchFamily="18" charset="0"/>
                <a:cs typeface="Times New Roman" panose="02020603050405020304" pitchFamily="18" charset="0"/>
              </a:rPr>
              <a:t>The new entity has all the attributes of the old one</a:t>
            </a:r>
            <a:endParaRPr lang="en-GB" sz="2000" dirty="0">
              <a:latin typeface="Times New Roman" panose="02020603050405020304" pitchFamily="18" charset="0"/>
              <a:cs typeface="Times New Roman" panose="02020603050405020304" pitchFamily="18" charset="0"/>
            </a:endParaRPr>
          </a:p>
        </p:txBody>
      </p:sp>
      <p:sp>
        <p:nvSpPr>
          <p:cNvPr id="7" name="AutoShape 4"/>
          <p:cNvSpPr>
            <a:spLocks noChangeArrowheads="1"/>
          </p:cNvSpPr>
          <p:nvPr/>
        </p:nvSpPr>
        <p:spPr bwMode="auto">
          <a:xfrm>
            <a:off x="9843448" y="3226558"/>
            <a:ext cx="304800" cy="304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5"/>
          <p:cNvSpPr>
            <a:spLocks noChangeArrowheads="1"/>
          </p:cNvSpPr>
          <p:nvPr/>
        </p:nvSpPr>
        <p:spPr bwMode="auto">
          <a:xfrm>
            <a:off x="8929048" y="3150358"/>
            <a:ext cx="4572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A</a:t>
            </a:r>
          </a:p>
        </p:txBody>
      </p:sp>
      <p:sp>
        <p:nvSpPr>
          <p:cNvPr id="9" name="AutoShape 6"/>
          <p:cNvSpPr>
            <a:spLocks noChangeArrowheads="1"/>
          </p:cNvSpPr>
          <p:nvPr/>
        </p:nvSpPr>
        <p:spPr bwMode="auto">
          <a:xfrm>
            <a:off x="10529248" y="3150358"/>
            <a:ext cx="4572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B</a:t>
            </a:r>
          </a:p>
        </p:txBody>
      </p:sp>
      <p:cxnSp>
        <p:nvCxnSpPr>
          <p:cNvPr id="10" name="AutoShape 7"/>
          <p:cNvCxnSpPr>
            <a:cxnSpLocks noChangeShapeType="1"/>
            <a:stCxn id="8" idx="3"/>
            <a:endCxn id="7" idx="1"/>
          </p:cNvCxnSpPr>
          <p:nvPr/>
        </p:nvCxnSpPr>
        <p:spPr bwMode="auto">
          <a:xfrm>
            <a:off x="9395773" y="3378958"/>
            <a:ext cx="4381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8"/>
          <p:cNvCxnSpPr>
            <a:cxnSpLocks noChangeShapeType="1"/>
            <a:stCxn id="7" idx="3"/>
            <a:endCxn id="9" idx="1"/>
          </p:cNvCxnSpPr>
          <p:nvPr/>
        </p:nvCxnSpPr>
        <p:spPr bwMode="auto">
          <a:xfrm>
            <a:off x="10157773" y="3378958"/>
            <a:ext cx="361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9"/>
          <p:cNvSpPr>
            <a:spLocks noChangeArrowheads="1"/>
          </p:cNvSpPr>
          <p:nvPr/>
        </p:nvSpPr>
        <p:spPr bwMode="auto">
          <a:xfrm>
            <a:off x="9005248" y="2540758"/>
            <a:ext cx="304800" cy="3048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a</a:t>
            </a:r>
          </a:p>
        </p:txBody>
      </p:sp>
      <p:sp>
        <p:nvSpPr>
          <p:cNvPr id="13" name="Oval 10"/>
          <p:cNvSpPr>
            <a:spLocks noChangeArrowheads="1"/>
          </p:cNvSpPr>
          <p:nvPr/>
        </p:nvSpPr>
        <p:spPr bwMode="auto">
          <a:xfrm>
            <a:off x="9005248" y="3912358"/>
            <a:ext cx="304800" cy="3048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c</a:t>
            </a:r>
          </a:p>
        </p:txBody>
      </p:sp>
      <p:sp>
        <p:nvSpPr>
          <p:cNvPr id="14" name="Oval 11"/>
          <p:cNvSpPr>
            <a:spLocks noChangeArrowheads="1"/>
          </p:cNvSpPr>
          <p:nvPr/>
        </p:nvSpPr>
        <p:spPr bwMode="auto">
          <a:xfrm>
            <a:off x="10605448" y="3912358"/>
            <a:ext cx="304800" cy="3048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z</a:t>
            </a:r>
          </a:p>
        </p:txBody>
      </p:sp>
      <p:sp>
        <p:nvSpPr>
          <p:cNvPr id="15" name="Oval 12"/>
          <p:cNvSpPr>
            <a:spLocks noChangeArrowheads="1"/>
          </p:cNvSpPr>
          <p:nvPr/>
        </p:nvSpPr>
        <p:spPr bwMode="auto">
          <a:xfrm>
            <a:off x="11291248" y="3226558"/>
            <a:ext cx="304800" cy="3048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y</a:t>
            </a:r>
          </a:p>
        </p:txBody>
      </p:sp>
      <p:sp>
        <p:nvSpPr>
          <p:cNvPr id="16" name="Oval 13"/>
          <p:cNvSpPr>
            <a:spLocks noChangeArrowheads="1"/>
          </p:cNvSpPr>
          <p:nvPr/>
        </p:nvSpPr>
        <p:spPr bwMode="auto">
          <a:xfrm>
            <a:off x="8319448" y="3226558"/>
            <a:ext cx="304800" cy="3048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b</a:t>
            </a:r>
          </a:p>
        </p:txBody>
      </p:sp>
      <p:sp>
        <p:nvSpPr>
          <p:cNvPr id="17" name="Oval 14"/>
          <p:cNvSpPr>
            <a:spLocks noChangeArrowheads="1"/>
          </p:cNvSpPr>
          <p:nvPr/>
        </p:nvSpPr>
        <p:spPr bwMode="auto">
          <a:xfrm>
            <a:off x="10605448" y="2540758"/>
            <a:ext cx="304800" cy="3048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x</a:t>
            </a:r>
          </a:p>
        </p:txBody>
      </p:sp>
      <p:cxnSp>
        <p:nvCxnSpPr>
          <p:cNvPr id="18" name="AutoShape 15"/>
          <p:cNvCxnSpPr>
            <a:cxnSpLocks noChangeShapeType="1"/>
            <a:stCxn id="13" idx="0"/>
            <a:endCxn id="8" idx="2"/>
          </p:cNvCxnSpPr>
          <p:nvPr/>
        </p:nvCxnSpPr>
        <p:spPr bwMode="auto">
          <a:xfrm flipV="1">
            <a:off x="9157648" y="3617083"/>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6"/>
          <p:cNvCxnSpPr>
            <a:cxnSpLocks noChangeShapeType="1"/>
            <a:stCxn id="14" idx="0"/>
            <a:endCxn id="9" idx="2"/>
          </p:cNvCxnSpPr>
          <p:nvPr/>
        </p:nvCxnSpPr>
        <p:spPr bwMode="auto">
          <a:xfrm flipV="1">
            <a:off x="10757848" y="3617083"/>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p:cNvCxnSpPr>
            <a:cxnSpLocks noChangeShapeType="1"/>
            <a:stCxn id="15" idx="2"/>
            <a:endCxn id="9" idx="3"/>
          </p:cNvCxnSpPr>
          <p:nvPr/>
        </p:nvCxnSpPr>
        <p:spPr bwMode="auto">
          <a:xfrm flipH="1">
            <a:off x="10995973" y="3378958"/>
            <a:ext cx="2857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p:cNvCxnSpPr>
            <a:cxnSpLocks noChangeShapeType="1"/>
            <a:stCxn id="17" idx="4"/>
            <a:endCxn id="9" idx="0"/>
          </p:cNvCxnSpPr>
          <p:nvPr/>
        </p:nvCxnSpPr>
        <p:spPr bwMode="auto">
          <a:xfrm>
            <a:off x="10757848" y="2855083"/>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9"/>
          <p:cNvCxnSpPr>
            <a:cxnSpLocks noChangeShapeType="1"/>
            <a:stCxn id="12" idx="4"/>
            <a:endCxn id="8" idx="0"/>
          </p:cNvCxnSpPr>
          <p:nvPr/>
        </p:nvCxnSpPr>
        <p:spPr bwMode="auto">
          <a:xfrm>
            <a:off x="9157648" y="2855083"/>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0"/>
          <p:cNvCxnSpPr>
            <a:cxnSpLocks noChangeShapeType="1"/>
            <a:stCxn id="16" idx="6"/>
            <a:endCxn id="8" idx="1"/>
          </p:cNvCxnSpPr>
          <p:nvPr/>
        </p:nvCxnSpPr>
        <p:spPr bwMode="auto">
          <a:xfrm>
            <a:off x="8633773" y="3378958"/>
            <a:ext cx="2857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 name="Group 21"/>
          <p:cNvGrpSpPr>
            <a:grpSpLocks/>
          </p:cNvGrpSpPr>
          <p:nvPr/>
        </p:nvGrpSpPr>
        <p:grpSpPr bwMode="auto">
          <a:xfrm>
            <a:off x="9157648" y="4826758"/>
            <a:ext cx="1676400" cy="1676400"/>
            <a:chOff x="3792" y="2688"/>
            <a:chExt cx="1056" cy="1056"/>
          </a:xfrm>
        </p:grpSpPr>
        <p:sp>
          <p:nvSpPr>
            <p:cNvPr id="25" name="AutoShape 22"/>
            <p:cNvSpPr>
              <a:spLocks noChangeArrowheads="1"/>
            </p:cNvSpPr>
            <p:nvPr/>
          </p:nvSpPr>
          <p:spPr bwMode="auto">
            <a:xfrm>
              <a:off x="4176" y="3072"/>
              <a:ext cx="288" cy="288"/>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AB</a:t>
              </a:r>
            </a:p>
          </p:txBody>
        </p:sp>
        <p:sp>
          <p:nvSpPr>
            <p:cNvPr id="26" name="Oval 23"/>
            <p:cNvSpPr>
              <a:spLocks noChangeArrowheads="1"/>
            </p:cNvSpPr>
            <p:nvPr/>
          </p:nvSpPr>
          <p:spPr bwMode="auto">
            <a:xfrm>
              <a:off x="4416" y="3552"/>
              <a:ext cx="192" cy="19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z</a:t>
              </a:r>
            </a:p>
          </p:txBody>
        </p:sp>
        <p:sp>
          <p:nvSpPr>
            <p:cNvPr id="27" name="Oval 24"/>
            <p:cNvSpPr>
              <a:spLocks noChangeArrowheads="1"/>
            </p:cNvSpPr>
            <p:nvPr/>
          </p:nvSpPr>
          <p:spPr bwMode="auto">
            <a:xfrm>
              <a:off x="4656" y="3120"/>
              <a:ext cx="192" cy="19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y</a:t>
              </a:r>
            </a:p>
          </p:txBody>
        </p:sp>
        <p:sp>
          <p:nvSpPr>
            <p:cNvPr id="28" name="Oval 25"/>
            <p:cNvSpPr>
              <a:spLocks noChangeArrowheads="1"/>
            </p:cNvSpPr>
            <p:nvPr/>
          </p:nvSpPr>
          <p:spPr bwMode="auto">
            <a:xfrm>
              <a:off x="4416" y="2688"/>
              <a:ext cx="192" cy="19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x</a:t>
              </a:r>
            </a:p>
          </p:txBody>
        </p:sp>
        <p:cxnSp>
          <p:nvCxnSpPr>
            <p:cNvPr id="29" name="AutoShape 26"/>
            <p:cNvCxnSpPr>
              <a:cxnSpLocks noChangeShapeType="1"/>
              <a:stCxn id="26" idx="0"/>
            </p:cNvCxnSpPr>
            <p:nvPr/>
          </p:nvCxnSpPr>
          <p:spPr bwMode="auto">
            <a:xfrm flipH="1" flipV="1">
              <a:off x="4417" y="3360"/>
              <a:ext cx="95"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7"/>
            <p:cNvCxnSpPr>
              <a:cxnSpLocks noChangeShapeType="1"/>
              <a:stCxn id="27" idx="2"/>
            </p:cNvCxnSpPr>
            <p:nvPr/>
          </p:nvCxnSpPr>
          <p:spPr bwMode="auto">
            <a:xfrm flipH="1">
              <a:off x="4464" y="3216"/>
              <a:ext cx="192"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8"/>
            <p:cNvCxnSpPr>
              <a:cxnSpLocks noChangeShapeType="1"/>
              <a:stCxn id="28" idx="4"/>
            </p:cNvCxnSpPr>
            <p:nvPr/>
          </p:nvCxnSpPr>
          <p:spPr bwMode="auto">
            <a:xfrm flipH="1">
              <a:off x="4417" y="2880"/>
              <a:ext cx="95"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Oval 29"/>
            <p:cNvSpPr>
              <a:spLocks noChangeArrowheads="1"/>
            </p:cNvSpPr>
            <p:nvPr/>
          </p:nvSpPr>
          <p:spPr bwMode="auto">
            <a:xfrm>
              <a:off x="4032" y="2688"/>
              <a:ext cx="192" cy="19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a</a:t>
              </a:r>
            </a:p>
          </p:txBody>
        </p:sp>
        <p:sp>
          <p:nvSpPr>
            <p:cNvPr id="33" name="Oval 30"/>
            <p:cNvSpPr>
              <a:spLocks noChangeArrowheads="1"/>
            </p:cNvSpPr>
            <p:nvPr/>
          </p:nvSpPr>
          <p:spPr bwMode="auto">
            <a:xfrm>
              <a:off x="4032" y="3552"/>
              <a:ext cx="192" cy="19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c</a:t>
              </a:r>
            </a:p>
          </p:txBody>
        </p:sp>
        <p:sp>
          <p:nvSpPr>
            <p:cNvPr id="34" name="Oval 31"/>
            <p:cNvSpPr>
              <a:spLocks noChangeArrowheads="1"/>
            </p:cNvSpPr>
            <p:nvPr/>
          </p:nvSpPr>
          <p:spPr bwMode="auto">
            <a:xfrm>
              <a:off x="3792" y="3120"/>
              <a:ext cx="192" cy="19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b</a:t>
              </a:r>
            </a:p>
          </p:txBody>
        </p:sp>
        <p:cxnSp>
          <p:nvCxnSpPr>
            <p:cNvPr id="35" name="AutoShape 32"/>
            <p:cNvCxnSpPr>
              <a:cxnSpLocks noChangeShapeType="1"/>
              <a:stCxn id="33" idx="0"/>
            </p:cNvCxnSpPr>
            <p:nvPr/>
          </p:nvCxnSpPr>
          <p:spPr bwMode="auto">
            <a:xfrm flipV="1">
              <a:off x="4128" y="3360"/>
              <a:ext cx="97"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3"/>
            <p:cNvCxnSpPr>
              <a:cxnSpLocks noChangeShapeType="1"/>
            </p:cNvCxnSpPr>
            <p:nvPr/>
          </p:nvCxnSpPr>
          <p:spPr bwMode="auto">
            <a:xfrm>
              <a:off x="4128" y="2880"/>
              <a:ext cx="97"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4"/>
            <p:cNvCxnSpPr>
              <a:cxnSpLocks noChangeShapeType="1"/>
              <a:stCxn id="34" idx="6"/>
            </p:cNvCxnSpPr>
            <p:nvPr/>
          </p:nvCxnSpPr>
          <p:spPr bwMode="auto">
            <a:xfrm>
              <a:off x="3984" y="3216"/>
              <a:ext cx="192"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 name="Line 35"/>
          <p:cNvSpPr>
            <a:spLocks noChangeShapeType="1"/>
          </p:cNvSpPr>
          <p:nvPr/>
        </p:nvSpPr>
        <p:spPr bwMode="auto">
          <a:xfrm>
            <a:off x="9995848" y="3836158"/>
            <a:ext cx="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58320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38200" y="365126"/>
            <a:ext cx="10515600" cy="635000"/>
          </a:xfrm>
        </p:spPr>
        <p:txBody>
          <a:bodyPr>
            <a:normAutofit fontScale="90000"/>
          </a:bodyPr>
          <a:lstStyle/>
          <a:p>
            <a:r>
              <a:rPr lang="en-GB" dirty="0">
                <a:latin typeface="Times New Roman" panose="02020603050405020304" pitchFamily="18" charset="0"/>
                <a:cs typeface="Times New Roman" panose="02020603050405020304" pitchFamily="18" charset="0"/>
              </a:rPr>
              <a:t>Example - E/R Diagram</a:t>
            </a:r>
          </a:p>
        </p:txBody>
      </p:sp>
      <p:sp>
        <p:nvSpPr>
          <p:cNvPr id="41987" name="AutoShape 3"/>
          <p:cNvSpPr>
            <a:spLocks noChangeArrowheads="1"/>
          </p:cNvSpPr>
          <p:nvPr/>
        </p:nvSpPr>
        <p:spPr bwMode="auto">
          <a:xfrm>
            <a:off x="5410200" y="2590800"/>
            <a:ext cx="1371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Product</a:t>
            </a:r>
          </a:p>
        </p:txBody>
      </p:sp>
      <p:sp>
        <p:nvSpPr>
          <p:cNvPr id="41988" name="AutoShape 4"/>
          <p:cNvSpPr>
            <a:spLocks noChangeArrowheads="1"/>
          </p:cNvSpPr>
          <p:nvPr/>
        </p:nvSpPr>
        <p:spPr bwMode="auto">
          <a:xfrm>
            <a:off x="5410200" y="4419600"/>
            <a:ext cx="1371600" cy="5334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Supplier</a:t>
            </a:r>
          </a:p>
        </p:txBody>
      </p:sp>
      <p:sp>
        <p:nvSpPr>
          <p:cNvPr id="41989" name="Oval 5"/>
          <p:cNvSpPr>
            <a:spLocks noChangeArrowheads="1"/>
          </p:cNvSpPr>
          <p:nvPr/>
        </p:nvSpPr>
        <p:spPr bwMode="auto">
          <a:xfrm>
            <a:off x="7162800" y="525780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Street address</a:t>
            </a:r>
          </a:p>
        </p:txBody>
      </p:sp>
      <p:sp>
        <p:nvSpPr>
          <p:cNvPr id="41990" name="Oval 6"/>
          <p:cNvSpPr>
            <a:spLocks noChangeArrowheads="1"/>
          </p:cNvSpPr>
          <p:nvPr/>
        </p:nvSpPr>
        <p:spPr bwMode="auto">
          <a:xfrm>
            <a:off x="7162800" y="441960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City</a:t>
            </a:r>
          </a:p>
        </p:txBody>
      </p:sp>
      <p:sp>
        <p:nvSpPr>
          <p:cNvPr id="41991" name="Oval 7"/>
          <p:cNvSpPr>
            <a:spLocks noChangeArrowheads="1"/>
          </p:cNvSpPr>
          <p:nvPr/>
        </p:nvSpPr>
        <p:spPr bwMode="auto">
          <a:xfrm>
            <a:off x="5257800" y="525780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Postcode</a:t>
            </a:r>
          </a:p>
        </p:txBody>
      </p:sp>
      <p:sp>
        <p:nvSpPr>
          <p:cNvPr id="41992" name="Oval 8"/>
          <p:cNvSpPr>
            <a:spLocks noChangeArrowheads="1"/>
          </p:cNvSpPr>
          <p:nvPr/>
        </p:nvSpPr>
        <p:spPr bwMode="auto">
          <a:xfrm>
            <a:off x="3352800" y="441960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Name</a:t>
            </a:r>
          </a:p>
        </p:txBody>
      </p:sp>
      <p:sp>
        <p:nvSpPr>
          <p:cNvPr id="41993" name="Oval 9"/>
          <p:cNvSpPr>
            <a:spLocks noChangeArrowheads="1"/>
          </p:cNvSpPr>
          <p:nvPr/>
        </p:nvSpPr>
        <p:spPr bwMode="auto">
          <a:xfrm>
            <a:off x="3352800" y="525780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Phone number</a:t>
            </a:r>
          </a:p>
        </p:txBody>
      </p:sp>
      <p:sp>
        <p:nvSpPr>
          <p:cNvPr id="41994" name="Oval 10"/>
          <p:cNvSpPr>
            <a:spLocks noChangeArrowheads="1"/>
          </p:cNvSpPr>
          <p:nvPr/>
        </p:nvSpPr>
        <p:spPr bwMode="auto">
          <a:xfrm>
            <a:off x="5257800" y="175260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Price</a:t>
            </a:r>
          </a:p>
        </p:txBody>
      </p:sp>
      <p:sp>
        <p:nvSpPr>
          <p:cNvPr id="41995" name="Oval 11"/>
          <p:cNvSpPr>
            <a:spLocks noChangeArrowheads="1"/>
          </p:cNvSpPr>
          <p:nvPr/>
        </p:nvSpPr>
        <p:spPr bwMode="auto">
          <a:xfrm>
            <a:off x="3352800" y="2590800"/>
            <a:ext cx="1676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Description</a:t>
            </a:r>
          </a:p>
        </p:txBody>
      </p:sp>
      <p:sp>
        <p:nvSpPr>
          <p:cNvPr id="41996" name="AutoShape 12"/>
          <p:cNvSpPr>
            <a:spLocks noChangeArrowheads="1"/>
          </p:cNvSpPr>
          <p:nvPr/>
        </p:nvSpPr>
        <p:spPr bwMode="auto">
          <a:xfrm>
            <a:off x="5638800" y="3429000"/>
            <a:ext cx="914400" cy="6858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Has A</a:t>
            </a:r>
            <a:endParaRPr lang="en-GB" sz="2000">
              <a:latin typeface="Arial" panose="020B0604020202020204" pitchFamily="34" charset="0"/>
            </a:endParaRPr>
          </a:p>
        </p:txBody>
      </p:sp>
      <p:cxnSp>
        <p:nvCxnSpPr>
          <p:cNvPr id="41997" name="AutoShape 13"/>
          <p:cNvCxnSpPr>
            <a:cxnSpLocks noChangeShapeType="1"/>
            <a:stCxn id="41996" idx="2"/>
            <a:endCxn id="41988" idx="0"/>
          </p:cNvCxnSpPr>
          <p:nvPr/>
        </p:nvCxnSpPr>
        <p:spPr bwMode="auto">
          <a:xfrm>
            <a:off x="6096000" y="41243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8" name="AutoShape 14"/>
          <p:cNvCxnSpPr>
            <a:cxnSpLocks noChangeShapeType="1"/>
            <a:stCxn id="41996" idx="0"/>
            <a:endCxn id="41987" idx="2"/>
          </p:cNvCxnSpPr>
          <p:nvPr/>
        </p:nvCxnSpPr>
        <p:spPr bwMode="auto">
          <a:xfrm flipV="1">
            <a:off x="6096000" y="31337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9" name="AutoShape 15"/>
          <p:cNvCxnSpPr>
            <a:cxnSpLocks noChangeShapeType="1"/>
            <a:stCxn id="41987" idx="0"/>
            <a:endCxn id="41994" idx="4"/>
          </p:cNvCxnSpPr>
          <p:nvPr/>
        </p:nvCxnSpPr>
        <p:spPr bwMode="auto">
          <a:xfrm flipV="1">
            <a:off x="6096000" y="22955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0" name="AutoShape 16"/>
          <p:cNvCxnSpPr>
            <a:cxnSpLocks noChangeShapeType="1"/>
            <a:stCxn id="41987" idx="1"/>
            <a:endCxn id="41995" idx="6"/>
          </p:cNvCxnSpPr>
          <p:nvPr/>
        </p:nvCxnSpPr>
        <p:spPr bwMode="auto">
          <a:xfrm flipH="1">
            <a:off x="5038725" y="2857500"/>
            <a:ext cx="361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1" name="AutoShape 17"/>
          <p:cNvCxnSpPr>
            <a:cxnSpLocks noChangeShapeType="1"/>
            <a:stCxn id="41988" idx="1"/>
            <a:endCxn id="41992" idx="6"/>
          </p:cNvCxnSpPr>
          <p:nvPr/>
        </p:nvCxnSpPr>
        <p:spPr bwMode="auto">
          <a:xfrm flipH="1">
            <a:off x="5038725" y="4686300"/>
            <a:ext cx="361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2" name="AutoShape 18"/>
          <p:cNvCxnSpPr>
            <a:cxnSpLocks noChangeShapeType="1"/>
            <a:endCxn id="41993" idx="7"/>
          </p:cNvCxnSpPr>
          <p:nvPr/>
        </p:nvCxnSpPr>
        <p:spPr bwMode="auto">
          <a:xfrm flipH="1">
            <a:off x="4783138" y="4953001"/>
            <a:ext cx="703262" cy="3730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3" name="AutoShape 19"/>
          <p:cNvCxnSpPr>
            <a:cxnSpLocks noChangeShapeType="1"/>
            <a:stCxn id="41988" idx="2"/>
            <a:endCxn id="41991" idx="0"/>
          </p:cNvCxnSpPr>
          <p:nvPr/>
        </p:nvCxnSpPr>
        <p:spPr bwMode="auto">
          <a:xfrm>
            <a:off x="6096000" y="49625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4" name="AutoShape 20"/>
          <p:cNvCxnSpPr>
            <a:cxnSpLocks noChangeShapeType="1"/>
            <a:stCxn id="41988" idx="3"/>
            <a:endCxn id="41990" idx="2"/>
          </p:cNvCxnSpPr>
          <p:nvPr/>
        </p:nvCxnSpPr>
        <p:spPr bwMode="auto">
          <a:xfrm>
            <a:off x="6791325" y="4686300"/>
            <a:ext cx="361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5" name="AutoShape 21"/>
          <p:cNvCxnSpPr>
            <a:cxnSpLocks noChangeShapeType="1"/>
            <a:endCxn id="41989" idx="1"/>
          </p:cNvCxnSpPr>
          <p:nvPr/>
        </p:nvCxnSpPr>
        <p:spPr bwMode="auto">
          <a:xfrm>
            <a:off x="6781801" y="4953001"/>
            <a:ext cx="627063" cy="3730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06" name="Arc 22"/>
          <p:cNvSpPr>
            <a:spLocks/>
          </p:cNvSpPr>
          <p:nvPr/>
        </p:nvSpPr>
        <p:spPr bwMode="auto">
          <a:xfrm rot="5400000">
            <a:off x="6017419" y="3050381"/>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486074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a:xfrm>
            <a:off x="838200" y="365126"/>
            <a:ext cx="10515600" cy="467388"/>
          </a:xfrm>
        </p:spPr>
        <p:txBody>
          <a:bodyPr>
            <a:normAutofit fontScale="90000"/>
          </a:bodyPr>
          <a:lstStyle/>
          <a:p>
            <a:pPr>
              <a:defRPr/>
            </a:pPr>
            <a:r>
              <a:rPr lang="en-US" dirty="0">
                <a:latin typeface="Times New Roman" panose="02020603050405020304" pitchFamily="18" charset="0"/>
                <a:cs typeface="Times New Roman" panose="02020603050405020304" pitchFamily="18" charset="0"/>
              </a:rPr>
              <a:t>Alternative ER Notations</a:t>
            </a:r>
          </a:p>
        </p:txBody>
      </p:sp>
      <p:sp>
        <p:nvSpPr>
          <p:cNvPr id="144387" name="Rectangle 3"/>
          <p:cNvSpPr>
            <a:spLocks noGrp="1" noChangeArrowheads="1"/>
          </p:cNvSpPr>
          <p:nvPr>
            <p:ph type="body" idx="1"/>
          </p:nvPr>
        </p:nvSpPr>
        <p:spPr>
          <a:xfrm>
            <a:off x="2070100" y="997282"/>
            <a:ext cx="8232775" cy="622300"/>
          </a:xfrm>
        </p:spPr>
        <p:txBody>
          <a:bodyPr>
            <a:normAutofit/>
          </a:bodyPr>
          <a:lstStyle/>
          <a:p>
            <a:pPr>
              <a:buFont typeface="Monotype Sorts" charset="2"/>
              <a:buNone/>
            </a:pPr>
            <a:r>
              <a:rPr lang="en-US" b="1" smtClean="0">
                <a:latin typeface="Times New Roman" panose="02020603050405020304" pitchFamily="18" charset="0"/>
                <a:cs typeface="Times New Roman" panose="02020603050405020304" pitchFamily="18" charset="0"/>
              </a:rPr>
              <a:t>    Chen  </a:t>
            </a:r>
            <a:r>
              <a:rPr lang="en-US" b="1" dirty="0" smtClean="0">
                <a:latin typeface="Times New Roman" panose="02020603050405020304" pitchFamily="18" charset="0"/>
                <a:cs typeface="Times New Roman" panose="02020603050405020304" pitchFamily="18" charset="0"/>
              </a:rPr>
              <a:t>IDE1FX (Crows feet notation)</a:t>
            </a:r>
          </a:p>
        </p:txBody>
      </p:sp>
      <p:pic>
        <p:nvPicPr>
          <p:cNvPr id="144388" name="Picture 5"/>
          <p:cNvPicPr>
            <a:picLocks noChangeAspect="1" noChangeArrowheads="1"/>
          </p:cNvPicPr>
          <p:nvPr/>
        </p:nvPicPr>
        <p:blipFill>
          <a:blip r:embed="rId3">
            <a:extLst>
              <a:ext uri="{28A0092B-C50C-407E-A947-70E740481C1C}">
                <a14:useLocalDpi xmlns:a14="http://schemas.microsoft.com/office/drawing/2010/main" val="0"/>
              </a:ext>
            </a:extLst>
          </a:blip>
          <a:srcRect t="22716" b="11975"/>
          <a:stretch>
            <a:fillRect/>
          </a:stretch>
        </p:blipFill>
        <p:spPr bwMode="auto">
          <a:xfrm>
            <a:off x="2747963" y="1784351"/>
            <a:ext cx="7554912"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358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267073" y="278405"/>
            <a:ext cx="9551491" cy="477838"/>
          </a:xfrm>
        </p:spPr>
        <p:txBody>
          <a:bodyPr>
            <a:normAutofit fontScale="90000"/>
          </a:bodyPr>
          <a:lstStyle/>
          <a:p>
            <a:pPr>
              <a:defRPr/>
            </a:pPr>
            <a:r>
              <a:rPr lang="en-US"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Summary of Symbols Used in E-R Notation</a:t>
            </a:r>
          </a:p>
        </p:txBody>
      </p:sp>
      <p:pic>
        <p:nvPicPr>
          <p:cNvPr id="138243" name="Picture 5"/>
          <p:cNvPicPr>
            <a:picLocks noChangeAspect="1" noChangeArrowheads="1"/>
          </p:cNvPicPr>
          <p:nvPr/>
        </p:nvPicPr>
        <p:blipFill>
          <a:blip r:embed="rId3">
            <a:extLst>
              <a:ext uri="{28A0092B-C50C-407E-A947-70E740481C1C}">
                <a14:useLocalDpi xmlns:a14="http://schemas.microsoft.com/office/drawing/2010/main" val="0"/>
              </a:ext>
            </a:extLst>
          </a:blip>
          <a:srcRect b="53856"/>
          <a:stretch>
            <a:fillRect/>
          </a:stretch>
        </p:blipFill>
        <p:spPr bwMode="auto">
          <a:xfrm>
            <a:off x="1733266" y="1241426"/>
            <a:ext cx="8315609" cy="488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5723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a:xfrm>
            <a:off x="838200" y="365125"/>
            <a:ext cx="10515600" cy="453741"/>
          </a:xfrm>
        </p:spPr>
        <p:txBody>
          <a:bodyPr>
            <a:normAutofit fontScale="90000"/>
          </a:bodyPr>
          <a:lstStyle/>
          <a:p>
            <a:pPr>
              <a:defRPr/>
            </a:pPr>
            <a:r>
              <a:rPr lang="en-US" b="1" dirty="0">
                <a:latin typeface="Times New Roman" panose="02020603050405020304" pitchFamily="18" charset="0"/>
                <a:cs typeface="Times New Roman" panose="02020603050405020304" pitchFamily="18" charset="0"/>
              </a:rPr>
              <a:t>Symbols Used in E-R Notation (Cont.)</a:t>
            </a:r>
          </a:p>
        </p:txBody>
      </p:sp>
      <p:pic>
        <p:nvPicPr>
          <p:cNvPr id="140291" name="Picture 5"/>
          <p:cNvPicPr>
            <a:picLocks noChangeAspect="1" noChangeArrowheads="1"/>
          </p:cNvPicPr>
          <p:nvPr/>
        </p:nvPicPr>
        <p:blipFill>
          <a:blip r:embed="rId3">
            <a:extLst>
              <a:ext uri="{28A0092B-C50C-407E-A947-70E740481C1C}">
                <a14:useLocalDpi xmlns:a14="http://schemas.microsoft.com/office/drawing/2010/main" val="0"/>
              </a:ext>
            </a:extLst>
          </a:blip>
          <a:srcRect t="45372"/>
          <a:stretch>
            <a:fillRect/>
          </a:stretch>
        </p:blipFill>
        <p:spPr bwMode="auto">
          <a:xfrm>
            <a:off x="2047164" y="979488"/>
            <a:ext cx="8109661" cy="5298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2883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851848" y="397160"/>
            <a:ext cx="10515600" cy="453741"/>
          </a:xfrm>
        </p:spPr>
        <p:txBody>
          <a:bodyPr>
            <a:normAutofit fontScale="90000"/>
          </a:bodyPr>
          <a:lstStyle/>
          <a:p>
            <a:pPr>
              <a:defRPr/>
            </a:pPr>
            <a:r>
              <a:rPr lang="en-US" b="1" dirty="0">
                <a:latin typeface="Times New Roman" panose="02020603050405020304" pitchFamily="18" charset="0"/>
                <a:cs typeface="Times New Roman" panose="02020603050405020304" pitchFamily="18" charset="0"/>
              </a:rPr>
              <a:t>Alternative ER Notations</a:t>
            </a:r>
          </a:p>
        </p:txBody>
      </p:sp>
      <p:sp>
        <p:nvSpPr>
          <p:cNvPr id="142339" name="Rectangle 116"/>
          <p:cNvSpPr>
            <a:spLocks noGrp="1" noChangeArrowheads="1"/>
          </p:cNvSpPr>
          <p:nvPr>
            <p:ph type="body" idx="1"/>
          </p:nvPr>
        </p:nvSpPr>
        <p:spPr>
          <a:xfrm>
            <a:off x="1587762" y="1154114"/>
            <a:ext cx="7661275" cy="606425"/>
          </a:xfrm>
        </p:spPr>
        <p:txBody>
          <a:bodyPr>
            <a:normAutofit/>
          </a:bodyPr>
          <a:lstStyle/>
          <a:p>
            <a:r>
              <a:rPr lang="en-US" sz="2000" dirty="0">
                <a:latin typeface="Times New Roman" panose="02020603050405020304" pitchFamily="18" charset="0"/>
                <a:cs typeface="Times New Roman" panose="02020603050405020304" pitchFamily="18" charset="0"/>
              </a:rPr>
              <a:t> </a:t>
            </a:r>
            <a:r>
              <a:rPr kumimoji="0" lang="en-US" sz="2000" dirty="0" smtClean="0">
                <a:latin typeface="Times New Roman" panose="02020603050405020304" pitchFamily="18" charset="0"/>
                <a:cs typeface="Times New Roman" panose="02020603050405020304" pitchFamily="18" charset="0"/>
              </a:rPr>
              <a:t>Chen, IDE1FX, …</a:t>
            </a:r>
          </a:p>
        </p:txBody>
      </p:sp>
      <p:pic>
        <p:nvPicPr>
          <p:cNvPr id="142340" name="Picture 5"/>
          <p:cNvPicPr>
            <a:picLocks noChangeAspect="1" noChangeArrowheads="1"/>
          </p:cNvPicPr>
          <p:nvPr/>
        </p:nvPicPr>
        <p:blipFill>
          <a:blip r:embed="rId3">
            <a:extLst>
              <a:ext uri="{28A0092B-C50C-407E-A947-70E740481C1C}">
                <a14:useLocalDpi xmlns:a14="http://schemas.microsoft.com/office/drawing/2010/main" val="0"/>
              </a:ext>
            </a:extLst>
          </a:blip>
          <a:srcRect r="15594" b="76595"/>
          <a:stretch>
            <a:fillRect/>
          </a:stretch>
        </p:blipFill>
        <p:spPr bwMode="auto">
          <a:xfrm>
            <a:off x="1774209" y="1760539"/>
            <a:ext cx="8134066" cy="1938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1" name="Picture 5"/>
          <p:cNvPicPr>
            <a:picLocks noChangeAspect="1" noChangeArrowheads="1"/>
          </p:cNvPicPr>
          <p:nvPr/>
        </p:nvPicPr>
        <p:blipFill>
          <a:blip r:embed="rId3">
            <a:extLst>
              <a:ext uri="{28A0092B-C50C-407E-A947-70E740481C1C}">
                <a14:useLocalDpi xmlns:a14="http://schemas.microsoft.com/office/drawing/2010/main" val="0"/>
              </a:ext>
            </a:extLst>
          </a:blip>
          <a:srcRect t="87552"/>
          <a:stretch>
            <a:fillRect/>
          </a:stretch>
        </p:blipFill>
        <p:spPr bwMode="auto">
          <a:xfrm>
            <a:off x="2038350" y="4040189"/>
            <a:ext cx="8478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1927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201351"/>
            <a:ext cx="10515600" cy="685753"/>
          </a:xfrm>
        </p:spPr>
        <p:txBody>
          <a:bodyPr>
            <a:normAutofit fontScale="90000"/>
          </a:bodyPr>
          <a:lstStyle/>
          <a:p>
            <a:r>
              <a:rPr lang="en-GB" dirty="0"/>
              <a:t>Entities</a:t>
            </a:r>
          </a:p>
        </p:txBody>
      </p:sp>
      <p:sp>
        <p:nvSpPr>
          <p:cNvPr id="12291" name="Rectangle 3"/>
          <p:cNvSpPr>
            <a:spLocks noGrp="1" noChangeArrowheads="1"/>
          </p:cNvSpPr>
          <p:nvPr>
            <p:ph type="body" sz="half" idx="1"/>
          </p:nvPr>
        </p:nvSpPr>
        <p:spPr>
          <a:xfrm>
            <a:off x="838200" y="1091821"/>
            <a:ext cx="10515600" cy="3384645"/>
          </a:xfrm>
        </p:spPr>
        <p:txBody>
          <a:bodyPr>
            <a:normAutofit/>
          </a:bodyPr>
          <a:lstStyle/>
          <a:p>
            <a:r>
              <a:rPr lang="en-GB" sz="2000" b="1" dirty="0">
                <a:latin typeface="Times New Roman" panose="02020603050405020304" pitchFamily="18" charset="0"/>
                <a:cs typeface="Times New Roman" panose="02020603050405020304" pitchFamily="18" charset="0"/>
              </a:rPr>
              <a:t>Entities represent objects or things of interest</a:t>
            </a:r>
          </a:p>
          <a:p>
            <a:pPr lvl="1"/>
            <a:r>
              <a:rPr lang="en-GB" sz="2000" dirty="0">
                <a:latin typeface="Times New Roman" panose="02020603050405020304" pitchFamily="18" charset="0"/>
                <a:cs typeface="Times New Roman" panose="02020603050405020304" pitchFamily="18" charset="0"/>
              </a:rPr>
              <a:t>Physical things like students, lecturers, employees, products</a:t>
            </a:r>
          </a:p>
          <a:p>
            <a:pPr lvl="1"/>
            <a:r>
              <a:rPr lang="en-GB" sz="2000" dirty="0">
                <a:latin typeface="Times New Roman" panose="02020603050405020304" pitchFamily="18" charset="0"/>
                <a:cs typeface="Times New Roman" panose="02020603050405020304" pitchFamily="18" charset="0"/>
              </a:rPr>
              <a:t>More abstract things like modules, </a:t>
            </a:r>
            <a:r>
              <a:rPr lang="en-GB" sz="2000" dirty="0" smtClean="0">
                <a:latin typeface="Times New Roman" panose="02020603050405020304" pitchFamily="18" charset="0"/>
                <a:cs typeface="Times New Roman" panose="02020603050405020304" pitchFamily="18" charset="0"/>
              </a:rPr>
              <a:t>orders, </a:t>
            </a:r>
            <a:r>
              <a:rPr lang="en-GB" sz="2000" dirty="0">
                <a:latin typeface="Times New Roman" panose="02020603050405020304" pitchFamily="18" charset="0"/>
                <a:cs typeface="Times New Roman" panose="02020603050405020304" pitchFamily="18" charset="0"/>
              </a:rPr>
              <a:t>courses, </a:t>
            </a:r>
            <a:r>
              <a:rPr lang="en-GB" sz="2000" dirty="0" smtClean="0">
                <a:latin typeface="Times New Roman" panose="02020603050405020304" pitchFamily="18" charset="0"/>
                <a:cs typeface="Times New Roman" panose="02020603050405020304" pitchFamily="18" charset="0"/>
              </a:rPr>
              <a:t>projects</a:t>
            </a:r>
          </a:p>
          <a:p>
            <a:pPr lvl="1"/>
            <a:endParaRPr lang="en-GB" sz="2000" dirty="0">
              <a:latin typeface="Times New Roman" panose="02020603050405020304" pitchFamily="18" charset="0"/>
              <a:cs typeface="Times New Roman" panose="02020603050405020304" pitchFamily="18" charset="0"/>
            </a:endParaRPr>
          </a:p>
          <a:p>
            <a:r>
              <a:rPr lang="en-GB" sz="2000" b="1" dirty="0" smtClean="0">
                <a:latin typeface="Times New Roman" panose="02020603050405020304" pitchFamily="18" charset="0"/>
                <a:cs typeface="Times New Roman" panose="02020603050405020304" pitchFamily="18" charset="0"/>
              </a:rPr>
              <a:t>Entities have</a:t>
            </a:r>
          </a:p>
          <a:p>
            <a:pPr lvl="1"/>
            <a:r>
              <a:rPr lang="en-GB" sz="2000" dirty="0" smtClean="0">
                <a:latin typeface="Times New Roman" panose="02020603050405020304" pitchFamily="18" charset="0"/>
                <a:cs typeface="Times New Roman" panose="02020603050405020304" pitchFamily="18" charset="0"/>
              </a:rPr>
              <a:t>A general type or class, such as Lecturer or Module</a:t>
            </a:r>
          </a:p>
          <a:p>
            <a:pPr lvl="1"/>
            <a:r>
              <a:rPr lang="en-GB" sz="2000" dirty="0" smtClean="0">
                <a:latin typeface="Times New Roman" panose="02020603050405020304" pitchFamily="18" charset="0"/>
                <a:cs typeface="Times New Roman" panose="02020603050405020304" pitchFamily="18" charset="0"/>
              </a:rPr>
              <a:t>Instances of that particular type, such as Steve Mills, Natasha </a:t>
            </a:r>
            <a:r>
              <a:rPr lang="en-GB" sz="2000" dirty="0" err="1" smtClean="0">
                <a:latin typeface="Times New Roman" panose="02020603050405020304" pitchFamily="18" charset="0"/>
                <a:cs typeface="Times New Roman" panose="02020603050405020304" pitchFamily="18" charset="0"/>
              </a:rPr>
              <a:t>Alechina</a:t>
            </a:r>
            <a:r>
              <a:rPr lang="en-GB" sz="2000" dirty="0" smtClean="0">
                <a:latin typeface="Times New Roman" panose="02020603050405020304" pitchFamily="18" charset="0"/>
                <a:cs typeface="Times New Roman" panose="02020603050405020304" pitchFamily="18" charset="0"/>
              </a:rPr>
              <a:t> are  instances of Lecturer</a:t>
            </a:r>
          </a:p>
          <a:p>
            <a:pPr lvl="1"/>
            <a:r>
              <a:rPr lang="en-GB" sz="2000" dirty="0" smtClean="0">
                <a:latin typeface="Times New Roman" panose="02020603050405020304" pitchFamily="18" charset="0"/>
                <a:cs typeface="Times New Roman" panose="02020603050405020304" pitchFamily="18" charset="0"/>
              </a:rPr>
              <a:t>Attributes (such as name, email address)</a:t>
            </a:r>
          </a:p>
          <a:p>
            <a:pPr lvl="1"/>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09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499283"/>
            <a:ext cx="10515600" cy="549276"/>
          </a:xfrm>
        </p:spPr>
        <p:txBody>
          <a:bodyPr>
            <a:normAutofit fontScale="90000"/>
          </a:bodyPr>
          <a:lstStyle/>
          <a:p>
            <a:r>
              <a:rPr lang="en-GB" dirty="0"/>
              <a:t>Diagramming Entities</a:t>
            </a:r>
          </a:p>
        </p:txBody>
      </p:sp>
      <p:sp>
        <p:nvSpPr>
          <p:cNvPr id="13315" name="Rectangle 3"/>
          <p:cNvSpPr>
            <a:spLocks noGrp="1" noChangeArrowheads="1"/>
          </p:cNvSpPr>
          <p:nvPr>
            <p:ph type="body" sz="half" idx="1"/>
          </p:nvPr>
        </p:nvSpPr>
        <p:spPr>
          <a:xfrm>
            <a:off x="423081" y="2404281"/>
            <a:ext cx="6538415" cy="3047988"/>
          </a:xfrm>
        </p:spPr>
        <p:txBody>
          <a:bodyPr>
            <a:normAutofit/>
          </a:bodyPr>
          <a:lstStyle/>
          <a:p>
            <a:r>
              <a:rPr lang="en-GB" sz="2000" dirty="0">
                <a:latin typeface="Times New Roman" panose="02020603050405020304" pitchFamily="18" charset="0"/>
                <a:cs typeface="Times New Roman" panose="02020603050405020304" pitchFamily="18" charset="0"/>
              </a:rPr>
              <a:t>In an E/R Diagram, an entity is usually drawn as a box with rounded corners</a:t>
            </a:r>
          </a:p>
          <a:p>
            <a:r>
              <a:rPr lang="en-GB" sz="2000" dirty="0">
                <a:latin typeface="Times New Roman" panose="02020603050405020304" pitchFamily="18" charset="0"/>
                <a:cs typeface="Times New Roman" panose="02020603050405020304" pitchFamily="18" charset="0"/>
              </a:rPr>
              <a:t>The box is labelled with the name of the class of objects represented by that entity</a:t>
            </a:r>
          </a:p>
        </p:txBody>
      </p:sp>
      <p:sp>
        <p:nvSpPr>
          <p:cNvPr id="13316" name="AutoShape 4"/>
          <p:cNvSpPr>
            <a:spLocks noChangeArrowheads="1"/>
          </p:cNvSpPr>
          <p:nvPr/>
        </p:nvSpPr>
        <p:spPr bwMode="auto">
          <a:xfrm>
            <a:off x="9323696" y="2785281"/>
            <a:ext cx="1219200" cy="6096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Student</a:t>
            </a:r>
          </a:p>
        </p:txBody>
      </p:sp>
      <p:sp>
        <p:nvSpPr>
          <p:cNvPr id="13317" name="AutoShape 5"/>
          <p:cNvSpPr>
            <a:spLocks noChangeArrowheads="1"/>
          </p:cNvSpPr>
          <p:nvPr/>
        </p:nvSpPr>
        <p:spPr bwMode="auto">
          <a:xfrm>
            <a:off x="7342496" y="1413681"/>
            <a:ext cx="1219200" cy="6096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Lecturer</a:t>
            </a:r>
          </a:p>
        </p:txBody>
      </p:sp>
      <p:sp>
        <p:nvSpPr>
          <p:cNvPr id="13318" name="AutoShape 6"/>
          <p:cNvSpPr>
            <a:spLocks noChangeArrowheads="1"/>
          </p:cNvSpPr>
          <p:nvPr/>
        </p:nvSpPr>
        <p:spPr bwMode="auto">
          <a:xfrm>
            <a:off x="7342496" y="4156881"/>
            <a:ext cx="1219200" cy="6096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panose="020B0604020202020204" pitchFamily="34" charset="0"/>
              </a:rPr>
              <a:t>Module</a:t>
            </a:r>
          </a:p>
        </p:txBody>
      </p:sp>
      <p:sp>
        <p:nvSpPr>
          <p:cNvPr id="13319" name="AutoShape 7"/>
          <p:cNvSpPr>
            <a:spLocks noChangeArrowheads="1"/>
          </p:cNvSpPr>
          <p:nvPr/>
        </p:nvSpPr>
        <p:spPr bwMode="auto">
          <a:xfrm>
            <a:off x="7342496" y="2709081"/>
            <a:ext cx="1219200" cy="762000"/>
          </a:xfrm>
          <a:prstGeom prst="diamond">
            <a:avLst/>
          </a:prstGeom>
          <a:noFill/>
          <a:ln w="6350">
            <a:solidFill>
              <a:schemeClr val="fo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Tutors</a:t>
            </a:r>
          </a:p>
        </p:txBody>
      </p:sp>
      <p:sp>
        <p:nvSpPr>
          <p:cNvPr id="13320" name="AutoShape 8"/>
          <p:cNvSpPr>
            <a:spLocks noChangeArrowheads="1"/>
          </p:cNvSpPr>
          <p:nvPr/>
        </p:nvSpPr>
        <p:spPr bwMode="auto">
          <a:xfrm>
            <a:off x="9323696" y="4080681"/>
            <a:ext cx="1219200" cy="762000"/>
          </a:xfrm>
          <a:prstGeom prst="diamond">
            <a:avLst/>
          </a:prstGeom>
          <a:noFill/>
          <a:ln w="6350">
            <a:solidFill>
              <a:schemeClr val="fo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Studies</a:t>
            </a:r>
          </a:p>
        </p:txBody>
      </p:sp>
      <p:cxnSp>
        <p:nvCxnSpPr>
          <p:cNvPr id="13321" name="AutoShape 9"/>
          <p:cNvCxnSpPr>
            <a:cxnSpLocks noChangeShapeType="1"/>
            <a:stCxn id="13317" idx="2"/>
            <a:endCxn id="13319" idx="0"/>
          </p:cNvCxnSpPr>
          <p:nvPr/>
        </p:nvCxnSpPr>
        <p:spPr bwMode="auto">
          <a:xfrm>
            <a:off x="7952096" y="2032807"/>
            <a:ext cx="0" cy="676275"/>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2" name="AutoShape 10"/>
          <p:cNvCxnSpPr>
            <a:cxnSpLocks noChangeShapeType="1"/>
            <a:stCxn id="13319" idx="3"/>
            <a:endCxn id="13316" idx="1"/>
          </p:cNvCxnSpPr>
          <p:nvPr/>
        </p:nvCxnSpPr>
        <p:spPr bwMode="auto">
          <a:xfrm>
            <a:off x="8561697" y="3090081"/>
            <a:ext cx="752475" cy="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3" name="AutoShape 11"/>
          <p:cNvCxnSpPr>
            <a:cxnSpLocks noChangeShapeType="1"/>
            <a:stCxn id="13316" idx="2"/>
            <a:endCxn id="13320" idx="0"/>
          </p:cNvCxnSpPr>
          <p:nvPr/>
        </p:nvCxnSpPr>
        <p:spPr bwMode="auto">
          <a:xfrm>
            <a:off x="9933296" y="3404407"/>
            <a:ext cx="0" cy="676275"/>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4" name="AutoShape 12"/>
          <p:cNvCxnSpPr>
            <a:cxnSpLocks noChangeShapeType="1"/>
            <a:stCxn id="13318" idx="3"/>
            <a:endCxn id="13320" idx="1"/>
          </p:cNvCxnSpPr>
          <p:nvPr/>
        </p:nvCxnSpPr>
        <p:spPr bwMode="auto">
          <a:xfrm>
            <a:off x="8571222" y="4461681"/>
            <a:ext cx="752475" cy="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5" name="Arc 13"/>
          <p:cNvSpPr>
            <a:spLocks/>
          </p:cNvSpPr>
          <p:nvPr/>
        </p:nvSpPr>
        <p:spPr bwMode="auto">
          <a:xfrm>
            <a:off x="8561696" y="4309281"/>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6" name="Arc 14"/>
          <p:cNvSpPr>
            <a:spLocks/>
          </p:cNvSpPr>
          <p:nvPr/>
        </p:nvSpPr>
        <p:spPr bwMode="auto">
          <a:xfrm flipH="1">
            <a:off x="9171296" y="2937681"/>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7" name="Arc 15"/>
          <p:cNvSpPr>
            <a:spLocks/>
          </p:cNvSpPr>
          <p:nvPr/>
        </p:nvSpPr>
        <p:spPr bwMode="auto">
          <a:xfrm rot="5400000">
            <a:off x="9854715" y="3321062"/>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8" name="Oval 16"/>
          <p:cNvSpPr>
            <a:spLocks noChangeArrowheads="1"/>
          </p:cNvSpPr>
          <p:nvPr/>
        </p:nvSpPr>
        <p:spPr bwMode="auto">
          <a:xfrm>
            <a:off x="9476096" y="1489881"/>
            <a:ext cx="914400" cy="381000"/>
          </a:xfrm>
          <a:prstGeom prst="ellipse">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ID</a:t>
            </a:r>
          </a:p>
        </p:txBody>
      </p:sp>
      <p:sp>
        <p:nvSpPr>
          <p:cNvPr id="13329" name="Oval 17"/>
          <p:cNvSpPr>
            <a:spLocks noChangeArrowheads="1"/>
          </p:cNvSpPr>
          <p:nvPr/>
        </p:nvSpPr>
        <p:spPr bwMode="auto">
          <a:xfrm>
            <a:off x="10009496" y="2023281"/>
            <a:ext cx="914400" cy="381000"/>
          </a:xfrm>
          <a:prstGeom prst="ellipse">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Course</a:t>
            </a:r>
          </a:p>
        </p:txBody>
      </p:sp>
      <p:sp>
        <p:nvSpPr>
          <p:cNvPr id="13330" name="Oval 18"/>
          <p:cNvSpPr>
            <a:spLocks noChangeArrowheads="1"/>
          </p:cNvSpPr>
          <p:nvPr/>
        </p:nvSpPr>
        <p:spPr bwMode="auto">
          <a:xfrm>
            <a:off x="8942696" y="2023281"/>
            <a:ext cx="914400" cy="381000"/>
          </a:xfrm>
          <a:prstGeom prst="ellipse">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solidFill>
                  <a:schemeClr val="folHlink"/>
                </a:solidFill>
                <a:latin typeface="Arial" panose="020B0604020202020204" pitchFamily="34" charset="0"/>
              </a:rPr>
              <a:t>Name</a:t>
            </a:r>
          </a:p>
        </p:txBody>
      </p:sp>
      <p:cxnSp>
        <p:nvCxnSpPr>
          <p:cNvPr id="13331" name="AutoShape 19"/>
          <p:cNvCxnSpPr>
            <a:cxnSpLocks noChangeShapeType="1"/>
            <a:stCxn id="13316" idx="0"/>
            <a:endCxn id="13329" idx="4"/>
          </p:cNvCxnSpPr>
          <p:nvPr/>
        </p:nvCxnSpPr>
        <p:spPr bwMode="auto">
          <a:xfrm flipV="1">
            <a:off x="9933296" y="2404282"/>
            <a:ext cx="533400" cy="371475"/>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2" name="AutoShape 20"/>
          <p:cNvCxnSpPr>
            <a:cxnSpLocks noChangeShapeType="1"/>
            <a:stCxn id="13316" idx="0"/>
            <a:endCxn id="13328" idx="4"/>
          </p:cNvCxnSpPr>
          <p:nvPr/>
        </p:nvCxnSpPr>
        <p:spPr bwMode="auto">
          <a:xfrm flipV="1">
            <a:off x="9933296" y="1870882"/>
            <a:ext cx="0" cy="904875"/>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3" name="AutoShape 21"/>
          <p:cNvCxnSpPr>
            <a:cxnSpLocks noChangeShapeType="1"/>
            <a:stCxn id="13316" idx="0"/>
            <a:endCxn id="13330" idx="4"/>
          </p:cNvCxnSpPr>
          <p:nvPr/>
        </p:nvCxnSpPr>
        <p:spPr bwMode="auto">
          <a:xfrm flipH="1" flipV="1">
            <a:off x="9399896" y="2404282"/>
            <a:ext cx="533400" cy="371475"/>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336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365125"/>
            <a:ext cx="10515600" cy="562923"/>
          </a:xfrm>
        </p:spPr>
        <p:txBody>
          <a:bodyPr>
            <a:normAutofit fontScale="90000"/>
          </a:bodyPr>
          <a:lstStyle/>
          <a:p>
            <a:r>
              <a:rPr lang="en-GB" dirty="0">
                <a:latin typeface="Times New Roman" panose="02020603050405020304" pitchFamily="18" charset="0"/>
                <a:cs typeface="Times New Roman" panose="02020603050405020304" pitchFamily="18" charset="0"/>
              </a:rPr>
              <a:t>Attributes</a:t>
            </a:r>
          </a:p>
        </p:txBody>
      </p:sp>
      <p:sp>
        <p:nvSpPr>
          <p:cNvPr id="14339" name="Rectangle 3"/>
          <p:cNvSpPr>
            <a:spLocks noGrp="1" noChangeArrowheads="1"/>
          </p:cNvSpPr>
          <p:nvPr>
            <p:ph type="body" sz="half" idx="1"/>
          </p:nvPr>
        </p:nvSpPr>
        <p:spPr>
          <a:xfrm>
            <a:off x="456063" y="1047703"/>
            <a:ext cx="9097370" cy="5380393"/>
          </a:xfrm>
        </p:spPr>
        <p:txBody>
          <a:bodyPr>
            <a:normAutofit fontScale="92500" lnSpcReduction="10000"/>
          </a:bodyPr>
          <a:lstStyle/>
          <a:p>
            <a:r>
              <a:rPr lang="en-GB" sz="2400" dirty="0">
                <a:latin typeface="Times New Roman" panose="02020603050405020304" pitchFamily="18" charset="0"/>
                <a:cs typeface="Times New Roman" panose="02020603050405020304" pitchFamily="18" charset="0"/>
              </a:rPr>
              <a:t>Attributes are facts, aspects, properties, or details about an entity</a:t>
            </a:r>
          </a:p>
          <a:p>
            <a:pPr lvl="1"/>
            <a:r>
              <a:rPr lang="en-GB" sz="2000" dirty="0">
                <a:latin typeface="Times New Roman" panose="02020603050405020304" pitchFamily="18" charset="0"/>
                <a:cs typeface="Times New Roman" panose="02020603050405020304" pitchFamily="18" charset="0"/>
              </a:rPr>
              <a:t>Students have IDs, names, courses, addresses, … </a:t>
            </a:r>
          </a:p>
          <a:p>
            <a:pPr lvl="1"/>
            <a:r>
              <a:rPr lang="en-GB" sz="2000" dirty="0">
                <a:latin typeface="Times New Roman" panose="02020603050405020304" pitchFamily="18" charset="0"/>
                <a:cs typeface="Times New Roman" panose="02020603050405020304" pitchFamily="18" charset="0"/>
              </a:rPr>
              <a:t>Modules have codes, titles, credit weights, levels, … </a:t>
            </a:r>
            <a:endParaRPr lang="en-GB" sz="2000" dirty="0" smtClean="0">
              <a:latin typeface="Times New Roman" panose="02020603050405020304" pitchFamily="18" charset="0"/>
              <a:cs typeface="Times New Roman" panose="02020603050405020304" pitchFamily="18" charset="0"/>
            </a:endParaRPr>
          </a:p>
          <a:p>
            <a:pPr lvl="1"/>
            <a:endParaRPr lang="en-GB" sz="2000" dirty="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Attributes have</a:t>
            </a:r>
          </a:p>
          <a:p>
            <a:pPr lvl="1"/>
            <a:r>
              <a:rPr lang="en-GB" sz="2000" dirty="0" smtClean="0">
                <a:latin typeface="Times New Roman" panose="02020603050405020304" pitchFamily="18" charset="0"/>
                <a:cs typeface="Times New Roman" panose="02020603050405020304" pitchFamily="18" charset="0"/>
              </a:rPr>
              <a:t>A name</a:t>
            </a:r>
          </a:p>
          <a:p>
            <a:pPr lvl="1"/>
            <a:r>
              <a:rPr lang="en-GB" sz="2000" dirty="0" smtClean="0">
                <a:latin typeface="Times New Roman" panose="02020603050405020304" pitchFamily="18" charset="0"/>
                <a:cs typeface="Times New Roman" panose="02020603050405020304" pitchFamily="18" charset="0"/>
              </a:rPr>
              <a:t>An associated entity</a:t>
            </a:r>
          </a:p>
          <a:p>
            <a:pPr lvl="1"/>
            <a:r>
              <a:rPr lang="en-GB" sz="2000" dirty="0" smtClean="0">
                <a:latin typeface="Times New Roman" panose="02020603050405020304" pitchFamily="18" charset="0"/>
                <a:cs typeface="Times New Roman" panose="02020603050405020304" pitchFamily="18" charset="0"/>
              </a:rPr>
              <a:t>Domains of possible values</a:t>
            </a:r>
          </a:p>
          <a:p>
            <a:pPr lvl="1"/>
            <a:r>
              <a:rPr lang="en-GB" sz="2000" dirty="0" smtClean="0">
                <a:latin typeface="Times New Roman" panose="02020603050405020304" pitchFamily="18" charset="0"/>
                <a:cs typeface="Times New Roman" panose="02020603050405020304" pitchFamily="18" charset="0"/>
              </a:rPr>
              <a:t>Values from the domain for each instance of the entity they are belong to</a:t>
            </a:r>
          </a:p>
          <a:p>
            <a:r>
              <a:rPr lang="en-US" sz="2200" b="1" dirty="0" smtClean="0">
                <a:latin typeface="Times New Roman" panose="02020603050405020304" pitchFamily="18" charset="0"/>
                <a:cs typeface="Times New Roman" panose="02020603050405020304" pitchFamily="18" charset="0"/>
              </a:rPr>
              <a:t>Attribute </a:t>
            </a:r>
            <a:r>
              <a:rPr lang="en-US" sz="2200" b="1" dirty="0">
                <a:latin typeface="Times New Roman" panose="02020603050405020304" pitchFamily="18" charset="0"/>
                <a:cs typeface="Times New Roman" panose="02020603050405020304" pitchFamily="18" charset="0"/>
              </a:rPr>
              <a:t>types:</a:t>
            </a:r>
          </a:p>
          <a:p>
            <a:pPr lvl="1"/>
            <a:r>
              <a:rPr lang="en-US" sz="2200" b="1" dirty="0">
                <a:solidFill>
                  <a:srgbClr val="000099"/>
                </a:solidFill>
                <a:latin typeface="Times New Roman" panose="02020603050405020304" pitchFamily="18" charset="0"/>
                <a:ea typeface="ＭＳ Ｐゴシック" panose="020B0600070205080204" pitchFamily="34" charset="-128"/>
                <a:cs typeface="Times New Roman" panose="02020603050405020304" pitchFamily="18" charset="0"/>
              </a:rPr>
              <a:t>Simple</a:t>
            </a:r>
            <a:r>
              <a:rPr lang="en-US" sz="2200"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sz="2200" b="1" dirty="0">
                <a:solidFill>
                  <a:srgbClr val="000099"/>
                </a:solidFill>
                <a:latin typeface="Times New Roman" panose="02020603050405020304" pitchFamily="18" charset="0"/>
                <a:ea typeface="ＭＳ Ｐゴシック" panose="020B0600070205080204" pitchFamily="34" charset="-128"/>
                <a:cs typeface="Times New Roman" panose="02020603050405020304" pitchFamily="18" charset="0"/>
              </a:rPr>
              <a:t>composite</a:t>
            </a:r>
            <a:r>
              <a:rPr lang="en-US" sz="2200" dirty="0">
                <a:latin typeface="Times New Roman" panose="02020603050405020304" pitchFamily="18" charset="0"/>
                <a:ea typeface="ＭＳ Ｐゴシック" panose="020B0600070205080204" pitchFamily="34" charset="-128"/>
                <a:cs typeface="Times New Roman" panose="02020603050405020304" pitchFamily="18" charset="0"/>
              </a:rPr>
              <a:t> attributes.</a:t>
            </a:r>
          </a:p>
          <a:p>
            <a:pPr lvl="1"/>
            <a:r>
              <a:rPr lang="en-US" sz="2200" b="1" dirty="0">
                <a:solidFill>
                  <a:srgbClr val="000099"/>
                </a:solidFill>
                <a:latin typeface="Times New Roman" panose="02020603050405020304" pitchFamily="18" charset="0"/>
                <a:ea typeface="ＭＳ Ｐゴシック" panose="020B0600070205080204" pitchFamily="34" charset="-128"/>
                <a:cs typeface="Times New Roman" panose="02020603050405020304" pitchFamily="18" charset="0"/>
              </a:rPr>
              <a:t>Single-valued</a:t>
            </a:r>
            <a:r>
              <a:rPr lang="en-US" sz="2200"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sz="2200" b="1" dirty="0">
                <a:solidFill>
                  <a:srgbClr val="000099"/>
                </a:solidFill>
                <a:latin typeface="Times New Roman" panose="02020603050405020304" pitchFamily="18" charset="0"/>
                <a:ea typeface="ＭＳ Ｐゴシック" panose="020B0600070205080204" pitchFamily="34" charset="-128"/>
                <a:cs typeface="Times New Roman" panose="02020603050405020304" pitchFamily="18" charset="0"/>
              </a:rPr>
              <a:t>multivalued</a:t>
            </a:r>
            <a:r>
              <a:rPr lang="en-US" sz="2200" dirty="0">
                <a:latin typeface="Times New Roman" panose="02020603050405020304" pitchFamily="18" charset="0"/>
                <a:ea typeface="ＭＳ Ｐゴシック" panose="020B0600070205080204" pitchFamily="34" charset="-128"/>
                <a:cs typeface="Times New Roman" panose="02020603050405020304" pitchFamily="18" charset="0"/>
              </a:rPr>
              <a:t> attributes</a:t>
            </a:r>
          </a:p>
          <a:p>
            <a:pPr lvl="2"/>
            <a:r>
              <a:rPr lang="en-US" sz="2200" dirty="0">
                <a:latin typeface="Times New Roman" panose="02020603050405020304" pitchFamily="18" charset="0"/>
                <a:ea typeface="ＭＳ Ｐゴシック" panose="020B0600070205080204" pitchFamily="34" charset="-128"/>
                <a:cs typeface="Times New Roman" panose="02020603050405020304" pitchFamily="18" charset="0"/>
              </a:rPr>
              <a:t>Example: multivalued attribute: </a:t>
            </a:r>
            <a:r>
              <a:rPr lang="en-US" sz="2200" i="1" dirty="0" err="1">
                <a:latin typeface="Times New Roman" panose="02020603050405020304" pitchFamily="18" charset="0"/>
                <a:ea typeface="ＭＳ Ｐゴシック" panose="020B0600070205080204" pitchFamily="34" charset="-128"/>
                <a:cs typeface="Times New Roman" panose="02020603050405020304" pitchFamily="18" charset="0"/>
              </a:rPr>
              <a:t>phone_numbers</a:t>
            </a:r>
            <a:endParaRPr lang="en-US" sz="2200" i="1"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a:r>
              <a:rPr lang="en-US" sz="2200" b="1" dirty="0">
                <a:solidFill>
                  <a:srgbClr val="000099"/>
                </a:solidFill>
                <a:latin typeface="Times New Roman" panose="02020603050405020304" pitchFamily="18" charset="0"/>
                <a:ea typeface="ＭＳ Ｐゴシック" panose="020B0600070205080204" pitchFamily="34" charset="-128"/>
                <a:cs typeface="Times New Roman" panose="02020603050405020304" pitchFamily="18" charset="0"/>
              </a:rPr>
              <a:t>Derived</a:t>
            </a:r>
            <a:r>
              <a:rPr lang="en-US" sz="2200" dirty="0">
                <a:latin typeface="Times New Roman" panose="02020603050405020304" pitchFamily="18" charset="0"/>
                <a:ea typeface="ＭＳ Ｐゴシック" panose="020B0600070205080204" pitchFamily="34" charset="-128"/>
                <a:cs typeface="Times New Roman" panose="02020603050405020304" pitchFamily="18" charset="0"/>
              </a:rPr>
              <a:t> attributes</a:t>
            </a:r>
          </a:p>
          <a:p>
            <a:pPr lvl="2"/>
            <a:r>
              <a:rPr lang="en-US" sz="2200" dirty="0">
                <a:latin typeface="Times New Roman" panose="02020603050405020304" pitchFamily="18" charset="0"/>
                <a:ea typeface="ＭＳ Ｐゴシック" panose="020B0600070205080204" pitchFamily="34" charset="-128"/>
                <a:cs typeface="Times New Roman" panose="02020603050405020304" pitchFamily="18" charset="0"/>
              </a:rPr>
              <a:t>Can be computed from other attributes</a:t>
            </a:r>
          </a:p>
          <a:p>
            <a:pPr lvl="2"/>
            <a:r>
              <a:rPr lang="en-US" sz="2200" dirty="0">
                <a:latin typeface="Times New Roman" panose="02020603050405020304" pitchFamily="18" charset="0"/>
                <a:ea typeface="ＭＳ Ｐゴシック" panose="020B0600070205080204" pitchFamily="34" charset="-128"/>
                <a:cs typeface="Times New Roman" panose="02020603050405020304" pitchFamily="18" charset="0"/>
              </a:rPr>
              <a:t>Example:  age, given </a:t>
            </a:r>
            <a:r>
              <a:rPr 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date_of_birth</a:t>
            </a:r>
            <a:endParaRPr lang="en-US" sz="2200"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457200" lvl="1"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05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228600"/>
            <a:ext cx="10515600" cy="473075"/>
          </a:xfrm>
        </p:spPr>
        <p:txBody>
          <a:bodyPr>
            <a:normAutofit fontScale="90000"/>
          </a:bodyPr>
          <a:lstStyle/>
          <a:p>
            <a:r>
              <a:rPr lang="en-GB" dirty="0" smtClean="0">
                <a:latin typeface="Times New Roman" panose="02020603050405020304" pitchFamily="18" charset="0"/>
                <a:cs typeface="Times New Roman" panose="02020603050405020304" pitchFamily="18" charset="0"/>
              </a:rPr>
              <a:t>Diagramming Attributes</a:t>
            </a:r>
            <a:endParaRPr lang="en-GB" dirty="0">
              <a:latin typeface="Times New Roman" panose="02020603050405020304" pitchFamily="18" charset="0"/>
              <a:cs typeface="Times New Roman" panose="02020603050405020304" pitchFamily="18" charset="0"/>
            </a:endParaRPr>
          </a:p>
        </p:txBody>
      </p:sp>
      <p:sp>
        <p:nvSpPr>
          <p:cNvPr id="15363" name="Rectangle 3"/>
          <p:cNvSpPr>
            <a:spLocks noGrp="1" noChangeArrowheads="1"/>
          </p:cNvSpPr>
          <p:nvPr>
            <p:ph type="body" sz="half" idx="1"/>
          </p:nvPr>
        </p:nvSpPr>
        <p:spPr>
          <a:xfrm>
            <a:off x="569794" y="2332748"/>
            <a:ext cx="6023212" cy="1755775"/>
          </a:xfrm>
        </p:spPr>
        <p:txBody>
          <a:bodyPr>
            <a:normAutofit/>
          </a:bodyPr>
          <a:lstStyle/>
          <a:p>
            <a:r>
              <a:rPr lang="en-GB" sz="2000" dirty="0">
                <a:latin typeface="Times New Roman" panose="02020603050405020304" pitchFamily="18" charset="0"/>
                <a:cs typeface="Times New Roman" panose="02020603050405020304" pitchFamily="18" charset="0"/>
              </a:rPr>
              <a:t>In an E/R Diagram attributes may be drawn as ovals</a:t>
            </a:r>
          </a:p>
          <a:p>
            <a:r>
              <a:rPr lang="en-GB" sz="2000" dirty="0">
                <a:latin typeface="Times New Roman" panose="02020603050405020304" pitchFamily="18" charset="0"/>
                <a:cs typeface="Times New Roman" panose="02020603050405020304" pitchFamily="18" charset="0"/>
              </a:rPr>
              <a:t>Each attribute is linked to its entity by a line</a:t>
            </a:r>
          </a:p>
          <a:p>
            <a:r>
              <a:rPr lang="en-GB" sz="2000" dirty="0">
                <a:latin typeface="Times New Roman" panose="02020603050405020304" pitchFamily="18" charset="0"/>
                <a:cs typeface="Times New Roman" panose="02020603050405020304" pitchFamily="18" charset="0"/>
              </a:rPr>
              <a:t>The name of the attribute is written in the oval</a:t>
            </a:r>
          </a:p>
        </p:txBody>
      </p:sp>
      <p:sp>
        <p:nvSpPr>
          <p:cNvPr id="15364" name="AutoShape 4"/>
          <p:cNvSpPr>
            <a:spLocks noChangeArrowheads="1"/>
          </p:cNvSpPr>
          <p:nvPr/>
        </p:nvSpPr>
        <p:spPr bwMode="auto">
          <a:xfrm>
            <a:off x="9200866" y="3058236"/>
            <a:ext cx="1219200" cy="609600"/>
          </a:xfrm>
          <a:prstGeom prst="roundRect">
            <a:avLst>
              <a:gd name="adj" fmla="val 16667"/>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Student</a:t>
            </a:r>
          </a:p>
        </p:txBody>
      </p:sp>
      <p:sp>
        <p:nvSpPr>
          <p:cNvPr id="15365" name="AutoShape 5"/>
          <p:cNvSpPr>
            <a:spLocks noChangeArrowheads="1"/>
          </p:cNvSpPr>
          <p:nvPr/>
        </p:nvSpPr>
        <p:spPr bwMode="auto">
          <a:xfrm>
            <a:off x="7219666" y="1686636"/>
            <a:ext cx="1219200" cy="609600"/>
          </a:xfrm>
          <a:prstGeom prst="roundRect">
            <a:avLst>
              <a:gd name="adj" fmla="val 16667"/>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Lecturer</a:t>
            </a:r>
          </a:p>
        </p:txBody>
      </p:sp>
      <p:sp>
        <p:nvSpPr>
          <p:cNvPr id="15366" name="AutoShape 6"/>
          <p:cNvSpPr>
            <a:spLocks noChangeArrowheads="1"/>
          </p:cNvSpPr>
          <p:nvPr/>
        </p:nvSpPr>
        <p:spPr bwMode="auto">
          <a:xfrm>
            <a:off x="7219666" y="4429836"/>
            <a:ext cx="1219200" cy="609600"/>
          </a:xfrm>
          <a:prstGeom prst="roundRect">
            <a:avLst>
              <a:gd name="adj" fmla="val 16667"/>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Module</a:t>
            </a:r>
          </a:p>
        </p:txBody>
      </p:sp>
      <p:sp>
        <p:nvSpPr>
          <p:cNvPr id="15367" name="AutoShape 7"/>
          <p:cNvSpPr>
            <a:spLocks noChangeArrowheads="1"/>
          </p:cNvSpPr>
          <p:nvPr/>
        </p:nvSpPr>
        <p:spPr bwMode="auto">
          <a:xfrm>
            <a:off x="7219666" y="2982036"/>
            <a:ext cx="1219200" cy="762000"/>
          </a:xfrm>
          <a:prstGeom prst="diamond">
            <a:avLst/>
          </a:prstGeom>
          <a:noFill/>
          <a:ln w="6350">
            <a:solidFill>
              <a:schemeClr val="fo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Tutors</a:t>
            </a:r>
          </a:p>
        </p:txBody>
      </p:sp>
      <p:sp>
        <p:nvSpPr>
          <p:cNvPr id="15368" name="AutoShape 8"/>
          <p:cNvSpPr>
            <a:spLocks noChangeArrowheads="1"/>
          </p:cNvSpPr>
          <p:nvPr/>
        </p:nvSpPr>
        <p:spPr bwMode="auto">
          <a:xfrm>
            <a:off x="9200866" y="4353636"/>
            <a:ext cx="1219200" cy="762000"/>
          </a:xfrm>
          <a:prstGeom prst="diamond">
            <a:avLst/>
          </a:prstGeom>
          <a:noFill/>
          <a:ln w="6350">
            <a:solidFill>
              <a:schemeClr val="fo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solidFill>
                  <a:schemeClr val="folHlink"/>
                </a:solidFill>
                <a:latin typeface="Arial" panose="020B0604020202020204" pitchFamily="34" charset="0"/>
              </a:rPr>
              <a:t>Studies</a:t>
            </a:r>
          </a:p>
        </p:txBody>
      </p:sp>
      <p:cxnSp>
        <p:nvCxnSpPr>
          <p:cNvPr id="15369" name="AutoShape 9"/>
          <p:cNvCxnSpPr>
            <a:cxnSpLocks noChangeShapeType="1"/>
            <a:stCxn id="15365" idx="2"/>
            <a:endCxn id="15367" idx="0"/>
          </p:cNvCxnSpPr>
          <p:nvPr/>
        </p:nvCxnSpPr>
        <p:spPr bwMode="auto">
          <a:xfrm>
            <a:off x="7829266" y="2296236"/>
            <a:ext cx="0" cy="68580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0" name="AutoShape 10"/>
          <p:cNvCxnSpPr>
            <a:cxnSpLocks noChangeShapeType="1"/>
            <a:stCxn id="15367" idx="3"/>
            <a:endCxn id="15364" idx="1"/>
          </p:cNvCxnSpPr>
          <p:nvPr/>
        </p:nvCxnSpPr>
        <p:spPr bwMode="auto">
          <a:xfrm>
            <a:off x="8438866" y="3363036"/>
            <a:ext cx="762000" cy="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1" name="AutoShape 11"/>
          <p:cNvCxnSpPr>
            <a:cxnSpLocks noChangeShapeType="1"/>
            <a:stCxn id="15364" idx="2"/>
            <a:endCxn id="15368" idx="0"/>
          </p:cNvCxnSpPr>
          <p:nvPr/>
        </p:nvCxnSpPr>
        <p:spPr bwMode="auto">
          <a:xfrm>
            <a:off x="9810466" y="3667836"/>
            <a:ext cx="0" cy="68580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2" name="AutoShape 12"/>
          <p:cNvCxnSpPr>
            <a:cxnSpLocks noChangeShapeType="1"/>
            <a:stCxn id="15366" idx="3"/>
            <a:endCxn id="15368" idx="1"/>
          </p:cNvCxnSpPr>
          <p:nvPr/>
        </p:nvCxnSpPr>
        <p:spPr bwMode="auto">
          <a:xfrm>
            <a:off x="8438866" y="4734636"/>
            <a:ext cx="762000" cy="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73" name="Arc 13"/>
          <p:cNvSpPr>
            <a:spLocks/>
          </p:cNvSpPr>
          <p:nvPr/>
        </p:nvSpPr>
        <p:spPr bwMode="auto">
          <a:xfrm>
            <a:off x="8438866" y="4582236"/>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Arc 14"/>
          <p:cNvSpPr>
            <a:spLocks/>
          </p:cNvSpPr>
          <p:nvPr/>
        </p:nvSpPr>
        <p:spPr bwMode="auto">
          <a:xfrm flipH="1">
            <a:off x="9048466" y="3210636"/>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Arc 15"/>
          <p:cNvSpPr>
            <a:spLocks/>
          </p:cNvSpPr>
          <p:nvPr/>
        </p:nvSpPr>
        <p:spPr bwMode="auto">
          <a:xfrm rot="5400000">
            <a:off x="9731885" y="3594017"/>
            <a:ext cx="152400" cy="3000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6" name="Oval 16"/>
          <p:cNvSpPr>
            <a:spLocks noChangeArrowheads="1"/>
          </p:cNvSpPr>
          <p:nvPr/>
        </p:nvSpPr>
        <p:spPr bwMode="auto">
          <a:xfrm>
            <a:off x="9353266" y="1762836"/>
            <a:ext cx="9144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ID</a:t>
            </a:r>
          </a:p>
        </p:txBody>
      </p:sp>
      <p:sp>
        <p:nvSpPr>
          <p:cNvPr id="15377" name="Oval 17"/>
          <p:cNvSpPr>
            <a:spLocks noChangeArrowheads="1"/>
          </p:cNvSpPr>
          <p:nvPr/>
        </p:nvSpPr>
        <p:spPr bwMode="auto">
          <a:xfrm>
            <a:off x="9886666" y="2296236"/>
            <a:ext cx="9144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Course</a:t>
            </a:r>
          </a:p>
        </p:txBody>
      </p:sp>
      <p:sp>
        <p:nvSpPr>
          <p:cNvPr id="15378" name="Oval 18"/>
          <p:cNvSpPr>
            <a:spLocks noChangeArrowheads="1"/>
          </p:cNvSpPr>
          <p:nvPr/>
        </p:nvSpPr>
        <p:spPr bwMode="auto">
          <a:xfrm>
            <a:off x="8819866" y="2296236"/>
            <a:ext cx="9144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a:latin typeface="Arial" panose="020B0604020202020204" pitchFamily="34" charset="0"/>
              </a:rPr>
              <a:t>Name</a:t>
            </a:r>
          </a:p>
        </p:txBody>
      </p:sp>
      <p:cxnSp>
        <p:nvCxnSpPr>
          <p:cNvPr id="15379" name="AutoShape 19"/>
          <p:cNvCxnSpPr>
            <a:cxnSpLocks noChangeShapeType="1"/>
            <a:stCxn id="15364" idx="0"/>
            <a:endCxn id="15377" idx="4"/>
          </p:cNvCxnSpPr>
          <p:nvPr/>
        </p:nvCxnSpPr>
        <p:spPr bwMode="auto">
          <a:xfrm flipV="1">
            <a:off x="9810466" y="2686762"/>
            <a:ext cx="533400" cy="371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0" name="AutoShape 20"/>
          <p:cNvCxnSpPr>
            <a:cxnSpLocks noChangeShapeType="1"/>
            <a:stCxn id="15364" idx="0"/>
            <a:endCxn id="15376" idx="4"/>
          </p:cNvCxnSpPr>
          <p:nvPr/>
        </p:nvCxnSpPr>
        <p:spPr bwMode="auto">
          <a:xfrm flipV="1">
            <a:off x="9810466" y="2153362"/>
            <a:ext cx="0" cy="9048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1" name="AutoShape 21"/>
          <p:cNvCxnSpPr>
            <a:cxnSpLocks noChangeShapeType="1"/>
            <a:stCxn id="15364" idx="0"/>
            <a:endCxn id="15378" idx="4"/>
          </p:cNvCxnSpPr>
          <p:nvPr/>
        </p:nvCxnSpPr>
        <p:spPr bwMode="auto">
          <a:xfrm flipH="1" flipV="1">
            <a:off x="9277066" y="2686762"/>
            <a:ext cx="533400" cy="371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679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365125"/>
            <a:ext cx="10515600" cy="658457"/>
          </a:xfrm>
        </p:spPr>
        <p:txBody>
          <a:bodyPr>
            <a:normAutofit fontScale="90000"/>
          </a:bodyPr>
          <a:lstStyle/>
          <a:p>
            <a:r>
              <a:rPr lang="en-GB" dirty="0"/>
              <a:t>Relationships</a:t>
            </a:r>
          </a:p>
        </p:txBody>
      </p:sp>
      <p:sp>
        <p:nvSpPr>
          <p:cNvPr id="16387" name="Rectangle 3"/>
          <p:cNvSpPr>
            <a:spLocks noGrp="1" noChangeArrowheads="1"/>
          </p:cNvSpPr>
          <p:nvPr>
            <p:ph type="body" sz="half" idx="1"/>
          </p:nvPr>
        </p:nvSpPr>
        <p:spPr>
          <a:xfrm>
            <a:off x="933735" y="1307010"/>
            <a:ext cx="9888940" cy="4351338"/>
          </a:xfrm>
        </p:spPr>
        <p:txBody>
          <a:bodyPr>
            <a:normAutofit/>
          </a:bodyPr>
          <a:lstStyle/>
          <a:p>
            <a:r>
              <a:rPr lang="en-GB" sz="2000" dirty="0">
                <a:latin typeface="Times New Roman" panose="02020603050405020304" pitchFamily="18" charset="0"/>
                <a:cs typeface="Times New Roman" panose="02020603050405020304" pitchFamily="18" charset="0"/>
              </a:rPr>
              <a:t>Relationships are an association between two or more entities</a:t>
            </a:r>
          </a:p>
          <a:p>
            <a:pPr lvl="1"/>
            <a:r>
              <a:rPr lang="en-GB" sz="2000" dirty="0">
                <a:latin typeface="Times New Roman" panose="02020603050405020304" pitchFamily="18" charset="0"/>
                <a:cs typeface="Times New Roman" panose="02020603050405020304" pitchFamily="18" charset="0"/>
              </a:rPr>
              <a:t>Each Student takes several Modules</a:t>
            </a:r>
          </a:p>
          <a:p>
            <a:pPr lvl="1"/>
            <a:r>
              <a:rPr lang="en-GB" sz="2000" dirty="0">
                <a:latin typeface="Times New Roman" panose="02020603050405020304" pitchFamily="18" charset="0"/>
                <a:cs typeface="Times New Roman" panose="02020603050405020304" pitchFamily="18" charset="0"/>
              </a:rPr>
              <a:t>Each Module is taught by a Lecturer</a:t>
            </a:r>
          </a:p>
          <a:p>
            <a:pPr lvl="1"/>
            <a:r>
              <a:rPr lang="en-GB" sz="2000" dirty="0">
                <a:latin typeface="Times New Roman" panose="02020603050405020304" pitchFamily="18" charset="0"/>
                <a:cs typeface="Times New Roman" panose="02020603050405020304" pitchFamily="18" charset="0"/>
              </a:rPr>
              <a:t>Each Employee works for a single Department</a:t>
            </a:r>
          </a:p>
          <a:p>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Relationships have</a:t>
            </a:r>
          </a:p>
          <a:p>
            <a:pPr lvl="1"/>
            <a:r>
              <a:rPr lang="en-GB" sz="2000" dirty="0" smtClean="0">
                <a:latin typeface="Times New Roman" panose="02020603050405020304" pitchFamily="18" charset="0"/>
                <a:cs typeface="Times New Roman" panose="02020603050405020304" pitchFamily="18" charset="0"/>
              </a:rPr>
              <a:t>A name</a:t>
            </a:r>
          </a:p>
          <a:p>
            <a:pPr lvl="1"/>
            <a:r>
              <a:rPr lang="en-GB" sz="2000" dirty="0" smtClean="0">
                <a:latin typeface="Times New Roman" panose="02020603050405020304" pitchFamily="18" charset="0"/>
                <a:cs typeface="Times New Roman" panose="02020603050405020304" pitchFamily="18" charset="0"/>
              </a:rPr>
              <a:t>A set of entities that participate in them</a:t>
            </a:r>
          </a:p>
          <a:p>
            <a:pPr lvl="1"/>
            <a:r>
              <a:rPr lang="en-GB" sz="2000" dirty="0" smtClean="0">
                <a:latin typeface="Times New Roman" panose="02020603050405020304" pitchFamily="18" charset="0"/>
                <a:cs typeface="Times New Roman" panose="02020603050405020304" pitchFamily="18" charset="0"/>
              </a:rPr>
              <a:t>A degree - the number of entities that participate (most have degree 2)</a:t>
            </a:r>
          </a:p>
          <a:p>
            <a:pPr lvl="1"/>
            <a:r>
              <a:rPr lang="en-GB" sz="2000" dirty="0" smtClean="0">
                <a:latin typeface="Times New Roman" panose="02020603050405020304" pitchFamily="18" charset="0"/>
                <a:cs typeface="Times New Roman" panose="02020603050405020304" pitchFamily="18" charset="0"/>
              </a:rPr>
              <a:t>A cardinality ratio</a:t>
            </a: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82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838200" y="365125"/>
            <a:ext cx="10515600" cy="549275"/>
          </a:xfrm>
        </p:spPr>
        <p:txBody>
          <a:bodyPr>
            <a:normAutofit fontScale="90000"/>
          </a:bodyPr>
          <a:lstStyle/>
          <a:p>
            <a:pPr>
              <a:defRPr/>
            </a:pPr>
            <a:r>
              <a:rPr lang="en-US" dirty="0">
                <a:latin typeface="Times New Roman" panose="02020603050405020304" pitchFamily="18" charset="0"/>
                <a:cs typeface="Times New Roman" panose="02020603050405020304" pitchFamily="18" charset="0"/>
              </a:rPr>
              <a:t>Mapping Cardinality Constraints</a:t>
            </a:r>
          </a:p>
        </p:txBody>
      </p:sp>
      <p:sp>
        <p:nvSpPr>
          <p:cNvPr id="25603" name="Rectangle 3"/>
          <p:cNvSpPr>
            <a:spLocks noGrp="1" noChangeArrowheads="1"/>
          </p:cNvSpPr>
          <p:nvPr>
            <p:ph type="body" idx="1"/>
          </p:nvPr>
        </p:nvSpPr>
        <p:spPr>
          <a:xfrm>
            <a:off x="955343" y="1093788"/>
            <a:ext cx="10181230" cy="4114800"/>
          </a:xfrm>
        </p:spPr>
        <p:txBody>
          <a:bodyPr>
            <a:normAutofit/>
          </a:bodyPr>
          <a:lstStyle/>
          <a:p>
            <a:r>
              <a:rPr lang="en-US" sz="2000" dirty="0" smtClean="0">
                <a:latin typeface="Times New Roman" panose="02020603050405020304" pitchFamily="18" charset="0"/>
                <a:cs typeface="Times New Roman" panose="02020603050405020304" pitchFamily="18" charset="0"/>
              </a:rPr>
              <a:t>Express the number of entities to which another entity can be associated via a relationship set.</a:t>
            </a:r>
          </a:p>
          <a:p>
            <a:r>
              <a:rPr lang="en-US" sz="2000" dirty="0" smtClean="0">
                <a:latin typeface="Times New Roman" panose="02020603050405020304" pitchFamily="18" charset="0"/>
                <a:cs typeface="Times New Roman" panose="02020603050405020304" pitchFamily="18" charset="0"/>
              </a:rPr>
              <a:t>Most useful in describing binary relationship sets.</a:t>
            </a:r>
          </a:p>
          <a:p>
            <a:r>
              <a:rPr lang="en-US" sz="2000" dirty="0" smtClean="0">
                <a:latin typeface="Times New Roman" panose="02020603050405020304" pitchFamily="18" charset="0"/>
                <a:cs typeface="Times New Roman" panose="02020603050405020304" pitchFamily="18" charset="0"/>
              </a:rPr>
              <a:t>For a binary relationship set the mapping cardinality must be one of the following types:</a:t>
            </a:r>
          </a:p>
          <a:p>
            <a:pPr lvl="1"/>
            <a:r>
              <a:rPr 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One to one</a:t>
            </a:r>
          </a:p>
          <a:p>
            <a:pPr lvl="1"/>
            <a:r>
              <a:rPr 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One to many</a:t>
            </a:r>
          </a:p>
          <a:p>
            <a:pPr lvl="1"/>
            <a:r>
              <a:rPr 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Many to one</a:t>
            </a:r>
          </a:p>
          <a:p>
            <a:pPr lvl="1"/>
            <a:r>
              <a:rPr 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Many to many </a:t>
            </a:r>
          </a:p>
        </p:txBody>
      </p:sp>
    </p:spTree>
    <p:extLst>
      <p:ext uri="{BB962C8B-B14F-4D97-AF65-F5344CB8AC3E}">
        <p14:creationId xmlns:p14="http://schemas.microsoft.com/office/powerpoint/2010/main" val="2200672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1485</Words>
  <Application>Microsoft Office PowerPoint</Application>
  <PresentationFormat>Widescreen</PresentationFormat>
  <Paragraphs>377</Paragraphs>
  <Slides>36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ＭＳ Ｐゴシック</vt:lpstr>
      <vt:lpstr>Arial</vt:lpstr>
      <vt:lpstr>Calibri</vt:lpstr>
      <vt:lpstr>Calibri Light</vt:lpstr>
      <vt:lpstr>Helvetica</vt:lpstr>
      <vt:lpstr>Monotype Sorts</vt:lpstr>
      <vt:lpstr>Times New Roman</vt:lpstr>
      <vt:lpstr>Office Theme</vt:lpstr>
      <vt:lpstr>Entity/Relationship Modelling</vt:lpstr>
      <vt:lpstr>Entity/Relationship Modelling</vt:lpstr>
      <vt:lpstr>Entity/Relationship Diagrams</vt:lpstr>
      <vt:lpstr>Entities</vt:lpstr>
      <vt:lpstr>Diagramming Entities</vt:lpstr>
      <vt:lpstr>Attributes</vt:lpstr>
      <vt:lpstr>Diagramming Attributes</vt:lpstr>
      <vt:lpstr>Relationships</vt:lpstr>
      <vt:lpstr>Mapping Cardinality Constraints</vt:lpstr>
      <vt:lpstr>Mapping Cardinalities</vt:lpstr>
      <vt:lpstr>Mapping Cardinalities </vt:lpstr>
      <vt:lpstr>E-R Diagrams</vt:lpstr>
      <vt:lpstr>Cardinality Ratios</vt:lpstr>
      <vt:lpstr>Diagramming Relationships</vt:lpstr>
      <vt:lpstr>Removing M:M Relationships</vt:lpstr>
      <vt:lpstr>Making E/R Models</vt:lpstr>
      <vt:lpstr>PowerPoint Presentation</vt:lpstr>
      <vt:lpstr>Example - E/R Diagram</vt:lpstr>
      <vt:lpstr>Example - E/R Diagram</vt:lpstr>
      <vt:lpstr>Example - E/R Diagram</vt:lpstr>
      <vt:lpstr>Example - E/R Diagram</vt:lpstr>
      <vt:lpstr>Example - E/R Diagram</vt:lpstr>
      <vt:lpstr>Example - E/R Diagram</vt:lpstr>
      <vt:lpstr>Example - E/R Diagram</vt:lpstr>
      <vt:lpstr>Example - E/R Diagram</vt:lpstr>
      <vt:lpstr>Example - E/R Diagram</vt:lpstr>
      <vt:lpstr>Entities and Attributes</vt:lpstr>
      <vt:lpstr>Example - Entities/Attributes</vt:lpstr>
      <vt:lpstr>Example - E/R Diagram</vt:lpstr>
      <vt:lpstr>Example - E/R Diagram</vt:lpstr>
      <vt:lpstr>One to One Relationships</vt:lpstr>
      <vt:lpstr>Example - E/R Diagram</vt:lpstr>
      <vt:lpstr>Alternative ER Notations</vt:lpstr>
      <vt:lpstr>Summary of Symbols Used in E-R Notation</vt:lpstr>
      <vt:lpstr>Symbols Used in E-R Notation (Cont.)</vt:lpstr>
      <vt:lpstr>Alternative ER Notations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Meraj Ali</dc:creator>
  <cp:lastModifiedBy>Evoluction done</cp:lastModifiedBy>
  <cp:revision>15</cp:revision>
  <dcterms:created xsi:type="dcterms:W3CDTF">2016-08-09T17:41:14Z</dcterms:created>
  <dcterms:modified xsi:type="dcterms:W3CDTF">2016-12-19T07:43:27Z</dcterms:modified>
</cp:coreProperties>
</file>