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>
        <p:scale>
          <a:sx n="72" d="100"/>
          <a:sy n="72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5EB8-279C-428D-A025-83D7863D52F4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1BF8-4789-4036-8DF4-0990F750D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101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1349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27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49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060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866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71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7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301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20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8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40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4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3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3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6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32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280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226DE5-5484-4730-B5A4-F768B8D15B8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7BFF59-020F-4117-AA41-B201749AC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26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46764" y="1759672"/>
            <a:ext cx="8326582" cy="1496146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Joining &amp; Function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8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6636"/>
          </a:xfrm>
        </p:spPr>
        <p:txBody>
          <a:bodyPr/>
          <a:lstStyle/>
          <a:p>
            <a:r>
              <a:rPr lang="en-US" dirty="0"/>
              <a:t>Self </a:t>
            </a:r>
            <a:r>
              <a:rPr lang="en-US" dirty="0" smtClean="0"/>
              <a:t>Join(Continue….)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2436"/>
            <a:ext cx="10018713" cy="537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Q. </a:t>
            </a:r>
            <a:r>
              <a:rPr lang="en-US" dirty="0" smtClean="0"/>
              <a:t>Find all possible combination of employee </a:t>
            </a:r>
            <a:r>
              <a:rPr lang="en-US" dirty="0"/>
              <a:t>name with his corresponding manager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 smtClean="0"/>
              <a:t>Ans. </a:t>
            </a:r>
          </a:p>
          <a:p>
            <a:pPr marL="457200" lvl="1" indent="0">
              <a:buNone/>
            </a:pPr>
            <a:r>
              <a:rPr lang="en-US" sz="1400" dirty="0" smtClean="0"/>
              <a:t>select </a:t>
            </a:r>
            <a:r>
              <a:rPr lang="en-US" sz="1400" dirty="0" err="1"/>
              <a:t>e.Employee_Name</a:t>
            </a:r>
            <a:r>
              <a:rPr lang="en-US" sz="1400" dirty="0"/>
              <a:t>, </a:t>
            </a:r>
            <a:r>
              <a:rPr lang="en-US" sz="1400" dirty="0" err="1"/>
              <a:t>m.Employee_Name</a:t>
            </a:r>
            <a:r>
              <a:rPr lang="en-US" sz="1400" dirty="0"/>
              <a:t> as </a:t>
            </a:r>
            <a:r>
              <a:rPr lang="en-US" sz="1400" dirty="0" err="1"/>
              <a:t>Manager_Name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Employee_Detail</a:t>
            </a:r>
            <a:r>
              <a:rPr lang="en-US" sz="1400" dirty="0"/>
              <a:t> as e c</a:t>
            </a:r>
            <a:r>
              <a:rPr lang="en-US" sz="1400" dirty="0" smtClean="0"/>
              <a:t>ross </a:t>
            </a:r>
            <a:r>
              <a:rPr lang="en-US" sz="1400" dirty="0"/>
              <a:t>join </a:t>
            </a:r>
            <a:r>
              <a:rPr lang="en-US" sz="1400" dirty="0" err="1"/>
              <a:t>Employee_Detail</a:t>
            </a:r>
            <a:r>
              <a:rPr lang="en-US" sz="1400" dirty="0"/>
              <a:t> as m</a:t>
            </a:r>
          </a:p>
          <a:p>
            <a:pPr marL="0" indent="0">
              <a:buNone/>
            </a:pPr>
            <a:r>
              <a:rPr lang="en-US" sz="1500" dirty="0" smtClean="0"/>
              <a:t> </a:t>
            </a:r>
            <a:r>
              <a:rPr lang="en-US" sz="1500" b="1" dirty="0" smtClean="0"/>
              <a:t>N.B. </a:t>
            </a:r>
            <a:r>
              <a:rPr lang="en-US" sz="1500" dirty="0" smtClean="0"/>
              <a:t>Cross join doesn’t have any </a:t>
            </a:r>
            <a:r>
              <a:rPr lang="en-US" sz="1500" b="1" dirty="0" smtClean="0"/>
              <a:t>ON clause</a:t>
            </a:r>
            <a:r>
              <a:rPr lang="en-US" sz="1500" dirty="0" smtClean="0"/>
              <a:t> and it returned 4*4=16 rows.</a:t>
            </a: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6402062"/>
              </p:ext>
            </p:extLst>
          </p:nvPr>
        </p:nvGraphicFramePr>
        <p:xfrm>
          <a:off x="3106031" y="1482437"/>
          <a:ext cx="4697095" cy="1365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275">
                  <a:extLst>
                    <a:ext uri="{9D8B030D-6E8A-4147-A177-3AD203B41FA5}">
                      <a16:colId xmlns="" xmlns:a16="http://schemas.microsoft.com/office/drawing/2014/main" val="2911291166"/>
                    </a:ext>
                  </a:extLst>
                </a:gridCol>
                <a:gridCol w="1565910">
                  <a:extLst>
                    <a:ext uri="{9D8B030D-6E8A-4147-A177-3AD203B41FA5}">
                      <a16:colId xmlns="" xmlns:a16="http://schemas.microsoft.com/office/drawing/2014/main" val="3998672255"/>
                    </a:ext>
                  </a:extLst>
                </a:gridCol>
                <a:gridCol w="1565910">
                  <a:extLst>
                    <a:ext uri="{9D8B030D-6E8A-4147-A177-3AD203B41FA5}">
                      <a16:colId xmlns="" xmlns:a16="http://schemas.microsoft.com/office/drawing/2014/main" val="1681708282"/>
                    </a:ext>
                  </a:extLst>
                </a:gridCol>
              </a:tblGrid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Employee_Id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Employee_Name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93847429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Fahim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78642733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Parijat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34188357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Forhud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6015104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Animesh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5944597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9453" y="3768436"/>
            <a:ext cx="2114550" cy="29371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77491" y="2964873"/>
            <a:ext cx="3740727" cy="221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Employee_Detail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82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1218"/>
          </a:xfrm>
        </p:spPr>
        <p:txBody>
          <a:bodyPr/>
          <a:lstStyle/>
          <a:p>
            <a:r>
              <a:rPr lang="en-US" dirty="0" smtClean="0"/>
              <a:t>Replacing Null with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7855"/>
            <a:ext cx="10018713" cy="42533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ISNULL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COALESCE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CASE ….WHEN (condition) THEN …… ELSE …. </a:t>
            </a:r>
            <a:r>
              <a:rPr lang="en-US" dirty="0" smtClean="0"/>
              <a:t>END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NVL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5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4345"/>
          </a:xfrm>
        </p:spPr>
        <p:txBody>
          <a:bodyPr/>
          <a:lstStyle/>
          <a:p>
            <a:r>
              <a:rPr lang="en-US" dirty="0"/>
              <a:t>Replacing Null with a </a:t>
            </a:r>
            <a:r>
              <a:rPr lang="en-US" dirty="0" smtClean="0"/>
              <a:t>value(Continue….)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0145"/>
            <a:ext cx="10018713" cy="42810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ISNULL 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e.Employee_Name,ISNULL</a:t>
            </a:r>
            <a:r>
              <a:rPr lang="en-US" dirty="0" smtClean="0"/>
              <a:t>( </a:t>
            </a:r>
            <a:r>
              <a:rPr lang="en-US" dirty="0" err="1" smtClean="0"/>
              <a:t>m.Employee_Name</a:t>
            </a:r>
            <a:r>
              <a:rPr lang="en-US" dirty="0" smtClean="0"/>
              <a:t>,</a:t>
            </a:r>
            <a:r>
              <a:rPr lang="en-US" dirty="0"/>
              <a:t> 'Owner</a:t>
            </a:r>
            <a:r>
              <a:rPr lang="en-US" dirty="0" smtClean="0"/>
              <a:t>') as </a:t>
            </a:r>
            <a:r>
              <a:rPr lang="en-US" dirty="0" err="1" smtClean="0"/>
              <a:t>Manager_Name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from </a:t>
            </a:r>
            <a:r>
              <a:rPr lang="en-US" dirty="0" err="1"/>
              <a:t>Employee_Detail</a:t>
            </a:r>
            <a:r>
              <a:rPr lang="en-US" dirty="0"/>
              <a:t> as e left join </a:t>
            </a:r>
            <a:r>
              <a:rPr lang="en-US" dirty="0" err="1"/>
              <a:t>Employee_Detail</a:t>
            </a:r>
            <a:r>
              <a:rPr lang="en-US" dirty="0"/>
              <a:t> as m</a:t>
            </a:r>
          </a:p>
          <a:p>
            <a:pPr marL="914400" lvl="2" indent="0">
              <a:buNone/>
            </a:pPr>
            <a:r>
              <a:rPr lang="en-US" dirty="0"/>
              <a:t>on </a:t>
            </a:r>
            <a:r>
              <a:rPr lang="en-US" dirty="0" err="1"/>
              <a:t>e.Manager_Id</a:t>
            </a:r>
            <a:r>
              <a:rPr lang="en-US" dirty="0"/>
              <a:t>=</a:t>
            </a:r>
            <a:r>
              <a:rPr lang="en-US" dirty="0" err="1"/>
              <a:t>m.Employee_Id</a:t>
            </a:r>
            <a:endParaRPr lang="en-US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7226" y="1635267"/>
            <a:ext cx="2363066" cy="1398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7226" y="3962400"/>
            <a:ext cx="2363066" cy="17179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0030691" y="4998750"/>
            <a:ext cx="484910" cy="5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0120746" y="2513303"/>
            <a:ext cx="484910" cy="5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838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4345"/>
          </a:xfrm>
        </p:spPr>
        <p:txBody>
          <a:bodyPr/>
          <a:lstStyle/>
          <a:p>
            <a:r>
              <a:rPr lang="en-US" dirty="0"/>
              <a:t>Replacing Null with a </a:t>
            </a:r>
            <a:r>
              <a:rPr lang="en-US" dirty="0" smtClean="0"/>
              <a:t>value(Continue….)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0145"/>
            <a:ext cx="10018713" cy="42810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COALESCE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e.Employee_Name,COALESCE</a:t>
            </a:r>
            <a:r>
              <a:rPr lang="en-US" dirty="0" smtClean="0"/>
              <a:t>( </a:t>
            </a:r>
            <a:r>
              <a:rPr lang="en-US" dirty="0" err="1" smtClean="0"/>
              <a:t>m.Employee_Name</a:t>
            </a:r>
            <a:r>
              <a:rPr lang="en-US" dirty="0" smtClean="0"/>
              <a:t>,</a:t>
            </a:r>
            <a:r>
              <a:rPr lang="en-US" dirty="0"/>
              <a:t> 'Owner</a:t>
            </a:r>
            <a:r>
              <a:rPr lang="en-US" dirty="0" smtClean="0"/>
              <a:t>') as </a:t>
            </a:r>
            <a:r>
              <a:rPr lang="en-US" dirty="0" err="1" smtClean="0"/>
              <a:t>Manager_Name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from </a:t>
            </a:r>
            <a:r>
              <a:rPr lang="en-US" dirty="0" err="1"/>
              <a:t>Employee_Detail</a:t>
            </a:r>
            <a:r>
              <a:rPr lang="en-US" dirty="0"/>
              <a:t> as e left join </a:t>
            </a:r>
            <a:r>
              <a:rPr lang="en-US" dirty="0" err="1"/>
              <a:t>Employee_Detail</a:t>
            </a:r>
            <a:r>
              <a:rPr lang="en-US" dirty="0"/>
              <a:t> as m</a:t>
            </a:r>
          </a:p>
          <a:p>
            <a:pPr marL="914400" lvl="2" indent="0">
              <a:buNone/>
            </a:pPr>
            <a:r>
              <a:rPr lang="en-US" dirty="0"/>
              <a:t>on </a:t>
            </a:r>
            <a:r>
              <a:rPr lang="en-US" dirty="0" err="1"/>
              <a:t>e.Manager_Id</a:t>
            </a:r>
            <a:r>
              <a:rPr lang="en-US" dirty="0"/>
              <a:t>=</a:t>
            </a:r>
            <a:r>
              <a:rPr lang="en-US" dirty="0" err="1"/>
              <a:t>m.Employee_Id</a:t>
            </a:r>
            <a:endParaRPr lang="en-US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dirty="0" smtClean="0"/>
              <a:t>N.B. </a:t>
            </a:r>
            <a:r>
              <a:rPr lang="en-US" sz="1800" dirty="0" smtClean="0"/>
              <a:t>COALESCE return first Non-Null value.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7226" y="1635267"/>
            <a:ext cx="2363066" cy="1398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7226" y="3550733"/>
            <a:ext cx="2363066" cy="17179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0120746" y="4569259"/>
            <a:ext cx="484910" cy="5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0120746" y="2513303"/>
            <a:ext cx="484910" cy="5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7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4345"/>
          </a:xfrm>
        </p:spPr>
        <p:txBody>
          <a:bodyPr/>
          <a:lstStyle/>
          <a:p>
            <a:r>
              <a:rPr lang="en-US" dirty="0"/>
              <a:t>Replacing Null with a </a:t>
            </a:r>
            <a:r>
              <a:rPr lang="en-US" dirty="0" smtClean="0"/>
              <a:t>value(Continue….)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0145"/>
            <a:ext cx="10018713" cy="42810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CASE….END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600" b="1" dirty="0" smtClean="0"/>
              <a:t>Select</a:t>
            </a:r>
            <a:r>
              <a:rPr lang="en-US" sz="1600" dirty="0" smtClean="0"/>
              <a:t>  </a:t>
            </a:r>
            <a:r>
              <a:rPr lang="en-US" sz="1600" dirty="0" err="1" smtClean="0"/>
              <a:t>e.Employee_Name</a:t>
            </a:r>
            <a:r>
              <a:rPr lang="en-US" sz="1600" dirty="0" smtClean="0"/>
              <a:t>, </a:t>
            </a:r>
          </a:p>
          <a:p>
            <a:pPr marL="914400" lvl="2" indent="0">
              <a:buNone/>
            </a:pPr>
            <a:r>
              <a:rPr lang="en-US" sz="1600" i="1" dirty="0" smtClean="0"/>
              <a:t>CASE</a:t>
            </a:r>
            <a:r>
              <a:rPr lang="en-US" sz="1600" dirty="0" smtClean="0"/>
              <a:t> when </a:t>
            </a:r>
            <a:r>
              <a:rPr lang="en-US" sz="1600" dirty="0" err="1" smtClean="0"/>
              <a:t>m.Employee_Name</a:t>
            </a:r>
            <a:r>
              <a:rPr lang="en-US" sz="1600" dirty="0" smtClean="0"/>
              <a:t> is null then </a:t>
            </a:r>
            <a:r>
              <a:rPr lang="en-US" dirty="0" smtClean="0"/>
              <a:t>'Owner‘ </a:t>
            </a:r>
            <a:r>
              <a:rPr lang="en-US" sz="1600" dirty="0" smtClean="0"/>
              <a:t>ELSE </a:t>
            </a:r>
            <a:r>
              <a:rPr lang="en-US" sz="1600" dirty="0" err="1"/>
              <a:t>m.Employee_Name</a:t>
            </a:r>
            <a:r>
              <a:rPr lang="en-US" sz="1600" dirty="0" smtClean="0"/>
              <a:t>  </a:t>
            </a:r>
            <a:r>
              <a:rPr lang="en-US" sz="1600" i="1" dirty="0" smtClean="0"/>
              <a:t>END</a:t>
            </a:r>
            <a:r>
              <a:rPr lang="en-US" sz="1600" dirty="0" smtClean="0"/>
              <a:t> as </a:t>
            </a:r>
            <a:r>
              <a:rPr lang="en-US" sz="1600" dirty="0" err="1" smtClean="0"/>
              <a:t>Manager_Name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600" b="1" dirty="0" smtClean="0"/>
              <a:t>From</a:t>
            </a:r>
            <a:r>
              <a:rPr lang="en-US" sz="1600" dirty="0" smtClean="0"/>
              <a:t> </a:t>
            </a:r>
            <a:r>
              <a:rPr lang="en-US" sz="1600" dirty="0" err="1"/>
              <a:t>Employee_Detail</a:t>
            </a:r>
            <a:r>
              <a:rPr lang="en-US" sz="1600" dirty="0"/>
              <a:t> as e left join </a:t>
            </a:r>
            <a:r>
              <a:rPr lang="en-US" sz="1600" dirty="0" err="1"/>
              <a:t>Employee_Detail</a:t>
            </a:r>
            <a:r>
              <a:rPr lang="en-US" sz="1600" dirty="0"/>
              <a:t> as m</a:t>
            </a:r>
          </a:p>
          <a:p>
            <a:pPr marL="914400" lvl="2" indent="0">
              <a:buNone/>
            </a:pPr>
            <a:r>
              <a:rPr lang="en-US" sz="1600" dirty="0"/>
              <a:t>on </a:t>
            </a:r>
            <a:r>
              <a:rPr lang="en-US" sz="1600" dirty="0" err="1"/>
              <a:t>e.Manager_Id</a:t>
            </a:r>
            <a:r>
              <a:rPr lang="en-US" sz="1600" dirty="0"/>
              <a:t>=</a:t>
            </a:r>
            <a:r>
              <a:rPr lang="en-US" sz="1600" dirty="0" err="1"/>
              <a:t>m.Employee_Id</a:t>
            </a:r>
            <a:endParaRPr lang="en-US" sz="1600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7226" y="1635267"/>
            <a:ext cx="2363066" cy="1398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12755" y="3911748"/>
            <a:ext cx="2363066" cy="17179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0266218" y="4920388"/>
            <a:ext cx="484910" cy="5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0120746" y="2513303"/>
            <a:ext cx="484910" cy="5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88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62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 of COALESCE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0145"/>
            <a:ext cx="10018713" cy="42810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As COALESCE function return first Non-Null value so when ever there is priority based work we can use this function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For Example Consider the following Name Table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3107999"/>
              </p:ext>
            </p:extLst>
          </p:nvPr>
        </p:nvGraphicFramePr>
        <p:xfrm>
          <a:off x="1743866" y="4376813"/>
          <a:ext cx="4749800" cy="1575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>
                  <a:extLst>
                    <a:ext uri="{9D8B030D-6E8A-4147-A177-3AD203B41FA5}">
                      <a16:colId xmlns="" xmlns:a16="http://schemas.microsoft.com/office/drawing/2014/main" val="1524364542"/>
                    </a:ext>
                  </a:extLst>
                </a:gridCol>
                <a:gridCol w="1187450">
                  <a:extLst>
                    <a:ext uri="{9D8B030D-6E8A-4147-A177-3AD203B41FA5}">
                      <a16:colId xmlns="" xmlns:a16="http://schemas.microsoft.com/office/drawing/2014/main" val="1414554135"/>
                    </a:ext>
                  </a:extLst>
                </a:gridCol>
                <a:gridCol w="1187450">
                  <a:extLst>
                    <a:ext uri="{9D8B030D-6E8A-4147-A177-3AD203B41FA5}">
                      <a16:colId xmlns="" xmlns:a16="http://schemas.microsoft.com/office/drawing/2014/main" val="1738421004"/>
                    </a:ext>
                  </a:extLst>
                </a:gridCol>
                <a:gridCol w="1187450">
                  <a:extLst>
                    <a:ext uri="{9D8B030D-6E8A-4147-A177-3AD203B41FA5}">
                      <a16:colId xmlns="" xmlns:a16="http://schemas.microsoft.com/office/drawing/2014/main" val="2716142658"/>
                    </a:ext>
                  </a:extLst>
                </a:gridCol>
              </a:tblGrid>
              <a:tr h="225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Middle_Name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2344333"/>
                  </a:ext>
                </a:extLst>
              </a:tr>
              <a:tr h="225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A.P.J.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813327"/>
                  </a:ext>
                </a:extLst>
              </a:tr>
              <a:tr h="225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ABDUL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27145783"/>
                  </a:ext>
                </a:extLst>
              </a:tr>
              <a:tr h="225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11570237"/>
                  </a:ext>
                </a:extLst>
              </a:tr>
              <a:tr h="225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A.P.J.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ABDUL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36048130"/>
                  </a:ext>
                </a:extLst>
              </a:tr>
              <a:tr h="225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ABDUL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34280995"/>
                  </a:ext>
                </a:extLst>
              </a:tr>
              <a:tr h="225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A.P.J.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ABDUL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0646072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53223" y="4376813"/>
            <a:ext cx="4261142" cy="1575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First Name has 1</a:t>
            </a:r>
            <a:r>
              <a:rPr lang="en-US" baseline="30000" dirty="0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 priority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Middle Name has 2</a:t>
            </a:r>
            <a:r>
              <a:rPr lang="en-US" baseline="30000"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priority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Last name has 3</a:t>
            </a:r>
            <a:r>
              <a:rPr lang="en-US" baseline="30000" dirty="0" smtClean="0">
                <a:solidFill>
                  <a:srgbClr val="000000"/>
                </a:solidFill>
              </a:rPr>
              <a:t>rd</a:t>
            </a:r>
            <a:r>
              <a:rPr lang="en-US" dirty="0" smtClean="0">
                <a:solidFill>
                  <a:srgbClr val="000000"/>
                </a:solidFill>
              </a:rPr>
              <a:t> priority.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9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8309"/>
          </a:xfrm>
        </p:spPr>
        <p:txBody>
          <a:bodyPr/>
          <a:lstStyle/>
          <a:p>
            <a:r>
              <a:rPr lang="en-US" dirty="0"/>
              <a:t>Detail of COALESCE </a:t>
            </a:r>
            <a:r>
              <a:rPr lang="en-US" dirty="0" smtClean="0"/>
              <a:t>function(Continue…)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8909"/>
            <a:ext cx="10018713" cy="42949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Q. Now </a:t>
            </a:r>
            <a:r>
              <a:rPr lang="en-US" dirty="0">
                <a:solidFill>
                  <a:srgbClr val="000000"/>
                </a:solidFill>
              </a:rPr>
              <a:t>write a query that will return a single name(Frist or Middle or Last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Name </a:t>
            </a:r>
            <a:r>
              <a:rPr lang="en-US" dirty="0">
                <a:solidFill>
                  <a:srgbClr val="000000"/>
                </a:solidFill>
              </a:rPr>
              <a:t>) based on their </a:t>
            </a:r>
            <a:r>
              <a:rPr lang="en-US" dirty="0" smtClean="0">
                <a:solidFill>
                  <a:srgbClr val="000000"/>
                </a:solidFill>
              </a:rPr>
              <a:t>priority.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Ans.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elect COALESCE(</a:t>
            </a:r>
            <a:r>
              <a:rPr lang="en-US" dirty="0" err="1" smtClean="0">
                <a:solidFill>
                  <a:srgbClr val="000000"/>
                </a:solidFill>
              </a:rPr>
              <a:t>First_Name,Middle_Name,Last_Name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From Name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2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37309"/>
            <a:ext cx="10018713" cy="515389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latin typeface="Edwardian Script ITC" panose="030303020407070D0804" pitchFamily="66" charset="0"/>
              </a:rPr>
              <a:t>Do </a:t>
            </a:r>
            <a:r>
              <a:rPr lang="en-US" sz="3600" b="1" dirty="0">
                <a:latin typeface="Edwardian Script ITC" panose="030303020407070D0804" pitchFamily="66" charset="0"/>
              </a:rPr>
              <a:t>not compare yourself to others. If you do so, you are insulting </a:t>
            </a:r>
            <a:r>
              <a:rPr lang="en-US" sz="3600" b="1" dirty="0" smtClean="0">
                <a:latin typeface="Edwardian Script ITC" panose="030303020407070D0804" pitchFamily="66" charset="0"/>
              </a:rPr>
              <a:t>yourself </a:t>
            </a:r>
          </a:p>
          <a:p>
            <a:pPr marL="0" indent="0">
              <a:buNone/>
            </a:pPr>
            <a:r>
              <a:rPr lang="en-US" sz="3600" b="1" dirty="0">
                <a:latin typeface="Edwardian Script ITC" panose="030303020407070D0804" pitchFamily="66" charset="0"/>
              </a:rPr>
              <a:t> </a:t>
            </a:r>
            <a:r>
              <a:rPr lang="en-US" sz="3600" b="1" dirty="0" smtClean="0">
                <a:latin typeface="Edwardian Script ITC" panose="030303020407070D0804" pitchFamily="66" charset="0"/>
              </a:rPr>
              <a:t>                                                                                            </a:t>
            </a:r>
            <a:r>
              <a:rPr lang="en-US" b="1" dirty="0" smtClean="0">
                <a:latin typeface="Blackadder ITC" panose="04020505051007020D02" pitchFamily="82" charset="0"/>
              </a:rPr>
              <a:t>Adolf Hitl</a:t>
            </a:r>
            <a:r>
              <a:rPr lang="en-US" sz="2800" b="1" dirty="0" smtClean="0">
                <a:latin typeface="Blackadder ITC" panose="04020505051007020D02" pitchFamily="82" charset="0"/>
              </a:rPr>
              <a:t>er</a:t>
            </a:r>
            <a:endParaRPr lang="en-US" sz="2800" b="1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89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88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84311" y="1454727"/>
            <a:ext cx="10250489" cy="4835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0624" y="1690247"/>
            <a:ext cx="3527250" cy="313113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5527" y="1768615"/>
            <a:ext cx="2124941" cy="305276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069522" y="5435177"/>
            <a:ext cx="8201891" cy="633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N.B</a:t>
            </a:r>
            <a:r>
              <a:rPr lang="en-US" b="1" dirty="0">
                <a:solidFill>
                  <a:srgbClr val="000000"/>
                </a:solidFill>
              </a:rPr>
              <a:t>. </a:t>
            </a:r>
            <a:r>
              <a:rPr lang="en-US" dirty="0">
                <a:solidFill>
                  <a:srgbClr val="000000"/>
                </a:solidFill>
              </a:rPr>
              <a:t>Cross join doesn’t have any </a:t>
            </a:r>
            <a:r>
              <a:rPr lang="en-US" b="1" dirty="0">
                <a:solidFill>
                  <a:srgbClr val="000000"/>
                </a:solidFill>
              </a:rPr>
              <a:t>ON clause</a:t>
            </a:r>
            <a:r>
              <a:rPr lang="en-US" dirty="0" smtClean="0">
                <a:solidFill>
                  <a:srgbClr val="000000"/>
                </a:solidFill>
              </a:rPr>
              <a:t> . As student table has 4 rows and Enrolment table has 4 rows so total 4*4=16 rows will be returned.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8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Non-Matching Rows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7783" y="2438399"/>
            <a:ext cx="2660072" cy="26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6146" y="2438399"/>
            <a:ext cx="2660072" cy="26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21810148"/>
              </p:ext>
            </p:extLst>
          </p:nvPr>
        </p:nvGraphicFramePr>
        <p:xfrm>
          <a:off x="1277794" y="3033674"/>
          <a:ext cx="5480050" cy="23427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="" xmlns:a16="http://schemas.microsoft.com/office/drawing/2014/main" val="274341650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3222971992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1639548800"/>
                    </a:ext>
                  </a:extLst>
                </a:gridCol>
                <a:gridCol w="1518285">
                  <a:extLst>
                    <a:ext uri="{9D8B030D-6E8A-4147-A177-3AD203B41FA5}">
                      <a16:colId xmlns="" xmlns:a16="http://schemas.microsoft.com/office/drawing/2014/main" val="1882433853"/>
                    </a:ext>
                  </a:extLst>
                </a:gridCol>
                <a:gridCol w="1107440">
                  <a:extLst>
                    <a:ext uri="{9D8B030D-6E8A-4147-A177-3AD203B41FA5}">
                      <a16:colId xmlns="" xmlns:a16="http://schemas.microsoft.com/office/drawing/2014/main" val="2512793199"/>
                    </a:ext>
                  </a:extLst>
                </a:gridCol>
              </a:tblGrid>
              <a:tr h="330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EXPECTED_ SALARY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DEPT_ID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87912726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27257650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Nirjhor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78166315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Mijan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2116991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Tareq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41561704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Sanjida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40464076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Saudia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5281871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4252375"/>
              </p:ext>
            </p:extLst>
          </p:nvPr>
        </p:nvGraphicFramePr>
        <p:xfrm>
          <a:off x="6910244" y="3033674"/>
          <a:ext cx="5018519" cy="1356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904">
                  <a:extLst>
                    <a:ext uri="{9D8B030D-6E8A-4147-A177-3AD203B41FA5}">
                      <a16:colId xmlns="" xmlns:a16="http://schemas.microsoft.com/office/drawing/2014/main" val="2091656552"/>
                    </a:ext>
                  </a:extLst>
                </a:gridCol>
                <a:gridCol w="1293882">
                  <a:extLst>
                    <a:ext uri="{9D8B030D-6E8A-4147-A177-3AD203B41FA5}">
                      <a16:colId xmlns="" xmlns:a16="http://schemas.microsoft.com/office/drawing/2014/main" val="3982033639"/>
                    </a:ext>
                  </a:extLst>
                </a:gridCol>
                <a:gridCol w="1260155">
                  <a:extLst>
                    <a:ext uri="{9D8B030D-6E8A-4147-A177-3AD203B41FA5}">
                      <a16:colId xmlns="" xmlns:a16="http://schemas.microsoft.com/office/drawing/2014/main" val="3547110791"/>
                    </a:ext>
                  </a:extLst>
                </a:gridCol>
                <a:gridCol w="1284578">
                  <a:extLst>
                    <a:ext uri="{9D8B030D-6E8A-4147-A177-3AD203B41FA5}">
                      <a16:colId xmlns="" xmlns:a16="http://schemas.microsoft.com/office/drawing/2014/main" val="4046998192"/>
                    </a:ext>
                  </a:extLst>
                </a:gridCol>
              </a:tblGrid>
              <a:tr h="322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DEPT_NAME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87765313"/>
                  </a:ext>
                </a:extLst>
              </a:tr>
              <a:tr h="322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Rajshahi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Shamim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93848667"/>
                  </a:ext>
                </a:extLst>
              </a:tr>
              <a:tr h="390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Dhaka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Sajjad Sir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40650521"/>
                  </a:ext>
                </a:extLst>
              </a:tr>
              <a:tr h="322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CIVIL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Khulna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Kamrujjaman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1504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469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Non-Matching </a:t>
            </a:r>
            <a:r>
              <a:rPr lang="en-US" dirty="0" smtClean="0"/>
              <a:t>Rows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Q. Find </a:t>
            </a:r>
            <a:r>
              <a:rPr lang="en-US" sz="2800" dirty="0"/>
              <a:t>only the </a:t>
            </a:r>
            <a:r>
              <a:rPr lang="en-US" sz="2800" dirty="0" smtClean="0"/>
              <a:t>non-matching </a:t>
            </a:r>
            <a:r>
              <a:rPr lang="en-US" sz="2800" dirty="0"/>
              <a:t>rows from </a:t>
            </a:r>
            <a:r>
              <a:rPr lang="en-US" sz="2800" dirty="0" smtClean="0"/>
              <a:t>left table </a:t>
            </a:r>
            <a:r>
              <a:rPr lang="en-US" sz="2800" dirty="0"/>
              <a:t>also show the output 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Ans. </a:t>
            </a:r>
          </a:p>
          <a:p>
            <a:pPr marL="457200" lvl="1" indent="0">
              <a:buNone/>
            </a:pPr>
            <a:r>
              <a:rPr lang="en-US" sz="1800" dirty="0" smtClean="0"/>
              <a:t>select </a:t>
            </a:r>
            <a:r>
              <a:rPr lang="en-US" sz="1800" dirty="0"/>
              <a:t>student.Name,student.Gender,student.Expected_salary,Department.Dept_Name</a:t>
            </a:r>
          </a:p>
          <a:p>
            <a:pPr marL="457200" lvl="1" indent="0">
              <a:buNone/>
            </a:pPr>
            <a:r>
              <a:rPr lang="en-US" sz="1800" dirty="0"/>
              <a:t>from student left join Department</a:t>
            </a:r>
          </a:p>
          <a:p>
            <a:pPr marL="457200" lvl="1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student.Dept_Id</a:t>
            </a:r>
            <a:r>
              <a:rPr lang="en-US" sz="1800" dirty="0"/>
              <a:t>=</a:t>
            </a:r>
            <a:r>
              <a:rPr lang="en-US" sz="1800" dirty="0" err="1"/>
              <a:t>Department.Id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student.Dept_Id</a:t>
            </a:r>
            <a:r>
              <a:rPr lang="en-US" sz="1800" dirty="0"/>
              <a:t> is </a:t>
            </a:r>
            <a:r>
              <a:rPr lang="en-US" sz="1800" dirty="0" smtClean="0"/>
              <a:t>null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b="1" dirty="0" smtClean="0"/>
              <a:t>N.B</a:t>
            </a:r>
            <a:r>
              <a:rPr lang="en-US" sz="1700" dirty="0" smtClean="0"/>
              <a:t>. Here Left join is performed….In some cases right join or full join may have to be performed based on condition.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057960"/>
              </p:ext>
            </p:extLst>
          </p:nvPr>
        </p:nvGraphicFramePr>
        <p:xfrm>
          <a:off x="5478535" y="3930035"/>
          <a:ext cx="4316628" cy="598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926">
                  <a:extLst>
                    <a:ext uri="{9D8B030D-6E8A-4147-A177-3AD203B41FA5}">
                      <a16:colId xmlns="" xmlns:a16="http://schemas.microsoft.com/office/drawing/2014/main" val="4052491169"/>
                    </a:ext>
                  </a:extLst>
                </a:gridCol>
                <a:gridCol w="1078926">
                  <a:extLst>
                    <a:ext uri="{9D8B030D-6E8A-4147-A177-3AD203B41FA5}">
                      <a16:colId xmlns="" xmlns:a16="http://schemas.microsoft.com/office/drawing/2014/main" val="477067822"/>
                    </a:ext>
                  </a:extLst>
                </a:gridCol>
                <a:gridCol w="1079388">
                  <a:extLst>
                    <a:ext uri="{9D8B030D-6E8A-4147-A177-3AD203B41FA5}">
                      <a16:colId xmlns="" xmlns:a16="http://schemas.microsoft.com/office/drawing/2014/main" val="2571310693"/>
                    </a:ext>
                  </a:extLst>
                </a:gridCol>
                <a:gridCol w="1079388">
                  <a:extLst>
                    <a:ext uri="{9D8B030D-6E8A-4147-A177-3AD203B41FA5}">
                      <a16:colId xmlns="" xmlns:a16="http://schemas.microsoft.com/office/drawing/2014/main" val="1804555727"/>
                    </a:ext>
                  </a:extLst>
                </a:gridCol>
              </a:tblGrid>
              <a:tr h="398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EXPECTED_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DEPT_NAME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3707528"/>
                  </a:ext>
                </a:extLst>
              </a:tr>
              <a:tr h="199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Saudia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8241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49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9764"/>
          </a:xfrm>
        </p:spPr>
        <p:txBody>
          <a:bodyPr/>
          <a:lstStyle/>
          <a:p>
            <a:r>
              <a:rPr lang="en-US" dirty="0"/>
              <a:t>Find Non-Matching Rows (Continue…)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6401"/>
            <a:ext cx="10018713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Q. Find only the non-matching rows from </a:t>
            </a:r>
            <a:r>
              <a:rPr lang="en-US" dirty="0" smtClean="0"/>
              <a:t>right </a:t>
            </a:r>
            <a:r>
              <a:rPr lang="en-US" dirty="0"/>
              <a:t>table also show the output .</a:t>
            </a:r>
          </a:p>
          <a:p>
            <a:pPr marL="0" indent="0">
              <a:buNone/>
            </a:pPr>
            <a:r>
              <a:rPr lang="en-US" dirty="0" smtClean="0"/>
              <a:t>Ans</a:t>
            </a:r>
            <a:r>
              <a:rPr lang="en-US" dirty="0"/>
              <a:t>.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select </a:t>
            </a:r>
            <a:r>
              <a:rPr lang="en-US" sz="1400" dirty="0"/>
              <a:t>student.Name,student.Gender,student.Expected_salary,Department.Dept_Name</a:t>
            </a:r>
          </a:p>
          <a:p>
            <a:pPr marL="457200" lvl="1" indent="0">
              <a:buNone/>
            </a:pPr>
            <a:r>
              <a:rPr lang="en-US" sz="1400" dirty="0"/>
              <a:t>from student right join Department</a:t>
            </a:r>
          </a:p>
          <a:p>
            <a:pPr marL="457200" lvl="1" indent="0">
              <a:buNone/>
            </a:pPr>
            <a:r>
              <a:rPr lang="en-US" sz="1400" dirty="0"/>
              <a:t>on </a:t>
            </a:r>
            <a:r>
              <a:rPr lang="en-US" sz="1400" dirty="0" err="1"/>
              <a:t>student.Dept_Id</a:t>
            </a:r>
            <a:r>
              <a:rPr lang="en-US" sz="1400" dirty="0"/>
              <a:t>=</a:t>
            </a:r>
            <a:r>
              <a:rPr lang="en-US" sz="1400" dirty="0" err="1"/>
              <a:t>Department.Id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where </a:t>
            </a:r>
            <a:r>
              <a:rPr lang="en-US" sz="1400" dirty="0" err="1"/>
              <a:t>student.Dept_Id</a:t>
            </a:r>
            <a:r>
              <a:rPr lang="en-US" sz="1400" dirty="0"/>
              <a:t> is </a:t>
            </a:r>
            <a:r>
              <a:rPr lang="en-US" sz="1400" dirty="0" smtClean="0"/>
              <a:t>null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5466036"/>
              </p:ext>
            </p:extLst>
          </p:nvPr>
        </p:nvGraphicFramePr>
        <p:xfrm>
          <a:off x="5146025" y="4223254"/>
          <a:ext cx="4995502" cy="685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608">
                  <a:extLst>
                    <a:ext uri="{9D8B030D-6E8A-4147-A177-3AD203B41FA5}">
                      <a16:colId xmlns="" xmlns:a16="http://schemas.microsoft.com/office/drawing/2014/main" val="1531554172"/>
                    </a:ext>
                  </a:extLst>
                </a:gridCol>
                <a:gridCol w="1248608">
                  <a:extLst>
                    <a:ext uri="{9D8B030D-6E8A-4147-A177-3AD203B41FA5}">
                      <a16:colId xmlns="" xmlns:a16="http://schemas.microsoft.com/office/drawing/2014/main" val="779803246"/>
                    </a:ext>
                  </a:extLst>
                </a:gridCol>
                <a:gridCol w="1249143">
                  <a:extLst>
                    <a:ext uri="{9D8B030D-6E8A-4147-A177-3AD203B41FA5}">
                      <a16:colId xmlns="" xmlns:a16="http://schemas.microsoft.com/office/drawing/2014/main" val="4129104105"/>
                    </a:ext>
                  </a:extLst>
                </a:gridCol>
                <a:gridCol w="1249143">
                  <a:extLst>
                    <a:ext uri="{9D8B030D-6E8A-4147-A177-3AD203B41FA5}">
                      <a16:colId xmlns="" xmlns:a16="http://schemas.microsoft.com/office/drawing/2014/main" val="2219212210"/>
                    </a:ext>
                  </a:extLst>
                </a:gridCol>
              </a:tblGrid>
              <a:tr h="3267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EXPECTED_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DEPT_NAME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3084141"/>
                  </a:ext>
                </a:extLst>
              </a:tr>
              <a:tr h="3267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CIVIL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088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81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9764"/>
          </a:xfrm>
        </p:spPr>
        <p:txBody>
          <a:bodyPr/>
          <a:lstStyle/>
          <a:p>
            <a:r>
              <a:rPr lang="en-US" dirty="0"/>
              <a:t>Find Non-Matching Rows (Continue…)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6401"/>
            <a:ext cx="10018713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Q. Find only the non-matching rows from </a:t>
            </a:r>
            <a:r>
              <a:rPr lang="en-US" dirty="0" smtClean="0"/>
              <a:t>both </a:t>
            </a:r>
            <a:r>
              <a:rPr lang="en-US" dirty="0"/>
              <a:t>table also show the output .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 .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select </a:t>
            </a:r>
            <a:r>
              <a:rPr lang="en-US" sz="1400" dirty="0"/>
              <a:t>student.Name,student.Gender,student.Expected_salary,Department.Dept_Name</a:t>
            </a:r>
          </a:p>
          <a:p>
            <a:pPr marL="457200" lvl="1" indent="0">
              <a:buNone/>
            </a:pPr>
            <a:r>
              <a:rPr lang="en-US" sz="1400" dirty="0"/>
              <a:t>from student </a:t>
            </a:r>
            <a:r>
              <a:rPr lang="en-US" sz="1400" dirty="0" smtClean="0"/>
              <a:t>full </a:t>
            </a:r>
            <a:r>
              <a:rPr lang="en-US" sz="1400" dirty="0"/>
              <a:t>join Department</a:t>
            </a:r>
          </a:p>
          <a:p>
            <a:pPr marL="457200" lvl="1" indent="0">
              <a:buNone/>
            </a:pPr>
            <a:r>
              <a:rPr lang="en-US" sz="1400" dirty="0"/>
              <a:t>on </a:t>
            </a:r>
            <a:r>
              <a:rPr lang="en-US" sz="1400" dirty="0" err="1"/>
              <a:t>student.Dept_Id</a:t>
            </a:r>
            <a:r>
              <a:rPr lang="en-US" sz="1400" dirty="0"/>
              <a:t>=</a:t>
            </a:r>
            <a:r>
              <a:rPr lang="en-US" sz="1400" dirty="0" err="1"/>
              <a:t>Department.Id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b="1" dirty="0"/>
              <a:t>where </a:t>
            </a:r>
            <a:r>
              <a:rPr lang="en-US" sz="1400" b="1" dirty="0" err="1"/>
              <a:t>student.Dept_Id</a:t>
            </a:r>
            <a:r>
              <a:rPr lang="en-US" sz="1400" b="1" dirty="0"/>
              <a:t> is null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8644780"/>
              </p:ext>
            </p:extLst>
          </p:nvPr>
        </p:nvGraphicFramePr>
        <p:xfrm>
          <a:off x="5173735" y="3913910"/>
          <a:ext cx="4856956" cy="1009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979">
                  <a:extLst>
                    <a:ext uri="{9D8B030D-6E8A-4147-A177-3AD203B41FA5}">
                      <a16:colId xmlns="" xmlns:a16="http://schemas.microsoft.com/office/drawing/2014/main" val="146793213"/>
                    </a:ext>
                  </a:extLst>
                </a:gridCol>
                <a:gridCol w="1213979">
                  <a:extLst>
                    <a:ext uri="{9D8B030D-6E8A-4147-A177-3AD203B41FA5}">
                      <a16:colId xmlns="" xmlns:a16="http://schemas.microsoft.com/office/drawing/2014/main" val="1513403500"/>
                    </a:ext>
                  </a:extLst>
                </a:gridCol>
                <a:gridCol w="1214499">
                  <a:extLst>
                    <a:ext uri="{9D8B030D-6E8A-4147-A177-3AD203B41FA5}">
                      <a16:colId xmlns="" xmlns:a16="http://schemas.microsoft.com/office/drawing/2014/main" val="2773760539"/>
                    </a:ext>
                  </a:extLst>
                </a:gridCol>
                <a:gridCol w="1214499">
                  <a:extLst>
                    <a:ext uri="{9D8B030D-6E8A-4147-A177-3AD203B41FA5}">
                      <a16:colId xmlns="" xmlns:a16="http://schemas.microsoft.com/office/drawing/2014/main" val="20223220"/>
                    </a:ext>
                  </a:extLst>
                </a:gridCol>
              </a:tblGrid>
              <a:tr h="325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EXPECTED_ SALARY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DEPT_NAME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30622802"/>
                  </a:ext>
                </a:extLst>
              </a:tr>
              <a:tr h="325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Saudia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30376401"/>
                  </a:ext>
                </a:extLst>
              </a:tr>
              <a:tr h="325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CIVIL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5335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003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8309"/>
          </a:xfrm>
        </p:spPr>
        <p:txBody>
          <a:bodyPr/>
          <a:lstStyle/>
          <a:p>
            <a:r>
              <a:rPr lang="en-US" dirty="0" smtClean="0"/>
              <a:t>Self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</a:t>
            </a:r>
            <a:r>
              <a:rPr lang="en-US" dirty="0" smtClean="0"/>
              <a:t>elf Inner </a:t>
            </a:r>
            <a:r>
              <a:rPr lang="en-US" dirty="0"/>
              <a:t>J</a:t>
            </a:r>
            <a:r>
              <a:rPr lang="en-US" dirty="0" smtClean="0"/>
              <a:t>oin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Self Left Join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Self Right Join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Self Cross Join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86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74989"/>
            <a:ext cx="10018713" cy="796636"/>
          </a:xfrm>
        </p:spPr>
        <p:txBody>
          <a:bodyPr/>
          <a:lstStyle/>
          <a:p>
            <a:r>
              <a:rPr lang="en-US" dirty="0"/>
              <a:t>Self </a:t>
            </a:r>
            <a:r>
              <a:rPr lang="en-US" dirty="0" smtClean="0"/>
              <a:t>Join(Continue….)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2437"/>
            <a:ext cx="10018713" cy="4308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Q. </a:t>
            </a:r>
            <a:r>
              <a:rPr lang="en-US" dirty="0" smtClean="0"/>
              <a:t>Find </a:t>
            </a:r>
            <a:r>
              <a:rPr lang="en-US" dirty="0"/>
              <a:t>employee name with his corresponding manager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 smtClean="0"/>
              <a:t>Ans. </a:t>
            </a:r>
          </a:p>
          <a:p>
            <a:pPr marL="0" indent="0">
              <a:buNone/>
            </a:pPr>
            <a:r>
              <a:rPr lang="en-US" sz="1500" dirty="0" smtClean="0"/>
              <a:t>select </a:t>
            </a:r>
            <a:r>
              <a:rPr lang="en-US" sz="1500" dirty="0" err="1"/>
              <a:t>e.Employee_Name</a:t>
            </a:r>
            <a:r>
              <a:rPr lang="en-US" sz="1500" dirty="0"/>
              <a:t>, </a:t>
            </a:r>
            <a:r>
              <a:rPr lang="en-US" sz="1500" dirty="0" err="1"/>
              <a:t>m.Employee_Name</a:t>
            </a:r>
            <a:r>
              <a:rPr lang="en-US" sz="1500" dirty="0"/>
              <a:t> as </a:t>
            </a:r>
            <a:r>
              <a:rPr lang="en-US" sz="1500" dirty="0" err="1"/>
              <a:t>Manager_Name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from </a:t>
            </a:r>
            <a:r>
              <a:rPr lang="en-US" sz="1500" dirty="0" err="1"/>
              <a:t>Employee_Detail</a:t>
            </a:r>
            <a:r>
              <a:rPr lang="en-US" sz="1500" dirty="0"/>
              <a:t> as e inner join </a:t>
            </a:r>
            <a:r>
              <a:rPr lang="en-US" sz="1500" dirty="0" err="1"/>
              <a:t>Employee_Detail</a:t>
            </a:r>
            <a:r>
              <a:rPr lang="en-US" sz="1500" dirty="0"/>
              <a:t> as m</a:t>
            </a:r>
          </a:p>
          <a:p>
            <a:pPr marL="0" indent="0">
              <a:buNone/>
            </a:pPr>
            <a:r>
              <a:rPr lang="en-US" sz="1500" dirty="0"/>
              <a:t>on </a:t>
            </a:r>
            <a:r>
              <a:rPr lang="en-US" sz="1500" dirty="0" err="1" smtClean="0"/>
              <a:t>e.Manager_Id</a:t>
            </a:r>
            <a:r>
              <a:rPr lang="en-US" sz="1500" dirty="0" smtClean="0"/>
              <a:t>=</a:t>
            </a:r>
            <a:r>
              <a:rPr lang="en-US" sz="1500" dirty="0" err="1" smtClean="0"/>
              <a:t>m.Employee_Id</a:t>
            </a:r>
            <a:r>
              <a:rPr lang="en-US" sz="1500" dirty="0" smtClean="0"/>
              <a:t> </a:t>
            </a:r>
            <a:endParaRPr lang="en-US" sz="1500" dirty="0"/>
          </a:p>
          <a:p>
            <a:pPr marL="0" indent="0">
              <a:buNone/>
            </a:pPr>
            <a:r>
              <a:rPr lang="en-US" sz="1500" b="1" dirty="0" smtClean="0"/>
              <a:t>N.B.</a:t>
            </a:r>
            <a:r>
              <a:rPr lang="en-US" sz="1500" dirty="0" smtClean="0"/>
              <a:t> If we write </a:t>
            </a:r>
            <a:r>
              <a:rPr lang="en-US" sz="1500" dirty="0"/>
              <a:t>e</a:t>
            </a:r>
            <a:r>
              <a:rPr lang="en-US" sz="1500" dirty="0" smtClean="0"/>
              <a:t>.</a:t>
            </a:r>
            <a:r>
              <a:rPr lang="en-US" sz="1500" dirty="0"/>
              <a:t> </a:t>
            </a:r>
            <a:r>
              <a:rPr lang="en-US" sz="1500" dirty="0" err="1"/>
              <a:t>Employee_Id</a:t>
            </a:r>
            <a:r>
              <a:rPr lang="en-US" sz="1500" dirty="0"/>
              <a:t> </a:t>
            </a:r>
            <a:r>
              <a:rPr lang="en-US" sz="1500" dirty="0" smtClean="0"/>
              <a:t>=m.</a:t>
            </a:r>
            <a:r>
              <a:rPr lang="en-US" sz="1500" dirty="0"/>
              <a:t> </a:t>
            </a:r>
            <a:r>
              <a:rPr lang="en-US" sz="1500" dirty="0" err="1" smtClean="0"/>
              <a:t>Manager_Id</a:t>
            </a:r>
            <a:r>
              <a:rPr lang="en-US" sz="1500" dirty="0" smtClean="0"/>
              <a:t> then output will be wrong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602283"/>
              </p:ext>
            </p:extLst>
          </p:nvPr>
        </p:nvGraphicFramePr>
        <p:xfrm>
          <a:off x="2398644" y="1417984"/>
          <a:ext cx="5598446" cy="184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5644">
                  <a:extLst>
                    <a:ext uri="{9D8B030D-6E8A-4147-A177-3AD203B41FA5}">
                      <a16:colId xmlns="" xmlns:a16="http://schemas.microsoft.com/office/drawing/2014/main" val="2911291166"/>
                    </a:ext>
                  </a:extLst>
                </a:gridCol>
                <a:gridCol w="1866401">
                  <a:extLst>
                    <a:ext uri="{9D8B030D-6E8A-4147-A177-3AD203B41FA5}">
                      <a16:colId xmlns="" xmlns:a16="http://schemas.microsoft.com/office/drawing/2014/main" val="3998672255"/>
                    </a:ext>
                  </a:extLst>
                </a:gridCol>
                <a:gridCol w="1866401">
                  <a:extLst>
                    <a:ext uri="{9D8B030D-6E8A-4147-A177-3AD203B41FA5}">
                      <a16:colId xmlns="" xmlns:a16="http://schemas.microsoft.com/office/drawing/2014/main" val="1681708282"/>
                    </a:ext>
                  </a:extLst>
                </a:gridCol>
              </a:tblGrid>
              <a:tr h="369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Employee_Id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Employee_Name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93847429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Fahim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78642733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Parijat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34188357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Forhud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6015104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Animesh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594459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3127" y="4195762"/>
            <a:ext cx="2946702" cy="904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78178" y="956575"/>
            <a:ext cx="3740727" cy="221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Employee_Detail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8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6636"/>
          </a:xfrm>
        </p:spPr>
        <p:txBody>
          <a:bodyPr/>
          <a:lstStyle/>
          <a:p>
            <a:r>
              <a:rPr lang="en-US" dirty="0"/>
              <a:t>Self </a:t>
            </a:r>
            <a:r>
              <a:rPr lang="en-US" dirty="0" smtClean="0"/>
              <a:t>Join(Continue….)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2437"/>
            <a:ext cx="10018713" cy="4308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Q. </a:t>
            </a:r>
            <a:r>
              <a:rPr lang="en-US" dirty="0" smtClean="0"/>
              <a:t>Find all </a:t>
            </a:r>
            <a:r>
              <a:rPr lang="en-US" dirty="0"/>
              <a:t>employee </a:t>
            </a:r>
            <a:r>
              <a:rPr lang="en-US" dirty="0" smtClean="0"/>
              <a:t>name from this table </a:t>
            </a:r>
            <a:r>
              <a:rPr lang="en-US" dirty="0"/>
              <a:t>with his corresponding manager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 smtClean="0"/>
              <a:t>Ans. </a:t>
            </a:r>
          </a:p>
          <a:p>
            <a:pPr marL="0" indent="0">
              <a:buNone/>
            </a:pPr>
            <a:r>
              <a:rPr lang="en-US" sz="1500" dirty="0" smtClean="0"/>
              <a:t>select </a:t>
            </a:r>
            <a:r>
              <a:rPr lang="en-US" sz="1500" dirty="0" err="1"/>
              <a:t>e.Employee_Name</a:t>
            </a:r>
            <a:r>
              <a:rPr lang="en-US" sz="1500" dirty="0"/>
              <a:t>, </a:t>
            </a:r>
            <a:r>
              <a:rPr lang="en-US" sz="1500" dirty="0" err="1"/>
              <a:t>m.Employee_Name</a:t>
            </a:r>
            <a:r>
              <a:rPr lang="en-US" sz="1500" dirty="0"/>
              <a:t> as </a:t>
            </a:r>
            <a:r>
              <a:rPr lang="en-US" sz="1500" dirty="0" err="1"/>
              <a:t>Manager_Name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from </a:t>
            </a:r>
            <a:r>
              <a:rPr lang="en-US" sz="1500" dirty="0" err="1"/>
              <a:t>Employee_Detail</a:t>
            </a:r>
            <a:r>
              <a:rPr lang="en-US" sz="1500" dirty="0"/>
              <a:t> as e </a:t>
            </a:r>
            <a:r>
              <a:rPr lang="en-US" sz="1500" dirty="0" smtClean="0"/>
              <a:t>left </a:t>
            </a:r>
            <a:r>
              <a:rPr lang="en-US" sz="1500" dirty="0"/>
              <a:t>join </a:t>
            </a:r>
            <a:r>
              <a:rPr lang="en-US" sz="1500" dirty="0" err="1"/>
              <a:t>Employee_Detail</a:t>
            </a:r>
            <a:r>
              <a:rPr lang="en-US" sz="1500" dirty="0"/>
              <a:t> as m</a:t>
            </a:r>
          </a:p>
          <a:p>
            <a:pPr marL="0" indent="0">
              <a:buNone/>
            </a:pPr>
            <a:r>
              <a:rPr lang="en-US" sz="1500" dirty="0"/>
              <a:t>on </a:t>
            </a:r>
            <a:r>
              <a:rPr lang="en-US" sz="1500" dirty="0" err="1" smtClean="0"/>
              <a:t>e.Manager_Id</a:t>
            </a:r>
            <a:r>
              <a:rPr lang="en-US" sz="1500" dirty="0" smtClean="0"/>
              <a:t>=</a:t>
            </a:r>
            <a:r>
              <a:rPr lang="en-US" sz="1500" dirty="0" err="1" smtClean="0"/>
              <a:t>m.Employee_Id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6402062"/>
              </p:ext>
            </p:extLst>
          </p:nvPr>
        </p:nvGraphicFramePr>
        <p:xfrm>
          <a:off x="3106031" y="1482437"/>
          <a:ext cx="4697095" cy="1365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275">
                  <a:extLst>
                    <a:ext uri="{9D8B030D-6E8A-4147-A177-3AD203B41FA5}">
                      <a16:colId xmlns="" xmlns:a16="http://schemas.microsoft.com/office/drawing/2014/main" val="2911291166"/>
                    </a:ext>
                  </a:extLst>
                </a:gridCol>
                <a:gridCol w="1565910">
                  <a:extLst>
                    <a:ext uri="{9D8B030D-6E8A-4147-A177-3AD203B41FA5}">
                      <a16:colId xmlns="" xmlns:a16="http://schemas.microsoft.com/office/drawing/2014/main" val="3998672255"/>
                    </a:ext>
                  </a:extLst>
                </a:gridCol>
                <a:gridCol w="1565910">
                  <a:extLst>
                    <a:ext uri="{9D8B030D-6E8A-4147-A177-3AD203B41FA5}">
                      <a16:colId xmlns="" xmlns:a16="http://schemas.microsoft.com/office/drawing/2014/main" val="1681708282"/>
                    </a:ext>
                  </a:extLst>
                </a:gridCol>
              </a:tblGrid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Employee_Id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Employee_Name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93847429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Fahim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78642733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Parijat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34188357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Forhud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6015104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Animesh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5944597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9164" y="4254211"/>
            <a:ext cx="2737138" cy="13568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77491" y="2964873"/>
            <a:ext cx="3740727" cy="221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Employee_Detail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9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189</TotalTime>
  <Words>720</Words>
  <Application>Microsoft Office PowerPoint</Application>
  <PresentationFormat>Custom</PresentationFormat>
  <Paragraphs>256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Parallax</vt:lpstr>
      <vt:lpstr>Advance Joining &amp; Function</vt:lpstr>
      <vt:lpstr>CROSS JOIN</vt:lpstr>
      <vt:lpstr>Find Non-Matching Rows</vt:lpstr>
      <vt:lpstr>Find Non-Matching Rows (Continue…)</vt:lpstr>
      <vt:lpstr>Find Non-Matching Rows (Continue…)</vt:lpstr>
      <vt:lpstr>Find Non-Matching Rows (Continue…)</vt:lpstr>
      <vt:lpstr>Self Join</vt:lpstr>
      <vt:lpstr>Self Join(Continue….)</vt:lpstr>
      <vt:lpstr>Self Join(Continue….)</vt:lpstr>
      <vt:lpstr>Self Join(Continue….)</vt:lpstr>
      <vt:lpstr>Replacing Null with a value</vt:lpstr>
      <vt:lpstr>Replacing Null with a value(Continue….)</vt:lpstr>
      <vt:lpstr>Replacing Null with a value(Continue….)</vt:lpstr>
      <vt:lpstr>Replacing Null with a value(Continue….)</vt:lpstr>
      <vt:lpstr>Detail of COALESCE function</vt:lpstr>
      <vt:lpstr>Detail of COALESCE function(Continue…)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Joining </dc:title>
  <dc:creator>NUR E ALAM</dc:creator>
  <cp:lastModifiedBy>Corporate Edition</cp:lastModifiedBy>
  <cp:revision>76</cp:revision>
  <dcterms:created xsi:type="dcterms:W3CDTF">2016-10-22T03:03:11Z</dcterms:created>
  <dcterms:modified xsi:type="dcterms:W3CDTF">2018-10-16T12:38:54Z</dcterms:modified>
</cp:coreProperties>
</file>