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2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E4D9-C9BA-40FD-A280-B2F5F08B1F0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C0BF-8C09-4665-8A5D-AC2629D9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622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0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0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0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4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AFCE94-D45D-4FB8-AE41-104EBCC5A21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B68624-78F6-48BA-B58D-A803B7758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164" y="1759672"/>
            <a:ext cx="9698182" cy="1496146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 &amp; Encryption Algorithm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188"/>
          </a:xfrm>
        </p:spPr>
        <p:txBody>
          <a:bodyPr/>
          <a:lstStyle/>
          <a:p>
            <a:r>
              <a:rPr lang="en-US" dirty="0" smtClean="0"/>
              <a:t>Encryption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64" y="1733266"/>
            <a:ext cx="9185563" cy="48614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algorithm for encryption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Secured Hash Algorithm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Hash Algorithm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Secured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Algorithm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one of the secured algorithm to encrypt confidential data.</a:t>
            </a: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But there is no decryption algorithm of it. So we can never know which data is encrypted. 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400" i="1" dirty="0" smtClean="0"/>
              <a:t>	</a:t>
            </a:r>
            <a:r>
              <a:rPr lang="en-US" sz="1900" i="1" dirty="0" smtClean="0">
                <a:latin typeface="Bodoni MT Condensed" panose="02070606080606020203" pitchFamily="18" charset="0"/>
              </a:rPr>
              <a:t>Insert </a:t>
            </a:r>
            <a:r>
              <a:rPr lang="en-US" sz="1900" i="1" dirty="0">
                <a:latin typeface="Bodoni MT Condensed" panose="02070606080606020203" pitchFamily="18" charset="0"/>
              </a:rPr>
              <a:t>into </a:t>
            </a:r>
            <a:r>
              <a:rPr lang="en-US" sz="1900" i="1" dirty="0" err="1">
                <a:latin typeface="Bodoni MT Condensed" panose="02070606080606020203" pitchFamily="18" charset="0"/>
              </a:rPr>
              <a:t>tblstudent</a:t>
            </a:r>
            <a:r>
              <a:rPr lang="en-US" sz="1900" i="1" dirty="0">
                <a:latin typeface="Bodoni MT Condensed" panose="02070606080606020203" pitchFamily="18" charset="0"/>
              </a:rPr>
              <a:t> </a:t>
            </a:r>
            <a:r>
              <a:rPr lang="en-US" sz="1900" i="1" dirty="0" smtClean="0">
                <a:latin typeface="Bodoni MT Condensed" panose="02070606080606020203" pitchFamily="18" charset="0"/>
              </a:rPr>
              <a:t>values(HASHBYTES</a:t>
            </a:r>
            <a:r>
              <a:rPr lang="en-US" sz="1900" i="1" dirty="0">
                <a:latin typeface="Bodoni MT Condensed" panose="02070606080606020203" pitchFamily="18" charset="0"/>
              </a:rPr>
              <a:t>(</a:t>
            </a:r>
            <a:r>
              <a:rPr lang="en-US" sz="1900" i="1" dirty="0" smtClean="0">
                <a:latin typeface="Bodoni MT Condensed" panose="02070606080606020203" pitchFamily="18" charset="0"/>
              </a:rPr>
              <a:t>'sha1',</a:t>
            </a:r>
            <a:r>
              <a:rPr lang="en-US" sz="1900" i="1" dirty="0">
                <a:latin typeface="Bodoni MT Condensed" panose="02070606080606020203" pitchFamily="18" charset="0"/>
              </a:rPr>
              <a:t>'123</a:t>
            </a:r>
            <a:r>
              <a:rPr lang="en-US" sz="1900" i="1" dirty="0" smtClean="0">
                <a:latin typeface="Bodoni MT Condensed" panose="02070606080606020203" pitchFamily="18" charset="0"/>
              </a:rPr>
              <a:t>'))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Now what we will see in database?!!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40" y="5994262"/>
            <a:ext cx="1951630" cy="6005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580911" y="6288971"/>
            <a:ext cx="955343" cy="5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5081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odoni MT Condensed" panose="02070606080606020203" pitchFamily="18" charset="0"/>
              </a:rPr>
              <a:t>Sting Functions</a:t>
            </a:r>
            <a:endParaRPr lang="en-US" sz="4400" dirty="0">
              <a:latin typeface="Bodoni MT Condensed" panose="02070606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31819"/>
            <a:ext cx="10018713" cy="4059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commonly used string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CHARINDEX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61655"/>
          </a:xfrm>
        </p:spPr>
        <p:txBody>
          <a:bodyPr/>
          <a:lstStyle/>
          <a:p>
            <a:r>
              <a:rPr lang="en-US" dirty="0" smtClean="0"/>
              <a:t>Continue…….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7455"/>
            <a:ext cx="10018713" cy="4073236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5000" b="1" u="sng" dirty="0" smtClean="0"/>
              <a:t>ASCII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ASCII code of given character expression.</a:t>
            </a:r>
          </a:p>
          <a:p>
            <a:pPr marL="0" indent="0">
              <a:buNone/>
            </a:pP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500" i="1" dirty="0">
                <a:latin typeface="Bodoni MT Condensed" panose="02070606080606020203" pitchFamily="18" charset="0"/>
              </a:rPr>
              <a:t>SELECT ASCII('A</a:t>
            </a:r>
            <a:r>
              <a:rPr lang="en-US" sz="4500" i="1" dirty="0" smtClean="0">
                <a:latin typeface="Bodoni MT Condensed" panose="02070606080606020203" pitchFamily="18" charset="0"/>
              </a:rPr>
              <a:t>')        </a:t>
            </a:r>
          </a:p>
          <a:p>
            <a:pPr marL="0" indent="0">
              <a:buNone/>
            </a:pPr>
            <a:r>
              <a:rPr lang="en-US" sz="4500" i="1" dirty="0"/>
              <a:t> </a:t>
            </a:r>
            <a:r>
              <a:rPr lang="en-US" sz="4500" i="1" dirty="0" smtClean="0"/>
              <a:t>      </a:t>
            </a:r>
            <a:r>
              <a:rPr lang="en-US" sz="4500" b="1" dirty="0" smtClean="0"/>
              <a:t>Output</a:t>
            </a:r>
            <a:r>
              <a:rPr lang="en-US" sz="4500" dirty="0" smtClean="0"/>
              <a:t>: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sz="4500" dirty="0" smtClean="0"/>
              <a:t>  </a:t>
            </a:r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we write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i="1" dirty="0">
                <a:latin typeface="Bodoni MT Condensed" panose="02070606080606020203" pitchFamily="18" charset="0"/>
              </a:rPr>
              <a:t>SELECT ASCII(</a:t>
            </a:r>
            <a:r>
              <a:rPr lang="en-US" sz="4500" i="1" dirty="0" smtClean="0">
                <a:latin typeface="Bodoni MT Condensed" panose="02070606080606020203" pitchFamily="18" charset="0"/>
              </a:rPr>
              <a:t>'ABC')  </a:t>
            </a:r>
            <a:r>
              <a:rPr lang="en-US" sz="4500" dirty="0" smtClean="0"/>
              <a:t>then  </a:t>
            </a:r>
          </a:p>
          <a:p>
            <a:pPr marL="0" indent="0">
              <a:buNone/>
            </a:pPr>
            <a:r>
              <a:rPr lang="en-US" sz="4500" dirty="0"/>
              <a:t> </a:t>
            </a:r>
            <a:r>
              <a:rPr lang="en-US" sz="4500" dirty="0" smtClean="0"/>
              <a:t>    OUTPUT</a:t>
            </a:r>
            <a:r>
              <a:rPr lang="en-US" sz="4500" dirty="0"/>
              <a:t>: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sz="4500" dirty="0"/>
              <a:t> </a:t>
            </a:r>
            <a:endParaRPr lang="en-US" sz="4500" dirty="0" smtClean="0"/>
          </a:p>
          <a:p>
            <a:pPr marL="0" indent="0">
              <a:buNone/>
            </a:pP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But if we write  </a:t>
            </a:r>
            <a:r>
              <a:rPr lang="en-US" sz="4500" i="1" dirty="0" smtClean="0">
                <a:latin typeface="Bodoni MT Condensed" panose="02070606080606020203" pitchFamily="18" charset="0"/>
              </a:rPr>
              <a:t>SELECT </a:t>
            </a:r>
            <a:r>
              <a:rPr lang="en-US" sz="4500" i="1" dirty="0">
                <a:latin typeface="Bodoni MT Condensed" panose="02070606080606020203" pitchFamily="18" charset="0"/>
              </a:rPr>
              <a:t>ASCII(</a:t>
            </a:r>
            <a:r>
              <a:rPr lang="en-US" sz="4500" i="1" dirty="0" smtClean="0">
                <a:latin typeface="Bodoni MT Condensed" panose="02070606080606020203" pitchFamily="18" charset="0"/>
              </a:rPr>
              <a:t>'BC</a:t>
            </a:r>
            <a:r>
              <a:rPr lang="en-US" sz="4500" i="1" dirty="0">
                <a:latin typeface="Bodoni MT Condensed" panose="02070606080606020203" pitchFamily="18" charset="0"/>
              </a:rPr>
              <a:t>') 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what will be the output?</a:t>
            </a:r>
          </a:p>
          <a:p>
            <a:pPr marL="0" indent="0">
              <a:buNone/>
            </a:pP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500" dirty="0"/>
              <a:t> </a:t>
            </a:r>
            <a:r>
              <a:rPr lang="en-US" sz="4500" dirty="0" smtClean="0"/>
              <a:t>      </a:t>
            </a:r>
            <a:r>
              <a:rPr lang="en-US" sz="4500" b="1" dirty="0" smtClean="0"/>
              <a:t>Output</a:t>
            </a:r>
            <a:r>
              <a:rPr lang="en-US" sz="4500" dirty="0" smtClean="0"/>
              <a:t>: 66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 an integer ASCII code to character.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integer expression should be between 0 to 255.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latin typeface="Bodoni MT Condensed" panose="02070606080606020203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Bodoni MT Condensed" panose="02070606080606020203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smtClean="0">
                <a:latin typeface="Bodoni MT Condensed" panose="02070606080606020203" pitchFamily="18" charset="0"/>
              </a:rPr>
              <a:t>SELECT </a:t>
            </a:r>
            <a:r>
              <a:rPr lang="en-US" sz="1800" dirty="0">
                <a:latin typeface="Bodoni MT Condensed" panose="02070606080606020203" pitchFamily="18" charset="0"/>
              </a:rPr>
              <a:t>CHAR(97</a:t>
            </a:r>
            <a:r>
              <a:rPr lang="en-US" sz="1800" dirty="0" smtClean="0">
                <a:latin typeface="Bodoni MT Condensed" panose="02070606080606020203" pitchFamily="18" charset="0"/>
              </a:rPr>
              <a:t>)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</a:t>
            </a:r>
            <a:r>
              <a:rPr lang="en-US" sz="1800" b="1" dirty="0" smtClean="0"/>
              <a:t>Output</a:t>
            </a:r>
            <a:r>
              <a:rPr lang="en-US" sz="1800" dirty="0" smtClean="0"/>
              <a:t>: a</a:t>
            </a:r>
            <a:endParaRPr lang="en-US" sz="1800" dirty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87582"/>
          </a:xfrm>
        </p:spPr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2763"/>
            <a:ext cx="10018713" cy="362989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Remove blanks on the left hand side of the given expression.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900" i="1" dirty="0" smtClean="0">
                <a:latin typeface="Bodoni MT Condensed" panose="02070606080606020203" pitchFamily="18" charset="0"/>
              </a:rPr>
              <a:t>SELECT </a:t>
            </a:r>
            <a:r>
              <a:rPr lang="en-US" sz="2900" i="1" dirty="0">
                <a:latin typeface="Bodoni MT Condensed" panose="02070606080606020203" pitchFamily="18" charset="0"/>
              </a:rPr>
              <a:t>LTRIM('    </a:t>
            </a:r>
            <a:r>
              <a:rPr lang="en-US" sz="2900" i="1" dirty="0" smtClean="0">
                <a:latin typeface="Bodoni MT Condensed" panose="02070606080606020203" pitchFamily="18" charset="0"/>
              </a:rPr>
              <a:t>   Nur')</a:t>
            </a:r>
          </a:p>
          <a:p>
            <a:pPr marL="0" indent="0">
              <a:buNone/>
            </a:pPr>
            <a:r>
              <a:rPr lang="en-US" sz="2900" i="1" dirty="0"/>
              <a:t> </a:t>
            </a:r>
            <a:r>
              <a:rPr lang="en-US" sz="2900" i="1" dirty="0" smtClean="0"/>
              <a:t>       </a:t>
            </a:r>
            <a:r>
              <a:rPr lang="en-US" sz="2900" b="1" dirty="0" smtClean="0"/>
              <a:t>Output</a:t>
            </a:r>
            <a:r>
              <a:rPr lang="en-US" sz="2900" dirty="0" smtClean="0"/>
              <a:t>: Nur</a:t>
            </a:r>
            <a:endParaRPr lang="en-US" sz="2900" dirty="0"/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endParaRPr lang="en-US" sz="29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Remove blanks on the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hand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of the given expression.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900" i="1" dirty="0">
                <a:latin typeface="Bodoni MT Condensed" panose="02070606080606020203" pitchFamily="18" charset="0"/>
              </a:rPr>
              <a:t>SELECT </a:t>
            </a:r>
            <a:r>
              <a:rPr lang="en-US" sz="2900" i="1" dirty="0" smtClean="0">
                <a:latin typeface="Bodoni MT Condensed" panose="02070606080606020203" pitchFamily="18" charset="0"/>
              </a:rPr>
              <a:t>RTRIM</a:t>
            </a:r>
            <a:r>
              <a:rPr lang="en-US" sz="2900" i="1" dirty="0">
                <a:latin typeface="Bodoni MT Condensed" panose="02070606080606020203" pitchFamily="18" charset="0"/>
              </a:rPr>
              <a:t>(</a:t>
            </a:r>
            <a:r>
              <a:rPr lang="en-US" sz="2900" i="1" dirty="0" smtClean="0">
                <a:latin typeface="Bodoni MT Condensed" panose="02070606080606020203" pitchFamily="18" charset="0"/>
              </a:rPr>
              <a:t>'Nur     ')</a:t>
            </a:r>
            <a:endParaRPr lang="en-US" sz="2900" i="1" dirty="0">
              <a:latin typeface="Bodoni MT Condensed" panose="02070606080606020203" pitchFamily="18" charset="0"/>
            </a:endParaRPr>
          </a:p>
          <a:p>
            <a:pPr marL="0" indent="0">
              <a:buNone/>
            </a:pPr>
            <a:r>
              <a:rPr lang="en-US" sz="2900" i="1" dirty="0"/>
              <a:t>    </a:t>
            </a:r>
            <a:r>
              <a:rPr lang="en-US" sz="2900" i="1" dirty="0" smtClean="0"/>
              <a:t>    </a:t>
            </a:r>
            <a:r>
              <a:rPr lang="en-US" sz="2900" b="1" dirty="0" smtClean="0"/>
              <a:t>Output</a:t>
            </a:r>
            <a:r>
              <a:rPr lang="en-US" sz="2900" dirty="0"/>
              <a:t>: Nur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9745"/>
            <a:ext cx="10018713" cy="386541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all the character in the given character expression to lowercase letters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Bodoni MT Condensed" panose="02070606080606020203" pitchFamily="18" charset="0"/>
                <a:cs typeface="Times New Roman" panose="02020603050405020304" pitchFamily="18" charset="0"/>
              </a:rPr>
              <a:t>         </a:t>
            </a:r>
            <a:r>
              <a:rPr lang="en-US" sz="1900" i="1" dirty="0" smtClean="0">
                <a:latin typeface="Bodoni MT Condensed" panose="02070606080606020203" pitchFamily="18" charset="0"/>
              </a:rPr>
              <a:t>SELECT </a:t>
            </a:r>
            <a:r>
              <a:rPr lang="en-US" sz="1900" i="1" dirty="0">
                <a:latin typeface="Bodoni MT Condensed" panose="02070606080606020203" pitchFamily="18" charset="0"/>
              </a:rPr>
              <a:t>LOWER('NUR</a:t>
            </a:r>
            <a:r>
              <a:rPr lang="en-US" sz="1900" i="1" dirty="0" smtClean="0">
                <a:latin typeface="Bodoni MT Condensed" panose="02070606080606020203" pitchFamily="18" charset="0"/>
              </a:rPr>
              <a:t>')</a:t>
            </a:r>
          </a:p>
          <a:p>
            <a:pPr marL="0" indent="0">
              <a:buNone/>
            </a:pPr>
            <a:r>
              <a:rPr lang="en-US" sz="1900" b="1" dirty="0" smtClean="0"/>
              <a:t>        Output</a:t>
            </a:r>
            <a:r>
              <a:rPr lang="en-US" sz="1900" dirty="0"/>
              <a:t>: </a:t>
            </a:r>
            <a:r>
              <a:rPr lang="en-US" sz="1900" dirty="0" err="1" smtClean="0"/>
              <a:t>nur</a:t>
            </a:r>
            <a:endParaRPr lang="en-US" sz="1900" dirty="0"/>
          </a:p>
          <a:p>
            <a:pPr marL="0" indent="0">
              <a:buNone/>
            </a:pPr>
            <a:endParaRPr lang="en-US" sz="14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all the character in the given character expression to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letters.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900" i="1" dirty="0">
                <a:latin typeface="Bodoni MT Condensed" panose="02070606080606020203" pitchFamily="18" charset="0"/>
              </a:rPr>
              <a:t>SELECT </a:t>
            </a:r>
            <a:r>
              <a:rPr lang="en-US" sz="1900" i="1" dirty="0" smtClean="0">
                <a:latin typeface="Bodoni MT Condensed" panose="02070606080606020203" pitchFamily="18" charset="0"/>
              </a:rPr>
              <a:t>UPPER(‘</a:t>
            </a:r>
            <a:r>
              <a:rPr lang="en-US" sz="1900" i="1" dirty="0" err="1" smtClean="0">
                <a:latin typeface="Bodoni MT Condensed" panose="02070606080606020203" pitchFamily="18" charset="0"/>
              </a:rPr>
              <a:t>nur</a:t>
            </a:r>
            <a:r>
              <a:rPr lang="en-US" sz="1900" i="1" dirty="0" smtClean="0">
                <a:latin typeface="Bodoni MT Condensed" panose="02070606080606020203" pitchFamily="18" charset="0"/>
              </a:rPr>
              <a:t>')</a:t>
            </a:r>
            <a:endParaRPr lang="en-US" sz="1900" i="1" dirty="0">
              <a:latin typeface="Bodoni MT Condensed" panose="02070606080606020203" pitchFamily="18" charset="0"/>
            </a:endParaRPr>
          </a:p>
          <a:p>
            <a:pPr marL="0" indent="0">
              <a:buNone/>
            </a:pPr>
            <a:r>
              <a:rPr lang="en-US" sz="1900" b="1" dirty="0"/>
              <a:t>        Output</a:t>
            </a:r>
            <a:r>
              <a:rPr lang="en-US" sz="1900" dirty="0"/>
              <a:t>: </a:t>
            </a:r>
            <a:r>
              <a:rPr lang="en-US" sz="1900" dirty="0" smtClean="0"/>
              <a:t>NUR</a:t>
            </a:r>
            <a:endParaRPr lang="en-US" sz="1900" dirty="0"/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188"/>
          </a:xfrm>
        </p:spPr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563" y="1733266"/>
            <a:ext cx="8783781" cy="4612116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all the characters in the given character expression to uppercase letters.</a:t>
            </a: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300" i="1" dirty="0" smtClean="0">
                <a:latin typeface="Bodoni MT Condensed" panose="02070606080606020203" pitchFamily="18" charset="0"/>
              </a:rPr>
              <a:t>SELECT REVERSE('</a:t>
            </a:r>
            <a:r>
              <a:rPr lang="en-US" sz="3300" i="1" dirty="0" err="1" smtClean="0">
                <a:latin typeface="Bodoni MT Condensed" panose="02070606080606020203" pitchFamily="18" charset="0"/>
              </a:rPr>
              <a:t>nur</a:t>
            </a:r>
            <a:r>
              <a:rPr lang="en-US" sz="3300" i="1" dirty="0" smtClean="0">
                <a:latin typeface="Bodoni MT Condensed" panose="02070606080606020203" pitchFamily="18" charset="0"/>
              </a:rPr>
              <a:t>')</a:t>
            </a:r>
          </a:p>
          <a:p>
            <a:pPr marL="0" indent="0">
              <a:buNone/>
            </a:pPr>
            <a:r>
              <a:rPr lang="en-US" sz="3300" dirty="0" smtClean="0">
                <a:latin typeface="+mj-lt"/>
              </a:rPr>
              <a:t>        </a:t>
            </a:r>
            <a:r>
              <a:rPr lang="en-US" sz="3300" b="1" dirty="0" smtClean="0">
                <a:latin typeface="+mj-lt"/>
                <a:cs typeface="Times New Roman" panose="02020603050405020304" pitchFamily="18" charset="0"/>
              </a:rPr>
              <a:t>Output</a:t>
            </a:r>
            <a:r>
              <a:rPr lang="en-US" sz="3300" dirty="0" smtClean="0">
                <a:latin typeface="+mj-lt"/>
                <a:cs typeface="Times New Roman" panose="02020603050405020304" pitchFamily="18" charset="0"/>
              </a:rPr>
              <a:t>: run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Returns the count of total characters in the given string expression </a:t>
            </a:r>
            <a:r>
              <a:rPr lang="en-US" sz="3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excluding the blanks</a:t>
            </a:r>
          </a:p>
          <a:p>
            <a:pPr marL="0" indent="0">
              <a:buNone/>
            </a:pP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at the end of the expression.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300" i="1" dirty="0">
                <a:latin typeface="Bodoni MT Condensed" panose="02070606080606020203" pitchFamily="18" charset="0"/>
              </a:rPr>
              <a:t>SELECT </a:t>
            </a:r>
            <a:r>
              <a:rPr lang="en-US" sz="3300" i="1" dirty="0" smtClean="0">
                <a:latin typeface="Bodoni MT Condensed" panose="02070606080606020203" pitchFamily="18" charset="0"/>
              </a:rPr>
              <a:t>LEN(‘  </a:t>
            </a:r>
            <a:r>
              <a:rPr lang="en-US" sz="3300" i="1" dirty="0" err="1" smtClean="0">
                <a:latin typeface="Bodoni MT Condensed" panose="02070606080606020203" pitchFamily="18" charset="0"/>
              </a:rPr>
              <a:t>nur</a:t>
            </a:r>
            <a:r>
              <a:rPr lang="en-US" sz="3300" i="1" dirty="0">
                <a:latin typeface="Bodoni MT Condensed" panose="02070606080606020203" pitchFamily="18" charset="0"/>
              </a:rPr>
              <a:t>')</a:t>
            </a:r>
          </a:p>
          <a:p>
            <a:pPr marL="0" indent="0">
              <a:buNone/>
            </a:pPr>
            <a:r>
              <a:rPr lang="en-US" sz="3300" dirty="0"/>
              <a:t>     </a:t>
            </a:r>
            <a:r>
              <a:rPr lang="en-US" sz="3300" dirty="0" smtClean="0"/>
              <a:t> 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But if you write      </a:t>
            </a:r>
            <a:r>
              <a:rPr lang="en-US" sz="3300" i="1" dirty="0" smtClean="0">
                <a:latin typeface="Bodoni MT Condensed" panose="02070606080606020203" pitchFamily="18" charset="0"/>
              </a:rPr>
              <a:t>SELECT </a:t>
            </a:r>
            <a:r>
              <a:rPr lang="en-US" sz="3300" i="1" dirty="0">
                <a:latin typeface="Bodoni MT Condensed" panose="02070606080606020203" pitchFamily="18" charset="0"/>
              </a:rPr>
              <a:t>LEN(‘  </a:t>
            </a:r>
            <a:r>
              <a:rPr lang="en-US" sz="3300" i="1" dirty="0" err="1" smtClean="0">
                <a:latin typeface="Bodoni MT Condensed" panose="02070606080606020203" pitchFamily="18" charset="0"/>
              </a:rPr>
              <a:t>nur</a:t>
            </a:r>
            <a:r>
              <a:rPr lang="en-US" sz="3300" i="1" dirty="0" smtClean="0">
                <a:latin typeface="Bodoni MT Condensed" panose="02070606080606020203" pitchFamily="18" charset="0"/>
              </a:rPr>
              <a:t>  ')        </a:t>
            </a:r>
            <a:r>
              <a:rPr lang="en-US" sz="3300" dirty="0" smtClean="0"/>
              <a:t>then what will be the output?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    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5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188"/>
          </a:xfrm>
        </p:spPr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563" y="1596789"/>
            <a:ext cx="9379528" cy="4665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CHARINDEX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starting position of the specified expression in a character string. Remember its  starts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1 not 0.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latin typeface="Bodoni MT Condensed" panose="02070606080606020203" pitchFamily="18" charset="0"/>
              </a:rPr>
              <a:t>select </a:t>
            </a:r>
            <a:r>
              <a:rPr lang="en-US" sz="2000" i="1" dirty="0" err="1">
                <a:latin typeface="Bodoni MT Condensed" panose="02070606080606020203" pitchFamily="18" charset="0"/>
              </a:rPr>
              <a:t>charindex</a:t>
            </a:r>
            <a:r>
              <a:rPr lang="en-US" sz="2000" i="1" dirty="0">
                <a:latin typeface="Bodoni MT Condensed" panose="02070606080606020203" pitchFamily="18" charset="0"/>
              </a:rPr>
              <a:t>('@','nurcse09@gmail.com</a:t>
            </a:r>
            <a:r>
              <a:rPr lang="en-US" sz="2000" i="1" dirty="0" smtClean="0">
                <a:latin typeface="Bodoni MT Condensed" panose="02070606080606020203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000" i="1" dirty="0">
                <a:latin typeface="Bodoni MT Condensed" panose="02070606080606020203" pitchFamily="18" charset="0"/>
              </a:rPr>
              <a:t> </a:t>
            </a:r>
            <a:r>
              <a:rPr lang="en-US" sz="2000" i="1" dirty="0" smtClean="0">
                <a:latin typeface="Bodoni MT Condensed" panose="02070606080606020203" pitchFamily="18" charset="0"/>
              </a:rPr>
              <a:t>   </a:t>
            </a:r>
            <a:r>
              <a:rPr lang="en-US" sz="2000" b="1" i="1" dirty="0" smtClean="0">
                <a:latin typeface="Bodoni MT Condensed" panose="02070606080606020203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endParaRPr lang="en-US" sz="2000" dirty="0">
              <a:latin typeface="Bodoni MT Condensed" panose="02070606080606020203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substring (part of string) from given expression.</a:t>
            </a:r>
          </a:p>
          <a:p>
            <a:pPr marL="0" indent="0">
              <a:buNone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i="1" dirty="0">
                <a:latin typeface="Bodoni MT Condensed" panose="02070606080606020203" pitchFamily="18" charset="0"/>
              </a:rPr>
              <a:t>select substring('nurcse09@gmail.com',1,8)</a:t>
            </a:r>
          </a:p>
          <a:p>
            <a:pPr marL="0" indent="0">
              <a:buNone/>
            </a:pPr>
            <a:r>
              <a:rPr lang="en-US" sz="1900" i="1" dirty="0" smtClean="0">
                <a:latin typeface="Bodoni MT Condensed" panose="02070606080606020203" pitchFamily="18" charset="0"/>
              </a:rPr>
              <a:t>    </a:t>
            </a:r>
            <a:r>
              <a:rPr lang="en-US" sz="1900" b="1" i="1" dirty="0" smtClean="0">
                <a:latin typeface="Bodoni MT Condensed" panose="02070606080606020203" pitchFamily="18" charset="0"/>
              </a:rPr>
              <a:t>  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nurcse09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1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188"/>
          </a:xfrm>
        </p:spPr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563" y="1596789"/>
            <a:ext cx="9379528" cy="4665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given string to specified number of times.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latin typeface="Bodoni MT Condensed" panose="02070606080606020203" pitchFamily="18" charset="0"/>
              </a:rPr>
              <a:t>select </a:t>
            </a:r>
            <a:r>
              <a:rPr lang="en-US" sz="2000" i="1" dirty="0" smtClean="0">
                <a:latin typeface="Bodoni MT Condensed" panose="02070606080606020203" pitchFamily="18" charset="0"/>
              </a:rPr>
              <a:t>replicate(‘</a:t>
            </a:r>
            <a:r>
              <a:rPr lang="en-US" sz="2000" i="1" dirty="0" err="1" smtClean="0">
                <a:latin typeface="Bodoni MT Condensed" panose="02070606080606020203" pitchFamily="18" charset="0"/>
              </a:rPr>
              <a:t>Nur</a:t>
            </a:r>
            <a:r>
              <a:rPr lang="en-US" sz="2000" i="1" dirty="0" smtClean="0">
                <a:latin typeface="Bodoni MT Condensed" panose="02070606080606020203" pitchFamily="18" charset="0"/>
              </a:rPr>
              <a:t> ',2)</a:t>
            </a:r>
          </a:p>
          <a:p>
            <a:pPr marL="0" indent="0">
              <a:buNone/>
            </a:pPr>
            <a:r>
              <a:rPr lang="en-US" sz="2000" i="1" dirty="0">
                <a:latin typeface="Bodoni MT Condensed" panose="02070606080606020203" pitchFamily="18" charset="0"/>
              </a:rPr>
              <a:t> </a:t>
            </a:r>
            <a:r>
              <a:rPr lang="en-US" sz="2000" i="1" dirty="0" smtClean="0">
                <a:latin typeface="Bodoni MT Condensed" panose="02070606080606020203" pitchFamily="18" charset="0"/>
              </a:rPr>
              <a:t>   </a:t>
            </a:r>
            <a:r>
              <a:rPr lang="en-US" sz="2000" b="1" i="1" dirty="0" smtClean="0">
                <a:latin typeface="Bodoni MT Condensed" panose="02070606080606020203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Replaces all occurrences of a specified string value with another string value.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i="1" dirty="0" smtClean="0">
                <a:latin typeface="Bodoni MT Condensed" panose="02070606080606020203" pitchFamily="18" charset="0"/>
              </a:rPr>
              <a:t>select replace(‘nurcse09@gmail.com ‘,’ com’, ’net’)</a:t>
            </a:r>
            <a:endParaRPr lang="en-US" sz="2000" i="1" dirty="0">
              <a:latin typeface="Bodoni MT Condensed" panose="02070606080606020203" pitchFamily="18" charset="0"/>
            </a:endParaRPr>
          </a:p>
          <a:p>
            <a:pPr marL="0" indent="0">
              <a:buNone/>
            </a:pPr>
            <a:r>
              <a:rPr lang="en-US" sz="1800" i="1" dirty="0">
                <a:latin typeface="Bodoni MT Condensed" panose="02070606080606020203" pitchFamily="18" charset="0"/>
              </a:rPr>
              <a:t>    </a:t>
            </a:r>
            <a:r>
              <a:rPr lang="en-US" sz="1800" b="1" i="1" dirty="0">
                <a:latin typeface="Bodoni MT Condensed" panose="02070606080606020203" pitchFamily="18" charset="0"/>
              </a:rPr>
              <a:t> </a:t>
            </a:r>
            <a:r>
              <a:rPr lang="en-US" sz="1800" b="1" i="1" dirty="0" smtClean="0">
                <a:latin typeface="Bodoni MT Condensed" panose="02070606080606020203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nurcse09@gmail.net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178</TotalTime>
  <Words>474</Words>
  <Application>Microsoft Office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 Condensed</vt:lpstr>
      <vt:lpstr>Calibri</vt:lpstr>
      <vt:lpstr>Corbel</vt:lpstr>
      <vt:lpstr>Times New Roman</vt:lpstr>
      <vt:lpstr>Wingdings</vt:lpstr>
      <vt:lpstr>Parallax</vt:lpstr>
      <vt:lpstr>String Functions &amp; Encryption Algorithm</vt:lpstr>
      <vt:lpstr>Sting Functions</vt:lpstr>
      <vt:lpstr>Continue…….</vt:lpstr>
      <vt:lpstr>Continue…..</vt:lpstr>
      <vt:lpstr>Continue…..</vt:lpstr>
      <vt:lpstr>Continue…..</vt:lpstr>
      <vt:lpstr>Continue…..</vt:lpstr>
      <vt:lpstr>Continue…..</vt:lpstr>
      <vt:lpstr>Continue…..</vt:lpstr>
      <vt:lpstr>Encryption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E Alam</dc:creator>
  <cp:lastModifiedBy>HP</cp:lastModifiedBy>
  <cp:revision>64</cp:revision>
  <dcterms:created xsi:type="dcterms:W3CDTF">2017-01-09T05:40:46Z</dcterms:created>
  <dcterms:modified xsi:type="dcterms:W3CDTF">2018-06-06T04:45:03Z</dcterms:modified>
</cp:coreProperties>
</file>