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2" r:id="rId4"/>
    <p:sldId id="260" r:id="rId5"/>
    <p:sldId id="261" r:id="rId6"/>
    <p:sldId id="262" r:id="rId7"/>
    <p:sldId id="263" r:id="rId8"/>
    <p:sldId id="266" r:id="rId9"/>
    <p:sldId id="274" r:id="rId10"/>
    <p:sldId id="275" r:id="rId11"/>
    <p:sldId id="276" r:id="rId12"/>
    <p:sldId id="278" r:id="rId13"/>
    <p:sldId id="267" r:id="rId14"/>
    <p:sldId id="268" r:id="rId15"/>
    <p:sldId id="270" r:id="rId16"/>
    <p:sldId id="279" r:id="rId17"/>
    <p:sldId id="271"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5185" autoAdjust="0"/>
  </p:normalViewPr>
  <p:slideViewPr>
    <p:cSldViewPr>
      <p:cViewPr varScale="1">
        <p:scale>
          <a:sx n="62" d="100"/>
          <a:sy n="62" d="100"/>
        </p:scale>
        <p:origin x="-159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ABB78E-4CF0-466B-8615-75C06DB0A0DE}" type="datetimeFigureOut">
              <a:rPr lang="en-US" smtClean="0"/>
              <a:pPr/>
              <a:t>3/11/2017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33A378-A523-42BA-9268-0C515260FA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C33A378-A523-42BA-9268-0C515260FA63}"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3C9FE-50C4-492D-B8E6-5D7BD828688F}" type="slidenum">
              <a:rPr lang="en-AU"/>
              <a:pPr/>
              <a:t>8</a:t>
            </a:fld>
            <a:endParaRPr lang="en-AU"/>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8CC8F207-B583-487E-81FF-4571D715FDA3}" type="slidenum">
              <a:rPr lang="en-AU">
                <a:latin typeface="Arial" pitchFamily="34" charset="0"/>
              </a:rPr>
              <a:pPr/>
              <a:t>9</a:t>
            </a:fld>
            <a:endParaRPr lang="en-AU">
              <a:latin typeface="Arial"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r>
              <a:rPr lang="en-AU" dirty="0" smtClean="0">
                <a:latin typeface="Arial" pitchFamily="34" charset="0"/>
              </a:rP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46FB65BF-72B0-4F4D-873A-27850F831A11}" type="slidenum">
              <a:rPr lang="en-AU">
                <a:latin typeface="Arial" pitchFamily="34" charset="0"/>
              </a:rPr>
              <a:pPr/>
              <a:t>10</a:t>
            </a:fld>
            <a:endParaRPr lang="en-AU">
              <a:latin typeface="Arial"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AU" dirty="0"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55EEBBE1-A864-447F-B887-A5B180D156A7}" type="slidenum">
              <a:rPr lang="en-AU">
                <a:latin typeface="Arial" pitchFamily="34" charset="0"/>
              </a:rPr>
              <a:pPr/>
              <a:t>12</a:t>
            </a:fld>
            <a:endParaRPr lang="en-AU">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AU" dirty="0" smtClean="0">
              <a:latin typeface="Courier New" pitchFamily="49"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5E914D-A6B3-4D1D-BE3B-8FF15EE5F422}" type="datetimeFigureOut">
              <a:rPr lang="en-US" smtClean="0"/>
              <a:pPr/>
              <a:t>3/11/2017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9B92C0D-7EB7-43C6-BC58-9A70E1CC421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E914D-A6B3-4D1D-BE3B-8FF15EE5F422}" type="datetimeFigureOut">
              <a:rPr lang="en-US" smtClean="0"/>
              <a:pPr/>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2C0D-7EB7-43C6-BC58-9A70E1CC42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E914D-A6B3-4D1D-BE3B-8FF15EE5F422}" type="datetimeFigureOut">
              <a:rPr lang="en-US" smtClean="0"/>
              <a:pPr/>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2C0D-7EB7-43C6-BC58-9A70E1CC42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E914D-A6B3-4D1D-BE3B-8FF15EE5F422}" type="datetimeFigureOut">
              <a:rPr lang="en-US" smtClean="0"/>
              <a:pPr/>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2C0D-7EB7-43C6-BC58-9A70E1CC42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5E914D-A6B3-4D1D-BE3B-8FF15EE5F422}" type="datetimeFigureOut">
              <a:rPr lang="en-US" smtClean="0"/>
              <a:pPr/>
              <a:t>3/11/2017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92C0D-7EB7-43C6-BC58-9A70E1CC421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5E914D-A6B3-4D1D-BE3B-8FF15EE5F422}" type="datetimeFigureOut">
              <a:rPr lang="en-US" smtClean="0"/>
              <a:pPr/>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92C0D-7EB7-43C6-BC58-9A70E1CC42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5E914D-A6B3-4D1D-BE3B-8FF15EE5F422}" type="datetimeFigureOut">
              <a:rPr lang="en-US" smtClean="0"/>
              <a:pPr/>
              <a:t>3/11/2017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92C0D-7EB7-43C6-BC58-9A70E1CC42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5E914D-A6B3-4D1D-BE3B-8FF15EE5F422}" type="datetimeFigureOut">
              <a:rPr lang="en-US" smtClean="0"/>
              <a:pPr/>
              <a:t>3/11/2017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92C0D-7EB7-43C6-BC58-9A70E1CC42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E914D-A6B3-4D1D-BE3B-8FF15EE5F422}" type="datetimeFigureOut">
              <a:rPr lang="en-US" smtClean="0"/>
              <a:pPr/>
              <a:t>3/11/2017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92C0D-7EB7-43C6-BC58-9A70E1CC42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5E914D-A6B3-4D1D-BE3B-8FF15EE5F422}" type="datetimeFigureOut">
              <a:rPr lang="en-US" smtClean="0"/>
              <a:pPr/>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B92C0D-7EB7-43C6-BC58-9A70E1CC42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5E914D-A6B3-4D1D-BE3B-8FF15EE5F422}" type="datetimeFigureOut">
              <a:rPr lang="en-US" smtClean="0"/>
              <a:pPr/>
              <a:t>3/11/2017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9B92C0D-7EB7-43C6-BC58-9A70E1CC421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5E914D-A6B3-4D1D-BE3B-8FF15EE5F422}" type="datetimeFigureOut">
              <a:rPr lang="en-US" smtClean="0"/>
              <a:pPr/>
              <a:t>3/11/2017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9B92C0D-7EB7-43C6-BC58-9A70E1CC421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895600"/>
            <a:ext cx="7851648" cy="182880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60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PUBLIC-KEY CRYPTOGRAPHY AND RSA</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0"/>
            <a:ext cx="8229600" cy="1143000"/>
          </a:xfrm>
        </p:spPr>
        <p:txBody>
          <a:bodyPr/>
          <a:lstStyle/>
          <a:p>
            <a:pPr eaLnBrk="1" hangingPunct="1"/>
            <a:r>
              <a:rPr lang="en-AU" dirty="0" smtClean="0"/>
              <a:t>RSA Key Setup</a:t>
            </a:r>
          </a:p>
        </p:txBody>
      </p:sp>
      <p:sp>
        <p:nvSpPr>
          <p:cNvPr id="14339" name="Rectangle 3"/>
          <p:cNvSpPr>
            <a:spLocks noGrp="1" noChangeArrowheads="1"/>
          </p:cNvSpPr>
          <p:nvPr>
            <p:ph type="body" idx="1"/>
          </p:nvPr>
        </p:nvSpPr>
        <p:spPr/>
        <p:txBody>
          <a:bodyPr>
            <a:normAutofit lnSpcReduction="10000"/>
          </a:bodyPr>
          <a:lstStyle/>
          <a:p>
            <a:pPr eaLnBrk="1" hangingPunct="1">
              <a:lnSpc>
                <a:spcPct val="90000"/>
              </a:lnSpc>
            </a:pPr>
            <a:r>
              <a:rPr lang="en-AU" sz="2800" smtClean="0"/>
              <a:t>each user generates a public/private key pair by: </a:t>
            </a:r>
          </a:p>
          <a:p>
            <a:pPr eaLnBrk="1" hangingPunct="1">
              <a:lnSpc>
                <a:spcPct val="90000"/>
              </a:lnSpc>
            </a:pPr>
            <a:r>
              <a:rPr lang="en-AU" sz="2800" smtClean="0"/>
              <a:t>selecting two large primes at random - </a:t>
            </a:r>
            <a:r>
              <a:rPr lang="en-AU" sz="2800" smtClean="0">
                <a:latin typeface="Courier New" pitchFamily="49" charset="0"/>
              </a:rPr>
              <a:t>p, q</a:t>
            </a:r>
            <a:r>
              <a:rPr lang="en-AU" sz="2800" smtClean="0"/>
              <a:t> </a:t>
            </a:r>
          </a:p>
          <a:p>
            <a:pPr eaLnBrk="1" hangingPunct="1">
              <a:lnSpc>
                <a:spcPct val="90000"/>
              </a:lnSpc>
            </a:pPr>
            <a:r>
              <a:rPr lang="en-AU" sz="2800" smtClean="0"/>
              <a:t>computing their system modulus </a:t>
            </a:r>
            <a:r>
              <a:rPr lang="en-AU" sz="2800" smtClean="0">
                <a:latin typeface="Courier New" pitchFamily="49" charset="0"/>
              </a:rPr>
              <a:t>N=p.q</a:t>
            </a:r>
          </a:p>
          <a:p>
            <a:pPr lvl="1" eaLnBrk="1" hangingPunct="1">
              <a:lnSpc>
                <a:spcPct val="90000"/>
              </a:lnSpc>
            </a:pPr>
            <a:r>
              <a:rPr lang="en-AU" sz="2400" smtClean="0"/>
              <a:t>note </a:t>
            </a:r>
            <a:r>
              <a:rPr lang="en-AU" sz="2400" smtClean="0">
                <a:latin typeface="Courier New" pitchFamily="49" charset="0"/>
              </a:rPr>
              <a:t>ø(N)=(p-1)(q-1)</a:t>
            </a:r>
            <a:r>
              <a:rPr lang="en-AU" sz="2400" smtClean="0"/>
              <a:t> </a:t>
            </a:r>
            <a:endParaRPr lang="en-AU" sz="2400" smtClean="0">
              <a:latin typeface="Courier New" pitchFamily="49" charset="0"/>
            </a:endParaRPr>
          </a:p>
          <a:p>
            <a:pPr eaLnBrk="1" hangingPunct="1">
              <a:lnSpc>
                <a:spcPct val="90000"/>
              </a:lnSpc>
            </a:pPr>
            <a:r>
              <a:rPr lang="en-AU" sz="2800" smtClean="0"/>
              <a:t>selecting at random the encryption key </a:t>
            </a:r>
            <a:r>
              <a:rPr lang="en-AU" sz="2800" smtClean="0">
                <a:latin typeface="Courier New" pitchFamily="49" charset="0"/>
              </a:rPr>
              <a:t>e</a:t>
            </a:r>
          </a:p>
          <a:p>
            <a:pPr lvl="2" eaLnBrk="1" hangingPunct="1">
              <a:lnSpc>
                <a:spcPct val="90000"/>
              </a:lnSpc>
            </a:pPr>
            <a:r>
              <a:rPr lang="en-AU" sz="2000" smtClean="0"/>
              <a:t>where 1&lt;</a:t>
            </a:r>
            <a:r>
              <a:rPr lang="en-AU" sz="2000" smtClean="0">
                <a:latin typeface="Courier New" pitchFamily="49" charset="0"/>
              </a:rPr>
              <a:t>e&lt;ø(N), gcd(e,ø(N))=1 </a:t>
            </a:r>
          </a:p>
          <a:p>
            <a:pPr eaLnBrk="1" hangingPunct="1">
              <a:lnSpc>
                <a:spcPct val="90000"/>
              </a:lnSpc>
            </a:pPr>
            <a:r>
              <a:rPr lang="en-AU" sz="2800" smtClean="0"/>
              <a:t>solve following equation to find decryption key </a:t>
            </a:r>
            <a:r>
              <a:rPr lang="en-AU" sz="2800" smtClean="0">
                <a:latin typeface="Courier New" pitchFamily="49" charset="0"/>
              </a:rPr>
              <a:t>d</a:t>
            </a:r>
            <a:r>
              <a:rPr lang="en-AU" sz="2800" smtClean="0"/>
              <a:t> </a:t>
            </a:r>
          </a:p>
          <a:p>
            <a:pPr lvl="1" eaLnBrk="1" hangingPunct="1">
              <a:lnSpc>
                <a:spcPct val="90000"/>
              </a:lnSpc>
            </a:pPr>
            <a:r>
              <a:rPr lang="en-AU" sz="2400" smtClean="0">
                <a:latin typeface="Courier New" pitchFamily="49" charset="0"/>
              </a:rPr>
              <a:t>e.d=1 mod ø(N) and 0</a:t>
            </a:r>
            <a:r>
              <a:rPr lang="en-AU" sz="2400" smtClean="0">
                <a:latin typeface="Courier New" pitchFamily="49" charset="0"/>
                <a:cs typeface="Courier New" pitchFamily="49" charset="0"/>
              </a:rPr>
              <a:t>≤</a:t>
            </a:r>
            <a:r>
              <a:rPr lang="en-AU" sz="2400" smtClean="0">
                <a:latin typeface="Courier New" pitchFamily="49" charset="0"/>
              </a:rPr>
              <a:t>d</a:t>
            </a:r>
            <a:r>
              <a:rPr lang="en-AU" sz="2400" smtClean="0">
                <a:latin typeface="Courier New" pitchFamily="49" charset="0"/>
                <a:cs typeface="Courier New" pitchFamily="49" charset="0"/>
              </a:rPr>
              <a:t>≤</a:t>
            </a:r>
            <a:r>
              <a:rPr lang="en-AU" sz="2400" smtClean="0">
                <a:latin typeface="Courier New" pitchFamily="49" charset="0"/>
              </a:rPr>
              <a:t>N</a:t>
            </a:r>
            <a:r>
              <a:rPr lang="en-AU" sz="2400" smtClean="0"/>
              <a:t> </a:t>
            </a:r>
          </a:p>
          <a:p>
            <a:pPr eaLnBrk="1" hangingPunct="1">
              <a:lnSpc>
                <a:spcPct val="90000"/>
              </a:lnSpc>
            </a:pPr>
            <a:r>
              <a:rPr lang="en-AU" sz="2800" smtClean="0"/>
              <a:t>publish their public encryption key: KU={e,N} </a:t>
            </a:r>
          </a:p>
          <a:p>
            <a:pPr eaLnBrk="1" hangingPunct="1">
              <a:lnSpc>
                <a:spcPct val="90000"/>
              </a:lnSpc>
            </a:pPr>
            <a:r>
              <a:rPr lang="en-AU" sz="2800" smtClean="0"/>
              <a:t>keep secret private decryption key: KR={d,p,q}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RSA Use</a:t>
            </a:r>
            <a:endParaRPr lang="en-AU" smtClean="0"/>
          </a:p>
        </p:txBody>
      </p:sp>
      <p:sp>
        <p:nvSpPr>
          <p:cNvPr id="15363" name="Rectangle 3"/>
          <p:cNvSpPr>
            <a:spLocks noGrp="1" noChangeArrowheads="1"/>
          </p:cNvSpPr>
          <p:nvPr>
            <p:ph type="body" idx="1"/>
          </p:nvPr>
        </p:nvSpPr>
        <p:spPr/>
        <p:txBody>
          <a:bodyPr/>
          <a:lstStyle/>
          <a:p>
            <a:pPr eaLnBrk="1" hangingPunct="1">
              <a:lnSpc>
                <a:spcPct val="90000"/>
              </a:lnSpc>
            </a:pPr>
            <a:r>
              <a:rPr lang="en-AU" dirty="0" smtClean="0"/>
              <a:t>to encrypt a message M the sender:</a:t>
            </a:r>
          </a:p>
          <a:p>
            <a:pPr lvl="1" eaLnBrk="1" hangingPunct="1">
              <a:lnSpc>
                <a:spcPct val="90000"/>
              </a:lnSpc>
            </a:pPr>
            <a:r>
              <a:rPr lang="en-AU" dirty="0" smtClean="0"/>
              <a:t>obtains </a:t>
            </a:r>
            <a:r>
              <a:rPr lang="en-AU" b="1" dirty="0" smtClean="0"/>
              <a:t>public key</a:t>
            </a:r>
            <a:r>
              <a:rPr lang="en-AU" dirty="0" smtClean="0"/>
              <a:t> of recipient </a:t>
            </a:r>
            <a:r>
              <a:rPr lang="en-AU" dirty="0" smtClean="0">
                <a:latin typeface="Courier New" pitchFamily="49" charset="0"/>
              </a:rPr>
              <a:t>KU={</a:t>
            </a:r>
            <a:r>
              <a:rPr lang="en-AU" dirty="0" err="1" smtClean="0">
                <a:latin typeface="Courier New" pitchFamily="49" charset="0"/>
              </a:rPr>
              <a:t>e,N</a:t>
            </a:r>
            <a:r>
              <a:rPr lang="en-AU" dirty="0" smtClean="0">
                <a:latin typeface="Courier New" pitchFamily="49" charset="0"/>
              </a:rPr>
              <a:t>}</a:t>
            </a:r>
            <a:r>
              <a:rPr lang="en-AU" dirty="0" smtClean="0"/>
              <a:t> </a:t>
            </a:r>
          </a:p>
          <a:p>
            <a:pPr lvl="1" eaLnBrk="1" hangingPunct="1">
              <a:lnSpc>
                <a:spcPct val="90000"/>
              </a:lnSpc>
            </a:pPr>
            <a:r>
              <a:rPr lang="en-AU" dirty="0" smtClean="0"/>
              <a:t>computes: </a:t>
            </a:r>
            <a:r>
              <a:rPr lang="en-AU" dirty="0" smtClean="0">
                <a:latin typeface="Courier New" pitchFamily="49" charset="0"/>
              </a:rPr>
              <a:t>C=M</a:t>
            </a:r>
            <a:r>
              <a:rPr lang="en-AU" baseline="30000" dirty="0" smtClean="0">
                <a:latin typeface="Courier New" pitchFamily="49" charset="0"/>
              </a:rPr>
              <a:t>e</a:t>
            </a:r>
            <a:r>
              <a:rPr lang="en-AU" dirty="0" smtClean="0">
                <a:latin typeface="Courier New" pitchFamily="49" charset="0"/>
              </a:rPr>
              <a:t> mod N</a:t>
            </a:r>
            <a:r>
              <a:rPr lang="en-AU" dirty="0" smtClean="0"/>
              <a:t>, where </a:t>
            </a:r>
            <a:r>
              <a:rPr lang="en-AU" dirty="0" smtClean="0">
                <a:latin typeface="Courier New" pitchFamily="49" charset="0"/>
              </a:rPr>
              <a:t>0</a:t>
            </a:r>
            <a:r>
              <a:rPr lang="en-AU" dirty="0" smtClean="0">
                <a:latin typeface="Courier New" pitchFamily="49" charset="0"/>
                <a:cs typeface="Courier New" pitchFamily="49" charset="0"/>
              </a:rPr>
              <a:t>≤</a:t>
            </a:r>
            <a:r>
              <a:rPr lang="en-AU" dirty="0" smtClean="0">
                <a:latin typeface="Courier New" pitchFamily="49" charset="0"/>
              </a:rPr>
              <a:t>M</a:t>
            </a:r>
            <a:r>
              <a:rPr lang="en-AU" dirty="0" smtClean="0">
                <a:latin typeface="Courier New" pitchFamily="49" charset="0"/>
                <a:cs typeface="Courier New" pitchFamily="49" charset="0"/>
              </a:rPr>
              <a:t>&lt;</a:t>
            </a:r>
            <a:r>
              <a:rPr lang="en-AU" dirty="0" smtClean="0">
                <a:latin typeface="Courier New" pitchFamily="49" charset="0"/>
              </a:rPr>
              <a:t>N</a:t>
            </a:r>
            <a:endParaRPr lang="en-AU" dirty="0" smtClean="0"/>
          </a:p>
          <a:p>
            <a:pPr eaLnBrk="1" hangingPunct="1">
              <a:lnSpc>
                <a:spcPct val="90000"/>
              </a:lnSpc>
            </a:pPr>
            <a:r>
              <a:rPr lang="en-AU" dirty="0" smtClean="0"/>
              <a:t>to decrypt the ciphertext C the owner:</a:t>
            </a:r>
          </a:p>
          <a:p>
            <a:pPr lvl="1" eaLnBrk="1" hangingPunct="1">
              <a:lnSpc>
                <a:spcPct val="90000"/>
              </a:lnSpc>
            </a:pPr>
            <a:r>
              <a:rPr lang="en-AU" dirty="0" smtClean="0"/>
              <a:t> uses their private key </a:t>
            </a:r>
            <a:r>
              <a:rPr lang="en-AU" dirty="0" smtClean="0">
                <a:latin typeface="Courier New" pitchFamily="49" charset="0"/>
              </a:rPr>
              <a:t>KR={</a:t>
            </a:r>
            <a:r>
              <a:rPr lang="en-AU" dirty="0" err="1" smtClean="0">
                <a:latin typeface="Courier New" pitchFamily="49" charset="0"/>
              </a:rPr>
              <a:t>d,p,q</a:t>
            </a:r>
            <a:r>
              <a:rPr lang="en-AU" dirty="0" smtClean="0">
                <a:latin typeface="Courier New" pitchFamily="49" charset="0"/>
              </a:rPr>
              <a:t>}</a:t>
            </a:r>
            <a:r>
              <a:rPr lang="en-AU" dirty="0" smtClean="0"/>
              <a:t> </a:t>
            </a:r>
          </a:p>
          <a:p>
            <a:pPr lvl="1" eaLnBrk="1" hangingPunct="1">
              <a:lnSpc>
                <a:spcPct val="90000"/>
              </a:lnSpc>
            </a:pPr>
            <a:r>
              <a:rPr lang="en-AU" dirty="0" smtClean="0"/>
              <a:t>computes: </a:t>
            </a:r>
            <a:r>
              <a:rPr lang="en-AU" dirty="0" smtClean="0">
                <a:latin typeface="Courier New" pitchFamily="49" charset="0"/>
              </a:rPr>
              <a:t>M=</a:t>
            </a:r>
            <a:r>
              <a:rPr lang="en-AU" dirty="0" err="1" smtClean="0">
                <a:latin typeface="Courier New" pitchFamily="49" charset="0"/>
              </a:rPr>
              <a:t>C</a:t>
            </a:r>
            <a:r>
              <a:rPr lang="en-AU" baseline="30000" dirty="0" err="1" smtClean="0">
                <a:latin typeface="Courier New" pitchFamily="49" charset="0"/>
              </a:rPr>
              <a:t>d</a:t>
            </a:r>
            <a:r>
              <a:rPr lang="en-AU" dirty="0" smtClean="0">
                <a:latin typeface="Courier New" pitchFamily="49" charset="0"/>
              </a:rPr>
              <a:t> mod N</a:t>
            </a:r>
            <a:r>
              <a:rPr lang="en-AU" dirty="0" smtClean="0"/>
              <a:t> </a:t>
            </a:r>
          </a:p>
          <a:p>
            <a:pPr eaLnBrk="1" hangingPunct="1">
              <a:lnSpc>
                <a:spcPct val="90000"/>
              </a:lnSpc>
            </a:pPr>
            <a:r>
              <a:rPr lang="en-US" dirty="0" smtClean="0"/>
              <a:t>note that the message M must be smaller than the modulus N</a:t>
            </a:r>
            <a:endParaRPr lang="en-AU"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AU" smtClean="0"/>
              <a:t>RSA Example</a:t>
            </a:r>
          </a:p>
        </p:txBody>
      </p:sp>
      <p:sp>
        <p:nvSpPr>
          <p:cNvPr id="17411" name="Rectangle 3"/>
          <p:cNvSpPr>
            <a:spLocks noGrp="1" noChangeArrowheads="1"/>
          </p:cNvSpPr>
          <p:nvPr>
            <p:ph type="body" idx="1"/>
          </p:nvPr>
        </p:nvSpPr>
        <p:spPr/>
        <p:txBody>
          <a:bodyPr/>
          <a:lstStyle/>
          <a:p>
            <a:pPr marL="609600" indent="-609600" eaLnBrk="1" hangingPunct="1">
              <a:buFontTx/>
              <a:buAutoNum type="arabicPeriod"/>
            </a:pPr>
            <a:r>
              <a:rPr lang="en-AU" sz="2800" smtClean="0"/>
              <a:t>Select primes: </a:t>
            </a:r>
            <a:r>
              <a:rPr lang="en-AU" sz="2800" i="1" smtClean="0">
                <a:latin typeface="Courier New" pitchFamily="49" charset="0"/>
              </a:rPr>
              <a:t>p</a:t>
            </a:r>
            <a:r>
              <a:rPr lang="en-AU" sz="2800" smtClean="0">
                <a:latin typeface="Courier New" pitchFamily="49" charset="0"/>
              </a:rPr>
              <a:t>=17 &amp; </a:t>
            </a:r>
            <a:r>
              <a:rPr lang="en-AU" sz="2800" i="1" smtClean="0">
                <a:latin typeface="Courier New" pitchFamily="49" charset="0"/>
              </a:rPr>
              <a:t>q</a:t>
            </a:r>
            <a:r>
              <a:rPr lang="en-AU" sz="2800" smtClean="0">
                <a:latin typeface="Courier New" pitchFamily="49" charset="0"/>
              </a:rPr>
              <a:t>=11</a:t>
            </a:r>
            <a:endParaRPr lang="en-AU" sz="2800" smtClean="0"/>
          </a:p>
          <a:p>
            <a:pPr marL="609600" indent="-609600" eaLnBrk="1" hangingPunct="1">
              <a:buFontTx/>
              <a:buAutoNum type="arabicPeriod"/>
            </a:pPr>
            <a:r>
              <a:rPr lang="en-AU" sz="2800" smtClean="0"/>
              <a:t>Compute</a:t>
            </a:r>
            <a:r>
              <a:rPr lang="en-AU" sz="2800" smtClean="0">
                <a:latin typeface="Courier New" pitchFamily="49" charset="0"/>
              </a:rPr>
              <a:t> </a:t>
            </a:r>
            <a:r>
              <a:rPr lang="en-AU" sz="2800" i="1" smtClean="0">
                <a:latin typeface="Courier New" pitchFamily="49" charset="0"/>
              </a:rPr>
              <a:t>n </a:t>
            </a:r>
            <a:r>
              <a:rPr lang="en-AU" sz="2800" smtClean="0">
                <a:latin typeface="Courier New" pitchFamily="49" charset="0"/>
              </a:rPr>
              <a:t>= </a:t>
            </a:r>
            <a:r>
              <a:rPr lang="en-AU" sz="2800" i="1" smtClean="0">
                <a:latin typeface="Courier New" pitchFamily="49" charset="0"/>
              </a:rPr>
              <a:t>pq </a:t>
            </a:r>
            <a:r>
              <a:rPr lang="en-AU" sz="2800" smtClean="0">
                <a:latin typeface="Courier New" pitchFamily="49" charset="0"/>
              </a:rPr>
              <a:t>=17</a:t>
            </a:r>
            <a:r>
              <a:rPr lang="en-US" sz="2800" smtClean="0">
                <a:latin typeface="Courier New" pitchFamily="49" charset="0"/>
                <a:cs typeface="Arial" pitchFamily="34" charset="0"/>
              </a:rPr>
              <a:t>×</a:t>
            </a:r>
            <a:r>
              <a:rPr lang="en-AU" sz="2800" smtClean="0">
                <a:latin typeface="Courier New" pitchFamily="49" charset="0"/>
              </a:rPr>
              <a:t>11=187</a:t>
            </a:r>
          </a:p>
          <a:p>
            <a:pPr marL="609600" indent="-609600" eaLnBrk="1" hangingPunct="1">
              <a:buFontTx/>
              <a:buAutoNum type="arabicPeriod"/>
            </a:pPr>
            <a:r>
              <a:rPr lang="en-AU" sz="2800" smtClean="0"/>
              <a:t>Compute</a:t>
            </a:r>
            <a:r>
              <a:rPr lang="en-AU" sz="2800" smtClean="0">
                <a:latin typeface="Courier New" pitchFamily="49" charset="0"/>
              </a:rPr>
              <a:t> ø(</a:t>
            </a:r>
            <a:r>
              <a:rPr lang="en-AU" sz="2800" i="1" smtClean="0">
                <a:latin typeface="Courier New" pitchFamily="49" charset="0"/>
              </a:rPr>
              <a:t>n</a:t>
            </a:r>
            <a:r>
              <a:rPr lang="en-AU" sz="2800" smtClean="0">
                <a:latin typeface="Courier New" pitchFamily="49" charset="0"/>
              </a:rPr>
              <a:t>)=(</a:t>
            </a:r>
            <a:r>
              <a:rPr lang="en-AU" sz="2800" i="1" smtClean="0">
                <a:latin typeface="Courier New" pitchFamily="49" charset="0"/>
              </a:rPr>
              <a:t>p–</a:t>
            </a:r>
            <a:r>
              <a:rPr lang="en-AU" sz="2800" smtClean="0">
                <a:latin typeface="Courier New" pitchFamily="49" charset="0"/>
              </a:rPr>
              <a:t>1)(</a:t>
            </a:r>
            <a:r>
              <a:rPr lang="en-AU" sz="2800" i="1" smtClean="0">
                <a:latin typeface="Courier New" pitchFamily="49" charset="0"/>
              </a:rPr>
              <a:t>q-</a:t>
            </a:r>
            <a:r>
              <a:rPr lang="en-AU" sz="2800" smtClean="0">
                <a:latin typeface="Courier New" pitchFamily="49" charset="0"/>
              </a:rPr>
              <a:t>1)=16</a:t>
            </a:r>
            <a:r>
              <a:rPr lang="en-US" sz="2800" smtClean="0">
                <a:latin typeface="Courier New" pitchFamily="49" charset="0"/>
                <a:cs typeface="Arial" pitchFamily="34" charset="0"/>
              </a:rPr>
              <a:t>×</a:t>
            </a:r>
            <a:r>
              <a:rPr lang="en-AU" sz="2800" smtClean="0">
                <a:latin typeface="Courier New" pitchFamily="49" charset="0"/>
              </a:rPr>
              <a:t>10=160</a:t>
            </a:r>
          </a:p>
          <a:p>
            <a:pPr marL="609600" indent="-609600" eaLnBrk="1" hangingPunct="1">
              <a:buFontTx/>
              <a:buAutoNum type="arabicPeriod"/>
            </a:pPr>
            <a:r>
              <a:rPr lang="en-AU" sz="2800" smtClean="0"/>
              <a:t>Select </a:t>
            </a:r>
            <a:r>
              <a:rPr lang="en-AU" sz="2800" smtClean="0">
                <a:latin typeface="Courier New" pitchFamily="49" charset="0"/>
              </a:rPr>
              <a:t>e</a:t>
            </a:r>
            <a:r>
              <a:rPr lang="en-AU" sz="2800" i="1" smtClean="0"/>
              <a:t> : </a:t>
            </a:r>
            <a:r>
              <a:rPr lang="en-AU" sz="2800" smtClean="0">
                <a:latin typeface="Courier New" pitchFamily="49" charset="0"/>
              </a:rPr>
              <a:t>gcd(e,160)=1; </a:t>
            </a:r>
            <a:r>
              <a:rPr lang="en-AU" sz="2800" smtClean="0"/>
              <a:t>choose </a:t>
            </a:r>
            <a:r>
              <a:rPr lang="en-AU" sz="2800" i="1" smtClean="0">
                <a:latin typeface="Courier New" pitchFamily="49" charset="0"/>
              </a:rPr>
              <a:t>e</a:t>
            </a:r>
            <a:r>
              <a:rPr lang="en-AU" sz="2800" smtClean="0">
                <a:latin typeface="Courier New" pitchFamily="49" charset="0"/>
              </a:rPr>
              <a:t>=7</a:t>
            </a:r>
            <a:endParaRPr lang="en-AU" sz="2800" smtClean="0"/>
          </a:p>
          <a:p>
            <a:pPr marL="609600" indent="-609600" eaLnBrk="1" hangingPunct="1">
              <a:buFontTx/>
              <a:buAutoNum type="arabicPeriod"/>
            </a:pPr>
            <a:r>
              <a:rPr lang="en-AU" sz="2800" smtClean="0"/>
              <a:t>Determine </a:t>
            </a:r>
            <a:r>
              <a:rPr lang="en-AU" sz="2800" smtClean="0">
                <a:latin typeface="Courier New" pitchFamily="49" charset="0"/>
              </a:rPr>
              <a:t>d</a:t>
            </a:r>
            <a:r>
              <a:rPr lang="en-AU" sz="2800" i="1" smtClean="0"/>
              <a:t>: </a:t>
            </a:r>
            <a:r>
              <a:rPr lang="en-AU" sz="2800" i="1" smtClean="0">
                <a:latin typeface="Courier New" pitchFamily="49" charset="0"/>
              </a:rPr>
              <a:t>de=</a:t>
            </a:r>
            <a:r>
              <a:rPr lang="en-AU" sz="2800" smtClean="0">
                <a:latin typeface="Courier New" pitchFamily="49" charset="0"/>
              </a:rPr>
              <a:t>1 mod 160</a:t>
            </a:r>
            <a:r>
              <a:rPr lang="en-AU" sz="2800" smtClean="0"/>
              <a:t> and </a:t>
            </a:r>
            <a:r>
              <a:rPr lang="en-AU" sz="2800" i="1" smtClean="0">
                <a:latin typeface="Courier New" pitchFamily="49" charset="0"/>
              </a:rPr>
              <a:t>d </a:t>
            </a:r>
            <a:r>
              <a:rPr lang="en-AU" sz="2800" smtClean="0">
                <a:latin typeface="Courier New" pitchFamily="49" charset="0"/>
              </a:rPr>
              <a:t>&lt; 160</a:t>
            </a:r>
            <a:r>
              <a:rPr lang="en-AU" sz="2800" smtClean="0"/>
              <a:t> Value is </a:t>
            </a:r>
            <a:r>
              <a:rPr lang="en-AU" sz="2800" smtClean="0">
                <a:latin typeface="Courier New" pitchFamily="49" charset="0"/>
              </a:rPr>
              <a:t>d=23</a:t>
            </a:r>
            <a:r>
              <a:rPr lang="en-AU" sz="2800" smtClean="0"/>
              <a:t> since </a:t>
            </a:r>
            <a:r>
              <a:rPr lang="en-AU" sz="2800" smtClean="0">
                <a:latin typeface="Courier New" pitchFamily="49" charset="0"/>
              </a:rPr>
              <a:t>23</a:t>
            </a:r>
            <a:r>
              <a:rPr lang="en-US" sz="2800" smtClean="0">
                <a:latin typeface="Courier New" pitchFamily="49" charset="0"/>
                <a:cs typeface="Arial" pitchFamily="34" charset="0"/>
              </a:rPr>
              <a:t>×</a:t>
            </a:r>
            <a:r>
              <a:rPr lang="en-AU" sz="2800" smtClean="0">
                <a:latin typeface="Courier New" pitchFamily="49" charset="0"/>
              </a:rPr>
              <a:t>7=161= 10</a:t>
            </a:r>
            <a:r>
              <a:rPr lang="en-US" sz="2800" smtClean="0">
                <a:latin typeface="Courier New" pitchFamily="49" charset="0"/>
                <a:cs typeface="Arial" pitchFamily="34" charset="0"/>
              </a:rPr>
              <a:t>×</a:t>
            </a:r>
            <a:r>
              <a:rPr lang="en-AU" sz="2800" smtClean="0">
                <a:latin typeface="Courier New" pitchFamily="49" charset="0"/>
              </a:rPr>
              <a:t>160+1</a:t>
            </a:r>
          </a:p>
          <a:p>
            <a:pPr marL="609600" indent="-609600" eaLnBrk="1" hangingPunct="1">
              <a:buFontTx/>
              <a:buAutoNum type="arabicPeriod"/>
            </a:pPr>
            <a:r>
              <a:rPr lang="en-US" sz="2800" smtClean="0"/>
              <a:t>Publish public key </a:t>
            </a:r>
            <a:r>
              <a:rPr lang="en-US" sz="2800" smtClean="0">
                <a:latin typeface="Courier New" pitchFamily="49" charset="0"/>
              </a:rPr>
              <a:t>KU={7,187}</a:t>
            </a:r>
          </a:p>
          <a:p>
            <a:pPr marL="609600" indent="-609600" eaLnBrk="1" hangingPunct="1">
              <a:buFontTx/>
              <a:buAutoNum type="arabicPeriod"/>
            </a:pPr>
            <a:r>
              <a:rPr lang="en-US" sz="2800" smtClean="0"/>
              <a:t>Keep secret private key </a:t>
            </a:r>
            <a:r>
              <a:rPr lang="en-US" sz="2800" smtClean="0">
                <a:latin typeface="Courier New" pitchFamily="49" charset="0"/>
              </a:rPr>
              <a:t>KR={23,</a:t>
            </a:r>
            <a:r>
              <a:rPr lang="en-AU" sz="2800" smtClean="0">
                <a:latin typeface="Courier New" pitchFamily="49" charset="0"/>
              </a:rPr>
              <a:t>17</a:t>
            </a:r>
            <a:r>
              <a:rPr lang="en-US" sz="2800" smtClean="0">
                <a:latin typeface="Courier New" pitchFamily="49" charset="0"/>
                <a:cs typeface="Arial" pitchFamily="34" charset="0"/>
              </a:rPr>
              <a:t>,</a:t>
            </a:r>
            <a:r>
              <a:rPr lang="en-AU" sz="2800" smtClean="0">
                <a:latin typeface="Courier New" pitchFamily="49" charset="0"/>
              </a:rPr>
              <a:t>11}</a:t>
            </a:r>
          </a:p>
          <a:p>
            <a:pPr marL="609600" indent="-609600" eaLnBrk="1" hangingPunct="1"/>
            <a:endParaRPr lang="en-AU" sz="28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219200" y="381001"/>
            <a:ext cx="708660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RSA Algorithm</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838200" y="2590800"/>
            <a:ext cx="7162799" cy="218201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Decryption of RSA:</a:t>
            </a:r>
            <a:endParaRPr lang="en-US" dirty="0"/>
          </a:p>
        </p:txBody>
      </p:sp>
      <p:pic>
        <p:nvPicPr>
          <p:cNvPr id="7170" name="Picture 2"/>
          <p:cNvPicPr>
            <a:picLocks noChangeAspect="1" noChangeArrowheads="1"/>
          </p:cNvPicPr>
          <p:nvPr/>
        </p:nvPicPr>
        <p:blipFill>
          <a:blip r:embed="rId2"/>
          <a:srcRect/>
          <a:stretch>
            <a:fillRect/>
          </a:stretch>
        </p:blipFill>
        <p:spPr bwMode="auto">
          <a:xfrm>
            <a:off x="381000" y="762000"/>
            <a:ext cx="82296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Decryption of RSA:</a:t>
            </a:r>
            <a:endParaRPr lang="en-US" dirty="0"/>
          </a:p>
        </p:txBody>
      </p:sp>
      <p:pic>
        <p:nvPicPr>
          <p:cNvPr id="3074" name="Picture 2"/>
          <p:cNvPicPr>
            <a:picLocks noChangeAspect="1" noChangeArrowheads="1"/>
          </p:cNvPicPr>
          <p:nvPr/>
        </p:nvPicPr>
        <p:blipFill>
          <a:blip r:embed="rId2"/>
          <a:srcRect/>
          <a:stretch>
            <a:fillRect/>
          </a:stretch>
        </p:blipFill>
        <p:spPr bwMode="auto">
          <a:xfrm>
            <a:off x="762000" y="2147888"/>
            <a:ext cx="7620000" cy="41005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Security of RSA</a:t>
            </a:r>
            <a:br>
              <a:rPr lang="en-US" b="1" dirty="0" smtClean="0"/>
            </a:br>
            <a:endParaRPr lang="en-US" dirty="0"/>
          </a:p>
        </p:txBody>
      </p:sp>
      <p:sp>
        <p:nvSpPr>
          <p:cNvPr id="3" name="Content Placeholder 2"/>
          <p:cNvSpPr>
            <a:spLocks noGrp="1"/>
          </p:cNvSpPr>
          <p:nvPr>
            <p:ph idx="1"/>
          </p:nvPr>
        </p:nvSpPr>
        <p:spPr>
          <a:xfrm>
            <a:off x="457200" y="1524000"/>
            <a:ext cx="8229600" cy="4800600"/>
          </a:xfrm>
        </p:spPr>
        <p:txBody>
          <a:bodyPr>
            <a:normAutofit/>
          </a:bodyPr>
          <a:lstStyle/>
          <a:p>
            <a:pPr>
              <a:buNone/>
            </a:pPr>
            <a:r>
              <a:rPr lang="en-US" dirty="0" smtClean="0"/>
              <a:t>Four possible approaches to attacking the RSA algorithm are</a:t>
            </a:r>
          </a:p>
          <a:p>
            <a:pPr>
              <a:buFont typeface="Wingdings" pitchFamily="2" charset="2"/>
              <a:buChar char="v"/>
            </a:pPr>
            <a:r>
              <a:rPr lang="en-US" dirty="0" smtClean="0"/>
              <a:t> </a:t>
            </a:r>
            <a:r>
              <a:rPr lang="en-US" i="1" u="sng" dirty="0" smtClean="0"/>
              <a:t>Brute force: </a:t>
            </a:r>
            <a:r>
              <a:rPr lang="en-US" dirty="0" smtClean="0"/>
              <a:t>This involves trying all possible private keys.</a:t>
            </a:r>
          </a:p>
          <a:p>
            <a:pPr>
              <a:buFont typeface="Wingdings" pitchFamily="2" charset="2"/>
              <a:buChar char="v"/>
            </a:pPr>
            <a:r>
              <a:rPr lang="en-US" i="1" u="sng" dirty="0" smtClean="0"/>
              <a:t> Mathematical attacks: </a:t>
            </a:r>
            <a:r>
              <a:rPr lang="en-US" dirty="0" smtClean="0"/>
              <a:t>There are several approaches, all equivalent in effort to factoring the product of two primes.</a:t>
            </a:r>
          </a:p>
          <a:p>
            <a:pPr>
              <a:buFont typeface="Wingdings" pitchFamily="2" charset="2"/>
              <a:buChar char="v"/>
            </a:pPr>
            <a:r>
              <a:rPr lang="en-US" dirty="0" smtClean="0"/>
              <a:t> </a:t>
            </a:r>
            <a:r>
              <a:rPr lang="en-US" i="1" u="sng" dirty="0" smtClean="0"/>
              <a:t>Timing attacks: </a:t>
            </a:r>
            <a:r>
              <a:rPr lang="en-US" dirty="0" smtClean="0"/>
              <a:t>These depend on the running time of the decryption algorithm.</a:t>
            </a:r>
          </a:p>
          <a:p>
            <a:pPr>
              <a:buFont typeface="Wingdings" pitchFamily="2" charset="2"/>
              <a:buChar char="v"/>
            </a:pPr>
            <a:r>
              <a:rPr lang="en-US" dirty="0" smtClean="0"/>
              <a:t> </a:t>
            </a:r>
            <a:r>
              <a:rPr lang="en-US" i="1" u="sng" dirty="0" smtClean="0"/>
              <a:t>Chosen ciphertext attacks: </a:t>
            </a:r>
            <a:r>
              <a:rPr lang="en-US" dirty="0" smtClean="0"/>
              <a:t>This type of attack exploits properties of the RSA algorithm.</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r>
              <a:rPr lang="en-US" b="1" dirty="0" smtClean="0"/>
              <a:t>The Factoring Problem </a:t>
            </a:r>
            <a:endParaRPr lang="en-US" b="1" dirty="0"/>
          </a:p>
        </p:txBody>
      </p:sp>
      <p:sp>
        <p:nvSpPr>
          <p:cNvPr id="3" name="Content Placeholder 2"/>
          <p:cNvSpPr>
            <a:spLocks noGrp="1"/>
          </p:cNvSpPr>
          <p:nvPr>
            <p:ph idx="1"/>
          </p:nvPr>
        </p:nvSpPr>
        <p:spPr/>
        <p:txBody>
          <a:bodyPr>
            <a:normAutofit/>
          </a:bodyPr>
          <a:lstStyle/>
          <a:p>
            <a:pPr>
              <a:buNone/>
            </a:pPr>
            <a:r>
              <a:rPr lang="en-US" dirty="0" smtClean="0"/>
              <a:t>Three approaches to attacking RSA mathematically:</a:t>
            </a:r>
          </a:p>
          <a:p>
            <a:pPr>
              <a:buNone/>
            </a:pPr>
            <a:r>
              <a:rPr lang="en-US" dirty="0" smtClean="0"/>
              <a:t>1. Factor </a:t>
            </a:r>
            <a:r>
              <a:rPr lang="en-US" b="1" dirty="0" smtClean="0"/>
              <a:t>n</a:t>
            </a:r>
            <a:r>
              <a:rPr lang="en-US" dirty="0" smtClean="0"/>
              <a:t> into its two prime factors. This enables calculation of </a:t>
            </a:r>
            <a:r>
              <a:rPr lang="el-GR" smtClean="0"/>
              <a:t>φ</a:t>
            </a:r>
            <a:r>
              <a:rPr lang="en-US" smtClean="0"/>
              <a:t>(n</a:t>
            </a:r>
            <a:r>
              <a:rPr lang="en-US" dirty="0" smtClean="0"/>
              <a:t>) =(p - 1) × (q - 1),which in turn enables determination of d = e</a:t>
            </a:r>
            <a:r>
              <a:rPr lang="en-US" baseline="30000" dirty="0" smtClean="0"/>
              <a:t>-1</a:t>
            </a:r>
            <a:r>
              <a:rPr lang="en-US" dirty="0" smtClean="0"/>
              <a:t> (mod (n)).</a:t>
            </a:r>
          </a:p>
          <a:p>
            <a:pPr>
              <a:buNone/>
            </a:pPr>
            <a:r>
              <a:rPr lang="en-US" dirty="0" smtClean="0"/>
              <a:t>2. Determine </a:t>
            </a:r>
            <a:r>
              <a:rPr lang="el-GR" dirty="0" smtClean="0"/>
              <a:t>φ</a:t>
            </a:r>
            <a:r>
              <a:rPr lang="en-US" dirty="0" smtClean="0"/>
              <a:t>(n) directly, without first determining p and q. Again, this enables determination of </a:t>
            </a:r>
          </a:p>
          <a:p>
            <a:pPr>
              <a:buNone/>
            </a:pPr>
            <a:r>
              <a:rPr lang="en-US" dirty="0" smtClean="0"/>
              <a:t>     d = e</a:t>
            </a:r>
            <a:r>
              <a:rPr lang="en-US" baseline="30000" dirty="0" smtClean="0"/>
              <a:t>-1</a:t>
            </a:r>
            <a:r>
              <a:rPr lang="en-US" dirty="0" smtClean="0"/>
              <a:t> (mod (n)). </a:t>
            </a:r>
          </a:p>
          <a:p>
            <a:pPr>
              <a:buNone/>
            </a:pPr>
            <a:r>
              <a:rPr lang="en-US" dirty="0" smtClean="0"/>
              <a:t>3. Determine d directly, without first determining </a:t>
            </a:r>
            <a:r>
              <a:rPr lang="el-GR" dirty="0" smtClean="0"/>
              <a:t>φ</a:t>
            </a:r>
            <a:r>
              <a:rPr lang="en-US" dirty="0" smtClean="0"/>
              <a:t>(n).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normAutofit/>
          </a:bodyPr>
          <a:lstStyle/>
          <a:p>
            <a:r>
              <a:rPr lang="en-US" sz="3600" dirty="0" smtClean="0"/>
              <a:t>Asymmetric encryption</a:t>
            </a:r>
            <a:endParaRPr lang="en-US" sz="3600" dirty="0"/>
          </a:p>
        </p:txBody>
      </p:sp>
      <p:sp>
        <p:nvSpPr>
          <p:cNvPr id="3" name="Content Placeholder 2"/>
          <p:cNvSpPr>
            <a:spLocks noGrp="1"/>
          </p:cNvSpPr>
          <p:nvPr>
            <p:ph idx="1"/>
          </p:nvPr>
        </p:nvSpPr>
        <p:spPr>
          <a:xfrm>
            <a:off x="457200" y="1219200"/>
            <a:ext cx="8458200" cy="5105400"/>
          </a:xfrm>
        </p:spPr>
        <p:txBody>
          <a:bodyPr>
            <a:normAutofit/>
          </a:bodyPr>
          <a:lstStyle/>
          <a:p>
            <a:pPr>
              <a:buFont typeface="Wingdings" pitchFamily="2" charset="2"/>
              <a:buChar char="v"/>
            </a:pPr>
            <a:r>
              <a:rPr lang="en-US" dirty="0" smtClean="0"/>
              <a:t>Asymmetric encryption is a form of cryptosystem in which encryption and decryption are performed using the different keys—one a public key and one a private key. It is also known as public-key encryption. </a:t>
            </a:r>
          </a:p>
          <a:p>
            <a:pPr>
              <a:buFont typeface="Wingdings" pitchFamily="2" charset="2"/>
              <a:buChar char="v"/>
            </a:pPr>
            <a:r>
              <a:rPr lang="en-US" dirty="0" smtClean="0"/>
              <a:t> Asymmetric encryption transforms plaintext into ciphertext using a one of two keys and an encryption algorithm. Using the paired key and a decryption algorithm, the plaintext is recovered from the ciphertext.</a:t>
            </a:r>
          </a:p>
          <a:p>
            <a:pPr>
              <a:buFont typeface="Wingdings" pitchFamily="2" charset="2"/>
              <a:buChar char="v"/>
            </a:pPr>
            <a:r>
              <a:rPr lang="en-US" dirty="0" smtClean="0"/>
              <a:t> Asymmetric encryption can be used for confidentiality, authentication, or both.</a:t>
            </a:r>
          </a:p>
          <a:p>
            <a:pPr>
              <a:buFont typeface="Wingdings" pitchFamily="2" charset="2"/>
              <a:buChar char="v"/>
            </a:pPr>
            <a:r>
              <a:rPr lang="en-US" dirty="0" smtClean="0"/>
              <a:t> The most widely used public-key cryptosystem is RSA.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smtClean="0"/>
              <a:t>A </a:t>
            </a:r>
            <a:r>
              <a:rPr lang="en-US" b="1" dirty="0" smtClean="0"/>
              <a:t>public-key encryption scheme has the following ingredients:</a:t>
            </a:r>
            <a:endParaRPr lang="en-US" dirty="0"/>
          </a:p>
        </p:txBody>
      </p:sp>
      <p:sp>
        <p:nvSpPr>
          <p:cNvPr id="3" name="Content Placeholder 2"/>
          <p:cNvSpPr>
            <a:spLocks noGrp="1"/>
          </p:cNvSpPr>
          <p:nvPr>
            <p:ph idx="1"/>
          </p:nvPr>
        </p:nvSpPr>
        <p:spPr>
          <a:xfrm>
            <a:off x="457200" y="1752600"/>
            <a:ext cx="8229600" cy="4953000"/>
          </a:xfrm>
        </p:spPr>
        <p:txBody>
          <a:bodyPr>
            <a:normAutofit fontScale="85000" lnSpcReduction="10000"/>
          </a:bodyPr>
          <a:lstStyle/>
          <a:p>
            <a:r>
              <a:rPr lang="en-US" b="1" dirty="0" smtClean="0"/>
              <a:t>Plaintext: </a:t>
            </a:r>
            <a:r>
              <a:rPr lang="en-US" dirty="0" smtClean="0"/>
              <a:t>This is the readable message or data that is fed into the algorithm as input.</a:t>
            </a:r>
          </a:p>
          <a:p>
            <a:r>
              <a:rPr lang="en-US" dirty="0" smtClean="0"/>
              <a:t> </a:t>
            </a:r>
            <a:r>
              <a:rPr lang="en-US" b="1" dirty="0" smtClean="0"/>
              <a:t>Encryption algorithm: </a:t>
            </a:r>
            <a:r>
              <a:rPr lang="en-US" dirty="0" smtClean="0"/>
              <a:t>The encryption algorithm performs various transformations on the plaintext.</a:t>
            </a:r>
          </a:p>
          <a:p>
            <a:r>
              <a:rPr lang="en-US" b="1" dirty="0" smtClean="0"/>
              <a:t>Public and private keys: </a:t>
            </a:r>
            <a:r>
              <a:rPr lang="en-US" dirty="0" smtClean="0"/>
              <a:t>This is a pair of keys that have been selected so that if one is used for encryption, the other is used for decryption. The exact transformations performed by the algorithm depend on the public or private key that is provided as input.</a:t>
            </a:r>
          </a:p>
          <a:p>
            <a:r>
              <a:rPr lang="en-US" b="1" dirty="0" smtClean="0"/>
              <a:t>Ciphertext: </a:t>
            </a:r>
            <a:r>
              <a:rPr lang="en-US" dirty="0" smtClean="0"/>
              <a:t>This is the scrambled message produced as output. It depends on the plaintext and the key. For a given message, two different keys will produce two different ciphertexts.</a:t>
            </a:r>
          </a:p>
          <a:p>
            <a:r>
              <a:rPr lang="en-US" b="1" dirty="0" smtClean="0"/>
              <a:t>Decryption algorithm: </a:t>
            </a:r>
            <a:r>
              <a:rPr lang="en-US" dirty="0" smtClean="0"/>
              <a:t>This algorithm accepts the ciphertext and the matching key and produces the original plaintext.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smtClean="0">
                <a:effectLst>
                  <a:outerShdw blurRad="38100" dist="38100" dir="2700000" algn="tl">
                    <a:srgbClr val="000000">
                      <a:alpha val="43137"/>
                    </a:srgbClr>
                  </a:outerShdw>
                </a:effectLst>
              </a:rPr>
              <a:t>The Essential Steps:</a:t>
            </a:r>
            <a:r>
              <a:rPr lang="en-US" sz="3200" dirty="0" smtClean="0"/>
              <a:t/>
            </a:r>
            <a:br>
              <a:rPr lang="en-US" sz="3200" dirty="0" smtClean="0"/>
            </a:br>
            <a:endParaRPr lang="en-US" sz="3200" dirty="0"/>
          </a:p>
        </p:txBody>
      </p:sp>
      <p:sp>
        <p:nvSpPr>
          <p:cNvPr id="3" name="Content Placeholder 2"/>
          <p:cNvSpPr>
            <a:spLocks noGrp="1"/>
          </p:cNvSpPr>
          <p:nvPr>
            <p:ph idx="1"/>
          </p:nvPr>
        </p:nvSpPr>
        <p:spPr>
          <a:xfrm>
            <a:off x="457200" y="1295400"/>
            <a:ext cx="8229600" cy="4389120"/>
          </a:xfrm>
        </p:spPr>
        <p:txBody>
          <a:bodyPr>
            <a:normAutofit fontScale="92500"/>
          </a:bodyPr>
          <a:lstStyle/>
          <a:p>
            <a:pPr>
              <a:buNone/>
            </a:pPr>
            <a:r>
              <a:rPr lang="en-US" dirty="0" smtClean="0"/>
              <a:t>1. Each user generates a pair of keys to be used for the encryption and decryption of messages.</a:t>
            </a:r>
          </a:p>
          <a:p>
            <a:pPr>
              <a:buNone/>
            </a:pPr>
            <a:r>
              <a:rPr lang="en-US" dirty="0" smtClean="0"/>
              <a:t>2. Each user places one of the two keys in a public register or other accessible file. This is the public key. The companion key is kept private. Each user maintains a collection of public keys obtained from others.</a:t>
            </a:r>
          </a:p>
          <a:p>
            <a:pPr>
              <a:buNone/>
            </a:pPr>
            <a:r>
              <a:rPr lang="en-US" dirty="0" smtClean="0"/>
              <a:t>3. If Bob wishes to send a confidential message to Alice, Bob encrypts the message using Alice’s public key.</a:t>
            </a:r>
          </a:p>
          <a:p>
            <a:pPr>
              <a:buNone/>
            </a:pPr>
            <a:r>
              <a:rPr lang="en-US" dirty="0" smtClean="0"/>
              <a:t>4. When Alice receives the message, she decrypts it using her private key. No other recipient can decrypt the message because only Alice knows Alice’s private key.</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pPr algn="ctr"/>
            <a:r>
              <a:rPr lang="en-US" sz="3000" b="1" dirty="0" smtClean="0">
                <a:effectLst>
                  <a:outerShdw blurRad="38100" dist="38100" dir="2700000" algn="tl">
                    <a:srgbClr val="000000">
                      <a:alpha val="43137"/>
                    </a:srgbClr>
                  </a:outerShdw>
                </a:effectLst>
              </a:rPr>
              <a:t>Comparison of Conventional and Public-Key Encryption</a:t>
            </a:r>
            <a:endParaRPr lang="en-US" sz="3000" b="1" dirty="0">
              <a:effectLst>
                <a:outerShdw blurRad="38100" dist="38100" dir="2700000" algn="tl">
                  <a:srgbClr val="000000">
                    <a:alpha val="43137"/>
                  </a:srgbClr>
                </a:outerShdw>
              </a:effectLst>
            </a:endParaRPr>
          </a:p>
        </p:txBody>
      </p:sp>
      <p:pic>
        <p:nvPicPr>
          <p:cNvPr id="1026" name="Picture 2"/>
          <p:cNvPicPr>
            <a:picLocks noGrp="1" noChangeAspect="1" noChangeArrowheads="1"/>
          </p:cNvPicPr>
          <p:nvPr>
            <p:ph idx="1"/>
          </p:nvPr>
        </p:nvPicPr>
        <p:blipFill>
          <a:blip r:embed="rId2"/>
          <a:srcRect/>
          <a:stretch>
            <a:fillRect/>
          </a:stretch>
        </p:blipFill>
        <p:spPr bwMode="auto">
          <a:xfrm>
            <a:off x="381000" y="914400"/>
            <a:ext cx="8458200" cy="5714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Z-PK_Cryptography.pdf                                          00156198  Mnementh                      BEAE7A2F:"/>
          <p:cNvPicPr>
            <a:picLocks noGrp="1" noChangeAspect="1" noChangeArrowheads="1"/>
          </p:cNvPicPr>
          <p:nvPr>
            <p:ph idx="1"/>
          </p:nvPr>
        </p:nvPicPr>
        <p:blipFill>
          <a:blip r:embed="rId2"/>
          <a:srcRect t="3580" b="53693"/>
          <a:stretch>
            <a:fillRect/>
          </a:stretch>
        </p:blipFill>
        <p:spPr bwMode="auto">
          <a:xfrm>
            <a:off x="228601" y="1371600"/>
            <a:ext cx="8686799" cy="4906839"/>
          </a:xfrm>
          <a:prstGeom prst="rect">
            <a:avLst/>
          </a:prstGeom>
          <a:noFill/>
        </p:spPr>
      </p:pic>
      <p:sp>
        <p:nvSpPr>
          <p:cNvPr id="5" name="Rectangle 2"/>
          <p:cNvSpPr>
            <a:spLocks noGrp="1" noChangeArrowheads="1"/>
          </p:cNvSpPr>
          <p:nvPr>
            <p:ph type="title"/>
          </p:nvPr>
        </p:nvSpPr>
        <p:spPr>
          <a:xfrm>
            <a:off x="381000" y="0"/>
            <a:ext cx="8229600" cy="1143000"/>
          </a:xfrm>
        </p:spPr>
        <p:txBody>
          <a:bodyPr/>
          <a:lstStyle/>
          <a:p>
            <a:r>
              <a:rPr lang="en-AU" dirty="0"/>
              <a:t>Public-Key Cryptography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Public-Key Cryptography</a:t>
            </a:r>
            <a:endParaRPr lang="en-US" dirty="0"/>
          </a:p>
        </p:txBody>
      </p:sp>
      <p:pic>
        <p:nvPicPr>
          <p:cNvPr id="8194" name="Picture 2"/>
          <p:cNvPicPr>
            <a:picLocks noChangeAspect="1" noChangeArrowheads="1"/>
          </p:cNvPicPr>
          <p:nvPr/>
        </p:nvPicPr>
        <p:blipFill>
          <a:blip r:embed="rId2"/>
          <a:srcRect/>
          <a:stretch>
            <a:fillRect/>
          </a:stretch>
        </p:blipFill>
        <p:spPr bwMode="auto">
          <a:xfrm>
            <a:off x="685800" y="1371600"/>
            <a:ext cx="7696199"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228600"/>
            <a:ext cx="9144000" cy="1143000"/>
          </a:xfrm>
        </p:spPr>
        <p:txBody>
          <a:bodyPr>
            <a:normAutofit/>
          </a:bodyPr>
          <a:lstStyle/>
          <a:p>
            <a:pPr algn="ctr"/>
            <a:r>
              <a:rPr lang="en-AU" sz="3500" dirty="0"/>
              <a:t>Public-Key </a:t>
            </a:r>
            <a:r>
              <a:rPr lang="en-AU" sz="3500" dirty="0" smtClean="0"/>
              <a:t>Cryptosystems: </a:t>
            </a:r>
            <a:r>
              <a:rPr lang="en-US" sz="3500" dirty="0" smtClean="0"/>
              <a:t>Authentication and Secrecy </a:t>
            </a:r>
            <a:r>
              <a:rPr lang="en-AU" sz="3500" dirty="0" smtClean="0"/>
              <a:t> </a:t>
            </a:r>
            <a:endParaRPr lang="en-AU" sz="3500" dirty="0"/>
          </a:p>
        </p:txBody>
      </p:sp>
      <p:pic>
        <p:nvPicPr>
          <p:cNvPr id="56324" name="Picture 4" descr="PK_Dual_Model.pdf                                              00156198  Mnementh                      BEAE7A2F:"/>
          <p:cNvPicPr>
            <a:picLocks noChangeAspect="1" noChangeArrowheads="1"/>
          </p:cNvPicPr>
          <p:nvPr/>
        </p:nvPicPr>
        <p:blipFill>
          <a:blip r:embed="rId3"/>
          <a:srcRect t="13898" b="18529"/>
          <a:stretch>
            <a:fillRect/>
          </a:stretch>
        </p:blipFill>
        <p:spPr bwMode="auto">
          <a:xfrm>
            <a:off x="304800" y="1524000"/>
            <a:ext cx="8534400" cy="4953000"/>
          </a:xfrm>
          <a:prstGeom prst="rect">
            <a:avLst/>
          </a:prstGeom>
          <a:noFill/>
        </p:spPr>
      </p:pic>
      <p:pic>
        <p:nvPicPr>
          <p:cNvPr id="1027" name="Picture 3"/>
          <p:cNvPicPr>
            <a:picLocks noChangeAspect="1" noChangeArrowheads="1"/>
          </p:cNvPicPr>
          <p:nvPr/>
        </p:nvPicPr>
        <p:blipFill>
          <a:blip r:embed="rId4"/>
          <a:srcRect/>
          <a:stretch>
            <a:fillRect/>
          </a:stretch>
        </p:blipFill>
        <p:spPr bwMode="auto">
          <a:xfrm>
            <a:off x="4191000" y="5486400"/>
            <a:ext cx="3962400" cy="676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0"/>
            <a:ext cx="8229600" cy="1143000"/>
          </a:xfrm>
        </p:spPr>
        <p:txBody>
          <a:bodyPr/>
          <a:lstStyle/>
          <a:p>
            <a:pPr eaLnBrk="1" hangingPunct="1"/>
            <a:r>
              <a:rPr lang="en-US" dirty="0" smtClean="0"/>
              <a:t>RSA</a:t>
            </a:r>
            <a:endParaRPr lang="en-AU" dirty="0" smtClean="0"/>
          </a:p>
        </p:txBody>
      </p:sp>
      <p:sp>
        <p:nvSpPr>
          <p:cNvPr id="13315" name="Rectangle 3"/>
          <p:cNvSpPr>
            <a:spLocks noGrp="1" noChangeArrowheads="1"/>
          </p:cNvSpPr>
          <p:nvPr>
            <p:ph type="body" idx="1"/>
          </p:nvPr>
        </p:nvSpPr>
        <p:spPr/>
        <p:txBody>
          <a:bodyPr>
            <a:normAutofit/>
          </a:bodyPr>
          <a:lstStyle/>
          <a:p>
            <a:pPr eaLnBrk="1" hangingPunct="1"/>
            <a:r>
              <a:rPr lang="en-AU" sz="2800" dirty="0" smtClean="0">
                <a:latin typeface="Times New Roman" pitchFamily="18" charset="0"/>
                <a:cs typeface="Times New Roman" pitchFamily="18" charset="0"/>
              </a:rPr>
              <a:t>by </a:t>
            </a:r>
            <a:r>
              <a:rPr lang="en-AU" sz="2800" dirty="0" err="1" smtClean="0">
                <a:latin typeface="Times New Roman" pitchFamily="18" charset="0"/>
                <a:cs typeface="Times New Roman" pitchFamily="18" charset="0"/>
              </a:rPr>
              <a:t>Rivest</a:t>
            </a:r>
            <a:r>
              <a:rPr lang="en-AU" sz="2800" dirty="0" smtClean="0">
                <a:latin typeface="Times New Roman" pitchFamily="18" charset="0"/>
                <a:cs typeface="Times New Roman" pitchFamily="18" charset="0"/>
              </a:rPr>
              <a:t>, Shamir &amp; </a:t>
            </a:r>
            <a:r>
              <a:rPr lang="en-AU" sz="2800" dirty="0" err="1" smtClean="0">
                <a:latin typeface="Times New Roman" pitchFamily="18" charset="0"/>
                <a:cs typeface="Times New Roman" pitchFamily="18" charset="0"/>
              </a:rPr>
              <a:t>Adleman</a:t>
            </a:r>
            <a:r>
              <a:rPr lang="en-AU" sz="2800" dirty="0" smtClean="0">
                <a:latin typeface="Times New Roman" pitchFamily="18" charset="0"/>
                <a:cs typeface="Times New Roman" pitchFamily="18" charset="0"/>
              </a:rPr>
              <a:t>  of MIT in 1977 </a:t>
            </a:r>
          </a:p>
          <a:p>
            <a:pPr eaLnBrk="1" hangingPunct="1"/>
            <a:r>
              <a:rPr lang="en-AU" sz="2800" dirty="0" smtClean="0">
                <a:latin typeface="Times New Roman" pitchFamily="18" charset="0"/>
                <a:cs typeface="Times New Roman" pitchFamily="18" charset="0"/>
              </a:rPr>
              <a:t>best known &amp; widely used public-key scheme </a:t>
            </a:r>
          </a:p>
          <a:p>
            <a:r>
              <a:rPr lang="en-AU" sz="2800" dirty="0" smtClean="0">
                <a:latin typeface="Times New Roman" pitchFamily="18" charset="0"/>
                <a:cs typeface="Times New Roman" pitchFamily="18" charset="0"/>
              </a:rPr>
              <a:t>RSA is the best known, and by far the most widely used general public key encryption algorithm.</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495</TotalTime>
  <Words>829</Words>
  <Application>Microsoft Office PowerPoint</Application>
  <PresentationFormat>On-screen Show (4:3)</PresentationFormat>
  <Paragraphs>73</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PUBLIC-KEY CRYPTOGRAPHY AND RSA</vt:lpstr>
      <vt:lpstr>Asymmetric encryption</vt:lpstr>
      <vt:lpstr>A public-key encryption scheme has the following ingredients:</vt:lpstr>
      <vt:lpstr>The Essential Steps: </vt:lpstr>
      <vt:lpstr>Comparison of Conventional and Public-Key Encryption</vt:lpstr>
      <vt:lpstr>Public-Key Cryptography</vt:lpstr>
      <vt:lpstr>Public-Key Cryptography</vt:lpstr>
      <vt:lpstr>Public-Key Cryptosystems: Authentication and Secrecy  </vt:lpstr>
      <vt:lpstr>RSA</vt:lpstr>
      <vt:lpstr>RSA Key Setup</vt:lpstr>
      <vt:lpstr>RSA Use</vt:lpstr>
      <vt:lpstr>RSA Example</vt:lpstr>
      <vt:lpstr>Slide 13</vt:lpstr>
      <vt:lpstr>Example of RSA Algorithm</vt:lpstr>
      <vt:lpstr>Decryption of RSA:</vt:lpstr>
      <vt:lpstr>Decryption of RSA:</vt:lpstr>
      <vt:lpstr>The Security of RSA </vt:lpstr>
      <vt:lpstr>The Factoring Problem </vt:lpstr>
    </vt:vector>
  </TitlesOfParts>
  <Company>csl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Nipa</cp:lastModifiedBy>
  <cp:revision>39</cp:revision>
  <dcterms:created xsi:type="dcterms:W3CDTF">2013-06-14T15:52:08Z</dcterms:created>
  <dcterms:modified xsi:type="dcterms:W3CDTF">2017-03-11T05:48:43Z</dcterms:modified>
</cp:coreProperties>
</file>