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5" r:id="rId4"/>
    <p:sldId id="289" r:id="rId5"/>
    <p:sldId id="286" r:id="rId6"/>
    <p:sldId id="287" r:id="rId7"/>
    <p:sldId id="259" r:id="rId8"/>
    <p:sldId id="262" r:id="rId9"/>
    <p:sldId id="292" r:id="rId10"/>
    <p:sldId id="294" r:id="rId11"/>
    <p:sldId id="298" r:id="rId12"/>
    <p:sldId id="299" r:id="rId13"/>
    <p:sldId id="293" r:id="rId14"/>
    <p:sldId id="296" r:id="rId15"/>
    <p:sldId id="295" r:id="rId16"/>
    <p:sldId id="291" r:id="rId17"/>
    <p:sldId id="297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536" autoAdjust="0"/>
  </p:normalViewPr>
  <p:slideViewPr>
    <p:cSldViewPr>
      <p:cViewPr>
        <p:scale>
          <a:sx n="66" d="100"/>
          <a:sy n="66" d="100"/>
        </p:scale>
        <p:origin x="-150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8D546-54F1-4629-A1E9-A62B83FA786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E1C6B-6F87-4428-A418-1C65A42BF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E0F25-8A47-499F-8712-EC20D4B7DAF6}" type="slidenum">
              <a:rPr lang="en-AU"/>
              <a:pPr/>
              <a:t>5</a:t>
            </a:fld>
            <a:endParaRPr lang="en-AU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B2276-774F-4B5A-9501-7A88BE2892C0}" type="slidenum">
              <a:rPr lang="en-AU"/>
              <a:pPr/>
              <a:t>6</a:t>
            </a:fld>
            <a:endParaRPr lang="en-A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6C3070-B146-4E58-A15C-649FD6DDA565}" type="slidenum">
              <a:rPr lang="en-AU" smtClean="0"/>
              <a:pPr/>
              <a:t>9</a:t>
            </a:fld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DEE77D-88A2-4C47-A3B1-AD8BF45C2468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CE1840-B323-4A82-BB7F-8D2971A598F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144000" cy="1371600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/>
              <a:t>Diffie</a:t>
            </a:r>
            <a:r>
              <a:rPr lang="en-US" sz="6600" dirty="0" smtClean="0"/>
              <a:t>-Hellman key exchange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AU" dirty="0" err="1"/>
              <a:t>Diffie</a:t>
            </a:r>
            <a:r>
              <a:rPr lang="en-AU" dirty="0"/>
              <a:t>-Hellman Example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users Alice &amp; Bob who wish to swap keys: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agree on prime </a:t>
            </a:r>
            <a:r>
              <a:rPr lang="en-US" sz="2800" dirty="0">
                <a:latin typeface="Courier New" pitchFamily="49" charset="0"/>
              </a:rPr>
              <a:t>q=353</a:t>
            </a:r>
            <a:r>
              <a:rPr lang="en-US" sz="2800" dirty="0"/>
              <a:t> and </a:t>
            </a:r>
            <a:r>
              <a:rPr lang="el-GR" sz="2800" dirty="0">
                <a:latin typeface="Courier New" pitchFamily="49" charset="0"/>
                <a:cs typeface="Arial" pitchFamily="34" charset="0"/>
              </a:rPr>
              <a:t>α</a:t>
            </a:r>
            <a:r>
              <a:rPr lang="en-US" sz="2800" dirty="0">
                <a:latin typeface="Courier New" pitchFamily="49" charset="0"/>
                <a:cs typeface="Arial" pitchFamily="34" charset="0"/>
              </a:rPr>
              <a:t>=3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select random secret keys: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A chooses </a:t>
            </a:r>
            <a:r>
              <a:rPr lang="en-AU" sz="2400" dirty="0" err="1">
                <a:latin typeface="Courier New" pitchFamily="49" charset="0"/>
              </a:rPr>
              <a:t>x</a:t>
            </a:r>
            <a:r>
              <a:rPr lang="en-AU" sz="2400" baseline="-25000" dirty="0" err="1">
                <a:latin typeface="Courier New" pitchFamily="49" charset="0"/>
              </a:rPr>
              <a:t>A</a:t>
            </a:r>
            <a:r>
              <a:rPr lang="en-AU" sz="2400" dirty="0">
                <a:latin typeface="Courier New" pitchFamily="49" charset="0"/>
              </a:rPr>
              <a:t>=97, </a:t>
            </a:r>
            <a:r>
              <a:rPr lang="en-AU" sz="2400" dirty="0"/>
              <a:t>B chooses </a:t>
            </a:r>
            <a:r>
              <a:rPr lang="en-AU" sz="2400" dirty="0" err="1">
                <a:latin typeface="Courier New" pitchFamily="49" charset="0"/>
              </a:rPr>
              <a:t>x</a:t>
            </a:r>
            <a:r>
              <a:rPr lang="en-AU" sz="2400" baseline="-25000" dirty="0" err="1">
                <a:latin typeface="Courier New" pitchFamily="49" charset="0"/>
              </a:rPr>
              <a:t>B</a:t>
            </a:r>
            <a:r>
              <a:rPr lang="en-AU" sz="2400" dirty="0">
                <a:latin typeface="Courier New" pitchFamily="49" charset="0"/>
              </a:rPr>
              <a:t>=233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compute public keys:</a:t>
            </a:r>
          </a:p>
          <a:p>
            <a:pPr lvl="1">
              <a:lnSpc>
                <a:spcPct val="90000"/>
              </a:lnSpc>
            </a:pPr>
            <a:r>
              <a:rPr lang="en-AU" sz="2400" dirty="0" err="1">
                <a:latin typeface="Courier New" pitchFamily="49" charset="0"/>
              </a:rPr>
              <a:t>y</a:t>
            </a:r>
            <a:r>
              <a:rPr lang="en-AU" sz="2400" baseline="-25000" dirty="0" err="1">
                <a:latin typeface="Courier New" pitchFamily="49" charset="0"/>
              </a:rPr>
              <a:t>A</a:t>
            </a:r>
            <a:r>
              <a:rPr lang="en-AU" sz="2400" dirty="0">
                <a:latin typeface="Courier New" pitchFamily="49" charset="0"/>
              </a:rPr>
              <a:t>=</a:t>
            </a:r>
            <a:r>
              <a:rPr lang="en-US" sz="2400" dirty="0">
                <a:cs typeface="Arial" pitchFamily="34" charset="0"/>
              </a:rPr>
              <a:t>3</a:t>
            </a:r>
            <a:r>
              <a:rPr lang="en-AU" sz="2400" baseline="60000" dirty="0">
                <a:latin typeface="Courier New" pitchFamily="49" charset="0"/>
              </a:rPr>
              <a:t>97</a:t>
            </a:r>
            <a:r>
              <a:rPr lang="en-AU" sz="2400" dirty="0">
                <a:latin typeface="Courier New" pitchFamily="49" charset="0"/>
              </a:rPr>
              <a:t> mod 353 = 40	</a:t>
            </a:r>
            <a:r>
              <a:rPr lang="en-AU" sz="2400" dirty="0"/>
              <a:t>(Alice)</a:t>
            </a:r>
          </a:p>
          <a:p>
            <a:pPr lvl="1">
              <a:lnSpc>
                <a:spcPct val="90000"/>
              </a:lnSpc>
            </a:pPr>
            <a:r>
              <a:rPr lang="en-AU" sz="2400" dirty="0" err="1">
                <a:latin typeface="Courier New" pitchFamily="49" charset="0"/>
              </a:rPr>
              <a:t>y</a:t>
            </a:r>
            <a:r>
              <a:rPr lang="en-AU" sz="2400" baseline="-25000" dirty="0" err="1">
                <a:latin typeface="Courier New" pitchFamily="49" charset="0"/>
              </a:rPr>
              <a:t>B</a:t>
            </a:r>
            <a:r>
              <a:rPr lang="en-AU" sz="2400" dirty="0">
                <a:latin typeface="Courier New" pitchFamily="49" charset="0"/>
              </a:rPr>
              <a:t>=</a:t>
            </a:r>
            <a:r>
              <a:rPr lang="en-US" sz="2400" dirty="0">
                <a:cs typeface="Arial" pitchFamily="34" charset="0"/>
              </a:rPr>
              <a:t>3</a:t>
            </a:r>
            <a:r>
              <a:rPr lang="en-AU" sz="2400" baseline="60000" dirty="0">
                <a:latin typeface="Courier New" pitchFamily="49" charset="0"/>
              </a:rPr>
              <a:t>233</a:t>
            </a:r>
            <a:r>
              <a:rPr lang="en-AU" sz="2400" dirty="0">
                <a:latin typeface="Courier New" pitchFamily="49" charset="0"/>
              </a:rPr>
              <a:t> mod 353 = 248	</a:t>
            </a:r>
            <a:r>
              <a:rPr lang="en-AU" sz="2400" dirty="0"/>
              <a:t>(Bob)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compute shared session key as: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AU" sz="2400" dirty="0">
                <a:latin typeface="Courier New" pitchFamily="49" charset="0"/>
              </a:rPr>
              <a:t>K</a:t>
            </a:r>
            <a:r>
              <a:rPr lang="en-AU" sz="2400" baseline="-25000" dirty="0">
                <a:latin typeface="Courier New" pitchFamily="49" charset="0"/>
              </a:rPr>
              <a:t>AB</a:t>
            </a:r>
            <a:r>
              <a:rPr lang="en-AU" sz="2400" dirty="0">
                <a:latin typeface="Courier New" pitchFamily="49" charset="0"/>
              </a:rPr>
              <a:t>= </a:t>
            </a:r>
            <a:r>
              <a:rPr lang="en-AU" sz="2400" dirty="0" err="1">
                <a:latin typeface="Courier New" pitchFamily="49" charset="0"/>
              </a:rPr>
              <a:t>y</a:t>
            </a:r>
            <a:r>
              <a:rPr lang="en-AU" sz="2400" baseline="-25000" dirty="0" err="1">
                <a:latin typeface="Courier New" pitchFamily="49" charset="0"/>
              </a:rPr>
              <a:t>B</a:t>
            </a:r>
            <a:r>
              <a:rPr lang="en-AU" sz="2400" baseline="60000" dirty="0" err="1">
                <a:latin typeface="Courier New" pitchFamily="49" charset="0"/>
              </a:rPr>
              <a:t>x</a:t>
            </a:r>
            <a:r>
              <a:rPr lang="en-AU" sz="2400" baseline="40000" dirty="0" err="1">
                <a:latin typeface="Courier New" pitchFamily="49" charset="0"/>
              </a:rPr>
              <a:t>A</a:t>
            </a:r>
            <a:r>
              <a:rPr lang="en-AU" sz="2400" dirty="0">
                <a:latin typeface="Courier New" pitchFamily="49" charset="0"/>
              </a:rPr>
              <a:t> mod 353 = </a:t>
            </a:r>
            <a:r>
              <a:rPr lang="en-US" sz="2400" dirty="0">
                <a:cs typeface="Arial" pitchFamily="34" charset="0"/>
              </a:rPr>
              <a:t>248</a:t>
            </a:r>
            <a:r>
              <a:rPr lang="en-AU" sz="2400" baseline="60000" dirty="0">
                <a:latin typeface="Courier New" pitchFamily="49" charset="0"/>
              </a:rPr>
              <a:t>97</a:t>
            </a:r>
            <a:r>
              <a:rPr lang="en-AU" sz="2400" dirty="0">
                <a:latin typeface="Courier New" pitchFamily="49" charset="0"/>
              </a:rPr>
              <a:t> = 160	</a:t>
            </a:r>
            <a:r>
              <a:rPr lang="en-AU" sz="2400" dirty="0"/>
              <a:t>(Alice)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AU" sz="2400" dirty="0">
                <a:latin typeface="Courier New" pitchFamily="49" charset="0"/>
              </a:rPr>
              <a:t>K</a:t>
            </a:r>
            <a:r>
              <a:rPr lang="en-AU" sz="2400" baseline="-25000" dirty="0">
                <a:latin typeface="Courier New" pitchFamily="49" charset="0"/>
              </a:rPr>
              <a:t>AB</a:t>
            </a:r>
            <a:r>
              <a:rPr lang="en-AU" sz="2400" dirty="0">
                <a:latin typeface="Courier New" pitchFamily="49" charset="0"/>
              </a:rPr>
              <a:t>= </a:t>
            </a:r>
            <a:r>
              <a:rPr lang="en-AU" sz="2400" dirty="0" err="1">
                <a:latin typeface="Courier New" pitchFamily="49" charset="0"/>
              </a:rPr>
              <a:t>y</a:t>
            </a:r>
            <a:r>
              <a:rPr lang="en-AU" sz="2400" baseline="-25000" dirty="0" err="1">
                <a:latin typeface="Courier New" pitchFamily="49" charset="0"/>
              </a:rPr>
              <a:t>A</a:t>
            </a:r>
            <a:r>
              <a:rPr lang="en-AU" sz="2400" baseline="60000" dirty="0" err="1">
                <a:latin typeface="Courier New" pitchFamily="49" charset="0"/>
              </a:rPr>
              <a:t>x</a:t>
            </a:r>
            <a:r>
              <a:rPr lang="en-AU" sz="2400" baseline="40000" dirty="0" err="1">
                <a:latin typeface="Courier New" pitchFamily="49" charset="0"/>
              </a:rPr>
              <a:t>B</a:t>
            </a:r>
            <a:r>
              <a:rPr lang="en-AU" sz="2400" dirty="0">
                <a:latin typeface="Courier New" pitchFamily="49" charset="0"/>
              </a:rPr>
              <a:t> mod 353 = </a:t>
            </a:r>
            <a:r>
              <a:rPr lang="en-US" sz="2400" dirty="0">
                <a:cs typeface="Arial" pitchFamily="34" charset="0"/>
              </a:rPr>
              <a:t>40</a:t>
            </a:r>
            <a:r>
              <a:rPr lang="en-AU" sz="2400" baseline="60000" dirty="0">
                <a:latin typeface="Courier New" pitchFamily="49" charset="0"/>
              </a:rPr>
              <a:t>233</a:t>
            </a:r>
            <a:r>
              <a:rPr lang="en-AU" sz="2400" dirty="0">
                <a:latin typeface="Courier New" pitchFamily="49" charset="0"/>
              </a:rPr>
              <a:t> = 160	</a:t>
            </a:r>
            <a:r>
              <a:rPr lang="en-AU" sz="2400" dirty="0"/>
              <a:t>(Bob)</a:t>
            </a:r>
          </a:p>
          <a:p>
            <a:pPr lvl="1">
              <a:lnSpc>
                <a:spcPct val="90000"/>
              </a:lnSpc>
            </a:pP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sz="4800" b="1" i="0" dirty="0" smtClean="0"/>
              <a:t>Example 2</a:t>
            </a:r>
            <a:endParaRPr lang="en-US" sz="4800" b="1" i="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Alice and Bob get public numbers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q</a:t>
            </a:r>
            <a:r>
              <a:rPr lang="en-US" dirty="0" smtClean="0"/>
              <a:t> </a:t>
            </a:r>
            <a:r>
              <a:rPr lang="en-US" dirty="0"/>
              <a:t>= 23</a:t>
            </a:r>
            <a:r>
              <a:rPr lang="en-US" dirty="0" smtClean="0"/>
              <a:t>, </a:t>
            </a:r>
            <a:r>
              <a:rPr lang="el-GR" dirty="0" smtClean="0">
                <a:latin typeface="Courier New" pitchFamily="49" charset="0"/>
                <a:cs typeface="Arial" pitchFamily="34" charset="0"/>
              </a:rPr>
              <a:t>α</a:t>
            </a:r>
            <a:r>
              <a:rPr lang="en-US" dirty="0" smtClean="0"/>
              <a:t> = </a:t>
            </a:r>
            <a:r>
              <a:rPr lang="en-US" dirty="0"/>
              <a:t>9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select random secret keys:</a:t>
            </a:r>
          </a:p>
          <a:p>
            <a:pPr lvl="1">
              <a:lnSpc>
                <a:spcPct val="90000"/>
              </a:lnSpc>
            </a:pPr>
            <a:r>
              <a:rPr lang="en-AU" dirty="0" smtClean="0"/>
              <a:t>A chooses </a:t>
            </a:r>
            <a:r>
              <a:rPr lang="en-AU" dirty="0" err="1" smtClean="0">
                <a:latin typeface="Courier New" pitchFamily="49" charset="0"/>
              </a:rPr>
              <a:t>x</a:t>
            </a:r>
            <a:r>
              <a:rPr lang="en-AU" baseline="-25000" dirty="0" err="1" smtClean="0">
                <a:latin typeface="Courier New" pitchFamily="49" charset="0"/>
              </a:rPr>
              <a:t>A</a:t>
            </a:r>
            <a:r>
              <a:rPr lang="en-AU" dirty="0" smtClean="0">
                <a:latin typeface="Courier New" pitchFamily="49" charset="0"/>
              </a:rPr>
              <a:t>=4, </a:t>
            </a:r>
            <a:r>
              <a:rPr lang="en-AU" dirty="0" smtClean="0"/>
              <a:t>B chooses </a:t>
            </a:r>
            <a:r>
              <a:rPr lang="en-AU" dirty="0" err="1" smtClean="0">
                <a:latin typeface="Courier New" pitchFamily="49" charset="0"/>
              </a:rPr>
              <a:t>x</a:t>
            </a:r>
            <a:r>
              <a:rPr lang="en-AU" baseline="-25000" dirty="0" err="1" smtClean="0">
                <a:latin typeface="Courier New" pitchFamily="49" charset="0"/>
              </a:rPr>
              <a:t>B</a:t>
            </a:r>
            <a:r>
              <a:rPr lang="en-AU" dirty="0" smtClean="0">
                <a:latin typeface="Courier New" pitchFamily="49" charset="0"/>
              </a:rPr>
              <a:t>=3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Alice and Bob compute public </a:t>
            </a:r>
            <a:r>
              <a:rPr lang="en-US" dirty="0" smtClean="0"/>
              <a:t>values</a:t>
            </a:r>
          </a:p>
          <a:p>
            <a:pPr lvl="1">
              <a:lnSpc>
                <a:spcPct val="90000"/>
              </a:lnSpc>
            </a:pPr>
            <a:r>
              <a:rPr lang="en-AU" dirty="0" err="1" smtClean="0">
                <a:latin typeface="Courier New" pitchFamily="49" charset="0"/>
              </a:rPr>
              <a:t>y</a:t>
            </a:r>
            <a:r>
              <a:rPr lang="en-AU" baseline="-25000" dirty="0" err="1" smtClean="0">
                <a:latin typeface="Courier New" pitchFamily="49" charset="0"/>
              </a:rPr>
              <a:t>A</a:t>
            </a:r>
            <a:r>
              <a:rPr lang="en-AU" dirty="0" smtClean="0">
                <a:latin typeface="Courier New" pitchFamily="49" charset="0"/>
              </a:rPr>
              <a:t>= </a:t>
            </a:r>
            <a:r>
              <a:rPr lang="en-US" dirty="0" smtClean="0"/>
              <a:t>9</a:t>
            </a:r>
            <a:r>
              <a:rPr lang="en-US" baseline="30000" dirty="0" smtClean="0"/>
              <a:t>4</a:t>
            </a:r>
            <a:r>
              <a:rPr lang="en-US" dirty="0" smtClean="0"/>
              <a:t> mod 23 =  6561 mod 23 </a:t>
            </a:r>
            <a:r>
              <a:rPr lang="en-AU" dirty="0" smtClean="0">
                <a:latin typeface="Courier New" pitchFamily="49" charset="0"/>
              </a:rPr>
              <a:t>	</a:t>
            </a:r>
            <a:r>
              <a:rPr lang="en-AU" dirty="0" smtClean="0"/>
              <a:t>(Alice)</a:t>
            </a:r>
          </a:p>
          <a:p>
            <a:pPr lvl="1">
              <a:lnSpc>
                <a:spcPct val="90000"/>
              </a:lnSpc>
            </a:pPr>
            <a:r>
              <a:rPr lang="en-AU" dirty="0" err="1" smtClean="0">
                <a:latin typeface="Courier New" pitchFamily="49" charset="0"/>
              </a:rPr>
              <a:t>y</a:t>
            </a:r>
            <a:r>
              <a:rPr lang="en-AU" baseline="-25000" dirty="0" err="1" smtClean="0">
                <a:latin typeface="Courier New" pitchFamily="49" charset="0"/>
              </a:rPr>
              <a:t>B</a:t>
            </a:r>
            <a:r>
              <a:rPr lang="en-AU" dirty="0" smtClean="0">
                <a:latin typeface="Courier New" pitchFamily="49" charset="0"/>
              </a:rPr>
              <a:t>= </a:t>
            </a:r>
            <a:r>
              <a:rPr lang="en-US" dirty="0" smtClean="0"/>
              <a:t>9</a:t>
            </a:r>
            <a:r>
              <a:rPr lang="en-US" baseline="30000" dirty="0" smtClean="0"/>
              <a:t>3 </a:t>
            </a:r>
            <a:r>
              <a:rPr lang="en-US" dirty="0" smtClean="0"/>
              <a:t>mod 23</a:t>
            </a:r>
            <a:r>
              <a:rPr lang="en-US" baseline="30000" dirty="0" smtClean="0"/>
              <a:t>  </a:t>
            </a:r>
            <a:r>
              <a:rPr lang="en-US" dirty="0" smtClean="0"/>
              <a:t>=  729 mod 23    </a:t>
            </a:r>
            <a:r>
              <a:rPr lang="en-AU" dirty="0" smtClean="0">
                <a:latin typeface="Courier New" pitchFamily="49" charset="0"/>
              </a:rPr>
              <a:t>	</a:t>
            </a:r>
            <a:r>
              <a:rPr lang="en-AU" dirty="0" smtClean="0"/>
              <a:t>(Bob)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Alice and Bob exchange public numbers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sz="4800" b="1" i="0" dirty="0" smtClean="0"/>
              <a:t>Example 2</a:t>
            </a:r>
            <a:endParaRPr lang="en-US" sz="4800" b="1" i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Bob </a:t>
            </a:r>
            <a:r>
              <a:rPr lang="en-US" dirty="0"/>
              <a:t>compute symmetric keys</a:t>
            </a:r>
          </a:p>
          <a:p>
            <a:pPr lvl="1"/>
            <a:r>
              <a:rPr lang="en-AU" dirty="0" smtClean="0">
                <a:latin typeface="Courier New" pitchFamily="49" charset="0"/>
              </a:rPr>
              <a:t>K</a:t>
            </a:r>
            <a:r>
              <a:rPr lang="en-AU" baseline="-25000" dirty="0" smtClean="0">
                <a:latin typeface="Courier New" pitchFamily="49" charset="0"/>
              </a:rPr>
              <a:t>AB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AU" dirty="0" err="1" smtClean="0">
                <a:latin typeface="Courier New" pitchFamily="49" charset="0"/>
              </a:rPr>
              <a:t>y</a:t>
            </a:r>
            <a:r>
              <a:rPr lang="en-AU" baseline="-25000" dirty="0" err="1" smtClean="0">
                <a:latin typeface="Courier New" pitchFamily="49" charset="0"/>
              </a:rPr>
              <a:t>B</a:t>
            </a:r>
            <a:r>
              <a:rPr lang="en-AU" baseline="60000" dirty="0" err="1" smtClean="0">
                <a:latin typeface="Courier New" pitchFamily="49" charset="0"/>
              </a:rPr>
              <a:t>x</a:t>
            </a:r>
            <a:r>
              <a:rPr lang="en-AU" baseline="40000" dirty="0" err="1" smtClean="0">
                <a:latin typeface="Courier New" pitchFamily="49" charset="0"/>
              </a:rPr>
              <a:t>A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q </a:t>
            </a:r>
            <a:r>
              <a:rPr lang="en-US" dirty="0"/>
              <a:t>= 16</a:t>
            </a:r>
            <a:r>
              <a:rPr lang="en-US" baseline="30000" dirty="0"/>
              <a:t>4</a:t>
            </a:r>
            <a:r>
              <a:rPr lang="en-US" dirty="0"/>
              <a:t> mod 23 = 9</a:t>
            </a:r>
            <a:endParaRPr lang="en-US" baseline="30000" dirty="0"/>
          </a:p>
          <a:p>
            <a:pPr lvl="1"/>
            <a:r>
              <a:rPr lang="en-AU" dirty="0" smtClean="0">
                <a:latin typeface="Courier New" pitchFamily="49" charset="0"/>
              </a:rPr>
              <a:t>K</a:t>
            </a:r>
            <a:r>
              <a:rPr lang="en-AU" baseline="-25000" dirty="0" smtClean="0">
                <a:latin typeface="Courier New" pitchFamily="49" charset="0"/>
              </a:rPr>
              <a:t>AB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AU" dirty="0" err="1" smtClean="0">
                <a:latin typeface="Courier New" pitchFamily="49" charset="0"/>
              </a:rPr>
              <a:t>y</a:t>
            </a:r>
            <a:r>
              <a:rPr lang="en-AU" baseline="-25000" dirty="0" err="1" smtClean="0">
                <a:latin typeface="Courier New" pitchFamily="49" charset="0"/>
              </a:rPr>
              <a:t>A</a:t>
            </a:r>
            <a:r>
              <a:rPr lang="en-AU" baseline="60000" dirty="0" err="1" smtClean="0">
                <a:latin typeface="Courier New" pitchFamily="49" charset="0"/>
              </a:rPr>
              <a:t>x</a:t>
            </a:r>
            <a:r>
              <a:rPr lang="en-AU" baseline="40000" dirty="0" err="1" smtClean="0">
                <a:latin typeface="Courier New" pitchFamily="49" charset="0"/>
              </a:rPr>
              <a:t>B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q </a:t>
            </a:r>
            <a:r>
              <a:rPr lang="en-US" dirty="0"/>
              <a:t>=  6</a:t>
            </a:r>
            <a:r>
              <a:rPr lang="en-US" baseline="30000" dirty="0"/>
              <a:t>3</a:t>
            </a:r>
            <a:r>
              <a:rPr lang="en-US" dirty="0"/>
              <a:t>  mod 23 = 9</a:t>
            </a:r>
          </a:p>
          <a:p>
            <a:r>
              <a:rPr lang="en-US" dirty="0"/>
              <a:t>Alice and Bob now can talk securely!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effectLst/>
                <a:ea typeface="ＭＳ Ｐゴシック" pitchFamily="34" charset="-128"/>
              </a:rPr>
              <a:t>Man-in-the-Middle Attack</a:t>
            </a:r>
            <a:endParaRPr lang="en-US" dirty="0" smtClean="0">
              <a:solidFill>
                <a:schemeClr val="bg1">
                  <a:lumMod val="50000"/>
                </a:schemeClr>
              </a:solidFill>
              <a:effectLst/>
              <a:ea typeface="ＭＳ Ｐゴシック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5288" y="2492375"/>
            <a:ext cx="1368425" cy="936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Alice   A</a:t>
            </a:r>
          </a:p>
        </p:txBody>
      </p:sp>
      <p:sp>
        <p:nvSpPr>
          <p:cNvPr id="8" name="Oval 7"/>
          <p:cNvSpPr/>
          <p:nvPr/>
        </p:nvSpPr>
        <p:spPr>
          <a:xfrm>
            <a:off x="7451725" y="2565400"/>
            <a:ext cx="1368425" cy="936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Bob</a:t>
            </a:r>
          </a:p>
          <a:p>
            <a:pPr algn="ctr">
              <a:defRPr/>
            </a:pPr>
            <a:r>
              <a:rPr lang="en-US" b="1" dirty="0"/>
              <a:t>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51275" y="2492375"/>
            <a:ext cx="1441450" cy="1223963"/>
          </a:xfrm>
          <a:prstGeom prst="round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Attacker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8175" y="2851150"/>
            <a:ext cx="172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08625" y="3429000"/>
            <a:ext cx="1871663" cy="365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8175" y="3500438"/>
            <a:ext cx="1727200" cy="158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35600" y="2816225"/>
            <a:ext cx="1871663" cy="3651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9200" y="4797425"/>
            <a:ext cx="7391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Man-in-the-middle attacker shared a key between Alice and Bob.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Suppose Alice and Bob wish to exchange keys, and Darth is the adversary. The attack proceeds as follows:   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Darth prepares for the attack by generating two random private keys X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D1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X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D2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then computing the corresponding public keys 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D1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D2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Alice transmits 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Bob. 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Darth intercepts 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transmits 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D1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Bob. Darth also calculates K2 = (Y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)^ X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D2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mod q 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990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Man-in-the-Middle Attack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648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Bob receives 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D1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calculates K1=(Y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D1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)^ X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mod q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Bob transmits 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Alice. 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Darth intercepts 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transmits 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D2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to Alice. Darth calculates K1=(Y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)^ X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D1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mod q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Alice receives 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D2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calculates K2=(Y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D2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)^ X</a:t>
            </a:r>
            <a:r>
              <a:rPr lang="en-US" sz="2400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mod q .  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533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Man-in-the-Middle Attack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76600"/>
            <a:ext cx="6858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Bob and Alice think that they share a secret key, but instead Bob and Darth share secret key K1 and Alice and Darth share secret key K2.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All future communication between Bob and Alice is compromised in the following way:   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Alice sends an encrypted message M: E(K2, M).  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Darth intercepts the encrypted message and decrypts it, to recover M.  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Darth sends Bob E(K1, M) or E(K1, M'), where M' is any message.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 the first case, Darth simply wants to eavesdrop on the communication without altering it.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 the second case, Darth wants to modify the message going to Bob.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990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Man-in-the-Middle Attack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sz="4800" b="1" i="0"/>
              <a:t>Applications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is currently used in many protocols, namely:</a:t>
            </a:r>
          </a:p>
          <a:p>
            <a:pPr lvl="1"/>
            <a:r>
              <a:rPr lang="en-US" dirty="0"/>
              <a:t>Secure Sockets Layer (SSL)/Transport Layer Security (TLS)</a:t>
            </a:r>
          </a:p>
          <a:p>
            <a:pPr lvl="1"/>
            <a:r>
              <a:rPr lang="en-US" dirty="0" smtClean="0"/>
              <a:t>Internet </a:t>
            </a:r>
            <a:r>
              <a:rPr lang="en-US" dirty="0"/>
              <a:t>Protocol Security (IPSec)</a:t>
            </a:r>
          </a:p>
          <a:p>
            <a:pPr lvl="1"/>
            <a:r>
              <a:rPr lang="en-US" dirty="0"/>
              <a:t>Public Key Infrastructure (PKI)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Drawback and 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key exchange protocol is vulnerable to such an attack because it does not authenticate the participants.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vulnerability can be overcome with the use of digital signatures and public-key certificates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Diffie</a:t>
            </a:r>
            <a:r>
              <a:rPr lang="en-US" b="1" dirty="0" smtClean="0"/>
              <a:t>-Hellman key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public-key algorithm is </a:t>
            </a:r>
            <a:r>
              <a:rPr lang="en-US" dirty="0" err="1" smtClean="0"/>
              <a:t>Diffie</a:t>
            </a:r>
            <a:r>
              <a:rPr lang="en-US" dirty="0" smtClean="0"/>
              <a:t>-Hellman key exchange. </a:t>
            </a:r>
          </a:p>
          <a:p>
            <a:r>
              <a:rPr lang="en-US" dirty="0" smtClean="0"/>
              <a:t>This protocol enables two users to establish a secret key using a public-key scheme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Diffie-Hellman Key Exchange</a:t>
            </a: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r>
              <a:rPr lang="en-US" dirty="0"/>
              <a:t>A primitive root </a:t>
            </a:r>
            <a:r>
              <a:rPr lang="en-US" dirty="0" smtClean="0"/>
              <a:t>of a prime number p, </a:t>
            </a:r>
            <a:r>
              <a:rPr lang="en-US" dirty="0"/>
              <a:t>generate all the integers from 1 to p-1.</a:t>
            </a:r>
          </a:p>
          <a:p>
            <a:r>
              <a:rPr lang="en-US" dirty="0"/>
              <a:t>That is, a is a primitive root modulo p, if </a:t>
            </a:r>
          </a:p>
          <a:p>
            <a:pPr>
              <a:buFontTx/>
              <a:buNone/>
            </a:pPr>
            <a:r>
              <a:rPr lang="en-US" dirty="0"/>
              <a:t> a mod p, a</a:t>
            </a:r>
            <a:r>
              <a:rPr lang="en-US" baseline="30000" dirty="0"/>
              <a:t>2</a:t>
            </a:r>
            <a:r>
              <a:rPr lang="en-US" dirty="0"/>
              <a:t> mod p,…, a</a:t>
            </a:r>
            <a:r>
              <a:rPr lang="en-US" baseline="30000" dirty="0"/>
              <a:t>p-1</a:t>
            </a:r>
            <a:r>
              <a:rPr lang="en-US" dirty="0"/>
              <a:t> mod </a:t>
            </a:r>
            <a:r>
              <a:rPr lang="en-US" dirty="0" smtClean="0"/>
              <a:t>p are </a:t>
            </a:r>
            <a:r>
              <a:rPr lang="en-US" dirty="0"/>
              <a:t>distinct and consist of the integers from 1 through p-1 in some </a:t>
            </a:r>
            <a:r>
              <a:rPr lang="en-US" dirty="0" smtClean="0"/>
              <a:t>permutation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For the prime number 19, </a:t>
            </a:r>
            <a:br>
              <a:rPr lang="en-US" sz="4000" b="1" dirty="0" smtClean="0"/>
            </a:br>
            <a:r>
              <a:rPr lang="en-US" sz="4000" b="1" dirty="0" smtClean="0"/>
              <a:t>primitive roots are 2, 3, 10, 13, 14 and 15.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6350"/>
            <a:ext cx="9143999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Diffie-Hellman Setup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users agree on global parameters:</a:t>
            </a:r>
          </a:p>
          <a:p>
            <a:pPr lvl="1"/>
            <a:r>
              <a:rPr lang="en-AU" sz="2600" dirty="0"/>
              <a:t>large prime integer </a:t>
            </a:r>
            <a:r>
              <a:rPr lang="en-AU" sz="2600" dirty="0">
                <a:latin typeface="Courier New" pitchFamily="49" charset="0"/>
              </a:rPr>
              <a:t>q</a:t>
            </a:r>
          </a:p>
          <a:p>
            <a:pPr lvl="1"/>
            <a:r>
              <a:rPr lang="el-GR" sz="2600" dirty="0" smtClean="0">
                <a:cs typeface="Arial" pitchFamily="34" charset="0"/>
              </a:rPr>
              <a:t>α</a:t>
            </a:r>
            <a:r>
              <a:rPr lang="en-AU" sz="2600" dirty="0" smtClean="0"/>
              <a:t>  primitive </a:t>
            </a:r>
            <a:r>
              <a:rPr lang="en-AU" sz="2600" dirty="0"/>
              <a:t>root mod q</a:t>
            </a:r>
          </a:p>
          <a:p>
            <a:r>
              <a:rPr lang="en-US" dirty="0"/>
              <a:t>each user (</a:t>
            </a:r>
            <a:r>
              <a:rPr lang="en-US" dirty="0" err="1"/>
              <a:t>eg</a:t>
            </a:r>
            <a:r>
              <a:rPr lang="en-US" dirty="0"/>
              <a:t>. A) generates their key</a:t>
            </a:r>
          </a:p>
          <a:p>
            <a:pPr lvl="1"/>
            <a:r>
              <a:rPr lang="en-AU" sz="2600" dirty="0"/>
              <a:t>chooses a secret key (number): </a:t>
            </a:r>
            <a:r>
              <a:rPr lang="en-AU" sz="2600" dirty="0" err="1">
                <a:latin typeface="Courier New" pitchFamily="49" charset="0"/>
              </a:rPr>
              <a:t>x</a:t>
            </a:r>
            <a:r>
              <a:rPr lang="en-AU" sz="2600" baseline="-25000" dirty="0" err="1">
                <a:latin typeface="Courier New" pitchFamily="49" charset="0"/>
              </a:rPr>
              <a:t>A</a:t>
            </a:r>
            <a:r>
              <a:rPr lang="en-AU" sz="2600" dirty="0">
                <a:latin typeface="Courier New" pitchFamily="49" charset="0"/>
              </a:rPr>
              <a:t> &lt; q</a:t>
            </a:r>
            <a:r>
              <a:rPr lang="en-AU" sz="2600" dirty="0"/>
              <a:t> </a:t>
            </a:r>
          </a:p>
          <a:p>
            <a:pPr lvl="1"/>
            <a:r>
              <a:rPr lang="en-AU" sz="2600" dirty="0"/>
              <a:t>compute their </a:t>
            </a:r>
            <a:r>
              <a:rPr lang="en-AU" sz="2600" b="1" dirty="0"/>
              <a:t>public key</a:t>
            </a:r>
            <a:r>
              <a:rPr lang="en-AU" sz="2600" dirty="0"/>
              <a:t>: </a:t>
            </a:r>
            <a:r>
              <a:rPr lang="en-AU" sz="2600" dirty="0" err="1">
                <a:latin typeface="Courier New" pitchFamily="49" charset="0"/>
              </a:rPr>
              <a:t>y</a:t>
            </a:r>
            <a:r>
              <a:rPr lang="en-AU" sz="2600" baseline="-25000" dirty="0" err="1">
                <a:latin typeface="Courier New" pitchFamily="49" charset="0"/>
              </a:rPr>
              <a:t>A</a:t>
            </a:r>
            <a:r>
              <a:rPr lang="en-AU" sz="2600" dirty="0">
                <a:latin typeface="Courier New" pitchFamily="49" charset="0"/>
              </a:rPr>
              <a:t> = </a:t>
            </a:r>
            <a:r>
              <a:rPr lang="el-GR" sz="2600" dirty="0">
                <a:cs typeface="Arial" pitchFamily="34" charset="0"/>
              </a:rPr>
              <a:t>α</a:t>
            </a:r>
            <a:r>
              <a:rPr lang="en-AU" sz="2600" baseline="60000" dirty="0" err="1">
                <a:latin typeface="Courier New" pitchFamily="49" charset="0"/>
              </a:rPr>
              <a:t>x</a:t>
            </a:r>
            <a:r>
              <a:rPr lang="en-AU" sz="2600" baseline="40000" dirty="0" err="1">
                <a:latin typeface="Courier New" pitchFamily="49" charset="0"/>
              </a:rPr>
              <a:t>A</a:t>
            </a:r>
            <a:r>
              <a:rPr lang="en-AU" sz="2600" dirty="0">
                <a:latin typeface="Courier New" pitchFamily="49" charset="0"/>
              </a:rPr>
              <a:t> mod q</a:t>
            </a:r>
          </a:p>
          <a:p>
            <a:pPr>
              <a:buNone/>
            </a:pPr>
            <a:endParaRPr lang="en-AU" baseline="-25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AU" dirty="0" err="1"/>
              <a:t>Diffie</a:t>
            </a:r>
            <a:r>
              <a:rPr lang="en-AU" dirty="0"/>
              <a:t>-Hellman Key Exchange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z="2800" dirty="0"/>
              <a:t>shared session key for users A &amp; B is K</a:t>
            </a:r>
            <a:r>
              <a:rPr lang="en-AU" sz="2800" baseline="-25000" dirty="0"/>
              <a:t>AB</a:t>
            </a:r>
            <a:r>
              <a:rPr lang="en-AU" sz="2800" dirty="0"/>
              <a:t>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AU" sz="2400" dirty="0">
                <a:latin typeface="Courier New" pitchFamily="49" charset="0"/>
              </a:rPr>
              <a:t>K</a:t>
            </a:r>
            <a:r>
              <a:rPr lang="en-AU" sz="2400" baseline="-25000" dirty="0">
                <a:latin typeface="Courier New" pitchFamily="49" charset="0"/>
              </a:rPr>
              <a:t>AB</a:t>
            </a:r>
            <a:r>
              <a:rPr lang="en-AU" sz="2400" dirty="0">
                <a:latin typeface="Courier New" pitchFamily="49" charset="0"/>
              </a:rPr>
              <a:t> = </a:t>
            </a:r>
            <a:r>
              <a:rPr lang="el-GR" sz="2400" dirty="0">
                <a:cs typeface="Arial" pitchFamily="34" charset="0"/>
              </a:rPr>
              <a:t>α</a:t>
            </a:r>
            <a:r>
              <a:rPr lang="en-AU" sz="2400" baseline="60000" dirty="0" err="1">
                <a:latin typeface="Courier New" pitchFamily="49" charset="0"/>
              </a:rPr>
              <a:t>x</a:t>
            </a:r>
            <a:r>
              <a:rPr lang="en-AU" sz="2400" baseline="40000" dirty="0" err="1">
                <a:latin typeface="Courier New" pitchFamily="49" charset="0"/>
              </a:rPr>
              <a:t>A.</a:t>
            </a:r>
            <a:r>
              <a:rPr lang="en-AU" sz="2400" baseline="60000" dirty="0" err="1">
                <a:latin typeface="Courier New" pitchFamily="49" charset="0"/>
              </a:rPr>
              <a:t>x</a:t>
            </a:r>
            <a:r>
              <a:rPr lang="en-AU" sz="2400" baseline="40000" dirty="0" err="1">
                <a:latin typeface="Courier New" pitchFamily="49" charset="0"/>
              </a:rPr>
              <a:t>B</a:t>
            </a:r>
            <a:r>
              <a:rPr lang="en-AU" sz="2400" dirty="0">
                <a:latin typeface="Courier New" pitchFamily="49" charset="0"/>
              </a:rPr>
              <a:t> mod q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AU" sz="2400" dirty="0">
                <a:latin typeface="Courier New" pitchFamily="49" charset="0"/>
              </a:rPr>
              <a:t>= </a:t>
            </a:r>
            <a:r>
              <a:rPr lang="en-AU" sz="2400" dirty="0" err="1">
                <a:latin typeface="Courier New" pitchFamily="49" charset="0"/>
              </a:rPr>
              <a:t>y</a:t>
            </a:r>
            <a:r>
              <a:rPr lang="en-AU" sz="2400" baseline="-25000" dirty="0" err="1">
                <a:latin typeface="Courier New" pitchFamily="49" charset="0"/>
              </a:rPr>
              <a:t>A</a:t>
            </a:r>
            <a:r>
              <a:rPr lang="en-AU" sz="2400" baseline="60000" dirty="0" err="1">
                <a:latin typeface="Courier New" pitchFamily="49" charset="0"/>
              </a:rPr>
              <a:t>x</a:t>
            </a:r>
            <a:r>
              <a:rPr lang="en-AU" sz="2400" baseline="40000" dirty="0" err="1">
                <a:latin typeface="Courier New" pitchFamily="49" charset="0"/>
              </a:rPr>
              <a:t>B</a:t>
            </a:r>
            <a:r>
              <a:rPr lang="en-AU" sz="2400" dirty="0">
                <a:latin typeface="Courier New" pitchFamily="49" charset="0"/>
              </a:rPr>
              <a:t> mod q  (which </a:t>
            </a:r>
            <a:r>
              <a:rPr lang="en-AU" sz="2400" b="1" dirty="0">
                <a:latin typeface="Courier New" pitchFamily="49" charset="0"/>
              </a:rPr>
              <a:t>B</a:t>
            </a:r>
            <a:r>
              <a:rPr lang="en-AU" sz="2400" dirty="0">
                <a:latin typeface="Courier New" pitchFamily="49" charset="0"/>
              </a:rPr>
              <a:t> can compute)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AU" sz="2400" dirty="0">
                <a:latin typeface="Courier New" pitchFamily="49" charset="0"/>
              </a:rPr>
              <a:t>= </a:t>
            </a:r>
            <a:r>
              <a:rPr lang="en-AU" sz="2400" dirty="0" err="1">
                <a:latin typeface="Courier New" pitchFamily="49" charset="0"/>
              </a:rPr>
              <a:t>y</a:t>
            </a:r>
            <a:r>
              <a:rPr lang="en-AU" sz="2400" baseline="-25000" dirty="0" err="1">
                <a:latin typeface="Courier New" pitchFamily="49" charset="0"/>
              </a:rPr>
              <a:t>B</a:t>
            </a:r>
            <a:r>
              <a:rPr lang="en-AU" sz="2400" baseline="60000" dirty="0" err="1">
                <a:latin typeface="Courier New" pitchFamily="49" charset="0"/>
              </a:rPr>
              <a:t>x</a:t>
            </a:r>
            <a:r>
              <a:rPr lang="en-AU" sz="2400" baseline="40000" dirty="0" err="1">
                <a:latin typeface="Courier New" pitchFamily="49" charset="0"/>
              </a:rPr>
              <a:t>A</a:t>
            </a:r>
            <a:r>
              <a:rPr lang="en-AU" sz="2400" dirty="0">
                <a:latin typeface="Courier New" pitchFamily="49" charset="0"/>
              </a:rPr>
              <a:t> mod q  (which </a:t>
            </a:r>
            <a:r>
              <a:rPr lang="en-AU" sz="2400" b="1" dirty="0">
                <a:latin typeface="Courier New" pitchFamily="49" charset="0"/>
              </a:rPr>
              <a:t>A</a:t>
            </a:r>
            <a:r>
              <a:rPr lang="en-AU" sz="2400" dirty="0">
                <a:latin typeface="Courier New" pitchFamily="49" charset="0"/>
              </a:rPr>
              <a:t> can compute)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Diffie</a:t>
            </a:r>
            <a:r>
              <a:rPr lang="en-US" sz="3600" dirty="0" smtClean="0"/>
              <a:t>-Hellman Key Exchange Algorithm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0"/>
            <a:ext cx="7086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2389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29600" cy="774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  <a:effectLst/>
              </a:rPr>
              <a:t>Diffie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-Hellman Key Exchange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7380288" y="1773238"/>
            <a:ext cx="1368425" cy="936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Bob   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539750" y="1771650"/>
            <a:ext cx="1368425" cy="936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Alice  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313" y="1844675"/>
            <a:ext cx="403225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Public Parameters:  </a:t>
            </a:r>
          </a:p>
          <a:p>
            <a:pPr algn="ctr">
              <a:defRPr/>
            </a:pPr>
            <a:r>
              <a:rPr lang="en-US" sz="2000" dirty="0"/>
              <a:t>large prime </a:t>
            </a:r>
            <a:r>
              <a:rPr lang="en-US" sz="2000" b="1" dirty="0"/>
              <a:t>q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/>
              <a:t>primitive root  </a:t>
            </a:r>
            <a:r>
              <a:rPr lang="en-US" sz="2000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825" y="2924175"/>
            <a:ext cx="3313113" cy="1385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Choose a secret    X</a:t>
            </a:r>
            <a:r>
              <a:rPr lang="en-US" b="1" baseline="-25000" dirty="0"/>
              <a:t>A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Compute     Y</a:t>
            </a:r>
            <a:r>
              <a:rPr lang="en-US" b="1" baseline="-25000" dirty="0"/>
              <a:t>A</a:t>
            </a:r>
            <a:r>
              <a:rPr lang="en-US" b="1" dirty="0"/>
              <a:t> = </a:t>
            </a:r>
            <a:r>
              <a:rPr lang="en-US" b="1" dirty="0" err="1"/>
              <a:t>a</a:t>
            </a:r>
            <a:r>
              <a:rPr lang="en-US" b="1" baseline="52000" dirty="0" err="1"/>
              <a:t>X</a:t>
            </a:r>
            <a:r>
              <a:rPr lang="en-US" b="1" baseline="40000" dirty="0" err="1"/>
              <a:t>A</a:t>
            </a:r>
            <a:r>
              <a:rPr lang="en-US" b="1" baseline="40000" dirty="0"/>
              <a:t> </a:t>
            </a:r>
            <a:r>
              <a:rPr lang="en-US" b="1" dirty="0"/>
              <a:t>mod q</a:t>
            </a:r>
          </a:p>
          <a:p>
            <a:pPr>
              <a:defRPr/>
            </a:pPr>
            <a:r>
              <a:rPr lang="en-US" b="1" baseline="-25000" dirty="0"/>
              <a:t> </a:t>
            </a:r>
            <a:r>
              <a:rPr lang="en-US" b="1" dirty="0"/>
              <a:t>Send  Y</a:t>
            </a:r>
            <a:r>
              <a:rPr lang="en-US" b="1" baseline="-25000" dirty="0"/>
              <a:t>A</a:t>
            </a:r>
          </a:p>
          <a:p>
            <a:pPr>
              <a:defRPr/>
            </a:pPr>
            <a:endParaRPr lang="en-US" b="1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95513" y="4005263"/>
            <a:ext cx="3455987" cy="1587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5963" y="2997200"/>
            <a:ext cx="3384550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Choose a secret    X</a:t>
            </a:r>
            <a:r>
              <a:rPr lang="en-US" b="1" baseline="-25000" dirty="0"/>
              <a:t>B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Compute     Y</a:t>
            </a:r>
            <a:r>
              <a:rPr lang="en-US" b="1" baseline="-25000" dirty="0"/>
              <a:t>B</a:t>
            </a:r>
            <a:r>
              <a:rPr lang="en-US" b="1" dirty="0"/>
              <a:t> = </a:t>
            </a:r>
            <a:r>
              <a:rPr lang="en-US" b="1" dirty="0" err="1"/>
              <a:t>a</a:t>
            </a:r>
            <a:r>
              <a:rPr lang="en-US" b="1" baseline="54000" dirty="0" err="1"/>
              <a:t>X</a:t>
            </a:r>
            <a:r>
              <a:rPr lang="en-US" b="1" baseline="40000" dirty="0" err="1"/>
              <a:t>B</a:t>
            </a:r>
            <a:r>
              <a:rPr lang="en-US" b="1" baseline="40000" dirty="0"/>
              <a:t> </a:t>
            </a:r>
            <a:r>
              <a:rPr lang="en-US" b="1" dirty="0"/>
              <a:t>mod q</a:t>
            </a:r>
            <a:endParaRPr lang="en-US" b="1" baseline="40000" dirty="0"/>
          </a:p>
          <a:p>
            <a:pPr>
              <a:defRPr/>
            </a:pPr>
            <a:r>
              <a:rPr lang="en-US" b="1" dirty="0"/>
              <a:t>Send  Y</a:t>
            </a:r>
            <a:r>
              <a:rPr lang="en-US" b="1" baseline="-25000" dirty="0"/>
              <a:t>B</a:t>
            </a:r>
          </a:p>
          <a:p>
            <a:pPr>
              <a:defRPr/>
            </a:pPr>
            <a:endParaRPr lang="en-US" b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4075" y="4581525"/>
            <a:ext cx="3384550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850" y="5078413"/>
            <a:ext cx="2771775" cy="1293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Shared Key </a:t>
            </a:r>
          </a:p>
          <a:p>
            <a:pPr>
              <a:defRPr/>
            </a:pPr>
            <a:r>
              <a:rPr lang="en-US" b="1" dirty="0"/>
              <a:t> K</a:t>
            </a:r>
            <a:r>
              <a:rPr lang="en-US" b="1" baseline="-30000" dirty="0"/>
              <a:t>AB</a:t>
            </a:r>
            <a:r>
              <a:rPr lang="en-US" b="1" dirty="0"/>
              <a:t> = Y</a:t>
            </a:r>
            <a:r>
              <a:rPr lang="en-US" b="1" baseline="-25000" dirty="0"/>
              <a:t>B</a:t>
            </a:r>
            <a:r>
              <a:rPr lang="en-US" b="1" dirty="0"/>
              <a:t> </a:t>
            </a:r>
            <a:r>
              <a:rPr lang="en-US" b="1" baseline="56000" dirty="0"/>
              <a:t>X</a:t>
            </a:r>
            <a:r>
              <a:rPr lang="en-US" b="1" baseline="32000" dirty="0"/>
              <a:t>A</a:t>
            </a:r>
          </a:p>
          <a:p>
            <a:pPr>
              <a:defRPr/>
            </a:pPr>
            <a:endParaRPr lang="en-US" b="1" baseline="-25000" dirty="0"/>
          </a:p>
          <a:p>
            <a:pPr>
              <a:defRPr/>
            </a:pPr>
            <a:r>
              <a:rPr lang="en-US" b="1" baseline="-25000" dirty="0"/>
              <a:t>          </a:t>
            </a:r>
            <a:r>
              <a:rPr lang="en-US" b="1" baseline="-4000" dirty="0"/>
              <a:t> </a:t>
            </a:r>
            <a:r>
              <a:rPr lang="en-US" b="1" dirty="0"/>
              <a:t>= a </a:t>
            </a:r>
            <a:r>
              <a:rPr lang="en-US" b="1" baseline="50000" dirty="0"/>
              <a:t>X</a:t>
            </a:r>
            <a:r>
              <a:rPr lang="en-US" sz="1400" b="1" baseline="22000" dirty="0"/>
              <a:t>B</a:t>
            </a:r>
            <a:r>
              <a:rPr lang="en-US" b="1" baseline="50000" dirty="0"/>
              <a:t>X</a:t>
            </a:r>
            <a:r>
              <a:rPr lang="en-US" b="1" baseline="22000" dirty="0"/>
              <a:t>A</a:t>
            </a:r>
            <a:r>
              <a:rPr lang="en-US" b="1" baseline="50000" dirty="0"/>
              <a:t> </a:t>
            </a:r>
            <a:r>
              <a:rPr lang="en-US" b="1" baseline="-4000" dirty="0"/>
              <a:t>  mod q</a:t>
            </a:r>
            <a:endParaRPr lang="en-US" b="1" baseline="-25000" dirty="0"/>
          </a:p>
          <a:p>
            <a:pPr>
              <a:defRPr/>
            </a:pPr>
            <a:endParaRPr lang="en-US" b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84888" y="5229225"/>
            <a:ext cx="277177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Shared Key </a:t>
            </a:r>
          </a:p>
          <a:p>
            <a:pPr>
              <a:defRPr/>
            </a:pPr>
            <a:r>
              <a:rPr lang="en-US" b="1" dirty="0"/>
              <a:t> K</a:t>
            </a:r>
            <a:r>
              <a:rPr lang="en-US" b="1" baseline="-30000" dirty="0"/>
              <a:t>AB</a:t>
            </a:r>
            <a:r>
              <a:rPr lang="en-US" b="1" dirty="0"/>
              <a:t> = Y</a:t>
            </a:r>
            <a:r>
              <a:rPr lang="en-US" b="1" baseline="-25000" dirty="0"/>
              <a:t>A</a:t>
            </a:r>
            <a:r>
              <a:rPr lang="en-US" b="1" dirty="0"/>
              <a:t> </a:t>
            </a:r>
            <a:r>
              <a:rPr lang="en-US" b="1" baseline="46000" dirty="0"/>
              <a:t>X</a:t>
            </a:r>
            <a:r>
              <a:rPr lang="en-US" b="1" baseline="-4000" dirty="0"/>
              <a:t>B</a:t>
            </a:r>
          </a:p>
          <a:p>
            <a:pPr>
              <a:defRPr/>
            </a:pPr>
            <a:endParaRPr lang="en-US" b="1" baseline="-4000" dirty="0"/>
          </a:p>
          <a:p>
            <a:pPr>
              <a:defRPr/>
            </a:pPr>
            <a:r>
              <a:rPr lang="en-US" b="1" baseline="-4000" dirty="0"/>
              <a:t>             </a:t>
            </a:r>
            <a:r>
              <a:rPr lang="en-US" b="1" dirty="0"/>
              <a:t>= a </a:t>
            </a:r>
            <a:r>
              <a:rPr lang="en-US" b="1" baseline="50000" dirty="0"/>
              <a:t>X</a:t>
            </a:r>
            <a:r>
              <a:rPr lang="en-US" sz="1400" b="1" baseline="22000" dirty="0"/>
              <a:t>A</a:t>
            </a:r>
            <a:r>
              <a:rPr lang="en-US" b="1" baseline="50000" dirty="0"/>
              <a:t>X</a:t>
            </a:r>
            <a:r>
              <a:rPr lang="en-US" b="1" baseline="22000" dirty="0"/>
              <a:t>B</a:t>
            </a:r>
            <a:r>
              <a:rPr lang="en-US" b="1" baseline="50000" dirty="0"/>
              <a:t> </a:t>
            </a:r>
            <a:r>
              <a:rPr lang="en-US" b="1" baseline="-4000" dirty="0"/>
              <a:t>  mod q	</a:t>
            </a:r>
          </a:p>
          <a:p>
            <a:pPr>
              <a:defRPr/>
            </a:pPr>
            <a:endParaRPr lang="en-US" b="1" baseline="-25000" dirty="0"/>
          </a:p>
          <a:p>
            <a:pPr>
              <a:defRPr/>
            </a:pPr>
            <a:endParaRPr lang="en-US" b="1" baseline="-25000" dirty="0"/>
          </a:p>
        </p:txBody>
      </p:sp>
      <p:pic>
        <p:nvPicPr>
          <p:cNvPr id="18444" name="Picture 5" descr="Bo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1052513"/>
            <a:ext cx="812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4" descr="Alic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1052513"/>
            <a:ext cx="6985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30" descr="BS00768_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 flipV="1">
            <a:off x="323850" y="6165850"/>
            <a:ext cx="465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30" descr="BS00768_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 flipV="1">
            <a:off x="6011863" y="5949950"/>
            <a:ext cx="4651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397</TotalTime>
  <Words>715</Words>
  <Application>Microsoft Office PowerPoint</Application>
  <PresentationFormat>On-screen Show (4:3)</PresentationFormat>
  <Paragraphs>113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Diffie-Hellman key exchange</vt:lpstr>
      <vt:lpstr>Diffie-Hellman key exchange</vt:lpstr>
      <vt:lpstr>Diffie-Hellman Key Exchange</vt:lpstr>
      <vt:lpstr>For the prime number 19,  primitive roots are 2, 3, 10, 13, 14 and 15.</vt:lpstr>
      <vt:lpstr>Diffie-Hellman Setup</vt:lpstr>
      <vt:lpstr>Diffie-Hellman Key Exchange</vt:lpstr>
      <vt:lpstr>The Diffie-Hellman Key Exchange Algorithm</vt:lpstr>
      <vt:lpstr>Diffie-Hellman Key Exchange</vt:lpstr>
      <vt:lpstr>Diffie-Hellman Key Exchange</vt:lpstr>
      <vt:lpstr>Diffie-Hellman Example </vt:lpstr>
      <vt:lpstr>Example 2</vt:lpstr>
      <vt:lpstr>Example 2</vt:lpstr>
      <vt:lpstr>Man-in-the-Middle Attack</vt:lpstr>
      <vt:lpstr>Slide 14</vt:lpstr>
      <vt:lpstr>Slide 15</vt:lpstr>
      <vt:lpstr>Slide 16</vt:lpstr>
      <vt:lpstr>Applications</vt:lpstr>
      <vt:lpstr>Drawback and solution</vt:lpstr>
    </vt:vector>
  </TitlesOfParts>
  <Company>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Nipa</cp:lastModifiedBy>
  <cp:revision>47</cp:revision>
  <dcterms:created xsi:type="dcterms:W3CDTF">2013-06-15T18:28:22Z</dcterms:created>
  <dcterms:modified xsi:type="dcterms:W3CDTF">2017-03-19T09:29:34Z</dcterms:modified>
</cp:coreProperties>
</file>