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4-->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92" r:id="rId2"/>
    <p:sldMasterId id="2147483771" r:id="rId3"/>
    <p:sldMasterId id="2147483783" r:id="rId4"/>
    <p:sldMasterId id="2147483795"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tags" Target="tags/tag1.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1.xml" /><Relationship Id="rId3" Type="http://schemas.openxmlformats.org/officeDocument/2006/relationships/slideMaster" Target="slideMasters/slideMaster3.xml" /><Relationship Id="rId30" Type="http://schemas.openxmlformats.org/officeDocument/2006/relationships/tableStyles" Target="tableStyles.xml" /><Relationship Id="rId4" Type="http://schemas.openxmlformats.org/officeDocument/2006/relationships/slideMaster" Target="slideMasters/slideMaster4.xml" /><Relationship Id="rId5" Type="http://schemas.openxmlformats.org/officeDocument/2006/relationships/slideMaster" Target="slideMasters/slideMaster5.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DC5B9B31-5F10-47BD-ADD0-C059ACC4FFBB}"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0442C61-0B45-4669-8A61-B1B40162F38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D5CEC3D-75FE-4ADD-9FA2-A4E01019CA8C}"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9/30/2022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097370110"/>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131046956"/>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endParaRPr lang="en-US"/>
          </a:p>
        </p:txBody>
      </p:sp>
    </p:spTree>
    <p:extLst>
      <p:ext uri="{BB962C8B-B14F-4D97-AF65-F5344CB8AC3E}">
        <p14:creationId xmlns:p14="http://schemas.microsoft.com/office/powerpoint/2010/main" val="2592164971"/>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059697123"/>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824608410"/>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538312092"/>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855315261"/>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265249427"/>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E2784BD-5841-4B6E-B58F-7CD8F677913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734221301"/>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265567433"/>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9/30/2022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540011299"/>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1574121983"/>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420170580"/>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3038237995"/>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8" name="Title 7"/>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1A7103A-07A4-4D3F-B90B-7DE5E4703CF6}" type="datetimeFigureOut">
              <a:rPr lang="tr-TR" smtClean="0"/>
              <a:t>1.10.2022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1" name="Slide Number Placeholder 5"/>
          <p:cNvSpPr>
            <a:spLocks noGrp="1"/>
          </p:cNvSpPr>
          <p:nvPr>
            <p:ph type="sldNum" sz="quarter" idx="12"/>
          </p:nvPr>
        </p:nvSpPr>
        <p:spPr>
          <a:xfrm>
            <a:off x="531812" y="787782"/>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30463467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10" name="Title 9"/>
          <p:cNvSpPr>
            <a:spLocks noGrp="1"/>
          </p:cNvSpPr>
          <p:nvPr>
            <p:ph type="title"/>
          </p:nvPr>
        </p:nvSpPr>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1A7103A-07A4-4D3F-B90B-7DE5E4703CF6}" type="datetimeFigureOut">
              <a:rPr lang="tr-TR" smtClean="0"/>
              <a:t>1.10.2022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292786060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1A7103A-07A4-4D3F-B90B-7DE5E4703CF6}" type="datetimeFigureOut">
              <a:rPr lang="tr-TR" smtClean="0"/>
              <a:t>1.10.2022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155151601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1A7103A-07A4-4D3F-B90B-7DE5E4703CF6}" type="datetimeFigureOut">
              <a:rPr lang="tr-TR" smtClean="0"/>
              <a:t>1.10.2022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246821685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61DE0ECC-CCB0-4E5E-9969-BA4DEB5D36A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A7103A-07A4-4D3F-B90B-7DE5E4703CF6}" type="datetimeFigureOut">
              <a:rPr lang="tr-TR" smtClean="0"/>
              <a:t>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21113768"/>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A7103A-07A4-4D3F-B90B-7DE5E4703CF6}" type="datetimeFigureOut">
              <a:rPr lang="tr-TR" smtClean="0"/>
              <a:t>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179551386"/>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96421346"/>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CF02384C-C8B0-469A-B45E-D228DFA1F409}"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extLst>
      <p:ext uri="{BB962C8B-B14F-4D97-AF65-F5344CB8AC3E}">
        <p14:creationId xmlns:p14="http://schemas.microsoft.com/office/powerpoint/2010/main" val="2224824666"/>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1A7103A-07A4-4D3F-B90B-7DE5E4703CF6}" type="datetimeFigureOut">
              <a:rPr lang="tr-TR" smtClean="0"/>
              <a:t>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1094846854"/>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1A7103A-07A4-4D3F-B90B-7DE5E4703CF6}" type="datetimeFigureOut">
              <a:rPr lang="tr-TR" smtClean="0"/>
              <a:t>1.10.2022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CF02384C-C8B0-469A-B45E-D228DFA1F409}"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extLst>
      <p:ext uri="{BB962C8B-B14F-4D97-AF65-F5344CB8AC3E}">
        <p14:creationId xmlns:p14="http://schemas.microsoft.com/office/powerpoint/2010/main" val="143204834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1A7103A-07A4-4D3F-B90B-7DE5E4703CF6}" type="datetimeFigureOut">
              <a:rPr lang="tr-TR" smtClean="0"/>
              <a:t>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3214687224"/>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711125740"/>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1A7103A-07A4-4D3F-B90B-7DE5E4703CF6}" type="datetimeFigureOut">
              <a:rPr lang="tr-TR" smtClean="0"/>
              <a:t>1.10.2022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CF02384C-C8B0-469A-B45E-D228DFA1F409}" type="slidenum">
              <a:rPr lang="tr-TR" smtClean="0"/>
              <a:t>‹#›</a:t>
            </a:fld>
            <a:endParaRPr lang="tr-TR"/>
          </a:p>
        </p:txBody>
      </p:sp>
    </p:spTree>
    <p:extLst>
      <p:ext uri="{BB962C8B-B14F-4D97-AF65-F5344CB8AC3E}">
        <p14:creationId xmlns:p14="http://schemas.microsoft.com/office/powerpoint/2010/main" val="3262233690"/>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a:extLst>
              <a:ext uri="{FF2B5EF4-FFF2-40B4-BE49-F238E27FC236}">
                <a16:creationId xmlns:a16="http://schemas.microsoft.com/office/drawing/2014/main" id="{E25D9DF3-500D-4C98-83F1-BAD69F547DE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1AFCEBD-0B23-4580-8653-3EB12F295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AC29CB0-CCC4-415C-809A-BCA5082A7350}"/>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5" name="Alt Bilgi Yer Tutucusu 4">
            <a:extLst>
              <a:ext uri="{FF2B5EF4-FFF2-40B4-BE49-F238E27FC236}">
                <a16:creationId xmlns:a16="http://schemas.microsoft.com/office/drawing/2014/main" id="{4D734BBF-5736-4331-99DD-F178FF86C9B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2757EE-4DFC-4654-A4FB-E59B6401E5C6}"/>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894482569"/>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EB01CE31-314E-468E-9FE5-6763779C7ED9}"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4DDBC541-2B99-463D-9BEF-4253021DF7B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F6F2989-6138-4C53-94F7-D3539025EFF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F90E62-6303-44E4-96F8-7BCEA9AC49ED}"/>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5" name="Alt Bilgi Yer Tutucusu 4">
            <a:extLst>
              <a:ext uri="{FF2B5EF4-FFF2-40B4-BE49-F238E27FC236}">
                <a16:creationId xmlns:a16="http://schemas.microsoft.com/office/drawing/2014/main" id="{441CD595-3B32-479D-9C22-7EA6BE0A7B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1504918-7F00-4E7B-B4D8-E3824A6415C7}"/>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3307202938"/>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Başlık 1">
            <a:extLst>
              <a:ext uri="{FF2B5EF4-FFF2-40B4-BE49-F238E27FC236}">
                <a16:creationId xmlns:a16="http://schemas.microsoft.com/office/drawing/2014/main" id="{28161BBA-308D-4686-AD54-3B676966D4A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7DF3211-75AD-44BF-8F0B-86FACCBE5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621444B-935D-4761-9C11-1F6C71FD7216}"/>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5" name="Alt Bilgi Yer Tutucusu 4">
            <a:extLst>
              <a:ext uri="{FF2B5EF4-FFF2-40B4-BE49-F238E27FC236}">
                <a16:creationId xmlns:a16="http://schemas.microsoft.com/office/drawing/2014/main" id="{B061405E-092C-4E72-846F-9665DBC05AF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EF351E0-F344-49BD-AD00-6D88434C1DA6}"/>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2742174746"/>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362030EC-A098-405F-887B-F1B69BBBF86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978A0B1-5091-4507-B616-4870682E164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90DC909-C016-412F-966C-C64925DD63B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BF65A1E-60A1-4CDA-9138-0F7FFE726A26}"/>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6" name="Alt Bilgi Yer Tutucusu 5">
            <a:extLst>
              <a:ext uri="{FF2B5EF4-FFF2-40B4-BE49-F238E27FC236}">
                <a16:creationId xmlns:a16="http://schemas.microsoft.com/office/drawing/2014/main" id="{56C8581D-C7F1-44B1-9B22-4FCAED827D6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E98047E-FA2E-4206-8BEA-82A755E8C1AD}"/>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110103650"/>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a:extLst>
              <a:ext uri="{FF2B5EF4-FFF2-40B4-BE49-F238E27FC236}">
                <a16:creationId xmlns:a16="http://schemas.microsoft.com/office/drawing/2014/main" id="{F77B3734-5A42-4F57-BE5A-A806FDD30CB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27BE1F4-A880-4522-85B3-23EB2675A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9C5BB5A-B7D1-473D-BF98-C4C394EE400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5F03DB9-488E-4953-A039-0FF9A2A87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98ED60B-2FE7-4F10-B078-8C4FF22D295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7640084-22BF-4EAF-BDEB-B320FBA6D2CC}"/>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8" name="Alt Bilgi Yer Tutucusu 7">
            <a:extLst>
              <a:ext uri="{FF2B5EF4-FFF2-40B4-BE49-F238E27FC236}">
                <a16:creationId xmlns:a16="http://schemas.microsoft.com/office/drawing/2014/main" id="{A3C331E5-E9AF-48CA-ADB2-A1982263D6F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03CD22E-A025-4D8F-954C-04C2032724E7}"/>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2854455015"/>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a:extLst>
              <a:ext uri="{FF2B5EF4-FFF2-40B4-BE49-F238E27FC236}">
                <a16:creationId xmlns:a16="http://schemas.microsoft.com/office/drawing/2014/main" id="{D2EAE3C3-6E57-4ACC-A029-EFC56FD6E0F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11F4247-4CFD-4C2E-B997-821E51712098}"/>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4" name="Alt Bilgi Yer Tutucusu 3">
            <a:extLst>
              <a:ext uri="{FF2B5EF4-FFF2-40B4-BE49-F238E27FC236}">
                <a16:creationId xmlns:a16="http://schemas.microsoft.com/office/drawing/2014/main" id="{F3690F00-27DC-4556-A463-7D75B36A66B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56ED45F-D1B8-4F73-9A18-02AC72DD7A96}"/>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2705881875"/>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a:extLst>
              <a:ext uri="{FF2B5EF4-FFF2-40B4-BE49-F238E27FC236}">
                <a16:creationId xmlns:a16="http://schemas.microsoft.com/office/drawing/2014/main" id="{AFA8625E-2109-4890-90C2-A6F4DE51D6E2}"/>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3" name="Alt Bilgi Yer Tutucusu 2">
            <a:extLst>
              <a:ext uri="{FF2B5EF4-FFF2-40B4-BE49-F238E27FC236}">
                <a16:creationId xmlns:a16="http://schemas.microsoft.com/office/drawing/2014/main" id="{A1FB6224-5DEB-4011-84E6-5801118F378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C74F5B7-3EB7-4F80-B67D-FEDEF3E3E132}"/>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194630027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3652DC10-9141-40FA-BA76-560216FD523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FE9AB15-9FE0-4702-B38C-ABA022194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04147D3-A6D9-4B46-B0F3-A551692AF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A50F264-5830-4EBA-B9F6-2A108C142AED}"/>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6" name="Alt Bilgi Yer Tutucusu 5">
            <a:extLst>
              <a:ext uri="{FF2B5EF4-FFF2-40B4-BE49-F238E27FC236}">
                <a16:creationId xmlns:a16="http://schemas.microsoft.com/office/drawing/2014/main" id="{A634FE03-C90C-47FC-84C1-A510293E1CC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81AD50-29ED-482C-9FE5-B8BC0C5B4417}"/>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3275719474"/>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a:extLst>
              <a:ext uri="{FF2B5EF4-FFF2-40B4-BE49-F238E27FC236}">
                <a16:creationId xmlns:a16="http://schemas.microsoft.com/office/drawing/2014/main" id="{4FACEC91-04E3-4329-BAAA-884C96A86E2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CFF9FAA-712A-4A6D-A78E-3CD5E4272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6A6B861-9B29-464A-A479-7A7DA07F8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18DA3F2-ACBA-4890-BE33-3BA71328A444}"/>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6" name="Alt Bilgi Yer Tutucusu 5">
            <a:extLst>
              <a:ext uri="{FF2B5EF4-FFF2-40B4-BE49-F238E27FC236}">
                <a16:creationId xmlns:a16="http://schemas.microsoft.com/office/drawing/2014/main" id="{8C1F5106-DD8E-45C7-8BDB-2FCFC145BBC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C2F4728-67B5-481A-A50F-C2E2F104608A}"/>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126015887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Başlık 1">
            <a:extLst>
              <a:ext uri="{FF2B5EF4-FFF2-40B4-BE49-F238E27FC236}">
                <a16:creationId xmlns:a16="http://schemas.microsoft.com/office/drawing/2014/main" id="{47B9691B-77A0-4348-8FBC-83329F20BE9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6369639-2D12-4595-9FCA-C4ED248E43F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7D39BCC-F8CC-472F-A6BF-D203AC3D0A77}"/>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5" name="Alt Bilgi Yer Tutucusu 4">
            <a:extLst>
              <a:ext uri="{FF2B5EF4-FFF2-40B4-BE49-F238E27FC236}">
                <a16:creationId xmlns:a16="http://schemas.microsoft.com/office/drawing/2014/main" id="{A01E5A75-5F08-4939-8568-A3C119CE2D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4203568-F1EF-4C8D-A600-21DA93D4C384}"/>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3845335495"/>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a:extLst>
              <a:ext uri="{FF2B5EF4-FFF2-40B4-BE49-F238E27FC236}">
                <a16:creationId xmlns:a16="http://schemas.microsoft.com/office/drawing/2014/main" id="{2E3667A7-E441-4FAE-A66D-F92DC05B4E3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D3B6083-CA03-43CE-B3FD-831228B76B3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741F94-116E-4DC0-8D18-375375CED3DE}"/>
              </a:ext>
            </a:extLst>
          </p:cNvPr>
          <p:cNvSpPr>
            <a:spLocks noGrp="1"/>
          </p:cNvSpPr>
          <p:nvPr>
            <p:ph type="dt" sz="half" idx="10"/>
          </p:nvPr>
        </p:nvSpPr>
        <p:spPr/>
        <p:txBody>
          <a:bodyPr/>
          <a:lstStyle/>
          <a:p>
            <a:fld id="{DB6EBB06-B019-4A2E-9CD7-361064AF0D3C}" type="datetimeFigureOut">
              <a:rPr lang="tr-TR" smtClean="0"/>
              <a:t>30.09.2022</a:t>
            </a:fld>
            <a:endParaRPr lang="tr-TR"/>
          </a:p>
        </p:txBody>
      </p:sp>
      <p:sp>
        <p:nvSpPr>
          <p:cNvPr id="5" name="Alt Bilgi Yer Tutucusu 4">
            <a:extLst>
              <a:ext uri="{FF2B5EF4-FFF2-40B4-BE49-F238E27FC236}">
                <a16:creationId xmlns:a16="http://schemas.microsoft.com/office/drawing/2014/main" id="{6ADCD67A-C242-4FB5-86FB-097A672DFE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B22A7B-06DC-449A-8BE4-019FBD282612}"/>
              </a:ext>
            </a:extLst>
          </p:cNvPr>
          <p:cNvSpPr>
            <a:spLocks noGrp="1"/>
          </p:cNvSpPr>
          <p:nvPr>
            <p:ph type="sldNum" sz="quarter" idx="12"/>
          </p:nvPr>
        </p:nvSpPr>
        <p:spPr/>
        <p:txBody>
          <a:bodyPr/>
          <a:lstStyle/>
          <a:p>
            <a:fld id="{B258D9F9-EACC-4911-8BEC-9DD014101160}" type="slidenum">
              <a:rPr lang="tr-TR" smtClean="0"/>
              <a:t>‹#›</a:t>
            </a:fld>
            <a:endParaRPr lang="tr-TR"/>
          </a:p>
        </p:txBody>
      </p:sp>
    </p:spTree>
    <p:extLst>
      <p:ext uri="{BB962C8B-B14F-4D97-AF65-F5344CB8AC3E}">
        <p14:creationId xmlns:p14="http://schemas.microsoft.com/office/powerpoint/2010/main" val="1895607108"/>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55392B8B-1477-4DAC-9D80-B82826B9D631}"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22.10.2022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bilgisi">
    <p:spTree>
      <p:nvGrpSpPr>
        <p:cNvPr id="1" name=""/>
        <p:cNvGrpSpPr/>
        <p:nvPr/>
      </p:nvGrpSpPr>
      <p:grpSpPr>
        <a:xfrm>
          <a:off x="0" y="0"/>
          <a: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22.10.2022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22.10.2022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22.10.2022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22.10.2022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p:cNvSpPr>
            <a:spLocks noGrp="1"/>
          </p:cNvSpPr>
          <p:nvPr>
            <p:ph type="dt" sz="half" idx="10"/>
          </p:nvPr>
        </p:nvSpPr>
        <p:spPr/>
        <p:txBody>
          <a:bodyPr/>
          <a:lstStyle/>
          <a:p>
            <a:fld id="{E2072480-10DA-4FB4-BEAE-2A1DEA90F248}" type="datetimeFigureOut">
              <a:rPr lang="tr-TR" smtClean="0"/>
              <a:t>22.10.2022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22.10.2022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22.10.2022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Dikey Metin">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7B099A4B-8DE2-4AED-A1DE-ECDF344759FE}"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A3CC2827-6DF5-432E-AB60-2CB942809802}"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3F34619-1323-44D7-A9D1-C643B22D34A8}"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FC23AFC6-5AD7-416B-AD8B-3FB7B61838C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slideLayout" Target="../slideLayouts/slideLayout34.xml" /><Relationship Id="rId13" Type="http://schemas.openxmlformats.org/officeDocument/2006/relationships/slideLayout" Target="../slideLayouts/slideLayout35.xml" /><Relationship Id="rId14" Type="http://schemas.openxmlformats.org/officeDocument/2006/relationships/slideLayout" Target="../slideLayouts/slideLayout36.xml" /><Relationship Id="rId15" Type="http://schemas.openxmlformats.org/officeDocument/2006/relationships/slideLayout" Target="../slideLayouts/slideLayout37.xml" /><Relationship Id="rId16" Type="http://schemas.openxmlformats.org/officeDocument/2006/relationships/slideLayout" Target="../slideLayouts/slideLayout38.xml" /><Relationship Id="rId17"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9.xml" /><Relationship Id="rId10" Type="http://schemas.openxmlformats.org/officeDocument/2006/relationships/slideLayout" Target="../slideLayouts/slideLayout48.xml" /><Relationship Id="rId11" Type="http://schemas.openxmlformats.org/officeDocument/2006/relationships/slideLayout" Target="../slideLayouts/slideLayout49.xml" /><Relationship Id="rId12" Type="http://schemas.openxmlformats.org/officeDocument/2006/relationships/theme" Target="../theme/theme4.xml" /><Relationship Id="rId2" Type="http://schemas.openxmlformats.org/officeDocument/2006/relationships/slideLayout" Target="../slideLayouts/slideLayout40.xml" /><Relationship Id="rId3" Type="http://schemas.openxmlformats.org/officeDocument/2006/relationships/slideLayout" Target="../slideLayouts/slideLayout41.xml" /><Relationship Id="rId4" Type="http://schemas.openxmlformats.org/officeDocument/2006/relationships/slideLayout" Target="../slideLayouts/slideLayout42.xml" /><Relationship Id="rId5" Type="http://schemas.openxmlformats.org/officeDocument/2006/relationships/slideLayout" Target="../slideLayouts/slideLayout43.xml" /><Relationship Id="rId6" Type="http://schemas.openxmlformats.org/officeDocument/2006/relationships/slideLayout" Target="../slideLayouts/slideLayout44.xml" /><Relationship Id="rId7" Type="http://schemas.openxmlformats.org/officeDocument/2006/relationships/slideLayout" Target="../slideLayouts/slideLayout45.xml" /><Relationship Id="rId8" Type="http://schemas.openxmlformats.org/officeDocument/2006/relationships/slideLayout" Target="../slideLayouts/slideLayout46.xml" /><Relationship Id="rId9" Type="http://schemas.openxmlformats.org/officeDocument/2006/relationships/slideLayout" Target="../slideLayouts/slideLayout47.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50.xml" /><Relationship Id="rId10" Type="http://schemas.openxmlformats.org/officeDocument/2006/relationships/slideLayout" Target="../slideLayouts/slideLayout59.xml" /><Relationship Id="rId11" Type="http://schemas.openxmlformats.org/officeDocument/2006/relationships/slideLayout" Target="../slideLayouts/slideLayout60.xml" /><Relationship Id="rId12" Type="http://schemas.openxmlformats.org/officeDocument/2006/relationships/theme" Target="../theme/theme5.xml" /><Relationship Id="rId2" Type="http://schemas.openxmlformats.org/officeDocument/2006/relationships/slideLayout" Target="../slideLayouts/slideLayout51.xml" /><Relationship Id="rId3" Type="http://schemas.openxmlformats.org/officeDocument/2006/relationships/slideLayout" Target="../slideLayouts/slideLayout52.xml" /><Relationship Id="rId4" Type="http://schemas.openxmlformats.org/officeDocument/2006/relationships/slideLayout" Target="../slideLayouts/slideLayout53.xml" /><Relationship Id="rId5" Type="http://schemas.openxmlformats.org/officeDocument/2006/relationships/slideLayout" Target="../slideLayouts/slideLayout54.xml" /><Relationship Id="rId6" Type="http://schemas.openxmlformats.org/officeDocument/2006/relationships/slideLayout" Target="../slideLayouts/slideLayout55.xml" /><Relationship Id="rId7" Type="http://schemas.openxmlformats.org/officeDocument/2006/relationships/slideLayout" Target="../slideLayouts/slideLayout56.xml" /><Relationship Id="rId8" Type="http://schemas.openxmlformats.org/officeDocument/2006/relationships/slideLayout" Target="../slideLayouts/slideLayout57.xml" /><Relationship Id="rId9" Type="http://schemas.openxmlformats.org/officeDocument/2006/relationships/slideLayout" Target="../slideLayouts/slideLayout58.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defPPr>
              <a:defRPr lang="tr-TR"/>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49AA12-8195-4182-A7AC-2E7E59DFBDAF}" type="datetimeFigureOut">
              <a:rPr lang="en-US" smtClean="0"/>
              <a:t>9/30/2022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defPPr>
              <a:defRPr lang="tr-TR"/>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defPPr>
              <a:defRPr lang="tr-TR"/>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FC975-2FD7-44A5-9E78-ECBA46156075}" type="slidenum">
              <a:rPr lang="en-US" smtClean="0"/>
              <a:t>‹#›</a:t>
            </a:fld>
            <a:endParaRPr lang="en-US"/>
          </a:p>
        </p:txBody>
      </p:sp>
    </p:spTree>
    <p:extLst>
      <p:ext uri="{BB962C8B-B14F-4D97-AF65-F5344CB8AC3E}">
        <p14:creationId xmlns:p14="http://schemas.microsoft.com/office/powerpoint/2010/main" val="2804464689"/>
      </p:ext>
    </p:extLst>
  </p:cSld>
  <p:clrMap bg1="dk1" tx1="lt1" bg2="dk2" tx2="lt2" accent1="accent1" accent2="accent2" accent3="accent3" accent4="accent4" accent5="accent5" accent6="accent6" hlink="hlink" folHlink="folHlink"/>
  <p:sldLayoutIdLst>
    <p:sldLayoutId id="2147483660"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p:timing/>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1A7103A-07A4-4D3F-B90B-7DE5E4703CF6}" type="datetimeFigureOut">
              <a:rPr lang="tr-TR" smtClean="0"/>
              <a:t>1.10.2022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F02384C-C8B0-469A-B45E-D228DFA1F409}" type="slidenum">
              <a:rPr lang="tr-TR" smtClean="0"/>
              <a:t>‹#›</a:t>
            </a:fld>
            <a:endParaRPr lang="tr-TR"/>
          </a:p>
        </p:txBody>
      </p:sp>
    </p:spTree>
    <p:extLst>
      <p:ext uri="{BB962C8B-B14F-4D97-AF65-F5344CB8AC3E}">
        <p14:creationId xmlns:p14="http://schemas.microsoft.com/office/powerpoint/2010/main" val="3767138710"/>
      </p:ext>
    </p:extLst>
  </p:cSld>
  <p:clrMap bg1="lt1" tx1="dk1" bg2="lt2" tx2="dk2" accent1="accent1" accent2="accent2" accent3="accent3" accent4="accent4" accent5="accent5" accent6="accent6" hlink="hlink" folHlink="folHlink"/>
  <p:sldLayoutIdLst>
    <p:sldLayoutId id="2147483693"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ransition/>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a:extLst>
              <a:ext uri="{FF2B5EF4-FFF2-40B4-BE49-F238E27FC236}">
                <a16:creationId xmlns:a16="http://schemas.microsoft.com/office/drawing/2014/main" id="{0FFD8559-9027-4661-BDBA-3D1C78C4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6DC519D-FB2C-4202-A3C2-B0641D18F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BE73BF-7CC8-4A54-AFE2-7994FA973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6EBB06-B019-4A2E-9CD7-361064AF0D3C}" type="datetimeFigureOut">
              <a:rPr lang="tr-TR" smtClean="0"/>
              <a:t>30.09.2022</a:t>
            </a:fld>
            <a:endParaRPr lang="tr-TR"/>
          </a:p>
        </p:txBody>
      </p:sp>
      <p:sp>
        <p:nvSpPr>
          <p:cNvPr id="5" name="Alt Bilgi Yer Tutucusu 4">
            <a:extLst>
              <a:ext uri="{FF2B5EF4-FFF2-40B4-BE49-F238E27FC236}">
                <a16:creationId xmlns:a16="http://schemas.microsoft.com/office/drawing/2014/main" id="{55DD41DA-E9C0-4116-A085-59B651D6E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a:extLst>
              <a:ext uri="{FF2B5EF4-FFF2-40B4-BE49-F238E27FC236}">
                <a16:creationId xmlns:a16="http://schemas.microsoft.com/office/drawing/2014/main" id="{97C7990E-CDFF-4082-8649-70F4880C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8D9F9-EACC-4911-8BEC-9DD014101160}" type="slidenum">
              <a:rPr lang="tr-TR" smtClean="0"/>
              <a:t>‹#›</a:t>
            </a:fld>
            <a:endParaRPr lang="tr-TR"/>
          </a:p>
        </p:txBody>
      </p:sp>
    </p:spTree>
    <p:extLst>
      <p:ext uri="{BB962C8B-B14F-4D97-AF65-F5344CB8AC3E}">
        <p14:creationId xmlns:p14="http://schemas.microsoft.com/office/powerpoint/2010/main" val="41354477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072480-10DA-4FB4-BEAE-2A1DEA90F248}" type="datetimeFigureOut">
              <a:rPr lang="tr-TR" smtClean="0"/>
              <a:t>22.10.2022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 Id="rId3" Type="http://schemas.openxmlformats.org/officeDocument/2006/relationships/image" Target="../media/image7.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8.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image" Target="../media/image9.png" /><Relationship Id="rId3" Type="http://schemas.openxmlformats.org/officeDocument/2006/relationships/image" Target="../media/image10.jpeg" /><Relationship Id="rId4" Type="http://schemas.openxmlformats.org/officeDocument/2006/relationships/image" Target="../media/image11.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0.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12.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1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1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3.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5" name="Rectangle 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9pPr>
          </a:lstStyle>
          <a:p>
            <a:pPr algn="ctr"/>
            <a:endParaRPr lang="en-US"/>
          </a:p>
        </p:txBody>
      </p:sp>
      <p:pic>
        <p:nvPicPr>
          <p:cNvPr id="6" name="Picture 2" descr="Light reflection in a lens">
            <a:extLst>
              <a:ext uri="{FF2B5EF4-FFF2-40B4-BE49-F238E27FC236}">
                <a16:creationId xmlns:a16="http://schemas.microsoft.com/office/drawing/2014/main" id="{1BD0D174-1BD0-5B1A-BCE2-847A66C234E6}"/>
              </a:ext>
            </a:extLst>
          </p:cNvPr>
          <p:cNvPicPr>
            <a:picLocks noChangeAspect="1"/>
          </p:cNvPicPr>
          <p:nvPr/>
        </p:nvPicPr>
        <p:blipFill>
          <a:blip r:embed="rId2"/>
          <a:srcRect t="6907" r="6" b="8743"/>
          <a:stretch>
            <a:fillRect/>
          </a:stretch>
        </p:blipFill>
        <p:spPr>
          <a:xfrm>
            <a:off x="3048" y="10"/>
            <a:ext cx="12188952" cy="6857990"/>
          </a:xfrm>
          <a:prstGeom prst="rect">
            <a:avLst/>
          </a:prstGeom>
        </p:spPr>
      </p:pic>
      <p:sp>
        <p:nvSpPr>
          <p:cNvPr id="7"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endParaRPr sz="2600" cap="all">
              <a:solidFill>
                <a:srgbClr val="FFFFFF"/>
              </a:solidFill>
              <a:sym typeface="Avenir Next"/>
            </a:endParaRPr>
          </a:p>
        </p:txBody>
      </p:sp>
      <p:sp>
        <p:nvSpPr>
          <p:cNvPr id="12" name="Rectangle 11">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9pPr>
          </a:lstStyle>
          <a:p>
            <a:pPr lvl="0" algn="ctr"/>
            <a:endParaRPr lang="en-US"/>
          </a:p>
        </p:txBody>
      </p:sp>
      <p:sp>
        <p:nvSpPr>
          <p:cNvPr id="14" name="Rectangle 13">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Neue Haas Grotesk Text Pro"/>
                <a:ea typeface="Arial" pitchFamily="34" charset="0"/>
                <a:cs typeface="Arial" pitchFamily="34" charset="0"/>
                <a:sym typeface="Wingdings"/>
              </a:defRPr>
            </a:lvl9pPr>
          </a:lstStyle>
          <a:p>
            <a:pPr lvl="0" algn="ctr"/>
            <a:endParaRPr lang="en-US"/>
          </a:p>
        </p:txBody>
      </p:sp>
      <p:sp>
        <p:nvSpPr>
          <p:cNvPr id="2" name="Başlık 1"/>
          <p:cNvSpPr>
            <a:spLocks noGrp="1"/>
          </p:cNvSpPr>
          <p:nvPr>
            <p:ph type="ctrTitle"/>
          </p:nvPr>
        </p:nvSpPr>
        <p:spPr>
          <a:xfrm>
            <a:off x="561865" y="1247140"/>
            <a:ext cx="6404554" cy="3450844"/>
          </a:xfrm>
        </p:spPr>
        <p:txBody>
          <a:bodyPr vert="horz" lIns="91440" tIns="45720" rIns="91440" bIns="45720" rtlCol="0" anchor="t">
            <a:noAutofit/>
          </a:bodyPr>
          <a:lstStyle/>
          <a:p>
            <a:r>
              <a:rPr lang="tr-TR" sz="8000" err="1">
                <a:cs typeface="Calibri Light"/>
              </a:rPr>
              <a:t>Observer Desing Pattern</a:t>
            </a:r>
            <a:endParaRPr lang="tr-TR" sz="8000" err="1"/>
          </a:p>
        </p:txBody>
      </p:sp>
    </p:spTree>
    <p:extLst>
      <p:ext uri="{BB962C8B-B14F-4D97-AF65-F5344CB8AC3E}">
        <p14:creationId xmlns:p14="http://schemas.microsoft.com/office/powerpoint/2010/main" val="1674425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algn="ctr"/>
            <a:endParaRPr lang="en-US"/>
          </a:p>
        </p:txBody>
      </p:sp>
      <p:sp>
        <p:nvSpPr>
          <p:cNvPr id="2" name="Başlık 1">
            <a:extLst>
              <a:ext uri="{FF2B5EF4-FFF2-40B4-BE49-F238E27FC236}">
                <a16:creationId xmlns:a16="http://schemas.microsoft.com/office/drawing/2014/main" id="{946D64DC-E240-B0A4-2625-8502E0C37B8F}"/>
              </a:ext>
            </a:extLst>
          </p:cNvPr>
          <p:cNvSpPr>
            <a:spLocks noGrp="1"/>
          </p:cNvSpPr>
          <p:nvPr>
            <p:ph type="title"/>
          </p:nvPr>
        </p:nvSpPr>
        <p:spPr>
          <a:xfrm>
            <a:off x="1827815" y="170542"/>
            <a:ext cx="8911687" cy="778589"/>
          </a:xfrm>
        </p:spPr>
        <p:txBody>
          <a:bodyPr anchor="b">
            <a:normAutofit/>
          </a:bodyPr>
          <a:lstStyle/>
          <a:p>
            <a:r>
              <a:rPr lang="tr-TR" sz="2800" err="1"/>
              <a:t>PropertyChangeListener</a:t>
            </a:r>
            <a:endParaRPr lang="tr-TR" sz="2800"/>
          </a:p>
        </p:txBody>
      </p:sp>
      <p:sp>
        <p:nvSpPr>
          <p:cNvPr id="12" name="Rectangle 11">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p:txBody>
      </p:sp>
      <p:pic>
        <p:nvPicPr>
          <p:cNvPr id="5" name="Resim 4" descr="metin, ekran görüntüsü, bitki içeren bir resim&#10;&#10;Açıklama otomatik olarak oluşturuldu">
            <a:extLst>
              <a:ext uri="{FF2B5EF4-FFF2-40B4-BE49-F238E27FC236}">
                <a16:creationId xmlns:a16="http://schemas.microsoft.com/office/drawing/2014/main" id="{7776CD62-6099-FB5C-877E-9181D0E8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18" y="2972881"/>
            <a:ext cx="9914270" cy="3325282"/>
          </a:xfrm>
          <a:prstGeom prst="rect">
            <a:avLst/>
          </a:prstGeom>
        </p:spPr>
      </p:pic>
      <p:sp>
        <p:nvSpPr>
          <p:cNvPr id="14"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 name="İçerik Yer Tutucusu 2">
            <a:extLst>
              <a:ext uri="{FF2B5EF4-FFF2-40B4-BE49-F238E27FC236}">
                <a16:creationId xmlns:a16="http://schemas.microsoft.com/office/drawing/2014/main" id="{FF6E806A-F39F-68E1-3C39-A9EDEF43F45B}"/>
              </a:ext>
            </a:extLst>
          </p:cNvPr>
          <p:cNvSpPr>
            <a:spLocks noGrp="1"/>
          </p:cNvSpPr>
          <p:nvPr>
            <p:ph idx="1"/>
          </p:nvPr>
        </p:nvSpPr>
        <p:spPr>
          <a:xfrm>
            <a:off x="1946318" y="1238454"/>
            <a:ext cx="8915400" cy="1280890"/>
          </a:xfrm>
        </p:spPr>
        <p:txBody>
          <a:bodyPr>
            <a:normAutofit/>
          </a:bodyPr>
          <a:lstStyle/>
          <a:p>
            <a:pPr>
              <a:lnSpc>
                <a:spcPct val="90000"/>
              </a:lnSpc>
            </a:pPr>
            <a:r>
              <a:rPr lang="tr-TR" sz="1700" err="1"/>
              <a:t>Observers should implement PropertyChangeListener.</a:t>
            </a:r>
          </a:p>
          <a:p>
            <a:pPr>
              <a:lnSpc>
                <a:spcPct val="90000"/>
              </a:lnSpc>
            </a:pPr>
            <a:r>
              <a:rPr lang="tr-TR" sz="1700"/>
              <a:t>Bizim için kablolamayı yapan PropertyChangeSupport sınıfı nedeniyle, yeni özellik değerini olaydan geri yükleyebiliriz.</a:t>
            </a:r>
          </a:p>
          <a:p>
            <a:pPr>
              <a:lnSpc>
                <a:spcPct val="90000"/>
              </a:lnSpc>
            </a:pPr>
            <a:r>
              <a:rPr lang="tr-TR" sz="1700" err="1"/>
              <a:t>PropertyChangeListener yaklaşımının tercih edildiğini öğrendik.</a:t>
            </a:r>
          </a:p>
        </p:txBody>
      </p:sp>
    </p:spTree>
    <p:extLst>
      <p:ext uri="{BB962C8B-B14F-4D97-AF65-F5344CB8AC3E}">
        <p14:creationId xmlns:p14="http://schemas.microsoft.com/office/powerpoint/2010/main" val="996048032"/>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14" name="Rectangle 13">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Rectangle 15">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1pPr>
            <a:lvl2pPr marL="457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2pPr>
            <a:lvl3pPr marL="914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3pPr>
            <a:lvl4pPr marL="1371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4pPr>
            <a:lvl5pPr marL="18288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5pPr>
            <a:lvl6pPr marL="22860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6pPr>
            <a:lvl7pPr marL="27432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7pPr>
            <a:lvl8pPr marL="32004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8pPr>
            <a:lvl9pPr marL="3657600" marR="0" indent="0" algn="l" defTabSz="4572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entury Gothic" panose="020b0502020202020204"/>
                <a:ea typeface="Arial" pitchFamily="34" charset="0"/>
                <a:cs typeface="Arial" pitchFamily="34" charset="0"/>
                <a:sym typeface="Wingdings"/>
              </a:defRPr>
            </a:lvl9pPr>
          </a:lstStyle>
          <a:p/>
        </p:txBody>
      </p:sp>
      <p:pic>
        <p:nvPicPr>
          <p:cNvPr id="7" name="Resim 6">
            <a:extLst>
              <a:ext uri="{FF2B5EF4-FFF2-40B4-BE49-F238E27FC236}">
                <a16:creationId xmlns:a16="http://schemas.microsoft.com/office/drawing/2014/main" id="{1B2000A5-EEC1-5638-E293-3F0D1F882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349" y="4721349"/>
            <a:ext cx="2136651" cy="2136651"/>
          </a:xfrm>
          <a:prstGeom prst="rect">
            <a:avLst/>
          </a:prstGeom>
        </p:spPr>
      </p:pic>
      <p:pic>
        <p:nvPicPr>
          <p:cNvPr id="9" name="Resim 8" descr="metin içeren bir resim">
            <a:extLst>
              <a:ext uri="{FF2B5EF4-FFF2-40B4-BE49-F238E27FC236}">
                <a16:creationId xmlns:a16="http://schemas.microsoft.com/office/drawing/2014/main" id="{1C0178FC-57E7-D36F-36D5-7281FB45D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819" y="1742689"/>
            <a:ext cx="6601443" cy="4852060"/>
          </a:xfrm>
          <a:prstGeom prst="rect">
            <a:avLst/>
          </a:prstGeom>
        </p:spPr>
      </p:pic>
      <p:sp>
        <p:nvSpPr>
          <p:cNvPr id="18"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 name="İçerik Yer Tutucusu 2">
            <a:extLst>
              <a:ext uri="{FF2B5EF4-FFF2-40B4-BE49-F238E27FC236}">
                <a16:creationId xmlns:a16="http://schemas.microsoft.com/office/drawing/2014/main" id="{E9EE6AB8-725B-0507-B1DF-1C36BC75902A}"/>
              </a:ext>
            </a:extLst>
          </p:cNvPr>
          <p:cNvSpPr>
            <a:spLocks noGrp="1"/>
          </p:cNvSpPr>
          <p:nvPr>
            <p:ph idx="1"/>
          </p:nvPr>
        </p:nvSpPr>
        <p:spPr>
          <a:xfrm>
            <a:off x="377856" y="263251"/>
            <a:ext cx="10203057" cy="1873400"/>
          </a:xfrm>
        </p:spPr>
        <p:txBody>
          <a:bodyPr>
            <a:normAutofit/>
          </a:bodyPr>
          <a:lstStyle/>
          <a:p>
            <a:pPr>
              <a:lnSpc>
                <a:spcPct val="90000"/>
              </a:lnSpc>
            </a:pPr>
            <a:r>
              <a:rPr lang="tr-TR" sz="1200" b="1"/>
              <a:t>Bu, bağlı özellikleri destekleyen çekirdek tarafından kullanılabilecek bir yardımcı program sınıfıdır. Dinleyicilerin listesini yönetir ve onlara PropertyChangeEvents gönderir. Bu sınıfın bir örneğini çekirdeğimizin üye alanı olarak kullanabilir ve bu tür işleri ona devredebilirsiniz. PropertyChangeListener tüm özellikler veya adla belirtilen bir özellik için kaydedilebilir.</a:t>
            </a:r>
          </a:p>
          <a:p>
            <a:pPr>
              <a:lnSpc>
                <a:spcPct val="90000"/>
              </a:lnSpc>
            </a:pPr>
            <a:r>
              <a:rPr lang="tr-TR" sz="1200" b="1"/>
              <a:t>Bir PropertyChangeSupport örneği iş parçacığı güvenlidir.</a:t>
            </a:r>
          </a:p>
          <a:p>
            <a:pPr>
              <a:lnSpc>
                <a:spcPct val="90000"/>
              </a:lnSpc>
            </a:pPr>
            <a:r>
              <a:rPr lang="tr-TR" sz="1200" b="1"/>
              <a:t>Bu sınıf seri hale getirilebilir. Seri hale getirildiğinde, kendileri seri hale getirilebilen tüm dinleyicileri kaydeder (ve geri yükler). Seri hale getirilemeyen tüm dinleyiciler seri hale getirme sırasında atlanır.</a:t>
            </a:r>
          </a:p>
        </p:txBody>
      </p:sp>
    </p:spTree>
    <p:extLst>
      <p:ext uri="{BB962C8B-B14F-4D97-AF65-F5344CB8AC3E}">
        <p14:creationId xmlns:p14="http://schemas.microsoft.com/office/powerpoint/2010/main" val="1309701298"/>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Başlık 3">
            <a:extLst>
              <a:ext uri="{FF2B5EF4-FFF2-40B4-BE49-F238E27FC236}">
                <a16:creationId xmlns:a16="http://schemas.microsoft.com/office/drawing/2014/main" id="{8AAE715F-05B2-4CDC-91FE-F8577B8AAEB4}"/>
              </a:ext>
            </a:extLst>
          </p:cNvPr>
          <p:cNvSpPr>
            <a:spLocks noGrp="1"/>
          </p:cNvSpPr>
          <p:nvPr>
            <p:ph type="title"/>
          </p:nvPr>
        </p:nvSpPr>
        <p:spPr/>
        <p:txBody>
          <a:bodyPr/>
          <a:lstStyle/>
          <a:p>
            <a:pPr algn="ctr"/>
            <a:r>
              <a:rPr lang="tr-TR" b="1"/>
              <a:t>Publisher-Subscrible Pattern</a:t>
            </a:r>
          </a:p>
        </p:txBody>
      </p:sp>
      <p:sp>
        <p:nvSpPr>
          <p:cNvPr id="3" name="İçerik Yer Tutucusu 2">
            <a:extLst>
              <a:ext uri="{FF2B5EF4-FFF2-40B4-BE49-F238E27FC236}">
                <a16:creationId xmlns:a16="http://schemas.microsoft.com/office/drawing/2014/main" id="{9186E2FF-443B-4BBE-8726-07CF94A73B76}"/>
              </a:ext>
            </a:extLst>
          </p:cNvPr>
          <p:cNvSpPr>
            <a:spLocks noGrp="1"/>
          </p:cNvSpPr>
          <p:nvPr>
            <p:ph idx="1"/>
          </p:nvPr>
        </p:nvSpPr>
        <p:spPr/>
        <p:txBody>
          <a:bodyPr/>
          <a:lstStyle/>
          <a:p>
            <a:r>
              <a:rPr lang="tr-TR"/>
              <a:t>Gerçekleşen olaydan, ilgili sistemin haberdar olmasını amaçlayan bir mimari kalıptır.</a:t>
            </a:r>
          </a:p>
          <a:p>
            <a:r>
              <a:rPr lang="tr-TR"/>
              <a:t>Bu mimari yapı, standart istek/yanıt modeline dayalı yeni data kontrolünden farklıdır.</a:t>
            </a:r>
          </a:p>
          <a:p>
            <a:r>
              <a:rPr lang="tr-TR"/>
              <a:t>Bu amacın gerçekleştirildiği Observer Pattern ile arasındaki en büyük fark, düşük seviyeli bağımlılık ile gerçekleştirilebilir olmasıdır. </a:t>
            </a:r>
          </a:p>
          <a:p>
            <a:endParaRPr lang="tr-TR"/>
          </a:p>
        </p:txBody>
      </p:sp>
    </p:spTree>
    <p:extLst>
      <p:ext uri="{BB962C8B-B14F-4D97-AF65-F5344CB8AC3E}">
        <p14:creationId xmlns:p14="http://schemas.microsoft.com/office/powerpoint/2010/main" val="3720978076"/>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03B0D99D-4AC8-46CD-9036-6DE9000B4160}"/>
              </a:ext>
            </a:extLst>
          </p:cNvPr>
          <p:cNvSpPr>
            <a:spLocks noGrp="1"/>
          </p:cNvSpPr>
          <p:nvPr>
            <p:ph idx="1"/>
          </p:nvPr>
        </p:nvSpPr>
        <p:spPr/>
        <p:txBody>
          <a:bodyPr/>
          <a:lstStyle/>
          <a:p>
            <a:r>
              <a:rPr lang="tr-TR">
                <a:solidFill>
                  <a:srgbClr val="3C3C3B"/>
                </a:solidFill>
                <a:latin typeface="IBM Plex Sans" panose="020b0604020202020204" pitchFamily="34" charset="0"/>
              </a:rPr>
              <a:t>P</a:t>
            </a:r>
            <a:r>
              <a:rPr lang="tr-TR" b="0" i="0">
                <a:solidFill>
                  <a:srgbClr val="3C3C3B"/>
                </a:solidFill>
                <a:effectLst/>
                <a:latin typeface="IBM Plex Sans" panose="020b0604020202020204" pitchFamily="34" charset="0"/>
              </a:rPr>
              <a:t>ublishers</a:t>
            </a:r>
            <a:r>
              <a:rPr lang="tr-TR">
                <a:solidFill>
                  <a:srgbClr val="3C3C3B"/>
                </a:solidFill>
                <a:latin typeface="IBM Plex Sans" panose="020b0604020202020204" pitchFamily="34" charset="0"/>
              </a:rPr>
              <a:t>, durumdan haberdar olmak isteyen Subscrible olarak adlandırılan sistemlere direkt olarak bir bildirim ya da mesaj göndermez.</a:t>
            </a:r>
          </a:p>
          <a:p>
            <a:r>
              <a:rPr lang="tr-TR">
                <a:solidFill>
                  <a:srgbClr val="3C3C3B"/>
                </a:solidFill>
                <a:latin typeface="IBM Plex Sans" panose="020b0604020202020204" pitchFamily="34" charset="0"/>
              </a:rPr>
              <a:t>Onun yerine broker olarak adlandırılan 3. bir ara katma aracılığı ile iletiler sağlanır. </a:t>
            </a:r>
          </a:p>
          <a:p>
            <a:r>
              <a:rPr lang="tr-TR">
                <a:solidFill>
                  <a:srgbClr val="3C3C3B"/>
                </a:solidFill>
                <a:latin typeface="IBM Plex Sans" panose="020b0604020202020204" pitchFamily="34" charset="0"/>
              </a:rPr>
              <a:t>Söz konusu 3. ara katman sayesinde Publisher-Subscrible olarak adlandırılan iki yapının birbirlerinden haberdar olma zorunluluğu da ortadan kalkmış oldu.</a:t>
            </a:r>
            <a:endParaRPr lang="tr-TR"/>
          </a:p>
        </p:txBody>
      </p:sp>
    </p:spTree>
    <p:extLst>
      <p:ext uri="{BB962C8B-B14F-4D97-AF65-F5344CB8AC3E}">
        <p14:creationId xmlns:p14="http://schemas.microsoft.com/office/powerpoint/2010/main" val="1770056416"/>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6" name="İçerik Yer Tutucusu 4">
            <a:extLst>
              <a:ext uri="{FF2B5EF4-FFF2-40B4-BE49-F238E27FC236}">
                <a16:creationId xmlns:a16="http://schemas.microsoft.com/office/drawing/2014/main" id="{0E2192DC-2287-4510-864E-A6113E3E1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134"/>
            <a:ext cx="6516810" cy="3129359"/>
          </a:xfrm>
          <a:prstGeom prst="rect">
            <a:avLst/>
          </a:prstGeom>
        </p:spPr>
      </p:pic>
      <p:sp>
        <p:nvSpPr>
          <p:cNvPr id="7" name="Başlık 1">
            <a:extLst>
              <a:ext uri="{FF2B5EF4-FFF2-40B4-BE49-F238E27FC236}">
                <a16:creationId xmlns:a16="http://schemas.microsoft.com/office/drawing/2014/main" id="{150F9A62-5BD1-4B09-B4B9-CDCAEED2C3AD}"/>
              </a:ext>
            </a:extLst>
          </p:cNvPr>
          <p:cNvSpPr txBox="1"/>
          <p:nvPr/>
        </p:nvSpPr>
        <p:spPr>
          <a:xfrm>
            <a:off x="838200" y="4430688"/>
            <a:ext cx="10515600" cy="1325563"/>
          </a:xfrm>
          <a:prstGeom prst="rect">
            <a:avLst/>
          </a:prstGeom>
        </p:spPr>
        <p:txBody>
          <a:bodyPr vert="horz" lIns="91440" tIns="45720" rIns="91440" bIns="45720" rtlCol="0" anchor="ctr">
            <a:normAutofit/>
          </a:bodyPr>
          <a:lstStyle>
            <a:defPPr>
              <a:defRPr lang="tr-TR"/>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9" name="İçerik Yer Tutucusu 8">
            <a:extLst>
              <a:ext uri="{FF2B5EF4-FFF2-40B4-BE49-F238E27FC236}">
                <a16:creationId xmlns:a16="http://schemas.microsoft.com/office/drawing/2014/main" id="{807157EE-9B27-4EB8-A09B-F91D4E879AB0}"/>
              </a:ext>
            </a:extLst>
          </p:cNvPr>
          <p:cNvSpPr>
            <a:spLocks noGrp="1"/>
          </p:cNvSpPr>
          <p:nvPr>
            <p:ph idx="1"/>
          </p:nvPr>
        </p:nvSpPr>
        <p:spPr>
          <a:xfrm>
            <a:off x="6836898" y="520506"/>
            <a:ext cx="5162844" cy="5880294"/>
          </a:xfrm>
        </p:spPr>
        <p:txBody>
          <a:bodyPr/>
          <a:lstStyle/>
          <a:p>
            <a:r>
              <a:rPr lang="tr-TR"/>
              <a:t>Bu yaklaşım sayesinde Publisher, sadece göndermesi gereken mesaj üzerine yoğunlaşırken,</a:t>
            </a:r>
          </a:p>
          <a:p>
            <a:r>
              <a:rPr lang="tr-TR"/>
              <a:t>Subscrible ise ilgilendiği konu üzerine yoğunlaşır.</a:t>
            </a:r>
          </a:p>
          <a:p>
            <a:endParaRPr lang="tr-TR"/>
          </a:p>
          <a:p>
            <a:endParaRPr lang="tr-TR"/>
          </a:p>
          <a:p>
            <a:r>
              <a:rPr lang="tr-TR"/>
              <a:t>3. katman olan broker ise mesajları konu tabanlı ayırmak ve ilgili aboneye göndermek ile görevlendirilmiş olur.</a:t>
            </a:r>
          </a:p>
          <a:p>
            <a:pPr marL="0" indent="0">
              <a:buNone/>
            </a:pPr>
            <a:r>
              <a:rPr lang="tr-TR"/>
              <a:t> </a:t>
            </a:r>
          </a:p>
          <a:p>
            <a:pPr marL="0" indent="0">
              <a:buNone/>
            </a:pPr>
            <a:endParaRPr lang="tr-TR"/>
          </a:p>
          <a:p>
            <a:pPr marL="0" indent="0">
              <a:buNone/>
            </a:pPr>
            <a:endParaRPr lang="tr-TR"/>
          </a:p>
        </p:txBody>
      </p:sp>
    </p:spTree>
    <p:extLst>
      <p:ext uri="{BB962C8B-B14F-4D97-AF65-F5344CB8AC3E}">
        <p14:creationId xmlns:p14="http://schemas.microsoft.com/office/powerpoint/2010/main" val="2455478678"/>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88E86C09-7153-4EC4-BC19-81D8D6DAA86C}"/>
              </a:ext>
            </a:extLst>
          </p:cNvPr>
          <p:cNvSpPr>
            <a:spLocks noGrp="1"/>
          </p:cNvSpPr>
          <p:nvPr>
            <p:ph idx="1"/>
          </p:nvPr>
        </p:nvSpPr>
        <p:spPr/>
        <p:txBody>
          <a:bodyPr/>
          <a:lstStyle/>
          <a:p>
            <a:r>
              <a:rPr lang="tr-TR"/>
              <a:t>Bu yapı sağlamış olduğu düşük bağımlılık ve ölçeklenebilirlik ile çok sayıda alıcıya sahip karmaşık mimarilerde tercih edilmiştir. </a:t>
            </a:r>
          </a:p>
          <a:p>
            <a:r>
              <a:rPr lang="tr-TR"/>
              <a:t>Alıcı sayısının artması; mesajların iletilip iletilmemesi, alıcıların online olup olmaması gibi belirsizlikler ve olumsuzluklar doğurabilmektedir.</a:t>
            </a:r>
          </a:p>
          <a:p>
            <a:r>
              <a:rPr lang="tr-TR"/>
              <a:t>Pub/Sub pattern, sağlamış olduğu loose coupling sayesinde alıcıların online durumlarından endişe etmemizi önlemiş olur.</a:t>
            </a:r>
          </a:p>
        </p:txBody>
      </p:sp>
    </p:spTree>
    <p:extLst>
      <p:ext uri="{BB962C8B-B14F-4D97-AF65-F5344CB8AC3E}">
        <p14:creationId xmlns:p14="http://schemas.microsoft.com/office/powerpoint/2010/main" val="2105481707"/>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Resim 2">
            <a:extLst>
              <a:ext uri="{FF2B5EF4-FFF2-40B4-BE49-F238E27FC236}">
                <a16:creationId xmlns:a16="http://schemas.microsoft.com/office/drawing/2014/main" id="{32713CE4-CA3A-4A73-99CD-823E0F9A0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31" y="757867"/>
            <a:ext cx="11043138" cy="5342265"/>
          </a:xfrm>
          <a:prstGeom prst="rect">
            <a:avLst/>
          </a:prstGeom>
        </p:spPr>
      </p:pic>
      <p:pic>
        <p:nvPicPr>
          <p:cNvPr id="9" name="Resim 8">
            <a:extLst>
              <a:ext uri="{FF2B5EF4-FFF2-40B4-BE49-F238E27FC236}">
                <a16:creationId xmlns:a16="http://schemas.microsoft.com/office/drawing/2014/main" id="{5E62F49E-E265-495A-9CAC-B90CBDAF2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59" y="2274505"/>
            <a:ext cx="2308988" cy="2308988"/>
          </a:xfrm>
          <a:prstGeom prst="rect">
            <a:avLst/>
          </a:prstGeom>
        </p:spPr>
      </p:pic>
      <p:pic>
        <p:nvPicPr>
          <p:cNvPr id="13" name="Resim 12" descr="1.">
            <a:extLst>
              <a:ext uri="{FF2B5EF4-FFF2-40B4-BE49-F238E27FC236}">
                <a16:creationId xmlns:a16="http://schemas.microsoft.com/office/drawing/2014/main" id="{34723A09-CDBE-44F9-98F7-3711FFB75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432" y="284395"/>
            <a:ext cx="3569568" cy="1903135"/>
          </a:xfrm>
          <a:prstGeom prst="rect">
            <a:avLst/>
          </a:prstGeom>
        </p:spPr>
      </p:pic>
      <p:pic>
        <p:nvPicPr>
          <p:cNvPr id="14" name="Resim 13">
            <a:extLst>
              <a:ext uri="{FF2B5EF4-FFF2-40B4-BE49-F238E27FC236}">
                <a16:creationId xmlns:a16="http://schemas.microsoft.com/office/drawing/2014/main" id="{0794508A-52A7-4B79-BD44-D9A8657556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432" y="2187530"/>
            <a:ext cx="3569568" cy="1903135"/>
          </a:xfrm>
          <a:prstGeom prst="rect">
            <a:avLst/>
          </a:prstGeom>
        </p:spPr>
      </p:pic>
      <p:pic>
        <p:nvPicPr>
          <p:cNvPr id="15" name="Resim 14">
            <a:extLst>
              <a:ext uri="{FF2B5EF4-FFF2-40B4-BE49-F238E27FC236}">
                <a16:creationId xmlns:a16="http://schemas.microsoft.com/office/drawing/2014/main" id="{6CDB03BF-4F0A-425B-A68E-0E4A01170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432" y="4369869"/>
            <a:ext cx="3569568" cy="1903135"/>
          </a:xfrm>
          <a:prstGeom prst="rect">
            <a:avLst/>
          </a:prstGeom>
        </p:spPr>
      </p:pic>
      <p:sp>
        <p:nvSpPr>
          <p:cNvPr id="16" name="Metin kutusu 15">
            <a:extLst>
              <a:ext uri="{FF2B5EF4-FFF2-40B4-BE49-F238E27FC236}">
                <a16:creationId xmlns:a16="http://schemas.microsoft.com/office/drawing/2014/main" id="{03B771BA-3CCB-46F5-B9AF-E95D2B4CF24F}"/>
              </a:ext>
            </a:extLst>
          </p:cNvPr>
          <p:cNvSpPr txBox="1"/>
          <p:nvPr/>
        </p:nvSpPr>
        <p:spPr>
          <a:xfrm>
            <a:off x="10086536" y="1818198"/>
            <a:ext cx="956603" cy="369332"/>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a:t>App 1</a:t>
            </a:r>
          </a:p>
        </p:txBody>
      </p:sp>
      <p:sp>
        <p:nvSpPr>
          <p:cNvPr id="17" name="Metin kutusu 16">
            <a:extLst>
              <a:ext uri="{FF2B5EF4-FFF2-40B4-BE49-F238E27FC236}">
                <a16:creationId xmlns:a16="http://schemas.microsoft.com/office/drawing/2014/main" id="{FFEEB4F7-DECF-48CE-830C-91B7CFF0021F}"/>
              </a:ext>
            </a:extLst>
          </p:cNvPr>
          <p:cNvSpPr txBox="1"/>
          <p:nvPr/>
        </p:nvSpPr>
        <p:spPr>
          <a:xfrm>
            <a:off x="10086535" y="3676269"/>
            <a:ext cx="956603" cy="369332"/>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a:t>App 2</a:t>
            </a:r>
          </a:p>
        </p:txBody>
      </p:sp>
      <p:sp>
        <p:nvSpPr>
          <p:cNvPr id="18" name="Metin kutusu 17">
            <a:extLst>
              <a:ext uri="{FF2B5EF4-FFF2-40B4-BE49-F238E27FC236}">
                <a16:creationId xmlns:a16="http://schemas.microsoft.com/office/drawing/2014/main" id="{E82C5B50-FE0A-47E8-AEE2-AAD72F77B6DB}"/>
              </a:ext>
            </a:extLst>
          </p:cNvPr>
          <p:cNvSpPr txBox="1"/>
          <p:nvPr/>
        </p:nvSpPr>
        <p:spPr>
          <a:xfrm>
            <a:off x="10086535" y="5903672"/>
            <a:ext cx="956603" cy="369332"/>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a:t>App 3</a:t>
            </a:r>
          </a:p>
        </p:txBody>
      </p:sp>
    </p:spTree>
    <p:extLst>
      <p:ext uri="{BB962C8B-B14F-4D97-AF65-F5344CB8AC3E}">
        <p14:creationId xmlns:p14="http://schemas.microsoft.com/office/powerpoint/2010/main" val="3229614708"/>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Başlık 1"/>
          <p:cNvSpPr>
            <a:spLocks noGrp="1"/>
          </p:cNvSpPr>
          <p:nvPr>
            <p:ph type="ctrTitle"/>
          </p:nvPr>
        </p:nvSpPr>
        <p:spPr>
          <a:xfrm>
            <a:off x="1524003" y="1999615"/>
            <a:ext cx="9144000" cy="2764028"/>
          </a:xfrm>
        </p:spPr>
        <p:txBody>
          <a:bodyPr anchor="ctr">
            <a:normAutofit/>
          </a:bodyPr>
          <a:lstStyle/>
          <a:p>
            <a:r>
              <a:rPr lang="tr-TR" sz="6100">
                <a:ea typeface="+mj-lt"/>
                <a:cs typeface="+mj-lt"/>
              </a:rPr>
              <a:t>Differentiating Observer and Publish-Subscribe Models</a:t>
            </a:r>
            <a:endParaRPr lang="en-US" sz="61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74425800"/>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4">
            <a:extLst>
              <a:ext uri="{FF2B5EF4-FFF2-40B4-BE49-F238E27FC236}">
                <a16:creationId xmlns:a16="http://schemas.microsoft.com/office/drawing/2014/main" id="{460885AC-9BE3-5619-481F-BDEE518BDD14}"/>
              </a:ext>
            </a:extLst>
          </p:cNvPr>
          <p:cNvPicPr>
            <a:picLocks noGrp="1" noChangeAspect="1"/>
          </p:cNvPicPr>
          <p:nvPr>
            <p:ph idx="1"/>
          </p:nvPr>
        </p:nvPicPr>
        <p:blipFill>
          <a:blip r:embed="rId2"/>
          <a:stretch>
            <a:fillRect/>
          </a:stretch>
        </p:blipFill>
        <p:spPr>
          <a:xfrm>
            <a:off x="1052512" y="1366475"/>
            <a:ext cx="10515600" cy="3912326"/>
          </a:xfrm>
        </p:spPr>
      </p:pic>
      <p:sp>
        <p:nvSpPr>
          <p:cNvPr id="5" name="TextBox 4">
            <a:extLst>
              <a:ext uri="{FF2B5EF4-FFF2-40B4-BE49-F238E27FC236}">
                <a16:creationId xmlns:a16="http://schemas.microsoft.com/office/drawing/2014/main" id="{903E42A0-8B95-9402-69DA-E00A7C775B95}"/>
              </a:ext>
            </a:extLst>
          </p:cNvPr>
          <p:cNvSpPr txBox="1"/>
          <p:nvPr/>
        </p:nvSpPr>
        <p:spPr>
          <a:xfrm>
            <a:off x="1768077" y="285750"/>
            <a:ext cx="66436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err="1"/>
              <a:t>Observer Design Pattern:</a:t>
            </a:r>
          </a:p>
          <a:p>
            <a:pPr algn="l"/>
            <a:endParaRPr lang="en-US">
              <a:cs typeface="Calibri"/>
            </a:endParaRPr>
          </a:p>
        </p:txBody>
      </p:sp>
    </p:spTree>
    <p:extLst>
      <p:ext uri="{BB962C8B-B14F-4D97-AF65-F5344CB8AC3E}">
        <p14:creationId xmlns:p14="http://schemas.microsoft.com/office/powerpoint/2010/main" val="2626755980"/>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4">
            <a:extLst>
              <a:ext uri="{FF2B5EF4-FFF2-40B4-BE49-F238E27FC236}">
                <a16:creationId xmlns:a16="http://schemas.microsoft.com/office/drawing/2014/main" id="{3F1ADDCD-354D-693E-FEB5-B092D96CE5CE}"/>
              </a:ext>
            </a:extLst>
          </p:cNvPr>
          <p:cNvPicPr>
            <a:picLocks noGrp="1" noChangeAspect="1"/>
          </p:cNvPicPr>
          <p:nvPr>
            <p:ph idx="1"/>
          </p:nvPr>
        </p:nvPicPr>
        <p:blipFill>
          <a:blip r:embed="rId2"/>
          <a:stretch>
            <a:fillRect/>
          </a:stretch>
        </p:blipFill>
        <p:spPr>
          <a:xfrm>
            <a:off x="1583727" y="1349374"/>
            <a:ext cx="8726890" cy="5315744"/>
          </a:xfrm>
        </p:spPr>
      </p:pic>
      <p:sp>
        <p:nvSpPr>
          <p:cNvPr id="5" name="TextBox 4">
            <a:extLst>
              <a:ext uri="{FF2B5EF4-FFF2-40B4-BE49-F238E27FC236}">
                <a16:creationId xmlns:a16="http://schemas.microsoft.com/office/drawing/2014/main" id="{A7506C7B-B327-8B78-877E-4708042D0F6A}"/>
              </a:ext>
            </a:extLst>
          </p:cNvPr>
          <p:cNvSpPr txBox="1"/>
          <p:nvPr/>
        </p:nvSpPr>
        <p:spPr>
          <a:xfrm>
            <a:off x="1768077" y="321469"/>
            <a:ext cx="78938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Pub-Sub(Publisher-Subscriber) Design Pattern:</a:t>
            </a:r>
          </a:p>
          <a:p>
            <a:pPr algn="l"/>
            <a:endParaRPr lang="en-US">
              <a:cs typeface="Calibri"/>
            </a:endParaRPr>
          </a:p>
        </p:txBody>
      </p:sp>
    </p:spTree>
    <p:extLst>
      <p:ext uri="{BB962C8B-B14F-4D97-AF65-F5344CB8AC3E}">
        <p14:creationId xmlns:p14="http://schemas.microsoft.com/office/powerpoint/2010/main" val="885708661"/>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92B1BB46-E305-AB59-AC86-53D58FD8D5EE}"/>
              </a:ext>
            </a:extLst>
          </p:cNvPr>
          <p:cNvSpPr>
            <a:spLocks noGrp="1"/>
          </p:cNvSpPr>
          <p:nvPr>
            <p:ph idx="1"/>
          </p:nvPr>
        </p:nvSpPr>
        <p:spPr>
          <a:xfrm>
            <a:off x="1587710" y="1024205"/>
            <a:ext cx="9486690" cy="3926152"/>
          </a:xfrm>
        </p:spPr>
        <p:txBody>
          <a:bodyPr vert="horz" lIns="91440" tIns="45720" rIns="91440" bIns="45720" rtlCol="0" anchor="t">
            <a:noAutofit/>
          </a:bodyPr>
          <a:lstStyle/>
          <a:p>
            <a:r>
              <a:rPr lang="tr" sz="3200" err="1">
                <a:latin typeface="Consolas"/>
              </a:rPr>
              <a:t>Observer tasarım modelinin amacı:
"Nesneler arasında bire çok bağımlılık tanımlayın, böylece bir nesne
durumu değiştirir, tüm bağımlıları otomatik olarak bilgilendirilir ve güncellenir." [GoF]</a:t>
            </a:r>
            <a:endParaRPr lang="tr-TR" sz="3200"/>
          </a:p>
        </p:txBody>
      </p:sp>
    </p:spTree>
    <p:extLst>
      <p:ext uri="{BB962C8B-B14F-4D97-AF65-F5344CB8AC3E}">
        <p14:creationId xmlns:p14="http://schemas.microsoft.com/office/powerpoint/2010/main" val="2755339864"/>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4" name="Picture 4">
            <a:extLst>
              <a:ext uri="{FF2B5EF4-FFF2-40B4-BE49-F238E27FC236}">
                <a16:creationId xmlns:a16="http://schemas.microsoft.com/office/drawing/2014/main" id="{ABDB3F7B-FCAE-040A-810E-35FE02522F0F}"/>
              </a:ext>
            </a:extLst>
          </p:cNvPr>
          <p:cNvPicPr>
            <a:picLocks noGrp="1" noChangeAspect="1"/>
          </p:cNvPicPr>
          <p:nvPr>
            <p:ph idx="1"/>
          </p:nvPr>
        </p:nvPicPr>
        <p:blipFill>
          <a:blip r:embed="rId2"/>
          <a:stretch>
            <a:fillRect/>
          </a:stretch>
        </p:blipFill>
        <p:spPr>
          <a:xfrm>
            <a:off x="2667651" y="643466"/>
            <a:ext cx="6856698" cy="5571067"/>
          </a:xfrm>
          <a:prstGeom prst="rect">
            <a:avLst/>
          </a:prstGeom>
        </p:spPr>
      </p:pic>
    </p:spTree>
    <p:extLst>
      <p:ext uri="{BB962C8B-B14F-4D97-AF65-F5344CB8AC3E}">
        <p14:creationId xmlns:p14="http://schemas.microsoft.com/office/powerpoint/2010/main" val="3635337644"/>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7DBE5D02-9254-4CF8-1148-3A3375181399}"/>
              </a:ext>
            </a:extLst>
          </p:cNvPr>
          <p:cNvSpPr>
            <a:spLocks noGrp="1"/>
          </p:cNvSpPr>
          <p:nvPr>
            <p:ph idx="1"/>
          </p:nvPr>
        </p:nvSpPr>
        <p:spPr>
          <a:xfrm>
            <a:off x="1587710" y="851676"/>
            <a:ext cx="9486690" cy="4875057"/>
          </a:xfrm>
        </p:spPr>
        <p:txBody>
          <a:bodyPr vert="horz" lIns="91440" tIns="45720" rIns="91440" bIns="45720" rtlCol="0" anchor="t">
            <a:normAutofit/>
          </a:bodyPr>
          <a:lstStyle/>
          <a:p>
            <a:r>
              <a:rPr lang="tr-TR"/>
              <a:t>Peki nasıl bir bağımlılık ?</a:t>
            </a:r>
          </a:p>
          <a:p>
            <a:r>
              <a:rPr lang="tr-TR"/>
              <a:t>Bahsedilen nesnelerin birbirine bağlı olma derecesi </a:t>
            </a:r>
            <a:r>
              <a:rPr lang="tr-TR" err="1">
                <a:ea typeface="+mn-lt"/>
                <a:cs typeface="+mn-lt"/>
              </a:rPr>
              <a:t>Loosely coupling şeklinde olması gerekir. Peki neden ?</a:t>
            </a:r>
          </a:p>
          <a:p>
            <a:r>
              <a:rPr lang="tr">
                <a:latin typeface="Consolas"/>
              </a:rPr>
              <a:t>Bu modeldeki ana fikir, esnek bir bildirim-kayıt mekanizması oluşturmaktır.
ilgilenilen bir olay meydana geldiğinde tüm kayıtlı nesneleri otomatik olarak bilgilendirir.[GoF]</a:t>
            </a:r>
            <a:endParaRPr lang="tr-TR"/>
          </a:p>
        </p:txBody>
      </p:sp>
    </p:spTree>
    <p:extLst>
      <p:ext uri="{BB962C8B-B14F-4D97-AF65-F5344CB8AC3E}">
        <p14:creationId xmlns:p14="http://schemas.microsoft.com/office/powerpoint/2010/main" val="748162739"/>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Başlık 1">
            <a:extLst>
              <a:ext uri="{FF2B5EF4-FFF2-40B4-BE49-F238E27FC236}">
                <a16:creationId xmlns:a16="http://schemas.microsoft.com/office/drawing/2014/main" id="{E870AC8E-EC41-0475-5DCC-5D50F2F4DB31}"/>
              </a:ext>
            </a:extLst>
          </p:cNvPr>
          <p:cNvSpPr>
            <a:spLocks noGrp="1"/>
          </p:cNvSpPr>
          <p:nvPr>
            <p:ph type="title"/>
          </p:nvPr>
        </p:nvSpPr>
        <p:spPr/>
        <p:txBody>
          <a:bodyPr vert="horz" lIns="91440" tIns="45720" rIns="91440" bIns="45720" rtlCol="0" anchor="t">
            <a:noAutofit/>
          </a:bodyPr>
          <a:lstStyle/>
          <a:p>
            <a:r>
              <a:rPr lang="tr-TR" sz="4800" err="1"/>
              <a:t>Observer Hakkında Birkaç Kavram</a:t>
            </a:r>
          </a:p>
        </p:txBody>
      </p:sp>
      <p:sp>
        <p:nvSpPr>
          <p:cNvPr id="3" name="İçerik Yer Tutucusu 2">
            <a:extLst>
              <a:ext uri="{FF2B5EF4-FFF2-40B4-BE49-F238E27FC236}">
                <a16:creationId xmlns:a16="http://schemas.microsoft.com/office/drawing/2014/main" id="{40A04350-51B4-088F-351B-00468CBA8610}"/>
              </a:ext>
            </a:extLst>
          </p:cNvPr>
          <p:cNvSpPr>
            <a:spLocks noGrp="1"/>
          </p:cNvSpPr>
          <p:nvPr>
            <p:ph idx="1"/>
          </p:nvPr>
        </p:nvSpPr>
        <p:spPr/>
        <p:txBody>
          <a:bodyPr vert="horz" lIns="91440" tIns="45720" rIns="91440" bIns="45720" rtlCol="0" anchor="t">
            <a:normAutofit/>
          </a:bodyPr>
          <a:lstStyle/>
          <a:p>
            <a:r>
              <a:rPr lang="tr-TR" err="1"/>
              <a:t>Observable : Durumdaki değişikliklerin takip edildiği nesne, konu yada subject.</a:t>
            </a:r>
          </a:p>
          <a:p>
            <a:r>
              <a:rPr lang="tr-TR" err="1"/>
              <a:t>Observer : Konu nesneye abone olup  ondaki değişikliklerden haberdar olmak isteyen nesne, abone ya da subscriber.</a:t>
            </a:r>
          </a:p>
          <a:p>
            <a:r>
              <a:rPr lang="tr-TR"/>
              <a:t>Notification : Konu nesnenin durumunda bir değişiklik olduğunda aboneleri uyarması,  güncelleme.</a:t>
            </a:r>
          </a:p>
          <a:p>
            <a:r>
              <a:rPr lang="tr-TR" err="1"/>
              <a:t>Event : Konu nesnelerin abonelerini uyarırken kendilerine gönderdiği bilgilendirme.</a:t>
            </a:r>
          </a:p>
        </p:txBody>
      </p:sp>
    </p:spTree>
    <p:extLst>
      <p:ext uri="{BB962C8B-B14F-4D97-AF65-F5344CB8AC3E}">
        <p14:creationId xmlns:p14="http://schemas.microsoft.com/office/powerpoint/2010/main" val="1925235253"/>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Resim 4">
            <a:extLst>
              <a:ext uri="{FF2B5EF4-FFF2-40B4-BE49-F238E27FC236}">
                <a16:creationId xmlns:a16="http://schemas.microsoft.com/office/drawing/2014/main" id="{2C134982-7CA0-BEB4-8501-163671F69D79}"/>
              </a:ext>
            </a:extLst>
          </p:cNvPr>
          <p:cNvPicPr>
            <a:picLocks noChangeAspect="1"/>
          </p:cNvPicPr>
          <p:nvPr/>
        </p:nvPicPr>
        <p:blipFill>
          <a:blip r:embed="rId2"/>
          <a:stretch>
            <a:fillRect/>
          </a:stretch>
        </p:blipFill>
        <p:spPr>
          <a:xfrm>
            <a:off x="-5750" y="3517"/>
            <a:ext cx="12145991" cy="6850965"/>
          </a:xfrm>
          <a:prstGeom prst="rect">
            <a:avLst/>
          </a:prstGeom>
        </p:spPr>
      </p:pic>
    </p:spTree>
    <p:extLst>
      <p:ext uri="{BB962C8B-B14F-4D97-AF65-F5344CB8AC3E}">
        <p14:creationId xmlns:p14="http://schemas.microsoft.com/office/powerpoint/2010/main" val="4167890441"/>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Resim 4">
            <a:extLst>
              <a:ext uri="{FF2B5EF4-FFF2-40B4-BE49-F238E27FC236}">
                <a16:creationId xmlns:a16="http://schemas.microsoft.com/office/drawing/2014/main" id="{BF5090B7-B2AF-8422-77E9-7BF27D0A90AD}"/>
              </a:ext>
            </a:extLst>
          </p:cNvPr>
          <p:cNvPicPr>
            <a:picLocks noChangeAspect="1"/>
          </p:cNvPicPr>
          <p:nvPr/>
        </p:nvPicPr>
        <p:blipFill>
          <a:blip r:embed="rId2"/>
          <a:stretch>
            <a:fillRect/>
          </a:stretch>
        </p:blipFill>
        <p:spPr>
          <a:xfrm>
            <a:off x="-67520" y="-5734"/>
            <a:ext cx="12634822" cy="6859885"/>
          </a:xfrm>
          <a:prstGeom prst="rect">
            <a:avLst/>
          </a:prstGeom>
        </p:spPr>
      </p:pic>
    </p:spTree>
    <p:extLst>
      <p:ext uri="{BB962C8B-B14F-4D97-AF65-F5344CB8AC3E}">
        <p14:creationId xmlns:p14="http://schemas.microsoft.com/office/powerpoint/2010/main" val="538663192"/>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Başlık 1">
            <a:extLst>
              <a:ext uri="{FF2B5EF4-FFF2-40B4-BE49-F238E27FC236}">
                <a16:creationId xmlns:a16="http://schemas.microsoft.com/office/drawing/2014/main" id="{248E62D0-75DB-FDAE-4A07-479D12EB64C3}"/>
              </a:ext>
            </a:extLst>
          </p:cNvPr>
          <p:cNvSpPr>
            <a:spLocks noGrp="1"/>
          </p:cNvSpPr>
          <p:nvPr>
            <p:ph type="ctrTitle"/>
          </p:nvPr>
        </p:nvSpPr>
        <p:spPr>
          <a:xfrm>
            <a:off x="2213650" y="1436100"/>
            <a:ext cx="9144000" cy="3341287"/>
          </a:xfrm>
        </p:spPr>
        <p:txBody>
          <a:bodyPr>
            <a:normAutofit fontScale="90000"/>
          </a:bodyPr>
          <a:lstStyle/>
          <a:p>
            <a:r>
              <a:rPr lang="tr-TR" b="1" i="0" err="1">
                <a:solidFill>
                  <a:srgbClr val="000000"/>
                </a:solidFill>
                <a:effectLst/>
                <a:latin typeface="Raleway" panose="020b0604020202020204" pitchFamily="2" charset="-94"/>
              </a:rPr>
              <a:t>Implementation With </a:t>
            </a:r>
            <a:r>
              <a:rPr lang="tr-TR" b="1" i="1" err="1">
                <a:solidFill>
                  <a:srgbClr val="000000"/>
                </a:solidFill>
                <a:effectLst/>
                <a:latin typeface="Raleway" panose="020b0604020202020204" pitchFamily="2" charset="-94"/>
              </a:rPr>
              <a:t>Property Change Listener</a:t>
            </a:r>
            <a:br>
              <a:rPr lang="tr-TR" b="1" i="0">
                <a:solidFill>
                  <a:srgbClr val="000000"/>
                </a:solidFill>
                <a:effectLst/>
                <a:latin typeface="Raleway" panose="020b0604020202020204" pitchFamily="2" charset="-94"/>
              </a:rPr>
            </a:br>
            <a:endParaRPr lang="tr-TR"/>
          </a:p>
        </p:txBody>
      </p:sp>
    </p:spTree>
    <p:extLst>
      <p:ext uri="{BB962C8B-B14F-4D97-AF65-F5344CB8AC3E}">
        <p14:creationId xmlns:p14="http://schemas.microsoft.com/office/powerpoint/2010/main" val="351849994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19875353-28A1-2AA9-1705-CAD611DB3CAE}"/>
              </a:ext>
            </a:extLst>
          </p:cNvPr>
          <p:cNvSpPr>
            <a:spLocks noGrp="1"/>
          </p:cNvSpPr>
          <p:nvPr>
            <p:ph idx="1"/>
          </p:nvPr>
        </p:nvSpPr>
        <p:spPr>
          <a:xfrm>
            <a:off x="2385026" y="1540189"/>
            <a:ext cx="8915400" cy="3777622"/>
          </a:xfrm>
        </p:spPr>
        <p:txBody>
          <a:bodyPr/>
          <a:lstStyle/>
          <a:p>
            <a:r>
              <a:rPr lang="tr-TR"/>
              <a:t>Gözlemci arayüzü mükemmel değildir ve Java 9'dan beri kullanımdan kaldırılmıştır. Eksilerden biri, Gözlemlenebilir bir arayüz değil, bir sınıftır ve bu nedenle alt sınıflar gözlemlenebilir olarak kullanılamaz.</a:t>
            </a:r>
          </a:p>
          <a:p>
            <a:pPr marL="0" indent="0">
              <a:buNone/>
            </a:pPr>
            <a:endParaRPr lang="tr-TR"/>
          </a:p>
          <a:p>
            <a:r>
              <a:rPr lang="tr-TR"/>
              <a:t>Ayrıca, bir geliştirici Observable'ın senkronize yöntemlerinden bazılarını geçersiz kılabilir ve iş parçacığı güvenliğini bozabilir.</a:t>
            </a:r>
          </a:p>
          <a:p>
            <a:pPr marL="0" indent="0">
              <a:buNone/>
            </a:pPr>
            <a:endParaRPr lang="tr-TR"/>
          </a:p>
          <a:p>
            <a:r>
              <a:rPr lang="tr-TR"/>
              <a:t>Şimdi Observer üzerinden önerilen Propertychangelistener arayüzüne bakalım.</a:t>
            </a:r>
          </a:p>
        </p:txBody>
      </p:sp>
    </p:spTree>
    <p:extLst>
      <p:ext uri="{BB962C8B-B14F-4D97-AF65-F5344CB8AC3E}">
        <p14:creationId xmlns:p14="http://schemas.microsoft.com/office/powerpoint/2010/main" val="3559434451"/>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xfrm>
      </p:grpSpPr>
      <p:sp>
        <p:nvSpPr>
          <p:cNvPr id="2" name="Başlık 1">
            <a:extLst>
              <a:ext uri="{FF2B5EF4-FFF2-40B4-BE49-F238E27FC236}">
                <a16:creationId xmlns:a16="http://schemas.microsoft.com/office/drawing/2014/main" id="{0E38CFBE-04F3-AB49-CE90-F8FBA28CD7A9}"/>
              </a:ext>
            </a:extLst>
          </p:cNvPr>
          <p:cNvSpPr>
            <a:spLocks noGrp="1"/>
          </p:cNvSpPr>
          <p:nvPr>
            <p:ph type="title"/>
          </p:nvPr>
        </p:nvSpPr>
        <p:spPr>
          <a:xfrm>
            <a:off x="1687669" y="624110"/>
            <a:ext cx="4137059" cy="805195"/>
          </a:xfrm>
        </p:spPr>
        <p:txBody>
          <a:bodyPr>
            <a:normAutofit/>
          </a:bodyPr>
          <a:lstStyle/>
          <a:p>
            <a:r>
              <a:rPr lang="tr-TR" sz="2500" err="1"/>
              <a:t>PropertyChangeSupport</a:t>
            </a:r>
            <a:endParaRPr lang="tr-TR" sz="2500"/>
          </a:p>
        </p:txBody>
      </p:sp>
      <p:sp>
        <p:nvSpPr>
          <p:cNvPr id="3" name="İçerik Yer Tutucusu 2">
            <a:extLst>
              <a:ext uri="{FF2B5EF4-FFF2-40B4-BE49-F238E27FC236}">
                <a16:creationId xmlns:a16="http://schemas.microsoft.com/office/drawing/2014/main" id="{10BB382E-18F4-1F67-F374-B7FDD70B4B08}"/>
              </a:ext>
            </a:extLst>
          </p:cNvPr>
          <p:cNvSpPr>
            <a:spLocks noGrp="1"/>
          </p:cNvSpPr>
          <p:nvPr>
            <p:ph idx="1"/>
          </p:nvPr>
        </p:nvSpPr>
        <p:spPr>
          <a:xfrm>
            <a:off x="1683956" y="2133600"/>
            <a:ext cx="4140772" cy="3777622"/>
          </a:xfrm>
        </p:spPr>
        <p:txBody>
          <a:bodyPr>
            <a:normAutofit/>
          </a:bodyPr>
          <a:lstStyle/>
          <a:p>
            <a:r>
              <a:rPr lang="tr-TR">
                <a:solidFill>
                  <a:srgbClr val="000000"/>
                </a:solidFill>
              </a:rPr>
              <a:t>Sınıfın bir özelliği değiştirildiğinde bildirimlerin gözlemcilere gönderilmesine yardımcı olur.</a:t>
            </a:r>
          </a:p>
          <a:p>
            <a:pPr marL="0" indent="0">
              <a:buNone/>
            </a:pPr>
            <a:endParaRPr lang="tr-TR">
              <a:solidFill>
                <a:srgbClr val="000000"/>
              </a:solidFill>
            </a:endParaRPr>
          </a:p>
          <a:p>
            <a:r>
              <a:rPr lang="tr-TR">
                <a:solidFill>
                  <a:srgbClr val="000000"/>
                </a:solidFill>
              </a:rPr>
              <a:t>Bu desteği kullanarak gözlemci ekleyebilir ve kaldırabilir ve gözlemlenebilir değişikliklerin durumu değiştiğinde onları bilgilendirebiliriz:</a:t>
            </a:r>
          </a:p>
          <a:p>
            <a:endParaRPr lang="tr-TR">
              <a:solidFill>
                <a:srgbClr val="000000"/>
              </a:solidFill>
            </a:endParaRPr>
          </a:p>
        </p:txBody>
      </p:sp>
      <p:pic>
        <p:nvPicPr>
          <p:cNvPr id="7" name="Resim 6" descr="metin içeren bir resim&#10;&#10;Açıklama otomatik olarak oluşturuldu">
            <a:extLst>
              <a:ext uri="{FF2B5EF4-FFF2-40B4-BE49-F238E27FC236}">
                <a16:creationId xmlns:a16="http://schemas.microsoft.com/office/drawing/2014/main" id="{17E1B78C-F811-1AE4-96CD-BE008D293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28" y="946778"/>
            <a:ext cx="6211503" cy="5394199"/>
          </a:xfrm>
          <a:prstGeom prst="rect">
            <a:avLst/>
          </a:prstGeom>
        </p:spPr>
      </p:pic>
    </p:spTree>
    <p:extLst>
      <p:ext uri="{BB962C8B-B14F-4D97-AF65-F5344CB8AC3E}">
        <p14:creationId xmlns:p14="http://schemas.microsoft.com/office/powerpoint/2010/main" val="2911047470"/>
      </p:ext>
    </p:extLst>
  </p:cSld>
  <p:clrMapOvr>
    <a:masterClrMapping/>
  </p:clrMapOvr>
  <p:transition/>
  <p:timing/>
</p:sld>
</file>

<file path=ppt/tags/tag1.xml><?xml version="1.0" encoding="utf-8"?>
<p:tagLst xmlns:p="http://schemas.openxmlformats.org/presentationml/2006/main">
  <p:tag name="AS_NET" val="3.1.19"/>
  <p:tag name="AS_OS" val="Unix 5.13.0.1022"/>
  <p:tag name="AS_RELEASE_DATE" val="2021.04.14"/>
  <p:tag name="AS_TITLE" val="Aspose.Slides for .NET Standard 2.0"/>
  <p:tag name="AS_VERSION" val="21.4"/>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InterweaveVTI">
  <a:themeElements>
    <a:clrScheme name="AnalogousFromDarkSeedLeftStep">
      <a:dk1>
        <a:srgbClr val="000000"/>
      </a:dk1>
      <a:lt1>
        <a:srgbClr val="FFFFFF"/>
      </a:lt1>
      <a:dk2>
        <a:srgbClr val="1B2830"/>
      </a:dk2>
      <a:lt2>
        <a:srgbClr val="F3F3F0"/>
      </a:lt2>
      <a:accent1>
        <a:srgbClr val="532CE7"/>
      </a:accent1>
      <a:accent2>
        <a:srgbClr val="173FD5"/>
      </a:accent2>
      <a:accent3>
        <a:srgbClr val="29A0E7"/>
      </a:accent3>
      <a:accent4>
        <a:srgbClr val="15C0B8"/>
      </a:accent4>
      <a:accent5>
        <a:srgbClr val="23C67B"/>
      </a:accent5>
      <a:accent6>
        <a:srgbClr val="16C72B"/>
      </a:accent6>
      <a:hlink>
        <a:srgbClr val="349D7E"/>
      </a:hlink>
      <a:folHlink>
        <a:srgbClr val="7F7F7F"/>
      </a:folHlink>
    </a:clrScheme>
    <a:fontScheme name="Interweave">
      <a:majorFont>
        <a:latin typeface="Neue Haas Grotesk Text Pro"/>
        <a:ea typeface="Arial" pitchFamily="34" charset="0"/>
        <a:cs typeface="Arial" pitchFamily="34" charset="0"/>
      </a:majorFont>
      <a:minorFont>
        <a:latin typeface="Neue Haas Grotesk Text Pro"/>
        <a:ea typeface="Arial" pitchFamily="34" charset="0"/>
        <a:cs typeface="Arial" pitchFamily="34" charset="0"/>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InterweaveVTI" id="{2A5AE21D-FC75-4AD0-BC12-FA563BC24905}" vid="{9A4A41B8-EB69-44BB-8E15-B517E25CF8CA}"/>
    </a:ext>
  </a:extLst>
</a:theme>
</file>

<file path=ppt/theme/theme3.xml><?xml version="1.0" encoding="utf-8"?>
<a:theme xmlns:r="http://schemas.openxmlformats.org/officeDocument/2006/relationships"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r="http://schemas.openxmlformats.org/officeDocument/2006/relationships"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44</Paragraphs>
  <Slides>20</Slides>
  <Notes>0</Notes>
  <TotalTime>1</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20</vt:i4>
      </vt:variant>
    </vt:vector>
  </HeadingPairs>
  <TitlesOfParts>
    <vt:vector baseType="lpstr" size="32">
      <vt:lpstr>Arial</vt:lpstr>
      <vt:lpstr>Calibri</vt:lpstr>
      <vt:lpstr>Neue Haas Grotesk Text Pro</vt:lpstr>
      <vt:lpstr>Avenir Next</vt:lpstr>
      <vt:lpstr>Calibri Light</vt:lpstr>
      <vt:lpstr>Wingdings</vt:lpstr>
      <vt:lpstr>Consolas</vt:lpstr>
      <vt:lpstr>Wingdings 3</vt:lpstr>
      <vt:lpstr>Century Gothic</vt:lpstr>
      <vt:lpstr>Raleway</vt:lpstr>
      <vt:lpstr>IBM Plex Sans</vt:lpstr>
      <vt:lpstr>Office Theme</vt:lpstr>
      <vt:lpstr>Observer Desing Pattern</vt:lpstr>
      <vt:lpstr>PowerPoint Presentation</vt:lpstr>
      <vt:lpstr>PowerPoint Presentation</vt:lpstr>
      <vt:lpstr>Observer Hakkında Birkaç Kavram</vt:lpstr>
      <vt:lpstr>PowerPoint Presentation</vt:lpstr>
      <vt:lpstr>PowerPoint Presentation</vt:lpstr>
      <vt:lpstr>Implementation With Property Change Listener</vt:lpstr>
      <vt:lpstr>PowerPoint Presentation</vt:lpstr>
      <vt:lpstr>PropertyChangeSupport</vt:lpstr>
      <vt:lpstr>PropertyChangeListener</vt:lpstr>
      <vt:lpstr>PowerPoint Presentation</vt:lpstr>
      <vt:lpstr>Publisher-Subscrible Pattern</vt:lpstr>
      <vt:lpstr>PowerPoint Presentation</vt:lpstr>
      <vt:lpstr>PowerPoint Presentation</vt:lpstr>
      <vt:lpstr>PowerPoint Presentation</vt:lpstr>
      <vt:lpstr>PowerPoint Presentation</vt:lpstr>
      <vt:lpstr>Differentiating Observer and Publish-Subscribe Models</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21.0400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2022-10-23T08:29:26.524</cp:lastPrinted>
  <dcterms:created xsi:type="dcterms:W3CDTF">2022-10-23T08:29:26Z</dcterms:created>
  <dcterms:modified xsi:type="dcterms:W3CDTF">2022-10-23T08:29:29Z</dcterms:modified>
</cp:coreProperties>
</file>