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notesMasterIdLst>
    <p:notesMasterId r:id="rId10"/>
  </p:notesMasterIdLst>
  <p:handoutMasterIdLst>
    <p:handoutMasterId r:id="rId11"/>
  </p:handoutMasterIdLst>
  <p:sldIdLst>
    <p:sldId id="279" r:id="rId2"/>
    <p:sldId id="296" r:id="rId3"/>
    <p:sldId id="297" r:id="rId4"/>
    <p:sldId id="298" r:id="rId5"/>
    <p:sldId id="300" r:id="rId6"/>
    <p:sldId id="288" r:id="rId7"/>
    <p:sldId id="299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01" autoAdjust="0"/>
  </p:normalViewPr>
  <p:slideViewPr>
    <p:cSldViewPr snapToGrid="0">
      <p:cViewPr>
        <p:scale>
          <a:sx n="66" d="100"/>
          <a:sy n="66" d="100"/>
        </p:scale>
        <p:origin x="128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2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0A57E1-CEB3-4C96-B7C6-36B0FA3064E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F1BBD7-2276-4DDA-BFFE-26CAACEE5E98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3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2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+ фото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 rtlCol="0"/>
          <a:lstStyle>
            <a:lvl1pPr algn="l">
              <a:defRPr sz="3200"/>
            </a:lvl1pPr>
          </a:lstStyle>
          <a:p>
            <a:pPr rtl="0"/>
            <a:r>
              <a:rPr lang="ru" noProof="0" dirty="0"/>
              <a:t>Щелкните, чтобы изменить заголовок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12/11/2022</a:t>
            </a:fld>
            <a:endParaRPr lang="en-US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Параллелограмм 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Прямоугольник: скругленные углы 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Рисунок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" noProof="0"/>
              <a:t>Вставьте или перетащите свое фото</a:t>
            </a: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+ фото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 rtlCol="0"/>
          <a:lstStyle>
            <a:lvl1pPr algn="l">
              <a:defRPr sz="3200"/>
            </a:lvl1pPr>
          </a:lstStyle>
          <a:p>
            <a:pPr rtl="0"/>
            <a:r>
              <a:rPr lang="ru" dirty="0"/>
              <a:t>Щелкните, чтобы изменить 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4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3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3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rtl="0"/>
            <a:fld id="{846CE7D5-CF57-46EF-B807-FDD0502418D4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  <p:sldLayoutId id="2147484193" r:id="rId12"/>
    <p:sldLayoutId id="2147484194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34887B-AEDF-0475-D35B-67CD38C7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727" y="4821923"/>
            <a:ext cx="4505115" cy="1902823"/>
          </a:xfrm>
        </p:spPr>
        <p:txBody>
          <a:bodyPr>
            <a:normAutofit/>
          </a:bodyPr>
          <a:lstStyle/>
          <a:p>
            <a:pPr algn="r"/>
            <a:r>
              <a:rPr lang="ru-RU" b="1" u="sng" dirty="0">
                <a:latin typeface="Merriweather"/>
              </a:rPr>
              <a:t>Трифонов Фёдор </a:t>
            </a:r>
          </a:p>
          <a:p>
            <a:pPr algn="r"/>
            <a:r>
              <a:rPr lang="ru-RU" dirty="0">
                <a:latin typeface="Merriweather"/>
              </a:rPr>
              <a:t>Осипов Кирилл</a:t>
            </a:r>
            <a:r>
              <a:rPr lang="en-US" dirty="0">
                <a:latin typeface="Merriweather"/>
              </a:rPr>
              <a:t> </a:t>
            </a:r>
            <a:endParaRPr lang="ru-RU" dirty="0">
              <a:latin typeface="Merriweather"/>
            </a:endParaRPr>
          </a:p>
          <a:p>
            <a:pPr algn="r"/>
            <a:r>
              <a:rPr lang="ru-RU" dirty="0">
                <a:latin typeface="Merriweather"/>
              </a:rPr>
              <a:t>Дмитриевская Алиса </a:t>
            </a:r>
          </a:p>
          <a:p>
            <a:pPr algn="r"/>
            <a:r>
              <a:rPr lang="ru-RU" dirty="0">
                <a:latin typeface="Merriweather"/>
              </a:rPr>
              <a:t>Новиков Михаил </a:t>
            </a:r>
          </a:p>
          <a:p>
            <a:pPr algn="r"/>
            <a:r>
              <a:rPr lang="ru-RU" dirty="0">
                <a:latin typeface="Merriweather"/>
              </a:rPr>
              <a:t>Фролова Екатерина</a:t>
            </a:r>
          </a:p>
          <a:p>
            <a:pPr algn="r"/>
            <a:r>
              <a:rPr lang="ru-RU" dirty="0">
                <a:latin typeface="Merriweather"/>
              </a:rPr>
              <a:t>Вторушин Артём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99CD5-4D56-074B-8B37-503BAD5F6E06}"/>
              </a:ext>
            </a:extLst>
          </p:cNvPr>
          <p:cNvSpPr txBox="1"/>
          <p:nvPr/>
        </p:nvSpPr>
        <p:spPr>
          <a:xfrm>
            <a:off x="8499564" y="5450168"/>
            <a:ext cx="250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erriweather"/>
              </a:rPr>
              <a:t>НИЯУ МИФИ</a:t>
            </a:r>
          </a:p>
          <a:p>
            <a:r>
              <a:rPr lang="ru-RU" dirty="0">
                <a:latin typeface="Merriweather"/>
              </a:rPr>
              <a:t>Группа Б22-601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03F3A1-C530-B098-9F8F-294B944B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0" y="3819491"/>
            <a:ext cx="3694803" cy="239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4011" y="1854680"/>
            <a:ext cx="7004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dirty="0" smtClean="0">
                <a:latin typeface="Merriweather"/>
              </a:rPr>
              <a:t>Робот-манипулятор</a:t>
            </a:r>
            <a:endParaRPr lang="ru-RU" sz="5400" b="1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304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83459B07-4FD5-F8FD-56B9-C6BFFB430AB5}"/>
              </a:ext>
            </a:extLst>
          </p:cNvPr>
          <p:cNvCxnSpPr>
            <a:cxnSpLocks/>
          </p:cNvCxnSpPr>
          <p:nvPr/>
        </p:nvCxnSpPr>
        <p:spPr>
          <a:xfrm>
            <a:off x="465934" y="671031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F7A12E3-9E6A-71D0-A042-2DB45D01AFE6}"/>
              </a:ext>
            </a:extLst>
          </p:cNvPr>
          <p:cNvCxnSpPr>
            <a:cxnSpLocks/>
          </p:cNvCxnSpPr>
          <p:nvPr/>
        </p:nvCxnSpPr>
        <p:spPr>
          <a:xfrm>
            <a:off x="751961" y="200400"/>
            <a:ext cx="0" cy="243482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29F43F-3A49-BD16-AAD8-056680423D3C}"/>
              </a:ext>
            </a:extLst>
          </p:cNvPr>
          <p:cNvSpPr txBox="1"/>
          <p:nvPr/>
        </p:nvSpPr>
        <p:spPr>
          <a:xfrm>
            <a:off x="908715" y="759018"/>
            <a:ext cx="598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Задачи научного проекта: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AA602-4762-B3D6-AF3C-9C9FC4A6B3F8}"/>
              </a:ext>
            </a:extLst>
          </p:cNvPr>
          <p:cNvSpPr txBox="1"/>
          <p:nvPr/>
        </p:nvSpPr>
        <p:spPr>
          <a:xfrm>
            <a:off x="1479761" y="2024979"/>
            <a:ext cx="101389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Проанализировать существующие аналоги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Определить сферу применения робота-манипулятора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Разработать концепцию робота-манипулятора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Задать программу повторяющихся действий робота-манипулятора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Создать электронную схему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cs typeface="Calibri" panose="020F0502020204030204" pitchFamily="34" charset="0"/>
              </a:rPr>
              <a:t>После сборки провести испытания робота на его работоспособность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400" dirty="0"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3E56447-CA3F-86ED-2D5B-6CB0B249C424}"/>
              </a:ext>
            </a:extLst>
          </p:cNvPr>
          <p:cNvCxnSpPr>
            <a:cxnSpLocks/>
          </p:cNvCxnSpPr>
          <p:nvPr/>
        </p:nvCxnSpPr>
        <p:spPr>
          <a:xfrm>
            <a:off x="7088803" y="6161786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5F8996A-CE4A-1059-27CB-ED9516C75C9D}"/>
              </a:ext>
            </a:extLst>
          </p:cNvPr>
          <p:cNvCxnSpPr>
            <a:cxnSpLocks/>
          </p:cNvCxnSpPr>
          <p:nvPr/>
        </p:nvCxnSpPr>
        <p:spPr>
          <a:xfrm>
            <a:off x="11440039" y="4028186"/>
            <a:ext cx="0" cy="243482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Круг: прозрачная заливка 8">
            <a:extLst>
              <a:ext uri="{FF2B5EF4-FFF2-40B4-BE49-F238E27FC236}">
                <a16:creationId xmlns:a16="http://schemas.microsoft.com/office/drawing/2014/main" id="{FA87F338-629E-397F-03D3-7E5EFBD34CAE}"/>
              </a:ext>
            </a:extLst>
          </p:cNvPr>
          <p:cNvSpPr/>
          <p:nvPr/>
        </p:nvSpPr>
        <p:spPr>
          <a:xfrm>
            <a:off x="1203110" y="2190814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Круг: прозрачная заливка 9">
            <a:extLst>
              <a:ext uri="{FF2B5EF4-FFF2-40B4-BE49-F238E27FC236}">
                <a16:creationId xmlns:a16="http://schemas.microsoft.com/office/drawing/2014/main" id="{C40EA557-EFB5-952B-B220-A9F1E6ED2727}"/>
              </a:ext>
            </a:extLst>
          </p:cNvPr>
          <p:cNvSpPr/>
          <p:nvPr/>
        </p:nvSpPr>
        <p:spPr>
          <a:xfrm>
            <a:off x="1203108" y="2726629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Круг: прозрачная заливка 4">
            <a:extLst>
              <a:ext uri="{FF2B5EF4-FFF2-40B4-BE49-F238E27FC236}">
                <a16:creationId xmlns:a16="http://schemas.microsoft.com/office/drawing/2014/main" id="{38F0F7BD-FFE2-1D12-9DD8-0CB040576A9E}"/>
              </a:ext>
            </a:extLst>
          </p:cNvPr>
          <p:cNvSpPr/>
          <p:nvPr/>
        </p:nvSpPr>
        <p:spPr>
          <a:xfrm>
            <a:off x="1202412" y="3233057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Круг: прозрачная заливка 12">
            <a:extLst>
              <a:ext uri="{FF2B5EF4-FFF2-40B4-BE49-F238E27FC236}">
                <a16:creationId xmlns:a16="http://schemas.microsoft.com/office/drawing/2014/main" id="{7BD6505A-029D-866D-DCE8-0A31735669DF}"/>
              </a:ext>
            </a:extLst>
          </p:cNvPr>
          <p:cNvSpPr/>
          <p:nvPr/>
        </p:nvSpPr>
        <p:spPr>
          <a:xfrm>
            <a:off x="1202411" y="3739486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5F03996C-D2CE-B6CF-D3E8-CD96A85898ED}"/>
              </a:ext>
            </a:extLst>
          </p:cNvPr>
          <p:cNvSpPr/>
          <p:nvPr/>
        </p:nvSpPr>
        <p:spPr>
          <a:xfrm>
            <a:off x="1202411" y="4245914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2FFEE115-9736-4B29-02E0-D05BD69B9CCB}"/>
              </a:ext>
            </a:extLst>
          </p:cNvPr>
          <p:cNvSpPr/>
          <p:nvPr/>
        </p:nvSpPr>
        <p:spPr>
          <a:xfrm>
            <a:off x="1202411" y="4745450"/>
            <a:ext cx="195943" cy="195943"/>
          </a:xfrm>
          <a:prstGeom prst="donut">
            <a:avLst/>
          </a:prstGeom>
          <a:solidFill>
            <a:srgbClr val="7030A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317BA-07FC-E7A9-3097-CAD9555A17C5}"/>
              </a:ext>
            </a:extLst>
          </p:cNvPr>
          <p:cNvSpPr txBox="1"/>
          <p:nvPr/>
        </p:nvSpPr>
        <p:spPr>
          <a:xfrm flipH="1">
            <a:off x="11406128" y="6161786"/>
            <a:ext cx="2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30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8023E1-8EB5-3C00-79D4-D96CE56C73FB}"/>
              </a:ext>
            </a:extLst>
          </p:cNvPr>
          <p:cNvSpPr txBox="1"/>
          <p:nvPr/>
        </p:nvSpPr>
        <p:spPr>
          <a:xfrm>
            <a:off x="723661" y="1130700"/>
            <a:ext cx="11067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sng" dirty="0" smtClean="0">
                <a:solidFill>
                  <a:srgbClr val="000000"/>
                </a:solidFill>
                <a:effectLst/>
              </a:rPr>
              <a:t>Роботы-манипуляторы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ru-RU" sz="2400" b="0" i="0" dirty="0" smtClean="0">
                <a:solidFill>
                  <a:srgbClr val="000000"/>
                </a:solidFill>
                <a:effectLst/>
              </a:rPr>
              <a:t>-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это устройства, созданные, чтобы перемещать, вращать или иным образом воздействовать на объект путем выполнения тех или иных операций.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6542F0F-3954-7C3A-0CC1-CE0C5755E41B}"/>
              </a:ext>
            </a:extLst>
          </p:cNvPr>
          <p:cNvCxnSpPr>
            <a:cxnSpLocks/>
          </p:cNvCxnSpPr>
          <p:nvPr/>
        </p:nvCxnSpPr>
        <p:spPr>
          <a:xfrm flipV="1">
            <a:off x="330925" y="2508819"/>
            <a:ext cx="7515497" cy="2935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B3AD62D-092F-B074-B237-DA70EA64EF42}"/>
              </a:ext>
            </a:extLst>
          </p:cNvPr>
          <p:cNvCxnSpPr>
            <a:cxnSpLocks/>
          </p:cNvCxnSpPr>
          <p:nvPr/>
        </p:nvCxnSpPr>
        <p:spPr>
          <a:xfrm>
            <a:off x="453269" y="1862581"/>
            <a:ext cx="0" cy="263011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D40D846-FACC-ABD4-FFD0-06EBC1F018F4}"/>
              </a:ext>
            </a:extLst>
          </p:cNvPr>
          <p:cNvSpPr/>
          <p:nvPr/>
        </p:nvSpPr>
        <p:spPr>
          <a:xfrm>
            <a:off x="641140" y="1061456"/>
            <a:ext cx="11067321" cy="133881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7B216-5D44-AA24-484B-AC9CEDA3127B}"/>
              </a:ext>
            </a:extLst>
          </p:cNvPr>
          <p:cNvSpPr txBox="1"/>
          <p:nvPr/>
        </p:nvSpPr>
        <p:spPr>
          <a:xfrm>
            <a:off x="564699" y="251930"/>
            <a:ext cx="557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Роботы-манипуляторы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996A9-301E-78FF-1875-52229BCD48D8}"/>
              </a:ext>
            </a:extLst>
          </p:cNvPr>
          <p:cNvSpPr txBox="1"/>
          <p:nvPr/>
        </p:nvSpPr>
        <p:spPr>
          <a:xfrm>
            <a:off x="11745264" y="62930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0" y="2772300"/>
            <a:ext cx="5026240" cy="34001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43" y="2772300"/>
            <a:ext cx="5685118" cy="34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82" y="886222"/>
            <a:ext cx="6579364" cy="3362941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777C66D-AA37-8CC5-F602-BD7602D4F179}"/>
              </a:ext>
            </a:extLst>
          </p:cNvPr>
          <p:cNvCxnSpPr>
            <a:cxnSpLocks/>
          </p:cNvCxnSpPr>
          <p:nvPr/>
        </p:nvCxnSpPr>
        <p:spPr>
          <a:xfrm>
            <a:off x="401017" y="383177"/>
            <a:ext cx="0" cy="21597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1AC8711-1D50-BAF4-70F9-D9E7A6588F3C}"/>
              </a:ext>
            </a:extLst>
          </p:cNvPr>
          <p:cNvCxnSpPr>
            <a:cxnSpLocks/>
          </p:cNvCxnSpPr>
          <p:nvPr/>
        </p:nvCxnSpPr>
        <p:spPr>
          <a:xfrm>
            <a:off x="191588" y="836705"/>
            <a:ext cx="704523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E12E91-8BFC-B0F1-8017-7AAC67AB8B09}"/>
              </a:ext>
            </a:extLst>
          </p:cNvPr>
          <p:cNvSpPr txBox="1"/>
          <p:nvPr/>
        </p:nvSpPr>
        <p:spPr>
          <a:xfrm>
            <a:off x="564699" y="251930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Наше решение: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27FCAD0-2D36-FC2C-12F3-B77770355742}"/>
              </a:ext>
            </a:extLst>
          </p:cNvPr>
          <p:cNvSpPr/>
          <p:nvPr/>
        </p:nvSpPr>
        <p:spPr>
          <a:xfrm>
            <a:off x="3169465" y="5154460"/>
            <a:ext cx="5986298" cy="112335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C57EA-3C84-3C20-A100-7F011BF86643}"/>
              </a:ext>
            </a:extLst>
          </p:cNvPr>
          <p:cNvSpPr txBox="1"/>
          <p:nvPr/>
        </p:nvSpPr>
        <p:spPr>
          <a:xfrm>
            <a:off x="3905793" y="5203977"/>
            <a:ext cx="5660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Calibri" panose="020F0502020204030204" pitchFamily="34" charset="0"/>
              </a:rPr>
              <a:t>Рука манипулятор имеет </a:t>
            </a:r>
            <a:r>
              <a:rPr lang="ru-RU" sz="2000" b="1" dirty="0">
                <a:cs typeface="Calibri" panose="020F0502020204030204" pitchFamily="34" charset="0"/>
              </a:rPr>
              <a:t>5 сервоприводов:</a:t>
            </a:r>
          </a:p>
          <a:p>
            <a:r>
              <a:rPr lang="en-US" sz="2000" dirty="0">
                <a:cs typeface="Calibri" panose="020F0502020204030204" pitchFamily="34" charset="0"/>
              </a:rPr>
              <a:t>Mg90s </a:t>
            </a:r>
            <a:r>
              <a:rPr lang="ru-RU" sz="2000" dirty="0">
                <a:cs typeface="Calibri" panose="020F0502020204030204" pitchFamily="34" charset="0"/>
              </a:rPr>
              <a:t>на 180</a:t>
            </a:r>
            <a:r>
              <a:rPr lang="ru-RU" sz="200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° </a:t>
            </a:r>
            <a:r>
              <a:rPr lang="en-US" sz="2000" dirty="0">
                <a:cs typeface="Calibri" panose="020F0502020204030204" pitchFamily="34" charset="0"/>
              </a:rPr>
              <a:t>– 4 </a:t>
            </a:r>
            <a:r>
              <a:rPr lang="ru-RU" sz="2000" dirty="0" err="1">
                <a:cs typeface="Calibri" panose="020F0502020204030204" pitchFamily="34" charset="0"/>
              </a:rPr>
              <a:t>шт</a:t>
            </a:r>
            <a:endParaRPr lang="ru-RU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Mg90s</a:t>
            </a:r>
            <a:r>
              <a:rPr lang="ru-RU" sz="2000" dirty="0">
                <a:cs typeface="Calibri" panose="020F0502020204030204" pitchFamily="34" charset="0"/>
              </a:rPr>
              <a:t> на 360</a:t>
            </a:r>
            <a:r>
              <a:rPr lang="ru-RU" sz="200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° - 1 </a:t>
            </a:r>
            <a:r>
              <a:rPr lang="ru-RU" sz="2000" i="0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шт</a:t>
            </a:r>
            <a:endParaRPr lang="ru-RU" sz="2000" dirty="0">
              <a:cs typeface="Calibri" panose="020F0502020204030204" pitchFamily="34" charset="0"/>
            </a:endParaRPr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9BAE786A-4AD1-D7FF-B190-410197F1C84C}"/>
              </a:ext>
            </a:extLst>
          </p:cNvPr>
          <p:cNvSpPr/>
          <p:nvPr/>
        </p:nvSpPr>
        <p:spPr>
          <a:xfrm rot="5400000">
            <a:off x="5844286" y="4410491"/>
            <a:ext cx="636656" cy="4559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E66A0-CFE8-D70A-5E4F-835754F3B071}"/>
              </a:ext>
            </a:extLst>
          </p:cNvPr>
          <p:cNvSpPr txBox="1"/>
          <p:nvPr/>
        </p:nvSpPr>
        <p:spPr>
          <a:xfrm>
            <a:off x="11776452" y="62778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pic>
        <p:nvPicPr>
          <p:cNvPr id="1026" name="Picture 2" descr="https://cf2.ppt-online.org/files2/slide/a/aOP6KRTFIg7HiChfusGQeEl4nMLckAjJUzY0ZSx1vr/slide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9" t="35285" r="9083" b="13526"/>
          <a:stretch/>
        </p:blipFill>
        <p:spPr bwMode="auto">
          <a:xfrm rot="-5400000">
            <a:off x="8001954" y="1799084"/>
            <a:ext cx="27404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f2.ppt-online.org/files2/slide/a/aOP6KRTFIg7HiChfusGQeEl4nMLckAjJUzY0ZSx1vr/slide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9" t="35285" r="9083" b="13526"/>
          <a:stretch/>
        </p:blipFill>
        <p:spPr bwMode="auto">
          <a:xfrm rot="-5400000">
            <a:off x="8001954" y="2073126"/>
            <a:ext cx="27404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14" y="3748575"/>
            <a:ext cx="4635663" cy="3109425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777C66D-AA37-8CC5-F602-BD7602D4F179}"/>
              </a:ext>
            </a:extLst>
          </p:cNvPr>
          <p:cNvCxnSpPr>
            <a:cxnSpLocks/>
          </p:cNvCxnSpPr>
          <p:nvPr/>
        </p:nvCxnSpPr>
        <p:spPr>
          <a:xfrm>
            <a:off x="401017" y="383177"/>
            <a:ext cx="0" cy="21597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1AC8711-1D50-BAF4-70F9-D9E7A6588F3C}"/>
              </a:ext>
            </a:extLst>
          </p:cNvPr>
          <p:cNvCxnSpPr>
            <a:cxnSpLocks/>
          </p:cNvCxnSpPr>
          <p:nvPr/>
        </p:nvCxnSpPr>
        <p:spPr>
          <a:xfrm>
            <a:off x="191588" y="836705"/>
            <a:ext cx="704523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E12E91-8BFC-B0F1-8017-7AAC67AB8B09}"/>
              </a:ext>
            </a:extLst>
          </p:cNvPr>
          <p:cNvSpPr txBox="1"/>
          <p:nvPr/>
        </p:nvSpPr>
        <p:spPr>
          <a:xfrm>
            <a:off x="564699" y="251930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Наше решение: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70307B-28B5-9D65-4A27-A838FF8D3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8" t="22223" r="18786" b="7301"/>
          <a:stretch/>
        </p:blipFill>
        <p:spPr bwMode="auto">
          <a:xfrm>
            <a:off x="1332338" y="918052"/>
            <a:ext cx="3159218" cy="283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12A32-38BD-FCD2-FFA9-9BDAE3A56ECD}"/>
              </a:ext>
            </a:extLst>
          </p:cNvPr>
          <p:cNvSpPr txBox="1"/>
          <p:nvPr/>
        </p:nvSpPr>
        <p:spPr>
          <a:xfrm>
            <a:off x="11787885" y="63485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58160" t="43648" r="16510" b="28427"/>
          <a:stretch/>
        </p:blipFill>
        <p:spPr>
          <a:xfrm>
            <a:off x="4491556" y="918053"/>
            <a:ext cx="4571421" cy="28347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338" y="3748575"/>
            <a:ext cx="3159218" cy="31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56913A-ABF0-6888-FF5A-69AD3DEC9001}"/>
              </a:ext>
            </a:extLst>
          </p:cNvPr>
          <p:cNvSpPr txBox="1"/>
          <p:nvPr/>
        </p:nvSpPr>
        <p:spPr>
          <a:xfrm>
            <a:off x="920480" y="120275"/>
            <a:ext cx="1075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Что сделано: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E88BEA-B12C-CD1D-3746-BD6E2AEBC031}"/>
              </a:ext>
            </a:extLst>
          </p:cNvPr>
          <p:cNvCxnSpPr>
            <a:cxnSpLocks/>
          </p:cNvCxnSpPr>
          <p:nvPr/>
        </p:nvCxnSpPr>
        <p:spPr>
          <a:xfrm>
            <a:off x="627103" y="713931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21F9EF-47FF-3CDA-06E2-157F4A21B7DA}"/>
              </a:ext>
            </a:extLst>
          </p:cNvPr>
          <p:cNvCxnSpPr>
            <a:cxnSpLocks/>
          </p:cNvCxnSpPr>
          <p:nvPr/>
        </p:nvCxnSpPr>
        <p:spPr>
          <a:xfrm>
            <a:off x="756374" y="120275"/>
            <a:ext cx="0" cy="226239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56CEEEA-2087-5382-086A-BE7630DA517A}"/>
              </a:ext>
            </a:extLst>
          </p:cNvPr>
          <p:cNvSpPr/>
          <p:nvPr/>
        </p:nvSpPr>
        <p:spPr>
          <a:xfrm>
            <a:off x="1909939" y="1914477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Круг: прозрачная заливка 15">
            <a:extLst>
              <a:ext uri="{FF2B5EF4-FFF2-40B4-BE49-F238E27FC236}">
                <a16:creationId xmlns:a16="http://schemas.microsoft.com/office/drawing/2014/main" id="{57B9269A-4A27-FE55-B9C7-4D778CBA5DE3}"/>
              </a:ext>
            </a:extLst>
          </p:cNvPr>
          <p:cNvSpPr/>
          <p:nvPr/>
        </p:nvSpPr>
        <p:spPr>
          <a:xfrm>
            <a:off x="1914018" y="2641116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Круг: прозрачная заливка 16">
            <a:extLst>
              <a:ext uri="{FF2B5EF4-FFF2-40B4-BE49-F238E27FC236}">
                <a16:creationId xmlns:a16="http://schemas.microsoft.com/office/drawing/2014/main" id="{2DD14472-8F45-6A77-88DF-8DCE52F18FE7}"/>
              </a:ext>
            </a:extLst>
          </p:cNvPr>
          <p:cNvSpPr/>
          <p:nvPr/>
        </p:nvSpPr>
        <p:spPr>
          <a:xfrm>
            <a:off x="1911299" y="3388232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709E6FB2-1CD9-4A2B-2867-D04B10F25D0B}"/>
              </a:ext>
            </a:extLst>
          </p:cNvPr>
          <p:cNvSpPr/>
          <p:nvPr/>
        </p:nvSpPr>
        <p:spPr>
          <a:xfrm>
            <a:off x="1909939" y="4144458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74014-410C-8BBC-1F79-7A29AF7A98A5}"/>
              </a:ext>
            </a:extLst>
          </p:cNvPr>
          <p:cNvSpPr txBox="1"/>
          <p:nvPr/>
        </p:nvSpPr>
        <p:spPr>
          <a:xfrm>
            <a:off x="2300465" y="1721628"/>
            <a:ext cx="969003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 </a:t>
            </a:r>
            <a:r>
              <a:rPr lang="ru-RU" sz="2400" dirty="0">
                <a:latin typeface="Merriweather" panose="00000500000000000000"/>
              </a:rPr>
              <a:t>Определена сфера применения</a:t>
            </a:r>
          </a:p>
          <a:p>
            <a:endParaRPr lang="ru-RU" sz="2400" dirty="0">
              <a:latin typeface="Merriweather" panose="00000500000000000000"/>
            </a:endParaRPr>
          </a:p>
          <a:p>
            <a:r>
              <a:rPr lang="ru-RU" sz="2400" dirty="0">
                <a:latin typeface="Merriweather" panose="00000500000000000000"/>
              </a:rPr>
              <a:t> </a:t>
            </a:r>
            <a:r>
              <a:rPr lang="ru-RU" sz="2400" dirty="0" smtClean="0">
                <a:latin typeface="Merriweather" panose="00000500000000000000"/>
              </a:rPr>
              <a:t>Определены </a:t>
            </a:r>
            <a:r>
              <a:rPr lang="ru-RU" sz="2400" dirty="0">
                <a:latin typeface="Merriweather" panose="00000500000000000000"/>
              </a:rPr>
              <a:t>виды движения</a:t>
            </a:r>
          </a:p>
          <a:p>
            <a:endParaRPr lang="ru-RU" sz="2400" dirty="0">
              <a:latin typeface="Merriweather" panose="00000500000000000000"/>
            </a:endParaRPr>
          </a:p>
          <a:p>
            <a:r>
              <a:rPr lang="ru-RU" sz="2400" dirty="0" smtClean="0">
                <a:latin typeface="Merriweather" panose="00000500000000000000"/>
              </a:rPr>
              <a:t> </a:t>
            </a:r>
            <a:r>
              <a:rPr lang="ru-RU" sz="2400" dirty="0">
                <a:latin typeface="Merriweather" panose="00000500000000000000"/>
              </a:rPr>
              <a:t>Электронная схема + программа</a:t>
            </a:r>
          </a:p>
          <a:p>
            <a:endParaRPr lang="ru-RU" sz="2400" dirty="0">
              <a:latin typeface="Merriweather" panose="00000500000000000000"/>
            </a:endParaRPr>
          </a:p>
          <a:p>
            <a:r>
              <a:rPr lang="ru-RU" sz="2400" dirty="0" smtClean="0">
                <a:latin typeface="Merriweather" panose="00000500000000000000"/>
              </a:rPr>
              <a:t> 3</a:t>
            </a:r>
            <a:r>
              <a:rPr lang="en-US" sz="2400" dirty="0" smtClean="0">
                <a:latin typeface="Merriweather" panose="00000500000000000000"/>
              </a:rPr>
              <a:t>D</a:t>
            </a:r>
            <a:r>
              <a:rPr lang="ru-RU" sz="2400" dirty="0" smtClean="0">
                <a:latin typeface="Merriweather" panose="00000500000000000000"/>
              </a:rPr>
              <a:t>-модель</a:t>
            </a:r>
            <a:endParaRPr lang="ru-RU" sz="2400" dirty="0">
              <a:latin typeface="Merriweather" panose="00000500000000000000"/>
            </a:endParaRP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AE8F11-C1A2-D9FD-8B6B-A62840E91EC7}"/>
              </a:ext>
            </a:extLst>
          </p:cNvPr>
          <p:cNvCxnSpPr>
            <a:cxnSpLocks/>
          </p:cNvCxnSpPr>
          <p:nvPr/>
        </p:nvCxnSpPr>
        <p:spPr>
          <a:xfrm>
            <a:off x="11384806" y="4019052"/>
            <a:ext cx="0" cy="226239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8E15B5D-FC92-DCF0-C2BA-F1E8D56819DC}"/>
              </a:ext>
            </a:extLst>
          </p:cNvPr>
          <p:cNvCxnSpPr>
            <a:cxnSpLocks/>
          </p:cNvCxnSpPr>
          <p:nvPr/>
        </p:nvCxnSpPr>
        <p:spPr>
          <a:xfrm>
            <a:off x="7145484" y="5979869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22CEA9-B47E-1715-BD39-FB567F43A906}"/>
              </a:ext>
            </a:extLst>
          </p:cNvPr>
          <p:cNvSpPr txBox="1"/>
          <p:nvPr/>
        </p:nvSpPr>
        <p:spPr>
          <a:xfrm>
            <a:off x="11664795" y="62370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113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56913A-ABF0-6888-FF5A-69AD3DEC9001}"/>
              </a:ext>
            </a:extLst>
          </p:cNvPr>
          <p:cNvSpPr txBox="1"/>
          <p:nvPr/>
        </p:nvSpPr>
        <p:spPr>
          <a:xfrm>
            <a:off x="863976" y="118513"/>
            <a:ext cx="1075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Merriweather" panose="00000500000000000000" pitchFamily="2" charset="-52"/>
              </a:rPr>
              <a:t>Дальнейший план работы: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E88BEA-B12C-CD1D-3746-BD6E2AEBC031}"/>
              </a:ext>
            </a:extLst>
          </p:cNvPr>
          <p:cNvCxnSpPr>
            <a:cxnSpLocks/>
          </p:cNvCxnSpPr>
          <p:nvPr/>
        </p:nvCxnSpPr>
        <p:spPr>
          <a:xfrm>
            <a:off x="627103" y="713931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21F9EF-47FF-3CDA-06E2-157F4A21B7DA}"/>
              </a:ext>
            </a:extLst>
          </p:cNvPr>
          <p:cNvCxnSpPr>
            <a:cxnSpLocks/>
          </p:cNvCxnSpPr>
          <p:nvPr/>
        </p:nvCxnSpPr>
        <p:spPr>
          <a:xfrm>
            <a:off x="756374" y="120275"/>
            <a:ext cx="0" cy="226239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56CEEEA-2087-5382-086A-BE7630DA517A}"/>
              </a:ext>
            </a:extLst>
          </p:cNvPr>
          <p:cNvSpPr/>
          <p:nvPr/>
        </p:nvSpPr>
        <p:spPr>
          <a:xfrm>
            <a:off x="1607296" y="2309427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Круг: прозрачная заливка 16">
            <a:extLst>
              <a:ext uri="{FF2B5EF4-FFF2-40B4-BE49-F238E27FC236}">
                <a16:creationId xmlns:a16="http://schemas.microsoft.com/office/drawing/2014/main" id="{2DD14472-8F45-6A77-88DF-8DCE52F18FE7}"/>
              </a:ext>
            </a:extLst>
          </p:cNvPr>
          <p:cNvSpPr/>
          <p:nvPr/>
        </p:nvSpPr>
        <p:spPr>
          <a:xfrm>
            <a:off x="1607296" y="3036655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709E6FB2-1CD9-4A2B-2867-D04B10F25D0B}"/>
              </a:ext>
            </a:extLst>
          </p:cNvPr>
          <p:cNvSpPr/>
          <p:nvPr/>
        </p:nvSpPr>
        <p:spPr>
          <a:xfrm>
            <a:off x="1607296" y="3759192"/>
            <a:ext cx="195943" cy="195943"/>
          </a:xfrm>
          <a:prstGeom prst="donu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74014-410C-8BBC-1F79-7A29AF7A98A5}"/>
              </a:ext>
            </a:extLst>
          </p:cNvPr>
          <p:cNvSpPr txBox="1"/>
          <p:nvPr/>
        </p:nvSpPr>
        <p:spPr>
          <a:xfrm>
            <a:off x="1710962" y="2183573"/>
            <a:ext cx="969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 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AE8F11-C1A2-D9FD-8B6B-A62840E91EC7}"/>
              </a:ext>
            </a:extLst>
          </p:cNvPr>
          <p:cNvCxnSpPr>
            <a:cxnSpLocks/>
          </p:cNvCxnSpPr>
          <p:nvPr/>
        </p:nvCxnSpPr>
        <p:spPr>
          <a:xfrm>
            <a:off x="11384806" y="4019052"/>
            <a:ext cx="0" cy="226239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8E15B5D-FC92-DCF0-C2BA-F1E8D56819DC}"/>
              </a:ext>
            </a:extLst>
          </p:cNvPr>
          <p:cNvCxnSpPr>
            <a:cxnSpLocks/>
          </p:cNvCxnSpPr>
          <p:nvPr/>
        </p:nvCxnSpPr>
        <p:spPr>
          <a:xfrm>
            <a:off x="7145484" y="5979869"/>
            <a:ext cx="452991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AC2B19-1C68-CB75-F8A4-2BDC0EF8A6F9}"/>
              </a:ext>
            </a:extLst>
          </p:cNvPr>
          <p:cNvSpPr txBox="1"/>
          <p:nvPr/>
        </p:nvSpPr>
        <p:spPr>
          <a:xfrm>
            <a:off x="2053402" y="2165131"/>
            <a:ext cx="8797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Добиться плавного управления сервоприводами</a:t>
            </a:r>
          </a:p>
          <a:p>
            <a:endParaRPr lang="ru-RU" sz="2400" dirty="0"/>
          </a:p>
          <a:p>
            <a:r>
              <a:rPr lang="ru-RU" sz="2400" dirty="0"/>
              <a:t>Разработать алгоритм задания маршрута и его воспроизведения</a:t>
            </a:r>
          </a:p>
          <a:p>
            <a:endParaRPr lang="ru-RU" sz="2400" dirty="0"/>
          </a:p>
          <a:p>
            <a:r>
              <a:rPr lang="ru-RU" sz="2400" dirty="0"/>
              <a:t>Сборка робота-манипулятора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605F-67D6-00AF-C006-C8CE0007F265}"/>
              </a:ext>
            </a:extLst>
          </p:cNvPr>
          <p:cNvSpPr txBox="1"/>
          <p:nvPr/>
        </p:nvSpPr>
        <p:spPr>
          <a:xfrm>
            <a:off x="11618894" y="62656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68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793BC-9B93-3174-EEDA-1596313F4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891" y="4881760"/>
            <a:ext cx="3302562" cy="14630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Merriweather"/>
                <a:cs typeface="Calibri Light" panose="020F0302020204030204" pitchFamily="34" charset="0"/>
              </a:rPr>
              <a:t>Почта капитана:</a:t>
            </a:r>
            <a:endParaRPr lang="en-US" sz="2400" dirty="0" smtClean="0">
              <a:latin typeface="Merriweather"/>
              <a:cs typeface="Calibri Light" panose="020F0302020204030204" pitchFamily="34" charset="0"/>
            </a:endParaRPr>
          </a:p>
          <a:p>
            <a:r>
              <a:rPr lang="en-US" sz="2400" dirty="0" smtClean="0">
                <a:latin typeface="Merriweather"/>
                <a:cs typeface="Calibri Light" panose="020F0302020204030204" pitchFamily="34" charset="0"/>
              </a:rPr>
              <a:t>fmtrifonov@gmail.com</a:t>
            </a:r>
            <a:endParaRPr lang="ru-RU" sz="2400" dirty="0">
              <a:latin typeface="Merriweather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4626" y="2027208"/>
            <a:ext cx="7644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latin typeface="Merriweather" panose="00000500000000000000"/>
              </a:rPr>
              <a:t>Спасибо за внимание</a:t>
            </a:r>
            <a:endParaRPr lang="ru-RU" sz="5400" b="1" dirty="0">
              <a:latin typeface="Merriweather" panose="000005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0023" y="5406248"/>
            <a:ext cx="131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Merriweather" panose="00000500000000000000"/>
              </a:rPr>
              <a:t>GitHub:</a:t>
            </a:r>
            <a:endParaRPr lang="ru-RU" sz="2400" dirty="0">
              <a:latin typeface="Merriweather" panose="0000050000000000000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9481" r="9262" b="8957"/>
          <a:stretch/>
        </p:blipFill>
        <p:spPr>
          <a:xfrm>
            <a:off x="6116858" y="4634999"/>
            <a:ext cx="215999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2950</TotalTime>
  <Words>151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Merriweather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Объединение русских земель вокруг Москвы</dc:title>
  <dc:creator>AlisaDI</dc:creator>
  <cp:lastModifiedBy>Fedor</cp:lastModifiedBy>
  <cp:revision>50</cp:revision>
  <dcterms:created xsi:type="dcterms:W3CDTF">2022-10-08T04:23:07Z</dcterms:created>
  <dcterms:modified xsi:type="dcterms:W3CDTF">2022-12-11T10:40:54Z</dcterms:modified>
</cp:coreProperties>
</file>