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310" r:id="rId2"/>
    <p:sldId id="320" r:id="rId3"/>
    <p:sldId id="323" r:id="rId4"/>
    <p:sldId id="324" r:id="rId5"/>
    <p:sldId id="326" r:id="rId6"/>
    <p:sldId id="327" r:id="rId7"/>
    <p:sldId id="329" r:id="rId8"/>
    <p:sldId id="331" r:id="rId9"/>
    <p:sldId id="330" r:id="rId10"/>
  </p:sldIdLst>
  <p:sldSz cx="9144000" cy="6858000" type="screen4x3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Oswal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F6B"/>
    <a:srgbClr val="D22E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21033C9-433E-40D6-9894-CF2668186E49}">
  <a:tblStyle styleId="{021033C9-433E-40D6-9894-CF2668186E4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9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88225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82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0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676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65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17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00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662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671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9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774E9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774E92"/>
              </a:buClr>
              <a:buSzPct val="100000"/>
              <a:defRPr sz="4800">
                <a:solidFill>
                  <a:srgbClr val="774E92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DB2F6B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angular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rgbClr val="D22E68"/>
                </a:solidFill>
              </a:rPr>
              <a:t>Estimación de costes</a:t>
            </a:r>
            <a:endParaRPr lang="en" dirty="0">
              <a:solidFill>
                <a:srgbClr val="D22E68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471680" y="2951342"/>
            <a:ext cx="4332900" cy="21767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Ley de </a:t>
            </a:r>
            <a:r>
              <a:rPr lang="es-ES" dirty="0" err="1"/>
              <a:t>Parkison</a:t>
            </a: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 err="1"/>
              <a:t>Pricing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Win</a:t>
            </a: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Puntos Objeto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Comparación de los valores obtenidos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8058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rgbClr val="D22E68"/>
                </a:solidFill>
              </a:rPr>
              <a:t>Ley de </a:t>
            </a:r>
            <a:r>
              <a:rPr lang="es-ES" dirty="0" err="1">
                <a:solidFill>
                  <a:srgbClr val="D22E68"/>
                </a:solidFill>
              </a:rPr>
              <a:t>Parkison</a:t>
            </a:r>
            <a:endParaRPr lang="en" dirty="0">
              <a:solidFill>
                <a:srgbClr val="D22E68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471680" y="2951342"/>
            <a:ext cx="5654800" cy="21767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Gastos energéticos: 615 €/mes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Mobiliario: 35,5€/mes*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Salarios: 10000€/mes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Total:  33,564 €</a:t>
            </a:r>
          </a:p>
          <a:p>
            <a:endParaRPr lang="es-ES" dirty="0"/>
          </a:p>
          <a:p>
            <a:endParaRPr lang="es-ES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3340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2E68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 err="1">
                <a:solidFill>
                  <a:srgbClr val="D82F6B"/>
                </a:solidFill>
              </a:rPr>
              <a:t>Princig</a:t>
            </a:r>
            <a:r>
              <a:rPr lang="es-ES" sz="4400" dirty="0">
                <a:solidFill>
                  <a:srgbClr val="D82F6B"/>
                </a:solidFill>
              </a:rPr>
              <a:t> </a:t>
            </a:r>
            <a:r>
              <a:rPr lang="es-ES" sz="4400" dirty="0" err="1">
                <a:solidFill>
                  <a:srgbClr val="D82F6B"/>
                </a:solidFill>
              </a:rPr>
              <a:t>to</a:t>
            </a:r>
            <a:r>
              <a:rPr lang="es-ES" sz="4400" dirty="0">
                <a:solidFill>
                  <a:srgbClr val="D82F6B"/>
                </a:solidFill>
              </a:rPr>
              <a:t> </a:t>
            </a:r>
            <a:r>
              <a:rPr lang="es-ES" sz="4400" dirty="0" err="1">
                <a:solidFill>
                  <a:srgbClr val="D82F6B"/>
                </a:solidFill>
              </a:rPr>
              <a:t>win</a:t>
            </a:r>
            <a:endParaRPr lang="en" sz="4400" dirty="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456801" y="1998922"/>
            <a:ext cx="2427540" cy="8338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Características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3461258" y="2520994"/>
            <a:ext cx="1247321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6175922" y="2520994"/>
            <a:ext cx="1603647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456800" y="2651447"/>
            <a:ext cx="6425913" cy="16696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Numero de propiedades: 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Numero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proprietarios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Coste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Anual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Gratis</a:t>
            </a:r>
          </a:p>
        </p:txBody>
      </p: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		</a:t>
            </a:r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6170166" y="4785000"/>
            <a:ext cx="1456312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	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157471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Tarifa Free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91554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2E68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 err="1">
                <a:solidFill>
                  <a:srgbClr val="D82F6B"/>
                </a:solidFill>
              </a:rPr>
              <a:t>Princig</a:t>
            </a:r>
            <a:r>
              <a:rPr lang="es-ES" sz="4400" dirty="0">
                <a:solidFill>
                  <a:srgbClr val="D82F6B"/>
                </a:solidFill>
              </a:rPr>
              <a:t> </a:t>
            </a:r>
            <a:r>
              <a:rPr lang="es-ES" sz="4400" dirty="0" err="1">
                <a:solidFill>
                  <a:srgbClr val="D82F6B"/>
                </a:solidFill>
              </a:rPr>
              <a:t>to</a:t>
            </a:r>
            <a:r>
              <a:rPr lang="es-ES" sz="4400" dirty="0">
                <a:solidFill>
                  <a:srgbClr val="D82F6B"/>
                </a:solidFill>
              </a:rPr>
              <a:t> </a:t>
            </a:r>
            <a:r>
              <a:rPr lang="es-ES" sz="4400" dirty="0" err="1">
                <a:solidFill>
                  <a:srgbClr val="D82F6B"/>
                </a:solidFill>
              </a:rPr>
              <a:t>win</a:t>
            </a:r>
            <a:endParaRPr lang="en" sz="4400" dirty="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456801" y="1998922"/>
            <a:ext cx="2427540" cy="8338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Características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4783431" y="644582"/>
            <a:ext cx="1247321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6175922" y="2520994"/>
            <a:ext cx="1603647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456800" y="2651447"/>
            <a:ext cx="6425913" cy="16696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Número de propiedades: 50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Número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proprietarios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50€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Coste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Anual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50€/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año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		</a:t>
            </a:r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6170166" y="4785000"/>
            <a:ext cx="1456312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	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602315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Tarifa Medium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87991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2E68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 err="1">
                <a:solidFill>
                  <a:srgbClr val="D82F6B"/>
                </a:solidFill>
              </a:rPr>
              <a:t>Princig</a:t>
            </a:r>
            <a:r>
              <a:rPr lang="es-ES" sz="4400" dirty="0">
                <a:solidFill>
                  <a:srgbClr val="D82F6B"/>
                </a:solidFill>
              </a:rPr>
              <a:t> </a:t>
            </a:r>
            <a:r>
              <a:rPr lang="es-ES" sz="4400" dirty="0" err="1">
                <a:solidFill>
                  <a:srgbClr val="D82F6B"/>
                </a:solidFill>
              </a:rPr>
              <a:t>to</a:t>
            </a:r>
            <a:r>
              <a:rPr lang="es-ES" sz="4400" dirty="0">
                <a:solidFill>
                  <a:srgbClr val="D82F6B"/>
                </a:solidFill>
              </a:rPr>
              <a:t> </a:t>
            </a:r>
            <a:r>
              <a:rPr lang="es-ES" sz="4400" dirty="0" err="1">
                <a:solidFill>
                  <a:srgbClr val="D82F6B"/>
                </a:solidFill>
              </a:rPr>
              <a:t>win</a:t>
            </a:r>
            <a:endParaRPr lang="en" sz="4400" dirty="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456801" y="1998922"/>
            <a:ext cx="2427540" cy="8338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Características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4783431" y="644582"/>
            <a:ext cx="1247321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6175922" y="2520994"/>
            <a:ext cx="1603647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456800" y="2651447"/>
            <a:ext cx="6425913" cy="16696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Número de propiedades: &gt; 50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Número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proprietarios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100€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Coste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Anual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100€/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año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		</a:t>
            </a:r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6170166" y="4785000"/>
            <a:ext cx="1456312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	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602315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Tarifa </a:t>
            </a:r>
            <a:r>
              <a:rPr lang="es-E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Entreprise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86831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2E68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 err="1">
                <a:solidFill>
                  <a:srgbClr val="D82F6B"/>
                </a:solidFill>
              </a:rPr>
              <a:t>Princig</a:t>
            </a:r>
            <a:r>
              <a:rPr lang="es-ES" sz="4400" dirty="0">
                <a:solidFill>
                  <a:srgbClr val="D82F6B"/>
                </a:solidFill>
              </a:rPr>
              <a:t> </a:t>
            </a:r>
            <a:r>
              <a:rPr lang="es-ES" sz="4400" dirty="0" err="1">
                <a:solidFill>
                  <a:srgbClr val="D82F6B"/>
                </a:solidFill>
              </a:rPr>
              <a:t>to</a:t>
            </a:r>
            <a:r>
              <a:rPr lang="es-ES" sz="4400" dirty="0">
                <a:solidFill>
                  <a:srgbClr val="D82F6B"/>
                </a:solidFill>
              </a:rPr>
              <a:t> </a:t>
            </a:r>
            <a:r>
              <a:rPr lang="es-ES" sz="4400" dirty="0" err="1">
                <a:solidFill>
                  <a:srgbClr val="D82F6B"/>
                </a:solidFill>
              </a:rPr>
              <a:t>win</a:t>
            </a:r>
            <a:endParaRPr lang="en" sz="4400" dirty="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456801" y="1998922"/>
            <a:ext cx="2427540" cy="8338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Características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4783431" y="644582"/>
            <a:ext cx="1247321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6175922" y="2520994"/>
            <a:ext cx="1603647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456800" y="2651447"/>
            <a:ext cx="6425913" cy="16696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10 propiedades: 25€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25 propiedades: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50€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50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propiedades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100€</a:t>
            </a:r>
          </a:p>
        </p:txBody>
      </p: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		</a:t>
            </a:r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6170166" y="4785000"/>
            <a:ext cx="1456312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	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602315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Tarifas Extras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9658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D82F6B"/>
                </a:solidFill>
              </a:rPr>
              <a:t>Puntos objetos</a:t>
            </a:r>
            <a:endParaRPr lang="en" sz="4400" dirty="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575152" y="2646911"/>
            <a:ext cx="1380537" cy="8338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Login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2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Informes: 1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Módulos: 1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2717833" y="2683173"/>
            <a:ext cx="2336038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A.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Propiedades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3</a:t>
            </a:r>
          </a:p>
          <a:p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0</a:t>
            </a:r>
          </a:p>
          <a:p>
            <a:r>
              <a:rPr lang="en-US" sz="1200" dirty="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6175922" y="2520994"/>
            <a:ext cx="1603647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Correo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 1</a:t>
            </a:r>
          </a:p>
          <a:p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Informe:  3</a:t>
            </a:r>
          </a:p>
          <a:p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</a:t>
            </a:r>
            <a:r>
              <a:rPr lang="es-E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dulos</a:t>
            </a:r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 1</a:t>
            </a:r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1525095" y="4954891"/>
            <a:ext cx="1410628" cy="10116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Chat</a:t>
            </a: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 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2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</a:t>
            </a:r>
            <a:endParaRPr lang="en-U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grpSp>
        <p:nvGrpSpPr>
          <p:cNvPr id="51" name="Shape 206"/>
          <p:cNvGrpSpPr/>
          <p:nvPr/>
        </p:nvGrpSpPr>
        <p:grpSpPr>
          <a:xfrm>
            <a:off x="709065" y="2039507"/>
            <a:ext cx="170502" cy="425734"/>
            <a:chOff x="3386850" y="2264623"/>
            <a:chExt cx="203950" cy="509251"/>
          </a:xfrm>
        </p:grpSpPr>
        <p:sp>
          <p:nvSpPr>
            <p:cNvPr id="52" name="Shape 207"/>
            <p:cNvSpPr/>
            <p:nvPr/>
          </p:nvSpPr>
          <p:spPr>
            <a:xfrm>
              <a:off x="3386850" y="2370849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208"/>
            <p:cNvSpPr/>
            <p:nvPr/>
          </p:nvSpPr>
          <p:spPr>
            <a:xfrm>
              <a:off x="3446075" y="2264623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" name="Shape 276"/>
          <p:cNvGrpSpPr/>
          <p:nvPr/>
        </p:nvGrpSpPr>
        <p:grpSpPr>
          <a:xfrm>
            <a:off x="5117745" y="4350241"/>
            <a:ext cx="347107" cy="438983"/>
            <a:chOff x="584925" y="238125"/>
            <a:chExt cx="415200" cy="525100"/>
          </a:xfrm>
        </p:grpSpPr>
        <p:sp>
          <p:nvSpPr>
            <p:cNvPr id="63" name="Shape 27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8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8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8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 dirty="0"/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4975693" y="5047256"/>
            <a:ext cx="1803402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T.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Anuncios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2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Oswald"/>
              </a:rPr>
              <a:t>Informes</a:t>
            </a:r>
            <a:r>
              <a:rPr lang="en-US" sz="1200" dirty="0">
                <a:solidFill>
                  <a:srgbClr val="FFFFFF"/>
                </a:solidFill>
                <a:latin typeface="Oswald"/>
              </a:rPr>
              <a:t>: 2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Oswald"/>
              </a:rPr>
              <a:t>Modulos</a:t>
            </a:r>
            <a:r>
              <a:rPr lang="en-US" sz="1200" dirty="0">
                <a:solidFill>
                  <a:srgbClr val="FFFFFF"/>
                </a:solidFill>
                <a:latin typeface="Oswald"/>
              </a:rPr>
              <a:t> 0</a:t>
            </a:r>
            <a:r>
              <a:rPr lang="en-US" sz="1200" dirty="0"/>
              <a:t>	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" name="Shape 202"/>
          <p:cNvSpPr/>
          <p:nvPr/>
        </p:nvSpPr>
        <p:spPr>
          <a:xfrm>
            <a:off x="6272263" y="2002702"/>
            <a:ext cx="389994" cy="381822"/>
          </a:xfrm>
          <a:custGeom>
            <a:avLst/>
            <a:gdLst/>
            <a:ahLst/>
            <a:cxnLst/>
            <a:rect l="0" t="0" r="0" b="0"/>
            <a:pathLst>
              <a:path w="18660" h="18269" extrusionOk="0">
                <a:moveTo>
                  <a:pt x="14923" y="5080"/>
                </a:moveTo>
                <a:lnTo>
                  <a:pt x="14923" y="9037"/>
                </a:lnTo>
                <a:lnTo>
                  <a:pt x="17316" y="7913"/>
                </a:lnTo>
                <a:lnTo>
                  <a:pt x="9476" y="13579"/>
                </a:lnTo>
                <a:lnTo>
                  <a:pt x="9403" y="13604"/>
                </a:lnTo>
                <a:lnTo>
                  <a:pt x="9330" y="13628"/>
                </a:lnTo>
                <a:lnTo>
                  <a:pt x="9257" y="13604"/>
                </a:lnTo>
                <a:lnTo>
                  <a:pt x="9183" y="13579"/>
                </a:lnTo>
                <a:lnTo>
                  <a:pt x="1344" y="7913"/>
                </a:lnTo>
                <a:lnTo>
                  <a:pt x="3737" y="9037"/>
                </a:lnTo>
                <a:lnTo>
                  <a:pt x="3737" y="5080"/>
                </a:lnTo>
                <a:close/>
                <a:moveTo>
                  <a:pt x="9330" y="0"/>
                </a:moveTo>
                <a:lnTo>
                  <a:pt x="0" y="6741"/>
                </a:lnTo>
                <a:lnTo>
                  <a:pt x="0" y="17780"/>
                </a:lnTo>
                <a:lnTo>
                  <a:pt x="0" y="17853"/>
                </a:lnTo>
                <a:lnTo>
                  <a:pt x="5129" y="14165"/>
                </a:lnTo>
                <a:lnTo>
                  <a:pt x="5227" y="14117"/>
                </a:lnTo>
                <a:lnTo>
                  <a:pt x="5325" y="14117"/>
                </a:lnTo>
                <a:lnTo>
                  <a:pt x="5398" y="14141"/>
                </a:lnTo>
                <a:lnTo>
                  <a:pt x="5471" y="14214"/>
                </a:lnTo>
                <a:lnTo>
                  <a:pt x="5520" y="14312"/>
                </a:lnTo>
                <a:lnTo>
                  <a:pt x="5520" y="14385"/>
                </a:lnTo>
                <a:lnTo>
                  <a:pt x="5471" y="14483"/>
                </a:lnTo>
                <a:lnTo>
                  <a:pt x="5422" y="14556"/>
                </a:lnTo>
                <a:lnTo>
                  <a:pt x="318" y="18244"/>
                </a:lnTo>
                <a:lnTo>
                  <a:pt x="416" y="18244"/>
                </a:lnTo>
                <a:lnTo>
                  <a:pt x="489" y="18268"/>
                </a:lnTo>
                <a:lnTo>
                  <a:pt x="18171" y="18268"/>
                </a:lnTo>
                <a:lnTo>
                  <a:pt x="18244" y="18244"/>
                </a:lnTo>
                <a:lnTo>
                  <a:pt x="18342" y="18244"/>
                </a:lnTo>
                <a:lnTo>
                  <a:pt x="13238" y="14556"/>
                </a:lnTo>
                <a:lnTo>
                  <a:pt x="13189" y="14483"/>
                </a:lnTo>
                <a:lnTo>
                  <a:pt x="13140" y="14385"/>
                </a:lnTo>
                <a:lnTo>
                  <a:pt x="13140" y="14312"/>
                </a:lnTo>
                <a:lnTo>
                  <a:pt x="13189" y="14214"/>
                </a:lnTo>
                <a:lnTo>
                  <a:pt x="13262" y="14141"/>
                </a:lnTo>
                <a:lnTo>
                  <a:pt x="13335" y="14117"/>
                </a:lnTo>
                <a:lnTo>
                  <a:pt x="13433" y="14117"/>
                </a:lnTo>
                <a:lnTo>
                  <a:pt x="13531" y="14165"/>
                </a:lnTo>
                <a:lnTo>
                  <a:pt x="18660" y="17853"/>
                </a:lnTo>
                <a:lnTo>
                  <a:pt x="18660" y="17780"/>
                </a:lnTo>
                <a:lnTo>
                  <a:pt x="18660" y="6741"/>
                </a:lnTo>
                <a:lnTo>
                  <a:pt x="93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55" name="Shape 333"/>
          <p:cNvGrpSpPr/>
          <p:nvPr/>
        </p:nvGrpSpPr>
        <p:grpSpPr>
          <a:xfrm>
            <a:off x="1607164" y="4502848"/>
            <a:ext cx="358351" cy="298117"/>
            <a:chOff x="1926350" y="995225"/>
            <a:chExt cx="428650" cy="356600"/>
          </a:xfrm>
        </p:grpSpPr>
        <p:sp>
          <p:nvSpPr>
            <p:cNvPr id="61" name="Shape 334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335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336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3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6" name="Shape 300"/>
          <p:cNvSpPr/>
          <p:nvPr/>
        </p:nvSpPr>
        <p:spPr>
          <a:xfrm>
            <a:off x="2743276" y="2146678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78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D82F6B"/>
                </a:solidFill>
              </a:rPr>
              <a:t>Puntos objetos</a:t>
            </a:r>
            <a:endParaRPr lang="en" sz="4400" dirty="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575152" y="2646911"/>
            <a:ext cx="1912016" cy="17020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Buzón de sugerencias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Informes: 3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Módulos: 1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3105302" y="2688504"/>
            <a:ext cx="2336038" cy="14864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A.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Instalación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3</a:t>
            </a:r>
          </a:p>
          <a:p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</a:t>
            </a:r>
          </a:p>
          <a:p>
            <a:r>
              <a:rPr lang="en-US" sz="1200" dirty="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6175922" y="2520994"/>
            <a:ext cx="2236558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Documentos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 1</a:t>
            </a:r>
          </a:p>
          <a:p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Informe:  3</a:t>
            </a:r>
          </a:p>
          <a:p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Modulos 1</a:t>
            </a: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2142567" y="4983806"/>
            <a:ext cx="1410628" cy="10116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Averias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2 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</a:t>
            </a:r>
            <a:endParaRPr lang="en-U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grpSp>
        <p:nvGrpSpPr>
          <p:cNvPr id="62" name="Shape 276"/>
          <p:cNvGrpSpPr/>
          <p:nvPr/>
        </p:nvGrpSpPr>
        <p:grpSpPr>
          <a:xfrm>
            <a:off x="6172662" y="2067085"/>
            <a:ext cx="347107" cy="438983"/>
            <a:chOff x="584925" y="238125"/>
            <a:chExt cx="415200" cy="525100"/>
          </a:xfrm>
        </p:grpSpPr>
        <p:sp>
          <p:nvSpPr>
            <p:cNvPr id="63" name="Shape 27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8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8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8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 dirty="0"/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4975693" y="5047256"/>
            <a:ext cx="1803402" cy="1184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Calendario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2</a:t>
            </a:r>
          </a:p>
          <a:p>
            <a:r>
              <a:rPr lang="en-US" sz="1200" dirty="0">
                <a:solidFill>
                  <a:srgbClr val="FFFFFF"/>
                </a:solidFill>
                <a:latin typeface="Oswald"/>
              </a:rPr>
              <a:t>Informes:3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Oswald"/>
              </a:rPr>
              <a:t>Modulos</a:t>
            </a:r>
            <a:r>
              <a:rPr lang="en-US" sz="1200" dirty="0">
                <a:solidFill>
                  <a:srgbClr val="FFFFFF"/>
                </a:solidFill>
                <a:latin typeface="Oswald"/>
              </a:rPr>
              <a:t> 1</a:t>
            </a:r>
            <a:r>
              <a:rPr lang="en-US" sz="1200" dirty="0"/>
              <a:t>	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" name="Shape 202"/>
          <p:cNvSpPr/>
          <p:nvPr/>
        </p:nvSpPr>
        <p:spPr>
          <a:xfrm>
            <a:off x="703168" y="2100760"/>
            <a:ext cx="389994" cy="381822"/>
          </a:xfrm>
          <a:custGeom>
            <a:avLst/>
            <a:gdLst/>
            <a:ahLst/>
            <a:cxnLst/>
            <a:rect l="0" t="0" r="0" b="0"/>
            <a:pathLst>
              <a:path w="18660" h="18269" extrusionOk="0">
                <a:moveTo>
                  <a:pt x="14923" y="5080"/>
                </a:moveTo>
                <a:lnTo>
                  <a:pt x="14923" y="9037"/>
                </a:lnTo>
                <a:lnTo>
                  <a:pt x="17316" y="7913"/>
                </a:lnTo>
                <a:lnTo>
                  <a:pt x="9476" y="13579"/>
                </a:lnTo>
                <a:lnTo>
                  <a:pt x="9403" y="13604"/>
                </a:lnTo>
                <a:lnTo>
                  <a:pt x="9330" y="13628"/>
                </a:lnTo>
                <a:lnTo>
                  <a:pt x="9257" y="13604"/>
                </a:lnTo>
                <a:lnTo>
                  <a:pt x="9183" y="13579"/>
                </a:lnTo>
                <a:lnTo>
                  <a:pt x="1344" y="7913"/>
                </a:lnTo>
                <a:lnTo>
                  <a:pt x="3737" y="9037"/>
                </a:lnTo>
                <a:lnTo>
                  <a:pt x="3737" y="5080"/>
                </a:lnTo>
                <a:close/>
                <a:moveTo>
                  <a:pt x="9330" y="0"/>
                </a:moveTo>
                <a:lnTo>
                  <a:pt x="0" y="6741"/>
                </a:lnTo>
                <a:lnTo>
                  <a:pt x="0" y="17780"/>
                </a:lnTo>
                <a:lnTo>
                  <a:pt x="0" y="17853"/>
                </a:lnTo>
                <a:lnTo>
                  <a:pt x="5129" y="14165"/>
                </a:lnTo>
                <a:lnTo>
                  <a:pt x="5227" y="14117"/>
                </a:lnTo>
                <a:lnTo>
                  <a:pt x="5325" y="14117"/>
                </a:lnTo>
                <a:lnTo>
                  <a:pt x="5398" y="14141"/>
                </a:lnTo>
                <a:lnTo>
                  <a:pt x="5471" y="14214"/>
                </a:lnTo>
                <a:lnTo>
                  <a:pt x="5520" y="14312"/>
                </a:lnTo>
                <a:lnTo>
                  <a:pt x="5520" y="14385"/>
                </a:lnTo>
                <a:lnTo>
                  <a:pt x="5471" y="14483"/>
                </a:lnTo>
                <a:lnTo>
                  <a:pt x="5422" y="14556"/>
                </a:lnTo>
                <a:lnTo>
                  <a:pt x="318" y="18244"/>
                </a:lnTo>
                <a:lnTo>
                  <a:pt x="416" y="18244"/>
                </a:lnTo>
                <a:lnTo>
                  <a:pt x="489" y="18268"/>
                </a:lnTo>
                <a:lnTo>
                  <a:pt x="18171" y="18268"/>
                </a:lnTo>
                <a:lnTo>
                  <a:pt x="18244" y="18244"/>
                </a:lnTo>
                <a:lnTo>
                  <a:pt x="18342" y="18244"/>
                </a:lnTo>
                <a:lnTo>
                  <a:pt x="13238" y="14556"/>
                </a:lnTo>
                <a:lnTo>
                  <a:pt x="13189" y="14483"/>
                </a:lnTo>
                <a:lnTo>
                  <a:pt x="13140" y="14385"/>
                </a:lnTo>
                <a:lnTo>
                  <a:pt x="13140" y="14312"/>
                </a:lnTo>
                <a:lnTo>
                  <a:pt x="13189" y="14214"/>
                </a:lnTo>
                <a:lnTo>
                  <a:pt x="13262" y="14141"/>
                </a:lnTo>
                <a:lnTo>
                  <a:pt x="13335" y="14117"/>
                </a:lnTo>
                <a:lnTo>
                  <a:pt x="13433" y="14117"/>
                </a:lnTo>
                <a:lnTo>
                  <a:pt x="13531" y="14165"/>
                </a:lnTo>
                <a:lnTo>
                  <a:pt x="18660" y="17853"/>
                </a:lnTo>
                <a:lnTo>
                  <a:pt x="18660" y="17780"/>
                </a:lnTo>
                <a:lnTo>
                  <a:pt x="18660" y="6741"/>
                </a:lnTo>
                <a:lnTo>
                  <a:pt x="93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6" name="Shape 300"/>
          <p:cNvSpPr/>
          <p:nvPr/>
        </p:nvSpPr>
        <p:spPr>
          <a:xfrm>
            <a:off x="3169131" y="2146678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492"/>
          <p:cNvSpPr/>
          <p:nvPr/>
        </p:nvSpPr>
        <p:spPr>
          <a:xfrm>
            <a:off x="2314867" y="4536106"/>
            <a:ext cx="344601" cy="337788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" name="Shape 301"/>
          <p:cNvGrpSpPr/>
          <p:nvPr/>
        </p:nvGrpSpPr>
        <p:grpSpPr>
          <a:xfrm>
            <a:off x="5132517" y="4573859"/>
            <a:ext cx="336908" cy="330261"/>
            <a:chOff x="5983625" y="301625"/>
            <a:chExt cx="403000" cy="395050"/>
          </a:xfrm>
        </p:grpSpPr>
        <p:sp>
          <p:nvSpPr>
            <p:cNvPr id="29" name="Shape 302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3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04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05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06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0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0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0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1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1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12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13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14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315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16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1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31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31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32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32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73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D82F6B"/>
                </a:solidFill>
              </a:rPr>
              <a:t>Puntos objetos</a:t>
            </a:r>
            <a:endParaRPr lang="en" sz="4400" dirty="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376854" y="2705403"/>
            <a:ext cx="1912016" cy="17020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Vistas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Simple : 18</a:t>
            </a:r>
          </a:p>
          <a:p>
            <a:r>
              <a:rPr lang="es-E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IModerado</a:t>
            </a:r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Complejo: 1</a:t>
            </a:r>
          </a:p>
          <a:p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Total:  27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3105302" y="2688504"/>
            <a:ext cx="2336038" cy="14864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Simple 19</a:t>
            </a:r>
          </a:p>
          <a:p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Moderado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5</a:t>
            </a: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Complejo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Total:  87</a:t>
            </a:r>
          </a:p>
          <a:p>
            <a:r>
              <a:rPr lang="en-US" sz="1200" dirty="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6175922" y="2520994"/>
            <a:ext cx="2236558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Modulos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Modulos: 8</a:t>
            </a:r>
          </a:p>
          <a:p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Total: 80</a:t>
            </a: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182880" y="4983807"/>
            <a:ext cx="4059936" cy="6619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Total: 194*200 = 38.000€ </a:t>
            </a:r>
          </a:p>
        </p:txBody>
      </p:sp>
      <p:grpSp>
        <p:nvGrpSpPr>
          <p:cNvPr id="62" name="Shape 276"/>
          <p:cNvGrpSpPr/>
          <p:nvPr/>
        </p:nvGrpSpPr>
        <p:grpSpPr>
          <a:xfrm>
            <a:off x="3361578" y="2199415"/>
            <a:ext cx="347107" cy="438983"/>
            <a:chOff x="584925" y="238125"/>
            <a:chExt cx="415200" cy="525100"/>
          </a:xfrm>
        </p:grpSpPr>
        <p:sp>
          <p:nvSpPr>
            <p:cNvPr id="63" name="Shape 27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8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8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8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 dirty="0"/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4975693" y="5047256"/>
            <a:ext cx="1803402" cy="1184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	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Total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" name="Shape 426"/>
          <p:cNvGrpSpPr/>
          <p:nvPr/>
        </p:nvGrpSpPr>
        <p:grpSpPr>
          <a:xfrm>
            <a:off x="456801" y="2249808"/>
            <a:ext cx="413485" cy="261354"/>
            <a:chOff x="3241525" y="3039450"/>
            <a:chExt cx="494600" cy="312625"/>
          </a:xfrm>
        </p:grpSpPr>
        <p:sp>
          <p:nvSpPr>
            <p:cNvPr id="50" name="Shape 42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2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" name="Shape 524"/>
          <p:cNvGrpSpPr/>
          <p:nvPr/>
        </p:nvGrpSpPr>
        <p:grpSpPr>
          <a:xfrm>
            <a:off x="6319672" y="2093601"/>
            <a:ext cx="459423" cy="417561"/>
            <a:chOff x="4562200" y="4968250"/>
            <a:chExt cx="549550" cy="499475"/>
          </a:xfrm>
        </p:grpSpPr>
        <p:sp>
          <p:nvSpPr>
            <p:cNvPr id="60" name="Shape 525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526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52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52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52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5804900"/>
      </p:ext>
    </p:extLst>
  </p:cSld>
  <p:clrMapOvr>
    <a:masterClrMapping/>
  </p:clrMapOvr>
</p:sld>
</file>

<file path=ppt/theme/theme1.xml><?xml version="1.0" encoding="utf-8"?>
<a:theme xmlns:a="http://schemas.openxmlformats.org/drawingml/2006/main" name="Ober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288</Words>
  <Application>Microsoft Office PowerPoint</Application>
  <PresentationFormat>Presentación en pantalla (4:3)</PresentationFormat>
  <Paragraphs>111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Open Sans</vt:lpstr>
      <vt:lpstr>Oswald</vt:lpstr>
      <vt:lpstr>Arial</vt:lpstr>
      <vt:lpstr>Oberon template</vt:lpstr>
      <vt:lpstr>Estimación de costes</vt:lpstr>
      <vt:lpstr>Ley de Parkison</vt:lpstr>
      <vt:lpstr>Princig to win</vt:lpstr>
      <vt:lpstr>Princig to win</vt:lpstr>
      <vt:lpstr>Princig to win</vt:lpstr>
      <vt:lpstr>Princig to win</vt:lpstr>
      <vt:lpstr>Puntos objetos</vt:lpstr>
      <vt:lpstr>Puntos objetos</vt:lpstr>
      <vt:lpstr>Puntos objetos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ASPE</dc:title>
  <dc:creator>WR Guide</dc:creator>
  <cp:lastModifiedBy>rafa</cp:lastModifiedBy>
  <cp:revision>52</cp:revision>
  <dcterms:modified xsi:type="dcterms:W3CDTF">2017-05-06T19:02:25Z</dcterms:modified>
</cp:coreProperties>
</file>