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83" r:id="rId22"/>
    <p:sldId id="289" r:id="rId23"/>
    <p:sldId id="292" r:id="rId24"/>
    <p:sldId id="293" r:id="rId25"/>
    <p:sldId id="295" r:id="rId26"/>
    <p:sldId id="290" r:id="rId27"/>
    <p:sldId id="291" r:id="rId28"/>
    <p:sldId id="294" r:id="rId29"/>
    <p:sldId id="285" r:id="rId30"/>
    <p:sldId id="296" r:id="rId31"/>
    <p:sldId id="287" r:id="rId32"/>
    <p:sldId id="288" r:id="rId33"/>
    <p:sldId id="297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Oswald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explosion val="5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1D-4353-B01B-E926AB8208DC}"/>
              </c:ext>
            </c:extLst>
          </c:dPt>
          <c:dPt>
            <c:idx val="1"/>
            <c:bubble3D val="0"/>
            <c:explosion val="5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412-48B5-9452-7441A39B439E}"/>
              </c:ext>
            </c:extLst>
          </c:dPt>
          <c:dPt>
            <c:idx val="2"/>
            <c:bubble3D val="0"/>
            <c:explosion val="8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12-48B5-9452-7441A39B439E}"/>
              </c:ext>
            </c:extLst>
          </c:dPt>
          <c:cat>
            <c:strRef>
              <c:f>Hoja1!$A$2:$A$4</c:f>
              <c:strCache>
                <c:ptCount val="3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80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12-48B5-9452-7441A39B4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3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5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36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68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94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1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3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1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83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95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143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090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8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04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59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42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71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8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352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989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1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46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9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448446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/>
          <p:cNvSpPr txBox="1">
            <a:spLocks/>
          </p:cNvSpPr>
          <p:nvPr/>
        </p:nvSpPr>
        <p:spPr>
          <a:xfrm>
            <a:off x="5697122" y="3031183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>
              <a:buSzPct val="25000"/>
            </a:pPr>
            <a:r>
              <a:rPr lang="en" sz="7000" dirty="0">
                <a:solidFill>
                  <a:srgbClr val="9BDE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VecinApp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80654" y="4999512"/>
            <a:ext cx="687581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ALEJANDRO ALEMAÑ    |    JORGE GOMARIZ    |    MARTIN LAIZ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ADRIÁN MONTOYA    |    RAFAEL SORIA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183" name="Shape 183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186" name="Shape 186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189" name="Shape 189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Planificación y Análisis de Riesgos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94" name="Shape 194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98" name="Shape 198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01" name="Shape 20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692100" y="2694600"/>
            <a:ext cx="23054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Material de calidad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Mejores proveedores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Elegir la correcta DB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Copias de seguridad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Trabajo equitativo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Buena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Motivar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 cualificado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Convencer al inversor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Numero de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Plazos razonables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Establecer buenas pautas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Revisar las licencias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Alternativas al CV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Enterarse actualizaciones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Adaptación otro framework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 cliente sabe lo que quiere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Contrato con el cliente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Señal de pago inicial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Prever posibles cambios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Margen economico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trabajadores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Posibilidades herramienta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219" name="Shape 219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222" name="Shape 222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225" name="Shape 225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230" name="Shape 230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234" name="Shape 234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37" name="Shape 2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x="692100" y="26946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 componentes PC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retardo elevado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Error en la carga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Detectar popularización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Faltas de asistencia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Informe de quejas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interes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Chequeos medicos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Excedente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Economia inestable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 trabajo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Reunion diaria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Notificaciones del programa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Changelog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Programas auxiliares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Leer detalles de versiones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Feedback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Consultar RAI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855950" y="5017200"/>
            <a:ext cx="2578499" cy="11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Reunión previsiones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individual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del lenguaje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Alto coste temporal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Estimación de costes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4332900" cy="2176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Ley de </a:t>
            </a:r>
            <a:r>
              <a:rPr lang="es-ES" err="1"/>
              <a:t>Parkison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err="1"/>
              <a:t>Pricing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Win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Puntos Objeto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Comparación de los valores obtenidos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058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Ley de </a:t>
            </a:r>
            <a:r>
              <a:rPr lang="es-ES" err="1">
                <a:solidFill>
                  <a:srgbClr val="D22E68"/>
                </a:solidFill>
              </a:rPr>
              <a:t>Parkison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7235406" cy="2571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Gastos energéticos: 112€/mes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Otros gastos: 1000€/mes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Mobiliario: 35,5€/mes*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Salarios: 10000€/mes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Total:  44,740 €</a:t>
            </a:r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340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686134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propietarios: 1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 0€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36848" y="2565119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50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5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Anual:85€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005425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&gt;200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Anual:300€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Tarifas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269714" y="228199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789885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546918" y="4439029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3130920" y="2641337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25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</a:t>
            </a:r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Anual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40€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3361578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998162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8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Anual:160€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32" name="Shape 300"/>
          <p:cNvSpPr/>
          <p:nvPr/>
        </p:nvSpPr>
        <p:spPr>
          <a:xfrm>
            <a:off x="2591503" y="4425081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3148548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6"/>
            <a:ext cx="6425913" cy="301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 propietarios/año: 12€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 propietarios/año: 80€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25 propietarios/año: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50 </a:t>
            </a: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propietarios/año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250€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400€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200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700€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Tarifas Extras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9658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380537" cy="14573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94520" y="2683173"/>
            <a:ext cx="2075413" cy="1421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Propiedades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614128"/>
            <a:ext cx="1603647" cy="12720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Correo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245275" y="4837227"/>
            <a:ext cx="1410628" cy="13022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Chat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 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51" name="Shape 206"/>
          <p:cNvGrpSpPr/>
          <p:nvPr/>
        </p:nvGrpSpPr>
        <p:grpSpPr>
          <a:xfrm>
            <a:off x="1180169" y="2282652"/>
            <a:ext cx="170502" cy="425734"/>
            <a:chOff x="3386850" y="2264623"/>
            <a:chExt cx="203950" cy="509251"/>
          </a:xfrm>
        </p:grpSpPr>
        <p:sp>
          <p:nvSpPr>
            <p:cNvPr id="52" name="Shape 207"/>
            <p:cNvSpPr/>
            <p:nvPr/>
          </p:nvSpPr>
          <p:spPr>
            <a:xfrm>
              <a:off x="3386850" y="2370849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08"/>
            <p:cNvSpPr/>
            <p:nvPr/>
          </p:nvSpPr>
          <p:spPr>
            <a:xfrm>
              <a:off x="3446075" y="2264623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276"/>
          <p:cNvGrpSpPr/>
          <p:nvPr/>
        </p:nvGrpSpPr>
        <p:grpSpPr>
          <a:xfrm>
            <a:off x="5245521" y="4458467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554935" y="4823712"/>
            <a:ext cx="1789557" cy="14188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Anuncios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0</a:t>
            </a:r>
          </a:p>
          <a:p>
            <a:pPr algn="ctr"/>
            <a:r>
              <a:rPr lang="en-US" sz="1200" dirty="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6782748" y="2273680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" name="Shape 333"/>
          <p:cNvGrpSpPr/>
          <p:nvPr/>
        </p:nvGrpSpPr>
        <p:grpSpPr>
          <a:xfrm>
            <a:off x="1776513" y="4539110"/>
            <a:ext cx="358351" cy="298117"/>
            <a:chOff x="1926350" y="995225"/>
            <a:chExt cx="428650" cy="356600"/>
          </a:xfrm>
        </p:grpSpPr>
        <p:sp>
          <p:nvSpPr>
            <p:cNvPr id="61" name="Shape 33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33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33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" name="Shape 300"/>
          <p:cNvSpPr/>
          <p:nvPr/>
        </p:nvSpPr>
        <p:spPr>
          <a:xfrm>
            <a:off x="3739779" y="23275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94597" y="2555121"/>
            <a:ext cx="2337865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Buzón de sugerencias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3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33864" y="2536360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Instalación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99946" y="2503748"/>
            <a:ext cx="2236558" cy="17361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 1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558216" y="4824506"/>
            <a:ext cx="1410628" cy="13871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Averias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 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62" name="Shape 276"/>
          <p:cNvGrpSpPr/>
          <p:nvPr/>
        </p:nvGrpSpPr>
        <p:grpSpPr>
          <a:xfrm>
            <a:off x="6814032" y="217610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5797450" y="4900344"/>
            <a:ext cx="1383345" cy="14952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Acceso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1</a:t>
            </a:r>
          </a:p>
          <a:p>
            <a:pPr algn="ctr"/>
            <a:r>
              <a:rPr lang="en-US" sz="1200">
                <a:solidFill>
                  <a:srgbClr val="FFFFFF"/>
                </a:solidFill>
                <a:latin typeface="Oswald"/>
              </a:rPr>
              <a:t>Informes:2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2</a:t>
            </a:r>
          </a:p>
          <a:p>
            <a:pPr algn="r"/>
            <a:r>
              <a:rPr lang="en-US" sz="120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1047769" y="2241035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300"/>
          <p:cNvSpPr/>
          <p:nvPr/>
        </p:nvSpPr>
        <p:spPr>
          <a:xfrm>
            <a:off x="3809436" y="2285216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492"/>
          <p:cNvSpPr/>
          <p:nvPr/>
        </p:nvSpPr>
        <p:spPr>
          <a:xfrm>
            <a:off x="1068104" y="4614753"/>
            <a:ext cx="344601" cy="337788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01"/>
          <p:cNvGrpSpPr/>
          <p:nvPr/>
        </p:nvGrpSpPr>
        <p:grpSpPr>
          <a:xfrm>
            <a:off x="3833429" y="4661152"/>
            <a:ext cx="336908" cy="330261"/>
            <a:chOff x="5983625" y="301625"/>
            <a:chExt cx="403000" cy="395050"/>
          </a:xfrm>
        </p:grpSpPr>
        <p:sp>
          <p:nvSpPr>
            <p:cNvPr id="29" name="Shape 30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0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0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0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0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0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0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1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1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1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1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1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1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1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" name="Shape 182"/>
          <p:cNvSpPr txBox="1">
            <a:spLocks/>
          </p:cNvSpPr>
          <p:nvPr/>
        </p:nvSpPr>
        <p:spPr>
          <a:xfrm>
            <a:off x="3925829" y="484160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0" name="Shape 182"/>
          <p:cNvSpPr txBox="1">
            <a:spLocks/>
          </p:cNvSpPr>
          <p:nvPr/>
        </p:nvSpPr>
        <p:spPr>
          <a:xfrm>
            <a:off x="3262389" y="4910247"/>
            <a:ext cx="2485685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Calendario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>
                <a:solidFill>
                  <a:srgbClr val="FFFFFF"/>
                </a:solidFill>
                <a:latin typeface="Oswald"/>
              </a:rPr>
              <a:t>Informes:3</a:t>
            </a:r>
          </a:p>
          <a:p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1</a:t>
            </a:r>
            <a:r>
              <a:rPr lang="en-US" sz="1200"/>
              <a:t>			</a:t>
            </a:r>
          </a:p>
        </p:txBody>
      </p:sp>
      <p:grpSp>
        <p:nvGrpSpPr>
          <p:cNvPr id="89" name="Shape 442"/>
          <p:cNvGrpSpPr/>
          <p:nvPr/>
        </p:nvGrpSpPr>
        <p:grpSpPr>
          <a:xfrm>
            <a:off x="6262304" y="4718619"/>
            <a:ext cx="376743" cy="253203"/>
            <a:chOff x="1241275" y="3718400"/>
            <a:chExt cx="450650" cy="302875"/>
          </a:xfrm>
        </p:grpSpPr>
        <p:sp>
          <p:nvSpPr>
            <p:cNvPr id="90" name="Shape 44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44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4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44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376854" y="2705403"/>
            <a:ext cx="1912016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: 19</a:t>
            </a:r>
          </a:p>
          <a:p>
            <a:pPr algn="ctr"/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IModerado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28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156829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21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Moderado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8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82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77394" y="2730405"/>
            <a:ext cx="1378539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Modulos: 9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90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2393142" y="4977564"/>
            <a:ext cx="3814911" cy="6619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200*200 = 40.000€ </a:t>
            </a:r>
          </a:p>
        </p:txBody>
      </p:sp>
      <p:grpSp>
        <p:nvGrpSpPr>
          <p:cNvPr id="62" name="Shape 276"/>
          <p:cNvGrpSpPr/>
          <p:nvPr/>
        </p:nvGrpSpPr>
        <p:grpSpPr>
          <a:xfrm>
            <a:off x="3721664" y="229142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" name="Shape 426"/>
          <p:cNvGrpSpPr/>
          <p:nvPr/>
        </p:nvGrpSpPr>
        <p:grpSpPr>
          <a:xfrm>
            <a:off x="1126119" y="2402734"/>
            <a:ext cx="413485" cy="261354"/>
            <a:chOff x="3241525" y="3039450"/>
            <a:chExt cx="494600" cy="312625"/>
          </a:xfrm>
        </p:grpSpPr>
        <p:sp>
          <p:nvSpPr>
            <p:cNvPr id="50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524"/>
          <p:cNvGrpSpPr/>
          <p:nvPr/>
        </p:nvGrpSpPr>
        <p:grpSpPr>
          <a:xfrm>
            <a:off x="6336951" y="2263409"/>
            <a:ext cx="459423" cy="417561"/>
            <a:chOff x="4562200" y="4968250"/>
            <a:chExt cx="549550" cy="499475"/>
          </a:xfrm>
        </p:grpSpPr>
        <p:sp>
          <p:nvSpPr>
            <p:cNvPr id="60" name="Shape 52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2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2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2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2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80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>
                <a:solidFill>
                  <a:srgbClr val="D82F6B"/>
                </a:solidFill>
              </a:rPr>
              <a:t>Comparativa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276310" y="2726865"/>
            <a:ext cx="2701596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80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6400€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25055" y="2726865"/>
            <a:ext cx="2731420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30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25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10050€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3939838" y="4750768"/>
            <a:ext cx="41047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120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5000€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998318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1434661" y="238023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799745" y="44151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2977906" y="2733841"/>
            <a:ext cx="2705928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60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11400€</a:t>
            </a:r>
          </a:p>
          <a:p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sz="1200" dirty="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4107237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246978" y="4760985"/>
            <a:ext cx="29143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10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5600€</a:t>
            </a:r>
          </a:p>
        </p:txBody>
      </p:sp>
      <p:sp>
        <p:nvSpPr>
          <p:cNvPr id="32" name="Shape 300"/>
          <p:cNvSpPr/>
          <p:nvPr/>
        </p:nvSpPr>
        <p:spPr>
          <a:xfrm>
            <a:off x="2477555" y="44405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6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Introducción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838200" y="3164444"/>
            <a:ext cx="4332900" cy="2508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Objetivos Generales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dirty="0"/>
              <a:t>· Usuarios</a:t>
            </a:r>
            <a:endParaRPr lang="en"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Funcionalidades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Restricciones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961171" y="201352"/>
            <a:ext cx="1818761" cy="6270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Comparativa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837042"/>
            <a:ext cx="8024620" cy="12777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Media coste: 42370 €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Cantidad abonada primer año: 38,450€</a:t>
            </a:r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13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 general del proyecto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326511" y="3832532"/>
            <a:ext cx="2610414" cy="24904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dirty="0"/>
              <a:t>4 fases genéricas</a:t>
            </a:r>
          </a:p>
          <a:p>
            <a:r>
              <a:rPr lang="es-ES" dirty="0"/>
              <a:t>-Inicio</a:t>
            </a:r>
          </a:p>
          <a:p>
            <a:r>
              <a:rPr lang="es-ES" dirty="0"/>
              <a:t>-Elaboración</a:t>
            </a:r>
          </a:p>
          <a:p>
            <a:r>
              <a:rPr lang="es-ES" dirty="0"/>
              <a:t>-Construcción</a:t>
            </a:r>
          </a:p>
          <a:p>
            <a:r>
              <a:rPr lang="en" dirty="0"/>
              <a:t>-</a:t>
            </a:r>
            <a:r>
              <a:rPr lang="es-ES" dirty="0"/>
              <a:t>Transición</a:t>
            </a:r>
            <a:endParaRPr lang="e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81" y="3939244"/>
            <a:ext cx="516530" cy="5165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18" y="2081566"/>
            <a:ext cx="517881" cy="517881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5510887" y="2081566"/>
            <a:ext cx="2287326" cy="516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Iteraciones sin delimitar (n)</a:t>
            </a:r>
            <a:endParaRPr lang="en" dirty="0"/>
          </a:p>
        </p:txBody>
      </p:sp>
      <p:sp>
        <p:nvSpPr>
          <p:cNvPr id="7" name="Shape 61"/>
          <p:cNvSpPr txBox="1">
            <a:spLocks/>
          </p:cNvSpPr>
          <p:nvPr/>
        </p:nvSpPr>
        <p:spPr>
          <a:xfrm>
            <a:off x="1493313" y="2081566"/>
            <a:ext cx="3012666" cy="1545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Tareas comunes a todos los proyectos informáticos</a:t>
            </a:r>
            <a:endParaRPr lang="en" dirty="0"/>
          </a:p>
        </p:txBody>
      </p:sp>
      <p:grpSp>
        <p:nvGrpSpPr>
          <p:cNvPr id="8" name="Shape 306"/>
          <p:cNvGrpSpPr/>
          <p:nvPr/>
        </p:nvGrpSpPr>
        <p:grpSpPr>
          <a:xfrm>
            <a:off x="845647" y="2081566"/>
            <a:ext cx="347105" cy="420109"/>
            <a:chOff x="584925" y="922575"/>
            <a:chExt cx="415200" cy="502524"/>
          </a:xfrm>
        </p:grpSpPr>
        <p:sp>
          <p:nvSpPr>
            <p:cNvPr id="9" name="Shape 307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308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30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62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 general del proyecto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32" y="1952321"/>
            <a:ext cx="6172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dirty="0"/>
              <a:t>Una iteración (I1)</a:t>
            </a:r>
          </a:p>
          <a:p>
            <a:pPr marL="457200" indent="-457200">
              <a:buFontTx/>
              <a:buChar char="-"/>
            </a:pPr>
            <a:r>
              <a:rPr lang="es-ES" dirty="0"/>
              <a:t>10 días de duración mínima</a:t>
            </a:r>
          </a:p>
          <a:p>
            <a:pPr marL="457200" indent="-457200">
              <a:buFontTx/>
              <a:buChar char="-"/>
            </a:pPr>
            <a:r>
              <a:rPr lang="es-ES" dirty="0"/>
              <a:t>Camino crítico: Secuencia de 4 actividades</a:t>
            </a:r>
          </a:p>
          <a:p>
            <a:pPr marL="457200" indent="-457200">
              <a:buFontTx/>
              <a:buChar char="-"/>
            </a:pPr>
            <a:r>
              <a:rPr lang="es-ES" dirty="0"/>
              <a:t>Demora permisible (Holgura libre) = 0 días</a:t>
            </a:r>
          </a:p>
          <a:p>
            <a:pPr marL="457200" indent="-457200">
              <a:buFontTx/>
              <a:buChar char="-"/>
            </a:pPr>
            <a:r>
              <a:rPr lang="es-ES" dirty="0"/>
              <a:t>Margen de demora total (Holgura total) = 0 días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365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3839908"/>
            <a:ext cx="8039100" cy="2543175"/>
          </a:xfrm>
          <a:prstGeom prst="rect">
            <a:avLst/>
          </a:prstGeom>
        </p:spPr>
      </p:pic>
      <p:sp>
        <p:nvSpPr>
          <p:cNvPr id="6" name="Shape 61"/>
          <p:cNvSpPr txBox="1">
            <a:spLocks/>
          </p:cNvSpPr>
          <p:nvPr/>
        </p:nvSpPr>
        <p:spPr>
          <a:xfrm>
            <a:off x="367668" y="1868578"/>
            <a:ext cx="8520300" cy="16061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(Comienzo anticipado = Límite de comienzo) </a:t>
            </a:r>
            <a:r>
              <a:rPr lang="es-ES" dirty="0">
                <a:sym typeface="Wingdings" panose="05000000000000000000" pitchFamily="2" charset="2"/>
              </a:rPr>
              <a:t> 27 de Marzo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Fin anticipado  7 de Abril</a:t>
            </a:r>
          </a:p>
          <a:p>
            <a:r>
              <a:rPr lang="es-ES" dirty="0">
                <a:sym typeface="Wingdings" panose="05000000000000000000" pitchFamily="2" charset="2"/>
              </a:rPr>
              <a:t>Límite de finalización  10 de Abril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91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1ª Iteración (Inicio)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2742319"/>
            <a:ext cx="7866188" cy="30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24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 indent="-457200">
              <a:buFontTx/>
              <a:buChar char="-"/>
            </a:pPr>
            <a:r>
              <a:rPr lang="es-ES" dirty="0"/>
              <a:t>Una iteración (E1)</a:t>
            </a:r>
          </a:p>
          <a:p>
            <a:pPr marL="457200" indent="-457200">
              <a:buFontTx/>
              <a:buChar char="-"/>
            </a:pPr>
            <a:r>
              <a:rPr lang="es-ES" dirty="0"/>
              <a:t>8 días de duración mínima</a:t>
            </a:r>
          </a:p>
          <a:p>
            <a:pPr marL="457200" indent="-457200">
              <a:buFontTx/>
              <a:buChar char="-"/>
            </a:pPr>
            <a:r>
              <a:rPr lang="es-ES" dirty="0"/>
              <a:t>Camino crítico: Secuencia de 4 actividades</a:t>
            </a:r>
          </a:p>
          <a:p>
            <a:pPr marL="457200" indent="-457200">
              <a:buFontTx/>
              <a:buChar char="-"/>
            </a:pPr>
            <a:r>
              <a:rPr lang="es-ES" dirty="0"/>
              <a:t>Demora permisible (Holgura libre) = 0 días</a:t>
            </a:r>
          </a:p>
          <a:p>
            <a:pPr marL="457200" indent="-457200">
              <a:buFontTx/>
              <a:buChar char="-"/>
            </a:pPr>
            <a:r>
              <a:rPr lang="es-ES" dirty="0"/>
              <a:t>Margen de demora total (Holgura total) = 0 días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856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0" y="3342513"/>
            <a:ext cx="8058150" cy="2952750"/>
          </a:xfrm>
          <a:prstGeom prst="rect">
            <a:avLst/>
          </a:prstGeom>
        </p:spPr>
      </p:pic>
      <p:sp>
        <p:nvSpPr>
          <p:cNvPr id="4" name="Shape 61"/>
          <p:cNvSpPr txBox="1">
            <a:spLocks/>
          </p:cNvSpPr>
          <p:nvPr/>
        </p:nvSpPr>
        <p:spPr>
          <a:xfrm>
            <a:off x="377700" y="1795426"/>
            <a:ext cx="8424924" cy="109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/>
              <a:t>(Comienzo anticipado = Límite de comienzo) </a:t>
            </a:r>
            <a:r>
              <a:rPr lang="es-ES" dirty="0">
                <a:sym typeface="Wingdings" panose="05000000000000000000" pitchFamily="2" charset="2"/>
              </a:rPr>
              <a:t> 10 de Abril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(Fin anticipado = Límite de finalización)  19 Abril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97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2ª Iteración (Elaboración)</a:t>
            </a:r>
            <a:endParaRPr lang="e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8" y="2609089"/>
            <a:ext cx="7589626" cy="31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191992" y="2558414"/>
            <a:ext cx="4714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u="sng" dirty="0">
                <a:solidFill>
                  <a:schemeClr val="bg1"/>
                </a:solidFill>
                <a:latin typeface="Oswald" panose="00000500000000000000" pitchFamily="2" charset="0"/>
              </a:rPr>
              <a:t>Tiempo de trabajo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80% trabajo actual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15% anteriores proyectos/compañeros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5% otras tareas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575879811"/>
              </p:ext>
            </p:extLst>
          </p:nvPr>
        </p:nvGraphicFramePr>
        <p:xfrm>
          <a:off x="241094" y="2052700"/>
          <a:ext cx="3950898" cy="376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hape 60"/>
          <p:cNvSpPr txBox="1">
            <a:spLocks/>
          </p:cNvSpPr>
          <p:nvPr/>
        </p:nvSpPr>
        <p:spPr>
          <a:xfrm>
            <a:off x="510329" y="671593"/>
            <a:ext cx="4546702" cy="1194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Reparto del trabajo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7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Objetivos Generales</a:t>
            </a:r>
          </a:p>
        </p:txBody>
      </p:sp>
      <p:sp>
        <p:nvSpPr>
          <p:cNvPr id="45" name="Shape 45"/>
          <p:cNvSpPr/>
          <p:nvPr/>
        </p:nvSpPr>
        <p:spPr>
          <a:xfrm>
            <a:off x="1495480" y="2878651"/>
            <a:ext cx="1138658" cy="228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2869880" y="3363748"/>
            <a:ext cx="66188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7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369940" y="3107266"/>
            <a:ext cx="187583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600" b="0" i="0" u="none" strike="noStrike" cap="none" dirty="0">
                <a:solidFill>
                  <a:schemeClr val="lt1">
                    <a:alpha val="67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💢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84655" y="4627080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APP                                          Adaptabilidad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0"/>
          <p:cNvSpPr txBox="1">
            <a:spLocks/>
          </p:cNvSpPr>
          <p:nvPr/>
        </p:nvSpPr>
        <p:spPr>
          <a:xfrm>
            <a:off x="510329" y="671593"/>
            <a:ext cx="4546702" cy="1194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Reparto del trabajo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6" y="2929561"/>
            <a:ext cx="8461620" cy="22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2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0"/>
          <p:cNvSpPr txBox="1">
            <a:spLocks/>
          </p:cNvSpPr>
          <p:nvPr/>
        </p:nvSpPr>
        <p:spPr>
          <a:xfrm>
            <a:off x="510329" y="671593"/>
            <a:ext cx="5332021" cy="1194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Estructura organizativa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24267" y="2330285"/>
            <a:ext cx="3718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Grupo pequeño y joven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Metodologías ágiles (Scrum)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Revisión y discusión continua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Equipo autogestionado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62" y="2524078"/>
            <a:ext cx="528450" cy="5284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07" y="3220782"/>
            <a:ext cx="623360" cy="62336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362" y="3988646"/>
            <a:ext cx="552156" cy="55215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362" y="4742590"/>
            <a:ext cx="528450" cy="5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7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938172" y="2330285"/>
            <a:ext cx="6911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Dificultad media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Tiempo de vida largo (mantenimiento)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Grado de comunicación variable según fase del proyecto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solidFill>
                  <a:schemeClr val="bg1"/>
                </a:solidFill>
                <a:latin typeface="Oswald" panose="00000500000000000000" pitchFamily="2" charset="0"/>
              </a:rPr>
              <a:t>Estructura organizativa descentralizada controlada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07" y="2538170"/>
            <a:ext cx="457200" cy="457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56" y="3253039"/>
            <a:ext cx="502351" cy="5023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856" y="4013059"/>
            <a:ext cx="476250" cy="4762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841" y="4656055"/>
            <a:ext cx="635331" cy="635331"/>
          </a:xfrm>
          <a:prstGeom prst="rect">
            <a:avLst/>
          </a:prstGeom>
        </p:spPr>
      </p:pic>
      <p:sp>
        <p:nvSpPr>
          <p:cNvPr id="9" name="Shape 60"/>
          <p:cNvSpPr txBox="1">
            <a:spLocks/>
          </p:cNvSpPr>
          <p:nvPr/>
        </p:nvSpPr>
        <p:spPr>
          <a:xfrm>
            <a:off x="510329" y="671593"/>
            <a:ext cx="5332021" cy="11947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Estructura organizativa</a:t>
            </a:r>
            <a:endParaRPr lang="e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7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"/>
          <p:cNvSpPr txBox="1">
            <a:spLocks/>
          </p:cNvSpPr>
          <p:nvPr/>
        </p:nvSpPr>
        <p:spPr>
          <a:xfrm>
            <a:off x="640093" y="4619708"/>
            <a:ext cx="3250500" cy="1511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>
              <a:buSzPct val="25000"/>
            </a:pPr>
            <a:r>
              <a:rPr lang="en" sz="7000" dirty="0">
                <a:solidFill>
                  <a:srgbClr val="9BDE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VecinApp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66846" y="1135925"/>
            <a:ext cx="2708606" cy="38148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ALEJANDRO ALEMAÑ JORGE GOMARIZ MARTIN LAIZ</a:t>
            </a:r>
          </a:p>
          <a:p>
            <a:pPr algn="ctr">
              <a:lnSpc>
                <a:spcPct val="250000"/>
              </a:lnSpc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ADRIÁN MONTOYA RAFAEL SORIA</a:t>
            </a:r>
          </a:p>
        </p:txBody>
      </p:sp>
    </p:spTree>
    <p:extLst>
      <p:ext uri="{BB962C8B-B14F-4D97-AF65-F5344CB8AC3E}">
        <p14:creationId xmlns:p14="http://schemas.microsoft.com/office/powerpoint/2010/main" val="2960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2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s-ES" sz="4800" b="0" i="0" u="none" strike="noStrike" cap="none" dirty="0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Usuarios</a:t>
            </a:r>
            <a:endParaRPr lang="en" sz="4800" b="0" i="0" u="none" strike="noStrike" cap="none" dirty="0">
              <a:solidFill>
                <a:srgbClr val="774E9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11781" y="2760389"/>
            <a:ext cx="698430" cy="7363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1536" y="3551479"/>
            <a:ext cx="6654729" cy="694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Vecino                      Miembro de la junta          Personal de mantenimiento</a:t>
            </a:r>
          </a:p>
        </p:txBody>
      </p:sp>
      <p:grpSp>
        <p:nvGrpSpPr>
          <p:cNvPr id="105" name="Shape 432"/>
          <p:cNvGrpSpPr/>
          <p:nvPr/>
        </p:nvGrpSpPr>
        <p:grpSpPr>
          <a:xfrm>
            <a:off x="2482344" y="2762795"/>
            <a:ext cx="878547" cy="736346"/>
            <a:chOff x="2599825" y="3689700"/>
            <a:chExt cx="429850" cy="360273"/>
          </a:xfrm>
        </p:grpSpPr>
        <p:sp>
          <p:nvSpPr>
            <p:cNvPr id="106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289884" y="2739766"/>
            <a:ext cx="110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🔨</a:t>
            </a:r>
            <a:endParaRPr lang="es-ES" sz="4800" dirty="0"/>
          </a:p>
        </p:txBody>
      </p:sp>
      <p:grpSp>
        <p:nvGrpSpPr>
          <p:cNvPr id="108" name="Shape 411"/>
          <p:cNvGrpSpPr/>
          <p:nvPr/>
        </p:nvGrpSpPr>
        <p:grpSpPr>
          <a:xfrm>
            <a:off x="1435338" y="4306572"/>
            <a:ext cx="995282" cy="736346"/>
            <a:chOff x="5255200" y="3006475"/>
            <a:chExt cx="511700" cy="378575"/>
          </a:xfrm>
        </p:grpSpPr>
        <p:sp>
          <p:nvSpPr>
            <p:cNvPr id="109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127422" y="5168508"/>
            <a:ext cx="4659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Administrador                                  Extras</a:t>
            </a:r>
            <a:endParaRPr lang="en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chemeClr val="lt1"/>
              </a:buClr>
              <a:buSzPct val="25000"/>
            </a:pPr>
            <a:endParaRPr lang="es-E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endParaRPr lang="es-ES" dirty="0"/>
          </a:p>
        </p:txBody>
      </p:sp>
      <p:sp>
        <p:nvSpPr>
          <p:cNvPr id="111" name="Shape 347"/>
          <p:cNvSpPr/>
          <p:nvPr/>
        </p:nvSpPr>
        <p:spPr>
          <a:xfrm>
            <a:off x="3647030" y="4303302"/>
            <a:ext cx="736998" cy="7369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3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Funcionalidades</a:t>
            </a:r>
          </a:p>
        </p:txBody>
      </p:sp>
      <p:sp>
        <p:nvSpPr>
          <p:cNvPr id="55" name="Shape 55"/>
          <p:cNvSpPr/>
          <p:nvPr/>
        </p:nvSpPr>
        <p:spPr>
          <a:xfrm>
            <a:off x="1047249" y="3103381"/>
            <a:ext cx="383587" cy="404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1940276" y="3091037"/>
            <a:ext cx="588488" cy="412888"/>
            <a:chOff x="559275" y="1683950"/>
            <a:chExt cx="466499" cy="327300"/>
          </a:xfrm>
        </p:grpSpPr>
        <p:sp>
          <p:nvSpPr>
            <p:cNvPr id="57" name="Shape 57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2997937" y="3080766"/>
            <a:ext cx="421665" cy="421665"/>
            <a:chOff x="2594325" y="1627175"/>
            <a:chExt cx="440850" cy="440850"/>
          </a:xfrm>
        </p:grpSpPr>
        <p:sp>
          <p:nvSpPr>
            <p:cNvPr id="60" name="Shape 6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3980925" y="3087105"/>
            <a:ext cx="255687" cy="416818"/>
            <a:chOff x="6730350" y="2315900"/>
            <a:chExt cx="257700" cy="420100"/>
          </a:xfrm>
        </p:grpSpPr>
        <p:sp>
          <p:nvSpPr>
            <p:cNvPr id="64" name="Shape 6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4867021" y="3089849"/>
            <a:ext cx="422408" cy="414076"/>
            <a:chOff x="5983625" y="301625"/>
            <a:chExt cx="402998" cy="395049"/>
          </a:xfrm>
        </p:grpSpPr>
        <p:sp>
          <p:nvSpPr>
            <p:cNvPr id="70" name="Shape 70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1065488" y="4520519"/>
            <a:ext cx="347105" cy="420109"/>
            <a:chOff x="584925" y="922575"/>
            <a:chExt cx="415200" cy="502524"/>
          </a:xfrm>
        </p:grpSpPr>
        <p:sp>
          <p:nvSpPr>
            <p:cNvPr id="91" name="Shape 91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/>
          <p:nvPr/>
        </p:nvSpPr>
        <p:spPr>
          <a:xfrm>
            <a:off x="1999614" y="4520519"/>
            <a:ext cx="482242" cy="421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2999395" y="4515984"/>
            <a:ext cx="422076" cy="421437"/>
            <a:chOff x="6660750" y="298550"/>
            <a:chExt cx="396900" cy="396300"/>
          </a:xfrm>
        </p:grpSpPr>
        <p:sp>
          <p:nvSpPr>
            <p:cNvPr id="96" name="Shape 9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3895152" y="4511560"/>
            <a:ext cx="497678" cy="421437"/>
            <a:chOff x="5275975" y="4344850"/>
            <a:chExt cx="470148" cy="398125"/>
          </a:xfrm>
        </p:grpSpPr>
        <p:sp>
          <p:nvSpPr>
            <p:cNvPr id="99" name="Shape 99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902886" y="3505603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Usuario           Mensajería       Anuncios       Sugerencias       Reservas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61999" y="4943662"/>
            <a:ext cx="50573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Documentos         Alertas          Actuaciones       Parking           Acceso</a:t>
            </a:r>
          </a:p>
        </p:txBody>
      </p:sp>
      <p:sp>
        <p:nvSpPr>
          <p:cNvPr id="104" name="Shape 104"/>
          <p:cNvSpPr/>
          <p:nvPr/>
        </p:nvSpPr>
        <p:spPr>
          <a:xfrm>
            <a:off x="4671618" y="4409033"/>
            <a:ext cx="7489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🔑</a:t>
            </a:r>
          </a:p>
        </p:txBody>
      </p:sp>
    </p:spTree>
    <p:extLst>
      <p:ext uri="{BB962C8B-B14F-4D97-AF65-F5344CB8AC3E}">
        <p14:creationId xmlns:p14="http://schemas.microsoft.com/office/powerpoint/2010/main" val="35761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019075" y="851175"/>
            <a:ext cx="1286350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4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Restricciones</a:t>
            </a:r>
          </a:p>
        </p:txBody>
      </p:sp>
      <p:sp>
        <p:nvSpPr>
          <p:cNvPr id="111" name="Shape 111"/>
          <p:cNvSpPr/>
          <p:nvPr/>
        </p:nvSpPr>
        <p:spPr>
          <a:xfrm>
            <a:off x="3200813" y="2663310"/>
            <a:ext cx="1443892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332257" y="2702835"/>
            <a:ext cx="815703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639433" y="4415783"/>
            <a:ext cx="566650" cy="815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1133293" y="4415783"/>
            <a:ext cx="1213631" cy="815658"/>
            <a:chOff x="1241275" y="3718400"/>
            <a:chExt cx="450650" cy="302873"/>
          </a:xfrm>
        </p:grpSpPr>
        <p:sp>
          <p:nvSpPr>
            <p:cNvPr id="115" name="Shape 115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413624" y="3479803"/>
            <a:ext cx="307900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Internet                                      Servidores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39739" y="5230851"/>
            <a:ext cx="321804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Morosidad                                     Seguridad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37850" y="788425"/>
            <a:ext cx="33806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Análisis de Riesgos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249800" y="1794125"/>
            <a:ext cx="4696800" cy="51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5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¿Qué es un riesgo?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Probabilidad de que ocurra alguna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	circunstancia adversa.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¿A quién afectan los riesgos?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proyecto → Agenda de los recursos.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producto → Calidad del desarrollo.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negocio → Organización que gestiona el proyecto.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l="45898"/>
          <a:stretch/>
        </p:blipFill>
        <p:spPr>
          <a:xfrm>
            <a:off x="408025" y="2813000"/>
            <a:ext cx="3508925" cy="2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6450" y="462000"/>
            <a:ext cx="1158250" cy="11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34400" y="1648786"/>
            <a:ext cx="76751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Desarrollo de planes para minimizar los posibles riesgos de un proyecto.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76050" y="763850"/>
            <a:ext cx="53918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Proceso de Gestión de Riesgos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800" y="2712224"/>
            <a:ext cx="4704120" cy="27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35700" y="2909086"/>
            <a:ext cx="3253200" cy="234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3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49750" y="4135095"/>
            <a:ext cx="365499" cy="365499"/>
            <a:chOff x="1922075" y="1629000"/>
            <a:chExt cx="437200" cy="437199"/>
          </a:xfrm>
        </p:grpSpPr>
        <p:sp>
          <p:nvSpPr>
            <p:cNvPr id="147" name="Shape 1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69814" y="4106005"/>
            <a:ext cx="299119" cy="423684"/>
            <a:chOff x="3984000" y="1594200"/>
            <a:chExt cx="357800" cy="506800"/>
          </a:xfrm>
        </p:grpSpPr>
        <p:sp>
          <p:nvSpPr>
            <p:cNvPr id="150" name="Shape 1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534129" y="1805965"/>
            <a:ext cx="170502" cy="425733"/>
            <a:chOff x="3386850" y="2264625"/>
            <a:chExt cx="203950" cy="509250"/>
          </a:xfrm>
        </p:grpSpPr>
        <p:sp>
          <p:nvSpPr>
            <p:cNvPr id="153" name="Shape 15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Identificación de Riesgos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58" name="Shape 158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62" name="Shape 162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165" name="Shape 16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 txBox="1"/>
          <p:nvPr/>
        </p:nvSpPr>
        <p:spPr>
          <a:xfrm>
            <a:off x="692100" y="2694600"/>
            <a:ext cx="20525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Ordenadores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Trafico de red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de datos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Infraestructura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245850" y="26946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Despido de un miembro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Baja de un empleado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Conflictos en el grupo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Reducción de la plantilla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Retraso en las entregas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 reparto de las tareas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Inversor del proyecto se retira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92100" y="50418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Expira una licencia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Cambio de versión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 el framework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Cambian las necesidades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especificación cambia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Nuevas funcionalidades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comunicación cliente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del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medios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1045</Words>
  <Application>Microsoft Office PowerPoint</Application>
  <PresentationFormat>Presentación en pantalla (4:3)</PresentationFormat>
  <Paragraphs>364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Wingdings</vt:lpstr>
      <vt:lpstr>Calibri</vt:lpstr>
      <vt:lpstr>Open Sans</vt:lpstr>
      <vt:lpstr>Oswald</vt:lpstr>
      <vt:lpstr>Oberon template</vt:lpstr>
      <vt:lpstr>Presentación de PowerPoint</vt:lpstr>
      <vt:lpstr>Introducción</vt:lpstr>
      <vt:lpstr>Objetivos Generales</vt:lpstr>
      <vt:lpstr>Usuarios</vt:lpstr>
      <vt:lpstr>Funcionalidades</vt:lpstr>
      <vt:lpstr>Restricciones</vt:lpstr>
      <vt:lpstr>Análisis de Riesgos</vt:lpstr>
      <vt:lpstr>Proceso de Gestión de Riesgos</vt:lpstr>
      <vt:lpstr>Identificación de Riesgos</vt:lpstr>
      <vt:lpstr>Planificación y Análisis de Riesgos</vt:lpstr>
      <vt:lpstr>Monitorización</vt:lpstr>
      <vt:lpstr>Estimación de costes</vt:lpstr>
      <vt:lpstr>Ley de Parkison</vt:lpstr>
      <vt:lpstr>Princig to win</vt:lpstr>
      <vt:lpstr>Princig to win</vt:lpstr>
      <vt:lpstr>Puntos objetos</vt:lpstr>
      <vt:lpstr>Puntos objetos</vt:lpstr>
      <vt:lpstr>Puntos objetos</vt:lpstr>
      <vt:lpstr>Comparativa</vt:lpstr>
      <vt:lpstr>Comparativa</vt:lpstr>
      <vt:lpstr>Plan general del proyecto</vt:lpstr>
      <vt:lpstr>Plan general del proyecto</vt:lpstr>
      <vt:lpstr>1ª Iteración (Inicio)</vt:lpstr>
      <vt:lpstr>1ª Iteración (Inicio)</vt:lpstr>
      <vt:lpstr>1ª Iteración (Inicio)</vt:lpstr>
      <vt:lpstr>2ª Iteración (Elaboración)</vt:lpstr>
      <vt:lpstr>2ª Iteración (Elaboración)</vt:lpstr>
      <vt:lpstr>2ª Iteración (Elaboración)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VecinApp</dc:title>
  <cp:lastModifiedBy>MARTIN LAIZ GOMEZ</cp:lastModifiedBy>
  <cp:revision>33</cp:revision>
  <dcterms:modified xsi:type="dcterms:W3CDTF">2017-05-08T07:42:14Z</dcterms:modified>
</cp:coreProperties>
</file>