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embeddedFontLst>
    <p:embeddedFont>
      <p:font typeface="Oswald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462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39A6D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100000"/>
              <a:buFont typeface="Oswald"/>
              <a:buNone/>
              <a:defRPr b="0" i="0" sz="60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774E9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  <a:defRPr b="0" i="0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7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7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3" type="body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7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DB2F6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DED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ular0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29370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81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■"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5697122" y="3031183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1112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b="0" i="0" lang="en" sz="70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VecinApp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080654" y="4999512"/>
            <a:ext cx="687581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ALEJANDRO ALEMAÑ    |    JORGE GOMARIZ    |    MARTIN LAIZ</a:t>
            </a:r>
          </a:p>
          <a:p>
            <a:pPr indent="-12700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ADRIÁN MONTOYA    |    RAFAEL SORIA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01" name="Shape 201"/>
            <p:cNvSpPr/>
            <p:nvPr/>
          </p:nvSpPr>
          <p:spPr>
            <a:xfrm>
              <a:off x="2208425" y="1629000"/>
              <a:ext cx="150899" cy="150899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2075" y="1686400"/>
              <a:ext cx="379799" cy="379799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04" name="Shape 204"/>
            <p:cNvSpPr/>
            <p:nvPr/>
          </p:nvSpPr>
          <p:spPr>
            <a:xfrm>
              <a:off x="3984000" y="1597875"/>
              <a:ext cx="44699" cy="503099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041375" y="1594200"/>
              <a:ext cx="300300" cy="229499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07" name="Shape 207"/>
            <p:cNvSpPr/>
            <p:nvPr/>
          </p:nvSpPr>
          <p:spPr>
            <a:xfrm>
              <a:off x="3386850" y="2370850"/>
              <a:ext cx="204000" cy="402899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46075" y="2264625"/>
              <a:ext cx="85500" cy="94199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Shape 209"/>
          <p:cNvSpPr txBox="1"/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12" name="Shape 212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2663325" y="1702275"/>
              <a:ext cx="296699" cy="296699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16" name="Shape 216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19" name="Shape 21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697400" y="335200"/>
              <a:ext cx="323700" cy="323099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Shape 221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37" name="Shape 237"/>
            <p:cNvSpPr/>
            <p:nvPr/>
          </p:nvSpPr>
          <p:spPr>
            <a:xfrm>
              <a:off x="2208425" y="1629000"/>
              <a:ext cx="150899" cy="150899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922075" y="1686400"/>
              <a:ext cx="379799" cy="379799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40" name="Shape 240"/>
            <p:cNvSpPr/>
            <p:nvPr/>
          </p:nvSpPr>
          <p:spPr>
            <a:xfrm>
              <a:off x="3984000" y="1597875"/>
              <a:ext cx="44699" cy="503099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041375" y="1594200"/>
              <a:ext cx="300300" cy="229499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43" name="Shape 243"/>
            <p:cNvSpPr/>
            <p:nvPr/>
          </p:nvSpPr>
          <p:spPr>
            <a:xfrm>
              <a:off x="3386850" y="2370850"/>
              <a:ext cx="204000" cy="402899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3446075" y="2264625"/>
              <a:ext cx="85500" cy="94199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Shape 245"/>
          <p:cNvSpPr txBox="1"/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7" name="Shape 24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48" name="Shape 248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663325" y="1702275"/>
              <a:ext cx="296699" cy="296699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52" name="Shape 252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55" name="Shape 25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697400" y="335200"/>
              <a:ext cx="323700" cy="323099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2F6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D22E6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Estimación de costes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Ley de Parkison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Pricing to Win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Puntos Objeto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Comparación de los valores obtenidos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2F6B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D22E6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Ley de Parkison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Gastos energéticos: 112€/mes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Otros gastos: 1000€/mes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Mobiliario: 35,5€/mes*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Salarios: 10000€/mes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 44,740 €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Princig to win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75152" y="2646911"/>
            <a:ext cx="1686134" cy="1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propiedades: 10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propietarios: 1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 Anual: 0€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Medium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propiedades: 50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: 5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 Anual:85€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propiedades: &gt;200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propietarios: 10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 Anual:300€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6208053" y="761301"/>
            <a:ext cx="2204427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</a:p>
        </p:txBody>
      </p:sp>
      <p:sp>
        <p:nvSpPr>
          <p:cNvPr id="285" name="Shape 285"/>
          <p:cNvSpPr/>
          <p:nvPr/>
        </p:nvSpPr>
        <p:spPr>
          <a:xfrm>
            <a:off x="6269714" y="2281993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789885" y="2397167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546918" y="4439029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Basic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propiedades: 25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: 2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 Anual: 40€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289" name="Shape 289"/>
          <p:cNvSpPr/>
          <p:nvPr/>
        </p:nvSpPr>
        <p:spPr>
          <a:xfrm>
            <a:off x="3361578" y="2397167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propiedades: 100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propietarios: 8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Coste Anual:160€</a:t>
            </a:r>
          </a:p>
        </p:txBody>
      </p:sp>
      <p:sp>
        <p:nvSpPr>
          <p:cNvPr id="291" name="Shape 291"/>
          <p:cNvSpPr/>
          <p:nvPr/>
        </p:nvSpPr>
        <p:spPr>
          <a:xfrm>
            <a:off x="2591503" y="4425081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Princig to win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56801" y="1998922"/>
            <a:ext cx="3148548" cy="833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783431" y="644582"/>
            <a:ext cx="1247321" cy="1064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456800" y="2651446"/>
            <a:ext cx="6425913" cy="30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 150€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50 propietarios/año: 250€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100 propietarios/año: 400€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200 propietarios/año: 700€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170166" y="4785000"/>
            <a:ext cx="1456312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208053" y="761301"/>
            <a:ext cx="2602315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Puntos objetos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75152" y="2646911"/>
            <a:ext cx="1380537" cy="1457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2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1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894520" y="2683173"/>
            <a:ext cx="2075413" cy="142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A. Propiedades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0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175922" y="2614128"/>
            <a:ext cx="1603647" cy="1272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 1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Informe: 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45275" y="4837227"/>
            <a:ext cx="1410628" cy="1302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</a:t>
            </a: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1 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2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1180169" y="2282652"/>
            <a:ext cx="170502" cy="425734"/>
            <a:chOff x="3386850" y="2264623"/>
            <a:chExt cx="203950" cy="509251"/>
          </a:xfrm>
        </p:grpSpPr>
        <p:sp>
          <p:nvSpPr>
            <p:cNvPr id="314" name="Shape 314"/>
            <p:cNvSpPr/>
            <p:nvPr/>
          </p:nvSpPr>
          <p:spPr>
            <a:xfrm>
              <a:off x="3386850" y="2370849"/>
              <a:ext cx="203950" cy="403025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3446075" y="2264623"/>
              <a:ext cx="85500" cy="9405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317" name="Shape 317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20000" w="12000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20000" w="12000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Shape 323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554935" y="4823712"/>
            <a:ext cx="1789557" cy="14188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T. Anuncios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2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2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0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208053" y="761301"/>
            <a:ext cx="2204427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6782748" y="2273680"/>
            <a:ext cx="389994" cy="381822"/>
          </a:xfrm>
          <a:custGeom>
            <a:pathLst>
              <a:path extrusionOk="0" h="120000" w="120000">
                <a:moveTo>
                  <a:pt x="95967" y="33368"/>
                </a:moveTo>
                <a:lnTo>
                  <a:pt x="95967" y="59359"/>
                </a:lnTo>
                <a:lnTo>
                  <a:pt x="111356" y="51976"/>
                </a:lnTo>
                <a:lnTo>
                  <a:pt x="60938" y="89193"/>
                </a:lnTo>
                <a:lnTo>
                  <a:pt x="60469" y="89357"/>
                </a:lnTo>
                <a:lnTo>
                  <a:pt x="60000" y="89515"/>
                </a:lnTo>
                <a:lnTo>
                  <a:pt x="59530" y="89357"/>
                </a:lnTo>
                <a:lnTo>
                  <a:pt x="59054" y="89193"/>
                </a:lnTo>
                <a:lnTo>
                  <a:pt x="8643" y="51976"/>
                </a:lnTo>
                <a:lnTo>
                  <a:pt x="24032" y="59359"/>
                </a:lnTo>
                <a:lnTo>
                  <a:pt x="24032" y="33368"/>
                </a:lnTo>
                <a:close/>
                <a:moveTo>
                  <a:pt x="60000" y="0"/>
                </a:moveTo>
                <a:lnTo>
                  <a:pt x="0" y="44278"/>
                </a:lnTo>
                <a:lnTo>
                  <a:pt x="0" y="116788"/>
                </a:lnTo>
                <a:lnTo>
                  <a:pt x="0" y="117267"/>
                </a:lnTo>
                <a:lnTo>
                  <a:pt x="32983" y="93042"/>
                </a:lnTo>
                <a:lnTo>
                  <a:pt x="33614" y="92727"/>
                </a:lnTo>
                <a:lnTo>
                  <a:pt x="34244" y="92727"/>
                </a:lnTo>
                <a:lnTo>
                  <a:pt x="34713" y="92885"/>
                </a:lnTo>
                <a:lnTo>
                  <a:pt x="35183" y="93364"/>
                </a:lnTo>
                <a:lnTo>
                  <a:pt x="35498" y="94008"/>
                </a:lnTo>
                <a:lnTo>
                  <a:pt x="35498" y="94487"/>
                </a:lnTo>
                <a:lnTo>
                  <a:pt x="35183" y="95131"/>
                </a:lnTo>
                <a:lnTo>
                  <a:pt x="34868" y="95611"/>
                </a:lnTo>
                <a:lnTo>
                  <a:pt x="2045" y="119835"/>
                </a:lnTo>
                <a:lnTo>
                  <a:pt x="2675" y="119835"/>
                </a:lnTo>
                <a:lnTo>
                  <a:pt x="3144" y="119993"/>
                </a:lnTo>
                <a:lnTo>
                  <a:pt x="116855" y="119993"/>
                </a:lnTo>
                <a:lnTo>
                  <a:pt x="117324" y="119835"/>
                </a:lnTo>
                <a:lnTo>
                  <a:pt x="117954" y="119835"/>
                </a:lnTo>
                <a:lnTo>
                  <a:pt x="85131" y="95611"/>
                </a:lnTo>
                <a:lnTo>
                  <a:pt x="84816" y="95131"/>
                </a:lnTo>
                <a:lnTo>
                  <a:pt x="84501" y="94487"/>
                </a:lnTo>
                <a:lnTo>
                  <a:pt x="84501" y="94008"/>
                </a:lnTo>
                <a:lnTo>
                  <a:pt x="84816" y="93364"/>
                </a:lnTo>
                <a:lnTo>
                  <a:pt x="85286" y="92885"/>
                </a:lnTo>
                <a:lnTo>
                  <a:pt x="85755" y="92727"/>
                </a:lnTo>
                <a:lnTo>
                  <a:pt x="86385" y="92727"/>
                </a:lnTo>
                <a:lnTo>
                  <a:pt x="87016" y="93042"/>
                </a:lnTo>
                <a:lnTo>
                  <a:pt x="120000" y="117267"/>
                </a:lnTo>
                <a:lnTo>
                  <a:pt x="120000" y="116788"/>
                </a:lnTo>
                <a:lnTo>
                  <a:pt x="120000" y="44278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328" name="Shape 328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120000" w="12000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20000" w="12000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20000" w="12000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Shape 332"/>
          <p:cNvSpPr/>
          <p:nvPr/>
        </p:nvSpPr>
        <p:spPr>
          <a:xfrm>
            <a:off x="3739779" y="2327567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Puntos objetos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4597" y="2555121"/>
            <a:ext cx="2337865" cy="1702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2833864" y="2536360"/>
            <a:ext cx="2336038" cy="1486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A. Instalación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899946" y="2503748"/>
            <a:ext cx="2236558" cy="1736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 1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Informe: 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 1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58216" y="4824506"/>
            <a:ext cx="1410628" cy="1387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</a:t>
            </a: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 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 3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Módulos: 1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6814032" y="2176102"/>
            <a:ext cx="347107" cy="438983"/>
            <a:chOff x="584925" y="238125"/>
            <a:chExt cx="415200" cy="525100"/>
          </a:xfrm>
        </p:grpSpPr>
        <p:sp>
          <p:nvSpPr>
            <p:cNvPr id="343" name="Shape 34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20000" w="12000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20000" w="12000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5797450" y="4900344"/>
            <a:ext cx="1383345" cy="14952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T. Acceso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1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Informes:2</a:t>
            </a:r>
          </a:p>
          <a:p>
            <a: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 2</a:t>
            </a:r>
          </a:p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6208053" y="761301"/>
            <a:ext cx="2204427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1047769" y="2241035"/>
            <a:ext cx="389994" cy="381822"/>
          </a:xfrm>
          <a:custGeom>
            <a:pathLst>
              <a:path extrusionOk="0" h="120000" w="120000">
                <a:moveTo>
                  <a:pt x="95967" y="33368"/>
                </a:moveTo>
                <a:lnTo>
                  <a:pt x="95967" y="59359"/>
                </a:lnTo>
                <a:lnTo>
                  <a:pt x="111356" y="51976"/>
                </a:lnTo>
                <a:lnTo>
                  <a:pt x="60938" y="89193"/>
                </a:lnTo>
                <a:lnTo>
                  <a:pt x="60469" y="89357"/>
                </a:lnTo>
                <a:lnTo>
                  <a:pt x="60000" y="89515"/>
                </a:lnTo>
                <a:lnTo>
                  <a:pt x="59530" y="89357"/>
                </a:lnTo>
                <a:lnTo>
                  <a:pt x="59054" y="89193"/>
                </a:lnTo>
                <a:lnTo>
                  <a:pt x="8643" y="51976"/>
                </a:lnTo>
                <a:lnTo>
                  <a:pt x="24032" y="59359"/>
                </a:lnTo>
                <a:lnTo>
                  <a:pt x="24032" y="33368"/>
                </a:lnTo>
                <a:close/>
                <a:moveTo>
                  <a:pt x="60000" y="0"/>
                </a:moveTo>
                <a:lnTo>
                  <a:pt x="0" y="44278"/>
                </a:lnTo>
                <a:lnTo>
                  <a:pt x="0" y="116788"/>
                </a:lnTo>
                <a:lnTo>
                  <a:pt x="0" y="117267"/>
                </a:lnTo>
                <a:lnTo>
                  <a:pt x="32983" y="93042"/>
                </a:lnTo>
                <a:lnTo>
                  <a:pt x="33614" y="92727"/>
                </a:lnTo>
                <a:lnTo>
                  <a:pt x="34244" y="92727"/>
                </a:lnTo>
                <a:lnTo>
                  <a:pt x="34713" y="92885"/>
                </a:lnTo>
                <a:lnTo>
                  <a:pt x="35183" y="93364"/>
                </a:lnTo>
                <a:lnTo>
                  <a:pt x="35498" y="94008"/>
                </a:lnTo>
                <a:lnTo>
                  <a:pt x="35498" y="94487"/>
                </a:lnTo>
                <a:lnTo>
                  <a:pt x="35183" y="95131"/>
                </a:lnTo>
                <a:lnTo>
                  <a:pt x="34868" y="95611"/>
                </a:lnTo>
                <a:lnTo>
                  <a:pt x="2045" y="119835"/>
                </a:lnTo>
                <a:lnTo>
                  <a:pt x="2675" y="119835"/>
                </a:lnTo>
                <a:lnTo>
                  <a:pt x="3144" y="119993"/>
                </a:lnTo>
                <a:lnTo>
                  <a:pt x="116855" y="119993"/>
                </a:lnTo>
                <a:lnTo>
                  <a:pt x="117324" y="119835"/>
                </a:lnTo>
                <a:lnTo>
                  <a:pt x="117954" y="119835"/>
                </a:lnTo>
                <a:lnTo>
                  <a:pt x="85131" y="95611"/>
                </a:lnTo>
                <a:lnTo>
                  <a:pt x="84816" y="95131"/>
                </a:lnTo>
                <a:lnTo>
                  <a:pt x="84501" y="94487"/>
                </a:lnTo>
                <a:lnTo>
                  <a:pt x="84501" y="94008"/>
                </a:lnTo>
                <a:lnTo>
                  <a:pt x="84816" y="93364"/>
                </a:lnTo>
                <a:lnTo>
                  <a:pt x="85286" y="92885"/>
                </a:lnTo>
                <a:lnTo>
                  <a:pt x="85755" y="92727"/>
                </a:lnTo>
                <a:lnTo>
                  <a:pt x="86385" y="92727"/>
                </a:lnTo>
                <a:lnTo>
                  <a:pt x="87016" y="93042"/>
                </a:lnTo>
                <a:lnTo>
                  <a:pt x="120000" y="117267"/>
                </a:lnTo>
                <a:lnTo>
                  <a:pt x="120000" y="116788"/>
                </a:lnTo>
                <a:lnTo>
                  <a:pt x="120000" y="44278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809436" y="2285216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068104" y="4614753"/>
            <a:ext cx="344601" cy="337788"/>
          </a:xfrm>
          <a:custGeom>
            <a:pathLst>
              <a:path extrusionOk="0" h="120000" w="12000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3833429" y="4661152"/>
            <a:ext cx="336908" cy="330261"/>
            <a:chOff x="5983625" y="301625"/>
            <a:chExt cx="403000" cy="395050"/>
          </a:xfrm>
        </p:grpSpPr>
        <p:sp>
          <p:nvSpPr>
            <p:cNvPr id="356" name="Shape 356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120000" w="12000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0000" w="12000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20000" w="12000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Shape 376"/>
          <p:cNvSpPr txBox="1"/>
          <p:nvPr/>
        </p:nvSpPr>
        <p:spPr>
          <a:xfrm>
            <a:off x="3925829" y="484160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262389" y="4910247"/>
            <a:ext cx="2485685" cy="11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Calendario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Vistas: 2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Informes:3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 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6262304" y="4718619"/>
            <a:ext cx="376743" cy="253203"/>
            <a:chOff x="1241275" y="3718400"/>
            <a:chExt cx="450650" cy="302875"/>
          </a:xfrm>
        </p:grpSpPr>
        <p:sp>
          <p:nvSpPr>
            <p:cNvPr id="379" name="Shape 37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0000" w="12000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120000" w="12000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120000" w="12000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20000" w="12000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Puntos objetos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76854" y="2705403"/>
            <a:ext cx="1912016" cy="1702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Simple : 19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IModerado: 3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Complejo: 1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 28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105302" y="2688504"/>
            <a:ext cx="1568298" cy="1486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Informe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Simple 21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Moderado: 8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Complejo: 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 82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5877394" y="2730405"/>
            <a:ext cx="1378539" cy="1064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Modulos: 9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90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2393142" y="4977564"/>
            <a:ext cx="3814911" cy="661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3721664" y="2291422"/>
            <a:ext cx="347107" cy="438983"/>
            <a:chOff x="584925" y="238125"/>
            <a:chExt cx="415200" cy="525100"/>
          </a:xfrm>
        </p:grpSpPr>
        <p:sp>
          <p:nvSpPr>
            <p:cNvPr id="393" name="Shape 39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20000" w="12000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20000" w="12000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Shape 399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208053" y="761301"/>
            <a:ext cx="2204427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1126119" y="2402734"/>
            <a:ext cx="413485" cy="261354"/>
            <a:chOff x="3241525" y="3039450"/>
            <a:chExt cx="494600" cy="312625"/>
          </a:xfrm>
        </p:grpSpPr>
        <p:sp>
          <p:nvSpPr>
            <p:cNvPr id="403" name="Shape 40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0000" w="12000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6336951" y="2263409"/>
            <a:ext cx="459423" cy="417561"/>
            <a:chOff x="4562200" y="4968250"/>
            <a:chExt cx="549550" cy="499475"/>
          </a:xfrm>
        </p:grpSpPr>
        <p:sp>
          <p:nvSpPr>
            <p:cNvPr id="406" name="Shape 406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120000" w="12000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120000" w="12000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120000" w="12000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120000" w="12000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4294967295" type="ctrTitle"/>
          </p:nvPr>
        </p:nvSpPr>
        <p:spPr>
          <a:xfrm>
            <a:off x="456801" y="644366"/>
            <a:ext cx="5156355" cy="831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100000"/>
              <a:buFont typeface="Oswald"/>
              <a:buNone/>
            </a:pPr>
            <a:r>
              <a:rPr b="0" i="0" lang="en" sz="4400" u="none" cap="none" strike="noStrike">
                <a:solidFill>
                  <a:srgbClr val="D8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Comparativa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276310" y="2726865"/>
            <a:ext cx="2701596" cy="1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 esperadas: 80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añadidos por venta: 5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Ganancia: 6400€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5825055" y="2726865"/>
            <a:ext cx="2731420" cy="1542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Medium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 esperadas: 30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añadidos por venta: 25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Ganancia: 10050€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939838" y="4750768"/>
            <a:ext cx="4104707" cy="1406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 esperadas: 5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añadidos por venta: 120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Ganancia: 5000€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361578" y="4760985"/>
            <a:ext cx="1677419" cy="8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208053" y="761301"/>
            <a:ext cx="2204427" cy="531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</a:p>
        </p:txBody>
      </p:sp>
      <p:sp>
        <p:nvSpPr>
          <p:cNvPr id="421" name="Shape 421"/>
          <p:cNvSpPr/>
          <p:nvPr/>
        </p:nvSpPr>
        <p:spPr>
          <a:xfrm>
            <a:off x="6998318" y="2397937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434661" y="2380233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799745" y="4415138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2977906" y="2733841"/>
            <a:ext cx="2705928" cy="1542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Basic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 esperadas: 60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añadidos por venta: 15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Ganancia: 11400€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425" name="Shape 425"/>
          <p:cNvSpPr/>
          <p:nvPr/>
        </p:nvSpPr>
        <p:spPr>
          <a:xfrm>
            <a:off x="4107237" y="2397937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246978" y="4760985"/>
            <a:ext cx="2914307" cy="1406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Ventas esperadas: 10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N. Propietarios añadidos por venta: 55</a:t>
            </a:r>
          </a:p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Ganancia: 5600€</a:t>
            </a:r>
          </a:p>
        </p:txBody>
      </p:sp>
      <p:sp>
        <p:nvSpPr>
          <p:cNvPr id="427" name="Shape 427"/>
          <p:cNvSpPr/>
          <p:nvPr/>
        </p:nvSpPr>
        <p:spPr>
          <a:xfrm>
            <a:off x="2477555" y="4440538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38200" y="3164444"/>
            <a:ext cx="4332900" cy="2508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Usuarios</a:t>
            </a: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2F6B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D22E68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Comparativa</a:t>
            </a:r>
          </a:p>
        </p:txBody>
      </p:sp>
      <p:sp>
        <p:nvSpPr>
          <p:cNvPr id="433" name="Shape 433"/>
          <p:cNvSpPr txBox="1"/>
          <p:nvPr>
            <p:ph idx="1" type="subTitle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Media coste: 42370 €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Cantidad abonada primer año: 38,450€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 general del proyecto</a:t>
            </a:r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3326511" y="3832532"/>
            <a:ext cx="2610414" cy="2490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 fases genéricas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-Inicio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-Elaboración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-Construcción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-Transición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381" y="3939244"/>
            <a:ext cx="516530" cy="5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718" y="2081566"/>
            <a:ext cx="517881" cy="51788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5510887" y="2081566"/>
            <a:ext cx="2287326" cy="5165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Iteraciones sin delimitar (n)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1493313" y="2081566"/>
            <a:ext cx="3012666" cy="1545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Tareas comunes a todos los proyectos informáticos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845647" y="2081566"/>
            <a:ext cx="347105" cy="420109"/>
            <a:chOff x="584925" y="922575"/>
            <a:chExt cx="415200" cy="502524"/>
          </a:xfrm>
        </p:grpSpPr>
        <p:sp>
          <p:nvSpPr>
            <p:cNvPr id="445" name="Shape 445"/>
            <p:cNvSpPr/>
            <p:nvPr/>
          </p:nvSpPr>
          <p:spPr>
            <a:xfrm>
              <a:off x="584925" y="961025"/>
              <a:ext cx="378573" cy="464074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621550" y="922575"/>
              <a:ext cx="378573" cy="464050"/>
            </a:xfrm>
            <a:custGeom>
              <a:pathLst>
                <a:path extrusionOk="0" h="120000" w="12000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 general del proyecto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132" y="1952321"/>
            <a:ext cx="6166028" cy="455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1ª Iteración (Inicio)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Una iteración (I1)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 días de duración mínima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Camino crítico: Secuencia de 4 actividades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Demora permisible (Holgura libre) = 0 días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Margen de demora total (Holgura total) = 0 días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1ª Iteración (Inicio)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80" y="3839908"/>
            <a:ext cx="8028917" cy="254069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367668" y="1868578"/>
            <a:ext cx="8520300" cy="1606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(Comienzo anticipado = Límite de comienzo) → 27 de Marzo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 anticipado → 7 de Abril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Límite de finalización → 10 de Abril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1ª Iteración (Inicio)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80" y="2742319"/>
            <a:ext cx="7841541" cy="304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2ª Iteración (Elaboración)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631669" y="2044990"/>
            <a:ext cx="7841772" cy="4319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Una iteración (E1)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 días de duración mínima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Camino crítico: Secuencia de 4 actividades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Demora permisible (Holgura libre) = 0 días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Margen de demora total (Holgura total) = 0 días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2ª Iteración (Elaboración)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80" y="3342513"/>
            <a:ext cx="8010204" cy="29520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377700" y="1795426"/>
            <a:ext cx="8424924" cy="109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(Comienzo anticipado = Límite de comienzo) → 10 de Abril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(Fin anticipado = Límite de finalización) → 19 Abril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B792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ctrTitle"/>
          </p:nvPr>
        </p:nvSpPr>
        <p:spPr>
          <a:xfrm>
            <a:off x="560580" y="553651"/>
            <a:ext cx="6167510" cy="12157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AB792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2ª Iteración (Elaboración)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78" y="2609089"/>
            <a:ext cx="7575965" cy="312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2627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4191992" y="2558414"/>
            <a:ext cx="471450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sng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de trabajo</a:t>
            </a: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80% trabajo actual</a:t>
            </a: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15% anteriores proyectos/compañeros</a:t>
            </a: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5% otras tareas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94" y="2052700"/>
            <a:ext cx="3950898" cy="376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510329" y="671593"/>
            <a:ext cx="4546702" cy="11947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70262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Reparto del trabajo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274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5" name="Shape 45"/>
          <p:cNvSpPr txBox="1"/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6" name="Shape 46"/>
          <p:cNvSpPr/>
          <p:nvPr/>
        </p:nvSpPr>
        <p:spPr>
          <a:xfrm>
            <a:off x="1495480" y="2878651"/>
            <a:ext cx="1138658" cy="2284819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5882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2869880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3369940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1184655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2627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510329" y="671593"/>
            <a:ext cx="4546702" cy="11947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70262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Reparto del trabajo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96" y="2929561"/>
            <a:ext cx="8453158" cy="223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2627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510329" y="671593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70262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Estructura organizativa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924267" y="2330285"/>
            <a:ext cx="371895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Grupo pequeño y joven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Metodologías ágiles (Scrum)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y discusión continua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Equipo autogestionado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62" y="2524078"/>
            <a:ext cx="528450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907" y="3220782"/>
            <a:ext cx="623360" cy="6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8362" y="3988646"/>
            <a:ext cx="552156" cy="55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8362" y="4742590"/>
            <a:ext cx="528450" cy="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2627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938172" y="2330285"/>
            <a:ext cx="691143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Dificultad media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de vida largo (mantenimiento)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Grado de comunicación variable según fase del proyecto</a:t>
            </a:r>
          </a:p>
          <a:p>
            <a:pPr indent="-1524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Estructura organizativa descentralizada controlada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907" y="253817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856" y="3253039"/>
            <a:ext cx="502351" cy="5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2856" y="4013059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2841" y="4656055"/>
            <a:ext cx="635331" cy="63533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510329" y="671593"/>
            <a:ext cx="5332021" cy="11947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</a:pPr>
            <a:r>
              <a:rPr b="0" i="0" lang="en" sz="4800" u="none" cap="none" strike="noStrike">
                <a:solidFill>
                  <a:srgbClr val="702627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Estructura organizativa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640093" y="4619708"/>
            <a:ext cx="3250500" cy="15110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11125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b="0" i="0" lang="en" sz="70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VecinApp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066846" y="1135925"/>
            <a:ext cx="2708606" cy="381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700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ALEJANDRO ALEMAÑ JORGE GOMARIZ MARTIN LAIZ</a:t>
            </a:r>
          </a:p>
          <a:p>
            <a:pPr indent="-12700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ADRIÁN MONTOYA RAFAEL SORIA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274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Usuarios</a:t>
            </a:r>
          </a:p>
        </p:txBody>
      </p:sp>
      <p:sp>
        <p:nvSpPr>
          <p:cNvPr id="56" name="Shape 56"/>
          <p:cNvSpPr/>
          <p:nvPr/>
        </p:nvSpPr>
        <p:spPr>
          <a:xfrm>
            <a:off x="911781" y="2760389"/>
            <a:ext cx="698430" cy="736346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51536" y="3551479"/>
            <a:ext cx="6654729" cy="69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Vecino                      Miembro de la junta          Personal de mantenimiento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2482344" y="2762795"/>
            <a:ext cx="878547" cy="736346"/>
            <a:chOff x="2599825" y="3689700"/>
            <a:chExt cx="429850" cy="360273"/>
          </a:xfrm>
        </p:grpSpPr>
        <p:sp>
          <p:nvSpPr>
            <p:cNvPr id="59" name="Shape 59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120000" w="12000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599825" y="3861275"/>
              <a:ext cx="429850" cy="188698"/>
            </a:xfrm>
            <a:custGeom>
              <a:pathLst>
                <a:path extrusionOk="0" h="120000" w="12000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Shape 61"/>
          <p:cNvSpPr txBox="1"/>
          <p:nvPr/>
        </p:nvSpPr>
        <p:spPr>
          <a:xfrm>
            <a:off x="4289884" y="2739766"/>
            <a:ext cx="11081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🔨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435339" y="4306572"/>
            <a:ext cx="995282" cy="736346"/>
            <a:chOff x="5255200" y="3006475"/>
            <a:chExt cx="511700" cy="378575"/>
          </a:xfrm>
        </p:grpSpPr>
        <p:sp>
          <p:nvSpPr>
            <p:cNvPr id="63" name="Shape 63"/>
            <p:cNvSpPr/>
            <p:nvPr/>
          </p:nvSpPr>
          <p:spPr>
            <a:xfrm>
              <a:off x="5255200" y="3006475"/>
              <a:ext cx="349898" cy="349875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1127422" y="5168508"/>
            <a:ext cx="465928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Administrador                                  Extras</a:t>
            </a:r>
          </a:p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3647030" y="4303302"/>
            <a:ext cx="736998" cy="736948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274"/>
                  </a:srgbClr>
                </a:solidFill>
                <a:latin typeface="Oswald"/>
              </a:rPr>
              <a:t>3</a:t>
            </a: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73" name="Shape 73"/>
          <p:cNvSpPr/>
          <p:nvPr/>
        </p:nvSpPr>
        <p:spPr>
          <a:xfrm>
            <a:off x="1047249" y="3103381"/>
            <a:ext cx="383587" cy="404411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1940276" y="3091037"/>
            <a:ext cx="588488" cy="412888"/>
            <a:chOff x="559275" y="1683950"/>
            <a:chExt cx="466499" cy="327300"/>
          </a:xfrm>
        </p:grpSpPr>
        <p:sp>
          <p:nvSpPr>
            <p:cNvPr id="75" name="Shape 75"/>
            <p:cNvSpPr/>
            <p:nvPr/>
          </p:nvSpPr>
          <p:spPr>
            <a:xfrm>
              <a:off x="559275" y="1683950"/>
              <a:ext cx="466499" cy="197848"/>
            </a:xfrm>
            <a:custGeom>
              <a:pathLst>
                <a:path extrusionOk="0" h="120000" w="12000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59275" y="1727925"/>
              <a:ext cx="466499" cy="2833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997937" y="3080766"/>
            <a:ext cx="421665" cy="421665"/>
            <a:chOff x="2594325" y="1627175"/>
            <a:chExt cx="440850" cy="440850"/>
          </a:xfrm>
        </p:grpSpPr>
        <p:sp>
          <p:nvSpPr>
            <p:cNvPr id="78" name="Shape 7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2663325" y="1702275"/>
              <a:ext cx="296749" cy="296775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3980925" y="3087105"/>
            <a:ext cx="255687" cy="416818"/>
            <a:chOff x="6730350" y="2315900"/>
            <a:chExt cx="257700" cy="420100"/>
          </a:xfrm>
        </p:grpSpPr>
        <p:sp>
          <p:nvSpPr>
            <p:cNvPr id="82" name="Shape 8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4867021" y="3089849"/>
            <a:ext cx="422408" cy="414076"/>
            <a:chOff x="5983625" y="301625"/>
            <a:chExt cx="402998" cy="395049"/>
          </a:xfrm>
        </p:grpSpPr>
        <p:sp>
          <p:nvSpPr>
            <p:cNvPr id="88" name="Shape 88"/>
            <p:cNvSpPr/>
            <p:nvPr/>
          </p:nvSpPr>
          <p:spPr>
            <a:xfrm>
              <a:off x="5983625" y="319925"/>
              <a:ext cx="402998" cy="67198"/>
            </a:xfrm>
            <a:custGeom>
              <a:pathLst>
                <a:path extrusionOk="0" h="120000" w="12000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983625" y="664900"/>
              <a:ext cx="402998" cy="31774"/>
            </a:xfrm>
            <a:custGeom>
              <a:pathLst>
                <a:path extrusionOk="0" h="120000" w="12000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6041025" y="301625"/>
              <a:ext cx="29323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6297450" y="301625"/>
              <a:ext cx="29348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097200" y="509200"/>
              <a:ext cx="50698" cy="53773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6097200" y="448150"/>
              <a:ext cx="50698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097200" y="575150"/>
              <a:ext cx="50698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160075" y="575150"/>
              <a:ext cx="500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034300" y="509200"/>
              <a:ext cx="50698" cy="53773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034300" y="575150"/>
              <a:ext cx="506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034300" y="448150"/>
              <a:ext cx="506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160075" y="509200"/>
              <a:ext cx="50098" cy="53773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983625" y="399300"/>
              <a:ext cx="402998" cy="272949"/>
            </a:xfrm>
            <a:custGeom>
              <a:pathLst>
                <a:path extrusionOk="0" h="120000" w="12000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285250" y="575150"/>
              <a:ext cx="50698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285250" y="509200"/>
              <a:ext cx="50698" cy="53773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285250" y="448150"/>
              <a:ext cx="50698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222350" y="575150"/>
              <a:ext cx="506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160075" y="448150"/>
              <a:ext cx="500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222350" y="509200"/>
              <a:ext cx="50698" cy="53773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222350" y="448150"/>
              <a:ext cx="50698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065488" y="4520519"/>
            <a:ext cx="347105" cy="420109"/>
            <a:chOff x="584925" y="922575"/>
            <a:chExt cx="415200" cy="502524"/>
          </a:xfrm>
        </p:grpSpPr>
        <p:sp>
          <p:nvSpPr>
            <p:cNvPr id="109" name="Shape 109"/>
            <p:cNvSpPr/>
            <p:nvPr/>
          </p:nvSpPr>
          <p:spPr>
            <a:xfrm>
              <a:off x="584925" y="961025"/>
              <a:ext cx="378573" cy="464074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21550" y="922575"/>
              <a:ext cx="378573" cy="464050"/>
            </a:xfrm>
            <a:custGeom>
              <a:pathLst>
                <a:path extrusionOk="0" h="120000" w="12000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Shape 112"/>
          <p:cNvSpPr/>
          <p:nvPr/>
        </p:nvSpPr>
        <p:spPr>
          <a:xfrm>
            <a:off x="1999614" y="4520519"/>
            <a:ext cx="482242" cy="421436"/>
          </a:xfrm>
          <a:custGeom>
            <a:pathLst>
              <a:path extrusionOk="0" h="120000" w="12000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2999395" y="4515984"/>
            <a:ext cx="422076" cy="421437"/>
            <a:chOff x="6660750" y="298550"/>
            <a:chExt cx="396900" cy="396300"/>
          </a:xfrm>
        </p:grpSpPr>
        <p:sp>
          <p:nvSpPr>
            <p:cNvPr id="114" name="Shape 114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97400" y="335200"/>
              <a:ext cx="323624" cy="323025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895152" y="4511560"/>
            <a:ext cx="497678" cy="421437"/>
            <a:chOff x="5275975" y="4344850"/>
            <a:chExt cx="470148" cy="398125"/>
          </a:xfrm>
        </p:grpSpPr>
        <p:sp>
          <p:nvSpPr>
            <p:cNvPr id="117" name="Shape 117"/>
            <p:cNvSpPr/>
            <p:nvPr/>
          </p:nvSpPr>
          <p:spPr>
            <a:xfrm>
              <a:off x="5661250" y="4690450"/>
              <a:ext cx="65948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294900" y="4690450"/>
              <a:ext cx="65948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5275975" y="4344850"/>
              <a:ext cx="470148" cy="334025"/>
            </a:xfrm>
            <a:custGeom>
              <a:pathLst>
                <a:path extrusionOk="0" h="120000" w="12000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902886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61999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22" name="Shape 122"/>
          <p:cNvSpPr/>
          <p:nvPr/>
        </p:nvSpPr>
        <p:spPr>
          <a:xfrm>
            <a:off x="4671618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274"/>
                  </a:srgbClr>
                </a:solidFill>
                <a:latin typeface="Oswald"/>
              </a:rPr>
              <a:t>4</a:t>
            </a:r>
          </a:p>
        </p:txBody>
      </p:sp>
      <p:sp>
        <p:nvSpPr>
          <p:cNvPr id="128" name="Shape 128"/>
          <p:cNvSpPr txBox="1"/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200813" y="2663310"/>
            <a:ext cx="1443892" cy="815658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32257" y="2702835"/>
            <a:ext cx="815703" cy="815658"/>
          </a:xfrm>
          <a:custGeom>
            <a:pathLst>
              <a:path extrusionOk="0" h="120000" w="12000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39433" y="4415783"/>
            <a:ext cx="566650" cy="815660"/>
          </a:xfrm>
          <a:custGeom>
            <a:pathLst>
              <a:path extrusionOk="0" h="120000" w="12000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1133293" y="4415783"/>
            <a:ext cx="1213631" cy="815658"/>
            <a:chOff x="1241275" y="3718400"/>
            <a:chExt cx="450650" cy="302873"/>
          </a:xfrm>
        </p:grpSpPr>
        <p:sp>
          <p:nvSpPr>
            <p:cNvPr id="133" name="Shape 133"/>
            <p:cNvSpPr/>
            <p:nvPr/>
          </p:nvSpPr>
          <p:spPr>
            <a:xfrm>
              <a:off x="1241275" y="3718400"/>
              <a:ext cx="450650" cy="302873"/>
            </a:xfrm>
            <a:custGeom>
              <a:pathLst>
                <a:path extrusionOk="0" h="120000" w="12000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93175" y="3895475"/>
              <a:ext cx="174049" cy="12225"/>
            </a:xfrm>
            <a:custGeom>
              <a:pathLst>
                <a:path extrusionOk="0" h="120000" w="12000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93175" y="3935775"/>
              <a:ext cx="122749" cy="12225"/>
            </a:xfrm>
            <a:custGeom>
              <a:pathLst>
                <a:path extrusionOk="0" h="120000" w="12000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570375" y="3901575"/>
              <a:ext cx="62298" cy="40325"/>
            </a:xfrm>
            <a:custGeom>
              <a:pathLst>
                <a:path extrusionOk="0" h="120000" w="12000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Shape 137"/>
          <p:cNvSpPr txBox="1"/>
          <p:nvPr/>
        </p:nvSpPr>
        <p:spPr>
          <a:xfrm>
            <a:off x="1413624" y="3479803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39739" y="5230851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33387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indent="-238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45897" r="0" t="0"/>
          <a:stretch/>
        </p:blipFill>
        <p:spPr>
          <a:xfrm>
            <a:off x="408025" y="2813000"/>
            <a:ext cx="3497229" cy="267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50" y="462000"/>
            <a:ext cx="1158250" cy="111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381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800" y="2712224"/>
            <a:ext cx="4704120" cy="273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body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indent="-47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Shape 161"/>
          <p:cNvSpPr txBox="1"/>
          <p:nvPr>
            <p:ph idx="3" type="body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65" name="Shape 16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922075" y="1686400"/>
              <a:ext cx="379799" cy="379799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68" name="Shape 168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041375" y="1594200"/>
              <a:ext cx="300425" cy="229598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71" name="Shape 17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Shape 173"/>
          <p:cNvSpPr txBox="1"/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76" name="Shape 176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663325" y="1702275"/>
              <a:ext cx="296699" cy="296699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80" name="Shape 180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83" name="Shape 183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697400" y="335200"/>
              <a:ext cx="323700" cy="323099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Shape 185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" sz="1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