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30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182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49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8660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03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9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41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02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93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71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74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87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9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5.sv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77542-1253-4F21-A412-A7C9B8E1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7705689" cy="2849671"/>
          </a:xfrm>
        </p:spPr>
        <p:txBody>
          <a:bodyPr>
            <a:normAutofit/>
          </a:bodyPr>
          <a:lstStyle/>
          <a:p>
            <a:pPr algn="l"/>
            <a:r>
              <a:rPr lang="es-ES" sz="6000" dirty="0">
                <a:solidFill>
                  <a:srgbClr val="FFFFFF"/>
                </a:solidFill>
              </a:rPr>
              <a:t>Tienda online</a:t>
            </a:r>
            <a:br>
              <a:rPr lang="es-ES" sz="6000" dirty="0">
                <a:solidFill>
                  <a:srgbClr val="FFFFFF"/>
                </a:solidFill>
              </a:rPr>
            </a:br>
            <a:r>
              <a:rPr lang="es-ES" sz="6000" dirty="0">
                <a:solidFill>
                  <a:srgbClr val="FFFFFF"/>
                </a:solidFill>
              </a:rPr>
              <a:t>Mundo móvil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4FB12-03EF-46E5-86CB-D25A350C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3024" y="4729596"/>
            <a:ext cx="6566739" cy="2136871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s-ES" sz="1400" dirty="0">
                <a:solidFill>
                  <a:schemeClr val="bg1"/>
                </a:solidFill>
              </a:rPr>
              <a:t>Francisco Joaquín Murcia Gómez</a:t>
            </a:r>
          </a:p>
          <a:p>
            <a:pPr marL="285750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s-ES" sz="1400" dirty="0">
                <a:solidFill>
                  <a:schemeClr val="bg1"/>
                </a:solidFill>
              </a:rPr>
              <a:t>Francisco Javier Pérez Martínez</a:t>
            </a:r>
          </a:p>
          <a:p>
            <a:pPr marL="285750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s-ES" sz="1400" dirty="0">
                <a:solidFill>
                  <a:schemeClr val="bg1"/>
                </a:solidFill>
              </a:rPr>
              <a:t>Oscar David </a:t>
            </a:r>
            <a:r>
              <a:rPr lang="es-ES" sz="1400" dirty="0" err="1">
                <a:solidFill>
                  <a:schemeClr val="bg1"/>
                </a:solidFill>
              </a:rPr>
              <a:t>Tremiño</a:t>
            </a:r>
            <a:r>
              <a:rPr lang="es-ES" sz="1400" dirty="0">
                <a:solidFill>
                  <a:schemeClr val="bg1"/>
                </a:solidFill>
              </a:rPr>
              <a:t> Guirao </a:t>
            </a:r>
          </a:p>
          <a:p>
            <a:pPr marL="285750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s-ES" sz="1400" dirty="0">
                <a:solidFill>
                  <a:schemeClr val="bg1"/>
                </a:solidFill>
              </a:rPr>
              <a:t>Carlos Cáceres Hernández</a:t>
            </a:r>
          </a:p>
          <a:p>
            <a:pPr marL="285750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s-ES" sz="1400" dirty="0">
                <a:solidFill>
                  <a:schemeClr val="bg1"/>
                </a:solidFill>
              </a:rPr>
              <a:t>Marcos Cerdán Amat</a:t>
            </a:r>
          </a:p>
          <a:p>
            <a:pPr marL="285750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s-ES" sz="1400" dirty="0">
                <a:solidFill>
                  <a:schemeClr val="bg1"/>
                </a:solidFill>
              </a:rPr>
              <a:t>Jorge Angulo Espí</a:t>
            </a:r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Imagen 42" descr="Logotipo&#10;&#10;Descripción generada automáticamente">
            <a:extLst>
              <a:ext uri="{FF2B5EF4-FFF2-40B4-BE49-F238E27FC236}">
                <a16:creationId xmlns:a16="http://schemas.microsoft.com/office/drawing/2014/main" id="{24719A6D-5762-457A-8FE0-408016C1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811EC6-16C3-4764-9FBD-8D6BC6BA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4450" y="1109663"/>
            <a:ext cx="6867555" cy="4307148"/>
          </a:xfrm>
        </p:spPr>
        <p:txBody>
          <a:bodyPr anchor="ctr">
            <a:normAutofit/>
          </a:bodyPr>
          <a:lstStyle/>
          <a:p>
            <a:r>
              <a:rPr lang="en-US" dirty="0" err="1"/>
              <a:t>Diagramas</a:t>
            </a:r>
            <a:endParaRPr lang="es-E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A4620-577A-4449-8A53-E043E7A0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972" y="2325557"/>
            <a:ext cx="4279144" cy="3730071"/>
          </a:xfrm>
        </p:spPr>
        <p:txBody>
          <a:bodyPr anchor="ctr">
            <a:normAutofit/>
          </a:bodyPr>
          <a:lstStyle/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rgbClr val="FFFFFF"/>
                </a:solidFill>
              </a:rPr>
              <a:t>Casos de </a:t>
            </a:r>
            <a:r>
              <a:rPr lang="en-US" sz="2000" dirty="0" err="1">
                <a:solidFill>
                  <a:srgbClr val="FFFFFF"/>
                </a:solidFill>
              </a:rPr>
              <a:t>uso</a:t>
            </a: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Clases</a:t>
            </a: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Interacción</a:t>
            </a:r>
            <a:endParaRPr lang="en-US" sz="2000" dirty="0">
              <a:solidFill>
                <a:srgbClr val="FFFFFF"/>
              </a:solidFill>
            </a:endParaRPr>
          </a:p>
          <a:p>
            <a:pPr marL="1200150" lvl="2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1800" dirty="0" err="1">
                <a:solidFill>
                  <a:srgbClr val="FFFFFF"/>
                </a:solidFill>
              </a:rPr>
              <a:t>Secuencia</a:t>
            </a:r>
            <a:endParaRPr lang="en-US" sz="1800" dirty="0">
              <a:solidFill>
                <a:srgbClr val="FFFFFF"/>
              </a:solidFill>
            </a:endParaRPr>
          </a:p>
          <a:p>
            <a:pPr marL="1200150" lvl="2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1800" dirty="0" err="1">
                <a:solidFill>
                  <a:srgbClr val="FFFFFF"/>
                </a:solidFill>
              </a:rPr>
              <a:t>Colaboración</a:t>
            </a:r>
            <a:endParaRPr lang="en-US" sz="18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Actividad</a:t>
            </a: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Estados</a:t>
            </a: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endParaRPr lang="en-US" sz="1800" dirty="0">
              <a:solidFill>
                <a:srgbClr val="FFFFFF"/>
              </a:solidFill>
            </a:endParaRP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EEE57BAF-2F76-4F23-9146-CE5B0D25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6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Título 1">
            <a:extLst>
              <a:ext uri="{FF2B5EF4-FFF2-40B4-BE49-F238E27FC236}">
                <a16:creationId xmlns:a16="http://schemas.microsoft.com/office/drawing/2014/main" id="{C4559B4C-D6AA-4057-9E5C-BB5A4706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35" y="12700"/>
            <a:ext cx="4887354" cy="18351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Casos de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(I)</a:t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9E735B3-8955-4255-97D0-7B442FEB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95" y="1122947"/>
            <a:ext cx="7655322" cy="5722353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FCC52D00-58F0-41FB-8BAD-C3819F12F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" y="4078"/>
            <a:ext cx="1381262" cy="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Título 1">
            <a:extLst>
              <a:ext uri="{FF2B5EF4-FFF2-40B4-BE49-F238E27FC236}">
                <a16:creationId xmlns:a16="http://schemas.microsoft.com/office/drawing/2014/main" id="{C4559B4C-D6AA-4057-9E5C-BB5A4706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68" y="133349"/>
            <a:ext cx="4763558" cy="1844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Casos de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(II)</a:t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70AD8B-B4C3-4B41-B368-647ED549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31" y="1269306"/>
            <a:ext cx="7074297" cy="5588694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E5490E6C-2966-4B9E-B0D3-C032029EE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" y="4078"/>
            <a:ext cx="1381262" cy="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ABF9F8-C746-4A68-98D5-E0CECF62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86" y="79899"/>
            <a:ext cx="4593860" cy="9792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Casos de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(III)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D0345A84-A22B-42D5-8D17-A2C7056A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" y="4078"/>
            <a:ext cx="1381262" cy="465968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B06BD7-864E-43A4-8587-53407D20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1994E-136F-4517-804D-F75E5936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1037908"/>
            <a:ext cx="8409777" cy="58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5D05F2-E298-4D12-8EDF-45279855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42" y="88777"/>
            <a:ext cx="4840970" cy="9792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Casos de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(IV)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834F62-01D8-4F72-BDE1-711E86E86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33" y="1292817"/>
            <a:ext cx="8241565" cy="5006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7062F4-2BD5-4C4E-88A9-CA01ED50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70" y="5847225"/>
            <a:ext cx="1676634" cy="971686"/>
          </a:xfrm>
          <a:prstGeom prst="rect">
            <a:avLst/>
          </a:prstGeom>
        </p:spPr>
      </p:pic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8F79C0A8-26CD-429C-96BA-4BB66A61A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" y="4078"/>
            <a:ext cx="1381262" cy="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Diagrama&#10;&#10;Descripción generada automáticamente">
            <a:extLst>
              <a:ext uri="{FF2B5EF4-FFF2-40B4-BE49-F238E27FC236}">
                <a16:creationId xmlns:a16="http://schemas.microsoft.com/office/drawing/2014/main" id="{76256F07-B3C7-4498-AACD-DB7E0A84E2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DC88B37B-C5CD-479D-8E44-D9EC274CEFBE}"/>
              </a:ext>
            </a:extLst>
          </p:cNvPr>
          <p:cNvSpPr txBox="1"/>
          <p:nvPr/>
        </p:nvSpPr>
        <p:spPr>
          <a:xfrm>
            <a:off x="748145" y="480291"/>
            <a:ext cx="2078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Clases</a:t>
            </a:r>
            <a:endParaRPr lang="es-E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DDF1B9E-4509-4581-BF0C-705FFB7D7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3"/>
            <a:ext cx="1381262" cy="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B4CAC0D-21E3-4189-B332-F5068A0B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641" y="114300"/>
            <a:ext cx="6429646" cy="834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Interacción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secuencia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C41CDE-4B7D-4C0A-A3E3-EB251909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778" y="949293"/>
            <a:ext cx="7340011" cy="5908708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5E4CC8C-FC08-4844-BA48-545987C77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2" y="0"/>
            <a:ext cx="1381262" cy="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E87360-B38F-4144-892E-845253C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758" y="133654"/>
            <a:ext cx="6951216" cy="908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Interacción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secuencia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II)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54E2ED-7F9B-4E1C-B7C2-6C354CC15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99" y="962634"/>
            <a:ext cx="6109186" cy="5895365"/>
          </a:xfrm>
          <a:prstGeom prst="rect">
            <a:avLst/>
          </a:prstGeom>
        </p:spPr>
      </p:pic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AE5F159E-7CF2-46DF-AF49-B37FC11F6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1381262" cy="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53DDFB05-9973-4A2A-90C0-9212134B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" y="4078"/>
            <a:ext cx="1381262" cy="465968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E85815DA-B5ED-4A26-ACE1-4EB287342F46}"/>
              </a:ext>
            </a:extLst>
          </p:cNvPr>
          <p:cNvSpPr txBox="1">
            <a:spLocks/>
          </p:cNvSpPr>
          <p:nvPr/>
        </p:nvSpPr>
        <p:spPr>
          <a:xfrm>
            <a:off x="1566642" y="12699"/>
            <a:ext cx="7879199" cy="701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Interacción</a:t>
            </a:r>
            <a:r>
              <a:rPr lang="en-US" sz="4400" dirty="0"/>
              <a:t>(</a:t>
            </a:r>
            <a:r>
              <a:rPr lang="en-US" sz="4400" dirty="0" err="1"/>
              <a:t>colaboración</a:t>
            </a:r>
            <a:r>
              <a:rPr lang="en-US" sz="4400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37B2D-0A01-406A-8C83-3A4FDDB0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6" y="3915556"/>
            <a:ext cx="5319934" cy="29175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1F72E4-78DC-4C3B-B6FE-4AA1A7BB6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148" y="904261"/>
            <a:ext cx="4839423" cy="3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7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DA4A3BB-70A7-4478-8C72-C85BEE7FC8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43" y="4154"/>
            <a:ext cx="5938828" cy="6853846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22D24BD7-7818-4A17-85D2-FFA0FD9DBD14}"/>
              </a:ext>
            </a:extLst>
          </p:cNvPr>
          <p:cNvSpPr txBox="1">
            <a:spLocks/>
          </p:cNvSpPr>
          <p:nvPr/>
        </p:nvSpPr>
        <p:spPr>
          <a:xfrm>
            <a:off x="8229600" y="-339713"/>
            <a:ext cx="6305727" cy="1168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Actividad</a:t>
            </a:r>
            <a:endParaRPr lang="en-US" sz="4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B567F8-2A79-420D-8F0A-DDB56726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7" y="12700"/>
            <a:ext cx="3882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8" name="Isosceles Triangle 2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3F0C40-9637-43D6-8092-A0A4F3D6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5" y="124854"/>
            <a:ext cx="3962262" cy="1399146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índice</a:t>
            </a:r>
          </a:p>
        </p:txBody>
      </p:sp>
      <p:pic>
        <p:nvPicPr>
          <p:cNvPr id="50" name="Marcador de contenido 49">
            <a:extLst>
              <a:ext uri="{FF2B5EF4-FFF2-40B4-BE49-F238E27FC236}">
                <a16:creationId xmlns:a16="http://schemas.microsoft.com/office/drawing/2014/main" id="{882C2508-0A6F-4746-937E-69F33243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448001"/>
            <a:ext cx="3856774" cy="2050896"/>
          </a:xfrm>
          <a:prstGeom prst="rect">
            <a:avLst/>
          </a:prstGeom>
        </p:spPr>
      </p:pic>
      <p:sp>
        <p:nvSpPr>
          <p:cNvPr id="190" name="Content Placeholder 189">
            <a:extLst>
              <a:ext uri="{FF2B5EF4-FFF2-40B4-BE49-F238E27FC236}">
                <a16:creationId xmlns:a16="http://schemas.microsoft.com/office/drawing/2014/main" id="{565F3916-2448-465C-B79A-DBD3927D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1705738"/>
            <a:ext cx="4512988" cy="5027408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n-US" dirty="0" err="1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es Mundo </a:t>
            </a:r>
            <a:r>
              <a:rPr lang="en-US" dirty="0" err="1">
                <a:solidFill>
                  <a:srgbClr val="FFFFFF"/>
                </a:solidFill>
              </a:rPr>
              <a:t>móvil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Descripción</a:t>
            </a:r>
            <a:r>
              <a:rPr lang="en-US" dirty="0">
                <a:solidFill>
                  <a:srgbClr val="FFFFFF"/>
                </a:solidFill>
              </a:rPr>
              <a:t> del Proyecto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Usuarios</a:t>
            </a:r>
            <a:r>
              <a:rPr lang="en-US" dirty="0">
                <a:solidFill>
                  <a:srgbClr val="FFFFFF"/>
                </a:solidFill>
              </a:rPr>
              <a:t> y sus </a:t>
            </a:r>
            <a:r>
              <a:rPr lang="en-US" dirty="0" err="1">
                <a:solidFill>
                  <a:srgbClr val="FFFFFF"/>
                </a:solidFill>
              </a:rPr>
              <a:t>funciones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Requisitos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Descripción</a:t>
            </a:r>
            <a:r>
              <a:rPr lang="en-US" dirty="0">
                <a:solidFill>
                  <a:srgbClr val="FFFFFF"/>
                </a:solidFill>
              </a:rPr>
              <a:t> general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Requisitos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específicos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n-US" dirty="0" err="1">
                <a:solidFill>
                  <a:srgbClr val="FFFFFF"/>
                </a:solidFill>
              </a:rPr>
              <a:t>Requisitos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funcionales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s-ES" dirty="0">
                <a:solidFill>
                  <a:srgbClr val="FFFFFF"/>
                </a:solidFill>
              </a:rPr>
              <a:t>Requisitos no funcionales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Diagramas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Casos de </a:t>
            </a:r>
            <a:r>
              <a:rPr lang="en-US" dirty="0" err="1">
                <a:solidFill>
                  <a:srgbClr val="FFFFFF"/>
                </a:solidFill>
              </a:rPr>
              <a:t>uso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Clases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Interaccion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Actividad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Estados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EBD0C89F-1677-4F2A-81CE-9A6023B2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5F891E-B180-4B3D-9CED-11A6DAA7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40" y="499634"/>
            <a:ext cx="3497565" cy="674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Estados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8C049D-2FE5-4FDD-95CE-35B8FB3E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0" y="3589867"/>
            <a:ext cx="5761415" cy="3120766"/>
          </a:xfrm>
          <a:prstGeom prst="rect">
            <a:avLst/>
          </a:prstGeom>
        </p:spPr>
      </p:pic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E97922C8-B5F7-4DD0-B72C-8261EA796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" y="4078"/>
            <a:ext cx="1381262" cy="46596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2D2F673-A8D1-4140-A531-ACC5FA313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37" y="0"/>
            <a:ext cx="5890627" cy="37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365E84-BA0B-4FB4-A171-5E447799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283" y="835015"/>
            <a:ext cx="4410720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Conclusiones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FFE28C-FE01-4FD7-8ED9-DC57F7BC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98" t="5384" r="1" b="15752"/>
          <a:stretch/>
        </p:blipFill>
        <p:spPr>
          <a:xfrm>
            <a:off x="1045352" y="835015"/>
            <a:ext cx="3450732" cy="2987218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A84314EE-7BC5-45C3-BECB-07213D29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4410920"/>
            <a:ext cx="3765692" cy="12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811EC6-16C3-4764-9FBD-8D6BC6BA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1241" y="1211132"/>
            <a:ext cx="6867555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</a:t>
            </a:r>
            <a:br>
              <a:rPr lang="en-US" dirty="0"/>
            </a:br>
            <a:r>
              <a:rPr lang="en-US" dirty="0"/>
              <a:t>Mundo </a:t>
            </a:r>
            <a:r>
              <a:rPr lang="en-US" dirty="0" err="1"/>
              <a:t>móvil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A4620-577A-4449-8A53-E043E7A0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8"/>
            <a:ext cx="4279144" cy="1893205"/>
          </a:xfrm>
        </p:spPr>
        <p:txBody>
          <a:bodyPr anchor="ctr">
            <a:normAutofit/>
          </a:bodyPr>
          <a:lstStyle/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Descripción</a:t>
            </a:r>
            <a:r>
              <a:rPr lang="en-US" sz="2000" dirty="0">
                <a:solidFill>
                  <a:srgbClr val="FFFFFF"/>
                </a:solidFill>
              </a:rPr>
              <a:t> del Proyecto</a:t>
            </a: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Usuarios</a:t>
            </a:r>
            <a:r>
              <a:rPr lang="en-US" sz="2000" dirty="0">
                <a:solidFill>
                  <a:srgbClr val="FFFFFF"/>
                </a:solidFill>
              </a:rPr>
              <a:t> y sus </a:t>
            </a:r>
            <a:r>
              <a:rPr lang="en-US" sz="2000" dirty="0" err="1">
                <a:solidFill>
                  <a:srgbClr val="FFFFFF"/>
                </a:solidFill>
              </a:rPr>
              <a:t>funciones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EEE57BAF-2F76-4F23-9146-CE5B0D25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CA546-2577-4604-8F40-25F97706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89" y="238125"/>
            <a:ext cx="8596668" cy="132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4000" dirty="0" err="1"/>
              <a:t>Descripción</a:t>
            </a:r>
            <a:r>
              <a:rPr lang="en-US" sz="4000" dirty="0"/>
              <a:t> del Proyecto</a:t>
            </a:r>
            <a:br>
              <a:rPr lang="en-US" dirty="0">
                <a:solidFill>
                  <a:srgbClr val="FFFFFF"/>
                </a:solidFill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F5F47-FDB8-4EDF-B87D-CB15AE48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3" y="1558925"/>
            <a:ext cx="3388639" cy="1772218"/>
          </a:xfrm>
        </p:spPr>
        <p:txBody>
          <a:bodyPr>
            <a:normAutofit/>
          </a:bodyPr>
          <a:lstStyle/>
          <a:p>
            <a:r>
              <a:rPr lang="es-ES" dirty="0"/>
              <a:t>Tienda online de móviles y accesorios de estos</a:t>
            </a:r>
          </a:p>
          <a:p>
            <a:r>
              <a:rPr lang="es-ES" dirty="0"/>
              <a:t>Página de noticias</a:t>
            </a:r>
          </a:p>
          <a:p>
            <a:r>
              <a:rPr lang="es-ES" dirty="0"/>
              <a:t>Blog de </a:t>
            </a:r>
            <a:r>
              <a:rPr lang="es-ES" dirty="0" err="1"/>
              <a:t>moviles</a:t>
            </a:r>
            <a:endParaRPr lang="es-ES" dirty="0"/>
          </a:p>
        </p:txBody>
      </p: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070D54F-531B-407B-9F12-92A937E0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F905105-57FC-4F72-9730-D654E0CA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2" y="2427402"/>
            <a:ext cx="6341505" cy="3556148"/>
          </a:xfrm>
          <a:prstGeom prst="rect">
            <a:avLst/>
          </a:prstGeom>
        </p:spPr>
      </p:pic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7A9E6D4-E548-4376-99C9-51CEAB321413}"/>
              </a:ext>
            </a:extLst>
          </p:cNvPr>
          <p:cNvSpPr txBox="1">
            <a:spLocks/>
          </p:cNvSpPr>
          <p:nvPr/>
        </p:nvSpPr>
        <p:spPr>
          <a:xfrm>
            <a:off x="339983" y="3555914"/>
            <a:ext cx="3388639" cy="242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Inicio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Noticias y </a:t>
            </a:r>
            <a:r>
              <a:rPr lang="es-ES" dirty="0" err="1"/>
              <a:t>reviews</a:t>
            </a:r>
            <a:endParaRPr lang="es-ES" dirty="0"/>
          </a:p>
          <a:p>
            <a:r>
              <a:rPr lang="es-ES" dirty="0"/>
              <a:t>Sorteos</a:t>
            </a:r>
          </a:p>
          <a:p>
            <a:r>
              <a:rPr lang="es-ES" dirty="0"/>
              <a:t>Soporte y ayuda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0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2470-9CD4-44FA-9246-6284C60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y sus funciones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BEC02-9796-440A-A950-58D6529F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07" y="2367627"/>
            <a:ext cx="4294161" cy="3880773"/>
          </a:xfrm>
        </p:spPr>
        <p:txBody>
          <a:bodyPr/>
          <a:lstStyle/>
          <a:p>
            <a:r>
              <a:rPr lang="es-ES" dirty="0"/>
              <a:t>Cliente no registrado</a:t>
            </a:r>
          </a:p>
          <a:p>
            <a:pPr lvl="1"/>
            <a:r>
              <a:rPr lang="es-ES" dirty="0"/>
              <a:t>Artículos</a:t>
            </a:r>
          </a:p>
          <a:p>
            <a:pPr lvl="1"/>
            <a:r>
              <a:rPr lang="es-ES" dirty="0"/>
              <a:t>Noticias</a:t>
            </a:r>
          </a:p>
          <a:p>
            <a:pPr lvl="1"/>
            <a:r>
              <a:rPr lang="es-ES" dirty="0" err="1"/>
              <a:t>Reviews</a:t>
            </a:r>
            <a:endParaRPr lang="es-ES" dirty="0"/>
          </a:p>
          <a:p>
            <a:pPr lvl="1"/>
            <a:r>
              <a:rPr lang="es-ES" dirty="0"/>
              <a:t>Pre compra</a:t>
            </a:r>
          </a:p>
          <a:p>
            <a:r>
              <a:rPr lang="es-ES" dirty="0"/>
              <a:t>Cliente registrado</a:t>
            </a:r>
          </a:p>
          <a:p>
            <a:pPr lvl="1"/>
            <a:r>
              <a:rPr lang="es-ES" dirty="0"/>
              <a:t>Realizar compras</a:t>
            </a:r>
          </a:p>
          <a:p>
            <a:pPr lvl="1"/>
            <a:r>
              <a:rPr lang="es-ES" dirty="0"/>
              <a:t>Sorteos/ofertas</a:t>
            </a:r>
          </a:p>
          <a:p>
            <a:pPr lvl="1"/>
            <a:r>
              <a:rPr lang="es-ES" dirty="0"/>
              <a:t>Comentar y valorar productos</a:t>
            </a:r>
          </a:p>
          <a:p>
            <a:pPr lvl="1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1F09F15A-0631-472A-BF12-93586C6BD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B464BAD-5918-4B1F-93CE-25E89280ACA0}"/>
              </a:ext>
            </a:extLst>
          </p:cNvPr>
          <p:cNvSpPr txBox="1">
            <a:spLocks/>
          </p:cNvSpPr>
          <p:nvPr/>
        </p:nvSpPr>
        <p:spPr>
          <a:xfrm>
            <a:off x="5172817" y="2367626"/>
            <a:ext cx="429416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Autor</a:t>
            </a:r>
          </a:p>
          <a:p>
            <a:pPr lvl="1"/>
            <a:r>
              <a:rPr lang="es-ES" dirty="0"/>
              <a:t>Crear Noticias</a:t>
            </a:r>
          </a:p>
          <a:p>
            <a:pPr lvl="1"/>
            <a:r>
              <a:rPr lang="es-ES" dirty="0"/>
              <a:t>Crear </a:t>
            </a:r>
            <a:r>
              <a:rPr lang="es-ES" dirty="0" err="1"/>
              <a:t>Reviews</a:t>
            </a:r>
            <a:endParaRPr lang="es-ES" dirty="0"/>
          </a:p>
          <a:p>
            <a:r>
              <a:rPr lang="es-ES" dirty="0"/>
              <a:t>Administrador</a:t>
            </a:r>
          </a:p>
          <a:p>
            <a:pPr lvl="1"/>
            <a:r>
              <a:rPr lang="es-ES" dirty="0"/>
              <a:t>Añadir artículos</a:t>
            </a:r>
          </a:p>
          <a:p>
            <a:pPr lvl="1"/>
            <a:r>
              <a:rPr lang="es-ES" dirty="0"/>
              <a:t>Crear sorteos y ofertas</a:t>
            </a:r>
          </a:p>
          <a:p>
            <a:pPr lvl="1"/>
            <a:r>
              <a:rPr lang="es-ES" dirty="0"/>
              <a:t>Gestionar dudas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078D07-BB9F-4A0D-87B3-24EE76414B7D}"/>
              </a:ext>
            </a:extLst>
          </p:cNvPr>
          <p:cNvSpPr txBox="1"/>
          <p:nvPr/>
        </p:nvSpPr>
        <p:spPr>
          <a:xfrm>
            <a:off x="1227483" y="1879084"/>
            <a:ext cx="13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Clientes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849B2E-B82A-4C4F-8A1D-DDA19F3ACDF5}"/>
              </a:ext>
            </a:extLst>
          </p:cNvPr>
          <p:cNvSpPr txBox="1"/>
          <p:nvPr/>
        </p:nvSpPr>
        <p:spPr>
          <a:xfrm>
            <a:off x="5426918" y="1964347"/>
            <a:ext cx="13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Gestores</a:t>
            </a:r>
          </a:p>
        </p:txBody>
      </p:sp>
    </p:spTree>
    <p:extLst>
      <p:ext uri="{BB962C8B-B14F-4D97-AF65-F5344CB8AC3E}">
        <p14:creationId xmlns:p14="http://schemas.microsoft.com/office/powerpoint/2010/main" val="322233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811EC6-16C3-4764-9FBD-8D6BC6BA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1241" y="1211132"/>
            <a:ext cx="6867555" cy="4307148"/>
          </a:xfrm>
        </p:spPr>
        <p:txBody>
          <a:bodyPr anchor="ctr">
            <a:normAutofit/>
          </a:bodyPr>
          <a:lstStyle/>
          <a:p>
            <a:r>
              <a:rPr lang="en-US" dirty="0" err="1"/>
              <a:t>Requisitos</a:t>
            </a:r>
            <a:endParaRPr lang="es-E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A4620-577A-4449-8A53-E043E7A0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8"/>
            <a:ext cx="4279144" cy="1893205"/>
          </a:xfrm>
        </p:spPr>
        <p:txBody>
          <a:bodyPr anchor="ctr">
            <a:normAutofit/>
          </a:bodyPr>
          <a:lstStyle/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Descripción</a:t>
            </a:r>
            <a:r>
              <a:rPr lang="en-US" sz="2000" dirty="0">
                <a:solidFill>
                  <a:srgbClr val="FFFFFF"/>
                </a:solidFill>
              </a:rPr>
              <a:t> general</a:t>
            </a:r>
          </a:p>
          <a:p>
            <a:pPr marL="742950" lvl="1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000" dirty="0" err="1">
                <a:solidFill>
                  <a:srgbClr val="FFFFFF"/>
                </a:solidFill>
              </a:rPr>
              <a:t>Requisitos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específicos</a:t>
            </a:r>
            <a:endParaRPr lang="en-US" sz="2000" dirty="0">
              <a:solidFill>
                <a:srgbClr val="FFFFFF"/>
              </a:solidFill>
            </a:endParaRPr>
          </a:p>
          <a:p>
            <a:pPr marL="1200150" lvl="2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1600" dirty="0" err="1">
                <a:solidFill>
                  <a:srgbClr val="FFFFFF"/>
                </a:solidFill>
              </a:rPr>
              <a:t>Requisitos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funcionales</a:t>
            </a:r>
            <a:endParaRPr lang="en-US" sz="1600" dirty="0">
              <a:solidFill>
                <a:srgbClr val="FFFFFF"/>
              </a:solidFill>
            </a:endParaRPr>
          </a:p>
          <a:p>
            <a:pPr marL="1200150" lvl="2" indent="-285750" algn="l"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1600" dirty="0" err="1">
                <a:solidFill>
                  <a:srgbClr val="FFFFFF"/>
                </a:solidFill>
              </a:rPr>
              <a:t>Requisitos</a:t>
            </a:r>
            <a:r>
              <a:rPr lang="en-US" sz="1600" dirty="0">
                <a:solidFill>
                  <a:srgbClr val="FFFFFF"/>
                </a:solidFill>
              </a:rPr>
              <a:t> no </a:t>
            </a:r>
            <a:r>
              <a:rPr lang="en-US" sz="1600" dirty="0" err="1">
                <a:solidFill>
                  <a:srgbClr val="FFFFFF"/>
                </a:solidFill>
              </a:rPr>
              <a:t>funcionales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pPr lvl="2" algn="l">
              <a:buClr>
                <a:schemeClr val="bg1"/>
              </a:buClr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EEE57BAF-2F76-4F23-9146-CE5B0D25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B68-95E7-4CDE-9776-013A479E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general</a:t>
            </a:r>
            <a:br>
              <a:rPr lang="es-ES" dirty="0"/>
            </a:b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FF94DB2-435E-4137-8F3A-586ABFE2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10" y="1930402"/>
            <a:ext cx="1772903" cy="2162836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sz="1600" dirty="0"/>
              <a:t>Noticias</a:t>
            </a:r>
          </a:p>
          <a:p>
            <a:r>
              <a:rPr lang="es-ES" sz="1600" dirty="0"/>
              <a:t>Novedades</a:t>
            </a:r>
          </a:p>
          <a:p>
            <a:r>
              <a:rPr lang="es-ES" sz="1600" dirty="0"/>
              <a:t>Ofertas y sorteos destacados</a:t>
            </a:r>
          </a:p>
        </p:txBody>
      </p:sp>
      <p:pic>
        <p:nvPicPr>
          <p:cNvPr id="9" name="Gráfico 8" descr="Hogar contorno">
            <a:extLst>
              <a:ext uri="{FF2B5EF4-FFF2-40B4-BE49-F238E27FC236}">
                <a16:creationId xmlns:a16="http://schemas.microsoft.com/office/drawing/2014/main" id="{BD0D59DD-8AF6-4FA2-AAE5-2D257DBD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674" y="1700212"/>
            <a:ext cx="602202" cy="479394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812BFDF9-259C-45D3-805B-7B3B107EC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76976F0C-AED7-472F-897A-7B3D42831717}"/>
              </a:ext>
            </a:extLst>
          </p:cNvPr>
          <p:cNvSpPr txBox="1">
            <a:spLocks/>
          </p:cNvSpPr>
          <p:nvPr/>
        </p:nvSpPr>
        <p:spPr>
          <a:xfrm>
            <a:off x="3293935" y="1930401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Productos</a:t>
            </a:r>
          </a:p>
          <a:p>
            <a:r>
              <a:rPr lang="es-ES" sz="1600" dirty="0"/>
              <a:t>Filtros</a:t>
            </a:r>
          </a:p>
          <a:p>
            <a:r>
              <a:rPr lang="es-ES" sz="1600" dirty="0"/>
              <a:t>Barra de búsqueda</a:t>
            </a:r>
          </a:p>
        </p:txBody>
      </p:sp>
      <p:pic>
        <p:nvPicPr>
          <p:cNvPr id="16" name="Gráfico 15" descr="Bolsa para la compra contorno">
            <a:extLst>
              <a:ext uri="{FF2B5EF4-FFF2-40B4-BE49-F238E27FC236}">
                <a16:creationId xmlns:a16="http://schemas.microsoft.com/office/drawing/2014/main" id="{C132A028-CCD8-4B64-A190-F85FC6E5A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3198" y="1700212"/>
            <a:ext cx="602203" cy="479393"/>
          </a:xfrm>
          <a:prstGeom prst="rect">
            <a:avLst/>
          </a:prstGeom>
        </p:spPr>
      </p:pic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E1CCFF00-5541-4BAD-8963-1A7FCCFE8B3E}"/>
              </a:ext>
            </a:extLst>
          </p:cNvPr>
          <p:cNvSpPr txBox="1">
            <a:spLocks/>
          </p:cNvSpPr>
          <p:nvPr/>
        </p:nvSpPr>
        <p:spPr>
          <a:xfrm>
            <a:off x="4716248" y="1930400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Sorteos</a:t>
            </a:r>
          </a:p>
          <a:p>
            <a:r>
              <a:rPr lang="es-ES" sz="1600" dirty="0"/>
              <a:t>Información de estos</a:t>
            </a:r>
          </a:p>
        </p:txBody>
      </p:sp>
      <p:pic>
        <p:nvPicPr>
          <p:cNvPr id="19" name="Gráfico 18" descr="Vale contorno">
            <a:extLst>
              <a:ext uri="{FF2B5EF4-FFF2-40B4-BE49-F238E27FC236}">
                <a16:creationId xmlns:a16="http://schemas.microsoft.com/office/drawing/2014/main" id="{7B1657F3-CC7D-4675-B270-5D34E141A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0327" y="1721280"/>
            <a:ext cx="687387" cy="591676"/>
          </a:xfrm>
          <a:prstGeom prst="rect">
            <a:avLst/>
          </a:prstGeom>
        </p:spPr>
      </p:pic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2DE87666-A7CF-4E06-9FC3-27E265297D82}"/>
              </a:ext>
            </a:extLst>
          </p:cNvPr>
          <p:cNvSpPr txBox="1">
            <a:spLocks/>
          </p:cNvSpPr>
          <p:nvPr/>
        </p:nvSpPr>
        <p:spPr>
          <a:xfrm>
            <a:off x="6241133" y="1930400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Noticias</a:t>
            </a:r>
          </a:p>
          <a:p>
            <a:r>
              <a:rPr lang="es-ES" sz="1600" dirty="0" err="1"/>
              <a:t>Reviews</a:t>
            </a:r>
            <a:endParaRPr lang="es-ES" sz="1600" dirty="0"/>
          </a:p>
        </p:txBody>
      </p:sp>
      <p:pic>
        <p:nvPicPr>
          <p:cNvPr id="22" name="Gráfico 21" descr="Periódico contorno">
            <a:extLst>
              <a:ext uri="{FF2B5EF4-FFF2-40B4-BE49-F238E27FC236}">
                <a16:creationId xmlns:a16="http://schemas.microsoft.com/office/drawing/2014/main" id="{19542C2D-BEE1-4000-9C9C-F5E163F080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9603" y="1740424"/>
            <a:ext cx="668243" cy="572531"/>
          </a:xfrm>
          <a:prstGeom prst="rect">
            <a:avLst/>
          </a:prstGeom>
        </p:spPr>
      </p:pic>
      <p:pic>
        <p:nvPicPr>
          <p:cNvPr id="24" name="Gráfico 23" descr="Usuario contorno">
            <a:extLst>
              <a:ext uri="{FF2B5EF4-FFF2-40B4-BE49-F238E27FC236}">
                <a16:creationId xmlns:a16="http://schemas.microsoft.com/office/drawing/2014/main" id="{F2A3895B-DE7F-4E94-8F4E-49D7A8DCF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2516" y="4084133"/>
            <a:ext cx="675511" cy="675511"/>
          </a:xfrm>
          <a:prstGeom prst="rect">
            <a:avLst/>
          </a:prstGeom>
        </p:spPr>
      </p:pic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DA7D6FDB-5A3B-4ECD-A5FD-50BC56EF882F}"/>
              </a:ext>
            </a:extLst>
          </p:cNvPr>
          <p:cNvSpPr txBox="1">
            <a:spLocks/>
          </p:cNvSpPr>
          <p:nvPr/>
        </p:nvSpPr>
        <p:spPr>
          <a:xfrm>
            <a:off x="405776" y="4298456"/>
            <a:ext cx="1808990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Editar perfil</a:t>
            </a:r>
          </a:p>
          <a:p>
            <a:r>
              <a:rPr lang="es-ES" sz="1600" dirty="0"/>
              <a:t>Configuración de pagos</a:t>
            </a:r>
          </a:p>
        </p:txBody>
      </p:sp>
      <p:pic>
        <p:nvPicPr>
          <p:cNvPr id="27" name="Gráfico 26" descr="{0} contorno">
            <a:extLst>
              <a:ext uri="{FF2B5EF4-FFF2-40B4-BE49-F238E27FC236}">
                <a16:creationId xmlns:a16="http://schemas.microsoft.com/office/drawing/2014/main" id="{EC13F8EE-13F8-472D-94EB-9F6D0EC119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5864" y="4151344"/>
            <a:ext cx="541088" cy="541088"/>
          </a:xfrm>
          <a:prstGeom prst="rect">
            <a:avLst/>
          </a:prstGeom>
        </p:spPr>
      </p:pic>
      <p:sp>
        <p:nvSpPr>
          <p:cNvPr id="28" name="Marcador de contenido 6">
            <a:extLst>
              <a:ext uri="{FF2B5EF4-FFF2-40B4-BE49-F238E27FC236}">
                <a16:creationId xmlns:a16="http://schemas.microsoft.com/office/drawing/2014/main" id="{D17DB6B4-4405-403A-90E7-1AAE1A99F699}"/>
              </a:ext>
            </a:extLst>
          </p:cNvPr>
          <p:cNvSpPr txBox="1">
            <a:spLocks/>
          </p:cNvSpPr>
          <p:nvPr/>
        </p:nvSpPr>
        <p:spPr>
          <a:xfrm>
            <a:off x="2123982" y="4298454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Pedidos realizados</a:t>
            </a:r>
          </a:p>
          <a:p>
            <a:r>
              <a:rPr lang="es-ES" sz="1600" dirty="0"/>
              <a:t>Cancelación</a:t>
            </a:r>
          </a:p>
          <a:p>
            <a:r>
              <a:rPr lang="es-ES" sz="1600" dirty="0"/>
              <a:t>Control de este</a:t>
            </a:r>
          </a:p>
        </p:txBody>
      </p:sp>
      <p:pic>
        <p:nvPicPr>
          <p:cNvPr id="30" name="Gráfico 29" descr="Carro de la compra contorno">
            <a:extLst>
              <a:ext uri="{FF2B5EF4-FFF2-40B4-BE49-F238E27FC236}">
                <a16:creationId xmlns:a16="http://schemas.microsoft.com/office/drawing/2014/main" id="{BFBF55B7-BAC7-4502-9E19-C7A7779327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1562" y="4174485"/>
            <a:ext cx="522303" cy="522303"/>
          </a:xfrm>
          <a:prstGeom prst="rect">
            <a:avLst/>
          </a:prstGeom>
        </p:spPr>
      </p:pic>
      <p:sp>
        <p:nvSpPr>
          <p:cNvPr id="31" name="Marcador de contenido 6">
            <a:extLst>
              <a:ext uri="{FF2B5EF4-FFF2-40B4-BE49-F238E27FC236}">
                <a16:creationId xmlns:a16="http://schemas.microsoft.com/office/drawing/2014/main" id="{7669BA9D-F005-4147-9446-024E5D3647C1}"/>
              </a:ext>
            </a:extLst>
          </p:cNvPr>
          <p:cNvSpPr txBox="1">
            <a:spLocks/>
          </p:cNvSpPr>
          <p:nvPr/>
        </p:nvSpPr>
        <p:spPr>
          <a:xfrm>
            <a:off x="3652851" y="4298452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Acceso al carrito</a:t>
            </a:r>
          </a:p>
          <a:p>
            <a:r>
              <a:rPr lang="es-ES" sz="1600" dirty="0"/>
              <a:t>Realizar pedido</a:t>
            </a:r>
          </a:p>
        </p:txBody>
      </p:sp>
      <p:pic>
        <p:nvPicPr>
          <p:cNvPr id="33" name="Gráfico 32" descr="Corazón contorno">
            <a:extLst>
              <a:ext uri="{FF2B5EF4-FFF2-40B4-BE49-F238E27FC236}">
                <a16:creationId xmlns:a16="http://schemas.microsoft.com/office/drawing/2014/main" id="{5624C524-B632-4F75-8023-4C06662700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60540" y="4174485"/>
            <a:ext cx="586999" cy="586999"/>
          </a:xfrm>
          <a:prstGeom prst="rect">
            <a:avLst/>
          </a:prstGeom>
        </p:spPr>
      </p:pic>
      <p:sp>
        <p:nvSpPr>
          <p:cNvPr id="34" name="Marcador de contenido 6">
            <a:extLst>
              <a:ext uri="{FF2B5EF4-FFF2-40B4-BE49-F238E27FC236}">
                <a16:creationId xmlns:a16="http://schemas.microsoft.com/office/drawing/2014/main" id="{9AE03D96-5055-4819-9EDD-DD7B7CBAFCE9}"/>
              </a:ext>
            </a:extLst>
          </p:cNvPr>
          <p:cNvSpPr txBox="1">
            <a:spLocks/>
          </p:cNvSpPr>
          <p:nvPr/>
        </p:nvSpPr>
        <p:spPr>
          <a:xfrm>
            <a:off x="4912162" y="4283212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Deseados</a:t>
            </a:r>
          </a:p>
          <a:p>
            <a:r>
              <a:rPr lang="es-ES" sz="1600" dirty="0"/>
              <a:t>Aviso de ofertas</a:t>
            </a:r>
          </a:p>
        </p:txBody>
      </p:sp>
      <p:pic>
        <p:nvPicPr>
          <p:cNvPr id="36" name="Gráfico 35" descr="Puerta abierta contorno">
            <a:extLst>
              <a:ext uri="{FF2B5EF4-FFF2-40B4-BE49-F238E27FC236}">
                <a16:creationId xmlns:a16="http://schemas.microsoft.com/office/drawing/2014/main" id="{30FC5ED3-2948-45FC-B3C6-90874E166B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542" y="4027908"/>
            <a:ext cx="541088" cy="541088"/>
          </a:xfrm>
          <a:prstGeom prst="rect">
            <a:avLst/>
          </a:prstGeom>
        </p:spPr>
      </p:pic>
      <p:sp>
        <p:nvSpPr>
          <p:cNvPr id="37" name="Marcador de contenido 6">
            <a:extLst>
              <a:ext uri="{FF2B5EF4-FFF2-40B4-BE49-F238E27FC236}">
                <a16:creationId xmlns:a16="http://schemas.microsoft.com/office/drawing/2014/main" id="{8953E012-CA45-44AC-B4CC-F55B230D6738}"/>
              </a:ext>
            </a:extLst>
          </p:cNvPr>
          <p:cNvSpPr txBox="1">
            <a:spLocks/>
          </p:cNvSpPr>
          <p:nvPr/>
        </p:nvSpPr>
        <p:spPr>
          <a:xfrm>
            <a:off x="6246751" y="4332711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Cerrar sesión</a:t>
            </a:r>
          </a:p>
          <a:p>
            <a:r>
              <a:rPr lang="es-ES" sz="1600" dirty="0"/>
              <a:t>Inicio sesión</a:t>
            </a:r>
          </a:p>
        </p:txBody>
      </p:sp>
      <p:pic>
        <p:nvPicPr>
          <p:cNvPr id="39" name="Gráfico 38" descr="Información contorno">
            <a:extLst>
              <a:ext uri="{FF2B5EF4-FFF2-40B4-BE49-F238E27FC236}">
                <a16:creationId xmlns:a16="http://schemas.microsoft.com/office/drawing/2014/main" id="{49F95D8E-D468-4B93-A93B-6A49BA22E3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073" y="4162588"/>
            <a:ext cx="452836" cy="452836"/>
          </a:xfrm>
          <a:prstGeom prst="rect">
            <a:avLst/>
          </a:prstGeom>
        </p:spPr>
      </p:pic>
      <p:sp>
        <p:nvSpPr>
          <p:cNvPr id="40" name="Marcador de contenido 6">
            <a:extLst>
              <a:ext uri="{FF2B5EF4-FFF2-40B4-BE49-F238E27FC236}">
                <a16:creationId xmlns:a16="http://schemas.microsoft.com/office/drawing/2014/main" id="{AA69B060-CB77-4B49-BEFA-46CD7EDF1F4C}"/>
              </a:ext>
            </a:extLst>
          </p:cNvPr>
          <p:cNvSpPr txBox="1">
            <a:spLocks/>
          </p:cNvSpPr>
          <p:nvPr/>
        </p:nvSpPr>
        <p:spPr>
          <a:xfrm>
            <a:off x="7902277" y="4283212"/>
            <a:ext cx="1772903" cy="216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  <a:p>
            <a:r>
              <a:rPr lang="es-ES" sz="1600" dirty="0"/>
              <a:t>Soporte</a:t>
            </a:r>
          </a:p>
          <a:p>
            <a:r>
              <a:rPr lang="es-ES" sz="1600" dirty="0"/>
              <a:t>Contacto</a:t>
            </a:r>
          </a:p>
          <a:p>
            <a:r>
              <a:rPr lang="es-ES" sz="1600" dirty="0"/>
              <a:t>Preguntas frecuentes</a:t>
            </a:r>
          </a:p>
        </p:txBody>
      </p:sp>
    </p:spTree>
    <p:extLst>
      <p:ext uri="{BB962C8B-B14F-4D97-AF65-F5344CB8AC3E}">
        <p14:creationId xmlns:p14="http://schemas.microsoft.com/office/powerpoint/2010/main" val="362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  <p:bldP spid="17" grpId="0"/>
      <p:bldP spid="20" grpId="0"/>
      <p:bldP spid="25" grpId="0"/>
      <p:bldP spid="28" grpId="0"/>
      <p:bldP spid="31" grpId="0"/>
      <p:bldP spid="34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31A84-5D9F-4254-8B31-824004F8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9806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Requisitos específicos (funcionales)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69B0FC3-C8D5-4EED-B669-A55E32F1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A583061-FC7D-41CF-84C8-93146CC6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18" y="4106917"/>
            <a:ext cx="4294161" cy="2439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Cliente registrado</a:t>
            </a:r>
          </a:p>
          <a:p>
            <a:pPr lvl="1"/>
            <a:r>
              <a:rPr lang="es-ES" dirty="0"/>
              <a:t>Realizar compras</a:t>
            </a:r>
          </a:p>
          <a:p>
            <a:pPr lvl="1"/>
            <a:r>
              <a:rPr lang="es-ES" dirty="0"/>
              <a:t>Sorteos/ofertas</a:t>
            </a:r>
          </a:p>
          <a:p>
            <a:pPr lvl="1"/>
            <a:r>
              <a:rPr lang="es-ES" dirty="0"/>
              <a:t>Comentar y valorar productos</a:t>
            </a:r>
          </a:p>
          <a:p>
            <a:pPr lvl="1"/>
            <a:r>
              <a:rPr lang="es-ES" dirty="0"/>
              <a:t>Cerrar sesión</a:t>
            </a:r>
          </a:p>
          <a:p>
            <a:pPr lvl="1"/>
            <a:r>
              <a:rPr lang="es-ES" dirty="0"/>
              <a:t>Editar su perfil</a:t>
            </a:r>
          </a:p>
          <a:p>
            <a:pPr lvl="1"/>
            <a:endParaRPr lang="es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81FF74D-8338-46FC-B014-47C242545901}"/>
              </a:ext>
            </a:extLst>
          </p:cNvPr>
          <p:cNvSpPr txBox="1">
            <a:spLocks/>
          </p:cNvSpPr>
          <p:nvPr/>
        </p:nvSpPr>
        <p:spPr>
          <a:xfrm>
            <a:off x="5128429" y="1742011"/>
            <a:ext cx="4294161" cy="217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Autor</a:t>
            </a:r>
          </a:p>
          <a:p>
            <a:pPr lvl="1"/>
            <a:r>
              <a:rPr lang="es-ES" dirty="0"/>
              <a:t>Crear Noticias</a:t>
            </a:r>
          </a:p>
          <a:p>
            <a:pPr lvl="1"/>
            <a:r>
              <a:rPr lang="es-ES" dirty="0"/>
              <a:t>Modificar y borrar estas</a:t>
            </a:r>
          </a:p>
          <a:p>
            <a:pPr lvl="1"/>
            <a:r>
              <a:rPr lang="es-ES" dirty="0"/>
              <a:t>Crear </a:t>
            </a:r>
            <a:r>
              <a:rPr lang="es-ES" dirty="0" err="1"/>
              <a:t>Reviews</a:t>
            </a:r>
            <a:endParaRPr lang="es-ES" dirty="0"/>
          </a:p>
          <a:p>
            <a:pPr lvl="1"/>
            <a:r>
              <a:rPr lang="es-ES" dirty="0"/>
              <a:t>Modificar y borrar estas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1048FA5-552E-45B0-B314-03EC393626E3}"/>
              </a:ext>
            </a:extLst>
          </p:cNvPr>
          <p:cNvSpPr txBox="1">
            <a:spLocks/>
          </p:cNvSpPr>
          <p:nvPr/>
        </p:nvSpPr>
        <p:spPr>
          <a:xfrm>
            <a:off x="288618" y="1742012"/>
            <a:ext cx="4294161" cy="21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Cliente no registrado</a:t>
            </a:r>
          </a:p>
          <a:p>
            <a:pPr lvl="1"/>
            <a:r>
              <a:rPr lang="es-ES" dirty="0"/>
              <a:t>Ver productos</a:t>
            </a:r>
          </a:p>
          <a:p>
            <a:pPr lvl="1"/>
            <a:r>
              <a:rPr lang="es-ES" dirty="0"/>
              <a:t>Noticias y </a:t>
            </a:r>
            <a:r>
              <a:rPr lang="es-ES" dirty="0" err="1"/>
              <a:t>Reviews</a:t>
            </a:r>
            <a:endParaRPr lang="es-ES" dirty="0"/>
          </a:p>
          <a:p>
            <a:pPr lvl="1"/>
            <a:r>
              <a:rPr lang="es-ES" dirty="0"/>
              <a:t>Uso del carrito</a:t>
            </a:r>
          </a:p>
          <a:p>
            <a:pPr lvl="1"/>
            <a:r>
              <a:rPr lang="es-ES" dirty="0" err="1"/>
              <a:t>Login</a:t>
            </a:r>
            <a:r>
              <a:rPr lang="es-ES" dirty="0"/>
              <a:t>/registro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67F43B7-9EA3-49E0-ADE9-CF263E2A38BA}"/>
              </a:ext>
            </a:extLst>
          </p:cNvPr>
          <p:cNvSpPr txBox="1">
            <a:spLocks/>
          </p:cNvSpPr>
          <p:nvPr/>
        </p:nvSpPr>
        <p:spPr>
          <a:xfrm>
            <a:off x="4979841" y="4260977"/>
            <a:ext cx="4294161" cy="21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Administrador</a:t>
            </a:r>
          </a:p>
          <a:p>
            <a:pPr lvl="1"/>
            <a:r>
              <a:rPr lang="es-ES" dirty="0"/>
              <a:t>Añadir artículos y administrarlos</a:t>
            </a:r>
          </a:p>
          <a:p>
            <a:pPr lvl="1"/>
            <a:r>
              <a:rPr lang="es-ES" dirty="0"/>
              <a:t>Crear sorteos y administrarlos </a:t>
            </a:r>
          </a:p>
          <a:p>
            <a:pPr lvl="1"/>
            <a:r>
              <a:rPr lang="es-ES" dirty="0"/>
              <a:t>Crear ofertas y administrarlas</a:t>
            </a:r>
          </a:p>
          <a:p>
            <a:pPr lvl="1"/>
            <a:r>
              <a:rPr lang="es-ES" dirty="0"/>
              <a:t>Gestionar dudas</a:t>
            </a:r>
          </a:p>
        </p:txBody>
      </p:sp>
    </p:spTree>
    <p:extLst>
      <p:ext uri="{BB962C8B-B14F-4D97-AF65-F5344CB8AC3E}">
        <p14:creationId xmlns:p14="http://schemas.microsoft.com/office/powerpoint/2010/main" val="12504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C6514-6B7E-4595-A85E-CF9FFA2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específicos (no funcionales)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DB79465-D572-4030-A5D5-A288D561B44B}"/>
              </a:ext>
            </a:extLst>
          </p:cNvPr>
          <p:cNvSpPr txBox="1">
            <a:spLocks/>
          </p:cNvSpPr>
          <p:nvPr/>
        </p:nvSpPr>
        <p:spPr>
          <a:xfrm>
            <a:off x="677334" y="1564459"/>
            <a:ext cx="4294161" cy="21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Requisitos de rendimiento</a:t>
            </a:r>
          </a:p>
          <a:p>
            <a:pPr lvl="1"/>
            <a:r>
              <a:rPr lang="es-ES" dirty="0"/>
              <a:t>5000 usuarios conectados</a:t>
            </a:r>
          </a:p>
          <a:p>
            <a:pPr lvl="1"/>
            <a:r>
              <a:rPr lang="es-ES" dirty="0"/>
              <a:t>0,9s para las transacciones bancarias</a:t>
            </a:r>
          </a:p>
          <a:p>
            <a:pPr lvl="1"/>
            <a:r>
              <a:rPr lang="es-ES" dirty="0"/>
              <a:t>N.º de usuarios registrados será dinámico</a:t>
            </a:r>
          </a:p>
          <a:p>
            <a:pPr lvl="1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6EA823-0C80-4513-B25E-B95D70ADEA1E}"/>
              </a:ext>
            </a:extLst>
          </p:cNvPr>
          <p:cNvSpPr txBox="1">
            <a:spLocks/>
          </p:cNvSpPr>
          <p:nvPr/>
        </p:nvSpPr>
        <p:spPr>
          <a:xfrm>
            <a:off x="4971495" y="1584203"/>
            <a:ext cx="4294161" cy="21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Seguridad</a:t>
            </a:r>
            <a:endParaRPr lang="es-ES" dirty="0"/>
          </a:p>
          <a:p>
            <a:pPr lvl="1"/>
            <a:r>
              <a:rPr lang="es-ES" dirty="0"/>
              <a:t>Encriptación</a:t>
            </a:r>
          </a:p>
          <a:p>
            <a:pPr lvl="1"/>
            <a:r>
              <a:rPr lang="es-ES" dirty="0"/>
              <a:t>Normativa PCI-DSS, 3D </a:t>
            </a:r>
            <a:r>
              <a:rPr lang="es-ES" dirty="0" err="1"/>
              <a:t>Secure</a:t>
            </a:r>
            <a:r>
              <a:rPr lang="es-ES" dirty="0"/>
              <a:t> y SSL</a:t>
            </a:r>
          </a:p>
          <a:p>
            <a:pPr lvl="1"/>
            <a:r>
              <a:rPr lang="es-ES" dirty="0" err="1"/>
              <a:t>Backup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CF0BF0F-8C3C-4CD9-B52C-3D3755780F4D}"/>
              </a:ext>
            </a:extLst>
          </p:cNvPr>
          <p:cNvSpPr txBox="1">
            <a:spLocks/>
          </p:cNvSpPr>
          <p:nvPr/>
        </p:nvSpPr>
        <p:spPr>
          <a:xfrm>
            <a:off x="677334" y="3840009"/>
            <a:ext cx="3177006" cy="2487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Fiabilidad/Disponibilidad/</a:t>
            </a:r>
          </a:p>
          <a:p>
            <a:pPr marL="0" indent="0">
              <a:buFont typeface="Wingdings 3" charset="2"/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Mantenibilidad</a:t>
            </a:r>
            <a:endParaRPr lang="es-ES" dirty="0"/>
          </a:p>
          <a:p>
            <a:pPr lvl="1"/>
            <a:r>
              <a:rPr lang="es-ES" dirty="0"/>
              <a:t>SAI</a:t>
            </a:r>
          </a:p>
          <a:p>
            <a:pPr lvl="1"/>
            <a:r>
              <a:rPr lang="es-ES" dirty="0"/>
              <a:t>Servidor vigilado</a:t>
            </a:r>
          </a:p>
          <a:p>
            <a:pPr lvl="1"/>
            <a:r>
              <a:rPr lang="es-ES" dirty="0"/>
              <a:t>Servicio 24/7</a:t>
            </a:r>
          </a:p>
          <a:p>
            <a:pPr lvl="1"/>
            <a:r>
              <a:rPr lang="es-ES" dirty="0"/>
              <a:t>Mantenimiento mensual 1/2 horas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E50FA4E9-1274-4086-95BC-C66AA217C8DE}"/>
              </a:ext>
            </a:extLst>
          </p:cNvPr>
          <p:cNvSpPr txBox="1">
            <a:spLocks/>
          </p:cNvSpPr>
          <p:nvPr/>
        </p:nvSpPr>
        <p:spPr>
          <a:xfrm>
            <a:off x="4984014" y="3840009"/>
            <a:ext cx="4294161" cy="21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Portabilidad</a:t>
            </a:r>
            <a:endParaRPr lang="es-ES" dirty="0"/>
          </a:p>
          <a:p>
            <a:pPr lvl="1"/>
            <a:r>
              <a:rPr lang="es-ES" dirty="0"/>
              <a:t>Servidor Linux</a:t>
            </a:r>
          </a:p>
          <a:p>
            <a:pPr lvl="1"/>
            <a:r>
              <a:rPr lang="es-ES" dirty="0"/>
              <a:t>WordPress/</a:t>
            </a:r>
            <a:r>
              <a:rPr lang="es-ES" dirty="0" err="1"/>
              <a:t>WooCommerce</a:t>
            </a:r>
            <a:endParaRPr lang="es-ES" dirty="0"/>
          </a:p>
          <a:p>
            <a:pPr lvl="1"/>
            <a:r>
              <a:rPr lang="es-ES" dirty="0"/>
              <a:t>PHP, CSS, HTML5 y MySQL</a:t>
            </a:r>
          </a:p>
          <a:p>
            <a:pPr lvl="1"/>
            <a:endParaRPr lang="es-ES" dirty="0"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147FA508-0501-4C5E-BC4D-F6D0BE2F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1741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377</Words>
  <Application>Microsoft Office PowerPoint</Application>
  <PresentationFormat>Panorámica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</vt:lpstr>
      <vt:lpstr>Tienda online Mundo móvil</vt:lpstr>
      <vt:lpstr>índice</vt:lpstr>
      <vt:lpstr>¿Qué es Mundo móvil?</vt:lpstr>
      <vt:lpstr>Descripción del Proyecto </vt:lpstr>
      <vt:lpstr>Usuarios y sus funciones </vt:lpstr>
      <vt:lpstr>Requisitos</vt:lpstr>
      <vt:lpstr>Descripción general </vt:lpstr>
      <vt:lpstr>Requisitos específicos (funcionales) </vt:lpstr>
      <vt:lpstr>Requisitos específicos (no funcionales)</vt:lpstr>
      <vt:lpstr>Diagramas</vt:lpstr>
      <vt:lpstr>Casos de uso (I) </vt:lpstr>
      <vt:lpstr>Casos de uso (II) </vt:lpstr>
      <vt:lpstr>Casos de uso (III)</vt:lpstr>
      <vt:lpstr>Casos de uso (IV)</vt:lpstr>
      <vt:lpstr>Presentación de PowerPoint</vt:lpstr>
      <vt:lpstr>Interacción (secuencia I)</vt:lpstr>
      <vt:lpstr>Interacción(secuencia II)</vt:lpstr>
      <vt:lpstr>Presentación de PowerPoint</vt:lpstr>
      <vt:lpstr>Presentación de PowerPoint</vt:lpstr>
      <vt:lpstr>Estados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online Mundo móvil</dc:title>
  <dc:creator>Fran Murcia</dc:creator>
  <cp:lastModifiedBy>Fran Murcia</cp:lastModifiedBy>
  <cp:revision>6</cp:revision>
  <dcterms:created xsi:type="dcterms:W3CDTF">2020-12-21T15:36:47Z</dcterms:created>
  <dcterms:modified xsi:type="dcterms:W3CDTF">2020-12-22T10:36:34Z</dcterms:modified>
</cp:coreProperties>
</file>