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314" r:id="rId2"/>
    <p:sldId id="276" r:id="rId3"/>
    <p:sldId id="278" r:id="rId4"/>
    <p:sldId id="336" r:id="rId5"/>
    <p:sldId id="279" r:id="rId6"/>
    <p:sldId id="280" r:id="rId7"/>
    <p:sldId id="281" r:id="rId8"/>
    <p:sldId id="335" r:id="rId9"/>
    <p:sldId id="315" r:id="rId10"/>
    <p:sldId id="283" r:id="rId11"/>
    <p:sldId id="282" r:id="rId12"/>
    <p:sldId id="337" r:id="rId13"/>
    <p:sldId id="334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9" r:id="rId25"/>
    <p:sldId id="297" r:id="rId26"/>
    <p:sldId id="298" r:id="rId27"/>
    <p:sldId id="312" r:id="rId28"/>
    <p:sldId id="301" r:id="rId29"/>
    <p:sldId id="302" r:id="rId30"/>
    <p:sldId id="317" r:id="rId31"/>
    <p:sldId id="318" r:id="rId32"/>
    <p:sldId id="319" r:id="rId33"/>
    <p:sldId id="320" r:id="rId34"/>
    <p:sldId id="316" r:id="rId35"/>
    <p:sldId id="303" r:id="rId36"/>
    <p:sldId id="304" r:id="rId37"/>
    <p:sldId id="305" r:id="rId38"/>
    <p:sldId id="306" r:id="rId39"/>
    <p:sldId id="307" r:id="rId40"/>
    <p:sldId id="308" r:id="rId41"/>
    <p:sldId id="310" r:id="rId42"/>
    <p:sldId id="311" r:id="rId43"/>
    <p:sldId id="330" r:id="rId44"/>
    <p:sldId id="322" r:id="rId45"/>
    <p:sldId id="321" r:id="rId46"/>
    <p:sldId id="323" r:id="rId47"/>
    <p:sldId id="324" r:id="rId48"/>
    <p:sldId id="325" r:id="rId49"/>
    <p:sldId id="326" r:id="rId50"/>
    <p:sldId id="327" r:id="rId51"/>
    <p:sldId id="328" r:id="rId52"/>
    <p:sldId id="309" r:id="rId53"/>
    <p:sldId id="331" r:id="rId54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9"/>
    <p:restoredTop sz="94602"/>
  </p:normalViewPr>
  <p:slideViewPr>
    <p:cSldViewPr>
      <p:cViewPr>
        <p:scale>
          <a:sx n="100" d="100"/>
          <a:sy n="100" d="100"/>
        </p:scale>
        <p:origin x="86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alt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3FD35C-6732-924E-875F-976D554B6596}" type="datetime1">
              <a:rPr lang="es-ES" altLang="es-ES_tradnl"/>
              <a:pPr/>
              <a:t>25/9/17</a:t>
            </a:fld>
            <a:endParaRPr lang="es-ES" alt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 alt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AEF165-BD7C-FD40-9D4F-1D666B266811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84633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_tradnl" altLang="es-ES_trad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s-ES_tradnl" altLang="es-ES_tradnl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texto del patrón</a:t>
            </a:r>
          </a:p>
          <a:p>
            <a:pPr lvl="1"/>
            <a:r>
              <a:rPr lang="es-ES" altLang="es-ES_tradnl"/>
              <a:t>Segundo nivel</a:t>
            </a:r>
          </a:p>
          <a:p>
            <a:pPr lvl="2"/>
            <a:r>
              <a:rPr lang="es-ES" altLang="es-ES_tradnl"/>
              <a:t>Tercer nivel</a:t>
            </a:r>
          </a:p>
          <a:p>
            <a:pPr lvl="3"/>
            <a:r>
              <a:rPr lang="es-ES" altLang="es-ES_tradnl"/>
              <a:t>Cuarto nivel</a:t>
            </a:r>
          </a:p>
          <a:p>
            <a:pPr lvl="4"/>
            <a:r>
              <a:rPr lang="es-ES" altLang="es-ES_tradnl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s-ES_tradnl" altLang="es-ES_tradnl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0B39D1-4709-214A-B04C-1904DFB22009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831610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99F2C4-AE9A-984D-BEF4-7F2747AAE2D6}" type="slidenum">
              <a:rPr lang="es-ES" altLang="es-ES_tradnl" sz="1300"/>
              <a:pPr eaLnBrk="1" hangingPunct="1"/>
              <a:t>2</a:t>
            </a:fld>
            <a:endParaRPr lang="es-ES" altLang="es-ES_tradnl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6228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94C63AC-BB8F-F54D-AB34-023B5F34F6A2}" type="slidenum">
              <a:rPr lang="es-ES" altLang="es-ES_tradnl" sz="1300"/>
              <a:pPr eaLnBrk="1" hangingPunct="1"/>
              <a:t>11</a:t>
            </a:fld>
            <a:endParaRPr lang="es-ES" altLang="es-ES_tradnl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0350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879619" indent="-35447153"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99F2C4-AE9A-984D-BEF4-7F2747AAE2D6}" type="slidenum">
              <a:rPr lang="es-ES" altLang="es-ES_tradnl" sz="1200"/>
              <a:pPr eaLnBrk="1" hangingPunct="1"/>
              <a:t>12</a:t>
            </a:fld>
            <a:endParaRPr lang="es-ES" altLang="es-ES_tradnl" sz="120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s-ES_tradnl" baseline="0" dirty="0" err="1" smtClean="0"/>
              <a:t>Centrado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misión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empresa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Permite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ver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relación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procesos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Gestión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orientada</a:t>
            </a:r>
            <a:r>
              <a:rPr lang="en-US" altLang="es-ES_tradnl" baseline="0" dirty="0" smtClean="0"/>
              <a:t> al </a:t>
            </a:r>
            <a:r>
              <a:rPr lang="en-US" altLang="es-ES_tradnl" baseline="0" dirty="0" err="1" smtClean="0"/>
              <a:t>cliente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Facilita</a:t>
            </a:r>
            <a:r>
              <a:rPr lang="en-US" altLang="es-ES_tradnl" baseline="0" dirty="0" smtClean="0"/>
              <a:t> control y </a:t>
            </a:r>
            <a:r>
              <a:rPr lang="en-US" altLang="es-ES_tradnl" baseline="0" dirty="0" err="1" smtClean="0"/>
              <a:t>mejora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eficiencia</a:t>
            </a:r>
            <a:endParaRPr lang="en-US" altLang="es-ES_tradnl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7417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879619" indent="-35447153"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99F2C4-AE9A-984D-BEF4-7F2747AAE2D6}" type="slidenum">
              <a:rPr lang="es-ES" altLang="es-ES_tradnl" sz="1200"/>
              <a:pPr eaLnBrk="1" hangingPunct="1"/>
              <a:t>13</a:t>
            </a:fld>
            <a:endParaRPr lang="es-ES" altLang="es-ES_tradnl" sz="120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s-ES_tradnl" dirty="0" smtClean="0"/>
              <a:t>Feedback al </a:t>
            </a:r>
            <a:r>
              <a:rPr lang="en-US" altLang="es-ES_tradnl" dirty="0" err="1" smtClean="0"/>
              <a:t>terminar</a:t>
            </a:r>
            <a:r>
              <a:rPr lang="en-US" altLang="es-ES_tradnl" dirty="0" smtClean="0"/>
              <a:t> </a:t>
            </a:r>
            <a:r>
              <a:rPr lang="en-US" altLang="es-ES_tradnl" dirty="0" err="1" smtClean="0"/>
              <a:t>proceso</a:t>
            </a:r>
            <a:endParaRPr lang="en-US" altLang="es-ES_tradnl" dirty="0"/>
          </a:p>
        </p:txBody>
      </p:sp>
    </p:spTree>
    <p:extLst>
      <p:ext uri="{BB962C8B-B14F-4D97-AF65-F5344CB8AC3E}">
        <p14:creationId xmlns:p14="http://schemas.microsoft.com/office/powerpoint/2010/main" val="46077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31BB35-2C2A-FC49-90FF-E8A823F76A53}" type="slidenum">
              <a:rPr lang="es-ES" altLang="es-ES_tradnl" sz="1300"/>
              <a:pPr eaLnBrk="1" hangingPunct="1"/>
              <a:t>14</a:t>
            </a:fld>
            <a:endParaRPr lang="es-ES" altLang="es-ES_tradnl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10180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BB55E8-98BF-F84B-96C6-461CAF219F2C}" type="slidenum">
              <a:rPr lang="es-ES" altLang="es-ES_tradnl" sz="1300"/>
              <a:pPr eaLnBrk="1" hangingPunct="1"/>
              <a:t>15</a:t>
            </a:fld>
            <a:endParaRPr lang="es-ES" altLang="es-ES_tradnl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7506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56E0F04-337C-C44B-B2C2-9273B3FAA12F}" type="slidenum">
              <a:rPr lang="es-ES" altLang="es-ES_tradnl" sz="1300"/>
              <a:pPr algn="r" eaLnBrk="1" hangingPunct="1"/>
              <a:t>16</a:t>
            </a:fld>
            <a:endParaRPr lang="es-ES" altLang="es-ES_tradnl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9430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69136DD8-62D6-CB4B-ACD1-8726EE71F87F}" type="slidenum">
              <a:rPr lang="es-ES" altLang="es-ES_tradnl" sz="1300"/>
              <a:pPr algn="r" eaLnBrk="1" hangingPunct="1"/>
              <a:t>17</a:t>
            </a:fld>
            <a:endParaRPr lang="es-ES" altLang="es-ES_tradnl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1284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5C3511DF-0611-0443-911C-097B813B2617}" type="slidenum">
              <a:rPr lang="es-ES" altLang="es-ES_tradnl" sz="1300"/>
              <a:pPr algn="r" eaLnBrk="1" hangingPunct="1"/>
              <a:t>18</a:t>
            </a:fld>
            <a:endParaRPr lang="es-ES" altLang="es-ES_tradnl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88707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4DC17725-26C1-284A-AF64-19B69D78AE50}" type="slidenum">
              <a:rPr lang="es-ES" altLang="es-ES_tradnl" sz="1300"/>
              <a:pPr algn="r" eaLnBrk="1" hangingPunct="1"/>
              <a:t>19</a:t>
            </a:fld>
            <a:endParaRPr lang="es-ES" altLang="es-ES_tradnl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7657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9B5775F3-FEA8-3945-8833-256A18960336}" type="slidenum">
              <a:rPr lang="es-ES" altLang="es-ES_tradnl" sz="1300"/>
              <a:pPr algn="r" eaLnBrk="1" hangingPunct="1"/>
              <a:t>20</a:t>
            </a:fld>
            <a:endParaRPr lang="es-ES" altLang="es-ES_tradnl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9686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B588A1-9A4E-EC4F-B4DE-D53EDF3C9D21}" type="slidenum">
              <a:rPr lang="es-ES" altLang="es-ES_tradnl" sz="1300"/>
              <a:pPr eaLnBrk="1" hangingPunct="1"/>
              <a:t>3</a:t>
            </a:fld>
            <a:endParaRPr lang="es-ES" altLang="es-ES_tradnl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92727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7981FC28-6AF1-E84A-B1DB-AEEC1665D751}" type="slidenum">
              <a:rPr lang="es-ES" altLang="es-ES_tradnl" sz="1300"/>
              <a:pPr algn="r" eaLnBrk="1" hangingPunct="1"/>
              <a:t>21</a:t>
            </a:fld>
            <a:endParaRPr lang="es-ES" altLang="es-ES_tradnl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303723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0EB7B1B4-67E2-F746-B963-5EE3EB80CAE1}" type="slidenum">
              <a:rPr lang="es-ES" altLang="es-ES_tradnl" sz="1300"/>
              <a:pPr algn="r" eaLnBrk="1" hangingPunct="1"/>
              <a:t>22</a:t>
            </a:fld>
            <a:endParaRPr lang="es-ES" altLang="es-ES_tradnl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07949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771A62EB-37B1-8946-8A11-6F194198FAA5}" type="slidenum">
              <a:rPr lang="es-ES" altLang="es-ES_tradnl" sz="1300"/>
              <a:pPr algn="r" eaLnBrk="1" hangingPunct="1"/>
              <a:t>23</a:t>
            </a:fld>
            <a:endParaRPr lang="es-ES" altLang="es-ES_tradnl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836023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F4E54684-9D3A-2140-A60A-A48CE8CE0603}" type="slidenum">
              <a:rPr lang="es-ES" altLang="es-ES_tradnl" sz="1300"/>
              <a:pPr algn="r" eaLnBrk="1" hangingPunct="1"/>
              <a:t>24</a:t>
            </a:fld>
            <a:endParaRPr lang="es-ES" altLang="es-ES_tradnl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5114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59429D77-B561-E547-A13F-F832BA7CD379}" type="slidenum">
              <a:rPr lang="es-ES" altLang="es-ES_tradnl" sz="1300"/>
              <a:pPr algn="r" eaLnBrk="1" hangingPunct="1"/>
              <a:t>25</a:t>
            </a:fld>
            <a:endParaRPr lang="es-ES" altLang="es-ES_tradnl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32081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503F3C55-A0BC-FA40-A98B-028BD2C33325}" type="slidenum">
              <a:rPr lang="es-ES" altLang="es-ES_tradnl" sz="1300"/>
              <a:pPr algn="r" eaLnBrk="1" hangingPunct="1"/>
              <a:t>26</a:t>
            </a:fld>
            <a:endParaRPr lang="es-ES" altLang="es-ES_tradnl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37905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E0C0FA05-3539-F54E-AC54-7A9971C2BF1A}" type="slidenum">
              <a:rPr lang="es-ES" altLang="es-ES_tradnl" sz="1300"/>
              <a:pPr algn="r" eaLnBrk="1" hangingPunct="1"/>
              <a:t>27</a:t>
            </a:fld>
            <a:endParaRPr lang="es-ES" altLang="es-ES_tradnl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275878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77753FE7-7CE4-2A4E-AD5F-1C92B5D06533}" type="slidenum">
              <a:rPr lang="es-ES" altLang="es-ES_tradnl" sz="1300"/>
              <a:pPr algn="r" eaLnBrk="1" hangingPunct="1"/>
              <a:t>28</a:t>
            </a:fld>
            <a:endParaRPr lang="es-ES" altLang="es-ES_tradnl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066103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BF99685F-16C0-124A-9ED4-6B7621161C32}" type="slidenum">
              <a:rPr lang="es-ES" altLang="es-ES_tradnl" sz="1300"/>
              <a:pPr algn="r" eaLnBrk="1" hangingPunct="1"/>
              <a:t>29</a:t>
            </a:fld>
            <a:endParaRPr lang="es-ES" altLang="es-ES_tradnl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553171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EFC04A0B-185F-8746-9D5B-DA71796D3C31}" type="slidenum">
              <a:rPr lang="es-ES" altLang="es-ES_tradnl" sz="1300"/>
              <a:pPr algn="r" eaLnBrk="1" hangingPunct="1"/>
              <a:t>35</a:t>
            </a:fld>
            <a:endParaRPr lang="es-ES" altLang="es-ES_tradnl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9794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879619" indent="-35447153"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99F2C4-AE9A-984D-BEF4-7F2747AAE2D6}" type="slidenum">
              <a:rPr lang="es-ES" altLang="es-ES_tradnl" sz="1200"/>
              <a:pPr eaLnBrk="1" hangingPunct="1"/>
              <a:t>4</a:t>
            </a:fld>
            <a:endParaRPr lang="es-ES" altLang="es-ES_tradnl" sz="120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s-ES_tradnl" dirty="0" err="1" smtClean="0"/>
              <a:t>Centrado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jerarquía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Efecto</a:t>
            </a:r>
            <a:r>
              <a:rPr lang="en-US" altLang="es-ES_tradnl" baseline="0" dirty="0" smtClean="0"/>
              <a:t> silo: </a:t>
            </a:r>
            <a:r>
              <a:rPr lang="en-US" altLang="es-ES_tradnl" baseline="0" dirty="0" err="1" smtClean="0"/>
              <a:t>aislamiento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departamentos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dirty="0" smtClean="0"/>
              <a:t>No </a:t>
            </a:r>
            <a:r>
              <a:rPr lang="en-US" altLang="es-ES_tradnl" dirty="0" err="1" smtClean="0"/>
              <a:t>muestra</a:t>
            </a:r>
            <a:r>
              <a:rPr lang="en-US" altLang="es-ES_tradnl" dirty="0" smtClean="0"/>
              <a:t> </a:t>
            </a:r>
            <a:r>
              <a:rPr lang="en-US" altLang="es-ES_tradnl" dirty="0" err="1" smtClean="0"/>
              <a:t>cliente</a:t>
            </a:r>
            <a:endParaRPr lang="en-US" altLang="es-ES_tradnl" dirty="0" smtClean="0"/>
          </a:p>
          <a:p>
            <a:pPr eaLnBrk="1" hangingPunct="1"/>
            <a:endParaRPr lang="en-US" altLang="es-ES_tradnl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61263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77723D1-C773-EA45-96D9-16E712046FE4}" type="slidenum">
              <a:rPr lang="es-ES" altLang="es-ES_tradnl" sz="1300"/>
              <a:pPr algn="r" eaLnBrk="1" hangingPunct="1"/>
              <a:t>36</a:t>
            </a:fld>
            <a:endParaRPr lang="es-ES" altLang="es-ES_tradnl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931139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7755E315-DF20-5D47-9B7C-6E32BF149C26}" type="slidenum">
              <a:rPr lang="es-ES" altLang="es-ES_tradnl" sz="1300"/>
              <a:pPr algn="r" eaLnBrk="1" hangingPunct="1"/>
              <a:t>37</a:t>
            </a:fld>
            <a:endParaRPr lang="es-ES" altLang="es-ES_tradnl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943736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978F8D1F-7513-D84C-B693-4AD00BF882C7}" type="slidenum">
              <a:rPr lang="es-ES" altLang="es-ES_tradnl" sz="1300"/>
              <a:pPr algn="r" eaLnBrk="1" hangingPunct="1"/>
              <a:t>38</a:t>
            </a:fld>
            <a:endParaRPr lang="es-ES" altLang="es-ES_tradnl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65727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FB77E89B-4DC2-0E49-80B2-CA595B6D8CA5}" type="slidenum">
              <a:rPr lang="es-ES" altLang="es-ES_tradnl" sz="1300"/>
              <a:pPr algn="r" eaLnBrk="1" hangingPunct="1"/>
              <a:t>39</a:t>
            </a:fld>
            <a:endParaRPr lang="es-ES" altLang="es-ES_tradnl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867144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467B8763-D8BD-144A-B0F7-6653172C0E20}" type="slidenum">
              <a:rPr lang="es-ES" altLang="es-ES_tradnl" sz="1300"/>
              <a:pPr algn="r" eaLnBrk="1" hangingPunct="1"/>
              <a:t>40</a:t>
            </a:fld>
            <a:endParaRPr lang="es-ES" altLang="es-ES_tradnl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279683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B688BD9C-07C5-974E-972B-D5D37385692B}" type="slidenum">
              <a:rPr lang="es-ES" altLang="es-ES_tradnl" sz="1300"/>
              <a:pPr algn="r" eaLnBrk="1" hangingPunct="1"/>
              <a:t>41</a:t>
            </a:fld>
            <a:endParaRPr lang="es-ES" altLang="es-ES_tradnl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598565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3C592153-8D87-F447-BBC1-9329ED19B69B}" type="slidenum">
              <a:rPr lang="es-ES" altLang="es-ES_tradnl" sz="1300"/>
              <a:pPr algn="r" eaLnBrk="1" hangingPunct="1"/>
              <a:t>42</a:t>
            </a:fld>
            <a:endParaRPr lang="es-ES" altLang="es-ES_tradnl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281796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CB65980A-E736-DF43-BB2F-FD537CF26FCC}" type="slidenum">
              <a:rPr lang="es-ES" altLang="es-ES_tradnl" sz="1300"/>
              <a:pPr algn="r" eaLnBrk="1" hangingPunct="1"/>
              <a:t>52</a:t>
            </a:fld>
            <a:endParaRPr lang="es-ES" altLang="es-ES_tradnl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743093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EF7632E3-C7EF-8F4F-B75A-91441EB6B71E}" type="slidenum">
              <a:rPr lang="es-ES" altLang="es-ES_tradnl" sz="1300"/>
              <a:pPr algn="r" eaLnBrk="1" hangingPunct="1"/>
              <a:t>53</a:t>
            </a:fld>
            <a:endParaRPr lang="es-ES" altLang="es-ES_tradnl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075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355ECC-22D3-B04C-8435-20740C67A0CD}" type="slidenum">
              <a:rPr lang="es-ES" altLang="es-ES_tradnl" sz="1300"/>
              <a:pPr eaLnBrk="1" hangingPunct="1"/>
              <a:t>5</a:t>
            </a:fld>
            <a:endParaRPr lang="es-ES" altLang="es-ES_tradnl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59435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FDDA5C-4CCE-6448-A3F9-BC1CB3A297D2}" type="slidenum">
              <a:rPr lang="es-ES" altLang="es-ES_tradnl" sz="1300"/>
              <a:pPr eaLnBrk="1" hangingPunct="1"/>
              <a:t>6</a:t>
            </a:fld>
            <a:endParaRPr lang="es-ES" altLang="es-ES_tradnl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41382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C547D8-EF90-2342-A1D0-ADB711319BE8}" type="slidenum">
              <a:rPr lang="es-ES" altLang="es-ES_tradnl" sz="1300"/>
              <a:pPr eaLnBrk="1" hangingPunct="1"/>
              <a:t>7</a:t>
            </a:fld>
            <a:endParaRPr lang="es-ES" altLang="es-ES_tradnl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4864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879619" indent="-35447153" defTabSz="914485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99F2C4-AE9A-984D-BEF4-7F2747AAE2D6}" type="slidenum">
              <a:rPr lang="es-ES" altLang="es-ES_tradnl" sz="1200"/>
              <a:pPr eaLnBrk="1" hangingPunct="1"/>
              <a:t>8</a:t>
            </a:fld>
            <a:endParaRPr lang="es-ES" altLang="es-ES_tradnl" sz="120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s-ES_tradnl" baseline="0" dirty="0" err="1" smtClean="0"/>
              <a:t>Centrado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misión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empresa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Permite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ver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relación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procesos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Gestión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orientada</a:t>
            </a:r>
            <a:r>
              <a:rPr lang="en-US" altLang="es-ES_tradnl" baseline="0" dirty="0" smtClean="0"/>
              <a:t> al </a:t>
            </a:r>
            <a:r>
              <a:rPr lang="en-US" altLang="es-ES_tradnl" baseline="0" dirty="0" err="1" smtClean="0"/>
              <a:t>cliente</a:t>
            </a:r>
            <a:endParaRPr lang="en-US" altLang="es-ES_tradnl" baseline="0" dirty="0" smtClean="0"/>
          </a:p>
          <a:p>
            <a:pPr eaLnBrk="1" hangingPunct="1"/>
            <a:r>
              <a:rPr lang="en-US" altLang="es-ES_tradnl" baseline="0" dirty="0" err="1" smtClean="0"/>
              <a:t>Facilita</a:t>
            </a:r>
            <a:r>
              <a:rPr lang="en-US" altLang="es-ES_tradnl" baseline="0" dirty="0" smtClean="0"/>
              <a:t> control y </a:t>
            </a:r>
            <a:r>
              <a:rPr lang="en-US" altLang="es-ES_tradnl" baseline="0" dirty="0" err="1" smtClean="0"/>
              <a:t>mejora</a:t>
            </a:r>
            <a:r>
              <a:rPr lang="en-US" altLang="es-ES_tradnl" baseline="0" dirty="0" smtClean="0"/>
              <a:t> </a:t>
            </a:r>
            <a:r>
              <a:rPr lang="en-US" altLang="es-ES_tradnl" baseline="0" dirty="0" err="1" smtClean="0"/>
              <a:t>eficiencia</a:t>
            </a:r>
            <a:endParaRPr lang="en-US" altLang="es-ES_tradnl" baseline="0" smtClean="0"/>
          </a:p>
          <a:p>
            <a:pPr eaLnBrk="1" hangingPunct="1"/>
            <a:endParaRPr lang="en-US" altLang="es-ES_tradnl" dirty="0"/>
          </a:p>
        </p:txBody>
      </p:sp>
    </p:spTree>
    <p:extLst>
      <p:ext uri="{BB962C8B-B14F-4D97-AF65-F5344CB8AC3E}">
        <p14:creationId xmlns:p14="http://schemas.microsoft.com/office/powerpoint/2010/main" val="46893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E381FB-7D41-4043-A438-1AC03EEA6680}" type="slidenum">
              <a:rPr lang="es-ES" altLang="es-ES_tradnl" sz="1300"/>
              <a:pPr eaLnBrk="1" hangingPunct="1"/>
              <a:t>9</a:t>
            </a:fld>
            <a:endParaRPr lang="es-ES" altLang="es-ES_tradnl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205505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B2ECCF-2660-FD46-9F0D-251C57BCB7ED}" type="slidenum">
              <a:rPr lang="es-ES" altLang="es-ES_tradnl" sz="1300"/>
              <a:pPr eaLnBrk="1" hangingPunct="1"/>
              <a:t>10</a:t>
            </a:fld>
            <a:endParaRPr lang="es-ES" altLang="es-ES_tradnl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134323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_tradnl" altLang="es-ES_tradnl" b="1">
                <a:solidFill>
                  <a:srgbClr val="003399"/>
                </a:solidFill>
                <a:latin typeface="Tahoma" charset="0"/>
              </a:rPr>
              <a:t>2010-2011</a:t>
            </a:r>
            <a:endParaRPr lang="es-ES" altLang="es-ES_tradnl" b="1">
              <a:solidFill>
                <a:srgbClr val="003399"/>
              </a:solidFill>
              <a:latin typeface="Tahoma" charset="0"/>
            </a:endParaRPr>
          </a:p>
          <a:p>
            <a:pPr algn="ctr"/>
            <a:r>
              <a:rPr lang="es-ES" altLang="es-ES_tradnl" b="1">
                <a:solidFill>
                  <a:srgbClr val="333333"/>
                </a:solidFill>
                <a:latin typeface="Tahoma" charset="0"/>
              </a:rPr>
              <a:t>Grado en Ingeniería Informática</a:t>
            </a:r>
          </a:p>
          <a:p>
            <a:pPr algn="ctr">
              <a:spcBef>
                <a:spcPct val="50000"/>
              </a:spcBef>
            </a:pPr>
            <a:endParaRPr lang="es-ES" altLang="es-ES_tradnl" sz="2800" i="1">
              <a:latin typeface="Tahoma" charset="0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D1A7FB-0C5B-284E-8665-B4578EFD9784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470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6ABCB3-02B1-9F45-BC96-E5DFF8EABEDD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08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90C72B-B8F5-7947-8CE5-F527D7105D73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2185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AD0A2-EB4A-D14F-8A93-EC25420FEBE9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52083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D0433B-8C16-2E4C-B449-8A07C78BBBB1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3551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245CB7-7AF0-804D-8E80-40EAF2CD4FC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060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24B3C-2521-774E-8B71-9E96222F4D3F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9419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8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1CA8B1-DC8F-904A-AD6F-14667E4EE7DE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6554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4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B6C12-71C2-B244-B8C0-4C0C042AA91A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2451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3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910268-D884-484A-BDAB-B714CD6A3122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559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52848E-D9B1-1449-976F-7B167342B58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111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_tradnl" altLang="es-ES_tradnl"/>
          </a:p>
        </p:txBody>
      </p:sp>
      <p:sp>
        <p:nvSpPr>
          <p:cNvPr id="6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7D2EEE-6432-0643-AF45-87521D83E0C7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5602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Eras Medium ITC" charset="0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s-ES_tradnl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_tradnl"/>
              <a:t>Click to edit Master text styles</a:t>
            </a:r>
          </a:p>
          <a:p>
            <a:pPr lvl="1"/>
            <a:r>
              <a:rPr lang="en-US" altLang="es-ES_tradnl"/>
              <a:t>Second level</a:t>
            </a:r>
          </a:p>
          <a:p>
            <a:pPr lvl="2"/>
            <a:r>
              <a:rPr lang="en-US" altLang="es-ES_tradnl"/>
              <a:t>Third level</a:t>
            </a:r>
          </a:p>
          <a:p>
            <a:pPr lvl="3"/>
            <a:r>
              <a:rPr lang="en-US" altLang="es-ES_tradnl"/>
              <a:t>Fourth level</a:t>
            </a:r>
          </a:p>
          <a:p>
            <a:pPr lvl="4"/>
            <a:r>
              <a:rPr lang="en-US" altLang="es-ES_tradnl"/>
              <a:t>Fifth level</a:t>
            </a:r>
          </a:p>
          <a:p>
            <a:pPr lvl="4"/>
            <a:r>
              <a:rPr lang="en-US" altLang="es-ES_tradnl"/>
              <a:t>Sixth level</a:t>
            </a:r>
          </a:p>
          <a:p>
            <a:pPr lvl="4"/>
            <a:r>
              <a:rPr lang="en-US" altLang="es-ES_tradnl"/>
              <a:t>Seventh level</a:t>
            </a:r>
          </a:p>
          <a:p>
            <a:pPr lvl="4"/>
            <a:r>
              <a:rPr lang="en-US" altLang="es-ES_tradnl"/>
              <a:t>Eighth level</a:t>
            </a:r>
          </a:p>
          <a:p>
            <a:pPr lvl="4"/>
            <a:r>
              <a:rPr lang="en-US" altLang="es-ES_tradnl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s-ES_tradnl" altLang="es-ES_tradnl" sz="1800">
              <a:latin typeface="Arial Narrow" charset="0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charset="0"/>
              </a:defRPr>
            </a:lvl1pPr>
          </a:lstStyle>
          <a:p>
            <a:endParaRPr lang="es-ES_tradnl" altLang="es-ES_tradnl"/>
          </a:p>
        </p:txBody>
      </p:sp>
      <p:sp>
        <p:nvSpPr>
          <p:cNvPr id="21" name="20 Rectángulo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charset="0"/>
              </a:defRPr>
            </a:lvl1pPr>
          </a:lstStyle>
          <a:p>
            <a:fld id="{C296AA0D-2F70-1B44-AE78-56743BDAEC19}" type="slidenum">
              <a:rPr lang="es-ES" altLang="es-ES_tradnl"/>
              <a:pPr/>
              <a:t>‹Nr.›</a:t>
            </a:fld>
            <a:endParaRPr lang="es-ES" altLang="es-ES_tradnl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+mn-ea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9" r:id="rId12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400">
          <a:solidFill>
            <a:srgbClr val="333333"/>
          </a:solidFill>
          <a:latin typeface="+mn-lt"/>
          <a:ea typeface="ＭＳ Ｐゴシック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200">
          <a:solidFill>
            <a:srgbClr val="333333"/>
          </a:solidFill>
          <a:latin typeface="+mn-lt"/>
          <a:ea typeface="ＭＳ Ｐゴシック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>
          <a:solidFill>
            <a:srgbClr val="333333"/>
          </a:solidFill>
          <a:latin typeface="+mn-lt"/>
          <a:ea typeface="ＭＳ Ｐゴシック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ES_tradnl"/>
              <a:t>Tema 3: Procesos</a:t>
            </a:r>
            <a:endParaRPr lang="es-ES" altLang="es-ES_tradnl"/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Gestión por procesos (BPM)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24535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 sz="3200"/>
              <a:t>Aclaración entre conceptos: 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 b="1"/>
              <a:t>Tarea</a:t>
            </a:r>
            <a:r>
              <a:rPr lang="es-ES" altLang="es-ES_tradnl" sz="2800"/>
              <a:t>: es una acción que se realiza en una empresa y se responsabiliza un solo empleado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 b="1"/>
              <a:t>Actividad</a:t>
            </a:r>
            <a:r>
              <a:rPr lang="es-ES" altLang="es-ES_tradnl" sz="2800"/>
              <a:t>: En una empresa se realizan muchas tareas que se agrupan en actividades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 b="1"/>
              <a:t>Proceso</a:t>
            </a:r>
            <a:r>
              <a:rPr lang="es-ES" altLang="es-ES_tradnl" sz="2800"/>
              <a:t>: y después si las actividades tienen en cuenta los flujos de información se pasa a procesos.</a:t>
            </a:r>
          </a:p>
          <a:p>
            <a:pPr lvl="1">
              <a:lnSpc>
                <a:spcPct val="90000"/>
              </a:lnSpc>
            </a:pPr>
            <a:endParaRPr lang="es-ES" altLang="es-ES_tradnl" sz="2800"/>
          </a:p>
          <a:p>
            <a:pPr lvl="1">
              <a:lnSpc>
                <a:spcPct val="90000"/>
              </a:lnSpc>
            </a:pPr>
            <a:endParaRPr lang="es-ES" altLang="es-ES_tradnl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Gestión por procesos (BPM)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245350" cy="4525963"/>
          </a:xfrm>
          <a:noFill/>
        </p:spPr>
        <p:txBody>
          <a:bodyPr/>
          <a:lstStyle/>
          <a:p>
            <a:r>
              <a:rPr lang="es-ES" altLang="es-ES_tradnl" sz="2800" b="1"/>
              <a:t>Proceso</a:t>
            </a:r>
            <a:r>
              <a:rPr lang="es-ES" altLang="es-ES_tradnl" sz="2800"/>
              <a:t> se pueden dividir en:</a:t>
            </a:r>
          </a:p>
          <a:p>
            <a:pPr lvl="1"/>
            <a:r>
              <a:rPr lang="es-ES" altLang="es-ES_tradnl" sz="2300" b="1"/>
              <a:t>Macroprocesos</a:t>
            </a:r>
            <a:r>
              <a:rPr lang="es-ES" altLang="es-ES_tradnl" sz="2300"/>
              <a:t>: procesos en los que participa más de un área funcional de la empresa</a:t>
            </a:r>
          </a:p>
          <a:p>
            <a:pPr lvl="1"/>
            <a:r>
              <a:rPr lang="es-ES" altLang="es-ES_tradnl" sz="2300" b="1"/>
              <a:t>Microprocesos:</a:t>
            </a:r>
            <a:r>
              <a:rPr lang="es-ES" altLang="es-ES_tradnl" sz="2300"/>
              <a:t> Diferentes subdivisiones que se pueden hacer de un macroproceso</a:t>
            </a:r>
          </a:p>
          <a:p>
            <a:r>
              <a:rPr lang="es-ES" altLang="es-ES_tradnl" sz="2800" b="1"/>
              <a:t>Sistema de valor</a:t>
            </a:r>
            <a:r>
              <a:rPr lang="es-ES" altLang="es-ES_tradnl" sz="2800"/>
              <a:t>: es todo el conjunto de procesos.</a:t>
            </a:r>
          </a:p>
          <a:p>
            <a:pPr lvl="1"/>
            <a:r>
              <a:rPr lang="es-ES" altLang="es-ES_tradnl" sz="2300"/>
              <a:t>Por ejemplo, todo los procesos que posibilitan que a partir de unas materias primas se obtenga un producto terminado.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dirty="0" smtClean="0"/>
              <a:t>Gestión por procesos BPM</a:t>
            </a:r>
            <a:endParaRPr lang="es-ES" altLang="es-ES_tradnl" dirty="0"/>
          </a:p>
        </p:txBody>
      </p:sp>
      <p:sp>
        <p:nvSpPr>
          <p:cNvPr id="39" name="38 Rectángulo"/>
          <p:cNvSpPr/>
          <p:nvPr/>
        </p:nvSpPr>
        <p:spPr>
          <a:xfrm>
            <a:off x="1187624" y="1556792"/>
            <a:ext cx="6912768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1403648" y="36154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Inputs</a:t>
            </a:r>
            <a:endParaRPr lang="es-ES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732240" y="36154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Resultados</a:t>
            </a:r>
            <a:endParaRPr lang="es-ES" b="1" dirty="0"/>
          </a:p>
        </p:txBody>
      </p:sp>
      <p:sp>
        <p:nvSpPr>
          <p:cNvPr id="42" name="41 Rectángulo"/>
          <p:cNvSpPr/>
          <p:nvPr/>
        </p:nvSpPr>
        <p:spPr>
          <a:xfrm>
            <a:off x="2555776" y="1988840"/>
            <a:ext cx="403244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4139952" y="534359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Macroproceso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2843808" y="2276872"/>
            <a:ext cx="2160240" cy="1008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 smtClean="0"/>
              <a:t>Microproceso</a:t>
            </a:r>
            <a:endParaRPr lang="es-ES" sz="2400" b="1" dirty="0"/>
          </a:p>
        </p:txBody>
      </p:sp>
      <p:sp>
        <p:nvSpPr>
          <p:cNvPr id="46" name="45 Rectángulo"/>
          <p:cNvSpPr/>
          <p:nvPr/>
        </p:nvSpPr>
        <p:spPr>
          <a:xfrm>
            <a:off x="3419872" y="2420888"/>
            <a:ext cx="2295128" cy="1008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 smtClean="0"/>
              <a:t>Microproceso</a:t>
            </a:r>
            <a:endParaRPr lang="es-ES" sz="2400" b="1" dirty="0"/>
          </a:p>
        </p:txBody>
      </p:sp>
      <p:sp>
        <p:nvSpPr>
          <p:cNvPr id="48" name="47 Rectángulo"/>
          <p:cNvSpPr/>
          <p:nvPr/>
        </p:nvSpPr>
        <p:spPr>
          <a:xfrm>
            <a:off x="2699792" y="3645024"/>
            <a:ext cx="3816424" cy="15841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</p:txBody>
      </p:sp>
      <p:sp>
        <p:nvSpPr>
          <p:cNvPr id="57" name="56 Rectángulo redondeado"/>
          <p:cNvSpPr/>
          <p:nvPr/>
        </p:nvSpPr>
        <p:spPr>
          <a:xfrm>
            <a:off x="2843808" y="4005064"/>
            <a:ext cx="1440160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s-ES" dirty="0"/>
          </a:p>
        </p:txBody>
      </p:sp>
      <p:sp>
        <p:nvSpPr>
          <p:cNvPr id="59" name="58 Rectángulo redondeado"/>
          <p:cNvSpPr/>
          <p:nvPr/>
        </p:nvSpPr>
        <p:spPr>
          <a:xfrm>
            <a:off x="2996208" y="4157464"/>
            <a:ext cx="1440160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s-ES" dirty="0"/>
          </a:p>
        </p:txBody>
      </p:sp>
      <p:sp>
        <p:nvSpPr>
          <p:cNvPr id="61" name="60 Rectángulo redondeado"/>
          <p:cNvSpPr/>
          <p:nvPr/>
        </p:nvSpPr>
        <p:spPr>
          <a:xfrm>
            <a:off x="3148608" y="4309864"/>
            <a:ext cx="1440160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s-ES" dirty="0"/>
          </a:p>
        </p:txBody>
      </p:sp>
      <p:sp>
        <p:nvSpPr>
          <p:cNvPr id="62" name="61 Rectángulo redondeado"/>
          <p:cNvSpPr/>
          <p:nvPr/>
        </p:nvSpPr>
        <p:spPr>
          <a:xfrm>
            <a:off x="3301008" y="4462264"/>
            <a:ext cx="1440160" cy="576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</a:t>
            </a:r>
            <a:endParaRPr lang="es-ES" dirty="0"/>
          </a:p>
        </p:txBody>
      </p:sp>
      <p:sp>
        <p:nvSpPr>
          <p:cNvPr id="63" name="62 Rectángulo redondeado"/>
          <p:cNvSpPr/>
          <p:nvPr/>
        </p:nvSpPr>
        <p:spPr>
          <a:xfrm>
            <a:off x="4932040" y="3933056"/>
            <a:ext cx="1440160" cy="1008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Tarea</a:t>
            </a:r>
          </a:p>
          <a:p>
            <a:pPr algn="ctr"/>
            <a:r>
              <a:rPr lang="es-ES" dirty="0" smtClean="0"/>
              <a:t>Tarea</a:t>
            </a:r>
          </a:p>
          <a:p>
            <a:pPr algn="ctr"/>
            <a:r>
              <a:rPr lang="es-ES" dirty="0" smtClean="0"/>
              <a:t>Tarea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419872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Sistema de valor</a:t>
            </a:r>
            <a:endParaRPr lang="es-ES" sz="2400" b="1" dirty="0"/>
          </a:p>
        </p:txBody>
      </p:sp>
      <p:sp>
        <p:nvSpPr>
          <p:cNvPr id="65" name="64 Flecha derecha"/>
          <p:cNvSpPr/>
          <p:nvPr/>
        </p:nvSpPr>
        <p:spPr>
          <a:xfrm>
            <a:off x="1475656" y="4077072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Flecha derecha"/>
          <p:cNvSpPr/>
          <p:nvPr/>
        </p:nvSpPr>
        <p:spPr>
          <a:xfrm>
            <a:off x="6948264" y="4077072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0" y="3501008"/>
            <a:ext cx="11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Materias primas</a:t>
            </a:r>
            <a:endParaRPr lang="es-ES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8208912" y="365340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Cliente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23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dirty="0"/>
              <a:t>Ejemplo proceso</a:t>
            </a:r>
            <a:endParaRPr lang="es-ES" altLang="es-ES_tradnl" dirty="0"/>
          </a:p>
        </p:txBody>
      </p:sp>
      <p:sp>
        <p:nvSpPr>
          <p:cNvPr id="19" name="Rectangle 3"/>
          <p:cNvSpPr txBox="1">
            <a:spLocks/>
          </p:cNvSpPr>
          <p:nvPr/>
        </p:nvSpPr>
        <p:spPr>
          <a:xfrm>
            <a:off x="755650" y="1557338"/>
            <a:ext cx="7016750" cy="4525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altLang="es-ES_tradnl" sz="2800" dirty="0">
                <a:latin typeface="+mn-lt"/>
                <a:ea typeface="+mn-ea"/>
              </a:rPr>
              <a:t>M</a:t>
            </a:r>
            <a:r>
              <a:rPr kumimoji="0" lang="es-ES" alt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s-ES" alt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lavadora no funciona</a:t>
            </a:r>
            <a:endParaRPr kumimoji="0" lang="es-ES" alt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467544" y="2420888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Cliente</a:t>
            </a:r>
            <a:endParaRPr lang="es-ES" b="1" dirty="0"/>
          </a:p>
        </p:txBody>
      </p:sp>
      <p:sp>
        <p:nvSpPr>
          <p:cNvPr id="21" name="20 Elipse"/>
          <p:cNvSpPr/>
          <p:nvPr/>
        </p:nvSpPr>
        <p:spPr>
          <a:xfrm>
            <a:off x="2667000" y="2348880"/>
            <a:ext cx="17526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Servicio Envío</a:t>
            </a:r>
            <a:endParaRPr lang="es-ES" b="1" dirty="0"/>
          </a:p>
        </p:txBody>
      </p:sp>
      <p:sp>
        <p:nvSpPr>
          <p:cNvPr id="25" name="24 Elipse"/>
          <p:cNvSpPr/>
          <p:nvPr/>
        </p:nvSpPr>
        <p:spPr>
          <a:xfrm>
            <a:off x="1619672" y="4005064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Call</a:t>
            </a:r>
            <a:r>
              <a:rPr lang="es-ES" b="1" dirty="0" smtClean="0"/>
              <a:t> Center</a:t>
            </a:r>
            <a:endParaRPr lang="es-ES" b="1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1331640" y="3501008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2843808" y="342900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Elipse"/>
          <p:cNvSpPr/>
          <p:nvPr/>
        </p:nvSpPr>
        <p:spPr>
          <a:xfrm>
            <a:off x="3923854" y="4077072"/>
            <a:ext cx="156254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Técnico</a:t>
            </a:r>
            <a:endParaRPr lang="es-ES" b="1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3923928" y="3429000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5364088" y="2348880"/>
            <a:ext cx="168823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Tienda repuestos</a:t>
            </a:r>
            <a:endParaRPr lang="es-ES" sz="1600" b="1" dirty="0"/>
          </a:p>
        </p:txBody>
      </p:sp>
      <p:sp>
        <p:nvSpPr>
          <p:cNvPr id="35" name="34 Elipse"/>
          <p:cNvSpPr/>
          <p:nvPr/>
        </p:nvSpPr>
        <p:spPr>
          <a:xfrm>
            <a:off x="6444208" y="4149080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Garantía</a:t>
            </a:r>
            <a:endParaRPr lang="es-ES" b="1" dirty="0"/>
          </a:p>
        </p:txBody>
      </p:sp>
      <p:sp>
        <p:nvSpPr>
          <p:cNvPr id="36" name="35 Elipse"/>
          <p:cNvSpPr/>
          <p:nvPr/>
        </p:nvSpPr>
        <p:spPr>
          <a:xfrm>
            <a:off x="7543800" y="2348880"/>
            <a:ext cx="145273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Cliente</a:t>
            </a:r>
            <a:endParaRPr lang="es-ES" b="1" dirty="0"/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5292080" y="342900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444208" y="3429000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V="1">
            <a:off x="7668344" y="342900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Flecha derecha"/>
          <p:cNvSpPr/>
          <p:nvPr/>
        </p:nvSpPr>
        <p:spPr>
          <a:xfrm>
            <a:off x="467544" y="5229200"/>
            <a:ext cx="799288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Resolución de avería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Objetivos y ventajas de BPM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800"/>
              <a:t>Objetivo principal</a:t>
            </a:r>
          </a:p>
          <a:p>
            <a:pPr lvl="1"/>
            <a:r>
              <a:rPr lang="es-ES" altLang="es-ES_tradnl" sz="2300"/>
              <a:t>Determinar el flujo de información que unen las actividades para realizar una gestión integrada</a:t>
            </a:r>
          </a:p>
          <a:p>
            <a:r>
              <a:rPr lang="es-ES" altLang="es-ES_tradnl" sz="2800"/>
              <a:t>Otros objetivos</a:t>
            </a:r>
          </a:p>
          <a:p>
            <a:pPr lvl="1"/>
            <a:r>
              <a:rPr lang="es-ES" altLang="es-ES_tradnl" sz="2300"/>
              <a:t>Comprender como las entradas se transforman en salidas y como la información une a las diferentes actividades</a:t>
            </a:r>
          </a:p>
          <a:p>
            <a:pPr lvl="1"/>
            <a:r>
              <a:rPr lang="es-ES" altLang="es-ES_tradnl" sz="2300"/>
              <a:t>Obtener una orientación del negocio hacia el cliente y sus necesidades</a:t>
            </a:r>
          </a:p>
          <a:p>
            <a:pPr lvl="1"/>
            <a:r>
              <a:rPr lang="es-ES" altLang="es-ES_tradnl" sz="2300"/>
              <a:t>Visión sistemática del negocio</a:t>
            </a:r>
          </a:p>
          <a:p>
            <a:pPr lvl="1"/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altLang="es-ES_tradnl" sz="3600"/>
              <a:t>Objetivos y ventajas de BPM</a:t>
            </a:r>
            <a:br>
              <a:rPr lang="es-ES" altLang="es-ES_tradnl" sz="3600"/>
            </a:br>
            <a:endParaRPr lang="es-ES" altLang="es-ES_tradnl" sz="360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800"/>
              <a:t>Ventajas:</a:t>
            </a:r>
          </a:p>
          <a:p>
            <a:pPr lvl="1"/>
            <a:r>
              <a:rPr lang="es-ES" altLang="es-ES_tradnl" sz="2400"/>
              <a:t>Eliminar actividades sin valor añadido</a:t>
            </a:r>
          </a:p>
          <a:p>
            <a:pPr lvl="1"/>
            <a:r>
              <a:rPr lang="es-ES" altLang="es-ES_tradnl" sz="2400"/>
              <a:t>Reducir los costes</a:t>
            </a:r>
          </a:p>
          <a:p>
            <a:pPr lvl="1"/>
            <a:r>
              <a:rPr lang="es-ES" altLang="es-ES_tradnl" sz="2400"/>
              <a:t>Acortar los términos de entrega</a:t>
            </a:r>
          </a:p>
          <a:p>
            <a:pPr lvl="1"/>
            <a:r>
              <a:rPr lang="es-ES" altLang="es-ES_tradnl" sz="2400"/>
              <a:t>Mejorar la calidad</a:t>
            </a:r>
          </a:p>
          <a:p>
            <a:pPr lvl="1"/>
            <a:r>
              <a:rPr lang="es-ES" altLang="es-ES_tradnl" sz="2400"/>
              <a:t>Implantación de actividades con un valor añadido a bajo coste, como por ejemplo la información</a:t>
            </a:r>
          </a:p>
          <a:p>
            <a:pPr lvl="1"/>
            <a:endParaRPr lang="es-ES" altLang="es-ES_tradnl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Implantación de la BPM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900"/>
              <a:t>1</a:t>
            </a:r>
            <a:r>
              <a:rPr lang="es-ES" altLang="es-ES_tradnl" sz="2900" baseline="30000"/>
              <a:t>er</a:t>
            </a:r>
            <a:r>
              <a:rPr lang="es-ES" altLang="es-ES_tradnl" sz="2900"/>
              <a:t> paso: Identificación de procesos</a:t>
            </a:r>
          </a:p>
          <a:p>
            <a:pPr lvl="1"/>
            <a:r>
              <a:rPr lang="es-ES" altLang="es-ES_tradnl" sz="2400"/>
              <a:t>Hay que fijarse en las actividades principales para el buen funcionamiento de la empresa. Hay que revisar las actividades relacionadas con</a:t>
            </a:r>
          </a:p>
          <a:p>
            <a:pPr lvl="2"/>
            <a:r>
              <a:rPr lang="es-ES" altLang="es-ES_tradnl" sz="2200"/>
              <a:t>La entrega del producto o servicio al cliente</a:t>
            </a:r>
          </a:p>
          <a:p>
            <a:pPr lvl="2"/>
            <a:r>
              <a:rPr lang="es-ES" altLang="es-ES_tradnl" sz="2200"/>
              <a:t>Los objetivos estratégicos</a:t>
            </a:r>
          </a:p>
          <a:p>
            <a:pPr lvl="2"/>
            <a:r>
              <a:rPr lang="es-ES" altLang="es-ES_tradnl" sz="2200"/>
              <a:t>La producción del producto</a:t>
            </a:r>
          </a:p>
          <a:p>
            <a:pPr lvl="2"/>
            <a:r>
              <a:rPr lang="es-ES" altLang="es-ES_tradnl" sz="2200"/>
              <a:t>La cadena de valor de la empresa</a:t>
            </a:r>
          </a:p>
          <a:p>
            <a:pPr lvl="2"/>
            <a:r>
              <a:rPr lang="es-ES" altLang="es-ES_tradnl" sz="2200"/>
              <a:t>Consecución de ventajas competitivas</a:t>
            </a:r>
          </a:p>
          <a:p>
            <a:pPr lvl="1"/>
            <a:r>
              <a:rPr lang="es-ES" altLang="es-ES_tradnl" sz="2400"/>
              <a:t>¿Cuántos procesos debe tener una empresa?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00" y="56911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_tradnl" sz="1800">
                <a:solidFill>
                  <a:schemeClr val="hlink"/>
                </a:solidFill>
              </a:rPr>
              <a:t>No más de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Implantación de BPM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900"/>
              <a:t>2º paso: Priorizar los procesos</a:t>
            </a:r>
          </a:p>
          <a:p>
            <a:pPr lvl="1"/>
            <a:r>
              <a:rPr lang="es-ES" altLang="es-ES_tradnl" sz="2400"/>
              <a:t>En función </a:t>
            </a:r>
          </a:p>
          <a:p>
            <a:pPr lvl="2"/>
            <a:r>
              <a:rPr lang="es-ES" altLang="es-ES_tradnl" sz="2200"/>
              <a:t>de su dificultad </a:t>
            </a:r>
          </a:p>
          <a:p>
            <a:pPr lvl="2"/>
            <a:r>
              <a:rPr lang="es-ES" altLang="es-ES_tradnl" sz="2200"/>
              <a:t>contribución de los objetivos estratégicos</a:t>
            </a:r>
          </a:p>
          <a:p>
            <a:pPr lvl="1"/>
            <a:r>
              <a:rPr lang="es-ES" altLang="es-ES_tradnl" sz="2400"/>
              <a:t>Primero se abordan los procesos más difíciles y así tendrá un efecto beneficioso para la empresa</a:t>
            </a:r>
          </a:p>
          <a:p>
            <a:pPr lvl="1"/>
            <a:endParaRPr lang="es-ES" altLang="es-ES_tradnl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Implantación de la BPM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900"/>
              <a:t>3</a:t>
            </a:r>
            <a:r>
              <a:rPr lang="es-ES" altLang="es-ES_tradnl" sz="2900" baseline="30000"/>
              <a:t>er</a:t>
            </a:r>
            <a:r>
              <a:rPr lang="es-ES" altLang="es-ES_tradnl" sz="2900"/>
              <a:t> paso: Comprensión de los procesos</a:t>
            </a:r>
          </a:p>
          <a:p>
            <a:pPr lvl="1"/>
            <a:r>
              <a:rPr lang="es-ES" altLang="es-ES_tradnl" sz="2400"/>
              <a:t>Conocer cual es su propósito</a:t>
            </a:r>
          </a:p>
          <a:p>
            <a:pPr lvl="1"/>
            <a:r>
              <a:rPr lang="es-ES" altLang="es-ES_tradnl" sz="2400"/>
              <a:t>Realizar una descripción básica</a:t>
            </a:r>
          </a:p>
          <a:p>
            <a:pPr lvl="1"/>
            <a:r>
              <a:rPr lang="es-ES" altLang="es-ES_tradnl" sz="2400"/>
              <a:t>Conocer su rendimiento</a:t>
            </a:r>
          </a:p>
          <a:p>
            <a:pPr lvl="1"/>
            <a:r>
              <a:rPr lang="es-ES" altLang="es-ES_tradnl" sz="2400"/>
              <a:t>Conocer los elemntos básicos de los procesos</a:t>
            </a:r>
          </a:p>
          <a:p>
            <a:pPr lvl="2"/>
            <a:r>
              <a:rPr lang="es-ES" altLang="es-ES_tradnl" sz="2200"/>
              <a:t>Inputs (entradas)</a:t>
            </a:r>
          </a:p>
          <a:p>
            <a:pPr lvl="2"/>
            <a:r>
              <a:rPr lang="es-ES" altLang="es-ES_tradnl" sz="2200"/>
              <a:t>Outputs (salidas)</a:t>
            </a:r>
          </a:p>
          <a:p>
            <a:pPr lvl="2"/>
            <a:r>
              <a:rPr lang="es-ES" altLang="es-ES_tradnl" sz="2200"/>
              <a:t>Recursos (materiales, mano de obra, máquinas, métodos y medios)</a:t>
            </a:r>
          </a:p>
          <a:p>
            <a:pPr lvl="2"/>
            <a:r>
              <a:rPr lang="es-ES" altLang="es-ES_tradnl" sz="2200"/>
              <a:t>Sistemas de control</a:t>
            </a:r>
          </a:p>
          <a:p>
            <a:pPr lvl="2"/>
            <a:endParaRPr lang="es-ES" altLang="es-ES_tradnl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Implantación de la BPM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900"/>
              <a:t>4º paso: Documentar los procesos</a:t>
            </a:r>
          </a:p>
          <a:p>
            <a:pPr lvl="1"/>
            <a:r>
              <a:rPr lang="es-ES" altLang="es-ES_tradnl" sz="2400"/>
              <a:t>Aplicar las diferentes técnicas que se pueden utilizar para modelar los procesos</a:t>
            </a:r>
          </a:p>
          <a:p>
            <a:pPr lvl="2"/>
            <a:r>
              <a:rPr lang="es-ES" altLang="es-ES_tradnl" sz="2200"/>
              <a:t>Ingeniería de requisitos</a:t>
            </a:r>
          </a:p>
          <a:p>
            <a:pPr lvl="2"/>
            <a:r>
              <a:rPr lang="es-ES" altLang="es-ES_tradnl" sz="2200"/>
              <a:t>Análisis estructurado</a:t>
            </a:r>
          </a:p>
          <a:p>
            <a:pPr lvl="3"/>
            <a:r>
              <a:rPr lang="es-ES" altLang="es-ES_tradnl"/>
              <a:t>Flujo de datos</a:t>
            </a:r>
          </a:p>
          <a:p>
            <a:pPr lvl="3"/>
            <a:r>
              <a:rPr lang="es-ES" altLang="es-ES_tradnl"/>
              <a:t>Diccionarios de datos</a:t>
            </a:r>
          </a:p>
          <a:p>
            <a:pPr lvl="2"/>
            <a:r>
              <a:rPr lang="es-ES" altLang="es-ES_tradnl" sz="2200"/>
              <a:t>Análisis orientado al objeto</a:t>
            </a:r>
          </a:p>
          <a:p>
            <a:pPr lvl="3"/>
            <a:r>
              <a:rPr lang="es-ES" altLang="es-ES_tradnl"/>
              <a:t>UML </a:t>
            </a:r>
          </a:p>
          <a:p>
            <a:pPr lvl="2"/>
            <a:endParaRPr lang="es-ES" altLang="es-ES_tradnl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/>
              <a:t>Índice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endParaRPr lang="es-ES" altLang="es-ES_tradnl" sz="2800"/>
          </a:p>
          <a:p>
            <a:r>
              <a:rPr lang="es-ES" altLang="es-ES_tradnl" sz="2800"/>
              <a:t>Gestión por procesos vs funcional</a:t>
            </a:r>
          </a:p>
          <a:p>
            <a:r>
              <a:rPr lang="es-ES" altLang="es-ES_tradnl" sz="2800"/>
              <a:t>Gestión por procesos (BPM)</a:t>
            </a:r>
          </a:p>
          <a:p>
            <a:r>
              <a:rPr lang="es-ES" altLang="es-ES_tradnl" sz="2800"/>
              <a:t>Objetivos y ventajas de la gestión por procesos</a:t>
            </a:r>
          </a:p>
          <a:p>
            <a:r>
              <a:rPr lang="es-ES" altLang="es-ES_tradnl" sz="2800"/>
              <a:t>Implantación de la gestión por procesos</a:t>
            </a:r>
          </a:p>
          <a:p>
            <a:r>
              <a:rPr lang="es-ES" altLang="es-ES_tradnl" sz="2800"/>
              <a:t>Mejora de procesos</a:t>
            </a:r>
          </a:p>
          <a:p>
            <a:r>
              <a:rPr lang="es-ES" altLang="es-ES_tradnl" sz="2800"/>
              <a:t>Modelado de procesos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Implantación de la BPM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245350" cy="4525962"/>
          </a:xfrm>
          <a:noFill/>
        </p:spPr>
        <p:txBody>
          <a:bodyPr/>
          <a:lstStyle/>
          <a:p>
            <a:r>
              <a:rPr lang="es-ES" altLang="es-ES_tradnl" sz="2900"/>
              <a:t>5º paso: </a:t>
            </a:r>
            <a:r>
              <a:rPr lang="es-ES" altLang="es-ES_tradnl" sz="2800"/>
              <a:t>Establecer los parámetros de medida</a:t>
            </a:r>
          </a:p>
          <a:p>
            <a:pPr lvl="1"/>
            <a:r>
              <a:rPr lang="es-ES" altLang="es-ES_tradnl" sz="2400"/>
              <a:t>Determinar el nivel en el que se cubren los objetivos estratégicos</a:t>
            </a:r>
          </a:p>
          <a:p>
            <a:pPr lvl="1"/>
            <a:r>
              <a:rPr lang="es-ES" altLang="es-ES_tradnl" sz="2400"/>
              <a:t>Comprender lo que pasa en la empresa para aplicar medidas correctivas.</a:t>
            </a:r>
          </a:p>
          <a:p>
            <a:pPr lvl="1"/>
            <a:endParaRPr lang="es-ES" altLang="es-ES_tradnl"/>
          </a:p>
          <a:p>
            <a:pPr lvl="2"/>
            <a:endParaRPr lang="es-ES" altLang="es-ES_tradnl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Mejora de procesos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900"/>
              <a:t>El principal objetivo al definir los procesos</a:t>
            </a:r>
          </a:p>
          <a:p>
            <a:pPr lvl="1"/>
            <a:r>
              <a:rPr lang="es-ES" altLang="es-ES_tradnl" sz="2300"/>
              <a:t>Mejorar los mismos para conseguir los objetivos estratégicos de la empresa</a:t>
            </a:r>
          </a:p>
          <a:p>
            <a:pPr lvl="1"/>
            <a:r>
              <a:rPr lang="es-ES" altLang="es-ES_tradnl" sz="2300"/>
              <a:t>Esta mejora debe</a:t>
            </a:r>
          </a:p>
          <a:p>
            <a:pPr lvl="2"/>
            <a:r>
              <a:rPr lang="es-ES" altLang="es-ES_tradnl" sz="2100"/>
              <a:t>Ventaja competitiva</a:t>
            </a:r>
          </a:p>
          <a:p>
            <a:pPr lvl="2"/>
            <a:r>
              <a:rPr lang="es-ES" altLang="es-ES_tradnl" sz="2100"/>
              <a:t>Desarrollo e implantación de un nuevo sistema informático o mejorar el existente</a:t>
            </a:r>
          </a:p>
          <a:p>
            <a:r>
              <a:rPr lang="es-ES" altLang="es-ES_tradnl" sz="2800"/>
              <a:t>Dos técnicas</a:t>
            </a:r>
          </a:p>
          <a:p>
            <a:pPr lvl="1"/>
            <a:r>
              <a:rPr lang="es-ES" altLang="es-ES_tradnl" sz="2300"/>
              <a:t>Mejora continua de los procesos de negocio </a:t>
            </a:r>
          </a:p>
          <a:p>
            <a:pPr lvl="2"/>
            <a:r>
              <a:rPr lang="es-ES" altLang="es-ES_tradnl" sz="2100"/>
              <a:t>Business Process Improvement (BPI)</a:t>
            </a:r>
          </a:p>
          <a:p>
            <a:pPr lvl="1"/>
            <a:r>
              <a:rPr lang="es-ES" altLang="es-ES_tradnl" sz="2300"/>
              <a:t>Reingeniería de los procesos de negocio </a:t>
            </a:r>
          </a:p>
          <a:p>
            <a:pPr lvl="2"/>
            <a:r>
              <a:rPr lang="es-ES" altLang="es-ES_tradnl" sz="2100"/>
              <a:t>Business Process Reengineering (BPR)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Mejora de procesos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/>
              <a:t>Mejora continua de los procesos de negocio</a:t>
            </a:r>
          </a:p>
          <a:p>
            <a:pPr lvl="1"/>
            <a:r>
              <a:rPr lang="es-ES" altLang="es-ES_tradnl" sz="2300"/>
              <a:t>Realiza una mejora gradual de los procesos</a:t>
            </a:r>
          </a:p>
          <a:p>
            <a:pPr lvl="1"/>
            <a:r>
              <a:rPr lang="es-ES" altLang="es-ES_tradnl" sz="2300"/>
              <a:t>Se parte de</a:t>
            </a:r>
          </a:p>
          <a:p>
            <a:pPr lvl="2"/>
            <a:r>
              <a:rPr lang="es-ES" altLang="es-ES_tradnl" sz="2100"/>
              <a:t>Los procesos que tiene la empresa</a:t>
            </a:r>
          </a:p>
          <a:p>
            <a:pPr lvl="1"/>
            <a:r>
              <a:rPr lang="es-ES" altLang="es-ES_tradnl" sz="2300"/>
              <a:t>Se realizan</a:t>
            </a:r>
          </a:p>
          <a:p>
            <a:pPr lvl="2"/>
            <a:r>
              <a:rPr lang="es-ES" altLang="es-ES_tradnl" sz="2100"/>
              <a:t>Pequeñas modificaciones</a:t>
            </a:r>
          </a:p>
          <a:p>
            <a:pPr lvl="3"/>
            <a:r>
              <a:rPr lang="es-ES" altLang="es-ES_tradnl" sz="1900"/>
              <a:t>Para que los procesos sean más eficientes</a:t>
            </a:r>
          </a:p>
          <a:p>
            <a:pPr lvl="3"/>
            <a:r>
              <a:rPr lang="es-ES" altLang="es-ES_tradnl" sz="1900"/>
              <a:t>Eficaces</a:t>
            </a:r>
          </a:p>
          <a:p>
            <a:pPr lvl="3"/>
            <a:r>
              <a:rPr lang="es-ES" altLang="es-ES_tradnl" sz="1900"/>
              <a:t>Flexibles</a:t>
            </a:r>
          </a:p>
          <a:p>
            <a:pPr lvl="3"/>
            <a:endParaRPr lang="es-ES" altLang="es-ES_tradnl"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Mejora de procesos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/>
              <a:t>Reingeniería de los procesos de negocio</a:t>
            </a:r>
            <a:endParaRPr lang="es-ES" altLang="es-ES_tradnl" sz="1900"/>
          </a:p>
          <a:p>
            <a:pPr lvl="1"/>
            <a:r>
              <a:rPr lang="es-ES" altLang="es-ES_tradnl" sz="2300"/>
              <a:t>Realiza modificaciones profundas en los procesos</a:t>
            </a:r>
          </a:p>
          <a:p>
            <a:pPr lvl="2"/>
            <a:r>
              <a:rPr lang="es-ES" altLang="es-ES_tradnl" sz="2100"/>
              <a:t>Cambios radicales, no de forma gradual</a:t>
            </a:r>
          </a:p>
          <a:p>
            <a:pPr lvl="3"/>
            <a:r>
              <a:rPr lang="es-ES" altLang="es-ES_tradnl" sz="1900"/>
              <a:t>Procesos ya definidos se tiran a la basura</a:t>
            </a:r>
          </a:p>
          <a:p>
            <a:pPr lvl="1"/>
            <a:r>
              <a:rPr lang="es-ES" altLang="es-ES_tradnl" sz="2300"/>
              <a:t>Pasos</a:t>
            </a:r>
          </a:p>
          <a:p>
            <a:pPr lvl="2"/>
            <a:r>
              <a:rPr lang="es-ES" altLang="es-ES_tradnl" sz="2100"/>
              <a:t>Definición de los procesos de negocio indicando propósito y desde que punto de vista se definieron</a:t>
            </a:r>
          </a:p>
          <a:p>
            <a:pPr lvl="2"/>
            <a:r>
              <a:rPr lang="es-ES" altLang="es-ES_tradnl" sz="2100"/>
              <a:t>Estudio y análisis de los procesos actuales</a:t>
            </a:r>
          </a:p>
          <a:p>
            <a:pPr lvl="2"/>
            <a:r>
              <a:rPr lang="es-ES" altLang="es-ES_tradnl" sz="2100"/>
              <a:t>Diagnóstico de los procesos actuales y propuesta de mejora</a:t>
            </a:r>
          </a:p>
          <a:p>
            <a:pPr lvl="2"/>
            <a:r>
              <a:rPr lang="es-ES" altLang="es-ES_tradnl" sz="2100"/>
              <a:t>Indicar cómo serán los procesos nuevos a implantar</a:t>
            </a:r>
          </a:p>
          <a:p>
            <a:pPr lvl="2"/>
            <a:r>
              <a:rPr lang="es-ES" altLang="es-ES_tradnl" sz="2100"/>
              <a:t>Implantación de los procesos informatizados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Modelado de procesos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/>
              <a:t>Los sistemas de información necesitan</a:t>
            </a:r>
          </a:p>
          <a:p>
            <a:pPr lvl="1"/>
            <a:r>
              <a:rPr lang="es-ES" altLang="es-ES_tradnl" sz="2300"/>
              <a:t>Metodologías de desarrollo</a:t>
            </a:r>
          </a:p>
          <a:p>
            <a:pPr lvl="1"/>
            <a:r>
              <a:rPr lang="es-ES" altLang="es-ES_tradnl" sz="2300"/>
              <a:t>Técnicas de análisis y diseño de sistemas</a:t>
            </a:r>
          </a:p>
          <a:p>
            <a:pPr lvl="2"/>
            <a:r>
              <a:rPr lang="es-ES" altLang="es-ES_tradnl" sz="2100"/>
              <a:t>Para asegurar la correcta definición de los requisitos de información del cliente</a:t>
            </a:r>
          </a:p>
          <a:p>
            <a:r>
              <a:rPr lang="es-ES" altLang="es-ES_tradnl" sz="2800"/>
              <a:t>Definición de modelo </a:t>
            </a:r>
          </a:p>
          <a:p>
            <a:pPr lvl="1"/>
            <a:r>
              <a:rPr lang="es-ES" altLang="es-ES_tradnl" sz="2300"/>
              <a:t>Método para el análisis de sistemas manuales o automatizados, que conduce al desarrollo de especificaciones para sistemas nuevos o para efectuar modificaciones a los ya existentes.</a:t>
            </a:r>
            <a:endParaRPr lang="es-ES" altLang="es-ES_tradnl" sz="2100"/>
          </a:p>
          <a:p>
            <a:pPr lvl="3"/>
            <a:endParaRPr lang="es-ES" altLang="es-ES_tradnl" sz="1900"/>
          </a:p>
          <a:p>
            <a:pPr lvl="1"/>
            <a:endParaRPr lang="es-ES" altLang="es-ES_tradnl" sz="2300"/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Modelado de procesos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/>
              <a:t>Qué hace</a:t>
            </a:r>
          </a:p>
          <a:p>
            <a:pPr lvl="1"/>
            <a:r>
              <a:rPr lang="es-ES" altLang="es-ES_tradnl" sz="2300"/>
              <a:t>Organizar las tareas asociadas con la determinación de requerimientos para obtener la comprensión completa y exacta del sistema.</a:t>
            </a:r>
          </a:p>
          <a:p>
            <a:pPr lvl="1"/>
            <a:r>
              <a:rPr lang="es-ES" altLang="es-ES_tradnl" sz="2300"/>
              <a:t>Combinar gráficos y texto para representar y describir un sistema</a:t>
            </a:r>
          </a:p>
          <a:p>
            <a:pPr lvl="1"/>
            <a:r>
              <a:rPr lang="es-ES" altLang="es-ES_tradnl" sz="2300"/>
              <a:t>Hay diferentes esquemas de exposición de modelos</a:t>
            </a:r>
          </a:p>
          <a:p>
            <a:pPr lvl="2"/>
            <a:r>
              <a:rPr lang="es-ES" altLang="es-ES_tradnl" sz="2100"/>
              <a:t>Análisis estructurado</a:t>
            </a:r>
          </a:p>
          <a:p>
            <a:pPr lvl="2"/>
            <a:r>
              <a:rPr lang="es-ES" altLang="es-ES_tradnl" sz="2100"/>
              <a:t>Análisis orientado al objeto</a:t>
            </a:r>
          </a:p>
          <a:p>
            <a:pPr lvl="2"/>
            <a:endParaRPr lang="es-ES" altLang="es-ES_tradnl" sz="2100"/>
          </a:p>
          <a:p>
            <a:pPr lvl="2"/>
            <a:endParaRPr lang="es-ES" altLang="es-ES_tradnl" sz="1700"/>
          </a:p>
          <a:p>
            <a:pPr lvl="1"/>
            <a:endParaRPr lang="es-ES" altLang="es-ES_tradnl" sz="2300"/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Modelado de procesos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931150" cy="4525962"/>
          </a:xfrm>
          <a:noFill/>
        </p:spPr>
        <p:txBody>
          <a:bodyPr/>
          <a:lstStyle/>
          <a:p>
            <a:r>
              <a:rPr lang="es-ES" altLang="es-ES_tradnl" sz="2800"/>
              <a:t>Análisis estructurado:</a:t>
            </a:r>
          </a:p>
          <a:p>
            <a:pPr lvl="1"/>
            <a:r>
              <a:rPr lang="es-ES" altLang="es-ES_tradnl" sz="2400"/>
              <a:t>Debe establecer QUÉ hace el sistema</a:t>
            </a:r>
          </a:p>
          <a:p>
            <a:pPr lvl="1"/>
            <a:r>
              <a:rPr lang="es-ES" altLang="es-ES_tradnl" sz="2400"/>
              <a:t>Utiliza tecnología Workflow</a:t>
            </a:r>
          </a:p>
          <a:p>
            <a:pPr lvl="2"/>
            <a:r>
              <a:rPr lang="es-ES" altLang="es-ES_tradnl" sz="2200"/>
              <a:t>Automatiza el flujo de trabajo de los procesos</a:t>
            </a:r>
          </a:p>
          <a:p>
            <a:pPr lvl="2"/>
            <a:r>
              <a:rPr lang="es-ES" altLang="es-ES_tradnl" sz="2200"/>
              <a:t>Asegura que las actividades de un proceso </a:t>
            </a:r>
          </a:p>
          <a:p>
            <a:pPr lvl="3"/>
            <a:r>
              <a:rPr lang="es-ES" altLang="es-ES_tradnl" sz="2000"/>
              <a:t>se realizan lo más rápidamente posible</a:t>
            </a:r>
          </a:p>
          <a:p>
            <a:pPr lvl="3"/>
            <a:r>
              <a:rPr lang="es-ES" altLang="es-ES_tradnl" sz="2000"/>
              <a:t>Por las personas adecuadas</a:t>
            </a:r>
          </a:p>
          <a:p>
            <a:pPr lvl="3"/>
            <a:r>
              <a:rPr lang="es-ES" altLang="es-ES_tradnl" sz="2000"/>
              <a:t>Y en el orden que les toca</a:t>
            </a:r>
          </a:p>
          <a:p>
            <a:pPr lvl="2"/>
            <a:r>
              <a:rPr lang="es-ES" altLang="es-ES_tradnl" sz="2200"/>
              <a:t>No asegura que el empleado realice la tarea de forma correcta</a:t>
            </a:r>
          </a:p>
          <a:p>
            <a:pPr lvl="2"/>
            <a:r>
              <a:rPr lang="es-ES" altLang="es-ES_tradnl" sz="2200"/>
              <a:t>Pero asegura que se realice la secuencia y los procedimientos de trabajo definidos para un proceso</a:t>
            </a:r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Modelado de procesos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/>
              <a:t>Análisis estructurado:</a:t>
            </a:r>
          </a:p>
          <a:p>
            <a:pPr lvl="1"/>
            <a:r>
              <a:rPr lang="es-ES" altLang="es-ES_tradnl" sz="2400"/>
              <a:t>Tareas</a:t>
            </a:r>
          </a:p>
          <a:p>
            <a:pPr lvl="2"/>
            <a:r>
              <a:rPr lang="es-ES" altLang="es-ES_tradnl" sz="2100"/>
              <a:t>Aprender los detalles y procedimientos del sistema en uso.</a:t>
            </a:r>
          </a:p>
          <a:p>
            <a:pPr lvl="2"/>
            <a:r>
              <a:rPr lang="es-ES" altLang="es-ES_tradnl" sz="2100"/>
              <a:t>Proveer las necesidades futuras de la organización.</a:t>
            </a:r>
          </a:p>
          <a:p>
            <a:pPr lvl="2"/>
            <a:r>
              <a:rPr lang="es-ES" altLang="es-ES_tradnl" sz="2100"/>
              <a:t>Documentar detalles del sistema actual.</a:t>
            </a:r>
          </a:p>
          <a:p>
            <a:pPr lvl="2"/>
            <a:r>
              <a:rPr lang="es-ES" altLang="es-ES_tradnl" sz="2100"/>
              <a:t>Evaluar la efectividad y eficiencia del sistema actual.</a:t>
            </a:r>
          </a:p>
          <a:p>
            <a:pPr lvl="2"/>
            <a:r>
              <a:rPr lang="es-ES" altLang="es-ES_tradnl" sz="2100"/>
              <a:t>Documentar las características.</a:t>
            </a:r>
          </a:p>
          <a:p>
            <a:pPr lvl="2"/>
            <a:r>
              <a:rPr lang="es-ES" altLang="es-ES_tradnl" sz="2100"/>
              <a:t>Fomentar la participación de gerentes y empleados durante todo el proceso.</a:t>
            </a:r>
          </a:p>
          <a:p>
            <a:pPr lvl="1"/>
            <a:endParaRPr lang="es-ES" altLang="es-ES_tradnl" sz="1400"/>
          </a:p>
          <a:p>
            <a:pPr lvl="1"/>
            <a:endParaRPr lang="es-ES" altLang="es-ES_tradnl" sz="2300"/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Modelado de procesos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 dirty="0"/>
              <a:t>Análisis estructurado:</a:t>
            </a:r>
          </a:p>
          <a:p>
            <a:pPr lvl="1"/>
            <a:r>
              <a:rPr lang="es-ES" altLang="es-ES_tradnl" sz="2300" dirty="0"/>
              <a:t>Se basa en:</a:t>
            </a:r>
          </a:p>
          <a:p>
            <a:pPr lvl="2"/>
            <a:r>
              <a:rPr lang="es-ES" altLang="es-ES_tradnl" sz="2200" dirty="0"/>
              <a:t>Análisis de flujo de datos:</a:t>
            </a:r>
          </a:p>
          <a:p>
            <a:pPr lvl="3"/>
            <a:r>
              <a:rPr lang="es-ES" altLang="es-ES_tradnl" sz="2000" dirty="0"/>
              <a:t>Procesos integrantes del sistema.</a:t>
            </a:r>
          </a:p>
          <a:p>
            <a:pPr lvl="3"/>
            <a:r>
              <a:rPr lang="es-ES" altLang="es-ES_tradnl" sz="2000" dirty="0"/>
              <a:t>Datos que emplean los procesos.</a:t>
            </a:r>
          </a:p>
          <a:p>
            <a:pPr lvl="3"/>
            <a:r>
              <a:rPr lang="es-ES" altLang="es-ES_tradnl" sz="2000" dirty="0"/>
              <a:t>Datos que se almacenan.</a:t>
            </a:r>
          </a:p>
          <a:p>
            <a:pPr lvl="3"/>
            <a:r>
              <a:rPr lang="es-ES" altLang="es-ES_tradnl" sz="2000" dirty="0"/>
              <a:t>Datos que entran y salen del sistema.</a:t>
            </a:r>
          </a:p>
          <a:p>
            <a:pPr lvl="1"/>
            <a:r>
              <a:rPr lang="es-ES" altLang="es-ES_tradnl" sz="2500" dirty="0"/>
              <a:t>Utiliza</a:t>
            </a:r>
          </a:p>
          <a:p>
            <a:pPr lvl="2"/>
            <a:r>
              <a:rPr lang="es-ES" altLang="es-ES_tradnl" sz="2200" dirty="0"/>
              <a:t>Diagrama de flujo de datos (</a:t>
            </a:r>
            <a:r>
              <a:rPr lang="es-ES" altLang="es-ES_tradnl" sz="2200" dirty="0" err="1"/>
              <a:t>DFD´s</a:t>
            </a:r>
            <a:r>
              <a:rPr lang="es-ES" altLang="es-ES_tradnl" sz="2200" dirty="0"/>
              <a:t>).</a:t>
            </a:r>
          </a:p>
          <a:p>
            <a:pPr lvl="2"/>
            <a:r>
              <a:rPr lang="es-ES" altLang="es-ES_tradnl" sz="2200" dirty="0"/>
              <a:t>Diccionario de datos (DD).</a:t>
            </a:r>
          </a:p>
          <a:p>
            <a:pPr lvl="2"/>
            <a:r>
              <a:rPr lang="es-ES" altLang="es-ES_tradnl" sz="2200" dirty="0"/>
              <a:t>Diagrama Entidad-Relación (DER).</a:t>
            </a:r>
          </a:p>
          <a:p>
            <a:pPr marL="457200" lvl="1" indent="0">
              <a:buNone/>
            </a:pPr>
            <a:endParaRPr lang="es-ES" altLang="es-ES_tradnl" sz="1400" dirty="0"/>
          </a:p>
          <a:p>
            <a:pPr lvl="1"/>
            <a:endParaRPr lang="es-ES" altLang="es-ES_tradnl" sz="2300" dirty="0"/>
          </a:p>
          <a:p>
            <a:pPr lvl="1">
              <a:buFont typeface="Verdana" charset="0"/>
              <a:buNone/>
            </a:pPr>
            <a:endParaRPr lang="es-ES" altLang="es-ES_tradnl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Análisis estucturado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2800"/>
              <a:t>Diagrama de flujo de datos</a:t>
            </a:r>
            <a:endParaRPr lang="es-ES" altLang="es-ES_tradnl" sz="1400"/>
          </a:p>
          <a:p>
            <a:pPr lvl="1">
              <a:lnSpc>
                <a:spcPct val="90000"/>
              </a:lnSpc>
            </a:pPr>
            <a:r>
              <a:rPr lang="es-ES" altLang="es-ES_tradnl" sz="2400"/>
              <a:t>Características:</a:t>
            </a:r>
          </a:p>
          <a:p>
            <a:pPr lvl="2">
              <a:lnSpc>
                <a:spcPct val="90000"/>
              </a:lnSpc>
            </a:pPr>
            <a:r>
              <a:rPr lang="es-ES" altLang="es-ES_tradnl" sz="2200"/>
              <a:t>Mostrar las fuentes y destinos de los datos.</a:t>
            </a:r>
          </a:p>
          <a:p>
            <a:pPr lvl="2">
              <a:lnSpc>
                <a:spcPct val="90000"/>
              </a:lnSpc>
            </a:pPr>
            <a:r>
              <a:rPr lang="es-ES" altLang="es-ES_tradnl" sz="2200"/>
              <a:t>Identificar y dar nombre a los procesos.</a:t>
            </a:r>
          </a:p>
          <a:p>
            <a:pPr lvl="2">
              <a:lnSpc>
                <a:spcPct val="90000"/>
              </a:lnSpc>
            </a:pPr>
            <a:r>
              <a:rPr lang="es-ES" altLang="es-ES_tradnl" sz="2200"/>
              <a:t>Dar nombre a los flujos de datos que relacionan una función (proceso) con otra.</a:t>
            </a:r>
          </a:p>
          <a:p>
            <a:pPr lvl="2">
              <a:lnSpc>
                <a:spcPct val="90000"/>
              </a:lnSpc>
            </a:pPr>
            <a:r>
              <a:rPr lang="es-ES" altLang="es-ES_tradnl"/>
              <a:t>Identificar los almacenes de datos a los que se tiene acceso.</a:t>
            </a:r>
          </a:p>
          <a:p>
            <a:pPr lvl="1">
              <a:lnSpc>
                <a:spcPct val="90000"/>
              </a:lnSpc>
            </a:pPr>
            <a:r>
              <a:rPr lang="es-ES" altLang="es-ES_tradnl" sz="2400"/>
              <a:t>Más características:</a:t>
            </a:r>
          </a:p>
          <a:p>
            <a:pPr lvl="2">
              <a:lnSpc>
                <a:spcPct val="90000"/>
              </a:lnSpc>
            </a:pPr>
            <a:r>
              <a:rPr lang="es-ES" altLang="es-ES_tradnl" sz="2200"/>
              <a:t>Describen a un sistema completamente.</a:t>
            </a:r>
          </a:p>
          <a:p>
            <a:pPr lvl="2">
              <a:lnSpc>
                <a:spcPct val="90000"/>
              </a:lnSpc>
            </a:pPr>
            <a:r>
              <a:rPr lang="es-ES" altLang="es-ES_tradnl" sz="2200"/>
              <a:t>Descripción descendente (TOP-DOWN).</a:t>
            </a:r>
          </a:p>
          <a:p>
            <a:pPr lvl="2">
              <a:lnSpc>
                <a:spcPct val="90000"/>
              </a:lnSpc>
            </a:pPr>
            <a:r>
              <a:rPr lang="es-ES" altLang="es-ES_tradnl" sz="2200"/>
              <a:t>Finaliza cuando se han obtenido suficientes detalles para comprender el sistema.</a:t>
            </a:r>
          </a:p>
          <a:p>
            <a:pPr lvl="1"/>
            <a:endParaRPr lang="es-ES" altLang="es-ES_tradnl" sz="2300"/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 dirty="0"/>
              <a:t>Gestión por procesos vs funcional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016750" cy="4525963"/>
          </a:xfrm>
          <a:noFill/>
        </p:spPr>
        <p:txBody>
          <a:bodyPr/>
          <a:lstStyle/>
          <a:p>
            <a:r>
              <a:rPr lang="es-ES" altLang="es-ES_tradnl" sz="3200"/>
              <a:t>Gestión funcional</a:t>
            </a:r>
          </a:p>
          <a:p>
            <a:pPr lvl="1"/>
            <a:r>
              <a:rPr lang="es-ES" altLang="es-ES_tradnl" sz="2400"/>
              <a:t>Actividades de una empresa se agrupan en diferentes subsistemas (departamentos)</a:t>
            </a:r>
          </a:p>
          <a:p>
            <a:pPr lvl="1"/>
            <a:r>
              <a:rPr lang="es-ES" altLang="es-ES_tradnl" sz="2400"/>
              <a:t>Preocupación de las empresas</a:t>
            </a:r>
          </a:p>
          <a:p>
            <a:pPr lvl="2"/>
            <a:r>
              <a:rPr lang="es-ES" altLang="es-ES_tradnl"/>
              <a:t>Conocer como se hacen las cosas y quien las hace</a:t>
            </a:r>
          </a:p>
          <a:p>
            <a:pPr lvl="3"/>
            <a:r>
              <a:rPr lang="es-ES" altLang="es-ES_tradnl" sz="2000"/>
              <a:t>Se agrupan las tareas en función del departamento.</a:t>
            </a:r>
          </a:p>
          <a:p>
            <a:pPr lvl="1"/>
            <a:r>
              <a:rPr lang="es-ES" altLang="es-ES_tradnl" sz="2400"/>
              <a:t>Es una forma de dividir y organizar el trabajo</a:t>
            </a:r>
          </a:p>
          <a:p>
            <a:pPr lvl="2"/>
            <a:r>
              <a:rPr lang="es-ES" altLang="es-ES_tradnl"/>
              <a:t>para asegurar que cada empleado hace el trabajo que le corresponde</a:t>
            </a:r>
          </a:p>
          <a:p>
            <a:pPr lvl="2"/>
            <a:r>
              <a:rPr lang="es-ES" altLang="es-ES_tradnl"/>
              <a:t>Para que el trabajo este supervisado por su jefe de departamento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2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pt-BR" altLang="es-ES_tradnl" sz="1000">
                <a:latin typeface="Eras Medium ITC" charset="0"/>
              </a:rPr>
              <a:t>(C) P. Gomez. INAOE 2008-2012</a:t>
            </a:r>
            <a:endParaRPr lang="es-MX" altLang="es-ES_tradnl" sz="1000">
              <a:latin typeface="Eras Medium ITC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_tradnl" sz="3200"/>
              <a:t>Símbolos Utilizados en los DFD´s (1/2)</a:t>
            </a:r>
            <a:r>
              <a:rPr lang="es-ES_tradnl" altLang="es-ES_tradnl" sz="2400"/>
              <a:t>	</a:t>
            </a:r>
            <a:endParaRPr lang="en-US" altLang="es-ES_tradnl" sz="240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857375"/>
            <a:ext cx="7399337" cy="8270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s-ES_tradnl" altLang="es-ES_tradnl" sz="1200"/>
              <a:t> 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r>
              <a:rPr lang="es-ES_tradnl" altLang="es-ES_tradnl" sz="1200"/>
              <a:t>	</a:t>
            </a:r>
            <a:r>
              <a:rPr lang="es-ES_tradnl" altLang="es-ES_tradnl" sz="2000" i="1"/>
              <a:t>Flecha con nombre</a:t>
            </a:r>
            <a:r>
              <a:rPr lang="es-ES_tradnl" altLang="es-ES_tradnl" sz="2000"/>
              <a:t>. Representa un flujo de dato; marca la ruta que éste sigue.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2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2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2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2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2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r>
              <a:rPr lang="es-ES_tradnl" altLang="es-ES_tradnl" sz="1000"/>
              <a:t>	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1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endParaRPr lang="es-ES_tradnl" altLang="es-ES_tradnl" sz="100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Font typeface="Wingdings" charset="2"/>
              <a:buNone/>
            </a:pPr>
            <a:r>
              <a:rPr lang="es-ES_tradnl" altLang="es-ES_tradnl" sz="1000"/>
              <a:t>	</a:t>
            </a:r>
            <a:endParaRPr lang="es-ES" altLang="es-ES_tradnl" sz="1000"/>
          </a:p>
        </p:txBody>
      </p:sp>
      <p:sp>
        <p:nvSpPr>
          <p:cNvPr id="72709" name="Oval 4"/>
          <p:cNvSpPr>
            <a:spLocks noChangeArrowheads="1"/>
          </p:cNvSpPr>
          <p:nvPr/>
        </p:nvSpPr>
        <p:spPr bwMode="auto">
          <a:xfrm>
            <a:off x="2819400" y="4953000"/>
            <a:ext cx="1828800" cy="1524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s-ES_tradnl" sz="1800"/>
              <a:t>Nombre </a:t>
            </a:r>
          </a:p>
          <a:p>
            <a:pPr eaLnBrk="1" hangingPunct="1"/>
            <a:r>
              <a:rPr lang="en-US" altLang="es-ES_tradnl" sz="1800"/>
              <a:t>del </a:t>
            </a:r>
          </a:p>
          <a:p>
            <a:pPr eaLnBrk="1" hangingPunct="1"/>
            <a:r>
              <a:rPr lang="en-US" altLang="es-ES_tradnl" sz="1800"/>
              <a:t>proceso</a:t>
            </a:r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 flipV="1">
            <a:off x="2209800" y="29718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857250" y="4000500"/>
            <a:ext cx="624205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5000"/>
              <a:buFont typeface="Wingdings" charset="2"/>
              <a:buNone/>
            </a:pPr>
            <a:r>
              <a:rPr lang="es-ES_tradnl" altLang="es-ES_tradnl" sz="1800" i="1"/>
              <a:t>Burbuja</a:t>
            </a:r>
            <a:r>
              <a:rPr lang="es-ES_tradnl" altLang="es-ES_tradnl" sz="1800"/>
              <a:t>. Representa un proceso; muestra la transformación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Pct val="75000"/>
              <a:buFont typeface="Wingdings" charset="2"/>
              <a:buNone/>
            </a:pPr>
            <a:r>
              <a:rPr lang="es-ES_tradnl" altLang="es-ES_tradnl" sz="1800"/>
              <a:t> que sufren los datos.</a:t>
            </a:r>
          </a:p>
          <a:p>
            <a:endParaRPr lang="en-US" altLang="es-ES_tradnl" sz="1800"/>
          </a:p>
        </p:txBody>
      </p:sp>
      <p:sp>
        <p:nvSpPr>
          <p:cNvPr id="72712" name="7 CuadroTexto"/>
          <p:cNvSpPr txBox="1">
            <a:spLocks noChangeArrowheads="1"/>
          </p:cNvSpPr>
          <p:nvPr/>
        </p:nvSpPr>
        <p:spPr bwMode="auto">
          <a:xfrm rot="-1311123">
            <a:off x="2287588" y="2928938"/>
            <a:ext cx="1890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MX" altLang="es-ES_tradnl" sz="1800" i="1"/>
              <a:t>Nombre del flujo</a:t>
            </a:r>
          </a:p>
        </p:txBody>
      </p:sp>
      <p:sp>
        <p:nvSpPr>
          <p:cNvPr id="72713" name="8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23F3B-DCCB-334C-86D5-0298EB8DCD3B}" type="slidenum">
              <a:rPr lang="es-MX" altLang="es-ES_tradnl" sz="1000">
                <a:latin typeface="Eras Medium ITC" charset="0"/>
              </a:rPr>
              <a:pPr eaLnBrk="1" hangingPunct="1"/>
              <a:t>30</a:t>
            </a:fld>
            <a:endParaRPr lang="es-MX" altLang="es-ES_tradnl" sz="1000">
              <a:latin typeface="Eras Medium IT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pt-BR" altLang="es-ES_tradnl" sz="1000">
                <a:latin typeface="Eras Medium ITC" charset="0"/>
              </a:rPr>
              <a:t>(C) P. Gomez. INAOE 2008-2012</a:t>
            </a:r>
            <a:endParaRPr lang="es-MX" altLang="es-ES_tradnl" sz="1000">
              <a:latin typeface="Eras Medium ITC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_tradnl" sz="3200"/>
              <a:t>Símbolos Utilizados en los DFD´s (2/2) </a:t>
            </a:r>
            <a:r>
              <a:rPr lang="es-ES_tradnl" altLang="es-ES_tradnl" sz="2000"/>
              <a:t>	</a:t>
            </a:r>
            <a:endParaRPr lang="en-US" altLang="es-ES_tradnl" sz="200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844675"/>
            <a:ext cx="8001000" cy="6842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15000"/>
              </a:spcBef>
              <a:buFont typeface="Wingdings" charset="2"/>
              <a:buNone/>
            </a:pPr>
            <a:r>
              <a:rPr lang="es-ES_tradnl" altLang="es-ES_tradnl" sz="2400" i="1"/>
              <a:t>Línea recta o líneas paralelas.</a:t>
            </a:r>
            <a:r>
              <a:rPr lang="es-ES_tradnl" altLang="es-ES_tradnl" sz="2400"/>
              <a:t> Representa un almaéen de información (archivo o base de datos)</a:t>
            </a:r>
            <a:r>
              <a:rPr lang="es-ES_tradnl" altLang="es-ES_tradnl" sz="4000"/>
              <a:t>.</a:t>
            </a:r>
            <a:endParaRPr lang="en-US" altLang="es-ES_tradnl" sz="1400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3059113" y="5157788"/>
            <a:ext cx="1589087" cy="1243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s-ES_tradnl" sz="1800"/>
              <a:t>Nombre </a:t>
            </a:r>
          </a:p>
          <a:p>
            <a:pPr algn="ctr" eaLnBrk="1" hangingPunct="1"/>
            <a:r>
              <a:rPr lang="en-US" altLang="es-ES_tradnl" sz="1800"/>
              <a:t>de la </a:t>
            </a:r>
          </a:p>
          <a:p>
            <a:pPr algn="ctr" eaLnBrk="1" hangingPunct="1"/>
            <a:r>
              <a:rPr lang="en-US" altLang="es-ES_tradnl" sz="1800"/>
              <a:t>fuente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539750" y="3500438"/>
            <a:ext cx="7848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_tradnl" altLang="es-ES_tradnl" i="1" dirty="0"/>
              <a:t>Caja</a:t>
            </a:r>
            <a:r>
              <a:rPr lang="es-ES_tradnl" altLang="es-ES_tradnl" dirty="0"/>
              <a:t>. Representa una fuente o sumidero de información. Muestra el origen o destino de los datos, correspondiendo a una persona u organización fuera del sistema.</a:t>
            </a:r>
            <a:endParaRPr lang="en-US" altLang="es-ES_tradnl" dirty="0"/>
          </a:p>
        </p:txBody>
      </p:sp>
      <p:sp>
        <p:nvSpPr>
          <p:cNvPr id="73735" name="12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317421-A07B-014F-8F6E-5EB494A252BA}" type="slidenum">
              <a:rPr lang="es-MX" altLang="es-ES_tradnl" sz="1000">
                <a:latin typeface="Eras Medium ITC" charset="0"/>
              </a:rPr>
              <a:pPr eaLnBrk="1" hangingPunct="1"/>
              <a:t>31</a:t>
            </a:fld>
            <a:endParaRPr lang="es-MX" altLang="es-ES_tradnl" sz="1000">
              <a:latin typeface="Eras Medium ITC" charset="0"/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2819400" y="3048000"/>
            <a:ext cx="3352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14 Conector recto"/>
          <p:cNvCxnSpPr/>
          <p:nvPr/>
        </p:nvCxnSpPr>
        <p:spPr>
          <a:xfrm>
            <a:off x="2819400" y="3429000"/>
            <a:ext cx="3352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8" name="TextBox 12"/>
          <p:cNvSpPr txBox="1">
            <a:spLocks noChangeArrowheads="1"/>
          </p:cNvSpPr>
          <p:nvPr/>
        </p:nvSpPr>
        <p:spPr bwMode="auto">
          <a:xfrm flipH="1">
            <a:off x="3059112" y="2979738"/>
            <a:ext cx="3798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800"/>
              <a:t>Nombre almacén información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pt-BR" altLang="es-ES_tradnl" sz="1000">
                <a:latin typeface="Eras Medium ITC" charset="0"/>
              </a:rPr>
              <a:t>(C) P. Gomez. INAOE 2008-2012</a:t>
            </a:r>
            <a:endParaRPr lang="es-MX" altLang="es-ES_tradnl" sz="1000">
              <a:latin typeface="Eras Medium ITC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772400" cy="4267200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lang="es-ES_tradnl" altLang="es-ES_tradnl" sz="2800" b="1"/>
              <a:t>E</a:t>
            </a:r>
            <a:r>
              <a:rPr lang="es-ES_tradnl" altLang="es-ES_tradnl" sz="2000" b="1"/>
              <a:t>n el uso de flechas:</a:t>
            </a:r>
            <a:endParaRPr lang="es-ES_tradnl" altLang="es-ES_tradnl" sz="2000"/>
          </a:p>
          <a:p>
            <a:pPr eaLnBrk="1" hangingPunct="1">
              <a:buFont typeface="Wingdings" charset="2"/>
              <a:buNone/>
            </a:pPr>
            <a:r>
              <a:rPr lang="es-ES_tradnl" altLang="es-ES_tradnl" sz="2000"/>
              <a:t>	- Las flechas se mueven entre procesos, archivos o cajas.</a:t>
            </a:r>
          </a:p>
          <a:p>
            <a:pPr eaLnBrk="1" hangingPunct="1">
              <a:buFont typeface="Wingdings" charset="2"/>
              <a:buNone/>
            </a:pPr>
            <a:r>
              <a:rPr lang="es-ES_tradnl" altLang="es-ES_tradnl" sz="2000"/>
              <a:t>	- Pueden representar paquetes de información</a:t>
            </a:r>
          </a:p>
          <a:p>
            <a:pPr eaLnBrk="1" hangingPunct="1">
              <a:buFont typeface="Wingdings" charset="2"/>
              <a:buNone/>
            </a:pPr>
            <a:r>
              <a:rPr lang="es-ES_tradnl" altLang="es-ES_tradnl" sz="2000"/>
              <a:t>	- Puede haber mas de un flujo (flecha) entre procesos.</a:t>
            </a:r>
          </a:p>
          <a:p>
            <a:pPr algn="just" eaLnBrk="1" hangingPunct="1">
              <a:buFont typeface="Wingdings" charset="2"/>
              <a:buNone/>
            </a:pPr>
            <a:r>
              <a:rPr lang="es-ES_tradnl" altLang="es-ES_tradnl" sz="2000" b="1"/>
              <a:t>En el uso de nombres de flujos:</a:t>
            </a:r>
            <a:endParaRPr lang="es-ES_tradnl" altLang="es-ES_tradnl" sz="2000"/>
          </a:p>
          <a:p>
            <a:pPr algn="just" eaLnBrk="1" hangingPunct="1">
              <a:buFont typeface="Wingdings" charset="2"/>
              <a:buNone/>
            </a:pPr>
            <a:r>
              <a:rPr lang="es-ES_tradnl" altLang="es-ES_tradnl" sz="2000"/>
              <a:t>	- El nombre del flujo debe ser representativo de la información.</a:t>
            </a:r>
          </a:p>
          <a:p>
            <a:pPr algn="just" eaLnBrk="1" hangingPunct="1">
              <a:buFont typeface="Wingdings" charset="2"/>
              <a:buNone/>
            </a:pPr>
            <a:r>
              <a:rPr lang="es-ES_tradnl" altLang="es-ES_tradnl" sz="2000"/>
              <a:t>	- Los flujos que entran y/o salen de archivos no requieren nombre, pues el mismo archivo los describe.</a:t>
            </a:r>
          </a:p>
          <a:p>
            <a:pPr eaLnBrk="1" hangingPunct="1">
              <a:buFont typeface="Wingdings" charset="2"/>
              <a:buNone/>
            </a:pPr>
            <a:r>
              <a:rPr lang="es-ES_tradnl" altLang="es-ES_tradnl" sz="2000"/>
              <a:t>	- Los flujos no deben representar flujo de control, esto es, no pueden tomar valores "verdadero" o "falso".</a:t>
            </a:r>
            <a:r>
              <a:rPr lang="es-ES" altLang="es-ES_tradnl" sz="2000"/>
              <a:t> </a:t>
            </a:r>
            <a:endParaRPr lang="es-MX" altLang="es-ES_tradnl" sz="2000"/>
          </a:p>
          <a:p>
            <a:pPr eaLnBrk="1" hangingPunct="1">
              <a:buFont typeface="Wingdings" charset="2"/>
              <a:buNone/>
            </a:pPr>
            <a:r>
              <a:rPr lang="es-MX" altLang="es-ES_tradnl" sz="2000"/>
              <a:t>     - Sus nombres deben ser sustantivos.</a:t>
            </a:r>
            <a:endParaRPr lang="es-ES" altLang="es-ES_tradnl" sz="20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_tradnl" sz="3200"/>
              <a:t>Convenciones para dibujar DFD´s (1/2)</a:t>
            </a:r>
            <a:endParaRPr lang="en-US" altLang="es-ES_tradnl" sz="3200"/>
          </a:p>
        </p:txBody>
      </p:sp>
      <p:sp>
        <p:nvSpPr>
          <p:cNvPr id="74757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9FD056-D652-6448-B1F5-E2BC84EB760A}" type="slidenum">
              <a:rPr lang="es-MX" altLang="es-ES_tradnl" sz="1000">
                <a:latin typeface="Eras Medium ITC" charset="0"/>
              </a:rPr>
              <a:pPr eaLnBrk="1" hangingPunct="1"/>
              <a:t>32</a:t>
            </a:fld>
            <a:endParaRPr lang="es-MX" altLang="es-ES_tradnl" sz="1000">
              <a:latin typeface="Eras Medium IT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pt-BR" altLang="es-ES_tradnl" sz="1000">
                <a:latin typeface="Eras Medium ITC" charset="0"/>
              </a:rPr>
              <a:t>(C) P. Gomez. INAOE 2008-2012</a:t>
            </a:r>
            <a:endParaRPr lang="es-MX" altLang="es-ES_tradnl" sz="1000">
              <a:latin typeface="Eras Medium ITC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425" y="1989138"/>
            <a:ext cx="8158163" cy="28400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s-ES_tradnl" altLang="es-ES_tradnl" sz="2000" b="1"/>
              <a:t>En el uso de procesos:</a:t>
            </a:r>
            <a:endParaRPr lang="es-ES_tradnl" altLang="es-ES_tradnl" sz="2000"/>
          </a:p>
          <a:p>
            <a:pPr algn="just" eaLnBrk="1" hangingPunct="1">
              <a:lnSpc>
                <a:spcPct val="90000"/>
              </a:lnSpc>
            </a:pPr>
            <a:r>
              <a:rPr lang="es-ES_tradnl" altLang="es-ES_tradnl" sz="2000"/>
              <a:t>Las burbujas deben tener nombres descriptivos que den idea general del trabajo que desempeñan.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ES_tradnl" sz="2000"/>
              <a:t>Sus nombres deben ser verbos.</a:t>
            </a: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s-ES_tradnl" altLang="es-ES_tradnl" sz="2000"/>
              <a:t> </a:t>
            </a: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s-ES_tradnl" altLang="es-ES_tradnl" sz="2000" b="1"/>
              <a:t>En el uso de archivos:</a:t>
            </a:r>
            <a:endParaRPr lang="es-ES_tradnl" altLang="es-ES_tradnl" sz="2000"/>
          </a:p>
          <a:p>
            <a:pPr algn="just" eaLnBrk="1" hangingPunct="1">
              <a:lnSpc>
                <a:spcPct val="90000"/>
              </a:lnSpc>
            </a:pPr>
            <a:r>
              <a:rPr lang="es-ES_tradnl" altLang="es-ES_tradnl" sz="2000"/>
              <a:t>Representan depósitos temporales de datos. Ejemplo una cinta, disco, archivero, libro etc.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ES_tradnl" sz="2000"/>
              <a:t>Los archivos deben tener nombres representativos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_tradnl" sz="2000"/>
              <a:t>La dirección de las flechas muestran si sale o entra información.</a:t>
            </a:r>
            <a:r>
              <a:rPr lang="es-ES" altLang="es-ES_tradnl" sz="2000"/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ES_tradnl" sz="3200"/>
              <a:t>Convenciones para dibujar DFD´s (2/2)</a:t>
            </a:r>
            <a:endParaRPr lang="en-US" altLang="es-ES_tradnl" sz="3200"/>
          </a:p>
        </p:txBody>
      </p:sp>
      <p:sp>
        <p:nvSpPr>
          <p:cNvPr id="75781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4C0058E-FE32-2942-8C6D-4F180F49AD2B}" type="slidenum">
              <a:rPr lang="es-MX" altLang="es-ES_tradnl" sz="1000">
                <a:latin typeface="Eras Medium ITC" charset="0"/>
              </a:rPr>
              <a:pPr eaLnBrk="1" hangingPunct="1"/>
              <a:t>33</a:t>
            </a:fld>
            <a:endParaRPr lang="es-MX" altLang="es-ES_tradnl" sz="1000">
              <a:latin typeface="Eras Medium IT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Niveles de un DFD</a:t>
            </a:r>
          </a:p>
        </p:txBody>
      </p:sp>
      <p:graphicFrame>
        <p:nvGraphicFramePr>
          <p:cNvPr id="7680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23850" y="1225550"/>
          <a:ext cx="8496300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Imagen de mapa de bits" r:id="rId3" imgW="8352381" imgH="5668166" progId="Paint.Picture">
                  <p:embed/>
                </p:oleObj>
              </mc:Choice>
              <mc:Fallback>
                <p:oleObj name="Imagen de mapa de bits" r:id="rId3" imgW="8352381" imgH="566816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25550"/>
                        <a:ext cx="8496300" cy="522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de Flujo de datos</a:t>
            </a:r>
          </a:p>
        </p:txBody>
      </p:sp>
      <p:pic>
        <p:nvPicPr>
          <p:cNvPr id="7782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295400"/>
            <a:ext cx="22812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371600"/>
            <a:ext cx="19034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962400"/>
            <a:ext cx="1987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038600"/>
            <a:ext cx="2044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810000"/>
            <a:ext cx="2311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Line 16"/>
          <p:cNvSpPr>
            <a:spLocks noChangeShapeType="1"/>
          </p:cNvSpPr>
          <p:nvPr/>
        </p:nvSpPr>
        <p:spPr bwMode="auto">
          <a:xfrm>
            <a:off x="3556000" y="2362200"/>
            <a:ext cx="914400" cy="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_tradnl"/>
          </a:p>
        </p:txBody>
      </p:sp>
      <p:sp>
        <p:nvSpPr>
          <p:cNvPr id="77833" name="Line 17"/>
          <p:cNvSpPr>
            <a:spLocks noChangeShapeType="1"/>
          </p:cNvSpPr>
          <p:nvPr/>
        </p:nvSpPr>
        <p:spPr bwMode="auto">
          <a:xfrm flipH="1">
            <a:off x="2489200" y="2971800"/>
            <a:ext cx="2057400" cy="114300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_tradnl"/>
          </a:p>
        </p:txBody>
      </p:sp>
      <p:sp>
        <p:nvSpPr>
          <p:cNvPr id="77834" name="Line 18"/>
          <p:cNvSpPr>
            <a:spLocks noChangeShapeType="1"/>
          </p:cNvSpPr>
          <p:nvPr/>
        </p:nvSpPr>
        <p:spPr bwMode="auto">
          <a:xfrm flipH="1">
            <a:off x="4622800" y="3429000"/>
            <a:ext cx="685800" cy="53340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_tradnl"/>
          </a:p>
        </p:txBody>
      </p:sp>
      <p:sp>
        <p:nvSpPr>
          <p:cNvPr id="77835" name="Line 19"/>
          <p:cNvSpPr>
            <a:spLocks noChangeShapeType="1"/>
          </p:cNvSpPr>
          <p:nvPr/>
        </p:nvSpPr>
        <p:spPr bwMode="auto">
          <a:xfrm>
            <a:off x="6527800" y="3048000"/>
            <a:ext cx="685800" cy="609600"/>
          </a:xfrm>
          <a:prstGeom prst="line">
            <a:avLst/>
          </a:prstGeom>
          <a:noFill/>
          <a:ln w="25400">
            <a:solidFill>
              <a:srgbClr val="0033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_tradnl"/>
          </a:p>
        </p:txBody>
      </p:sp>
      <p:sp>
        <p:nvSpPr>
          <p:cNvPr id="77836" name="Text Box 20"/>
          <p:cNvSpPr txBox="1">
            <a:spLocks noChangeArrowheads="1"/>
          </p:cNvSpPr>
          <p:nvPr/>
        </p:nvSpPr>
        <p:spPr bwMode="auto">
          <a:xfrm>
            <a:off x="3556000" y="20574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_tradnl" sz="1200"/>
              <a:t>Nivel 1</a:t>
            </a:r>
          </a:p>
        </p:txBody>
      </p:sp>
      <p:sp>
        <p:nvSpPr>
          <p:cNvPr id="77837" name="Text Box 21"/>
          <p:cNvSpPr txBox="1">
            <a:spLocks noChangeArrowheads="1"/>
          </p:cNvSpPr>
          <p:nvPr/>
        </p:nvSpPr>
        <p:spPr bwMode="auto">
          <a:xfrm>
            <a:off x="3175000" y="32004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_tradnl" sz="1200"/>
              <a:t>Nivel 2</a:t>
            </a:r>
          </a:p>
        </p:txBody>
      </p:sp>
      <p:sp>
        <p:nvSpPr>
          <p:cNvPr id="77838" name="Text Box 22"/>
          <p:cNvSpPr txBox="1">
            <a:spLocks noChangeArrowheads="1"/>
          </p:cNvSpPr>
          <p:nvPr/>
        </p:nvSpPr>
        <p:spPr bwMode="auto">
          <a:xfrm>
            <a:off x="4318000" y="35052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_tradnl" sz="1200"/>
              <a:t>Nivel 2</a:t>
            </a:r>
          </a:p>
        </p:txBody>
      </p:sp>
      <p:sp>
        <p:nvSpPr>
          <p:cNvPr id="77839" name="Text Box 23"/>
          <p:cNvSpPr txBox="1">
            <a:spLocks noChangeArrowheads="1"/>
          </p:cNvSpPr>
          <p:nvPr/>
        </p:nvSpPr>
        <p:spPr bwMode="auto">
          <a:xfrm>
            <a:off x="6299200" y="33528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_tradnl" sz="1200"/>
              <a:t>Nivel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-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de Contexto</a:t>
            </a:r>
          </a:p>
        </p:txBody>
      </p:sp>
      <p:pic>
        <p:nvPicPr>
          <p:cNvPr id="798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62000"/>
            <a:ext cx="541020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-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de Nivel 1</a:t>
            </a:r>
          </a:p>
        </p:txBody>
      </p:sp>
      <p:pic>
        <p:nvPicPr>
          <p:cNvPr id="819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54864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-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de Nivel 2: </a:t>
            </a:r>
            <a:r>
              <a:rPr lang="es-ES" altLang="es-ES_tradnl" sz="4000">
                <a:solidFill>
                  <a:srgbClr val="FF0000"/>
                </a:solidFill>
              </a:rPr>
              <a:t>1.1</a:t>
            </a:r>
          </a:p>
        </p:txBody>
      </p:sp>
      <p:pic>
        <p:nvPicPr>
          <p:cNvPr id="8397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9600"/>
            <a:ext cx="5181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-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de Nivel 2: </a:t>
            </a:r>
            <a:r>
              <a:rPr lang="es-ES" altLang="es-ES_tradnl" sz="4000">
                <a:solidFill>
                  <a:srgbClr val="FF0000"/>
                </a:solidFill>
              </a:rPr>
              <a:t>1.2</a:t>
            </a:r>
          </a:p>
        </p:txBody>
      </p:sp>
      <p:pic>
        <p:nvPicPr>
          <p:cNvPr id="8601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4675"/>
            <a:ext cx="57150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altLang="es-ES_tradnl" dirty="0"/>
              <a:t>Gestión por procesos vs funcional</a:t>
            </a:r>
            <a:endParaRPr lang="es-ES" altLang="es-ES_tradnl" dirty="0"/>
          </a:p>
        </p:txBody>
      </p:sp>
      <p:sp>
        <p:nvSpPr>
          <p:cNvPr id="19" name="Rectangle 3"/>
          <p:cNvSpPr txBox="1">
            <a:spLocks/>
          </p:cNvSpPr>
          <p:nvPr/>
        </p:nvSpPr>
        <p:spPr>
          <a:xfrm>
            <a:off x="755650" y="1557338"/>
            <a:ext cx="7016750" cy="4525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alt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Organización tradicional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3203848" y="24928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Director general</a:t>
            </a:r>
            <a:endParaRPr lang="es-ES" b="1" dirty="0"/>
          </a:p>
        </p:txBody>
      </p:sp>
      <p:sp>
        <p:nvSpPr>
          <p:cNvPr id="23" name="22 Rectángulo"/>
          <p:cNvSpPr/>
          <p:nvPr/>
        </p:nvSpPr>
        <p:spPr>
          <a:xfrm>
            <a:off x="755576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Comercial</a:t>
            </a:r>
            <a:endParaRPr lang="es-ES" b="1" dirty="0"/>
          </a:p>
        </p:txBody>
      </p:sp>
      <p:sp>
        <p:nvSpPr>
          <p:cNvPr id="24" name="23 Rectángulo"/>
          <p:cNvSpPr/>
          <p:nvPr/>
        </p:nvSpPr>
        <p:spPr>
          <a:xfrm>
            <a:off x="3203848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Informática</a:t>
            </a:r>
            <a:endParaRPr lang="es-ES" b="1" dirty="0"/>
          </a:p>
        </p:txBody>
      </p:sp>
      <p:sp>
        <p:nvSpPr>
          <p:cNvPr id="27" name="26 Rectángulo"/>
          <p:cNvSpPr/>
          <p:nvPr/>
        </p:nvSpPr>
        <p:spPr>
          <a:xfrm>
            <a:off x="5436096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Finanzas</a:t>
            </a:r>
            <a:endParaRPr lang="es-ES" b="1" dirty="0"/>
          </a:p>
        </p:txBody>
      </p:sp>
      <p:cxnSp>
        <p:nvCxnSpPr>
          <p:cNvPr id="29" name="28 Conector recto"/>
          <p:cNvCxnSpPr/>
          <p:nvPr/>
        </p:nvCxnSpPr>
        <p:spPr>
          <a:xfrm>
            <a:off x="1691680" y="3429000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endCxn id="23" idx="0"/>
          </p:cNvCxnSpPr>
          <p:nvPr/>
        </p:nvCxnSpPr>
        <p:spPr>
          <a:xfrm flipH="1">
            <a:off x="1655676" y="3429000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endCxn id="24" idx="0"/>
          </p:cNvCxnSpPr>
          <p:nvPr/>
        </p:nvCxnSpPr>
        <p:spPr>
          <a:xfrm>
            <a:off x="4067944" y="3429000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27" idx="0"/>
          </p:cNvCxnSpPr>
          <p:nvPr/>
        </p:nvCxnSpPr>
        <p:spPr>
          <a:xfrm>
            <a:off x="6300192" y="3429000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7740352" y="3645024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…</a:t>
            </a:r>
            <a:endParaRPr lang="es-ES" b="1" dirty="0"/>
          </a:p>
        </p:txBody>
      </p:sp>
      <p:sp>
        <p:nvSpPr>
          <p:cNvPr id="50" name="49 Rectángulo"/>
          <p:cNvSpPr/>
          <p:nvPr/>
        </p:nvSpPr>
        <p:spPr>
          <a:xfrm>
            <a:off x="1619672" y="494116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Desarrollo</a:t>
            </a:r>
            <a:endParaRPr lang="es-ES" b="1" dirty="0"/>
          </a:p>
        </p:txBody>
      </p:sp>
      <p:sp>
        <p:nvSpPr>
          <p:cNvPr id="51" name="50 Rectángulo"/>
          <p:cNvSpPr/>
          <p:nvPr/>
        </p:nvSpPr>
        <p:spPr>
          <a:xfrm>
            <a:off x="3995936" y="494116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Explotación</a:t>
            </a:r>
            <a:endParaRPr lang="es-ES" b="1" dirty="0"/>
          </a:p>
        </p:txBody>
      </p:sp>
      <p:sp>
        <p:nvSpPr>
          <p:cNvPr id="52" name="51 Rectángulo"/>
          <p:cNvSpPr/>
          <p:nvPr/>
        </p:nvSpPr>
        <p:spPr>
          <a:xfrm>
            <a:off x="6228184" y="494116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Sistemas</a:t>
            </a:r>
            <a:endParaRPr lang="es-ES" b="1" dirty="0"/>
          </a:p>
        </p:txBody>
      </p:sp>
      <p:cxnSp>
        <p:nvCxnSpPr>
          <p:cNvPr id="53" name="52 Conector recto"/>
          <p:cNvCxnSpPr/>
          <p:nvPr/>
        </p:nvCxnSpPr>
        <p:spPr>
          <a:xfrm>
            <a:off x="2699792" y="4725144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H="1">
            <a:off x="2627784" y="4725144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4752020" y="4725144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7344308" y="4725144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8136396" y="3429000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22" idx="2"/>
          </p:cNvCxnSpPr>
          <p:nvPr/>
        </p:nvCxnSpPr>
        <p:spPr>
          <a:xfrm flipH="1">
            <a:off x="4067944" y="3212976"/>
            <a:ext cx="3600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436096" y="256490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Director general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75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81000" y="-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de Nivel 2: </a:t>
            </a:r>
            <a:r>
              <a:rPr lang="es-ES" altLang="es-ES_tradnl" sz="4000">
                <a:solidFill>
                  <a:srgbClr val="FF0000"/>
                </a:solidFill>
              </a:rPr>
              <a:t>1.3</a:t>
            </a:r>
          </a:p>
        </p:txBody>
      </p:sp>
      <p:pic>
        <p:nvPicPr>
          <p:cNvPr id="880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563880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Análisis estructurado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r>
              <a:rPr lang="es-ES" altLang="es-ES_tradnl" sz="3200"/>
              <a:t>Diccionario de datos</a:t>
            </a:r>
          </a:p>
          <a:p>
            <a:pPr lvl="1"/>
            <a:r>
              <a:rPr lang="es-ES" altLang="es-ES_tradnl" sz="2800"/>
              <a:t>Definición:</a:t>
            </a:r>
          </a:p>
          <a:p>
            <a:pPr lvl="2">
              <a:lnSpc>
                <a:spcPct val="90000"/>
              </a:lnSpc>
            </a:pPr>
            <a:r>
              <a:rPr lang="es-ES" altLang="es-ES_tradnl"/>
              <a:t>Se describen de forma detallada todas las definiciones de elementos en un sistema como son los flujos de datos, procesos y almacenes.</a:t>
            </a:r>
          </a:p>
          <a:p>
            <a:pPr lvl="1">
              <a:lnSpc>
                <a:spcPct val="90000"/>
              </a:lnSpc>
            </a:pPr>
            <a:r>
              <a:rPr lang="es-ES" altLang="es-ES_tradnl" sz="2800"/>
              <a:t>Cuando alguien desea conocer alguna característica sobre los elementos del sistema recurre al diccionario de datos.</a:t>
            </a:r>
          </a:p>
          <a:p>
            <a:pPr lvl="1"/>
            <a:endParaRPr lang="es-ES" altLang="es-ES_tradnl" sz="2300"/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Diccionario de datos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70038"/>
            <a:ext cx="7473950" cy="4525962"/>
          </a:xfrm>
          <a:noFill/>
        </p:spPr>
        <p:txBody>
          <a:bodyPr/>
          <a:lstStyle/>
          <a:p>
            <a:endParaRPr lang="es-ES" altLang="es-ES_tradnl" sz="2300"/>
          </a:p>
          <a:p>
            <a:pPr lvl="1">
              <a:buFont typeface="Verdana" charset="0"/>
              <a:buNone/>
            </a:pPr>
            <a:endParaRPr lang="es-ES" altLang="es-ES_tradnl" sz="2300"/>
          </a:p>
        </p:txBody>
      </p:sp>
      <p:sp>
        <p:nvSpPr>
          <p:cNvPr id="92164" name="4 Rectángulo"/>
          <p:cNvSpPr>
            <a:spLocks noChangeArrowheads="1"/>
          </p:cNvSpPr>
          <p:nvPr/>
        </p:nvSpPr>
        <p:spPr bwMode="auto">
          <a:xfrm>
            <a:off x="1066800" y="1246188"/>
            <a:ext cx="807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1" lang="es-ES_tradnl" altLang="es-ES_tradnl" sz="1800">
                <a:latin typeface="Tahoma" charset="0"/>
              </a:rPr>
              <a:t>Prestamo_Libro = Fecha_Prestamo + Datos_Socio + Datos_Libro +</a:t>
            </a:r>
          </a:p>
          <a:p>
            <a:r>
              <a:rPr kumimoji="1" lang="es-ES_tradnl" altLang="es-ES_tradnl" sz="1800">
                <a:latin typeface="Tahoma" charset="0"/>
              </a:rPr>
              <a:t>                   Observaciones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Datos_Socio = Codigo_Socio+Apellidos + Nombre + DNI + Dirección + Ciudad +(CP) + ({Teléfono})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Datos_Libro = Titulo+ {Autor} + ISBN + Editorial + Edición +Año_Edición</a:t>
            </a:r>
          </a:p>
          <a:p>
            <a:r>
              <a:rPr kumimoji="1" lang="es-ES_tradnl" altLang="es-ES_tradnl" sz="1800">
                <a:latin typeface="Tahoma" charset="0"/>
              </a:rPr>
              <a:t>Fecha_Prestamo = Fecha</a:t>
            </a:r>
          </a:p>
          <a:p>
            <a:r>
              <a:rPr kumimoji="1" lang="es-ES_tradnl" altLang="es-ES_tradnl" sz="1800">
                <a:latin typeface="Tahoma" charset="0"/>
              </a:rPr>
              <a:t>Año_Edición = Año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Fecha = Dia + '-' + Mes + '-' + Año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Dia = [Undia  | Dosdia | Tresdia]	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Undia = '0' + [1..9]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Dosdia = [1 | 2] + [0..9]</a:t>
            </a:r>
            <a:endParaRPr kumimoji="1" lang="en-US" altLang="es-ES_tradnl" sz="1800">
              <a:latin typeface="Tahoma" charset="0"/>
            </a:endParaRPr>
          </a:p>
          <a:p>
            <a:r>
              <a:rPr kumimoji="1" lang="es-ES_tradnl" altLang="es-ES_tradnl" sz="1800">
                <a:latin typeface="Tahoma" charset="0"/>
              </a:rPr>
              <a:t>Tresdia= '3' + [0 |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DIAGRAMA E-R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Un diagrama o modelo Entidad-Relacion (a veces denominado por sus siglas. </a:t>
            </a:r>
            <a:r>
              <a:rPr lang="es-ES" altLang="es-ES_tradnl" i="1"/>
              <a:t>E-R “Entity relationship” o “DER” Diagrama de Entidad relación). </a:t>
            </a:r>
          </a:p>
          <a:p>
            <a:endParaRPr lang="es-ES" altLang="es-ES_tradnl" i="1"/>
          </a:p>
          <a:p>
            <a:pPr>
              <a:buFontTx/>
              <a:buNone/>
            </a:pPr>
            <a:r>
              <a:rPr lang="es-ES" altLang="es-ES_tradnl" sz="3200"/>
              <a:t>   Es una herramienta para el modelado de datos de un sistema de información  sus inter-relaciones y propiedades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E-R: ENTIDAD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_tradnl"/>
              <a:t>Representa una cosa u objeto del mundo real con existencia independiente, es decir, se diferencia de cualquier otro objeto o cosa, incluso siendo del mismo tipo. Ejemplo:</a:t>
            </a:r>
          </a:p>
          <a:p>
            <a:pPr>
              <a:lnSpc>
                <a:spcPct val="90000"/>
              </a:lnSpc>
            </a:pPr>
            <a:r>
              <a:rPr lang="es-ES" altLang="es-ES_tradnl"/>
              <a:t>Una casa: Aunque sea exactamente igual a otra, aùn se diferenciará en su dirección</a:t>
            </a:r>
          </a:p>
          <a:p>
            <a:pPr>
              <a:lnSpc>
                <a:spcPct val="90000"/>
              </a:lnSpc>
            </a:pPr>
            <a:r>
              <a:rPr lang="es-ES" altLang="es-ES_tradnl"/>
              <a:t>Un automóvil: Aunque sean de la misma marca, el mismo modelo, tendrán atributos diferentes como el número del motor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E-R: ENTIDAD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Las entidades se representan con un rectángulo, y en su interior el nombre de la entidad:</a:t>
            </a:r>
          </a:p>
          <a:p>
            <a:endParaRPr lang="es-ES" altLang="es-ES_tradnl"/>
          </a:p>
          <a:p>
            <a:endParaRPr lang="es-ES" altLang="es-ES_tradnl"/>
          </a:p>
          <a:p>
            <a:endParaRPr lang="es-ES" altLang="es-ES_tradnl"/>
          </a:p>
          <a:p>
            <a:r>
              <a:rPr lang="es-ES" altLang="es-ES_tradnl"/>
              <a:t> Los ejemplos más habituales de entidades son: Factura, persona, empleado</a:t>
            </a:r>
          </a:p>
        </p:txBody>
      </p:sp>
      <p:pic>
        <p:nvPicPr>
          <p:cNvPr id="96260" name="Picture 4" descr="ent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24175"/>
            <a:ext cx="29432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E-R: ATRIBUTOS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_tradnl"/>
              <a:t>Los atributos son las propiedades que describen a cada entidad en un conjunto de entidades.</a:t>
            </a:r>
          </a:p>
          <a:p>
            <a:r>
              <a:rPr lang="es-ES" altLang="es-ES_tradnl"/>
              <a:t>Un conjunto de entidades dentro de una entidad, tiene valores específicos asignado para cada uno de sus atributos, de esta forma, es posible su identificación unívoca.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_tradnl"/>
              <a:t>E-R: ATRIBUTOS, Ejemplos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4213" cy="4678363"/>
          </a:xfrm>
        </p:spPr>
        <p:txBody>
          <a:bodyPr/>
          <a:lstStyle/>
          <a:p>
            <a:r>
              <a:rPr lang="es-ES" altLang="es-ES_tradnl"/>
              <a:t>A la colección de entidades Alumnos, con el siguiente conjunto de atributos en común, (id, nombre, edad, semestre), pertenecen las entidades:</a:t>
            </a:r>
          </a:p>
          <a:p>
            <a:r>
              <a:rPr lang="es-ES" altLang="es-ES_tradnl"/>
              <a:t>(1, Sofia, 18 años, 2)</a:t>
            </a:r>
          </a:p>
          <a:p>
            <a:r>
              <a:rPr lang="es-ES" altLang="es-ES_tradnl"/>
              <a:t>(2, Marcela, 19 años, 5)</a:t>
            </a:r>
          </a:p>
          <a:p>
            <a:r>
              <a:rPr lang="es-ES" altLang="es-ES_tradnl"/>
              <a:t>Cada una de las entidades pertenecientes a este conjunto de entidades se diferencia de las demás por el valor de sus atributos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1813" cy="4144963"/>
          </a:xfrm>
        </p:spPr>
        <p:txBody>
          <a:bodyPr/>
          <a:lstStyle/>
          <a:p>
            <a:r>
              <a:rPr lang="es-ES" altLang="es-ES_tradnl"/>
              <a:t>Los atributos se representan mediante elipses, y en su interior el nombre del atributo:</a:t>
            </a:r>
          </a:p>
          <a:p>
            <a:endParaRPr lang="es-ES" altLang="es-ES_tradnl"/>
          </a:p>
          <a:p>
            <a:r>
              <a:rPr lang="es-ES" altLang="es-ES_tradnl"/>
              <a:t> </a:t>
            </a:r>
          </a:p>
        </p:txBody>
      </p:sp>
      <p:pic>
        <p:nvPicPr>
          <p:cNvPr id="99332" name="Picture 4" descr="atrib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33829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E-R: RELACIÓN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6613" cy="4754563"/>
          </a:xfrm>
        </p:spPr>
        <p:txBody>
          <a:bodyPr/>
          <a:lstStyle/>
          <a:p>
            <a:r>
              <a:rPr lang="es-ES" altLang="es-ES_tradnl"/>
              <a:t>Describe cierta dependencia entre entidades o permite la asociación de las mismas.</a:t>
            </a:r>
          </a:p>
          <a:p>
            <a:pPr>
              <a:buFontTx/>
              <a:buNone/>
            </a:pPr>
            <a:r>
              <a:rPr lang="es-ES" altLang="es-ES_tradnl"/>
              <a:t>Ejemplo:</a:t>
            </a:r>
          </a:p>
          <a:p>
            <a:r>
              <a:rPr lang="es-ES" altLang="es-ES_tradnl"/>
              <a:t>Dadas dos entidades “Habitación 502” y “Juan”, es posible relacionar que la habitación 502 se encuentra ocupada por el huésped de nombre Juan.</a:t>
            </a:r>
          </a:p>
          <a:p>
            <a:r>
              <a:rPr lang="es-ES" altLang="es-ES_tradnl"/>
              <a:t>Un huesped (entidad), se aloja (relación) en una habitación (entidad)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Gestión por procesos vs funcional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245350" cy="4525963"/>
          </a:xfrm>
          <a:noFill/>
        </p:spPr>
        <p:txBody>
          <a:bodyPr/>
          <a:lstStyle/>
          <a:p>
            <a:r>
              <a:rPr lang="es-ES" altLang="es-ES_tradnl" sz="2800"/>
              <a:t>Problemas</a:t>
            </a:r>
          </a:p>
          <a:p>
            <a:pPr lvl="1"/>
            <a:r>
              <a:rPr lang="es-ES" altLang="es-ES_tradnl" sz="2000"/>
              <a:t>División funcional hace que las actividades se hagan de forma fragmentada</a:t>
            </a:r>
          </a:p>
          <a:p>
            <a:pPr lvl="1"/>
            <a:r>
              <a:rPr lang="es-ES" altLang="es-ES_tradnl" sz="2000"/>
              <a:t>Las actividades con distinta visión según el departamento. Contradicciones </a:t>
            </a:r>
          </a:p>
          <a:p>
            <a:pPr lvl="1"/>
            <a:r>
              <a:rPr lang="es-ES" altLang="es-ES_tradnl" sz="2000"/>
              <a:t>Si los requisitos se hacen por áreas funcionales, entonces la información de un área puede que no se traslade a  otra </a:t>
            </a:r>
          </a:p>
          <a:p>
            <a:r>
              <a:rPr lang="es-ES" altLang="es-ES_tradnl" sz="2800"/>
              <a:t>Solución</a:t>
            </a:r>
          </a:p>
          <a:p>
            <a:pPr lvl="1"/>
            <a:r>
              <a:rPr lang="es-ES" altLang="es-ES_tradnl" sz="2000"/>
              <a:t>Orientar la gestión empresarial hacia una visión por procesos</a:t>
            </a:r>
          </a:p>
          <a:p>
            <a:pPr lvl="2"/>
            <a:r>
              <a:rPr lang="es-ES" altLang="es-ES_tradnl" sz="1800"/>
              <a:t>Agrupan las actividades de una empresa según la secuencia lógica en la cual se ejecutan</a:t>
            </a:r>
          </a:p>
          <a:p>
            <a:pPr lvl="2"/>
            <a:r>
              <a:rPr lang="es-ES" altLang="es-ES_tradnl" sz="1800"/>
              <a:t>Posibilita una buena informatización de la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E-R: RELACIÓN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0413" cy="4602163"/>
          </a:xfrm>
        </p:spPr>
        <p:txBody>
          <a:bodyPr/>
          <a:lstStyle/>
          <a:p>
            <a:endParaRPr lang="es-ES" altLang="es-ES_tradnl"/>
          </a:p>
          <a:p>
            <a:r>
              <a:rPr lang="es-ES" altLang="es-ES_tradnl"/>
              <a:t>Las interrelaciones se representan mediante rombos, y en su interior el nombre de la interrelación:</a:t>
            </a:r>
          </a:p>
          <a:p>
            <a:endParaRPr lang="es-ES" altLang="es-ES_tradnl"/>
          </a:p>
          <a:p>
            <a:endParaRPr lang="es-ES" altLang="es-ES_tradnl"/>
          </a:p>
          <a:p>
            <a:endParaRPr lang="es-ES" altLang="es-ES_tradnl"/>
          </a:p>
          <a:p>
            <a:endParaRPr lang="es-ES" altLang="es-ES_tradnl"/>
          </a:p>
          <a:p>
            <a:endParaRPr lang="es-ES" altLang="es-ES_tradnl"/>
          </a:p>
        </p:txBody>
      </p:sp>
      <p:pic>
        <p:nvPicPr>
          <p:cNvPr id="101380" name="Picture 4" descr="interrel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316865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_tradnl"/>
              <a:t>E-R: RELACIÓN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8013" cy="4525963"/>
          </a:xfrm>
        </p:spPr>
        <p:txBody>
          <a:bodyPr/>
          <a:lstStyle/>
          <a:p>
            <a:r>
              <a:rPr lang="es-ES" altLang="es-ES_tradnl" sz="2400"/>
              <a:t>En los extremos de las líneas que parten del rombo se añaden unos números que indican la cantidad de entidades que intervienten en la interrelación: 1, n. </a:t>
            </a:r>
          </a:p>
          <a:p>
            <a:r>
              <a:rPr lang="es-ES" altLang="es-ES_tradnl" sz="2400"/>
              <a:t>Esto también se suele hacer modificando el extremo de las líneas. Si terminan con un extremo involucran a una entidad, si terminan en varios extremos, (generalmente tres), </a:t>
            </a:r>
            <a:r>
              <a:rPr lang="es-ES" altLang="es-ES_tradnl" sz="2800"/>
              <a:t>involucrarán a varias entidades: </a:t>
            </a:r>
          </a:p>
          <a:p>
            <a:endParaRPr lang="es-ES" altLang="es-ES_tradnl"/>
          </a:p>
        </p:txBody>
      </p:sp>
      <p:pic>
        <p:nvPicPr>
          <p:cNvPr id="102404" name="Picture 4" descr="ejemplointerrelac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5545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Entidad-Relación</a:t>
            </a:r>
          </a:p>
        </p:txBody>
      </p:sp>
      <p:pic>
        <p:nvPicPr>
          <p:cNvPr id="103427" name="Picture 3" descr="diagrama14erbibliote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76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Diagrama Entidad-Relación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381000" y="1524000"/>
          <a:ext cx="86645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Imagen" r:id="rId4" imgW="5588640" imgH="2571120" progId="Word.Picture.8">
                  <p:embed/>
                </p:oleObj>
              </mc:Choice>
              <mc:Fallback>
                <p:oleObj name="Imagen" r:id="rId4" imgW="5588640" imgH="25711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6645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3600"/>
              <a:t>Gestión por procesos vs funcional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245350" cy="4525963"/>
          </a:xfrm>
          <a:noFill/>
        </p:spPr>
        <p:txBody>
          <a:bodyPr/>
          <a:lstStyle/>
          <a:p>
            <a:r>
              <a:rPr lang="es-ES" altLang="es-ES_tradnl" sz="3600"/>
              <a:t>Gestión por procesos </a:t>
            </a:r>
          </a:p>
          <a:p>
            <a:pPr lvl="1"/>
            <a:r>
              <a:rPr lang="es-ES" altLang="es-ES_tradnl" sz="2800"/>
              <a:t>permite que la información relacionada con las diferentes actividades que forman parte de un proceso</a:t>
            </a:r>
          </a:p>
          <a:p>
            <a:pPr lvl="2"/>
            <a:r>
              <a:rPr lang="es-ES" altLang="es-ES_tradnl" sz="2800"/>
              <a:t>Se pueda compartir por todos los que participan</a:t>
            </a:r>
          </a:p>
          <a:p>
            <a:pPr lvl="2"/>
            <a:r>
              <a:rPr lang="es-ES" altLang="es-ES_tradnl" sz="2800"/>
              <a:t>Y no sea diferente en cada departamento.</a:t>
            </a:r>
          </a:p>
          <a:p>
            <a:r>
              <a:rPr lang="es-ES" altLang="es-ES_tradnl" sz="3600"/>
              <a:t>Es el primer paso hacia sistemas de información integrados</a:t>
            </a:r>
          </a:p>
          <a:p>
            <a:endParaRPr lang="es-ES" altLang="es-ES_tradnl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 dirty="0"/>
              <a:t>Gestión por procesos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245350" cy="4525963"/>
          </a:xfrm>
          <a:noFill/>
        </p:spPr>
        <p:txBody>
          <a:bodyPr/>
          <a:lstStyle/>
          <a:p>
            <a:r>
              <a:rPr lang="es-ES" altLang="es-ES_tradnl" sz="2800"/>
              <a:t>Proceso de negocio</a:t>
            </a:r>
          </a:p>
          <a:p>
            <a:pPr lvl="1"/>
            <a:r>
              <a:rPr lang="es-ES" altLang="es-ES_tradnl" sz="2300"/>
              <a:t>Es un conjunto estructurado de actividades</a:t>
            </a:r>
          </a:p>
          <a:p>
            <a:pPr lvl="1"/>
            <a:r>
              <a:rPr lang="es-ES" altLang="es-ES_tradnl" sz="2300"/>
              <a:t>relacionadas lógicamente </a:t>
            </a:r>
          </a:p>
          <a:p>
            <a:pPr lvl="1"/>
            <a:r>
              <a:rPr lang="es-ES" altLang="es-ES_tradnl" sz="2300"/>
              <a:t>unidas por un flujo de información, </a:t>
            </a:r>
          </a:p>
          <a:p>
            <a:pPr lvl="1"/>
            <a:r>
              <a:rPr lang="es-ES" altLang="es-ES_tradnl" sz="2300"/>
              <a:t>que se llevan a término para obtener un resultado concreto para algún cliente</a:t>
            </a:r>
          </a:p>
          <a:p>
            <a:pPr lvl="1"/>
            <a:r>
              <a:rPr lang="es-ES" altLang="es-ES_tradnl" sz="2300"/>
              <a:t>Pretende dar apoyo a la estrategia de la empresa</a:t>
            </a:r>
          </a:p>
          <a:p>
            <a:pPr lvl="1"/>
            <a:r>
              <a:rPr lang="es-ES" altLang="es-ES_tradnl" sz="2300"/>
              <a:t>Facilitar establecer medidas de rendimiento</a:t>
            </a:r>
          </a:p>
          <a:p>
            <a:r>
              <a:rPr lang="es-ES" altLang="es-ES_tradnl" sz="2800"/>
              <a:t>Gestión por procesos= qué es lo que se hace en la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dirty="0"/>
              <a:t>Gestión por procesos</a:t>
            </a:r>
            <a:endParaRPr lang="es-ES" altLang="es-ES_tradnl" dirty="0"/>
          </a:p>
        </p:txBody>
      </p:sp>
      <p:sp>
        <p:nvSpPr>
          <p:cNvPr id="19" name="Rectangle 3"/>
          <p:cNvSpPr txBox="1">
            <a:spLocks/>
          </p:cNvSpPr>
          <p:nvPr/>
        </p:nvSpPr>
        <p:spPr>
          <a:xfrm>
            <a:off x="755650" y="1557338"/>
            <a:ext cx="7016750" cy="4525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alt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Organización orientada a procesos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979712" y="234888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Presupuesto</a:t>
            </a:r>
            <a:endParaRPr lang="es-ES" sz="1400" b="1" dirty="0"/>
          </a:p>
        </p:txBody>
      </p:sp>
      <p:sp>
        <p:nvSpPr>
          <p:cNvPr id="50" name="49 Rectángulo"/>
          <p:cNvSpPr/>
          <p:nvPr/>
        </p:nvSpPr>
        <p:spPr>
          <a:xfrm>
            <a:off x="1979712" y="537321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Sistemas información</a:t>
            </a:r>
            <a:endParaRPr lang="es-ES" sz="1400" b="1" dirty="0"/>
          </a:p>
        </p:txBody>
      </p:sp>
      <p:sp>
        <p:nvSpPr>
          <p:cNvPr id="51" name="50 Rectángulo"/>
          <p:cNvSpPr/>
          <p:nvPr/>
        </p:nvSpPr>
        <p:spPr>
          <a:xfrm>
            <a:off x="4355976" y="537321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Finanzas</a:t>
            </a:r>
            <a:endParaRPr lang="es-ES" sz="1400" b="1" dirty="0"/>
          </a:p>
        </p:txBody>
      </p:sp>
      <p:sp>
        <p:nvSpPr>
          <p:cNvPr id="52" name="51 Rectángulo"/>
          <p:cNvSpPr/>
          <p:nvPr/>
        </p:nvSpPr>
        <p:spPr>
          <a:xfrm>
            <a:off x="5796136" y="537321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Contabilidad</a:t>
            </a:r>
            <a:endParaRPr lang="es-ES" sz="1400" b="1" dirty="0"/>
          </a:p>
        </p:txBody>
      </p:sp>
      <p:sp>
        <p:nvSpPr>
          <p:cNvPr id="70" name="69 Rectángulo"/>
          <p:cNvSpPr/>
          <p:nvPr/>
        </p:nvSpPr>
        <p:spPr>
          <a:xfrm>
            <a:off x="3995936" y="234888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Comercial</a:t>
            </a:r>
            <a:endParaRPr lang="es-ES" sz="1400" b="1" dirty="0"/>
          </a:p>
        </p:txBody>
      </p:sp>
      <p:sp>
        <p:nvSpPr>
          <p:cNvPr id="71" name="70 Rectángulo"/>
          <p:cNvSpPr/>
          <p:nvPr/>
        </p:nvSpPr>
        <p:spPr>
          <a:xfrm>
            <a:off x="5868144" y="234888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Gestión</a:t>
            </a:r>
            <a:endParaRPr lang="es-ES" sz="1400" b="1" dirty="0"/>
          </a:p>
        </p:txBody>
      </p:sp>
      <p:sp>
        <p:nvSpPr>
          <p:cNvPr id="73" name="72 Elipse"/>
          <p:cNvSpPr/>
          <p:nvPr/>
        </p:nvSpPr>
        <p:spPr>
          <a:xfrm>
            <a:off x="179512" y="3717032"/>
            <a:ext cx="129614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Demanda cliente</a:t>
            </a:r>
            <a:endParaRPr lang="es-ES" sz="1200" b="1" dirty="0"/>
          </a:p>
        </p:txBody>
      </p:sp>
      <p:sp>
        <p:nvSpPr>
          <p:cNvPr id="76" name="75 Elipse"/>
          <p:cNvSpPr/>
          <p:nvPr/>
        </p:nvSpPr>
        <p:spPr>
          <a:xfrm>
            <a:off x="7740352" y="3717032"/>
            <a:ext cx="133164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Cliente satisfecho</a:t>
            </a:r>
            <a:endParaRPr lang="es-ES" sz="1100" b="1" dirty="0"/>
          </a:p>
        </p:txBody>
      </p:sp>
      <p:cxnSp>
        <p:nvCxnSpPr>
          <p:cNvPr id="80" name="79 Conector recto de flecha"/>
          <p:cNvCxnSpPr>
            <a:stCxn id="73" idx="6"/>
            <a:endCxn id="76" idx="2"/>
          </p:cNvCxnSpPr>
          <p:nvPr/>
        </p:nvCxnSpPr>
        <p:spPr>
          <a:xfrm>
            <a:off x="1475656" y="4221088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1691680" y="3861048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Venta</a:t>
            </a:r>
            <a:endParaRPr lang="es-ES" sz="1400" b="1" dirty="0"/>
          </a:p>
        </p:txBody>
      </p:sp>
      <p:sp>
        <p:nvSpPr>
          <p:cNvPr id="82" name="81 Rectángulo"/>
          <p:cNvSpPr/>
          <p:nvPr/>
        </p:nvSpPr>
        <p:spPr>
          <a:xfrm>
            <a:off x="2843808" y="3861048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 smtClean="0"/>
              <a:t>Rec</a:t>
            </a:r>
            <a:r>
              <a:rPr lang="es-ES" sz="1400" b="1" dirty="0" smtClean="0"/>
              <a:t>. Pedido</a:t>
            </a:r>
            <a:endParaRPr lang="es-ES" sz="1400" b="1" dirty="0"/>
          </a:p>
        </p:txBody>
      </p:sp>
      <p:sp>
        <p:nvSpPr>
          <p:cNvPr id="83" name="82 Rectángulo"/>
          <p:cNvSpPr/>
          <p:nvPr/>
        </p:nvSpPr>
        <p:spPr>
          <a:xfrm>
            <a:off x="4355976" y="3861048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Fabricar</a:t>
            </a:r>
            <a:endParaRPr lang="es-ES" sz="1400" b="1" dirty="0"/>
          </a:p>
        </p:txBody>
      </p:sp>
      <p:sp>
        <p:nvSpPr>
          <p:cNvPr id="84" name="83 Rectángulo"/>
          <p:cNvSpPr/>
          <p:nvPr/>
        </p:nvSpPr>
        <p:spPr>
          <a:xfrm>
            <a:off x="5508104" y="3861048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Expedir</a:t>
            </a:r>
            <a:endParaRPr lang="es-ES" sz="1200" b="1" dirty="0"/>
          </a:p>
        </p:txBody>
      </p:sp>
      <p:sp>
        <p:nvSpPr>
          <p:cNvPr id="85" name="84 Rectángulo"/>
          <p:cNvSpPr/>
          <p:nvPr/>
        </p:nvSpPr>
        <p:spPr>
          <a:xfrm>
            <a:off x="6660232" y="3861048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Facturar</a:t>
            </a:r>
            <a:endParaRPr lang="es-ES" sz="1200" b="1" dirty="0"/>
          </a:p>
        </p:txBody>
      </p:sp>
      <p:cxnSp>
        <p:nvCxnSpPr>
          <p:cNvPr id="87" name="86 Conector recto"/>
          <p:cNvCxnSpPr/>
          <p:nvPr/>
        </p:nvCxnSpPr>
        <p:spPr>
          <a:xfrm>
            <a:off x="2051720" y="3356992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2051720" y="5013176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 flipV="1">
            <a:off x="2051720" y="3356992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 flipV="1">
            <a:off x="7092280" y="3356992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2771800" y="30689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>
            <a:off x="4572000" y="30689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6516216" y="30689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>
            <a:off x="2915816" y="5013176"/>
            <a:ext cx="838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4851648" y="5013176"/>
            <a:ext cx="838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>
            <a:off x="6435824" y="5013176"/>
            <a:ext cx="838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/>
          <p:nvPr/>
        </p:nvCxnSpPr>
        <p:spPr>
          <a:xfrm>
            <a:off x="3275856" y="4581128"/>
            <a:ext cx="838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>
            <a:off x="4707632" y="4581128"/>
            <a:ext cx="838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5868144" y="4581128"/>
            <a:ext cx="838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>
            <a:off x="3275856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>
            <a:off x="4788024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"/>
          <p:cNvCxnSpPr/>
          <p:nvPr/>
        </p:nvCxnSpPr>
        <p:spPr>
          <a:xfrm>
            <a:off x="5868144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/>
            <a:r>
              <a:rPr lang="es-ES" altLang="es-ES_tradnl" sz="4000"/>
              <a:t>Gestión por procesos (BPM)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755650" y="1295400"/>
            <a:ext cx="7245350" cy="4525963"/>
          </a:xfrm>
          <a:noFill/>
        </p:spPr>
        <p:txBody>
          <a:bodyPr/>
          <a:lstStyle/>
          <a:p>
            <a:r>
              <a:rPr lang="es-ES" altLang="es-ES_tradnl" sz="4000"/>
              <a:t>BPM: Business Process Management</a:t>
            </a:r>
          </a:p>
          <a:p>
            <a:pPr lvl="1"/>
            <a:r>
              <a:rPr lang="es-ES" altLang="es-ES_tradnl" sz="3200"/>
              <a:t>Es una metodología que permite definir los procesos de una empresa, y ofrece herramientas para su automatización.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2310</Words>
  <Application>Microsoft Macintosh PowerPoint</Application>
  <PresentationFormat>Presentación en pantalla (4:3)</PresentationFormat>
  <Paragraphs>427</Paragraphs>
  <Slides>53</Slides>
  <Notes>38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65" baseType="lpstr">
      <vt:lpstr>Arial Narrow</vt:lpstr>
      <vt:lpstr>Eras Medium ITC</vt:lpstr>
      <vt:lpstr>ＭＳ Ｐゴシック</vt:lpstr>
      <vt:lpstr>Tahoma</vt:lpstr>
      <vt:lpstr>Verdana</vt:lpstr>
      <vt:lpstr>Wingdings</vt:lpstr>
      <vt:lpstr>Wingdings 2</vt:lpstr>
      <vt:lpstr>Wingdings 3</vt:lpstr>
      <vt:lpstr>Arial</vt:lpstr>
      <vt:lpstr>11_Concurrencia</vt:lpstr>
      <vt:lpstr>Imagen de mapa de bits</vt:lpstr>
      <vt:lpstr>Imagen</vt:lpstr>
      <vt:lpstr>Tema 3: Procesos</vt:lpstr>
      <vt:lpstr>Índice</vt:lpstr>
      <vt:lpstr>Gestión por procesos vs funcional</vt:lpstr>
      <vt:lpstr>Gestión por procesos vs funcional</vt:lpstr>
      <vt:lpstr>Gestión por procesos vs funcional</vt:lpstr>
      <vt:lpstr>Gestión por procesos vs funcional</vt:lpstr>
      <vt:lpstr>Gestión por procesos</vt:lpstr>
      <vt:lpstr>Gestión por procesos</vt:lpstr>
      <vt:lpstr>Gestión por procesos (BPM)</vt:lpstr>
      <vt:lpstr>Gestión por procesos (BPM)</vt:lpstr>
      <vt:lpstr>Gestión por procesos (BPM)</vt:lpstr>
      <vt:lpstr>Gestión por procesos BPM</vt:lpstr>
      <vt:lpstr>Ejemplo proceso</vt:lpstr>
      <vt:lpstr>Objetivos y ventajas de BPM</vt:lpstr>
      <vt:lpstr>Objetivos y ventajas de BPM </vt:lpstr>
      <vt:lpstr>Implantación de la BPM</vt:lpstr>
      <vt:lpstr>Implantación de BPM</vt:lpstr>
      <vt:lpstr>Implantación de la BPM</vt:lpstr>
      <vt:lpstr>Implantación de la BPM</vt:lpstr>
      <vt:lpstr>Implantación de la BPM</vt:lpstr>
      <vt:lpstr>Mejora de procesos</vt:lpstr>
      <vt:lpstr>Mejora de procesos</vt:lpstr>
      <vt:lpstr>Mejora de procesos</vt:lpstr>
      <vt:lpstr>Modelado de procesos</vt:lpstr>
      <vt:lpstr>Modelado de procesos</vt:lpstr>
      <vt:lpstr>Modelado de procesos</vt:lpstr>
      <vt:lpstr>Modelado de procesos</vt:lpstr>
      <vt:lpstr>Modelado de procesos</vt:lpstr>
      <vt:lpstr>Análisis estucturado</vt:lpstr>
      <vt:lpstr>Símbolos Utilizados en los DFD´s (1/2) </vt:lpstr>
      <vt:lpstr>Símbolos Utilizados en los DFD´s (2/2)  </vt:lpstr>
      <vt:lpstr>Convenciones para dibujar DFD´s (1/2)</vt:lpstr>
      <vt:lpstr>Convenciones para dibujar DFD´s (2/2)</vt:lpstr>
      <vt:lpstr>Niveles de un DFD</vt:lpstr>
      <vt:lpstr>Diagrama de Flujo de datos</vt:lpstr>
      <vt:lpstr>Diagrama de Contexto</vt:lpstr>
      <vt:lpstr>Diagrama de Nivel 1</vt:lpstr>
      <vt:lpstr>Diagrama de Nivel 2: 1.1</vt:lpstr>
      <vt:lpstr>Diagrama de Nivel 2: 1.2</vt:lpstr>
      <vt:lpstr>Diagrama de Nivel 2: 1.3</vt:lpstr>
      <vt:lpstr>Análisis estructurado</vt:lpstr>
      <vt:lpstr>Diccionario de datos</vt:lpstr>
      <vt:lpstr>DIAGRAMA E-R</vt:lpstr>
      <vt:lpstr>E-R: ENTIDAD</vt:lpstr>
      <vt:lpstr>E-R: ENTIDAD</vt:lpstr>
      <vt:lpstr>E-R: ATRIBUTOS</vt:lpstr>
      <vt:lpstr>E-R: ATRIBUTOS, Ejemplos</vt:lpstr>
      <vt:lpstr>Presentación de PowerPoint</vt:lpstr>
      <vt:lpstr>E-R: RELACIÓN</vt:lpstr>
      <vt:lpstr>E-R: RELACIÓN</vt:lpstr>
      <vt:lpstr>E-R: RELACIÓN</vt:lpstr>
      <vt:lpstr>Diagrama Entidad-Relación</vt:lpstr>
      <vt:lpstr>Diagrama Entidad-Relación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3: Procesos</dc:title>
  <dc:creator>MANUEL MARCO SUCH</dc:creator>
  <cp:lastModifiedBy>Usuario de Microsoft Office</cp:lastModifiedBy>
  <cp:revision>6</cp:revision>
  <cp:lastPrinted>1601-01-01T00:00:00Z</cp:lastPrinted>
  <dcterms:created xsi:type="dcterms:W3CDTF">2015-09-28T13:45:04Z</dcterms:created>
  <dcterms:modified xsi:type="dcterms:W3CDTF">2017-09-25T15:41:41Z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