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9"/>
  </p:notesMasterIdLst>
  <p:handoutMasterIdLst>
    <p:handoutMasterId r:id="rId60"/>
  </p:handoutMasterIdLst>
  <p:sldIdLst>
    <p:sldId id="354" r:id="rId2"/>
    <p:sldId id="276" r:id="rId3"/>
    <p:sldId id="278" r:id="rId4"/>
    <p:sldId id="281" r:id="rId5"/>
    <p:sldId id="280" r:id="rId6"/>
    <p:sldId id="282" r:id="rId7"/>
    <p:sldId id="283" r:id="rId8"/>
    <p:sldId id="284" r:id="rId9"/>
    <p:sldId id="286" r:id="rId10"/>
    <p:sldId id="287" r:id="rId11"/>
    <p:sldId id="288" r:id="rId12"/>
    <p:sldId id="290" r:id="rId13"/>
    <p:sldId id="289" r:id="rId14"/>
    <p:sldId id="291" r:id="rId15"/>
    <p:sldId id="293" r:id="rId16"/>
    <p:sldId id="294" r:id="rId17"/>
    <p:sldId id="295" r:id="rId18"/>
    <p:sldId id="296" r:id="rId19"/>
    <p:sldId id="297" r:id="rId20"/>
    <p:sldId id="298" r:id="rId21"/>
    <p:sldId id="299" r:id="rId22"/>
    <p:sldId id="300" r:id="rId23"/>
    <p:sldId id="301" r:id="rId24"/>
    <p:sldId id="302" r:id="rId25"/>
    <p:sldId id="303" r:id="rId26"/>
    <p:sldId id="350" r:id="rId27"/>
    <p:sldId id="351" r:id="rId28"/>
    <p:sldId id="352" r:id="rId29"/>
    <p:sldId id="353" r:id="rId30"/>
    <p:sldId id="304" r:id="rId31"/>
    <p:sldId id="306" r:id="rId32"/>
    <p:sldId id="328" r:id="rId33"/>
    <p:sldId id="329" r:id="rId34"/>
    <p:sldId id="330" r:id="rId35"/>
    <p:sldId id="331" r:id="rId36"/>
    <p:sldId id="307" r:id="rId37"/>
    <p:sldId id="335" r:id="rId38"/>
    <p:sldId id="308" r:id="rId39"/>
    <p:sldId id="332" r:id="rId40"/>
    <p:sldId id="309" r:id="rId41"/>
    <p:sldId id="333" r:id="rId42"/>
    <p:sldId id="310" r:id="rId43"/>
    <p:sldId id="311" r:id="rId44"/>
    <p:sldId id="334" r:id="rId45"/>
    <p:sldId id="340" r:id="rId46"/>
    <p:sldId id="312" r:id="rId47"/>
    <p:sldId id="336" r:id="rId48"/>
    <p:sldId id="313" r:id="rId49"/>
    <p:sldId id="339" r:id="rId50"/>
    <p:sldId id="314" r:id="rId51"/>
    <p:sldId id="341" r:id="rId52"/>
    <p:sldId id="342" r:id="rId53"/>
    <p:sldId id="315" r:id="rId54"/>
    <p:sldId id="343" r:id="rId55"/>
    <p:sldId id="344" r:id="rId56"/>
    <p:sldId id="345" r:id="rId57"/>
    <p:sldId id="349" r:id="rId58"/>
  </p:sldIdLst>
  <p:sldSz cx="9144000" cy="6858000" type="screen4x3"/>
  <p:notesSz cx="7315200" cy="9601200"/>
  <p:defaultTextStyle>
    <a:defPPr>
      <a:defRPr lang="es-E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99"/>
    <a:srgbClr val="C0C0C0"/>
    <a:srgbClr val="FFBD5B"/>
    <a:srgbClr val="FF9900"/>
    <a:srgbClr val="808080"/>
    <a:srgbClr val="333333"/>
    <a:srgbClr val="5F5F5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4584"/>
  </p:normalViewPr>
  <p:slideViewPr>
    <p:cSldViewPr>
      <p:cViewPr varScale="1">
        <p:scale>
          <a:sx n="131" d="100"/>
          <a:sy n="131" d="100"/>
        </p:scale>
        <p:origin x="376" y="184"/>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386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3E02A-E5BD-45D3-8C5D-B53AE0B57379}"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s-ES"/>
        </a:p>
      </dgm:t>
    </dgm:pt>
    <dgm:pt modelId="{85D844F1-7883-4E18-BE87-880F3F969E93}">
      <dgm:prSet phldrT="[Texto]" custT="1"/>
      <dgm:spPr/>
      <dgm:t>
        <a:bodyPr/>
        <a:lstStyle/>
        <a:p>
          <a:r>
            <a:rPr lang="es-ES" sz="1600" dirty="0" smtClean="0"/>
            <a:t>Solicitud de Compra</a:t>
          </a:r>
          <a:endParaRPr lang="es-ES" sz="1600" dirty="0"/>
        </a:p>
      </dgm:t>
    </dgm:pt>
    <dgm:pt modelId="{24A0C73D-6F5B-48B6-AC73-C10BC499D7BB}" type="parTrans" cxnId="{26BB6B50-AAB7-4488-9F00-7653F982AC69}">
      <dgm:prSet/>
      <dgm:spPr/>
      <dgm:t>
        <a:bodyPr/>
        <a:lstStyle/>
        <a:p>
          <a:endParaRPr lang="es-ES"/>
        </a:p>
      </dgm:t>
    </dgm:pt>
    <dgm:pt modelId="{A9BA1246-8573-4E67-B121-7A22C89A4FDD}" type="sibTrans" cxnId="{26BB6B50-AAB7-4488-9F00-7653F982AC69}">
      <dgm:prSet/>
      <dgm:spPr/>
      <dgm:t>
        <a:bodyPr/>
        <a:lstStyle/>
        <a:p>
          <a:endParaRPr lang="es-ES"/>
        </a:p>
      </dgm:t>
    </dgm:pt>
    <dgm:pt modelId="{6F3DF657-78D2-4D1D-B4BA-BE470C23B2D9}">
      <dgm:prSet phldrT="[Texto]" custT="1"/>
      <dgm:spPr/>
      <dgm:t>
        <a:bodyPr/>
        <a:lstStyle/>
        <a:p>
          <a:r>
            <a:rPr lang="es-ES" sz="1400" dirty="0" smtClean="0"/>
            <a:t>Exploración de proveedores</a:t>
          </a:r>
          <a:endParaRPr lang="es-ES" sz="1400" dirty="0"/>
        </a:p>
      </dgm:t>
    </dgm:pt>
    <dgm:pt modelId="{2460569D-8797-4475-9861-8F3AF89A425E}" type="parTrans" cxnId="{050409F8-944C-4DF7-B9B9-009D07260605}">
      <dgm:prSet/>
      <dgm:spPr/>
      <dgm:t>
        <a:bodyPr/>
        <a:lstStyle/>
        <a:p>
          <a:endParaRPr lang="es-ES"/>
        </a:p>
      </dgm:t>
    </dgm:pt>
    <dgm:pt modelId="{8638E665-6972-4C9A-950E-B8255F7377A5}" type="sibTrans" cxnId="{050409F8-944C-4DF7-B9B9-009D07260605}">
      <dgm:prSet/>
      <dgm:spPr/>
      <dgm:t>
        <a:bodyPr/>
        <a:lstStyle/>
        <a:p>
          <a:endParaRPr lang="es-ES"/>
        </a:p>
      </dgm:t>
    </dgm:pt>
    <dgm:pt modelId="{033EFB1A-D218-45D3-8F8D-D8443C5FC12D}">
      <dgm:prSet phldrT="[Texto]" custT="1"/>
      <dgm:spPr/>
      <dgm:t>
        <a:bodyPr/>
        <a:lstStyle/>
        <a:p>
          <a:r>
            <a:rPr lang="es-ES" sz="1600" dirty="0" smtClean="0"/>
            <a:t>Adjudicar compra</a:t>
          </a:r>
          <a:endParaRPr lang="es-ES" sz="1600" dirty="0"/>
        </a:p>
      </dgm:t>
    </dgm:pt>
    <dgm:pt modelId="{DD299D3F-09DA-4388-9FAC-E73025853040}" type="parTrans" cxnId="{29B02720-312E-44E6-A68E-8A43EA04F10C}">
      <dgm:prSet/>
      <dgm:spPr/>
      <dgm:t>
        <a:bodyPr/>
        <a:lstStyle/>
        <a:p>
          <a:endParaRPr lang="es-ES"/>
        </a:p>
      </dgm:t>
    </dgm:pt>
    <dgm:pt modelId="{09808F29-0A2F-4F4A-AE6D-053D0A64711D}" type="sibTrans" cxnId="{29B02720-312E-44E6-A68E-8A43EA04F10C}">
      <dgm:prSet/>
      <dgm:spPr/>
      <dgm:t>
        <a:bodyPr/>
        <a:lstStyle/>
        <a:p>
          <a:endParaRPr lang="es-ES"/>
        </a:p>
      </dgm:t>
    </dgm:pt>
    <dgm:pt modelId="{916FCCFC-BCAE-45B6-82B7-CA2329BA5CDB}">
      <dgm:prSet phldrT="[Texto]" custT="1"/>
      <dgm:spPr/>
      <dgm:t>
        <a:bodyPr/>
        <a:lstStyle/>
        <a:p>
          <a:r>
            <a:rPr lang="es-ES" sz="1600" dirty="0" smtClean="0"/>
            <a:t>Recepción de la mercancía</a:t>
          </a:r>
          <a:endParaRPr lang="es-ES" sz="1600" dirty="0"/>
        </a:p>
      </dgm:t>
    </dgm:pt>
    <dgm:pt modelId="{FA74F071-D0F9-41E8-B805-159790317CD1}" type="parTrans" cxnId="{661D445E-BDC3-4895-8E1B-CF76A4B69873}">
      <dgm:prSet/>
      <dgm:spPr/>
      <dgm:t>
        <a:bodyPr/>
        <a:lstStyle/>
        <a:p>
          <a:endParaRPr lang="es-ES"/>
        </a:p>
      </dgm:t>
    </dgm:pt>
    <dgm:pt modelId="{75A54056-7AA8-4C0A-8BE7-B9939C73C271}" type="sibTrans" cxnId="{661D445E-BDC3-4895-8E1B-CF76A4B69873}">
      <dgm:prSet/>
      <dgm:spPr/>
      <dgm:t>
        <a:bodyPr/>
        <a:lstStyle/>
        <a:p>
          <a:endParaRPr lang="es-ES"/>
        </a:p>
      </dgm:t>
    </dgm:pt>
    <dgm:pt modelId="{A1DD20E4-4910-4253-A430-2B6C2A6BC3B5}">
      <dgm:prSet phldrT="[Texto]" custT="1"/>
      <dgm:spPr/>
      <dgm:t>
        <a:bodyPr/>
        <a:lstStyle/>
        <a:p>
          <a:r>
            <a:rPr lang="es-ES" sz="1600" dirty="0" smtClean="0"/>
            <a:t>Almacenar  la mercancía</a:t>
          </a:r>
          <a:endParaRPr lang="es-ES" sz="1600" dirty="0"/>
        </a:p>
      </dgm:t>
    </dgm:pt>
    <dgm:pt modelId="{B6E4E4E5-C91C-4E34-A305-BF27A17EF8CB}" type="parTrans" cxnId="{1B641DB0-8AB8-4E59-B702-31C98E3467E6}">
      <dgm:prSet/>
      <dgm:spPr/>
      <dgm:t>
        <a:bodyPr/>
        <a:lstStyle/>
        <a:p>
          <a:endParaRPr lang="es-ES"/>
        </a:p>
      </dgm:t>
    </dgm:pt>
    <dgm:pt modelId="{83FAE68B-4A81-4664-8216-C6ECB8CF578E}" type="sibTrans" cxnId="{1B641DB0-8AB8-4E59-B702-31C98E3467E6}">
      <dgm:prSet/>
      <dgm:spPr/>
      <dgm:t>
        <a:bodyPr/>
        <a:lstStyle/>
        <a:p>
          <a:endParaRPr lang="es-ES"/>
        </a:p>
      </dgm:t>
    </dgm:pt>
    <dgm:pt modelId="{2B5FAE5A-7A18-44D5-8125-42D33A4D25AE}">
      <dgm:prSet phldrT="[Texto]"/>
      <dgm:spPr/>
      <dgm:t>
        <a:bodyPr/>
        <a:lstStyle/>
        <a:p>
          <a:r>
            <a:rPr lang="es-ES" dirty="0" smtClean="0"/>
            <a:t>Registros contables</a:t>
          </a:r>
          <a:endParaRPr lang="es-ES" dirty="0"/>
        </a:p>
      </dgm:t>
    </dgm:pt>
    <dgm:pt modelId="{709E31AB-EB73-40BF-9044-30DE5BEB225F}" type="parTrans" cxnId="{611F3DB4-7688-4B5D-BCC2-85307EC760FC}">
      <dgm:prSet/>
      <dgm:spPr/>
      <dgm:t>
        <a:bodyPr/>
        <a:lstStyle/>
        <a:p>
          <a:endParaRPr lang="es-ES"/>
        </a:p>
      </dgm:t>
    </dgm:pt>
    <dgm:pt modelId="{41B29EB9-95E6-4C2C-BFC1-A9C12CD68AF7}" type="sibTrans" cxnId="{611F3DB4-7688-4B5D-BCC2-85307EC760FC}">
      <dgm:prSet/>
      <dgm:spPr/>
      <dgm:t>
        <a:bodyPr/>
        <a:lstStyle/>
        <a:p>
          <a:endParaRPr lang="es-ES"/>
        </a:p>
      </dgm:t>
    </dgm:pt>
    <dgm:pt modelId="{95CB30FB-D47B-4E60-9F76-A0CAA26D262E}" type="pres">
      <dgm:prSet presAssocID="{7D73E02A-E5BD-45D3-8C5D-B53AE0B57379}" presName="Name0" presStyleCnt="0">
        <dgm:presLayoutVars>
          <dgm:dir/>
          <dgm:resizeHandles val="exact"/>
        </dgm:presLayoutVars>
      </dgm:prSet>
      <dgm:spPr/>
      <dgm:t>
        <a:bodyPr/>
        <a:lstStyle/>
        <a:p>
          <a:endParaRPr lang="es-ES"/>
        </a:p>
      </dgm:t>
    </dgm:pt>
    <dgm:pt modelId="{765232A4-4BF9-4A76-8B64-9A83FE2F3493}" type="pres">
      <dgm:prSet presAssocID="{85D844F1-7883-4E18-BE87-880F3F969E93}" presName="parTxOnly" presStyleLbl="node1" presStyleIdx="0" presStyleCnt="6">
        <dgm:presLayoutVars>
          <dgm:bulletEnabled val="1"/>
        </dgm:presLayoutVars>
      </dgm:prSet>
      <dgm:spPr/>
      <dgm:t>
        <a:bodyPr/>
        <a:lstStyle/>
        <a:p>
          <a:endParaRPr lang="es-ES"/>
        </a:p>
      </dgm:t>
    </dgm:pt>
    <dgm:pt modelId="{16C68F78-A75F-489E-86E1-E207CCD9EC26}" type="pres">
      <dgm:prSet presAssocID="{A9BA1246-8573-4E67-B121-7A22C89A4FDD}" presName="parSpace" presStyleCnt="0"/>
      <dgm:spPr/>
    </dgm:pt>
    <dgm:pt modelId="{0B264680-382B-4EFE-B2A1-FAAE6AD0FBBC}" type="pres">
      <dgm:prSet presAssocID="{6F3DF657-78D2-4D1D-B4BA-BE470C23B2D9}" presName="parTxOnly" presStyleLbl="node1" presStyleIdx="1" presStyleCnt="6">
        <dgm:presLayoutVars>
          <dgm:bulletEnabled val="1"/>
        </dgm:presLayoutVars>
      </dgm:prSet>
      <dgm:spPr/>
      <dgm:t>
        <a:bodyPr/>
        <a:lstStyle/>
        <a:p>
          <a:endParaRPr lang="es-ES"/>
        </a:p>
      </dgm:t>
    </dgm:pt>
    <dgm:pt modelId="{B8AEF402-14EB-49D8-BA72-9518AD80FF60}" type="pres">
      <dgm:prSet presAssocID="{8638E665-6972-4C9A-950E-B8255F7377A5}" presName="parSpace" presStyleCnt="0"/>
      <dgm:spPr/>
    </dgm:pt>
    <dgm:pt modelId="{4DED7859-C9C1-4044-9DD7-705911004469}" type="pres">
      <dgm:prSet presAssocID="{033EFB1A-D218-45D3-8F8D-D8443C5FC12D}" presName="parTxOnly" presStyleLbl="node1" presStyleIdx="2" presStyleCnt="6">
        <dgm:presLayoutVars>
          <dgm:bulletEnabled val="1"/>
        </dgm:presLayoutVars>
      </dgm:prSet>
      <dgm:spPr/>
      <dgm:t>
        <a:bodyPr/>
        <a:lstStyle/>
        <a:p>
          <a:endParaRPr lang="es-ES"/>
        </a:p>
      </dgm:t>
    </dgm:pt>
    <dgm:pt modelId="{B3AE6246-1580-42F2-8A81-3649484C0D02}" type="pres">
      <dgm:prSet presAssocID="{09808F29-0A2F-4F4A-AE6D-053D0A64711D}" presName="parSpace" presStyleCnt="0"/>
      <dgm:spPr/>
    </dgm:pt>
    <dgm:pt modelId="{182D475E-7227-4494-9BDD-5C8D3824273B}" type="pres">
      <dgm:prSet presAssocID="{916FCCFC-BCAE-45B6-82B7-CA2329BA5CDB}" presName="parTxOnly" presStyleLbl="node1" presStyleIdx="3" presStyleCnt="6">
        <dgm:presLayoutVars>
          <dgm:bulletEnabled val="1"/>
        </dgm:presLayoutVars>
      </dgm:prSet>
      <dgm:spPr/>
      <dgm:t>
        <a:bodyPr/>
        <a:lstStyle/>
        <a:p>
          <a:endParaRPr lang="es-ES"/>
        </a:p>
      </dgm:t>
    </dgm:pt>
    <dgm:pt modelId="{ECD65665-E5A4-4072-AB6D-E7932BBFE58A}" type="pres">
      <dgm:prSet presAssocID="{75A54056-7AA8-4C0A-8BE7-B9939C73C271}" presName="parSpace" presStyleCnt="0"/>
      <dgm:spPr/>
    </dgm:pt>
    <dgm:pt modelId="{C5C32107-F970-4956-9AC1-ADD1E5B512D2}" type="pres">
      <dgm:prSet presAssocID="{A1DD20E4-4910-4253-A430-2B6C2A6BC3B5}" presName="parTxOnly" presStyleLbl="node1" presStyleIdx="4" presStyleCnt="6">
        <dgm:presLayoutVars>
          <dgm:bulletEnabled val="1"/>
        </dgm:presLayoutVars>
      </dgm:prSet>
      <dgm:spPr/>
      <dgm:t>
        <a:bodyPr/>
        <a:lstStyle/>
        <a:p>
          <a:endParaRPr lang="es-ES"/>
        </a:p>
      </dgm:t>
    </dgm:pt>
    <dgm:pt modelId="{664C561A-29CD-495C-BD97-89FDAA33D809}" type="pres">
      <dgm:prSet presAssocID="{83FAE68B-4A81-4664-8216-C6ECB8CF578E}" presName="parSpace" presStyleCnt="0"/>
      <dgm:spPr/>
    </dgm:pt>
    <dgm:pt modelId="{71228BBC-8921-4B58-8AE4-4443B1ACE8D8}" type="pres">
      <dgm:prSet presAssocID="{2B5FAE5A-7A18-44D5-8125-42D33A4D25AE}" presName="parTxOnly" presStyleLbl="node1" presStyleIdx="5" presStyleCnt="6">
        <dgm:presLayoutVars>
          <dgm:bulletEnabled val="1"/>
        </dgm:presLayoutVars>
      </dgm:prSet>
      <dgm:spPr/>
      <dgm:t>
        <a:bodyPr/>
        <a:lstStyle/>
        <a:p>
          <a:endParaRPr lang="es-ES"/>
        </a:p>
      </dgm:t>
    </dgm:pt>
  </dgm:ptLst>
  <dgm:cxnLst>
    <dgm:cxn modelId="{4E82B34B-AB5C-064D-9E84-65BDE5AC3CDD}" type="presOf" srcId="{2B5FAE5A-7A18-44D5-8125-42D33A4D25AE}" destId="{71228BBC-8921-4B58-8AE4-4443B1ACE8D8}" srcOrd="0" destOrd="0" presId="urn:microsoft.com/office/officeart/2005/8/layout/hChevron3"/>
    <dgm:cxn modelId="{1B641DB0-8AB8-4E59-B702-31C98E3467E6}" srcId="{7D73E02A-E5BD-45D3-8C5D-B53AE0B57379}" destId="{A1DD20E4-4910-4253-A430-2B6C2A6BC3B5}" srcOrd="4" destOrd="0" parTransId="{B6E4E4E5-C91C-4E34-A305-BF27A17EF8CB}" sibTransId="{83FAE68B-4A81-4664-8216-C6ECB8CF578E}"/>
    <dgm:cxn modelId="{B054723A-C69A-0747-987B-020851E840CC}" type="presOf" srcId="{7D73E02A-E5BD-45D3-8C5D-B53AE0B57379}" destId="{95CB30FB-D47B-4E60-9F76-A0CAA26D262E}" srcOrd="0" destOrd="0" presId="urn:microsoft.com/office/officeart/2005/8/layout/hChevron3"/>
    <dgm:cxn modelId="{C611AEC0-5856-9840-8A41-8F914006A814}" type="presOf" srcId="{6F3DF657-78D2-4D1D-B4BA-BE470C23B2D9}" destId="{0B264680-382B-4EFE-B2A1-FAAE6AD0FBBC}" srcOrd="0" destOrd="0" presId="urn:microsoft.com/office/officeart/2005/8/layout/hChevron3"/>
    <dgm:cxn modelId="{73B165A4-3917-354F-8958-A65A08498F0D}" type="presOf" srcId="{916FCCFC-BCAE-45B6-82B7-CA2329BA5CDB}" destId="{182D475E-7227-4494-9BDD-5C8D3824273B}" srcOrd="0" destOrd="0" presId="urn:microsoft.com/office/officeart/2005/8/layout/hChevron3"/>
    <dgm:cxn modelId="{611F3DB4-7688-4B5D-BCC2-85307EC760FC}" srcId="{7D73E02A-E5BD-45D3-8C5D-B53AE0B57379}" destId="{2B5FAE5A-7A18-44D5-8125-42D33A4D25AE}" srcOrd="5" destOrd="0" parTransId="{709E31AB-EB73-40BF-9044-30DE5BEB225F}" sibTransId="{41B29EB9-95E6-4C2C-BFC1-A9C12CD68AF7}"/>
    <dgm:cxn modelId="{26BB6B50-AAB7-4488-9F00-7653F982AC69}" srcId="{7D73E02A-E5BD-45D3-8C5D-B53AE0B57379}" destId="{85D844F1-7883-4E18-BE87-880F3F969E93}" srcOrd="0" destOrd="0" parTransId="{24A0C73D-6F5B-48B6-AC73-C10BC499D7BB}" sibTransId="{A9BA1246-8573-4E67-B121-7A22C89A4FDD}"/>
    <dgm:cxn modelId="{29B02720-312E-44E6-A68E-8A43EA04F10C}" srcId="{7D73E02A-E5BD-45D3-8C5D-B53AE0B57379}" destId="{033EFB1A-D218-45D3-8F8D-D8443C5FC12D}" srcOrd="2" destOrd="0" parTransId="{DD299D3F-09DA-4388-9FAC-E73025853040}" sibTransId="{09808F29-0A2F-4F4A-AE6D-053D0A64711D}"/>
    <dgm:cxn modelId="{38E4B3B7-23AE-F24D-8BED-392D3AE0E7C5}" type="presOf" srcId="{A1DD20E4-4910-4253-A430-2B6C2A6BC3B5}" destId="{C5C32107-F970-4956-9AC1-ADD1E5B512D2}" srcOrd="0" destOrd="0" presId="urn:microsoft.com/office/officeart/2005/8/layout/hChevron3"/>
    <dgm:cxn modelId="{661D445E-BDC3-4895-8E1B-CF76A4B69873}" srcId="{7D73E02A-E5BD-45D3-8C5D-B53AE0B57379}" destId="{916FCCFC-BCAE-45B6-82B7-CA2329BA5CDB}" srcOrd="3" destOrd="0" parTransId="{FA74F071-D0F9-41E8-B805-159790317CD1}" sibTransId="{75A54056-7AA8-4C0A-8BE7-B9939C73C271}"/>
    <dgm:cxn modelId="{050409F8-944C-4DF7-B9B9-009D07260605}" srcId="{7D73E02A-E5BD-45D3-8C5D-B53AE0B57379}" destId="{6F3DF657-78D2-4D1D-B4BA-BE470C23B2D9}" srcOrd="1" destOrd="0" parTransId="{2460569D-8797-4475-9861-8F3AF89A425E}" sibTransId="{8638E665-6972-4C9A-950E-B8255F7377A5}"/>
    <dgm:cxn modelId="{E29769CD-7283-9C42-B7EE-004F63C82B52}" type="presOf" srcId="{85D844F1-7883-4E18-BE87-880F3F969E93}" destId="{765232A4-4BF9-4A76-8B64-9A83FE2F3493}" srcOrd="0" destOrd="0" presId="urn:microsoft.com/office/officeart/2005/8/layout/hChevron3"/>
    <dgm:cxn modelId="{7ACFCEAA-F887-4D46-8A16-5DBDA01E8716}" type="presOf" srcId="{033EFB1A-D218-45D3-8F8D-D8443C5FC12D}" destId="{4DED7859-C9C1-4044-9DD7-705911004469}" srcOrd="0" destOrd="0" presId="urn:microsoft.com/office/officeart/2005/8/layout/hChevron3"/>
    <dgm:cxn modelId="{BDE11F87-DEA3-F546-9575-5209F485176F}" type="presParOf" srcId="{95CB30FB-D47B-4E60-9F76-A0CAA26D262E}" destId="{765232A4-4BF9-4A76-8B64-9A83FE2F3493}" srcOrd="0" destOrd="0" presId="urn:microsoft.com/office/officeart/2005/8/layout/hChevron3"/>
    <dgm:cxn modelId="{A5756E31-C134-A44B-81B2-B96F55D831A6}" type="presParOf" srcId="{95CB30FB-D47B-4E60-9F76-A0CAA26D262E}" destId="{16C68F78-A75F-489E-86E1-E207CCD9EC26}" srcOrd="1" destOrd="0" presId="urn:microsoft.com/office/officeart/2005/8/layout/hChevron3"/>
    <dgm:cxn modelId="{4EB28B6B-7E45-1143-9749-FFE039D316D5}" type="presParOf" srcId="{95CB30FB-D47B-4E60-9F76-A0CAA26D262E}" destId="{0B264680-382B-4EFE-B2A1-FAAE6AD0FBBC}" srcOrd="2" destOrd="0" presId="urn:microsoft.com/office/officeart/2005/8/layout/hChevron3"/>
    <dgm:cxn modelId="{4E12F543-B5B3-134C-B169-35694B7EA2DD}" type="presParOf" srcId="{95CB30FB-D47B-4E60-9F76-A0CAA26D262E}" destId="{B8AEF402-14EB-49D8-BA72-9518AD80FF60}" srcOrd="3" destOrd="0" presId="urn:microsoft.com/office/officeart/2005/8/layout/hChevron3"/>
    <dgm:cxn modelId="{6EF80888-2F6A-5B4F-926A-49BBF7FE7FF1}" type="presParOf" srcId="{95CB30FB-D47B-4E60-9F76-A0CAA26D262E}" destId="{4DED7859-C9C1-4044-9DD7-705911004469}" srcOrd="4" destOrd="0" presId="urn:microsoft.com/office/officeart/2005/8/layout/hChevron3"/>
    <dgm:cxn modelId="{8CADDFC3-99DC-774D-BF36-1E921FD95664}" type="presParOf" srcId="{95CB30FB-D47B-4E60-9F76-A0CAA26D262E}" destId="{B3AE6246-1580-42F2-8A81-3649484C0D02}" srcOrd="5" destOrd="0" presId="urn:microsoft.com/office/officeart/2005/8/layout/hChevron3"/>
    <dgm:cxn modelId="{6C1574EA-9810-854A-934A-B0FDF4AA6DCA}" type="presParOf" srcId="{95CB30FB-D47B-4E60-9F76-A0CAA26D262E}" destId="{182D475E-7227-4494-9BDD-5C8D3824273B}" srcOrd="6" destOrd="0" presId="urn:microsoft.com/office/officeart/2005/8/layout/hChevron3"/>
    <dgm:cxn modelId="{3F935A76-5FA1-1244-AB19-A15B431BF685}" type="presParOf" srcId="{95CB30FB-D47B-4E60-9F76-A0CAA26D262E}" destId="{ECD65665-E5A4-4072-AB6D-E7932BBFE58A}" srcOrd="7" destOrd="0" presId="urn:microsoft.com/office/officeart/2005/8/layout/hChevron3"/>
    <dgm:cxn modelId="{B4DA7B65-960B-6C42-8B0C-D543DC1ECF2C}" type="presParOf" srcId="{95CB30FB-D47B-4E60-9F76-A0CAA26D262E}" destId="{C5C32107-F970-4956-9AC1-ADD1E5B512D2}" srcOrd="8" destOrd="0" presId="urn:microsoft.com/office/officeart/2005/8/layout/hChevron3"/>
    <dgm:cxn modelId="{7C15148B-DFB8-2A4B-8BB8-A68F2C5A5689}" type="presParOf" srcId="{95CB30FB-D47B-4E60-9F76-A0CAA26D262E}" destId="{664C561A-29CD-495C-BD97-89FDAA33D809}" srcOrd="9" destOrd="0" presId="urn:microsoft.com/office/officeart/2005/8/layout/hChevron3"/>
    <dgm:cxn modelId="{8E4369FA-E4BB-A146-A573-2693ABCB8AC0}" type="presParOf" srcId="{95CB30FB-D47B-4E60-9F76-A0CAA26D262E}" destId="{71228BBC-8921-4B58-8AE4-4443B1ACE8D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232A4-4BF9-4A76-8B64-9A83FE2F3493}">
      <dsp:nvSpPr>
        <dsp:cNvPr id="0" name=""/>
        <dsp:cNvSpPr/>
      </dsp:nvSpPr>
      <dsp:spPr>
        <a:xfrm>
          <a:off x="1060" y="2357712"/>
          <a:ext cx="1736935" cy="694774"/>
        </a:xfrm>
        <a:prstGeom prst="homePlat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s-ES" sz="1600" kern="1200" dirty="0" smtClean="0"/>
            <a:t>Solicitud de Compra</a:t>
          </a:r>
          <a:endParaRPr lang="es-ES" sz="1600" kern="1200" dirty="0"/>
        </a:p>
      </dsp:txBody>
      <dsp:txXfrm>
        <a:off x="1060" y="2357712"/>
        <a:ext cx="1563242" cy="694774"/>
      </dsp:txXfrm>
    </dsp:sp>
    <dsp:sp modelId="{0B264680-382B-4EFE-B2A1-FAAE6AD0FBBC}">
      <dsp:nvSpPr>
        <dsp:cNvPr id="0" name=""/>
        <dsp:cNvSpPr/>
      </dsp:nvSpPr>
      <dsp:spPr>
        <a:xfrm>
          <a:off x="1390609" y="2357712"/>
          <a:ext cx="1736935" cy="69477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s-ES" sz="1400" kern="1200" dirty="0" smtClean="0"/>
            <a:t>Exploración de proveedores</a:t>
          </a:r>
          <a:endParaRPr lang="es-ES" sz="1400" kern="1200" dirty="0"/>
        </a:p>
      </dsp:txBody>
      <dsp:txXfrm>
        <a:off x="1737996" y="2357712"/>
        <a:ext cx="1042161" cy="694774"/>
      </dsp:txXfrm>
    </dsp:sp>
    <dsp:sp modelId="{4DED7859-C9C1-4044-9DD7-705911004469}">
      <dsp:nvSpPr>
        <dsp:cNvPr id="0" name=""/>
        <dsp:cNvSpPr/>
      </dsp:nvSpPr>
      <dsp:spPr>
        <a:xfrm>
          <a:off x="2780157" y="2357712"/>
          <a:ext cx="1736935" cy="69477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s-ES" sz="1600" kern="1200" dirty="0" smtClean="0"/>
            <a:t>Adjudicar compra</a:t>
          </a:r>
          <a:endParaRPr lang="es-ES" sz="1600" kern="1200" dirty="0"/>
        </a:p>
      </dsp:txBody>
      <dsp:txXfrm>
        <a:off x="3127544" y="2357712"/>
        <a:ext cx="1042161" cy="694774"/>
      </dsp:txXfrm>
    </dsp:sp>
    <dsp:sp modelId="{182D475E-7227-4494-9BDD-5C8D3824273B}">
      <dsp:nvSpPr>
        <dsp:cNvPr id="0" name=""/>
        <dsp:cNvSpPr/>
      </dsp:nvSpPr>
      <dsp:spPr>
        <a:xfrm>
          <a:off x="4169706" y="2357712"/>
          <a:ext cx="1736935" cy="69477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s-ES" sz="1600" kern="1200" dirty="0" smtClean="0"/>
            <a:t>Recepción de la mercancía</a:t>
          </a:r>
          <a:endParaRPr lang="es-ES" sz="1600" kern="1200" dirty="0"/>
        </a:p>
      </dsp:txBody>
      <dsp:txXfrm>
        <a:off x="4517093" y="2357712"/>
        <a:ext cx="1042161" cy="694774"/>
      </dsp:txXfrm>
    </dsp:sp>
    <dsp:sp modelId="{C5C32107-F970-4956-9AC1-ADD1E5B512D2}">
      <dsp:nvSpPr>
        <dsp:cNvPr id="0" name=""/>
        <dsp:cNvSpPr/>
      </dsp:nvSpPr>
      <dsp:spPr>
        <a:xfrm>
          <a:off x="5559255" y="2357712"/>
          <a:ext cx="1736935" cy="69477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s-ES" sz="1600" kern="1200" dirty="0" smtClean="0"/>
            <a:t>Almacenar  la mercancía</a:t>
          </a:r>
          <a:endParaRPr lang="es-ES" sz="1600" kern="1200" dirty="0"/>
        </a:p>
      </dsp:txBody>
      <dsp:txXfrm>
        <a:off x="5906642" y="2357712"/>
        <a:ext cx="1042161" cy="694774"/>
      </dsp:txXfrm>
    </dsp:sp>
    <dsp:sp modelId="{71228BBC-8921-4B58-8AE4-4443B1ACE8D8}">
      <dsp:nvSpPr>
        <dsp:cNvPr id="0" name=""/>
        <dsp:cNvSpPr/>
      </dsp:nvSpPr>
      <dsp:spPr>
        <a:xfrm>
          <a:off x="6948803" y="2357712"/>
          <a:ext cx="1736935" cy="694774"/>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s-ES" sz="1700" kern="1200" dirty="0" smtClean="0"/>
            <a:t>Registros contables</a:t>
          </a:r>
          <a:endParaRPr lang="es-ES" sz="1700" kern="1200" dirty="0"/>
        </a:p>
      </dsp:txBody>
      <dsp:txXfrm>
        <a:off x="7296190" y="2357712"/>
        <a:ext cx="1042161" cy="69477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s-ES_tradnl" altLang="es-ES_tradnl"/>
          </a:p>
        </p:txBody>
      </p:sp>
      <p:sp>
        <p:nvSpPr>
          <p:cNvPr id="3" name="2 Marcador de fecha"/>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7AFDC13-B8CA-C643-9CA9-489162324BE0}" type="datetime1">
              <a:rPr lang="es-ES" altLang="es-ES_tradnl"/>
              <a:pPr/>
              <a:t>2/10/17</a:t>
            </a:fld>
            <a:endParaRPr lang="es-ES" altLang="es-ES_tradnl"/>
          </a:p>
        </p:txBody>
      </p:sp>
      <p:sp>
        <p:nvSpPr>
          <p:cNvPr id="4" name="3 Marcador de pie de página"/>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s-ES_tradnl" altLang="es-ES_tradnl"/>
          </a:p>
        </p:txBody>
      </p:sp>
      <p:sp>
        <p:nvSpPr>
          <p:cNvPr id="5" name="4 Marcador de número de diapositiva"/>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02AA7A7-5362-304D-A0A1-69E41184CF7F}" type="slidenum">
              <a:rPr lang="es-ES" altLang="es-ES_tradnl"/>
              <a:pPr/>
              <a:t>‹Nr.›</a:t>
            </a:fld>
            <a:endParaRPr lang="es-ES" altLang="es-ES_tradnl"/>
          </a:p>
        </p:txBody>
      </p:sp>
    </p:spTree>
    <p:extLst>
      <p:ext uri="{BB962C8B-B14F-4D97-AF65-F5344CB8AC3E}">
        <p14:creationId xmlns:p14="http://schemas.microsoft.com/office/powerpoint/2010/main" val="947737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s-ES_tradnl" altLang="es-ES_tradnl"/>
          </a:p>
        </p:txBody>
      </p:sp>
      <p:sp>
        <p:nvSpPr>
          <p:cNvPr id="174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s-ES_tradnl" altLang="es-ES_tradnl"/>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altLang="es-ES_tradnl"/>
              <a:t>Haga clic para modificar el estilo de texto del patrón</a:t>
            </a:r>
          </a:p>
          <a:p>
            <a:pPr lvl="1"/>
            <a:r>
              <a:rPr lang="es-ES" altLang="es-ES_tradnl"/>
              <a:t>Segundo nivel</a:t>
            </a:r>
          </a:p>
          <a:p>
            <a:pPr lvl="2"/>
            <a:r>
              <a:rPr lang="es-ES" altLang="es-ES_tradnl"/>
              <a:t>Tercer nivel</a:t>
            </a:r>
          </a:p>
          <a:p>
            <a:pPr lvl="3"/>
            <a:r>
              <a:rPr lang="es-ES" altLang="es-ES_tradnl"/>
              <a:t>Cuarto nivel</a:t>
            </a:r>
          </a:p>
          <a:p>
            <a:pPr lvl="4"/>
            <a:r>
              <a:rPr lang="es-ES" altLang="es-ES_tradnl"/>
              <a:t>Quinto nivel</a:t>
            </a:r>
          </a:p>
        </p:txBody>
      </p:sp>
      <p:sp>
        <p:nvSpPr>
          <p:cNvPr id="174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s-ES_tradnl" altLang="es-ES_tradnl"/>
          </a:p>
        </p:txBody>
      </p:sp>
      <p:sp>
        <p:nvSpPr>
          <p:cNvPr id="174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C4849C54-27F2-6F46-9394-0DDF20F6E66E}" type="slidenum">
              <a:rPr lang="es-ES" altLang="es-ES_tradnl"/>
              <a:pPr/>
              <a:t>‹Nr.›</a:t>
            </a:fld>
            <a:endParaRPr lang="es-ES" altLang="es-ES_tradnl"/>
          </a:p>
        </p:txBody>
      </p:sp>
    </p:spTree>
    <p:extLst>
      <p:ext uri="{BB962C8B-B14F-4D97-AF65-F5344CB8AC3E}">
        <p14:creationId xmlns:p14="http://schemas.microsoft.com/office/powerpoint/2010/main" val="1473281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_tradnl" altLang="es-ES_tradnl"/>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DC9233A-E16D-794E-B708-22862B9363A0}" type="slidenum">
              <a:rPr lang="es-ES" altLang="es-ES_tradnl" sz="1300"/>
              <a:pPr eaLnBrk="1" hangingPunct="1"/>
              <a:t>1</a:t>
            </a:fld>
            <a:endParaRPr lang="es-ES" altLang="es-ES_tradnl" sz="1300"/>
          </a:p>
        </p:txBody>
      </p:sp>
    </p:spTree>
    <p:extLst>
      <p:ext uri="{BB962C8B-B14F-4D97-AF65-F5344CB8AC3E}">
        <p14:creationId xmlns:p14="http://schemas.microsoft.com/office/powerpoint/2010/main" val="734003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C2B4899-C414-EF4A-AF9F-3194E5216D62}" type="slidenum">
              <a:rPr lang="es-ES" altLang="es-ES_tradnl" sz="1300"/>
              <a:pPr eaLnBrk="1" hangingPunct="1"/>
              <a:t>10</a:t>
            </a:fld>
            <a:endParaRPr lang="es-ES" altLang="es-ES_tradnl" sz="13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s-ES" altLang="es-ES_tradnl">
                <a:solidFill>
                  <a:srgbClr val="000000"/>
                </a:solidFill>
              </a:rPr>
              <a:t>En esta ventana puede crear una lista de materiales de varios niveles.</a:t>
            </a:r>
            <a:r>
              <a:rPr lang="es-ES" altLang="es-ES_tradnl"/>
              <a:t> </a:t>
            </a:r>
            <a:r>
              <a:rPr lang="es-ES" altLang="es-ES_tradnl">
                <a:solidFill>
                  <a:srgbClr val="000000"/>
                </a:solidFill>
              </a:rPr>
              <a:t>Para ello, define un producto principal y especifica todos los componentes y materias primas necesarios para fabricarlo, así como las cantidades y almacenes involucrados.</a:t>
            </a:r>
            <a:endParaRPr lang="es-ES" altLang="es-ES_tradnl"/>
          </a:p>
          <a:p>
            <a:pPr eaLnBrk="1" hangingPunct="1">
              <a:buFontTx/>
              <a:buChar char="•"/>
            </a:pPr>
            <a:r>
              <a:rPr lang="es-ES" altLang="es-ES_tradnl">
                <a:solidFill>
                  <a:srgbClr val="000000"/>
                </a:solidFill>
              </a:rPr>
              <a:t>Cuando crea la lista de materiales, define su tipo (ventas, montaje, producción o modelo).</a:t>
            </a:r>
            <a:r>
              <a:rPr lang="es-ES" altLang="es-ES_tradnl"/>
              <a:t> </a:t>
            </a:r>
          </a:p>
          <a:p>
            <a:pPr eaLnBrk="1" hangingPunct="1">
              <a:buFontTx/>
              <a:buChar char="•"/>
            </a:pPr>
            <a:r>
              <a:rPr lang="es-ES" altLang="es-ES_tradnl">
                <a:solidFill>
                  <a:srgbClr val="000000"/>
                </a:solidFill>
              </a:rPr>
              <a:t>El producto acabado y sus componentes deben existir como registros maestros de artículo en el sistema antes de definir la lista de materiales.</a:t>
            </a:r>
            <a:r>
              <a:rPr lang="es-ES" altLang="es-ES_tradnl"/>
              <a:t> </a:t>
            </a:r>
          </a:p>
          <a:p>
            <a:pPr eaLnBrk="1" hangingPunct="1">
              <a:buFontTx/>
              <a:buChar char="•"/>
            </a:pPr>
            <a:r>
              <a:rPr lang="es-ES" altLang="es-ES_tradnl">
                <a:solidFill>
                  <a:srgbClr val="000000"/>
                </a:solidFill>
              </a:rPr>
              <a:t>El precio de la lista de materiales se actualiza copiando el total de los precios de los componentes en el campo </a:t>
            </a:r>
            <a:r>
              <a:rPr lang="es-ES" altLang="es-ES_tradnl" i="1">
                <a:solidFill>
                  <a:srgbClr val="000000"/>
                </a:solidFill>
              </a:rPr>
              <a:t>Precio de producto superior</a:t>
            </a:r>
            <a:r>
              <a:rPr lang="es-ES" altLang="es-ES_tradnl">
                <a:solidFill>
                  <a:srgbClr val="000000"/>
                </a:solidFill>
              </a:rPr>
              <a:t> mediante la flecha naranja situada sobre el campo, o bien introduciendo un precio diferente en el campo.</a:t>
            </a:r>
            <a:r>
              <a:rPr lang="es-ES" altLang="es-ES_tradnl"/>
              <a:t> </a:t>
            </a:r>
            <a:r>
              <a:rPr lang="es-ES" altLang="es-ES_tradnl">
                <a:solidFill>
                  <a:srgbClr val="000000"/>
                </a:solidFill>
              </a:rPr>
              <a:t>A continuación, este precio se aplicará a la lista de precios seleccionada.</a:t>
            </a:r>
            <a:r>
              <a:rPr lang="es-ES" altLang="es-ES_tradnl"/>
              <a:t/>
            </a:r>
            <a:br>
              <a:rPr lang="es-ES" altLang="es-ES_tradnl"/>
            </a:br>
            <a:r>
              <a:rPr lang="es-ES" altLang="es-ES_tradnl">
                <a:solidFill>
                  <a:srgbClr val="000000"/>
                </a:solidFill>
              </a:rPr>
              <a:t>También puede actualizar los precios de la lista de materiales en las listas de precios individuales del registro maestro de artículos del producto acabado.</a:t>
            </a:r>
            <a:endParaRPr lang="es-ES" altLang="es-ES_tradnl"/>
          </a:p>
          <a:p>
            <a:pPr eaLnBrk="1" hangingPunct="1"/>
            <a:endParaRPr lang="es-ES" altLang="es-ES_tradnl"/>
          </a:p>
          <a:p>
            <a:pPr eaLnBrk="1" hangingPunct="1"/>
            <a:endParaRPr lang="es-ES" altLang="es-ES_tradnl"/>
          </a:p>
          <a:p>
            <a:pPr marL="2057400" lvl="4" indent="-228600" eaLnBrk="1" hangingPunct="1">
              <a:spcBef>
                <a:spcPct val="0"/>
              </a:spcBef>
              <a:buFont typeface="Wingdings" charset="2"/>
              <a:buNone/>
            </a:pPr>
            <a:r>
              <a:rPr lang="es-ES" altLang="es-ES_tradnl">
                <a:latin typeface="Calibri" charset="0"/>
              </a:rPr>
              <a:t/>
            </a:r>
            <a:br>
              <a:rPr lang="es-ES" altLang="es-ES_tradnl">
                <a:latin typeface="Calibri" charset="0"/>
              </a:rPr>
            </a:br>
            <a:endParaRPr lang="en-US" altLang="es-ES_tradnl">
              <a:latin typeface="Calibri" charset="0"/>
            </a:endParaRPr>
          </a:p>
        </p:txBody>
      </p:sp>
    </p:spTree>
    <p:extLst>
      <p:ext uri="{BB962C8B-B14F-4D97-AF65-F5344CB8AC3E}">
        <p14:creationId xmlns:p14="http://schemas.microsoft.com/office/powerpoint/2010/main" val="1846633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435064B-BCC3-B544-9643-6D43F213D8A7}" type="slidenum">
              <a:rPr lang="es-ES" altLang="es-ES_tradnl" sz="1300"/>
              <a:pPr eaLnBrk="1" hangingPunct="1"/>
              <a:t>11</a:t>
            </a:fld>
            <a:endParaRPr lang="es-ES" altLang="es-ES_tradnl" sz="13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charset="2"/>
              <a:buChar char="§"/>
            </a:pPr>
            <a:r>
              <a:rPr lang="es-ES" altLang="es-ES_tradnl">
                <a:solidFill>
                  <a:srgbClr val="000000"/>
                </a:solidFill>
              </a:rPr>
              <a:t>La </a:t>
            </a:r>
            <a:r>
              <a:rPr lang="es-ES" altLang="es-ES_tradnl" b="1">
                <a:solidFill>
                  <a:srgbClr val="000000"/>
                </a:solidFill>
              </a:rPr>
              <a:t>orden de fabricación estándar </a:t>
            </a:r>
            <a:r>
              <a:rPr lang="es-ES" altLang="es-ES_tradnl">
                <a:solidFill>
                  <a:srgbClr val="000000"/>
                </a:solidFill>
              </a:rPr>
              <a:t>se basa en la lista de materiales; se utiliza para crear un artículo de producción normal.</a:t>
            </a:r>
            <a:r>
              <a:rPr lang="es-ES" altLang="es-ES_tradnl"/>
              <a:t> </a:t>
            </a:r>
            <a:r>
              <a:rPr lang="es-ES" altLang="es-ES_tradnl">
                <a:solidFill>
                  <a:srgbClr val="000000"/>
                </a:solidFill>
              </a:rPr>
              <a:t>Gestiona operaciones de material del proceso de fabricación normal.</a:t>
            </a:r>
            <a:r>
              <a:rPr lang="es-ES" altLang="es-ES_tradnl"/>
              <a:t> </a:t>
            </a:r>
            <a:r>
              <a:rPr lang="es-ES" altLang="es-ES_tradnl">
                <a:solidFill>
                  <a:srgbClr val="000000"/>
                </a:solidFill>
              </a:rPr>
              <a:t>Además, puede modificar los componentes en la etapa de producción.</a:t>
            </a:r>
            <a:r>
              <a:rPr lang="es-ES" altLang="es-ES_tradnl"/>
              <a:t> </a:t>
            </a:r>
            <a:r>
              <a:rPr lang="es-ES" altLang="es-ES_tradnl">
                <a:solidFill>
                  <a:srgbClr val="000000"/>
                </a:solidFill>
              </a:rPr>
              <a:t>Cuando abre una nueva orden de fabricación estándar, todos los componentes se rellenan automáticamente.</a:t>
            </a:r>
            <a:endParaRPr lang="es-ES" altLang="es-ES_tradnl"/>
          </a:p>
          <a:p>
            <a:pPr eaLnBrk="1" hangingPunct="1">
              <a:buFont typeface="Wingdings" charset="2"/>
              <a:buChar char="§"/>
            </a:pPr>
            <a:r>
              <a:rPr lang="es-ES" altLang="es-ES_tradnl">
                <a:solidFill>
                  <a:srgbClr val="000000"/>
                </a:solidFill>
              </a:rPr>
              <a:t>La </a:t>
            </a:r>
            <a:r>
              <a:rPr lang="es-ES" altLang="es-ES_tradnl" b="1">
                <a:solidFill>
                  <a:srgbClr val="000000"/>
                </a:solidFill>
              </a:rPr>
              <a:t>orden de fabricación especial </a:t>
            </a:r>
            <a:r>
              <a:rPr lang="es-ES" altLang="es-ES_tradnl">
                <a:solidFill>
                  <a:srgbClr val="000000"/>
                </a:solidFill>
              </a:rPr>
              <a:t>se utiliza para producir y reparar artículos o para realizar actividades que no son necesariamente artículos de lista de materiales; por ejemplo, una orden de reparación para tarjetas de equipo del cliente o una orden de reparación para montajes rechazados.</a:t>
            </a:r>
            <a:r>
              <a:rPr lang="es-ES" altLang="es-ES_tradnl"/>
              <a:t> </a:t>
            </a:r>
            <a:r>
              <a:rPr lang="es-ES" altLang="es-ES_tradnl">
                <a:solidFill>
                  <a:srgbClr val="000000"/>
                </a:solidFill>
              </a:rPr>
              <a:t>Los componentes de la orden de fabricación especial se crean manualmente.</a:t>
            </a:r>
            <a:endParaRPr lang="es-ES" altLang="es-ES_tradnl"/>
          </a:p>
          <a:p>
            <a:pPr eaLnBrk="1" hangingPunct="1">
              <a:buFont typeface="Wingdings" charset="2"/>
              <a:buChar char="§"/>
            </a:pPr>
            <a:r>
              <a:rPr lang="es-ES" altLang="es-ES_tradnl">
                <a:solidFill>
                  <a:srgbClr val="000000"/>
                </a:solidFill>
              </a:rPr>
              <a:t>La </a:t>
            </a:r>
            <a:r>
              <a:rPr lang="es-ES" altLang="es-ES_tradnl" b="1">
                <a:solidFill>
                  <a:srgbClr val="000000"/>
                </a:solidFill>
              </a:rPr>
              <a:t>orden de fabricación de desmontaje </a:t>
            </a:r>
            <a:r>
              <a:rPr lang="es-ES" altLang="es-ES_tradnl">
                <a:solidFill>
                  <a:srgbClr val="000000"/>
                </a:solidFill>
              </a:rPr>
              <a:t>se utiliza para descomponer un artículo superior del producto normal en sus componentes.</a:t>
            </a:r>
            <a:r>
              <a:rPr lang="es-ES" altLang="es-ES_tradnl"/>
              <a:t> </a:t>
            </a:r>
            <a:r>
              <a:rPr lang="es-ES" altLang="es-ES_tradnl">
                <a:solidFill>
                  <a:srgbClr val="000000"/>
                </a:solidFill>
              </a:rPr>
              <a:t>El producto se desmonta en piezas independientes que se pueden incluir en stock y vender.</a:t>
            </a:r>
            <a:r>
              <a:rPr lang="es-ES" altLang="es-ES_tradnl"/>
              <a:t> </a:t>
            </a:r>
            <a:r>
              <a:rPr lang="es-ES" altLang="es-ES_tradnl">
                <a:solidFill>
                  <a:srgbClr val="000000"/>
                </a:solidFill>
              </a:rPr>
              <a:t>Por ejemplo, puede adquirir un coche usado, desmontarlo y vender los componentes individuales.</a:t>
            </a:r>
            <a:endParaRPr lang="es-ES" altLang="es-ES_tradnl"/>
          </a:p>
          <a:p>
            <a:pPr eaLnBrk="1" hangingPunct="1"/>
            <a:endParaRPr lang="es-ES" altLang="es-ES_tradnl"/>
          </a:p>
          <a:p>
            <a:pPr eaLnBrk="1" hangingPunct="1">
              <a:buFont typeface="Wingdings" charset="2"/>
              <a:buNone/>
            </a:pPr>
            <a:endParaRPr lang="en-US" altLang="es-ES_tradnl"/>
          </a:p>
        </p:txBody>
      </p:sp>
    </p:spTree>
    <p:extLst>
      <p:ext uri="{BB962C8B-B14F-4D97-AF65-F5344CB8AC3E}">
        <p14:creationId xmlns:p14="http://schemas.microsoft.com/office/powerpoint/2010/main" val="932677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C1DD107-AD06-4046-823D-4ADAECC6B750}" type="slidenum">
              <a:rPr lang="es-ES" altLang="es-ES_tradnl" sz="1300"/>
              <a:pPr eaLnBrk="1" hangingPunct="1"/>
              <a:t>12</a:t>
            </a:fld>
            <a:endParaRPr lang="es-ES" altLang="es-ES_tradnl" sz="13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_tradnl">
                <a:solidFill>
                  <a:srgbClr val="000000"/>
                </a:solidFill>
              </a:rPr>
              <a:t>La </a:t>
            </a:r>
            <a:r>
              <a:rPr lang="es-ES" altLang="es-ES_tradnl" b="1">
                <a:solidFill>
                  <a:srgbClr val="000000"/>
                </a:solidFill>
              </a:rPr>
              <a:t>orden de fabricación estándar </a:t>
            </a:r>
            <a:r>
              <a:rPr lang="es-ES" altLang="es-ES_tradnl">
                <a:solidFill>
                  <a:srgbClr val="000000"/>
                </a:solidFill>
              </a:rPr>
              <a:t>se basa en la lista de materiales; se utiliza para crear un artículo de producción normal.</a:t>
            </a:r>
            <a:r>
              <a:rPr lang="es-ES" altLang="es-ES_tradnl"/>
              <a:t> </a:t>
            </a:r>
            <a:r>
              <a:rPr lang="es-ES" altLang="es-ES_tradnl">
                <a:solidFill>
                  <a:srgbClr val="000000"/>
                </a:solidFill>
              </a:rPr>
              <a:t>Gestiona operaciones de material del proceso de fabricación normal.</a:t>
            </a:r>
            <a:r>
              <a:rPr lang="es-ES" altLang="es-ES_tradnl"/>
              <a:t> </a:t>
            </a:r>
            <a:r>
              <a:rPr lang="es-ES" altLang="es-ES_tradnl">
                <a:solidFill>
                  <a:srgbClr val="000000"/>
                </a:solidFill>
              </a:rPr>
              <a:t>Además, puede modificar los componentes en la etapa de producción.</a:t>
            </a:r>
            <a:r>
              <a:rPr lang="es-ES" altLang="es-ES_tradnl"/>
              <a:t> </a:t>
            </a:r>
            <a:r>
              <a:rPr lang="es-ES" altLang="es-ES_tradnl">
                <a:solidFill>
                  <a:srgbClr val="000000"/>
                </a:solidFill>
              </a:rPr>
              <a:t>Cuando abre una nueva orden de fabricación estándar, todos los componentes se rellenan automáticamente</a:t>
            </a:r>
            <a:endParaRPr lang="en-US" altLang="es-ES_tradnl"/>
          </a:p>
        </p:txBody>
      </p:sp>
    </p:spTree>
    <p:extLst>
      <p:ext uri="{BB962C8B-B14F-4D97-AF65-F5344CB8AC3E}">
        <p14:creationId xmlns:p14="http://schemas.microsoft.com/office/powerpoint/2010/main" val="1023434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940BC2A-1512-1446-B0C4-CAD2DCF28047}" type="slidenum">
              <a:rPr lang="es-ES" altLang="es-ES_tradnl" sz="1300"/>
              <a:pPr eaLnBrk="1" hangingPunct="1"/>
              <a:t>13</a:t>
            </a:fld>
            <a:endParaRPr lang="es-ES" altLang="es-ES_tradnl" sz="13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_tradnl">
                <a:solidFill>
                  <a:srgbClr val="000000"/>
                </a:solidFill>
              </a:rPr>
              <a:t>La </a:t>
            </a:r>
            <a:r>
              <a:rPr lang="es-ES" altLang="es-ES_tradnl" b="1">
                <a:solidFill>
                  <a:srgbClr val="000000"/>
                </a:solidFill>
              </a:rPr>
              <a:t>orden de fabricación especial </a:t>
            </a:r>
            <a:r>
              <a:rPr lang="es-ES" altLang="es-ES_tradnl">
                <a:solidFill>
                  <a:srgbClr val="000000"/>
                </a:solidFill>
              </a:rPr>
              <a:t>se utiliza para producir y reparar artículos o para realizar actividades que no son necesariamente artículos de lista de materiales; por ejemplo, una orden de reparación para tarjetas de equipo del cliente o una orden de reparación para montajes rechazados.</a:t>
            </a:r>
            <a:r>
              <a:rPr lang="es-ES" altLang="es-ES_tradnl"/>
              <a:t> </a:t>
            </a:r>
            <a:r>
              <a:rPr lang="es-ES" altLang="es-ES_tradnl">
                <a:solidFill>
                  <a:srgbClr val="000000"/>
                </a:solidFill>
              </a:rPr>
              <a:t>Los componentes de la orden de fabricación especial se crean manualmente.</a:t>
            </a:r>
            <a:endParaRPr lang="es-ES" altLang="es-ES_tradnl"/>
          </a:p>
          <a:p>
            <a:pPr eaLnBrk="1" hangingPunct="1"/>
            <a:endParaRPr lang="en-US" altLang="es-ES_tradnl"/>
          </a:p>
        </p:txBody>
      </p:sp>
    </p:spTree>
    <p:extLst>
      <p:ext uri="{BB962C8B-B14F-4D97-AF65-F5344CB8AC3E}">
        <p14:creationId xmlns:p14="http://schemas.microsoft.com/office/powerpoint/2010/main" val="1674020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6FB28C9-2522-814F-9F1D-4F20D347902D}" type="slidenum">
              <a:rPr lang="es-ES" altLang="es-ES_tradnl" sz="1300"/>
              <a:pPr eaLnBrk="1" hangingPunct="1"/>
              <a:t>14</a:t>
            </a:fld>
            <a:endParaRPr lang="es-ES" altLang="es-ES_tradnl" sz="13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_tradnl">
                <a:solidFill>
                  <a:srgbClr val="000000"/>
                </a:solidFill>
              </a:rPr>
              <a:t>La </a:t>
            </a:r>
            <a:r>
              <a:rPr lang="es-ES" altLang="es-ES_tradnl" b="1">
                <a:solidFill>
                  <a:srgbClr val="000000"/>
                </a:solidFill>
              </a:rPr>
              <a:t>orden de fabricación de desmontaje </a:t>
            </a:r>
            <a:r>
              <a:rPr lang="es-ES" altLang="es-ES_tradnl">
                <a:solidFill>
                  <a:srgbClr val="000000"/>
                </a:solidFill>
              </a:rPr>
              <a:t>se utiliza para descomponer un artículo superior del producto normal en sus componentes.</a:t>
            </a:r>
            <a:r>
              <a:rPr lang="es-ES" altLang="es-ES_tradnl"/>
              <a:t> </a:t>
            </a:r>
            <a:r>
              <a:rPr lang="es-ES" altLang="es-ES_tradnl">
                <a:solidFill>
                  <a:srgbClr val="000000"/>
                </a:solidFill>
              </a:rPr>
              <a:t>El producto se desmonta en piezas independientes que se pueden incluir en stock y vender.</a:t>
            </a:r>
            <a:r>
              <a:rPr lang="es-ES" altLang="es-ES_tradnl"/>
              <a:t> </a:t>
            </a:r>
            <a:r>
              <a:rPr lang="es-ES" altLang="es-ES_tradnl">
                <a:solidFill>
                  <a:srgbClr val="000000"/>
                </a:solidFill>
              </a:rPr>
              <a:t>Por ejemplo, puede adquirir un coche usado, desmontarlo y vender los componentes individuales.</a:t>
            </a:r>
            <a:endParaRPr lang="es-ES" altLang="es-ES_tradnl"/>
          </a:p>
          <a:p>
            <a:pPr eaLnBrk="1" hangingPunct="1"/>
            <a:endParaRPr lang="en-US" altLang="es-ES_tradnl"/>
          </a:p>
        </p:txBody>
      </p:sp>
    </p:spTree>
    <p:extLst>
      <p:ext uri="{BB962C8B-B14F-4D97-AF65-F5344CB8AC3E}">
        <p14:creationId xmlns:p14="http://schemas.microsoft.com/office/powerpoint/2010/main" val="1076830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F6D35B3-DDED-424A-9408-01AFDDE2E343}" type="slidenum">
              <a:rPr lang="es-ES" altLang="es-ES_tradnl" sz="1300"/>
              <a:pPr eaLnBrk="1" hangingPunct="1"/>
              <a:t>15</a:t>
            </a:fld>
            <a:endParaRPr lang="es-ES" altLang="es-ES_tradnl" sz="13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charset="2"/>
              <a:buChar char="§"/>
            </a:pPr>
            <a:r>
              <a:rPr lang="es-ES" altLang="es-ES_tradnl" sz="1000"/>
              <a:t>1.) </a:t>
            </a:r>
            <a:r>
              <a:rPr lang="es-ES" altLang="es-ES_tradnl" sz="1000">
                <a:solidFill>
                  <a:srgbClr val="000000"/>
                </a:solidFill>
              </a:rPr>
              <a:t>Las órdenes de fabricación se crean automáticamente a partir de recomendaciones de MRP o manualmente.</a:t>
            </a:r>
            <a:r>
              <a:rPr lang="es-ES" altLang="es-ES_tradnl" sz="1000"/>
              <a:t> </a:t>
            </a:r>
            <a:r>
              <a:rPr lang="es-ES" altLang="es-ES_tradnl" sz="1000">
                <a:solidFill>
                  <a:srgbClr val="000000"/>
                </a:solidFill>
              </a:rPr>
              <a:t>El </a:t>
            </a:r>
            <a:r>
              <a:rPr lang="es-ES" altLang="es-ES_tradnl" sz="1000" i="1">
                <a:solidFill>
                  <a:srgbClr val="000000"/>
                </a:solidFill>
              </a:rPr>
              <a:t>Status </a:t>
            </a:r>
            <a:r>
              <a:rPr lang="es-ES" altLang="es-ES_tradnl" sz="1000">
                <a:solidFill>
                  <a:srgbClr val="000000"/>
                </a:solidFill>
              </a:rPr>
              <a:t>de la orden de fabricación es </a:t>
            </a:r>
            <a:r>
              <a:rPr lang="es-ES" altLang="es-ES_tradnl" sz="1000" b="1">
                <a:solidFill>
                  <a:srgbClr val="000000"/>
                </a:solidFill>
              </a:rPr>
              <a:t>Planificada</a:t>
            </a:r>
            <a:r>
              <a:rPr lang="es-ES" altLang="es-ES_tradnl" sz="1000">
                <a:solidFill>
                  <a:srgbClr val="000000"/>
                </a:solidFill>
              </a:rPr>
              <a:t>.</a:t>
            </a:r>
            <a:endParaRPr lang="es-ES" altLang="es-ES_tradnl" sz="1000"/>
          </a:p>
          <a:p>
            <a:pPr eaLnBrk="1" hangingPunct="1">
              <a:buFont typeface="Wingdings" charset="2"/>
              <a:buChar char="§"/>
            </a:pPr>
            <a:r>
              <a:rPr lang="es-ES" altLang="es-ES_tradnl" sz="1000"/>
              <a:t>2.) </a:t>
            </a:r>
            <a:r>
              <a:rPr lang="es-ES" altLang="es-ES_tradnl" sz="1000">
                <a:solidFill>
                  <a:srgbClr val="000000"/>
                </a:solidFill>
              </a:rPr>
              <a:t>Cuando inicia la orden de fabricación, modifica su </a:t>
            </a:r>
            <a:r>
              <a:rPr lang="es-ES" altLang="es-ES_tradnl" sz="1000" i="1">
                <a:solidFill>
                  <a:srgbClr val="000000"/>
                </a:solidFill>
              </a:rPr>
              <a:t>status</a:t>
            </a:r>
            <a:r>
              <a:rPr lang="es-ES" altLang="es-ES_tradnl" sz="1000">
                <a:solidFill>
                  <a:srgbClr val="000000"/>
                </a:solidFill>
              </a:rPr>
              <a:t> a </a:t>
            </a:r>
            <a:r>
              <a:rPr lang="es-ES" altLang="es-ES_tradnl" sz="1000" b="1">
                <a:solidFill>
                  <a:srgbClr val="000000"/>
                </a:solidFill>
              </a:rPr>
              <a:t>Liberada</a:t>
            </a:r>
            <a:r>
              <a:rPr lang="es-ES" altLang="es-ES_tradnl" sz="1000">
                <a:solidFill>
                  <a:srgbClr val="000000"/>
                </a:solidFill>
              </a:rPr>
              <a:t>.</a:t>
            </a:r>
            <a:endParaRPr lang="es-ES" altLang="es-ES_tradnl" sz="1000"/>
          </a:p>
          <a:p>
            <a:pPr eaLnBrk="1" hangingPunct="1">
              <a:buFont typeface="Wingdings" charset="2"/>
              <a:buChar char="§"/>
            </a:pPr>
            <a:r>
              <a:rPr lang="es-ES" altLang="es-ES_tradnl" sz="1000">
                <a:solidFill>
                  <a:srgbClr val="000000"/>
                </a:solidFill>
              </a:rPr>
              <a:t>3a.)</a:t>
            </a:r>
            <a:r>
              <a:rPr lang="es-ES" altLang="es-ES_tradnl" sz="1000"/>
              <a:t> </a:t>
            </a:r>
            <a:r>
              <a:rPr lang="es-ES" altLang="es-ES_tradnl" sz="1000">
                <a:solidFill>
                  <a:srgbClr val="000000"/>
                </a:solidFill>
              </a:rPr>
              <a:t>Los componentes se envían con los métodos </a:t>
            </a:r>
            <a:r>
              <a:rPr lang="es-ES" altLang="es-ES_tradnl" sz="1000" i="1">
                <a:solidFill>
                  <a:srgbClr val="000000"/>
                </a:solidFill>
              </a:rPr>
              <a:t>Manual </a:t>
            </a:r>
            <a:r>
              <a:rPr lang="es-ES" altLang="es-ES_tradnl" sz="1000">
                <a:solidFill>
                  <a:srgbClr val="000000"/>
                </a:solidFill>
              </a:rPr>
              <a:t>o </a:t>
            </a:r>
            <a:r>
              <a:rPr lang="es-ES" altLang="es-ES_tradnl" sz="1000" i="1">
                <a:solidFill>
                  <a:srgbClr val="000000"/>
                </a:solidFill>
              </a:rPr>
              <a:t>Notificación</a:t>
            </a:r>
            <a:r>
              <a:rPr lang="es-ES" altLang="es-ES_tradnl" sz="1000">
                <a:solidFill>
                  <a:srgbClr val="000000"/>
                </a:solidFill>
              </a:rPr>
              <a:t>.</a:t>
            </a:r>
            <a:endParaRPr lang="es-ES" altLang="es-ES_tradnl" sz="1000"/>
          </a:p>
          <a:p>
            <a:pPr lvl="1" eaLnBrk="1" hangingPunct="1">
              <a:buFont typeface="Wingdings" charset="2"/>
              <a:buChar char="§"/>
            </a:pPr>
            <a:r>
              <a:rPr lang="es-ES" altLang="es-ES_tradnl" sz="1000">
                <a:solidFill>
                  <a:srgbClr val="000000"/>
                </a:solidFill>
              </a:rPr>
              <a:t>Utilice el método </a:t>
            </a:r>
            <a:r>
              <a:rPr lang="es-ES" altLang="es-ES_tradnl" sz="1000" i="1">
                <a:solidFill>
                  <a:srgbClr val="000000"/>
                </a:solidFill>
              </a:rPr>
              <a:t>Manual </a:t>
            </a:r>
            <a:r>
              <a:rPr lang="es-ES" altLang="es-ES_tradnl" sz="1000">
                <a:solidFill>
                  <a:srgbClr val="000000"/>
                </a:solidFill>
              </a:rPr>
              <a:t>para enviar a la orden de fabricación artículos de componente individual.</a:t>
            </a:r>
            <a:r>
              <a:rPr lang="es-ES" altLang="es-ES_tradnl" sz="1000"/>
              <a:t> </a:t>
            </a:r>
            <a:r>
              <a:rPr lang="es-ES" altLang="es-ES_tradnl" sz="1000">
                <a:solidFill>
                  <a:srgbClr val="000000"/>
                </a:solidFill>
              </a:rPr>
              <a:t>Esto permite presentar de forma precisa todos los componentes enviados a una orden de fabricación tal como se utilizan en el proceso de producción.</a:t>
            </a:r>
            <a:r>
              <a:rPr lang="es-ES" altLang="es-ES_tradnl" sz="1000"/>
              <a:t/>
            </a:r>
            <a:br>
              <a:rPr lang="es-ES" altLang="es-ES_tradnl" sz="1000"/>
            </a:br>
            <a:r>
              <a:rPr lang="es-ES" altLang="es-ES_tradnl" sz="1000">
                <a:solidFill>
                  <a:srgbClr val="000000"/>
                </a:solidFill>
              </a:rPr>
              <a:t>Cuando indica la finalización de la producción (paso 3b.), los componentes notificados se envían automáticamente a la orden de fabricación.</a:t>
            </a:r>
            <a:r>
              <a:rPr lang="es-ES" altLang="es-ES_tradnl" sz="1000"/>
              <a:t> </a:t>
            </a:r>
          </a:p>
          <a:p>
            <a:pPr eaLnBrk="1" hangingPunct="1">
              <a:buFont typeface="Wingdings" charset="2"/>
              <a:buChar char="§"/>
            </a:pPr>
            <a:r>
              <a:rPr lang="es-ES" altLang="es-ES_tradnl" sz="1000">
                <a:solidFill>
                  <a:srgbClr val="000000"/>
                </a:solidFill>
              </a:rPr>
              <a:t>3b.)</a:t>
            </a:r>
            <a:r>
              <a:rPr lang="es-ES" altLang="es-ES_tradnl" sz="1000"/>
              <a:t> </a:t>
            </a:r>
            <a:r>
              <a:rPr lang="es-ES" altLang="es-ES_tradnl" sz="1000">
                <a:solidFill>
                  <a:srgbClr val="000000"/>
                </a:solidFill>
              </a:rPr>
              <a:t>En este punto, comienza la indicación de finalización de la orden de fabricación.</a:t>
            </a:r>
            <a:r>
              <a:rPr lang="es-ES" altLang="es-ES_tradnl" sz="1000"/>
              <a:t> </a:t>
            </a:r>
            <a:r>
              <a:rPr lang="es-ES" altLang="es-ES_tradnl" sz="1000">
                <a:solidFill>
                  <a:srgbClr val="000000"/>
                </a:solidFill>
              </a:rPr>
              <a:t>Puede indicar la finalización total o parcial de la orden de fabricación o bien puede cancelar la orden.</a:t>
            </a:r>
            <a:endParaRPr lang="es-ES" altLang="es-ES_tradnl" sz="1000"/>
          </a:p>
          <a:p>
            <a:pPr lvl="1" eaLnBrk="1" hangingPunct="1">
              <a:buFont typeface="Wingdings" charset="2"/>
              <a:buChar char="§"/>
            </a:pPr>
            <a:r>
              <a:rPr lang="es-ES" altLang="es-ES_tradnl" sz="1000">
                <a:solidFill>
                  <a:srgbClr val="000000"/>
                </a:solidFill>
              </a:rPr>
              <a:t>En las órdenes de fabricación estándar y especiales, envía el producto acabado al stock.</a:t>
            </a:r>
            <a:r>
              <a:rPr lang="es-ES" altLang="es-ES_tradnl" sz="1000"/>
              <a:t> </a:t>
            </a:r>
            <a:r>
              <a:rPr lang="es-ES" altLang="es-ES_tradnl" sz="1000">
                <a:solidFill>
                  <a:srgbClr val="000000"/>
                </a:solidFill>
              </a:rPr>
              <a:t>En las órdenes de fabricación de desmontaje, envía al stock los componentes.</a:t>
            </a:r>
            <a:r>
              <a:rPr lang="es-ES" altLang="es-ES_tradnl" sz="1000"/>
              <a:t/>
            </a:r>
            <a:br>
              <a:rPr lang="es-ES" altLang="es-ES_tradnl" sz="1000"/>
            </a:br>
            <a:endParaRPr lang="es-ES" altLang="es-ES_tradnl" sz="1000"/>
          </a:p>
          <a:p>
            <a:pPr eaLnBrk="1" hangingPunct="1">
              <a:buFont typeface="Wingdings" charset="2"/>
              <a:buChar char="§"/>
            </a:pPr>
            <a:r>
              <a:rPr lang="es-ES" altLang="es-ES_tradnl" sz="1000"/>
              <a:t>4.) </a:t>
            </a:r>
            <a:r>
              <a:rPr lang="es-ES" altLang="es-ES_tradnl" sz="1000">
                <a:solidFill>
                  <a:srgbClr val="000000"/>
                </a:solidFill>
              </a:rPr>
              <a:t>Cuando finalice la fabricación, cierre la orden de fabricación.</a:t>
            </a:r>
            <a:r>
              <a:rPr lang="es-ES" altLang="es-ES_tradnl" sz="1000"/>
              <a:t> </a:t>
            </a:r>
            <a:r>
              <a:rPr lang="es-ES" altLang="es-ES_tradnl" sz="1000">
                <a:solidFill>
                  <a:srgbClr val="000000"/>
                </a:solidFill>
              </a:rPr>
              <a:t>Para ello, modifica el </a:t>
            </a:r>
            <a:r>
              <a:rPr lang="es-ES" altLang="es-ES_tradnl" sz="1000" i="1">
                <a:solidFill>
                  <a:srgbClr val="000000"/>
                </a:solidFill>
              </a:rPr>
              <a:t>Status </a:t>
            </a:r>
            <a:r>
              <a:rPr lang="es-ES" altLang="es-ES_tradnl" sz="1000">
                <a:solidFill>
                  <a:srgbClr val="000000"/>
                </a:solidFill>
              </a:rPr>
              <a:t>a </a:t>
            </a:r>
            <a:r>
              <a:rPr lang="es-ES" altLang="es-ES_tradnl" sz="1000" b="1">
                <a:solidFill>
                  <a:srgbClr val="000000"/>
                </a:solidFill>
              </a:rPr>
              <a:t>Cerrada</a:t>
            </a:r>
            <a:r>
              <a:rPr lang="es-ES" altLang="es-ES_tradnl" sz="1000">
                <a:solidFill>
                  <a:srgbClr val="000000"/>
                </a:solidFill>
              </a:rPr>
              <a:t>.</a:t>
            </a:r>
            <a:r>
              <a:rPr lang="es-ES" altLang="es-ES_tradnl" sz="1000"/>
              <a:t> </a:t>
            </a:r>
            <a:r>
              <a:rPr lang="es-ES" altLang="es-ES_tradnl" sz="1000">
                <a:solidFill>
                  <a:srgbClr val="000000"/>
                </a:solidFill>
              </a:rPr>
              <a:t>En la orden de fabricación, ficha Resumen se resume la orden; puede consultar esta ficha para revisar los detalles de la orden de fabricación.</a:t>
            </a:r>
            <a:endParaRPr lang="es-ES" altLang="es-ES_tradnl" sz="1000"/>
          </a:p>
          <a:p>
            <a:pPr eaLnBrk="1" hangingPunct="1"/>
            <a:endParaRPr lang="es-ES" altLang="es-ES_tradnl" sz="1000"/>
          </a:p>
          <a:p>
            <a:pPr eaLnBrk="1" hangingPunct="1"/>
            <a:endParaRPr lang="en-US" altLang="es-ES_tradnl"/>
          </a:p>
        </p:txBody>
      </p:sp>
    </p:spTree>
    <p:extLst>
      <p:ext uri="{BB962C8B-B14F-4D97-AF65-F5344CB8AC3E}">
        <p14:creationId xmlns:p14="http://schemas.microsoft.com/office/powerpoint/2010/main" val="1442679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5BA2476-E53F-5846-BF44-009CE5E4E0E0}" type="slidenum">
              <a:rPr lang="es-ES" altLang="es-ES_tradnl" sz="1300"/>
              <a:pPr eaLnBrk="1" hangingPunct="1"/>
              <a:t>16</a:t>
            </a:fld>
            <a:endParaRPr lang="es-ES" altLang="es-ES_tradnl" sz="13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charset="2"/>
              <a:buChar char="§"/>
            </a:pPr>
            <a:r>
              <a:rPr lang="es-ES" altLang="ja-JP">
                <a:solidFill>
                  <a:srgbClr val="000000"/>
                </a:solidFill>
              </a:rPr>
              <a:t>En esta ventana introduce los datos de una nueva orden de fabricación.</a:t>
            </a:r>
            <a:r>
              <a:rPr lang="es-ES" altLang="ja-JP"/>
              <a:t> </a:t>
            </a:r>
            <a:r>
              <a:rPr lang="es-ES" altLang="ja-JP">
                <a:solidFill>
                  <a:srgbClr val="000000"/>
                </a:solidFill>
              </a:rPr>
              <a:t>Sin embargo, si MRP la crea automáticamente, puede actualizar los valores de los campos.</a:t>
            </a:r>
            <a:endParaRPr lang="es-ES" altLang="ja-JP"/>
          </a:p>
          <a:p>
            <a:pPr eaLnBrk="1" hangingPunct="1">
              <a:buFont typeface="Wingdings" charset="2"/>
              <a:buChar char="§"/>
            </a:pPr>
            <a:r>
              <a:rPr lang="es-ES" altLang="ja-JP" i="1">
                <a:solidFill>
                  <a:srgbClr val="000000"/>
                </a:solidFill>
              </a:rPr>
              <a:t>Tipo:</a:t>
            </a:r>
            <a:br>
              <a:rPr lang="es-ES" altLang="ja-JP" i="1">
                <a:solidFill>
                  <a:srgbClr val="000000"/>
                </a:solidFill>
              </a:rPr>
            </a:br>
            <a:r>
              <a:rPr lang="es-ES" altLang="ja-JP" b="1">
                <a:solidFill>
                  <a:srgbClr val="000000"/>
                </a:solidFill>
              </a:rPr>
              <a:t>Estándar</a:t>
            </a:r>
            <a:r>
              <a:rPr lang="es-ES" altLang="ja-JP">
                <a:solidFill>
                  <a:srgbClr val="000000"/>
                </a:solidFill>
              </a:rPr>
              <a:t> (propuesto): para fabricar un artículo de producción normal.</a:t>
            </a:r>
            <a:r>
              <a:rPr lang="es-ES" altLang="ja-JP"/>
              <a:t> </a:t>
            </a:r>
            <a:r>
              <a:rPr lang="es-ES" altLang="ja-JP">
                <a:solidFill>
                  <a:srgbClr val="000000"/>
                </a:solidFill>
              </a:rPr>
              <a:t>Éste es un artículo de lista de materiales de producción.</a:t>
            </a:r>
            <a:r>
              <a:rPr lang="es-ES" altLang="ja-JP"/>
              <a:t/>
            </a:r>
            <a:br>
              <a:rPr lang="es-ES" altLang="ja-JP"/>
            </a:br>
            <a:r>
              <a:rPr lang="es-ES" altLang="ja-JP" b="1">
                <a:solidFill>
                  <a:srgbClr val="000000"/>
                </a:solidFill>
              </a:rPr>
              <a:t>Especial: </a:t>
            </a:r>
            <a:r>
              <a:rPr lang="es-ES" altLang="ja-JP">
                <a:solidFill>
                  <a:srgbClr val="000000"/>
                </a:solidFill>
              </a:rPr>
              <a:t>Para fabricar y reparar artículos de lista de materiales o artículos normales.</a:t>
            </a:r>
            <a:r>
              <a:rPr lang="es-ES" altLang="ja-JP"/>
              <a:t> </a:t>
            </a:r>
            <a:br>
              <a:rPr lang="es-ES" altLang="ja-JP"/>
            </a:br>
            <a:r>
              <a:rPr lang="es-ES" altLang="ja-JP" b="1">
                <a:solidFill>
                  <a:srgbClr val="000000"/>
                </a:solidFill>
              </a:rPr>
              <a:t>Desmontaje: </a:t>
            </a:r>
            <a:r>
              <a:rPr lang="es-ES" altLang="ja-JP">
                <a:solidFill>
                  <a:srgbClr val="000000"/>
                </a:solidFill>
              </a:rPr>
              <a:t>Para desmontar un artículo superior en sus componentes.</a:t>
            </a:r>
            <a:r>
              <a:rPr lang="es-ES" altLang="ja-JP"/>
              <a:t> </a:t>
            </a:r>
            <a:r>
              <a:rPr lang="es-ES" altLang="ja-JP">
                <a:solidFill>
                  <a:srgbClr val="000000"/>
                </a:solidFill>
              </a:rPr>
              <a:t>Éste es un artículo de lista de materiales de producción.</a:t>
            </a:r>
            <a:endParaRPr lang="es-ES" altLang="ja-JP"/>
          </a:p>
          <a:p>
            <a:pPr eaLnBrk="1" hangingPunct="1">
              <a:buFont typeface="Wingdings" charset="2"/>
              <a:buChar char="§"/>
            </a:pPr>
            <a:r>
              <a:rPr lang="es-ES" altLang="ja-JP" i="1">
                <a:solidFill>
                  <a:srgbClr val="000000"/>
                </a:solidFill>
              </a:rPr>
              <a:t>Status:</a:t>
            </a:r>
            <a:br>
              <a:rPr lang="es-ES" altLang="ja-JP" i="1">
                <a:solidFill>
                  <a:srgbClr val="000000"/>
                </a:solidFill>
              </a:rPr>
            </a:br>
            <a:r>
              <a:rPr lang="es-ES" altLang="ja-JP" b="1">
                <a:solidFill>
                  <a:srgbClr val="000000"/>
                </a:solidFill>
              </a:rPr>
              <a:t>Planificada: </a:t>
            </a:r>
            <a:r>
              <a:rPr lang="es-ES" altLang="ja-JP">
                <a:solidFill>
                  <a:srgbClr val="000000"/>
                </a:solidFill>
              </a:rPr>
              <a:t>El status inicial de la orden de fabricación.</a:t>
            </a:r>
            <a:r>
              <a:rPr lang="es-ES" altLang="ja-JP"/>
              <a:t/>
            </a:r>
            <a:br>
              <a:rPr lang="es-ES" altLang="ja-JP"/>
            </a:br>
            <a:r>
              <a:rPr lang="es-ES" altLang="ja-JP" b="1">
                <a:solidFill>
                  <a:srgbClr val="000000"/>
                </a:solidFill>
              </a:rPr>
              <a:t>Liberada: </a:t>
            </a:r>
            <a:r>
              <a:rPr lang="es-ES" altLang="ja-JP">
                <a:solidFill>
                  <a:srgbClr val="000000"/>
                </a:solidFill>
              </a:rPr>
              <a:t>Libera la orden de fabricación a la planta para comenzar el trabajo.</a:t>
            </a:r>
            <a:r>
              <a:rPr lang="es-ES" altLang="ja-JP"/>
              <a:t/>
            </a:r>
            <a:br>
              <a:rPr lang="es-ES" altLang="ja-JP"/>
            </a:br>
            <a:r>
              <a:rPr lang="es-ES" altLang="ja-JP" b="1">
                <a:solidFill>
                  <a:srgbClr val="000000"/>
                </a:solidFill>
              </a:rPr>
              <a:t>Cerrada: </a:t>
            </a:r>
            <a:r>
              <a:rPr lang="es-ES" altLang="ja-JP">
                <a:solidFill>
                  <a:srgbClr val="000000"/>
                </a:solidFill>
              </a:rPr>
              <a:t>Cuando todas las cantidades planificadas del producto, incluidos sus componentes, se han emitido, cierra la orden de fabricación.</a:t>
            </a:r>
            <a:r>
              <a:rPr lang="es-ES" altLang="ja-JP"/>
              <a:t/>
            </a:r>
            <a:br>
              <a:rPr lang="es-ES" altLang="ja-JP"/>
            </a:br>
            <a:r>
              <a:rPr lang="es-ES" altLang="ja-JP" b="1">
                <a:solidFill>
                  <a:srgbClr val="000000"/>
                </a:solidFill>
              </a:rPr>
              <a:t>Anulada: </a:t>
            </a:r>
            <a:r>
              <a:rPr lang="es-ES" altLang="ja-JP">
                <a:solidFill>
                  <a:srgbClr val="000000"/>
                </a:solidFill>
              </a:rPr>
              <a:t>La orden de fabricación se elimina de la lista antes de comenzar el proceso de producción.</a:t>
            </a:r>
            <a:endParaRPr lang="es-ES" altLang="ja-JP"/>
          </a:p>
          <a:p>
            <a:pPr eaLnBrk="1" hangingPunct="1">
              <a:buFont typeface="Wingdings" charset="2"/>
              <a:buChar char="§"/>
            </a:pPr>
            <a:r>
              <a:rPr lang="es-ES" altLang="ja-JP" i="1">
                <a:solidFill>
                  <a:srgbClr val="000000"/>
                </a:solidFill>
              </a:rPr>
              <a:t>Cantidad planificada:</a:t>
            </a:r>
            <a:br>
              <a:rPr lang="es-ES" altLang="ja-JP" i="1">
                <a:solidFill>
                  <a:srgbClr val="000000"/>
                </a:solidFill>
              </a:rPr>
            </a:br>
            <a:r>
              <a:rPr lang="es-ES" altLang="ja-JP">
                <a:solidFill>
                  <a:srgbClr val="000000"/>
                </a:solidFill>
              </a:rPr>
              <a:t>En las órdenes de fabricación manuales, introduzca la cantidad planificada del producto acabado para la orden de fabricación.</a:t>
            </a:r>
            <a:r>
              <a:rPr lang="es-ES" altLang="ja-JP"/>
              <a:t> </a:t>
            </a:r>
            <a:r>
              <a:rPr lang="es-ES" altLang="ja-JP">
                <a:solidFill>
                  <a:srgbClr val="000000"/>
                </a:solidFill>
              </a:rPr>
              <a:t>El valor de propuesta es 1. Cuando se genera la orden de fabricación en la ejecución de la planificación MRP, el valor de cantidad planificada ya se muestra en el campo.</a:t>
            </a:r>
            <a:r>
              <a:rPr lang="es-ES" altLang="ja-JP"/>
              <a:t> </a:t>
            </a:r>
            <a:r>
              <a:rPr lang="es-ES" altLang="ja-JP">
                <a:solidFill>
                  <a:srgbClr val="000000"/>
                </a:solidFill>
              </a:rPr>
              <a:t>Sin embargo, puede actualizar la cantidad de las órdenes de fabricación planificadas y liberadas.</a:t>
            </a:r>
            <a:endParaRPr lang="es-ES" altLang="ja-JP"/>
          </a:p>
          <a:p>
            <a:pPr eaLnBrk="1" hangingPunct="1">
              <a:buFont typeface="Wingdings" charset="2"/>
              <a:buChar char="§"/>
            </a:pPr>
            <a:r>
              <a:rPr lang="es-ES" altLang="ja-JP" i="1">
                <a:solidFill>
                  <a:srgbClr val="000000"/>
                </a:solidFill>
              </a:rPr>
              <a:t>Origen:</a:t>
            </a:r>
            <a:br>
              <a:rPr lang="es-ES" altLang="ja-JP" i="1">
                <a:solidFill>
                  <a:srgbClr val="000000"/>
                </a:solidFill>
              </a:rPr>
            </a:br>
            <a:r>
              <a:rPr lang="es-ES" altLang="ja-JP" b="1">
                <a:solidFill>
                  <a:srgbClr val="000000"/>
                </a:solidFill>
              </a:rPr>
              <a:t>MRP:</a:t>
            </a:r>
            <a:r>
              <a:rPr lang="es-ES" altLang="ja-JP">
                <a:solidFill>
                  <a:srgbClr val="000000"/>
                </a:solidFill>
              </a:rPr>
              <a:t> El resultado de la recomendación del informe de MRP o directamente de un pedido de cliente.</a:t>
            </a:r>
            <a:r>
              <a:rPr lang="es-ES" altLang="ja-JP"/>
              <a:t/>
            </a:r>
            <a:br>
              <a:rPr lang="es-ES" altLang="ja-JP"/>
            </a:br>
            <a:r>
              <a:rPr lang="es-ES" altLang="ja-JP" b="1">
                <a:solidFill>
                  <a:srgbClr val="000000"/>
                </a:solidFill>
              </a:rPr>
              <a:t>Manual:</a:t>
            </a:r>
            <a:r>
              <a:rPr lang="es-ES" altLang="ja-JP">
                <a:solidFill>
                  <a:srgbClr val="000000"/>
                </a:solidFill>
              </a:rPr>
              <a:t> Introducido por un usuario autorizado.</a:t>
            </a:r>
            <a:endParaRPr lang="es-ES" altLang="ja-JP"/>
          </a:p>
          <a:p>
            <a:pPr eaLnBrk="1" hangingPunct="1">
              <a:buFont typeface="Wingdings" charset="2"/>
              <a:buChar char="§"/>
            </a:pPr>
            <a:r>
              <a:rPr lang="es-ES" altLang="ja-JP" i="1">
                <a:solidFill>
                  <a:srgbClr val="000000"/>
                </a:solidFill>
              </a:rPr>
              <a:t>Pedido de cliente, Cliente:</a:t>
            </a:r>
            <a:r>
              <a:rPr lang="es-ES" altLang="ja-JP">
                <a:solidFill>
                  <a:srgbClr val="000000"/>
                </a:solidFill>
              </a:rPr>
              <a:t/>
            </a:r>
            <a:br>
              <a:rPr lang="es-ES" altLang="ja-JP">
                <a:solidFill>
                  <a:srgbClr val="000000"/>
                </a:solidFill>
              </a:rPr>
            </a:br>
            <a:r>
              <a:rPr lang="es-ES" altLang="ja-JP">
                <a:solidFill>
                  <a:srgbClr val="000000"/>
                </a:solidFill>
              </a:rPr>
              <a:t>Para enlazar la orden de fabricación con un pedido de cliente o un cliente.</a:t>
            </a:r>
            <a:endParaRPr lang="es-ES" altLang="ja-JP"/>
          </a:p>
          <a:p>
            <a:pPr eaLnBrk="1" hangingPunct="1"/>
            <a:endParaRPr lang="es-ES" altLang="es-ES_tradnl"/>
          </a:p>
        </p:txBody>
      </p:sp>
    </p:spTree>
    <p:extLst>
      <p:ext uri="{BB962C8B-B14F-4D97-AF65-F5344CB8AC3E}">
        <p14:creationId xmlns:p14="http://schemas.microsoft.com/office/powerpoint/2010/main" val="2029830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783063E-80EB-DD48-ACEB-83F24C75DEB2}" type="slidenum">
              <a:rPr lang="es-ES" altLang="es-ES_tradnl" sz="1300"/>
              <a:pPr eaLnBrk="1" hangingPunct="1"/>
              <a:t>17</a:t>
            </a:fld>
            <a:endParaRPr lang="es-ES" altLang="es-ES_tradnl" sz="13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charset="2"/>
              <a:buChar char="§"/>
            </a:pPr>
            <a:r>
              <a:rPr lang="en-US" altLang="ja-JP">
                <a:solidFill>
                  <a:srgbClr val="000000"/>
                </a:solidFill>
                <a:ea typeface="MingLiU" charset="0"/>
              </a:rPr>
              <a:t>En la etiqueta </a:t>
            </a:r>
            <a:r>
              <a:rPr lang="en-US" altLang="ja-JP" i="1">
                <a:solidFill>
                  <a:srgbClr val="000000"/>
                </a:solidFill>
                <a:ea typeface="MingLiU" charset="0"/>
              </a:rPr>
              <a:t>Resumen, </a:t>
            </a:r>
            <a:r>
              <a:rPr lang="en-US" altLang="ja-JP">
                <a:solidFill>
                  <a:srgbClr val="000000"/>
                </a:solidFill>
                <a:ea typeface="MingLiU" charset="0"/>
              </a:rPr>
              <a:t>dispone de la informaci</a:t>
            </a:r>
            <a:r>
              <a:rPr lang="es-ES" altLang="ja-JP">
                <a:solidFill>
                  <a:srgbClr val="000000"/>
                </a:solidFill>
                <a:ea typeface="MingLiU" charset="0"/>
              </a:rPr>
              <a:t>ón que resume la orden de fabricación.</a:t>
            </a:r>
            <a:r>
              <a:rPr lang="en-US" altLang="ja-JP">
                <a:ea typeface="MingLiU" charset="0"/>
              </a:rPr>
              <a:t> </a:t>
            </a:r>
            <a:r>
              <a:rPr lang="es-ES" altLang="ja-JP">
                <a:solidFill>
                  <a:srgbClr val="000000"/>
                </a:solidFill>
                <a:ea typeface="MingLiU" charset="0"/>
              </a:rPr>
              <a:t>La etiqueta muestra la información sobre las órdenes de fabricación liberadas y cerradas.</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Coste de componente real:</a:t>
            </a:r>
            <a:r>
              <a:rPr lang="es-ES" altLang="ja-JP">
                <a:solidFill>
                  <a:srgbClr val="000000"/>
                </a:solidFill>
                <a:ea typeface="MingLiU" charset="0"/>
              </a:rPr>
              <a:t> Muestra el valor total de todos los componentes enviados a la orden de fabricación.</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Coste adicional real</a:t>
            </a:r>
            <a:r>
              <a:rPr lang="es-ES" altLang="ja-JP">
                <a:solidFill>
                  <a:srgbClr val="000000"/>
                </a:solidFill>
                <a:ea typeface="MingLiU" charset="0"/>
              </a:rPr>
              <a:t>: Muestra los costes adicionales reales que surgen cuando se define un componente en </a:t>
            </a:r>
            <a:r>
              <a:rPr lang="es-ES" altLang="ja-JP" i="1">
                <a:solidFill>
                  <a:srgbClr val="000000"/>
                </a:solidFill>
                <a:ea typeface="MingLiU" charset="0"/>
              </a:rPr>
              <a:t>Datos maestros de artículo</a:t>
            </a:r>
            <a:r>
              <a:rPr lang="es-ES" altLang="ja-JP">
                <a:solidFill>
                  <a:srgbClr val="000000"/>
                </a:solidFill>
                <a:ea typeface="MingLiU" charset="0"/>
              </a:rPr>
              <a:t> como artículo no incluido en stock.</a:t>
            </a:r>
            <a:r>
              <a:rPr lang="en-US" altLang="ja-JP">
                <a:ea typeface="MingLiU" charset="0"/>
              </a:rPr>
              <a:t> </a:t>
            </a:r>
            <a:r>
              <a:rPr lang="es-ES" altLang="ja-JP">
                <a:solidFill>
                  <a:srgbClr val="000000"/>
                </a:solidFill>
                <a:ea typeface="MingLiU" charset="0"/>
              </a:rPr>
              <a:t>Éste puede ser el caso, por ejemplo, de un coste de servicio o laboral.</a:t>
            </a:r>
            <a:r>
              <a:rPr lang="en-US" altLang="ja-JP">
                <a:ea typeface="MingLiU" charset="0"/>
              </a:rPr>
              <a:t> </a:t>
            </a:r>
            <a:r>
              <a:rPr lang="en-US" altLang="ja-JP">
                <a:solidFill>
                  <a:srgbClr val="000000"/>
                </a:solidFill>
                <a:ea typeface="MingLiU" charset="0"/>
              </a:rPr>
              <a:t>Si existe m</a:t>
            </a:r>
            <a:r>
              <a:rPr lang="es-ES" altLang="ja-JP">
                <a:solidFill>
                  <a:srgbClr val="000000"/>
                </a:solidFill>
                <a:ea typeface="MingLiU" charset="0"/>
              </a:rPr>
              <a:t>ás de un coste adicional para el artículo, el coste visualizado en este campo será la suma de todos los costes adicionales.</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Coste de producto real:</a:t>
            </a:r>
            <a:r>
              <a:rPr lang="es-ES" altLang="ja-JP">
                <a:solidFill>
                  <a:srgbClr val="000000"/>
                </a:solidFill>
                <a:ea typeface="MingLiU" charset="0"/>
              </a:rPr>
              <a:t> Muestra el valor total de todos los productos montados para esta orden de fabricación.</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Desviación total:</a:t>
            </a:r>
            <a:r>
              <a:rPr lang="es-ES" altLang="ja-JP">
                <a:solidFill>
                  <a:srgbClr val="000000"/>
                </a:solidFill>
                <a:ea typeface="MingLiU" charset="0"/>
              </a:rPr>
              <a:t> Muestra el valor resultado del valor real de los componentes menos el valor real de los productos.</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Desviación por producto: </a:t>
            </a:r>
            <a:r>
              <a:rPr lang="es-ES" altLang="ja-JP">
                <a:solidFill>
                  <a:srgbClr val="000000"/>
                </a:solidFill>
                <a:ea typeface="MingLiU" charset="0"/>
              </a:rPr>
              <a:t>Muestra el valor de la desviación total dividida por el valor de la cantidad planificada.</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 desviación: </a:t>
            </a:r>
            <a:r>
              <a:rPr lang="es-ES" altLang="ja-JP">
                <a:solidFill>
                  <a:srgbClr val="000000"/>
                </a:solidFill>
                <a:ea typeface="MingLiU" charset="0"/>
              </a:rPr>
              <a:t>Muestra el porcentaje de la desviación por valor del producto.</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Entrada en diario: </a:t>
            </a:r>
            <a:r>
              <a:rPr lang="en-US" altLang="ja-JP">
                <a:solidFill>
                  <a:srgbClr val="000000"/>
                </a:solidFill>
                <a:ea typeface="MingLiU" charset="0"/>
              </a:rPr>
              <a:t>Muestra el n</a:t>
            </a:r>
            <a:r>
              <a:rPr lang="es-ES" altLang="ja-JP">
                <a:solidFill>
                  <a:srgbClr val="000000"/>
                </a:solidFill>
                <a:ea typeface="MingLiU" charset="0"/>
              </a:rPr>
              <a:t>úmero del producto de propuesta.</a:t>
            </a:r>
            <a:r>
              <a:rPr lang="en-US" altLang="ja-JP">
                <a:ea typeface="MingLiU" charset="0"/>
              </a:rPr>
              <a:t> </a:t>
            </a:r>
            <a:r>
              <a:rPr lang="es-ES" altLang="ja-JP">
                <a:solidFill>
                  <a:srgbClr val="000000"/>
                </a:solidFill>
                <a:ea typeface="MingLiU" charset="0"/>
              </a:rPr>
              <a:t>El valor se graba en el libro mayor y se muestra en las transacciones e informes de éste.</a:t>
            </a:r>
            <a:r>
              <a:rPr lang="en-US" altLang="ja-JP">
                <a:ea typeface="MingLiU" charset="0"/>
              </a:rPr>
              <a:t> </a:t>
            </a:r>
            <a:r>
              <a:rPr lang="es-ES" altLang="ja-JP">
                <a:solidFill>
                  <a:srgbClr val="000000"/>
                </a:solidFill>
                <a:ea typeface="MingLiU" charset="0"/>
              </a:rPr>
              <a:t>Se puede modificar el valor del campo.</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Cantidad planificada: </a:t>
            </a:r>
            <a:r>
              <a:rPr lang="es-ES" altLang="ja-JP">
                <a:solidFill>
                  <a:srgbClr val="000000"/>
                </a:solidFill>
                <a:ea typeface="MingLiU" charset="0"/>
              </a:rPr>
              <a:t>Muestra la cantidad total planificada de la orden de fabricación.</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Cantidad completada: </a:t>
            </a:r>
            <a:r>
              <a:rPr lang="es-ES" altLang="ja-JP">
                <a:solidFill>
                  <a:srgbClr val="000000"/>
                </a:solidFill>
                <a:ea typeface="MingLiU" charset="0"/>
              </a:rPr>
              <a:t>Muestra la cantidad completada total después de indicar la finalización de la fabricación.</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Cantidad rechazada: </a:t>
            </a:r>
            <a:r>
              <a:rPr lang="es-ES" altLang="ja-JP">
                <a:solidFill>
                  <a:srgbClr val="000000"/>
                </a:solidFill>
                <a:ea typeface="MingLiU" charset="0"/>
              </a:rPr>
              <a:t>Muestra la cantidad total rechazada de la orden de fabricación.</a:t>
            </a:r>
            <a:r>
              <a:rPr lang="en-US" altLang="ja-JP">
                <a:ea typeface="MingLiU" charset="0"/>
              </a:rPr>
              <a:t> </a:t>
            </a:r>
          </a:p>
          <a:p>
            <a:pPr eaLnBrk="1" hangingPunct="1">
              <a:lnSpc>
                <a:spcPct val="90000"/>
              </a:lnSpc>
              <a:buFont typeface="Wingdings" charset="2"/>
              <a:buChar char="§"/>
            </a:pPr>
            <a:r>
              <a:rPr lang="en-US" altLang="ja-JP" i="1">
                <a:solidFill>
                  <a:srgbClr val="000000"/>
                </a:solidFill>
                <a:ea typeface="MingLiU" charset="0"/>
              </a:rPr>
              <a:t>Fecha de vencimiento: </a:t>
            </a:r>
            <a:r>
              <a:rPr lang="es-ES" altLang="ja-JP">
                <a:solidFill>
                  <a:srgbClr val="000000"/>
                </a:solidFill>
                <a:ea typeface="MingLiU" charset="0"/>
              </a:rPr>
              <a:t>Muestra la fecha de vencimiento de la orden de fabricación.</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Fecha de cierre real: </a:t>
            </a:r>
            <a:r>
              <a:rPr lang="es-ES" altLang="ja-JP">
                <a:solidFill>
                  <a:srgbClr val="000000"/>
                </a:solidFill>
                <a:ea typeface="MingLiU" charset="0"/>
              </a:rPr>
              <a:t>Muestra la fecha de cierre de la orden de fabricación.</a:t>
            </a:r>
            <a:endParaRPr lang="en-US" altLang="ja-JP">
              <a:ea typeface="MingLiU" charset="0"/>
            </a:endParaRPr>
          </a:p>
          <a:p>
            <a:pPr eaLnBrk="1" hangingPunct="1">
              <a:lnSpc>
                <a:spcPct val="90000"/>
              </a:lnSpc>
              <a:buFont typeface="Wingdings" charset="2"/>
              <a:buChar char="§"/>
            </a:pPr>
            <a:r>
              <a:rPr lang="en-US" altLang="ja-JP" i="1">
                <a:solidFill>
                  <a:srgbClr val="000000"/>
                </a:solidFill>
                <a:ea typeface="MingLiU" charset="0"/>
              </a:rPr>
              <a:t>Atrasado: </a:t>
            </a:r>
            <a:r>
              <a:rPr lang="en-US" altLang="ja-JP">
                <a:solidFill>
                  <a:srgbClr val="000000"/>
                </a:solidFill>
                <a:ea typeface="MingLiU" charset="0"/>
              </a:rPr>
              <a:t>Muestra el número de d</a:t>
            </a:r>
            <a:r>
              <a:rPr lang="es-ES" altLang="ja-JP">
                <a:solidFill>
                  <a:srgbClr val="000000"/>
                </a:solidFill>
                <a:ea typeface="MingLiU" charset="0"/>
              </a:rPr>
              <a:t>ías en que la fecha de cierre real supera la fecha de vencimiento.</a:t>
            </a:r>
            <a:endParaRPr lang="en-US" altLang="ja-JP">
              <a:ea typeface="MingLiU" charset="0"/>
            </a:endParaRPr>
          </a:p>
          <a:p>
            <a:pPr eaLnBrk="1" hangingPunct="1"/>
            <a:endParaRPr lang="en-US" altLang="es-ES_tradnl"/>
          </a:p>
        </p:txBody>
      </p:sp>
    </p:spTree>
    <p:extLst>
      <p:ext uri="{BB962C8B-B14F-4D97-AF65-F5344CB8AC3E}">
        <p14:creationId xmlns:p14="http://schemas.microsoft.com/office/powerpoint/2010/main" val="439459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9CA52FE-788E-0D4F-B99D-939A9AA45800}" type="slidenum">
              <a:rPr lang="es-ES" altLang="es-ES_tradnl" sz="1300"/>
              <a:pPr eaLnBrk="1" hangingPunct="1"/>
              <a:t>18</a:t>
            </a:fld>
            <a:endParaRPr lang="es-ES" altLang="es-ES_tradnl" sz="13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799554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0DB0DAE-A201-5640-BF00-AD7F327BC000}" type="slidenum">
              <a:rPr lang="es-ES" altLang="es-ES_tradnl" sz="1300"/>
              <a:pPr eaLnBrk="1" hangingPunct="1"/>
              <a:t>19</a:t>
            </a:fld>
            <a:endParaRPr lang="es-ES" altLang="es-ES_tradnl" sz="13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30674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69E57C9-12AC-914E-88A1-0C85A984DF3B}" type="slidenum">
              <a:rPr lang="es-ES" altLang="es-ES_tradnl" sz="1300"/>
              <a:pPr eaLnBrk="1" hangingPunct="1"/>
              <a:t>2</a:t>
            </a:fld>
            <a:endParaRPr lang="es-ES" altLang="es-ES_tradnl" sz="13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243293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5973BAB-8581-684F-90E0-CFB8476F4594}" type="slidenum">
              <a:rPr lang="es-ES" altLang="es-ES_tradnl" sz="1300"/>
              <a:pPr eaLnBrk="1" hangingPunct="1"/>
              <a:t>20</a:t>
            </a:fld>
            <a:endParaRPr lang="es-ES" altLang="es-ES_tradnl"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91487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B4530E6-B9C0-9748-AF73-8CAA6B8014B3}" type="slidenum">
              <a:rPr lang="es-ES" altLang="es-ES_tradnl" sz="1300"/>
              <a:pPr eaLnBrk="1" hangingPunct="1"/>
              <a:t>21</a:t>
            </a:fld>
            <a:endParaRPr lang="es-ES" altLang="es-ES_tradnl" sz="13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395892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329F750-2FE2-8B45-9959-7189C531996A}" type="slidenum">
              <a:rPr lang="es-ES" altLang="es-ES_tradnl" sz="1300"/>
              <a:pPr eaLnBrk="1" hangingPunct="1"/>
              <a:t>22</a:t>
            </a:fld>
            <a:endParaRPr lang="es-ES" altLang="es-ES_tradnl" sz="13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80000"/>
              </a:lnSpc>
              <a:buFont typeface="Wingdings" charset="2"/>
              <a:buChar char="§"/>
            </a:pPr>
            <a:r>
              <a:rPr lang="es-ES_tradnl" altLang="es-ES_tradnl"/>
              <a:t>La figura anterior muestra los componentes básicos de un sistema MRP. Tres elementos fundamentales de información son determinantes en el sistema: un Programa Maestro (PMP), un archivo del estado legal del inventario y un archivo de las listas de materiales para la estructura del producto (BOM). Usando estas tres fuentes de información de entrada, la lógica del procesamiento del MRP (programa de cómputo) proporciona tres tipos de resultados de información sobre cada uno de los componentes del producto: el informe de excepciones, el plan de fabricación y el plan de aprovisionamiento de las órdenes a fabricar y comprar respectivamente.</a:t>
            </a:r>
            <a:endParaRPr lang="es-ES_tradnl" altLang="es-ES_tradnl" i="1"/>
          </a:p>
          <a:p>
            <a:pPr marL="228600" indent="-228600" eaLnBrk="1" hangingPunct="1">
              <a:lnSpc>
                <a:spcPct val="80000"/>
              </a:lnSpc>
              <a:buFont typeface="Wingdings" charset="2"/>
              <a:buChar char="§"/>
            </a:pPr>
            <a:r>
              <a:rPr lang="es-ES_tradnl" altLang="es-ES_tradnl" i="1"/>
              <a:t>Programa Maestro de producción(PMP).</a:t>
            </a:r>
            <a:r>
              <a:rPr lang="es-ES_tradnl" altLang="es-ES_tradnl"/>
              <a:t> El PMP se inicia a partir de los pedidos de los clientes de la empresa o de los pronósticos de la demanda anteriores al inicio del MRP; llegan a ser un insumo del sistema. Diseñado para satisfacer la demanda del mercado, el PMP identifica las cantidades de cada uno de los productos terminados (artículo final) y cuándo es necesario producirlo durante cada periodo futuro dentro del horizonte de planeación de la producción. Las órdenes de reemplazo (servicio) de componentes (demanda independiente) a los clientes también son consideradas como artículos finales en el PMP. Por tanto, el PMP proporciona la información focal para el sistema MRP; en última instancia, controla las acciones recomendadas por el sistema en el ritmo de adquisición de los materiales y en la integración de los subconjuntos, los que se engranan para cumplir con el programa de producción del PMP.</a:t>
            </a:r>
            <a:endParaRPr lang="en-US" altLang="es-ES_tradnl" i="1"/>
          </a:p>
          <a:p>
            <a:pPr marL="228600" indent="-228600" eaLnBrk="1" hangingPunct="1">
              <a:lnSpc>
                <a:spcPct val="80000"/>
              </a:lnSpc>
              <a:buFont typeface="Wingdings" charset="2"/>
              <a:buChar char="§"/>
            </a:pPr>
            <a:r>
              <a:rPr lang="en-US" altLang="es-ES_tradnl" i="1"/>
              <a:t>Lista de Materiales (BOM: Bill of materials).</a:t>
            </a:r>
            <a:r>
              <a:rPr lang="en-US" altLang="es-ES_tradnl"/>
              <a:t> </a:t>
            </a:r>
            <a:r>
              <a:rPr lang="es-ES_tradnl" altLang="es-ES_tradnl"/>
              <a:t>La BOM identifica como se manufactura cada uno de los productos terminados, especificando todos los artículos, subcomponentes, su secuencia de integración, cantidad en cada una de las unidades terminadas y cuáles centros de trabajo realizan la secuencia de integración en las instalaciones.  Esta información se obtiene de los documentos de diseño del producto, del análisis del flujo de trabajo y de otra documentación estándar de manufactura y de ingeniería industrial. La información más importante de la BOM es la estructura del producto.</a:t>
            </a:r>
            <a:endParaRPr lang="es-ES_tradnl" altLang="es-ES_tradnl" i="1"/>
          </a:p>
          <a:p>
            <a:pPr marL="228600" indent="-228600" eaLnBrk="1" hangingPunct="1">
              <a:lnSpc>
                <a:spcPct val="80000"/>
              </a:lnSpc>
              <a:buFont typeface="Wingdings" charset="2"/>
              <a:buChar char="§"/>
            </a:pPr>
            <a:r>
              <a:rPr lang="es-ES_tradnl" altLang="es-ES_tradnl" i="1"/>
              <a:t>Archivo del estado legal del inventario.</a:t>
            </a:r>
            <a:r>
              <a:rPr lang="es-ES_tradnl" altLang="es-ES_tradnl"/>
              <a:t> El sistema debe de contener un archivo totalmente actualizado del estado legal  del inventario de cada uno de los artículos en la estructura del producto.</a:t>
            </a:r>
          </a:p>
          <a:p>
            <a:pPr marL="228600" indent="-228600" eaLnBrk="1" hangingPunct="1">
              <a:lnSpc>
                <a:spcPct val="80000"/>
              </a:lnSpc>
              <a:buFont typeface="Wingdings" charset="2"/>
              <a:buChar char="§"/>
            </a:pPr>
            <a:r>
              <a:rPr lang="es-ES_tradnl" altLang="es-ES_tradnl"/>
              <a:t>Este archivo proporciona la información precisa sobre la disponibilidad de cada artículo controlado por MRP. El sistema amplía esta información para mantener una contabilidad precisa de todas las transacciones en el inventario, las actuales y las planeadas. El archivo del estado legal del inventario contiene la identificación (número de identificación),  cantidad disponible, nivel de existencias de seguridad, cantidad asignada y el tiempo de espera de adquisición de cada uno de los artículos.</a:t>
            </a:r>
            <a:endParaRPr lang="es-ES_tradnl" altLang="es-ES_tradnl" i="1"/>
          </a:p>
          <a:p>
            <a:pPr marL="228600" indent="-228600" eaLnBrk="1" hangingPunct="1">
              <a:lnSpc>
                <a:spcPct val="80000"/>
              </a:lnSpc>
              <a:buFont typeface="Wingdings" charset="2"/>
              <a:buChar char="§"/>
            </a:pPr>
            <a:r>
              <a:rPr lang="es-ES_tradnl" altLang="es-ES_tradnl" i="1"/>
              <a:t>Lógica de procesamiento del MRP. </a:t>
            </a:r>
            <a:r>
              <a:rPr lang="es-ES_tradnl" altLang="es-ES_tradnl"/>
              <a:t>La lógica de procesamiento o explosión de las necesidades del MRP,  acepta el programa maestro y determina los programas de componentes para los artículos de menores niveles sucesivos a lo largo de las estructuras del producto. Calcula para cada uno de los periodos (normalmente semanas), en el horizonte del tiempo de programación, cuántos de cada artículo se necesitan (requerimientos brutos), cuántas unidades del inventario existentes se encuentran disponibles, la cantidad neta que se debe planear al recibir las entregas (recepción de órdenes planeadas) y cuándo deben de colocarse las órdenes para los nuevos embarques (colocación de las órdenes planeadas) de manera que los materiales lleguen exactamente cuando se necesitan.  Este procedimiento continúa hasta que se hayan determinado todos lo requerimientos para lo artículos que serán utilizados para cumplir con el PMP.</a:t>
            </a:r>
            <a:endParaRPr lang="es-ES_tradnl" altLang="es-ES_tradnl" i="1"/>
          </a:p>
          <a:p>
            <a:pPr marL="228600" indent="-228600" eaLnBrk="1" hangingPunct="1">
              <a:lnSpc>
                <a:spcPct val="80000"/>
              </a:lnSpc>
              <a:buFont typeface="Wingdings" charset="2"/>
              <a:buChar char="§"/>
            </a:pPr>
            <a:r>
              <a:rPr lang="es-ES_tradnl" altLang="es-ES_tradnl" i="1"/>
              <a:t>Resultado de la explosión de necesidades.</a:t>
            </a:r>
            <a:r>
              <a:rPr lang="es-ES_tradnl" altLang="es-ES_tradnl"/>
              <a:t> Como se comentó anteriormente, como resultado de la explosión MRP, se obtienen el plan de producción de cada uno de los artículos que han de ser fabricados, especificando cantidades y fechas en que han de ser lanzadas las órdenes de fabricación, el plan de aprovisionamiento que detalla las fechas y tamaños de los pedidos a proveedores para todos aquellas referencias que serán adquiridas en el exterior, y el informe de excepciones que permite conocer qué órdenes de fabricación van retrasadas y cuáles son sus posibles repercusiones sobre el plan de producción y en última instancia,  sobre fechas de entrega de pedidos a clientes.</a:t>
            </a:r>
            <a:endParaRPr lang="es-ES" altLang="es-ES_tradnl"/>
          </a:p>
        </p:txBody>
      </p:sp>
    </p:spTree>
    <p:extLst>
      <p:ext uri="{BB962C8B-B14F-4D97-AF65-F5344CB8AC3E}">
        <p14:creationId xmlns:p14="http://schemas.microsoft.com/office/powerpoint/2010/main" val="165255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A1BCF84-3EEF-CC49-B209-0EE7435C7D2A}" type="slidenum">
              <a:rPr lang="es-ES" altLang="es-ES_tradnl" sz="1300"/>
              <a:pPr eaLnBrk="1" hangingPunct="1"/>
              <a:t>23</a:t>
            </a:fld>
            <a:endParaRPr lang="es-ES" altLang="es-ES_tradnl"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charset="2"/>
              <a:buChar char="§"/>
            </a:pPr>
            <a:r>
              <a:rPr lang="es-ES" altLang="es-ES_tradnl">
                <a:solidFill>
                  <a:srgbClr val="000000"/>
                </a:solidFill>
              </a:rPr>
              <a:t>Los datos que introduce como entrada para la fuente de datos de la Planificación de necesidades de material pueden proceder de:</a:t>
            </a:r>
            <a:endParaRPr lang="en-GB" altLang="es-ES_tradnl"/>
          </a:p>
          <a:p>
            <a:pPr lvl="1" eaLnBrk="1" hangingPunct="1">
              <a:lnSpc>
                <a:spcPct val="90000"/>
              </a:lnSpc>
              <a:buFont typeface="Wingdings" charset="2"/>
              <a:buChar char="§"/>
            </a:pPr>
            <a:r>
              <a:rPr lang="en-US" altLang="es-ES_tradnl">
                <a:solidFill>
                  <a:srgbClr val="000000"/>
                </a:solidFill>
              </a:rPr>
              <a:t>Pedidos pendientes y facturas anticipadas de acreedores como entradas previstas.</a:t>
            </a:r>
            <a:endParaRPr lang="en-GB" altLang="es-ES_tradnl"/>
          </a:p>
          <a:p>
            <a:pPr lvl="1" eaLnBrk="1" hangingPunct="1">
              <a:lnSpc>
                <a:spcPct val="90000"/>
              </a:lnSpc>
              <a:buFont typeface="Wingdings" charset="2"/>
              <a:buChar char="§"/>
            </a:pPr>
            <a:r>
              <a:rPr lang="en-US" altLang="es-ES_tradnl">
                <a:solidFill>
                  <a:srgbClr val="000000"/>
                </a:solidFill>
              </a:rPr>
              <a:t>Pedidos de cliente pendientes y facturas anticipadas de deudores como necesidades.</a:t>
            </a:r>
            <a:endParaRPr lang="en-GB" altLang="es-ES_tradnl"/>
          </a:p>
          <a:p>
            <a:pPr lvl="1" eaLnBrk="1" hangingPunct="1">
              <a:lnSpc>
                <a:spcPct val="90000"/>
              </a:lnSpc>
              <a:buFont typeface="Wingdings" charset="2"/>
              <a:buChar char="§"/>
            </a:pPr>
            <a:r>
              <a:rPr lang="en-US" altLang="es-ES_tradnl">
                <a:solidFill>
                  <a:srgbClr val="000000"/>
                </a:solidFill>
              </a:rPr>
              <a:t>Pronósticos definidos como necesidad adicional.</a:t>
            </a:r>
            <a:endParaRPr lang="en-GB" altLang="es-ES_tradnl"/>
          </a:p>
          <a:p>
            <a:pPr lvl="1" eaLnBrk="1" hangingPunct="1">
              <a:lnSpc>
                <a:spcPct val="90000"/>
              </a:lnSpc>
              <a:buFont typeface="Wingdings" charset="2"/>
              <a:buChar char="§"/>
            </a:pPr>
            <a:r>
              <a:rPr lang="en-US" altLang="es-ES_tradnl">
                <a:solidFill>
                  <a:srgbClr val="000000"/>
                </a:solidFill>
              </a:rPr>
              <a:t>Inventario: Stock existente por almacén de un artículo y nivel m</a:t>
            </a:r>
            <a:r>
              <a:rPr lang="es-ES" altLang="es-ES_tradnl">
                <a:solidFill>
                  <a:srgbClr val="000000"/>
                </a:solidFill>
              </a:rPr>
              <a:t>ínimo de stock de los datos maestros de artículo.</a:t>
            </a:r>
            <a:endParaRPr lang="en-GB" altLang="es-ES_tradnl"/>
          </a:p>
          <a:p>
            <a:pPr lvl="1" eaLnBrk="1" hangingPunct="1">
              <a:lnSpc>
                <a:spcPct val="90000"/>
              </a:lnSpc>
              <a:buFont typeface="Wingdings" charset="2"/>
              <a:buChar char="§"/>
            </a:pPr>
            <a:r>
              <a:rPr lang="en-US" altLang="es-ES_tradnl">
                <a:solidFill>
                  <a:srgbClr val="000000"/>
                </a:solidFill>
              </a:rPr>
              <a:t>Órdenes de fabricación pendientes de artículos principales como entradas previstas.</a:t>
            </a:r>
            <a:endParaRPr lang="en-GB" altLang="es-ES_tradnl"/>
          </a:p>
          <a:p>
            <a:pPr lvl="1" eaLnBrk="1" hangingPunct="1">
              <a:lnSpc>
                <a:spcPct val="90000"/>
              </a:lnSpc>
              <a:buFont typeface="Wingdings" charset="2"/>
              <a:buChar char="§"/>
            </a:pPr>
            <a:r>
              <a:rPr lang="en-US" altLang="es-ES_tradnl">
                <a:solidFill>
                  <a:srgbClr val="000000"/>
                </a:solidFill>
              </a:rPr>
              <a:t>Necesidades dependientes de principal: Necesidades de art</a:t>
            </a:r>
            <a:r>
              <a:rPr lang="es-ES" altLang="es-ES_tradnl">
                <a:solidFill>
                  <a:srgbClr val="000000"/>
                </a:solidFill>
              </a:rPr>
              <a:t>ículos subordinados de un artículo principal, que se crean en función de la lista de materiales de un artículo principal.</a:t>
            </a:r>
            <a:r>
              <a:rPr lang="en-GB" altLang="es-ES_tradnl"/>
              <a:t>   </a:t>
            </a:r>
          </a:p>
          <a:p>
            <a:pPr lvl="1" eaLnBrk="1" hangingPunct="1">
              <a:lnSpc>
                <a:spcPct val="90000"/>
              </a:lnSpc>
              <a:buFont typeface="Wingdings" charset="2"/>
              <a:buChar char="§"/>
            </a:pPr>
            <a:r>
              <a:rPr lang="en-US" altLang="es-ES_tradnl">
                <a:solidFill>
                  <a:srgbClr val="000000"/>
                </a:solidFill>
              </a:rPr>
              <a:t>Datos de planificaci</a:t>
            </a:r>
            <a:r>
              <a:rPr lang="es-ES" altLang="es-ES_tradnl">
                <a:solidFill>
                  <a:srgbClr val="000000"/>
                </a:solidFill>
              </a:rPr>
              <a:t>ón: Los datos que proceden del registro maestro de artículo, que se actualizan en la ficha </a:t>
            </a:r>
            <a:r>
              <a:rPr lang="es-ES" altLang="es-ES_tradnl" i="1">
                <a:solidFill>
                  <a:srgbClr val="000000"/>
                </a:solidFill>
              </a:rPr>
              <a:t>Planificación </a:t>
            </a:r>
            <a:r>
              <a:rPr lang="es-ES" altLang="es-ES_tradnl">
                <a:solidFill>
                  <a:srgbClr val="000000"/>
                </a:solidFill>
              </a:rPr>
              <a:t>de éste.</a:t>
            </a:r>
            <a:endParaRPr lang="en-GB" altLang="es-ES_tradnl"/>
          </a:p>
          <a:p>
            <a:pPr lvl="1" eaLnBrk="1" hangingPunct="1">
              <a:lnSpc>
                <a:spcPct val="90000"/>
              </a:lnSpc>
              <a:buFont typeface="Wingdings" charset="2"/>
              <a:buChar char="§"/>
            </a:pPr>
            <a:r>
              <a:rPr lang="en-US" altLang="es-ES_tradnl">
                <a:solidFill>
                  <a:srgbClr val="000000"/>
                </a:solidFill>
              </a:rPr>
              <a:t>Lista de materiales: Información sobre el art</a:t>
            </a:r>
            <a:r>
              <a:rPr lang="es-ES" altLang="es-ES_tradnl">
                <a:solidFill>
                  <a:srgbClr val="000000"/>
                </a:solidFill>
              </a:rPr>
              <a:t>ículo principal y la cantidad de artículos subordinados.</a:t>
            </a:r>
            <a:endParaRPr lang="en-GB" altLang="es-ES_tradnl"/>
          </a:p>
          <a:p>
            <a:pPr eaLnBrk="1" hangingPunct="1">
              <a:lnSpc>
                <a:spcPct val="90000"/>
              </a:lnSpc>
              <a:buFont typeface="Wingdings" charset="2"/>
              <a:buChar char="§"/>
            </a:pPr>
            <a:r>
              <a:rPr lang="es-ES" altLang="es-ES_tradnl">
                <a:solidFill>
                  <a:srgbClr val="000000"/>
                </a:solidFill>
              </a:rPr>
              <a:t>Los datos que se obtienen como salida de la Planificación de necesidades de material son recomendaciones de pedidos y de órdenes de fabricación, según el método de aprovisionamiento especificado en el registro maestro de artículo.</a:t>
            </a:r>
            <a:r>
              <a:rPr lang="en-GB" altLang="es-ES_tradnl"/>
              <a:t>  </a:t>
            </a:r>
          </a:p>
          <a:p>
            <a:pPr eaLnBrk="1" hangingPunct="1">
              <a:lnSpc>
                <a:spcPct val="90000"/>
              </a:lnSpc>
            </a:pPr>
            <a:endParaRPr lang="es-ES" altLang="es-ES_tradnl"/>
          </a:p>
          <a:p>
            <a:pPr eaLnBrk="1" hangingPunct="1">
              <a:lnSpc>
                <a:spcPct val="80000"/>
              </a:lnSpc>
              <a:buFont typeface="Wingdings" charset="2"/>
              <a:buChar char="§"/>
            </a:pPr>
            <a:endParaRPr lang="es-ES" altLang="es-ES_tradnl"/>
          </a:p>
        </p:txBody>
      </p:sp>
    </p:spTree>
    <p:extLst>
      <p:ext uri="{BB962C8B-B14F-4D97-AF65-F5344CB8AC3E}">
        <p14:creationId xmlns:p14="http://schemas.microsoft.com/office/powerpoint/2010/main" val="1168551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557585E-858A-514F-9988-9E4FE99497DA}" type="slidenum">
              <a:rPr lang="es-ES" altLang="es-ES_tradnl" sz="1300"/>
              <a:pPr eaLnBrk="1" hangingPunct="1"/>
              <a:t>24</a:t>
            </a:fld>
            <a:endParaRPr lang="es-ES" altLang="es-ES_tradnl" sz="13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115209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CB70406-6E7E-244D-83BD-AF81B3D98CD4}" type="slidenum">
              <a:rPr lang="es-ES" altLang="es-ES_tradnl" sz="1300"/>
              <a:pPr eaLnBrk="1" hangingPunct="1"/>
              <a:t>25</a:t>
            </a:fld>
            <a:endParaRPr lang="es-ES" altLang="es-ES_tradnl" sz="13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91467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00086622-8C21-E647-83C9-84C24378747B}" type="slidenum">
              <a:rPr lang="es-ES" altLang="es-ES_tradnl" sz="1300"/>
              <a:pPr algn="r" eaLnBrk="1" hangingPunct="1"/>
              <a:t>26</a:t>
            </a:fld>
            <a:endParaRPr lang="es-ES" altLang="es-ES_tradnl" sz="13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848456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F390A92E-F70D-654B-8351-CE4F2620C3D8}" type="slidenum">
              <a:rPr lang="es-ES" altLang="es-ES_tradnl" sz="1300"/>
              <a:pPr algn="r" eaLnBrk="1" hangingPunct="1"/>
              <a:t>27</a:t>
            </a:fld>
            <a:endParaRPr lang="es-ES" altLang="es-ES_tradnl" sz="13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511201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14D3FDC2-B4A8-F24A-8910-49E2752FD46B}" type="slidenum">
              <a:rPr lang="es-ES" altLang="es-ES_tradnl" sz="1300"/>
              <a:pPr algn="r" eaLnBrk="1" hangingPunct="1"/>
              <a:t>28</a:t>
            </a:fld>
            <a:endParaRPr lang="es-ES" altLang="es-ES_tradnl" sz="13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478147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489DA3E3-F01F-634A-8399-E95B58A180C1}" type="slidenum">
              <a:rPr lang="es-ES" altLang="es-ES_tradnl" sz="1300"/>
              <a:pPr algn="r" eaLnBrk="1" hangingPunct="1"/>
              <a:t>29</a:t>
            </a:fld>
            <a:endParaRPr lang="es-ES" altLang="es-ES_tradnl" sz="13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345309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C8E3904-1E14-5447-B3FF-DCD08BC96CB5}" type="slidenum">
              <a:rPr lang="es-ES" altLang="es-ES_tradnl" sz="1300"/>
              <a:pPr eaLnBrk="1" hangingPunct="1"/>
              <a:t>3</a:t>
            </a:fld>
            <a:endParaRPr lang="es-ES" altLang="es-ES_tradnl" sz="13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023414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B55BC06-B51C-A941-A7AF-52492246C770}" type="slidenum">
              <a:rPr lang="es-ES" altLang="es-ES_tradnl" sz="1300"/>
              <a:pPr eaLnBrk="1" hangingPunct="1"/>
              <a:t>30</a:t>
            </a:fld>
            <a:endParaRPr lang="es-ES" altLang="es-ES_tradnl" sz="13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116406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F0C13D5-3AC1-3B44-8872-F18E9474C525}" type="slidenum">
              <a:rPr lang="es-ES" altLang="es-ES_tradnl" sz="1300"/>
              <a:pPr eaLnBrk="1" hangingPunct="1"/>
              <a:t>31</a:t>
            </a:fld>
            <a:endParaRPr lang="es-ES" altLang="es-ES_tradnl"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72614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8875E9F9-C4A4-924B-B59E-7C75542F9AF9}" type="slidenum">
              <a:rPr lang="es-ES" altLang="es-ES_tradnl" sz="1300"/>
              <a:pPr algn="r" eaLnBrk="1" hangingPunct="1"/>
              <a:t>32</a:t>
            </a:fld>
            <a:endParaRPr lang="es-ES" altLang="es-ES_tradnl"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71555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025D8F70-3543-AF4C-9D0A-4B9C1234EA7D}" type="slidenum">
              <a:rPr lang="es-ES" altLang="es-ES_tradnl" sz="1300"/>
              <a:pPr algn="r" eaLnBrk="1" hangingPunct="1"/>
              <a:t>33</a:t>
            </a:fld>
            <a:endParaRPr lang="es-ES" altLang="es-ES_tradnl"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426095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C730498B-6743-4D42-BDCA-CC8E6A0BF243}" type="slidenum">
              <a:rPr lang="es-ES" altLang="es-ES_tradnl" sz="1300"/>
              <a:pPr algn="r" eaLnBrk="1" hangingPunct="1"/>
              <a:t>34</a:t>
            </a:fld>
            <a:endParaRPr lang="es-ES" altLang="es-ES_tradnl"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614677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D07C3DE6-214E-814D-823A-1ECB357AAE24}" type="slidenum">
              <a:rPr lang="es-ES" altLang="es-ES_tradnl" sz="1300"/>
              <a:pPr algn="r" eaLnBrk="1" hangingPunct="1"/>
              <a:t>35</a:t>
            </a:fld>
            <a:endParaRPr lang="es-ES" altLang="es-ES_tradnl"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35844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90CEF1B-354C-884B-8D95-54FFB5092675}" type="slidenum">
              <a:rPr lang="es-ES" altLang="es-ES_tradnl" sz="1300"/>
              <a:pPr eaLnBrk="1" hangingPunct="1"/>
              <a:t>36</a:t>
            </a:fld>
            <a:endParaRPr lang="es-ES" altLang="es-ES_tradnl"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3713444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8C25980F-5B2A-E240-B323-F390E91BAA94}" type="slidenum">
              <a:rPr lang="es-ES" altLang="es-ES_tradnl" sz="1300"/>
              <a:pPr algn="r" eaLnBrk="1" hangingPunct="1"/>
              <a:t>37</a:t>
            </a:fld>
            <a:endParaRPr lang="es-ES" altLang="es-ES_tradnl" sz="13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598692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FD9A1E0-E7B2-E44E-807F-B0AF25312020}" type="slidenum">
              <a:rPr lang="es-ES" altLang="es-ES_tradnl" sz="1300"/>
              <a:pPr eaLnBrk="1" hangingPunct="1"/>
              <a:t>38</a:t>
            </a:fld>
            <a:endParaRPr lang="es-ES" altLang="es-ES_tradnl" sz="13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271826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7454F125-2E47-244D-B7FE-BD319562F746}" type="slidenum">
              <a:rPr lang="es-ES" altLang="es-ES_tradnl" sz="1300"/>
              <a:pPr algn="r" eaLnBrk="1" hangingPunct="1"/>
              <a:t>39</a:t>
            </a:fld>
            <a:endParaRPr lang="es-ES" altLang="es-ES_tradnl" sz="13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691331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461207-36CA-D146-B64E-F48A6A90EF61}" type="slidenum">
              <a:rPr lang="es-ES" altLang="es-ES_tradnl" sz="1300"/>
              <a:pPr eaLnBrk="1" hangingPunct="1"/>
              <a:t>4</a:t>
            </a:fld>
            <a:endParaRPr lang="es-ES" altLang="es-ES_tradnl" sz="13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CO" altLang="es-ES_tradnl"/>
              <a:t>Por ejemplo. Puede usted imaginarse una empresa con un sitio de trabajo peligrosamente desordenado, donde el empresario no controla la calidad de la materia prima y no respeta las exigencias de sus clientes al respecto, que se compromete a entregar trabajos sin contar con los que ya tiene, que no administra bien los adelantos en dinero que le hacen sus clientes, que sacrifica calidad de terminados por estar sobre el tiempo ó porque los operarios no están capacitados, con un deposito de materia prima donde no se encuentran las cosas y que por eso hay que comprar más y que al final siempre quedan mal con la entrega. Por si fuera poco imagine que las instalaciones no cumplen con las normas de seguridad, como tener tomacorrientes, o que los operarios estén capacitados en el uso de herramientas peligrosas. En este tipo de espacios ni siquiera existe un botiquín, y ni que decir de los equipos casi siempre dañados porque nunca se les hizo el mantenimiento adecuado.  </a:t>
            </a:r>
          </a:p>
          <a:p>
            <a:pPr eaLnBrk="1" hangingPunct="1"/>
            <a:r>
              <a:rPr lang="es-CO" altLang="es-ES_tradnl"/>
              <a:t>Lamentablemente el caso que imaginamos anteriormente no es del todo ficticio. Es más común de lo que esperaríamos. Estos espacios industriales de trabajo los encontramos en todas partes. Que tal si corrigiéramos esas fallas. De seguro que esa empresa seria altamente competitiva y estaría en posición de fuerza ante las demás.  </a:t>
            </a:r>
            <a:endParaRPr lang="es-ES" altLang="es-ES_tradnl"/>
          </a:p>
          <a:p>
            <a:pPr eaLnBrk="1" hangingPunct="1"/>
            <a:endParaRPr lang="en-US" altLang="es-ES_tradnl"/>
          </a:p>
        </p:txBody>
      </p:sp>
    </p:spTree>
    <p:extLst>
      <p:ext uri="{BB962C8B-B14F-4D97-AF65-F5344CB8AC3E}">
        <p14:creationId xmlns:p14="http://schemas.microsoft.com/office/powerpoint/2010/main" val="1002047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94046B8-4F7F-FD41-A85F-95EFA0019D12}" type="slidenum">
              <a:rPr lang="es-ES" altLang="es-ES_tradnl" sz="1300"/>
              <a:pPr eaLnBrk="1" hangingPunct="1"/>
              <a:t>40</a:t>
            </a:fld>
            <a:endParaRPr lang="es-ES" altLang="es-ES_tradnl" sz="13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107842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3FB54418-95DA-8847-810F-5DADB40FE30F}" type="slidenum">
              <a:rPr lang="es-ES" altLang="es-ES_tradnl" sz="1300"/>
              <a:pPr algn="r" eaLnBrk="1" hangingPunct="1"/>
              <a:t>41</a:t>
            </a:fld>
            <a:endParaRPr lang="es-ES" altLang="es-ES_tradnl" sz="13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6210095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42F1470-F29A-704C-BEC7-D444DB0DA10B}" type="slidenum">
              <a:rPr lang="es-ES" altLang="es-ES_tradnl" sz="1300"/>
              <a:pPr eaLnBrk="1" hangingPunct="1"/>
              <a:t>42</a:t>
            </a:fld>
            <a:endParaRPr lang="es-ES" altLang="es-ES_tradnl" sz="13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3302635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FE7252D-D934-9747-8496-55849996F326}" type="slidenum">
              <a:rPr lang="es-ES" altLang="es-ES_tradnl" sz="1300"/>
              <a:pPr eaLnBrk="1" hangingPunct="1"/>
              <a:t>43</a:t>
            </a:fld>
            <a:endParaRPr lang="es-ES" altLang="es-ES_tradnl" sz="13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86967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DA317FFB-3F4E-3042-A0C1-AAF7E451D6E4}" type="slidenum">
              <a:rPr lang="es-ES" altLang="es-ES_tradnl" sz="1300"/>
              <a:pPr algn="r" eaLnBrk="1" hangingPunct="1"/>
              <a:t>44</a:t>
            </a:fld>
            <a:endParaRPr lang="es-ES" altLang="es-ES_tradnl"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9539344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0C6F0BC5-3432-8A49-AFD9-15A4F15AE717}" type="slidenum">
              <a:rPr lang="es-ES" altLang="es-ES_tradnl" sz="1300"/>
              <a:pPr algn="r" eaLnBrk="1" hangingPunct="1"/>
              <a:t>45</a:t>
            </a:fld>
            <a:endParaRPr lang="es-ES" altLang="es-ES_tradnl" sz="13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4560687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1CD4E88-BB37-8A47-B396-224CB84334FB}" type="slidenum">
              <a:rPr lang="es-ES" altLang="es-ES_tradnl" sz="1300"/>
              <a:pPr eaLnBrk="1" hangingPunct="1"/>
              <a:t>46</a:t>
            </a:fld>
            <a:endParaRPr lang="es-ES" altLang="es-ES_tradnl" sz="13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7775047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F0F98B8F-49E9-9F42-96A0-44148614DB34}" type="slidenum">
              <a:rPr lang="es-ES" altLang="es-ES_tradnl" sz="1300"/>
              <a:pPr algn="r" eaLnBrk="1" hangingPunct="1"/>
              <a:t>47</a:t>
            </a:fld>
            <a:endParaRPr lang="es-ES" altLang="es-ES_tradnl" sz="13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4458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26F785B-8828-6848-BB9E-C3FF48C307CF}" type="slidenum">
              <a:rPr lang="es-ES" altLang="es-ES_tradnl" sz="1300"/>
              <a:pPr eaLnBrk="1" hangingPunct="1"/>
              <a:t>48</a:t>
            </a:fld>
            <a:endParaRPr lang="es-ES" altLang="es-ES_tradnl" sz="13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410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3FB8A087-FB9C-BE4C-8F23-03BD23A110FD}" type="slidenum">
              <a:rPr lang="es-ES" altLang="es-ES_tradnl" sz="1300"/>
              <a:pPr algn="r" eaLnBrk="1" hangingPunct="1"/>
              <a:t>49</a:t>
            </a:fld>
            <a:endParaRPr lang="es-ES" altLang="es-ES_tradnl" sz="13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904425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9D728C4-F3CB-3C40-8176-CC8CE6D743E3}" type="slidenum">
              <a:rPr lang="es-ES" altLang="es-ES_tradnl" sz="1300"/>
              <a:pPr eaLnBrk="1" hangingPunct="1"/>
              <a:t>5</a:t>
            </a:fld>
            <a:endParaRPr lang="es-ES" altLang="es-ES_tradnl"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530014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C5F2274-50F9-AF4A-B724-D1A70E2867D2}" type="slidenum">
              <a:rPr lang="es-ES" altLang="es-ES_tradnl" sz="1300"/>
              <a:pPr eaLnBrk="1" hangingPunct="1"/>
              <a:t>50</a:t>
            </a:fld>
            <a:endParaRPr lang="es-ES" altLang="es-ES_tradnl" sz="13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7927637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7181929E-ECCF-3C4E-90F7-F0D74E3DA937}" type="slidenum">
              <a:rPr lang="es-ES" altLang="es-ES_tradnl" sz="1300"/>
              <a:pPr algn="r" eaLnBrk="1" hangingPunct="1"/>
              <a:t>51</a:t>
            </a:fld>
            <a:endParaRPr lang="es-ES" altLang="es-ES_tradnl" sz="13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9915145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FE133C23-39AF-2541-B514-EBEE1F921F5A}" type="slidenum">
              <a:rPr lang="es-ES" altLang="es-ES_tradnl" sz="1300"/>
              <a:pPr algn="r" eaLnBrk="1" hangingPunct="1"/>
              <a:t>52</a:t>
            </a:fld>
            <a:endParaRPr lang="es-ES" altLang="es-ES_tradnl" sz="13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0593071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0B49FCC-D1DF-284D-AC17-1C0DF74ABE46}" type="slidenum">
              <a:rPr lang="es-ES" altLang="es-ES_tradnl" sz="1300"/>
              <a:pPr eaLnBrk="1" hangingPunct="1"/>
              <a:t>53</a:t>
            </a:fld>
            <a:endParaRPr lang="es-ES" altLang="es-ES_tradnl" sz="13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928445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76058181-F4EE-0747-91DD-D3DF4A233F07}" type="slidenum">
              <a:rPr lang="es-ES" altLang="es-ES_tradnl" sz="1300"/>
              <a:pPr algn="r" eaLnBrk="1" hangingPunct="1"/>
              <a:t>54</a:t>
            </a:fld>
            <a:endParaRPr lang="es-ES" altLang="es-ES_tradnl" sz="13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5560153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0B78DA47-FAB3-9049-9ECF-6EE8DC06E336}" type="slidenum">
              <a:rPr lang="es-ES" altLang="es-ES_tradnl" sz="1300"/>
              <a:pPr algn="r" eaLnBrk="1" hangingPunct="1"/>
              <a:t>55</a:t>
            </a:fld>
            <a:endParaRPr lang="es-ES" altLang="es-ES_tradnl" sz="13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042189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95C5F2CC-AA45-FF4F-912F-758170108B32}" type="slidenum">
              <a:rPr lang="es-ES" altLang="es-ES_tradnl" sz="1300"/>
              <a:pPr algn="r" eaLnBrk="1" hangingPunct="1"/>
              <a:t>56</a:t>
            </a:fld>
            <a:endParaRPr lang="es-ES" altLang="es-ES_tradnl" sz="13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9930784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AC99B1A0-53CE-D14A-8B8B-FFA63851E954}" type="slidenum">
              <a:rPr lang="es-ES" altLang="es-ES_tradnl" sz="1300"/>
              <a:pPr algn="r" eaLnBrk="1" hangingPunct="1"/>
              <a:t>57</a:t>
            </a:fld>
            <a:endParaRPr lang="es-ES" altLang="es-ES_tradnl" sz="13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219230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ED9C6FA-0C0E-2D42-8FA4-4DE2C82E90ED}" type="slidenum">
              <a:rPr lang="es-ES" altLang="es-ES_tradnl" sz="1300"/>
              <a:pPr eaLnBrk="1" hangingPunct="1"/>
              <a:t>6</a:t>
            </a:fld>
            <a:endParaRPr lang="es-ES" altLang="es-ES_tradnl" sz="13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941522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12CE1BE-C4FB-A24E-A677-A7A34BF45C18}" type="slidenum">
              <a:rPr lang="es-ES" altLang="es-ES_tradnl" sz="1300"/>
              <a:pPr eaLnBrk="1" hangingPunct="1"/>
              <a:t>7</a:t>
            </a:fld>
            <a:endParaRPr lang="es-ES" altLang="es-ES_tradnl"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4985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5C11F59-88C9-4F4E-A7FA-5CBF152CD179}" type="slidenum">
              <a:rPr lang="es-ES" altLang="es-ES_tradnl" sz="1300"/>
              <a:pPr eaLnBrk="1" hangingPunct="1"/>
              <a:t>8</a:t>
            </a:fld>
            <a:endParaRPr lang="es-ES" altLang="es-ES_tradnl" sz="13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charset="2"/>
              <a:buChar char="§"/>
            </a:pPr>
            <a:r>
              <a:rPr lang="es-ES" altLang="es-ES_tradnl">
                <a:solidFill>
                  <a:srgbClr val="000000"/>
                </a:solidFill>
              </a:rPr>
              <a:t>Cuando crea un pedido de cliente con una lista de materiales de venta, el sistema muestra el producto acabado y sus componentes.</a:t>
            </a:r>
            <a:r>
              <a:rPr lang="es-ES" altLang="es-ES_tradnl"/>
              <a:t> </a:t>
            </a:r>
          </a:p>
          <a:p>
            <a:pPr eaLnBrk="1" hangingPunct="1">
              <a:buFont typeface="Wingdings" charset="2"/>
              <a:buChar char="§"/>
            </a:pPr>
            <a:r>
              <a:rPr lang="es-ES" altLang="es-ES_tradnl">
                <a:solidFill>
                  <a:srgbClr val="000000"/>
                </a:solidFill>
              </a:rPr>
              <a:t>El sistema crea una contabilización de consumo para los componentes cuando se crea la entrega o la factura.</a:t>
            </a:r>
            <a:r>
              <a:rPr lang="es-ES" altLang="es-ES_tradnl"/>
              <a:t> </a:t>
            </a:r>
          </a:p>
          <a:p>
            <a:pPr eaLnBrk="1" hangingPunct="1">
              <a:buFont typeface="Wingdings" charset="2"/>
              <a:buChar char="§"/>
            </a:pPr>
            <a:r>
              <a:rPr lang="es-ES" altLang="es-ES_tradnl">
                <a:solidFill>
                  <a:srgbClr val="000000"/>
                </a:solidFill>
              </a:rPr>
              <a:t>Para las estructuras de ventas también puede especificar si el precio del pedido se calcula a partir del precio del producto superior o a partir de los componentes.</a:t>
            </a:r>
            <a:r>
              <a:rPr lang="es-ES" altLang="es-ES_tradnl"/>
              <a:t> </a:t>
            </a:r>
            <a:br>
              <a:rPr lang="es-ES" altLang="es-ES_tradnl"/>
            </a:br>
            <a:endParaRPr lang="es-ES" altLang="es-ES_tradnl"/>
          </a:p>
          <a:p>
            <a:pPr eaLnBrk="1" hangingPunct="1">
              <a:buFont typeface="Wingdings" charset="2"/>
              <a:buChar char="§"/>
            </a:pPr>
            <a:endParaRPr lang="en-US" altLang="es-ES_tradnl"/>
          </a:p>
        </p:txBody>
      </p:sp>
    </p:spTree>
    <p:extLst>
      <p:ext uri="{BB962C8B-B14F-4D97-AF65-F5344CB8AC3E}">
        <p14:creationId xmlns:p14="http://schemas.microsoft.com/office/powerpoint/2010/main" val="170063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D73E423-80F1-BE4A-A31B-E5D3A351ACEA}" type="slidenum">
              <a:rPr lang="es-ES" altLang="es-ES_tradnl" sz="1300"/>
              <a:pPr eaLnBrk="1" hangingPunct="1"/>
              <a:t>9</a:t>
            </a:fld>
            <a:endParaRPr lang="es-ES" altLang="es-ES_tradnl" sz="13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s-ES" altLang="es-ES_tradnl">
                <a:solidFill>
                  <a:srgbClr val="000000"/>
                </a:solidFill>
              </a:rPr>
              <a:t>La lista de materiales de producción representa un producto acabado constituido por diferentes componentes de stock.</a:t>
            </a:r>
            <a:r>
              <a:rPr lang="es-ES" altLang="es-ES_tradnl"/>
              <a:t> </a:t>
            </a:r>
            <a:r>
              <a:rPr lang="es-ES" altLang="es-ES_tradnl">
                <a:solidFill>
                  <a:srgbClr val="000000"/>
                </a:solidFill>
              </a:rPr>
              <a:t>En el proceso de producción puede convertir los componentes en el producto acabado.</a:t>
            </a:r>
            <a:r>
              <a:rPr lang="es-ES" altLang="es-ES_tradnl"/>
              <a:t> </a:t>
            </a:r>
          </a:p>
          <a:p>
            <a:pPr eaLnBrk="1" hangingPunct="1">
              <a:buFontTx/>
              <a:buChar char="•"/>
            </a:pPr>
            <a:r>
              <a:rPr lang="es-ES" altLang="es-ES_tradnl">
                <a:solidFill>
                  <a:srgbClr val="000000"/>
                </a:solidFill>
              </a:rPr>
              <a:t>La lista de materiales de producción es el único tipo que se utiliza en la ejecución de planificación MRP y siempre se utiliza en las órdenes de fabricación estándar.</a:t>
            </a:r>
            <a:endParaRPr lang="es-ES" altLang="es-ES_tradnl"/>
          </a:p>
          <a:p>
            <a:pPr eaLnBrk="1" hangingPunct="1">
              <a:buFontTx/>
              <a:buChar char="•"/>
            </a:pPr>
            <a:r>
              <a:rPr lang="es-ES" altLang="es-ES_tradnl">
                <a:solidFill>
                  <a:srgbClr val="000000"/>
                </a:solidFill>
              </a:rPr>
              <a:t>Los componentes de la lista de materiales de producción son artículos físicos (un tornillo o una plancha de madera).</a:t>
            </a:r>
            <a:endParaRPr lang="es-ES" altLang="es-ES_tradnl"/>
          </a:p>
          <a:p>
            <a:pPr eaLnBrk="1" hangingPunct="1">
              <a:buFontTx/>
              <a:buChar char="•"/>
            </a:pPr>
            <a:r>
              <a:rPr lang="es-ES" altLang="es-ES_tradnl">
                <a:solidFill>
                  <a:srgbClr val="000000"/>
                </a:solidFill>
              </a:rPr>
              <a:t>Tiene su propio precio.</a:t>
            </a:r>
            <a:endParaRPr lang="es-ES" altLang="es-ES_tradnl"/>
          </a:p>
          <a:p>
            <a:pPr eaLnBrk="1" hangingPunct="1"/>
            <a:endParaRPr lang="es-ES" altLang="es-ES_tradnl"/>
          </a:p>
          <a:p>
            <a:pPr marL="2057400" lvl="4" indent="-228600" eaLnBrk="1" hangingPunct="1">
              <a:spcBef>
                <a:spcPct val="0"/>
              </a:spcBef>
              <a:buFont typeface="Wingdings" charset="2"/>
              <a:buNone/>
            </a:pPr>
            <a:r>
              <a:rPr lang="es-ES" altLang="es-ES_tradnl">
                <a:latin typeface="Calibri" charset="0"/>
              </a:rPr>
              <a:t/>
            </a:r>
            <a:br>
              <a:rPr lang="es-ES" altLang="es-ES_tradnl">
                <a:latin typeface="Calibri" charset="0"/>
              </a:rPr>
            </a:br>
            <a:endParaRPr lang="en-US" altLang="es-ES_tradnl">
              <a:latin typeface="Calibri" charset="0"/>
            </a:endParaRPr>
          </a:p>
        </p:txBody>
      </p:sp>
    </p:spTree>
    <p:extLst>
      <p:ext uri="{BB962C8B-B14F-4D97-AF65-F5344CB8AC3E}">
        <p14:creationId xmlns:p14="http://schemas.microsoft.com/office/powerpoint/2010/main" val="90317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ua.es/es" TargetMode="External"/><Relationship Id="rId5" Type="http://schemas.openxmlformats.org/officeDocument/2006/relationships/image" Target="../media/image3.png"/><Relationship Id="rId6"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hyperlink" Target="http://www.dlsi.ua.es/201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10 Forma"/>
          <p:cNvSpPr>
            <a:spLocks/>
          </p:cNvSpPr>
          <p:nvPr userDrawn="1"/>
        </p:nvSpPr>
        <p:spPr bwMode="auto">
          <a:xfrm>
            <a:off x="1687513" y="5715000"/>
            <a:ext cx="7456487" cy="487363"/>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0 w 4697"/>
              <a:gd name="T15" fmla="*/ 0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0070C0">
              <a:alpha val="40000"/>
            </a:srgbClr>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4" name="11 Forma"/>
          <p:cNvSpPr>
            <a:spLocks/>
          </p:cNvSpPr>
          <p:nvPr userDrawn="1"/>
        </p:nvSpPr>
        <p:spPr bwMode="auto">
          <a:xfrm>
            <a:off x="36513" y="5999163"/>
            <a:ext cx="9107487" cy="78898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70C0"/>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cxnSp>
        <p:nvCxnSpPr>
          <p:cNvPr id="5" name="Picture 7"/>
          <p:cNvCxnSpPr/>
          <p:nvPr userDrawn="1"/>
        </p:nvCxnSpPr>
        <p:spPr>
          <a:xfrm>
            <a:off x="9143" y="5894344"/>
            <a:ext cx="9143177" cy="79065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6" name="10 Rectángulo"/>
          <p:cNvSpPr>
            <a:spLocks noChangeArrowheads="1"/>
          </p:cNvSpPr>
          <p:nvPr userDrawn="1"/>
        </p:nvSpPr>
        <p:spPr bwMode="auto">
          <a:xfrm>
            <a:off x="0" y="0"/>
            <a:ext cx="9144000" cy="7620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7" name="Text Box 10"/>
          <p:cNvSpPr txBox="1">
            <a:spLocks noChangeArrowheads="1"/>
          </p:cNvSpPr>
          <p:nvPr userDrawn="1"/>
        </p:nvSpPr>
        <p:spPr bwMode="auto">
          <a:xfrm>
            <a:off x="533400" y="4770438"/>
            <a:ext cx="8089900" cy="1477962"/>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s-ES_tradnl" altLang="es-ES_tradnl" b="1">
                <a:solidFill>
                  <a:srgbClr val="003399"/>
                </a:solidFill>
                <a:latin typeface="Tahoma" charset="0"/>
              </a:rPr>
              <a:t>2010-2011</a:t>
            </a:r>
            <a:endParaRPr lang="es-ES" altLang="es-ES_tradnl" b="1">
              <a:solidFill>
                <a:srgbClr val="003399"/>
              </a:solidFill>
              <a:latin typeface="Tahoma" charset="0"/>
            </a:endParaRPr>
          </a:p>
          <a:p>
            <a:pPr algn="ctr"/>
            <a:r>
              <a:rPr lang="es-ES" altLang="es-ES_tradnl" b="1">
                <a:solidFill>
                  <a:srgbClr val="333333"/>
                </a:solidFill>
                <a:latin typeface="Tahoma" charset="0"/>
              </a:rPr>
              <a:t>Grado en Ingeniería Informática</a:t>
            </a:r>
          </a:p>
          <a:p>
            <a:pPr algn="ctr">
              <a:spcBef>
                <a:spcPct val="50000"/>
              </a:spcBef>
            </a:pPr>
            <a:endParaRPr lang="es-ES" altLang="es-ES_tradnl" sz="2800" i="1">
              <a:latin typeface="Tahoma" charset="0"/>
            </a:endParaRPr>
          </a:p>
        </p:txBody>
      </p:sp>
      <p:sp>
        <p:nvSpPr>
          <p:cNvPr id="8" name="19 Rectángulo"/>
          <p:cNvSpPr/>
          <p:nvPr userDrawn="1"/>
        </p:nvSpPr>
        <p:spPr>
          <a:xfrm>
            <a:off x="5304361" y="2819400"/>
            <a:ext cx="3077639" cy="1508105"/>
          </a:xfrm>
          <a:prstGeom prst="rect">
            <a:avLst/>
          </a:prstGeom>
          <a:noFill/>
        </p:spPr>
        <p:txBody>
          <a:bodyPr>
            <a:spAutoFit/>
          </a:bodyPr>
          <a:lstStyle/>
          <a:p>
            <a:pPr algn="ctr">
              <a:defRPr/>
            </a:pPr>
            <a:r>
              <a:rPr lang="es-ES" sz="1400" dirty="0">
                <a:ln w="1905"/>
                <a:effectLst>
                  <a:innerShdw blurRad="69850" dist="43180" dir="5400000">
                    <a:srgbClr val="000000">
                      <a:alpha val="65000"/>
                    </a:srgbClr>
                  </a:innerShdw>
                </a:effectLst>
                <a:ea typeface="+mn-ea"/>
              </a:rPr>
              <a:t>Profesores:</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Andrés Montoyo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Manuel Marco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Sonia Vázquez</a:t>
            </a:r>
          </a:p>
        </p:txBody>
      </p:sp>
      <p:pic>
        <p:nvPicPr>
          <p:cNvPr id="10" name="Picture 14" descr="DLSI">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0" y="2819400"/>
            <a:ext cx="16764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6" descr="logo Universidad Alicante">
            <a:hlinkClick r:id="rId4" tooltip="HOME - Universidad de Alicant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14400" y="3733800"/>
            <a:ext cx="2505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Imagen de noticia"/>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86200" y="35052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24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STI</a:t>
            </a:r>
          </a:p>
        </p:txBody>
      </p:sp>
      <p:sp>
        <p:nvSpPr>
          <p:cNvPr id="9" name="8 Rectángulo"/>
          <p:cNvSpPr>
            <a:spLocks noGrp="1"/>
          </p:cNvSpPr>
          <p:nvPr>
            <p:ph type="title"/>
          </p:nvPr>
        </p:nvSpPr>
        <p:spPr>
          <a:xfrm>
            <a:off x="558800" y="809625"/>
            <a:ext cx="7772400" cy="1470025"/>
          </a:xfrm>
        </p:spPr>
        <p:txBody>
          <a:bodyPr/>
          <a:lstStyle>
            <a:lvl1pPr marL="0" indent="0">
              <a:defRPr/>
            </a:lvl1pPr>
          </a:lstStyle>
          <a:p>
            <a:r>
              <a:rPr lang="es-ES"/>
              <a:t>Haga clic para cambiar el estilo de título	</a:t>
            </a:r>
          </a:p>
        </p:txBody>
      </p:sp>
      <p:sp>
        <p:nvSpPr>
          <p:cNvPr id="14" name="17 Rectángulo"/>
          <p:cNvSpPr>
            <a:spLocks noGrp="1"/>
          </p:cNvSpPr>
          <p:nvPr>
            <p:ph type="dt" sz="half" idx="10"/>
          </p:nvPr>
        </p:nvSpPr>
        <p:spPr>
          <a:xfrm>
            <a:off x="439738" y="6381750"/>
            <a:ext cx="2133600" cy="476250"/>
          </a:xfrm>
        </p:spPr>
        <p:txBody>
          <a:bodyPr/>
          <a:lstStyle>
            <a:lvl1pPr>
              <a:defRPr/>
            </a:lvl1pPr>
          </a:lstStyle>
          <a:p>
            <a:endParaRPr lang="es-ES_tradnl" altLang="es-ES_tradnl"/>
          </a:p>
        </p:txBody>
      </p:sp>
      <p:sp>
        <p:nvSpPr>
          <p:cNvPr id="15" name="26 Rectángulo"/>
          <p:cNvSpPr>
            <a:spLocks noGrp="1"/>
          </p:cNvSpPr>
          <p:nvPr>
            <p:ph type="sldNum" sz="quarter" idx="11"/>
          </p:nvPr>
        </p:nvSpPr>
        <p:spPr>
          <a:xfrm>
            <a:off x="6535738" y="6381750"/>
            <a:ext cx="2133600" cy="476250"/>
          </a:xfrm>
        </p:spPr>
        <p:txBody>
          <a:bodyPr/>
          <a:lstStyle>
            <a:lvl1pPr>
              <a:defRPr/>
            </a:lvl1pPr>
          </a:lstStyle>
          <a:p>
            <a:fld id="{F4BBA1FB-4AF3-C64B-9A39-102A7B2C5CB2}" type="slidenum">
              <a:rPr lang="es-ES" altLang="es-ES_tradnl"/>
              <a:pPr/>
              <a:t>‹Nr.›</a:t>
            </a:fld>
            <a:endParaRPr lang="es-ES" altLang="es-ES_tradnl"/>
          </a:p>
        </p:txBody>
      </p:sp>
    </p:spTree>
    <p:extLst>
      <p:ext uri="{BB962C8B-B14F-4D97-AF65-F5344CB8AC3E}">
        <p14:creationId xmlns:p14="http://schemas.microsoft.com/office/powerpoint/2010/main" val="179975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6E232D18-EFD9-1B4D-9793-64EA3C6CD55D}" type="slidenum">
              <a:rPr lang="es-ES" altLang="es-ES_tradnl"/>
              <a:pPr/>
              <a:t>‹Nr.›</a:t>
            </a:fld>
            <a:endParaRPr lang="es-ES" altLang="es-ES_tradnl"/>
          </a:p>
        </p:txBody>
      </p:sp>
    </p:spTree>
    <p:extLst>
      <p:ext uri="{BB962C8B-B14F-4D97-AF65-F5344CB8AC3E}">
        <p14:creationId xmlns:p14="http://schemas.microsoft.com/office/powerpoint/2010/main" val="137268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A47F2004-966A-4A48-8B4D-ACA859DF7EE2}" type="slidenum">
              <a:rPr lang="es-ES" altLang="es-ES_tradnl"/>
              <a:pPr/>
              <a:t>‹Nr.›</a:t>
            </a:fld>
            <a:endParaRPr lang="es-ES" altLang="es-ES_tradnl"/>
          </a:p>
        </p:txBody>
      </p:sp>
    </p:spTree>
    <p:extLst>
      <p:ext uri="{BB962C8B-B14F-4D97-AF65-F5344CB8AC3E}">
        <p14:creationId xmlns:p14="http://schemas.microsoft.com/office/powerpoint/2010/main" val="26140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6" name="5 Título"/>
          <p:cNvSpPr>
            <a:spLocks noGrp="1"/>
          </p:cNvSpPr>
          <p:nvPr>
            <p:ph type="title"/>
          </p:nvPr>
        </p:nvSpPr>
        <p:spPr/>
        <p:txBody>
          <a:bodyPr/>
          <a:lstStyle/>
          <a:p>
            <a:r>
              <a:rPr lang="es-ES" smtClean="0"/>
              <a:t>Haga clic para modificar el estilo de título del patrón</a:t>
            </a:r>
            <a:endParaRPr lang="es-ES"/>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FB83D281-D7A0-6249-B6FB-28DAC4D0DA4B}" type="slidenum">
              <a:rPr lang="es-ES" altLang="es-ES_tradnl"/>
              <a:pPr/>
              <a:t>‹Nr.›</a:t>
            </a:fld>
            <a:endParaRPr lang="es-ES" altLang="es-ES_tradnl"/>
          </a:p>
        </p:txBody>
      </p:sp>
    </p:spTree>
    <p:extLst>
      <p:ext uri="{BB962C8B-B14F-4D97-AF65-F5344CB8AC3E}">
        <p14:creationId xmlns:p14="http://schemas.microsoft.com/office/powerpoint/2010/main" val="31464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smtClean="0"/>
              <a:t>Haga clic para modificar el estilo de texto del patrón</a:t>
            </a:r>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1AFAFE8F-E08A-064C-BC81-807FF8076ED5}" type="slidenum">
              <a:rPr lang="es-ES" altLang="es-ES_tradnl"/>
              <a:pPr/>
              <a:t>‹Nr.›</a:t>
            </a:fld>
            <a:endParaRPr lang="es-ES" altLang="es-ES_tradnl"/>
          </a:p>
        </p:txBody>
      </p:sp>
    </p:spTree>
    <p:extLst>
      <p:ext uri="{BB962C8B-B14F-4D97-AF65-F5344CB8AC3E}">
        <p14:creationId xmlns:p14="http://schemas.microsoft.com/office/powerpoint/2010/main" val="108343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17 Rectángulo"/>
          <p:cNvSpPr>
            <a:spLocks noGrp="1"/>
          </p:cNvSpPr>
          <p:nvPr>
            <p:ph type="dt" sz="half" idx="10"/>
          </p:nvPr>
        </p:nvSpPr>
        <p:spPr>
          <a:ln/>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D6961E77-E723-C74F-BB20-8B6C9FEB90A3}" type="slidenum">
              <a:rPr lang="es-ES" altLang="es-ES_tradnl"/>
              <a:pPr/>
              <a:t>‹Nr.›</a:t>
            </a:fld>
            <a:endParaRPr lang="es-ES" altLang="es-ES_tradnl"/>
          </a:p>
        </p:txBody>
      </p:sp>
    </p:spTree>
    <p:extLst>
      <p:ext uri="{BB962C8B-B14F-4D97-AF65-F5344CB8AC3E}">
        <p14:creationId xmlns:p14="http://schemas.microsoft.com/office/powerpoint/2010/main" val="84746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17 Rectángulo"/>
          <p:cNvSpPr>
            <a:spLocks noGrp="1"/>
          </p:cNvSpPr>
          <p:nvPr>
            <p:ph type="dt" sz="half" idx="10"/>
          </p:nvPr>
        </p:nvSpPr>
        <p:spPr>
          <a:ln/>
        </p:spPr>
        <p:txBody>
          <a:bodyPr/>
          <a:lstStyle>
            <a:lvl1pPr>
              <a:defRPr/>
            </a:lvl1pPr>
          </a:lstStyle>
          <a:p>
            <a:endParaRPr lang="es-ES_tradnl" altLang="es-ES_tradnl"/>
          </a:p>
        </p:txBody>
      </p:sp>
      <p:sp>
        <p:nvSpPr>
          <p:cNvPr id="8" name="20 Rectángulo"/>
          <p:cNvSpPr>
            <a:spLocks noGrp="1"/>
          </p:cNvSpPr>
          <p:nvPr>
            <p:ph type="sldNum" sz="quarter" idx="11"/>
          </p:nvPr>
        </p:nvSpPr>
        <p:spPr/>
        <p:txBody>
          <a:bodyPr/>
          <a:lstStyle>
            <a:lvl1pPr>
              <a:defRPr/>
            </a:lvl1pPr>
          </a:lstStyle>
          <a:p>
            <a:fld id="{EEA79731-1BF8-134E-BB21-1D1F1B6B1B09}" type="slidenum">
              <a:rPr lang="es-ES" altLang="es-ES_tradnl"/>
              <a:pPr/>
              <a:t>‹Nr.›</a:t>
            </a:fld>
            <a:endParaRPr lang="es-ES" altLang="es-ES_tradnl"/>
          </a:p>
        </p:txBody>
      </p:sp>
    </p:spTree>
    <p:extLst>
      <p:ext uri="{BB962C8B-B14F-4D97-AF65-F5344CB8AC3E}">
        <p14:creationId xmlns:p14="http://schemas.microsoft.com/office/powerpoint/2010/main" val="121143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17 Rectángulo"/>
          <p:cNvSpPr>
            <a:spLocks noGrp="1"/>
          </p:cNvSpPr>
          <p:nvPr>
            <p:ph type="dt" sz="half" idx="10"/>
          </p:nvPr>
        </p:nvSpPr>
        <p:spPr>
          <a:ln/>
        </p:spPr>
        <p:txBody>
          <a:bodyPr/>
          <a:lstStyle>
            <a:lvl1pPr>
              <a:defRPr/>
            </a:lvl1pPr>
          </a:lstStyle>
          <a:p>
            <a:endParaRPr lang="es-ES_tradnl" altLang="es-ES_tradnl"/>
          </a:p>
        </p:txBody>
      </p:sp>
      <p:sp>
        <p:nvSpPr>
          <p:cNvPr id="4" name="20 Rectángulo"/>
          <p:cNvSpPr>
            <a:spLocks noGrp="1"/>
          </p:cNvSpPr>
          <p:nvPr>
            <p:ph type="sldNum" sz="quarter" idx="11"/>
          </p:nvPr>
        </p:nvSpPr>
        <p:spPr/>
        <p:txBody>
          <a:bodyPr/>
          <a:lstStyle>
            <a:lvl1pPr>
              <a:defRPr/>
            </a:lvl1pPr>
          </a:lstStyle>
          <a:p>
            <a:fld id="{2332C041-FA30-4740-A44C-89672A634101}" type="slidenum">
              <a:rPr lang="es-ES" altLang="es-ES_tradnl"/>
              <a:pPr/>
              <a:t>‹Nr.›</a:t>
            </a:fld>
            <a:endParaRPr lang="es-ES" altLang="es-ES_tradnl"/>
          </a:p>
        </p:txBody>
      </p:sp>
    </p:spTree>
    <p:extLst>
      <p:ext uri="{BB962C8B-B14F-4D97-AF65-F5344CB8AC3E}">
        <p14:creationId xmlns:p14="http://schemas.microsoft.com/office/powerpoint/2010/main" val="21884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7 Rectángulo"/>
          <p:cNvSpPr>
            <a:spLocks noGrp="1"/>
          </p:cNvSpPr>
          <p:nvPr>
            <p:ph type="dt" sz="half" idx="10"/>
          </p:nvPr>
        </p:nvSpPr>
        <p:spPr>
          <a:ln/>
        </p:spPr>
        <p:txBody>
          <a:bodyPr/>
          <a:lstStyle>
            <a:lvl1pPr>
              <a:defRPr/>
            </a:lvl1pPr>
          </a:lstStyle>
          <a:p>
            <a:endParaRPr lang="es-ES_tradnl" altLang="es-ES_tradnl"/>
          </a:p>
        </p:txBody>
      </p:sp>
      <p:sp>
        <p:nvSpPr>
          <p:cNvPr id="3" name="20 Rectángulo"/>
          <p:cNvSpPr>
            <a:spLocks noGrp="1"/>
          </p:cNvSpPr>
          <p:nvPr>
            <p:ph type="sldNum" sz="quarter" idx="11"/>
          </p:nvPr>
        </p:nvSpPr>
        <p:spPr/>
        <p:txBody>
          <a:bodyPr/>
          <a:lstStyle>
            <a:lvl1pPr>
              <a:defRPr/>
            </a:lvl1pPr>
          </a:lstStyle>
          <a:p>
            <a:fld id="{347FDB49-F0DD-1E4B-8504-713005325481}" type="slidenum">
              <a:rPr lang="es-ES" altLang="es-ES_tradnl"/>
              <a:pPr/>
              <a:t>‹Nr.›</a:t>
            </a:fld>
            <a:endParaRPr lang="es-ES" altLang="es-ES_tradnl"/>
          </a:p>
        </p:txBody>
      </p:sp>
    </p:spTree>
    <p:extLst>
      <p:ext uri="{BB962C8B-B14F-4D97-AF65-F5344CB8AC3E}">
        <p14:creationId xmlns:p14="http://schemas.microsoft.com/office/powerpoint/2010/main" val="167004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17 Rectángulo"/>
          <p:cNvSpPr>
            <a:spLocks noGrp="1"/>
          </p:cNvSpPr>
          <p:nvPr>
            <p:ph type="dt" sz="half" idx="10"/>
          </p:nvPr>
        </p:nvSpPr>
        <p:spPr>
          <a:ln/>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A4D88966-C91B-0A4B-9635-2D78E2FECEC7}" type="slidenum">
              <a:rPr lang="es-ES" altLang="es-ES_tradnl"/>
              <a:pPr/>
              <a:t>‹Nr.›</a:t>
            </a:fld>
            <a:endParaRPr lang="es-ES" altLang="es-ES_tradnl"/>
          </a:p>
        </p:txBody>
      </p:sp>
    </p:spTree>
    <p:extLst>
      <p:ext uri="{BB962C8B-B14F-4D97-AF65-F5344CB8AC3E}">
        <p14:creationId xmlns:p14="http://schemas.microsoft.com/office/powerpoint/2010/main" val="85778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17 Rectángulo"/>
          <p:cNvSpPr>
            <a:spLocks noGrp="1"/>
          </p:cNvSpPr>
          <p:nvPr>
            <p:ph type="dt" sz="half" idx="10"/>
          </p:nvPr>
        </p:nvSpPr>
        <p:spPr>
          <a:ln/>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A584E051-0434-1248-AE0A-D2C7D6325218}" type="slidenum">
              <a:rPr lang="es-ES" altLang="es-ES_tradnl"/>
              <a:pPr/>
              <a:t>‹Nr.›</a:t>
            </a:fld>
            <a:endParaRPr lang="es-ES" altLang="es-ES_tradnl"/>
          </a:p>
        </p:txBody>
      </p:sp>
    </p:spTree>
    <p:extLst>
      <p:ext uri="{BB962C8B-B14F-4D97-AF65-F5344CB8AC3E}">
        <p14:creationId xmlns:p14="http://schemas.microsoft.com/office/powerpoint/2010/main" val="7949585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12 Forma"/>
          <p:cNvSpPr>
            <a:spLocks/>
          </p:cNvSpPr>
          <p:nvPr userDrawn="1"/>
        </p:nvSpPr>
        <p:spPr bwMode="auto">
          <a:xfrm>
            <a:off x="457200" y="4953000"/>
            <a:ext cx="3802063" cy="1443038"/>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0070C0">
              <a:alpha val="40000"/>
            </a:srgbClr>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90115" name="11 Forma"/>
          <p:cNvSpPr>
            <a:spLocks/>
          </p:cNvSpPr>
          <p:nvPr/>
        </p:nvSpPr>
        <p:spPr bwMode="auto">
          <a:xfrm>
            <a:off x="0" y="5486400"/>
            <a:ext cx="3505200" cy="10668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70C0"/>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cxnSp>
        <p:nvCxnSpPr>
          <p:cNvPr id="15" name="Picture 4"/>
          <p:cNvCxnSpPr/>
          <p:nvPr/>
        </p:nvCxnSpPr>
        <p:spPr>
          <a:xfrm>
            <a:off x="11816" y="5763367"/>
            <a:ext cx="3938768" cy="108486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Rectáng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n-US" altLang="es-ES_tradnl"/>
              <a:t>Click to edit Master title style</a:t>
            </a:r>
          </a:p>
        </p:txBody>
      </p:sp>
      <p:sp>
        <p:nvSpPr>
          <p:cNvPr id="1030" name="29 Rectángul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s-ES_tradnl"/>
              <a:t>Click to edit Master text styles</a:t>
            </a:r>
          </a:p>
          <a:p>
            <a:pPr lvl="1"/>
            <a:r>
              <a:rPr lang="en-US" altLang="es-ES_tradnl"/>
              <a:t>Second level</a:t>
            </a:r>
          </a:p>
          <a:p>
            <a:pPr lvl="2"/>
            <a:r>
              <a:rPr lang="en-US" altLang="es-ES_tradnl"/>
              <a:t>Third level</a:t>
            </a:r>
          </a:p>
          <a:p>
            <a:pPr lvl="3"/>
            <a:r>
              <a:rPr lang="en-US" altLang="es-ES_tradnl"/>
              <a:t>Fourth level</a:t>
            </a:r>
          </a:p>
          <a:p>
            <a:pPr lvl="4"/>
            <a:r>
              <a:rPr lang="en-US" altLang="es-ES_tradnl"/>
              <a:t>Fifth level</a:t>
            </a:r>
          </a:p>
          <a:p>
            <a:pPr lvl="4"/>
            <a:r>
              <a:rPr lang="en-US" altLang="es-ES_tradnl"/>
              <a:t>Sixth level</a:t>
            </a:r>
          </a:p>
          <a:p>
            <a:pPr lvl="4"/>
            <a:r>
              <a:rPr lang="en-US" altLang="es-ES_tradnl"/>
              <a:t>Seventh level</a:t>
            </a:r>
          </a:p>
          <a:p>
            <a:pPr lvl="4"/>
            <a:r>
              <a:rPr lang="en-US" altLang="es-ES_tradnl"/>
              <a:t>Eighth level</a:t>
            </a:r>
          </a:p>
          <a:p>
            <a:pPr lvl="4"/>
            <a:r>
              <a:rPr lang="en-US" altLang="es-ES_tradnl"/>
              <a:t>Ninth level</a:t>
            </a:r>
          </a:p>
        </p:txBody>
      </p:sp>
      <p:sp>
        <p:nvSpPr>
          <p:cNvPr id="11" name="10 Rectángulo"/>
          <p:cNvSpPr>
            <a:spLocks noChangeArrowheads="1"/>
          </p:cNvSpPr>
          <p:nvPr/>
        </p:nvSpPr>
        <p:spPr bwMode="auto">
          <a:xfrm>
            <a:off x="0" y="0"/>
            <a:ext cx="9144000" cy="12954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Arial Narrow" charset="0"/>
            </a:endParaRPr>
          </a:p>
        </p:txBody>
      </p:sp>
      <p:sp>
        <p:nvSpPr>
          <p:cNvPr id="90120" name="17 Rectángulo"/>
          <p:cNvSpPr>
            <a:spLocks noGrp="1"/>
          </p:cNvSpPr>
          <p:nvPr>
            <p:ph type="dt" sz="half" idx="2"/>
          </p:nvPr>
        </p:nvSpPr>
        <p:spPr bwMode="auto">
          <a:xfrm>
            <a:off x="6727825" y="6408738"/>
            <a:ext cx="1919288" cy="365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000">
                <a:latin typeface="Eras Medium ITC" charset="0"/>
              </a:defRPr>
            </a:lvl1pPr>
          </a:lstStyle>
          <a:p>
            <a:endParaRPr lang="es-ES_tradnl" altLang="es-ES_tradnl"/>
          </a:p>
        </p:txBody>
      </p:sp>
      <p:sp>
        <p:nvSpPr>
          <p:cNvPr id="21" name="20 Rectángulo"/>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Eras Medium ITC" charset="0"/>
              </a:defRPr>
            </a:lvl1pPr>
          </a:lstStyle>
          <a:p>
            <a:fld id="{9F35E88D-45A7-DB48-BD98-D77ADFB348C1}" type="slidenum">
              <a:rPr lang="es-ES" altLang="es-ES_tradnl"/>
              <a:pPr/>
              <a:t>‹Nr.›</a:t>
            </a:fld>
            <a:endParaRPr lang="es-ES" altLang="es-ES_tradnl"/>
          </a:p>
        </p:txBody>
      </p:sp>
      <p:sp>
        <p:nvSpPr>
          <p:cNvPr id="12" name="11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STI</a:t>
            </a:r>
          </a:p>
        </p:txBody>
      </p:sp>
    </p:spTree>
  </p:cSld>
  <p:clrMap bg1="lt1" tx1="dk1" bg2="lt2" tx2="dk2" accent1="accent1" accent2="accent2" accent3="accent3" accent4="accent4" accent5="accent5" accent6="accent6" hlink="hlink" folHlink="folHlink"/>
  <p:sldLayoutIdLst>
    <p:sldLayoutId id="2147484060"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xStyles>
    <p:title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ＭＳ Ｐゴシック" charset="-128"/>
          <a:cs typeface="ＭＳ Ｐゴシック" charset="-128"/>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p:titleStyle>
    <p:bodyStyle>
      <a:lvl1pPr marL="342900" indent="-342900" algn="l" defTabSz="-13873163" rtl="0" eaLnBrk="0" fontAlgn="base" hangingPunct="0">
        <a:spcBef>
          <a:spcPct val="0"/>
        </a:spcBef>
        <a:spcAft>
          <a:spcPct val="0"/>
        </a:spcAft>
        <a:buClr>
          <a:schemeClr val="accent1"/>
        </a:buClr>
        <a:buSzPct val="75000"/>
        <a:buFont typeface="Wingdings 3" charset="2"/>
        <a:buChar char=""/>
        <a:defRPr sz="3100">
          <a:solidFill>
            <a:srgbClr val="333333"/>
          </a:solidFill>
          <a:latin typeface="+mn-lt"/>
          <a:ea typeface="ＭＳ Ｐゴシック" charset="-128"/>
          <a:cs typeface="ＭＳ Ｐゴシック" charset="-128"/>
        </a:defRPr>
      </a:lvl1pPr>
      <a:lvl2pPr marL="742950" indent="-285750" algn="l" defTabSz="-13873163" rtl="0" eaLnBrk="0" fontAlgn="base" hangingPunct="0">
        <a:spcBef>
          <a:spcPct val="20000"/>
        </a:spcBef>
        <a:spcAft>
          <a:spcPct val="0"/>
        </a:spcAft>
        <a:buClr>
          <a:schemeClr val="accent1"/>
        </a:buClr>
        <a:buFont typeface="Verdana" charset="0"/>
        <a:buChar char="◦"/>
        <a:defRPr sz="2600">
          <a:solidFill>
            <a:srgbClr val="333333"/>
          </a:solidFill>
          <a:latin typeface="+mn-lt"/>
          <a:ea typeface="ＭＳ Ｐゴシック" charset="-128"/>
        </a:defRPr>
      </a:lvl2pPr>
      <a:lvl3pPr marL="1143000" indent="-228600" algn="l" defTabSz="-13873163" rtl="0" eaLnBrk="0" fontAlgn="base" hangingPunct="0">
        <a:spcBef>
          <a:spcPct val="20000"/>
        </a:spcBef>
        <a:spcAft>
          <a:spcPct val="0"/>
        </a:spcAft>
        <a:buClr>
          <a:schemeClr val="accent2"/>
        </a:buClr>
        <a:buSzPct val="100000"/>
        <a:buFont typeface="Wingdings 2" charset="2"/>
        <a:buChar char=""/>
        <a:defRPr sz="2400">
          <a:solidFill>
            <a:srgbClr val="333333"/>
          </a:solidFill>
          <a:latin typeface="+mn-lt"/>
          <a:ea typeface="ＭＳ Ｐゴシック" charset="-128"/>
        </a:defRPr>
      </a:lvl3pPr>
      <a:lvl4pPr marL="1600200" indent="-228600" algn="l" defTabSz="-13873163" rtl="0" eaLnBrk="0" fontAlgn="base" hangingPunct="0">
        <a:spcBef>
          <a:spcPct val="20000"/>
        </a:spcBef>
        <a:spcAft>
          <a:spcPct val="0"/>
        </a:spcAft>
        <a:buClr>
          <a:schemeClr val="accent2"/>
        </a:buClr>
        <a:buFont typeface="Wingdings 2" charset="2"/>
        <a:buChar char=""/>
        <a:defRPr sz="2200">
          <a:solidFill>
            <a:srgbClr val="333333"/>
          </a:solidFill>
          <a:latin typeface="+mn-lt"/>
          <a:ea typeface="ＭＳ Ｐゴシック" charset="-128"/>
        </a:defRPr>
      </a:lvl4pPr>
      <a:lvl5pPr marL="2057400" indent="-228600" algn="l" defTabSz="-13873163" rtl="0" eaLnBrk="0" fontAlgn="base" hangingPunct="0">
        <a:spcBef>
          <a:spcPct val="20000"/>
        </a:spcBef>
        <a:spcAft>
          <a:spcPct val="0"/>
        </a:spcAft>
        <a:buClr>
          <a:schemeClr val="accent2"/>
        </a:buClr>
        <a:buFont typeface="Wingdings 2" charset="2"/>
        <a:buChar char=""/>
        <a:defRPr sz="2000">
          <a:solidFill>
            <a:srgbClr val="333333"/>
          </a:solidFill>
          <a:latin typeface="+mn-lt"/>
          <a:ea typeface="ＭＳ Ｐゴシック" charset="-128"/>
        </a:defRPr>
      </a:lvl5pPr>
      <a:lvl6pPr marL="25146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6pPr>
      <a:lvl7pPr marL="29718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7pPr>
      <a:lvl8pPr marL="34290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8pPr>
      <a:lvl9pPr marL="38862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tags" Target="../tags/tag19.xml"/><Relationship Id="rId4" Type="http://schemas.openxmlformats.org/officeDocument/2006/relationships/tags" Target="../tags/tag20.xml"/><Relationship Id="rId5" Type="http://schemas.openxmlformats.org/officeDocument/2006/relationships/tags" Target="../tags/tag21.xml"/><Relationship Id="rId6" Type="http://schemas.openxmlformats.org/officeDocument/2006/relationships/tags" Target="../tags/tag22.xml"/><Relationship Id="rId7" Type="http://schemas.openxmlformats.org/officeDocument/2006/relationships/slideLayout" Target="../slideLayouts/slideLayout2.xml"/><Relationship Id="rId8" Type="http://schemas.openxmlformats.org/officeDocument/2006/relationships/notesSlide" Target="../notesSlides/notesSlide10.xml"/><Relationship Id="rId9" Type="http://schemas.openxmlformats.org/officeDocument/2006/relationships/image" Target="../media/image7.jpeg"/><Relationship Id="rId1" Type="http://schemas.openxmlformats.org/officeDocument/2006/relationships/tags" Target="../tags/tag17.xml"/><Relationship Id="rId2" Type="http://schemas.openxmlformats.org/officeDocument/2006/relationships/tags" Target="../tags/tag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tags" Target="../tags/tag25.xml"/><Relationship Id="rId4" Type="http://schemas.openxmlformats.org/officeDocument/2006/relationships/slideLayout" Target="../slideLayouts/slideLayout2.xml"/><Relationship Id="rId5" Type="http://schemas.openxmlformats.org/officeDocument/2006/relationships/notesSlide" Target="../notesSlides/notesSlide15.xml"/><Relationship Id="rId1" Type="http://schemas.openxmlformats.org/officeDocument/2006/relationships/tags" Target="../tags/tag23.xml"/><Relationship Id="rId2"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6.xml"/><Relationship Id="rId1" Type="http://schemas.openxmlformats.org/officeDocument/2006/relationships/tags" Target="../tags/tag26.xml"/><Relationship Id="rId2"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1" Type="http://schemas.openxmlformats.org/officeDocument/2006/relationships/tags" Target="../tags/tag28.xml"/><Relationship Id="rId2" Type="http://schemas.openxmlformats.org/officeDocument/2006/relationships/tags" Target="../tags/tag29.xml"/></Relationships>
</file>

<file path=ppt/slides/_rels/slide18.xml.rels><?xml version="1.0" encoding="UTF-8" standalone="yes"?>
<Relationships xmlns="http://schemas.openxmlformats.org/package/2006/relationships"><Relationship Id="rId11" Type="http://schemas.openxmlformats.org/officeDocument/2006/relationships/tags" Target="../tags/tag40.xml"/><Relationship Id="rId12" Type="http://schemas.openxmlformats.org/officeDocument/2006/relationships/tags" Target="../tags/tag41.xml"/><Relationship Id="rId13" Type="http://schemas.openxmlformats.org/officeDocument/2006/relationships/slideLayout" Target="../slideLayouts/slideLayout2.xml"/><Relationship Id="rId14" Type="http://schemas.openxmlformats.org/officeDocument/2006/relationships/notesSlide" Target="../notesSlides/notesSlide18.xml"/><Relationship Id="rId1" Type="http://schemas.openxmlformats.org/officeDocument/2006/relationships/tags" Target="../tags/tag30.xml"/><Relationship Id="rId2" Type="http://schemas.openxmlformats.org/officeDocument/2006/relationships/tags" Target="../tags/tag31.xml"/><Relationship Id="rId3" Type="http://schemas.openxmlformats.org/officeDocument/2006/relationships/tags" Target="../tags/tag32.xml"/><Relationship Id="rId4" Type="http://schemas.openxmlformats.org/officeDocument/2006/relationships/tags" Target="../tags/tag33.xml"/><Relationship Id="rId5" Type="http://schemas.openxmlformats.org/officeDocument/2006/relationships/tags" Target="../tags/tag34.xml"/><Relationship Id="rId6" Type="http://schemas.openxmlformats.org/officeDocument/2006/relationships/tags" Target="../tags/tag35.xml"/><Relationship Id="rId7" Type="http://schemas.openxmlformats.org/officeDocument/2006/relationships/tags" Target="../tags/tag36.xml"/><Relationship Id="rId8" Type="http://schemas.openxmlformats.org/officeDocument/2006/relationships/tags" Target="../tags/tag37.xml"/><Relationship Id="rId9" Type="http://schemas.openxmlformats.org/officeDocument/2006/relationships/tags" Target="../tags/tag38.xml"/><Relationship Id="rId10" Type="http://schemas.openxmlformats.org/officeDocument/2006/relationships/tags" Target="../tags/tag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1" Type="http://schemas.openxmlformats.org/officeDocument/2006/relationships/tags" Target="../tags/tag52.xml"/><Relationship Id="rId12" Type="http://schemas.openxmlformats.org/officeDocument/2006/relationships/slideLayout" Target="../slideLayouts/slideLayout7.xml"/><Relationship Id="rId13" Type="http://schemas.openxmlformats.org/officeDocument/2006/relationships/notesSlide" Target="../notesSlides/notesSlide35.xml"/><Relationship Id="rId14" Type="http://schemas.openxmlformats.org/officeDocument/2006/relationships/image" Target="../media/image16.jpeg"/><Relationship Id="rId1" Type="http://schemas.openxmlformats.org/officeDocument/2006/relationships/tags" Target="../tags/tag42.xml"/><Relationship Id="rId2" Type="http://schemas.openxmlformats.org/officeDocument/2006/relationships/tags" Target="../tags/tag43.xml"/><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tags" Target="../tags/tag46.xml"/><Relationship Id="rId6" Type="http://schemas.openxmlformats.org/officeDocument/2006/relationships/tags" Target="../tags/tag47.xml"/><Relationship Id="rId7" Type="http://schemas.openxmlformats.org/officeDocument/2006/relationships/tags" Target="../tags/tag48.xml"/><Relationship Id="rId8" Type="http://schemas.openxmlformats.org/officeDocument/2006/relationships/tags" Target="../tags/tag49.xml"/><Relationship Id="rId9" Type="http://schemas.openxmlformats.org/officeDocument/2006/relationships/tags" Target="../tags/tag50.xml"/><Relationship Id="rId10" Type="http://schemas.openxmlformats.org/officeDocument/2006/relationships/tags" Target="../tags/tag5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tags" Target="../tags/tag54.xml"/><Relationship Id="rId3" Type="http://schemas.openxmlformats.org/officeDocument/2006/relationships/tags" Target="../tags/tag55.xml"/><Relationship Id="rId4" Type="http://schemas.openxmlformats.org/officeDocument/2006/relationships/tags" Target="../tags/tag56.xml"/><Relationship Id="rId5" Type="http://schemas.openxmlformats.org/officeDocument/2006/relationships/tags" Target="../tags/tag57.xml"/><Relationship Id="rId6" Type="http://schemas.openxmlformats.org/officeDocument/2006/relationships/tags" Target="../tags/tag58.xml"/><Relationship Id="rId7" Type="http://schemas.openxmlformats.org/officeDocument/2006/relationships/tags" Target="../tags/tag59.xml"/><Relationship Id="rId8" Type="http://schemas.openxmlformats.org/officeDocument/2006/relationships/tags" Target="../tags/tag60.xml"/><Relationship Id="rId9" Type="http://schemas.openxmlformats.org/officeDocument/2006/relationships/tags" Target="../tags/tag61.xml"/><Relationship Id="rId10" Type="http://schemas.openxmlformats.org/officeDocument/2006/relationships/tags" Target="../tags/tag62.xml"/><Relationship Id="rId11" Type="http://schemas.openxmlformats.org/officeDocument/2006/relationships/tags" Target="../tags/tag63.xml"/><Relationship Id="rId12" Type="http://schemas.openxmlformats.org/officeDocument/2006/relationships/tags" Target="../tags/tag64.xml"/><Relationship Id="rId13" Type="http://schemas.openxmlformats.org/officeDocument/2006/relationships/tags" Target="../tags/tag65.xml"/><Relationship Id="rId14" Type="http://schemas.openxmlformats.org/officeDocument/2006/relationships/tags" Target="../tags/tag66.xml"/><Relationship Id="rId15" Type="http://schemas.openxmlformats.org/officeDocument/2006/relationships/tags" Target="../tags/tag67.xml"/><Relationship Id="rId16" Type="http://schemas.openxmlformats.org/officeDocument/2006/relationships/tags" Target="../tags/tag68.xml"/><Relationship Id="rId17" Type="http://schemas.openxmlformats.org/officeDocument/2006/relationships/tags" Target="../tags/tag69.xml"/><Relationship Id="rId18" Type="http://schemas.openxmlformats.org/officeDocument/2006/relationships/tags" Target="../tags/tag70.xml"/><Relationship Id="rId19" Type="http://schemas.openxmlformats.org/officeDocument/2006/relationships/tags" Target="../tags/tag71.xml"/><Relationship Id="rId30" Type="http://schemas.openxmlformats.org/officeDocument/2006/relationships/tags" Target="../tags/tag82.xml"/><Relationship Id="rId31" Type="http://schemas.openxmlformats.org/officeDocument/2006/relationships/tags" Target="../tags/tag83.xml"/><Relationship Id="rId32" Type="http://schemas.openxmlformats.org/officeDocument/2006/relationships/tags" Target="../tags/tag84.xml"/><Relationship Id="rId33" Type="http://schemas.openxmlformats.org/officeDocument/2006/relationships/tags" Target="../tags/tag85.xml"/><Relationship Id="rId34" Type="http://schemas.openxmlformats.org/officeDocument/2006/relationships/tags" Target="../tags/tag86.xml"/><Relationship Id="rId35" Type="http://schemas.openxmlformats.org/officeDocument/2006/relationships/tags" Target="../tags/tag87.xml"/><Relationship Id="rId36" Type="http://schemas.openxmlformats.org/officeDocument/2006/relationships/tags" Target="../tags/tag88.xml"/><Relationship Id="rId37" Type="http://schemas.openxmlformats.org/officeDocument/2006/relationships/tags" Target="../tags/tag89.xml"/><Relationship Id="rId38" Type="http://schemas.openxmlformats.org/officeDocument/2006/relationships/tags" Target="../tags/tag90.xml"/><Relationship Id="rId39" Type="http://schemas.openxmlformats.org/officeDocument/2006/relationships/tags" Target="../tags/tag91.xml"/><Relationship Id="rId50" Type="http://schemas.openxmlformats.org/officeDocument/2006/relationships/tags" Target="../tags/tag102.xml"/><Relationship Id="rId51" Type="http://schemas.openxmlformats.org/officeDocument/2006/relationships/tags" Target="../tags/tag103.xml"/><Relationship Id="rId52" Type="http://schemas.openxmlformats.org/officeDocument/2006/relationships/tags" Target="../tags/tag104.xml"/><Relationship Id="rId53" Type="http://schemas.openxmlformats.org/officeDocument/2006/relationships/tags" Target="../tags/tag105.xml"/><Relationship Id="rId54" Type="http://schemas.openxmlformats.org/officeDocument/2006/relationships/tags" Target="../tags/tag106.xml"/><Relationship Id="rId55" Type="http://schemas.openxmlformats.org/officeDocument/2006/relationships/tags" Target="../tags/tag107.xml"/><Relationship Id="rId56" Type="http://schemas.openxmlformats.org/officeDocument/2006/relationships/tags" Target="../tags/tag108.xml"/><Relationship Id="rId57" Type="http://schemas.openxmlformats.org/officeDocument/2006/relationships/tags" Target="../tags/tag109.xml"/><Relationship Id="rId58" Type="http://schemas.openxmlformats.org/officeDocument/2006/relationships/tags" Target="../tags/tag110.xml"/><Relationship Id="rId59" Type="http://schemas.openxmlformats.org/officeDocument/2006/relationships/tags" Target="../tags/tag111.xml"/><Relationship Id="rId70" Type="http://schemas.openxmlformats.org/officeDocument/2006/relationships/tags" Target="../tags/tag122.xml"/><Relationship Id="rId71" Type="http://schemas.openxmlformats.org/officeDocument/2006/relationships/tags" Target="../tags/tag123.xml"/><Relationship Id="rId72" Type="http://schemas.openxmlformats.org/officeDocument/2006/relationships/tags" Target="../tags/tag124.xml"/><Relationship Id="rId73" Type="http://schemas.openxmlformats.org/officeDocument/2006/relationships/tags" Target="../tags/tag125.xml"/><Relationship Id="rId74" Type="http://schemas.openxmlformats.org/officeDocument/2006/relationships/tags" Target="../tags/tag126.xml"/><Relationship Id="rId75" Type="http://schemas.openxmlformats.org/officeDocument/2006/relationships/tags" Target="../tags/tag127.xml"/><Relationship Id="rId76" Type="http://schemas.openxmlformats.org/officeDocument/2006/relationships/tags" Target="../tags/tag128.xml"/><Relationship Id="rId77" Type="http://schemas.openxmlformats.org/officeDocument/2006/relationships/tags" Target="../tags/tag129.xml"/><Relationship Id="rId78" Type="http://schemas.openxmlformats.org/officeDocument/2006/relationships/tags" Target="../tags/tag130.xml"/><Relationship Id="rId79" Type="http://schemas.openxmlformats.org/officeDocument/2006/relationships/tags" Target="../tags/tag131.xml"/><Relationship Id="rId90" Type="http://schemas.openxmlformats.org/officeDocument/2006/relationships/slideLayout" Target="../slideLayouts/slideLayout7.xml"/><Relationship Id="rId91" Type="http://schemas.openxmlformats.org/officeDocument/2006/relationships/notesSlide" Target="../notesSlides/notesSlide52.xml"/><Relationship Id="rId92" Type="http://schemas.openxmlformats.org/officeDocument/2006/relationships/image" Target="../media/image22.jpeg"/><Relationship Id="rId20" Type="http://schemas.openxmlformats.org/officeDocument/2006/relationships/tags" Target="../tags/tag72.xml"/><Relationship Id="rId21" Type="http://schemas.openxmlformats.org/officeDocument/2006/relationships/tags" Target="../tags/tag73.xml"/><Relationship Id="rId22" Type="http://schemas.openxmlformats.org/officeDocument/2006/relationships/tags" Target="../tags/tag74.xml"/><Relationship Id="rId23" Type="http://schemas.openxmlformats.org/officeDocument/2006/relationships/tags" Target="../tags/tag75.xml"/><Relationship Id="rId24" Type="http://schemas.openxmlformats.org/officeDocument/2006/relationships/tags" Target="../tags/tag76.xml"/><Relationship Id="rId25" Type="http://schemas.openxmlformats.org/officeDocument/2006/relationships/tags" Target="../tags/tag77.xml"/><Relationship Id="rId26" Type="http://schemas.openxmlformats.org/officeDocument/2006/relationships/tags" Target="../tags/tag78.xml"/><Relationship Id="rId27" Type="http://schemas.openxmlformats.org/officeDocument/2006/relationships/tags" Target="../tags/tag79.xml"/><Relationship Id="rId28" Type="http://schemas.openxmlformats.org/officeDocument/2006/relationships/tags" Target="../tags/tag80.xml"/><Relationship Id="rId29" Type="http://schemas.openxmlformats.org/officeDocument/2006/relationships/tags" Target="../tags/tag81.xml"/><Relationship Id="rId40" Type="http://schemas.openxmlformats.org/officeDocument/2006/relationships/tags" Target="../tags/tag92.xml"/><Relationship Id="rId41" Type="http://schemas.openxmlformats.org/officeDocument/2006/relationships/tags" Target="../tags/tag93.xml"/><Relationship Id="rId42" Type="http://schemas.openxmlformats.org/officeDocument/2006/relationships/tags" Target="../tags/tag94.xml"/><Relationship Id="rId43" Type="http://schemas.openxmlformats.org/officeDocument/2006/relationships/tags" Target="../tags/tag95.xml"/><Relationship Id="rId44" Type="http://schemas.openxmlformats.org/officeDocument/2006/relationships/tags" Target="../tags/tag96.xml"/><Relationship Id="rId45" Type="http://schemas.openxmlformats.org/officeDocument/2006/relationships/tags" Target="../tags/tag97.xml"/><Relationship Id="rId46" Type="http://schemas.openxmlformats.org/officeDocument/2006/relationships/tags" Target="../tags/tag98.xml"/><Relationship Id="rId47" Type="http://schemas.openxmlformats.org/officeDocument/2006/relationships/tags" Target="../tags/tag99.xml"/><Relationship Id="rId48" Type="http://schemas.openxmlformats.org/officeDocument/2006/relationships/tags" Target="../tags/tag100.xml"/><Relationship Id="rId49" Type="http://schemas.openxmlformats.org/officeDocument/2006/relationships/tags" Target="../tags/tag101.xml"/><Relationship Id="rId60" Type="http://schemas.openxmlformats.org/officeDocument/2006/relationships/tags" Target="../tags/tag112.xml"/><Relationship Id="rId61" Type="http://schemas.openxmlformats.org/officeDocument/2006/relationships/tags" Target="../tags/tag113.xml"/><Relationship Id="rId62" Type="http://schemas.openxmlformats.org/officeDocument/2006/relationships/tags" Target="../tags/tag114.xml"/><Relationship Id="rId63" Type="http://schemas.openxmlformats.org/officeDocument/2006/relationships/tags" Target="../tags/tag115.xml"/><Relationship Id="rId64" Type="http://schemas.openxmlformats.org/officeDocument/2006/relationships/tags" Target="../tags/tag116.xml"/><Relationship Id="rId65" Type="http://schemas.openxmlformats.org/officeDocument/2006/relationships/tags" Target="../tags/tag117.xml"/><Relationship Id="rId66" Type="http://schemas.openxmlformats.org/officeDocument/2006/relationships/tags" Target="../tags/tag118.xml"/><Relationship Id="rId67" Type="http://schemas.openxmlformats.org/officeDocument/2006/relationships/tags" Target="../tags/tag119.xml"/><Relationship Id="rId68" Type="http://schemas.openxmlformats.org/officeDocument/2006/relationships/tags" Target="../tags/tag120.xml"/><Relationship Id="rId69" Type="http://schemas.openxmlformats.org/officeDocument/2006/relationships/tags" Target="../tags/tag121.xml"/><Relationship Id="rId80" Type="http://schemas.openxmlformats.org/officeDocument/2006/relationships/tags" Target="../tags/tag132.xml"/><Relationship Id="rId81" Type="http://schemas.openxmlformats.org/officeDocument/2006/relationships/tags" Target="../tags/tag133.xml"/><Relationship Id="rId82" Type="http://schemas.openxmlformats.org/officeDocument/2006/relationships/tags" Target="../tags/tag134.xml"/><Relationship Id="rId83" Type="http://schemas.openxmlformats.org/officeDocument/2006/relationships/tags" Target="../tags/tag135.xml"/><Relationship Id="rId84" Type="http://schemas.openxmlformats.org/officeDocument/2006/relationships/tags" Target="../tags/tag136.xml"/><Relationship Id="rId85" Type="http://schemas.openxmlformats.org/officeDocument/2006/relationships/tags" Target="../tags/tag137.xml"/><Relationship Id="rId86" Type="http://schemas.openxmlformats.org/officeDocument/2006/relationships/tags" Target="../tags/tag138.xml"/><Relationship Id="rId87" Type="http://schemas.openxmlformats.org/officeDocument/2006/relationships/tags" Target="../tags/tag139.xml"/><Relationship Id="rId88" Type="http://schemas.openxmlformats.org/officeDocument/2006/relationships/tags" Target="../tags/tag140.xml"/><Relationship Id="rId89" Type="http://schemas.openxmlformats.org/officeDocument/2006/relationships/tags" Target="../tags/tag1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tags" Target="../tags/tag15.xml"/><Relationship Id="rId16" Type="http://schemas.openxmlformats.org/officeDocument/2006/relationships/tags" Target="../tags/tag16.xml"/><Relationship Id="rId17" Type="http://schemas.openxmlformats.org/officeDocument/2006/relationships/slideLayout" Target="../slideLayouts/slideLayout2.xml"/><Relationship Id="rId18" Type="http://schemas.openxmlformats.org/officeDocument/2006/relationships/notesSlide" Target="../notesSlides/notesSlide8.xml"/><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10" Type="http://schemas.openxmlformats.org/officeDocument/2006/relationships/tags" Target="../tags/tag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Content Placeholder 3" descr="Slide01.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2362200"/>
            <a:ext cx="4876800" cy="2184400"/>
          </a:xfrm>
        </p:spPr>
      </p:pic>
      <p:sp>
        <p:nvSpPr>
          <p:cNvPr id="3" name="Title 2"/>
          <p:cNvSpPr>
            <a:spLocks noGrp="1"/>
          </p:cNvSpPr>
          <p:nvPr>
            <p:ph type="title"/>
          </p:nvPr>
        </p:nvSpPr>
        <p:spPr>
          <a:xfrm>
            <a:off x="457200" y="685800"/>
            <a:ext cx="8229600" cy="1143000"/>
          </a:xfrm>
        </p:spPr>
        <p:txBody>
          <a:bodyPr/>
          <a:lstStyle/>
          <a:p>
            <a:pPr algn="ctr"/>
            <a:r>
              <a:rPr lang="es-ES_tradnl" altLang="es-ES_tradnl" sz="4300"/>
              <a:t>Tema 4: Proceso de producción</a:t>
            </a:r>
            <a:endParaRPr lang="es-ES" altLang="es-ES_tradnl" sz="4300"/>
          </a:p>
        </p:txBody>
      </p:sp>
      <p:sp>
        <p:nvSpPr>
          <p:cNvPr id="15364" name="TextBox 5"/>
          <p:cNvSpPr txBox="1">
            <a:spLocks noChangeArrowheads="1"/>
          </p:cNvSpPr>
          <p:nvPr/>
        </p:nvSpPr>
        <p:spPr bwMode="auto">
          <a:xfrm>
            <a:off x="1905000" y="4953000"/>
            <a:ext cx="525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800"/>
              <a:t>Grado en Ingeniería Informática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457200" y="260350"/>
            <a:ext cx="8456613" cy="1143000"/>
          </a:xfrm>
        </p:spPr>
        <p:txBody>
          <a:bodyPr/>
          <a:lstStyle/>
          <a:p>
            <a:pPr algn="ctr" eaLnBrk="1" hangingPunct="1"/>
            <a:r>
              <a:rPr lang="es-ES" altLang="es-ES_tradnl"/>
              <a:t>Ejemplo: Lista de materiales</a:t>
            </a:r>
          </a:p>
        </p:txBody>
      </p:sp>
      <p:pic>
        <p:nvPicPr>
          <p:cNvPr id="37891" name="Picture 26" descr="00"/>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312738" y="1611313"/>
            <a:ext cx="6964362"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27"/>
          <p:cNvSpPr txBox="1">
            <a:spLocks noChangeArrowheads="1"/>
          </p:cNvSpPr>
          <p:nvPr/>
        </p:nvSpPr>
        <p:spPr bwMode="auto">
          <a:xfrm>
            <a:off x="357188" y="2047875"/>
            <a:ext cx="8778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Núm.producto</a:t>
            </a:r>
          </a:p>
        </p:txBody>
      </p:sp>
      <p:sp>
        <p:nvSpPr>
          <p:cNvPr id="37893" name="Text Box 28"/>
          <p:cNvSpPr txBox="1">
            <a:spLocks noChangeArrowheads="1"/>
          </p:cNvSpPr>
          <p:nvPr/>
        </p:nvSpPr>
        <p:spPr bwMode="auto">
          <a:xfrm>
            <a:off x="4014788" y="2047875"/>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Cantidad</a:t>
            </a:r>
          </a:p>
        </p:txBody>
      </p:sp>
      <p:sp>
        <p:nvSpPr>
          <p:cNvPr id="37894" name="Text Box 29"/>
          <p:cNvSpPr txBox="1">
            <a:spLocks noChangeArrowheads="1"/>
          </p:cNvSpPr>
          <p:nvPr/>
        </p:nvSpPr>
        <p:spPr bwMode="auto">
          <a:xfrm>
            <a:off x="3557588" y="2505075"/>
            <a:ext cx="9620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Lista de precios</a:t>
            </a:r>
          </a:p>
        </p:txBody>
      </p:sp>
      <p:sp>
        <p:nvSpPr>
          <p:cNvPr id="37895" name="Text Box 30"/>
          <p:cNvSpPr txBox="1">
            <a:spLocks noChangeArrowheads="1"/>
          </p:cNvSpPr>
          <p:nvPr/>
        </p:nvSpPr>
        <p:spPr bwMode="auto">
          <a:xfrm>
            <a:off x="4867275" y="2508250"/>
            <a:ext cx="29019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Lista de precios grandes volúmenes</a:t>
            </a:r>
          </a:p>
        </p:txBody>
      </p:sp>
      <p:sp>
        <p:nvSpPr>
          <p:cNvPr id="37896" name="Text Box 31"/>
          <p:cNvSpPr txBox="1">
            <a:spLocks noChangeArrowheads="1"/>
          </p:cNvSpPr>
          <p:nvPr/>
        </p:nvSpPr>
        <p:spPr bwMode="auto">
          <a:xfrm>
            <a:off x="779463" y="3243263"/>
            <a:ext cx="4857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A1019</a:t>
            </a:r>
          </a:p>
        </p:txBody>
      </p:sp>
      <p:sp>
        <p:nvSpPr>
          <p:cNvPr id="37897" name="Text Box 32"/>
          <p:cNvSpPr txBox="1">
            <a:spLocks noChangeArrowheads="1"/>
          </p:cNvSpPr>
          <p:nvPr/>
        </p:nvSpPr>
        <p:spPr bwMode="auto">
          <a:xfrm>
            <a:off x="779463" y="3452813"/>
            <a:ext cx="4857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A1020</a:t>
            </a:r>
          </a:p>
        </p:txBody>
      </p:sp>
      <p:sp>
        <p:nvSpPr>
          <p:cNvPr id="37898" name="Text Box 33"/>
          <p:cNvSpPr txBox="1">
            <a:spLocks noChangeArrowheads="1"/>
          </p:cNvSpPr>
          <p:nvPr/>
        </p:nvSpPr>
        <p:spPr bwMode="auto">
          <a:xfrm>
            <a:off x="779463" y="3652838"/>
            <a:ext cx="4857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A1021</a:t>
            </a:r>
          </a:p>
        </p:txBody>
      </p:sp>
      <p:sp>
        <p:nvSpPr>
          <p:cNvPr id="37899" name="Text Box 34"/>
          <p:cNvSpPr txBox="1">
            <a:spLocks noChangeArrowheads="1"/>
          </p:cNvSpPr>
          <p:nvPr>
            <p:custDataLst>
              <p:tags r:id="rId2"/>
            </p:custDataLst>
          </p:nvPr>
        </p:nvSpPr>
        <p:spPr bwMode="auto">
          <a:xfrm>
            <a:off x="3784600" y="32543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t>1</a:t>
            </a:r>
          </a:p>
        </p:txBody>
      </p:sp>
      <p:sp>
        <p:nvSpPr>
          <p:cNvPr id="37900" name="Text Box 35"/>
          <p:cNvSpPr txBox="1">
            <a:spLocks noChangeArrowheads="1"/>
          </p:cNvSpPr>
          <p:nvPr>
            <p:custDataLst>
              <p:tags r:id="rId3"/>
            </p:custDataLst>
          </p:nvPr>
        </p:nvSpPr>
        <p:spPr bwMode="auto">
          <a:xfrm>
            <a:off x="3784600" y="34734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t>4</a:t>
            </a:r>
          </a:p>
        </p:txBody>
      </p:sp>
      <p:sp>
        <p:nvSpPr>
          <p:cNvPr id="37901" name="Text Box 36"/>
          <p:cNvSpPr txBox="1">
            <a:spLocks noChangeArrowheads="1"/>
          </p:cNvSpPr>
          <p:nvPr>
            <p:custDataLst>
              <p:tags r:id="rId4"/>
            </p:custDataLst>
          </p:nvPr>
        </p:nvSpPr>
        <p:spPr bwMode="auto">
          <a:xfrm>
            <a:off x="3784600" y="36830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t>2</a:t>
            </a:r>
          </a:p>
        </p:txBody>
      </p:sp>
      <p:sp>
        <p:nvSpPr>
          <p:cNvPr id="37902" name="Text Box 37"/>
          <p:cNvSpPr txBox="1">
            <a:spLocks noChangeArrowheads="1"/>
          </p:cNvSpPr>
          <p:nvPr/>
        </p:nvSpPr>
        <p:spPr bwMode="auto">
          <a:xfrm>
            <a:off x="4308475" y="3254375"/>
            <a:ext cx="7413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  22,50 EUR</a:t>
            </a:r>
          </a:p>
        </p:txBody>
      </p:sp>
      <p:sp>
        <p:nvSpPr>
          <p:cNvPr id="37903" name="Text Box 38"/>
          <p:cNvSpPr txBox="1">
            <a:spLocks noChangeArrowheads="1"/>
          </p:cNvSpPr>
          <p:nvPr/>
        </p:nvSpPr>
        <p:spPr bwMode="auto">
          <a:xfrm>
            <a:off x="4400550" y="3473450"/>
            <a:ext cx="6842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17,82 EUR</a:t>
            </a:r>
          </a:p>
        </p:txBody>
      </p:sp>
      <p:sp>
        <p:nvSpPr>
          <p:cNvPr id="37904" name="Text Box 39"/>
          <p:cNvSpPr txBox="1">
            <a:spLocks noChangeArrowheads="1"/>
          </p:cNvSpPr>
          <p:nvPr/>
        </p:nvSpPr>
        <p:spPr bwMode="auto">
          <a:xfrm>
            <a:off x="4400550" y="3683000"/>
            <a:ext cx="6842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26,10 EUR</a:t>
            </a:r>
          </a:p>
        </p:txBody>
      </p:sp>
      <p:sp>
        <p:nvSpPr>
          <p:cNvPr id="37905" name="Text Box 40"/>
          <p:cNvSpPr txBox="1">
            <a:spLocks noChangeArrowheads="1"/>
          </p:cNvSpPr>
          <p:nvPr/>
        </p:nvSpPr>
        <p:spPr bwMode="auto">
          <a:xfrm>
            <a:off x="5969000" y="3254375"/>
            <a:ext cx="6842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22,50 EUR</a:t>
            </a:r>
          </a:p>
        </p:txBody>
      </p:sp>
      <p:sp>
        <p:nvSpPr>
          <p:cNvPr id="37906" name="Text Box 41"/>
          <p:cNvSpPr txBox="1">
            <a:spLocks noChangeArrowheads="1"/>
          </p:cNvSpPr>
          <p:nvPr/>
        </p:nvSpPr>
        <p:spPr bwMode="auto">
          <a:xfrm>
            <a:off x="5991225" y="3482975"/>
            <a:ext cx="6842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71,28 EUR</a:t>
            </a:r>
          </a:p>
        </p:txBody>
      </p:sp>
      <p:sp>
        <p:nvSpPr>
          <p:cNvPr id="37907" name="Text Box 42"/>
          <p:cNvSpPr txBox="1">
            <a:spLocks noChangeArrowheads="1"/>
          </p:cNvSpPr>
          <p:nvPr/>
        </p:nvSpPr>
        <p:spPr bwMode="auto">
          <a:xfrm>
            <a:off x="5991225" y="3683000"/>
            <a:ext cx="6842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52,20 EUR</a:t>
            </a:r>
          </a:p>
        </p:txBody>
      </p:sp>
      <p:sp>
        <p:nvSpPr>
          <p:cNvPr id="37908" name="Text Box 43"/>
          <p:cNvSpPr txBox="1">
            <a:spLocks noChangeArrowheads="1"/>
          </p:cNvSpPr>
          <p:nvPr/>
        </p:nvSpPr>
        <p:spPr bwMode="auto">
          <a:xfrm>
            <a:off x="6038850" y="5130800"/>
            <a:ext cx="7413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145,98 EUR</a:t>
            </a:r>
          </a:p>
        </p:txBody>
      </p:sp>
      <p:sp>
        <p:nvSpPr>
          <p:cNvPr id="37909" name="Text Box 44"/>
          <p:cNvSpPr txBox="1">
            <a:spLocks noChangeArrowheads="1"/>
          </p:cNvSpPr>
          <p:nvPr/>
        </p:nvSpPr>
        <p:spPr bwMode="auto">
          <a:xfrm>
            <a:off x="6181725" y="5464175"/>
            <a:ext cx="7413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145,98 EUR</a:t>
            </a:r>
          </a:p>
        </p:txBody>
      </p:sp>
      <p:sp>
        <p:nvSpPr>
          <p:cNvPr id="37910" name="Text Box 45"/>
          <p:cNvSpPr txBox="1">
            <a:spLocks noChangeArrowheads="1"/>
          </p:cNvSpPr>
          <p:nvPr/>
        </p:nvSpPr>
        <p:spPr bwMode="auto">
          <a:xfrm>
            <a:off x="4022725" y="5472113"/>
            <a:ext cx="15494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Precio de producto superior</a:t>
            </a:r>
          </a:p>
        </p:txBody>
      </p:sp>
      <p:sp>
        <p:nvSpPr>
          <p:cNvPr id="37911" name="Text Box 46"/>
          <p:cNvSpPr txBox="1">
            <a:spLocks noChangeArrowheads="1"/>
          </p:cNvSpPr>
          <p:nvPr/>
        </p:nvSpPr>
        <p:spPr bwMode="auto">
          <a:xfrm>
            <a:off x="622300" y="3033713"/>
            <a:ext cx="6905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Nº artículo</a:t>
            </a:r>
          </a:p>
        </p:txBody>
      </p:sp>
      <p:sp>
        <p:nvSpPr>
          <p:cNvPr id="37912" name="Text Box 47"/>
          <p:cNvSpPr txBox="1">
            <a:spLocks noChangeArrowheads="1"/>
          </p:cNvSpPr>
          <p:nvPr/>
        </p:nvSpPr>
        <p:spPr bwMode="auto">
          <a:xfrm>
            <a:off x="3794125" y="3033713"/>
            <a:ext cx="6191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Cantidad</a:t>
            </a:r>
          </a:p>
        </p:txBody>
      </p:sp>
      <p:sp>
        <p:nvSpPr>
          <p:cNvPr id="37913" name="Text Box 48"/>
          <p:cNvSpPr txBox="1">
            <a:spLocks noChangeArrowheads="1"/>
          </p:cNvSpPr>
          <p:nvPr/>
        </p:nvSpPr>
        <p:spPr bwMode="auto">
          <a:xfrm>
            <a:off x="4432300" y="2957513"/>
            <a:ext cx="557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  Precio</a:t>
            </a:r>
            <a:br>
              <a:rPr lang="es-ES" altLang="es-ES_tradnl" sz="800" b="1">
                <a:solidFill>
                  <a:srgbClr val="000000"/>
                </a:solidFill>
              </a:rPr>
            </a:br>
            <a:r>
              <a:rPr lang="es-ES" altLang="es-ES_tradnl" sz="800" b="1">
                <a:solidFill>
                  <a:srgbClr val="000000"/>
                </a:solidFill>
              </a:rPr>
              <a:t>unitario</a:t>
            </a:r>
          </a:p>
        </p:txBody>
      </p:sp>
      <p:sp>
        <p:nvSpPr>
          <p:cNvPr id="37914" name="Text Box 49"/>
          <p:cNvSpPr txBox="1">
            <a:spLocks noChangeArrowheads="1"/>
          </p:cNvSpPr>
          <p:nvPr/>
        </p:nvSpPr>
        <p:spPr bwMode="auto">
          <a:xfrm>
            <a:off x="5156200" y="3033713"/>
            <a:ext cx="4270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Total</a:t>
            </a:r>
          </a:p>
        </p:txBody>
      </p:sp>
      <p:sp>
        <p:nvSpPr>
          <p:cNvPr id="37915" name="Text Box 50"/>
          <p:cNvSpPr txBox="1">
            <a:spLocks noChangeArrowheads="1"/>
          </p:cNvSpPr>
          <p:nvPr/>
        </p:nvSpPr>
        <p:spPr bwMode="auto">
          <a:xfrm>
            <a:off x="357188" y="2257425"/>
            <a:ext cx="12366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Descripción producto</a:t>
            </a:r>
          </a:p>
        </p:txBody>
      </p:sp>
      <p:sp>
        <p:nvSpPr>
          <p:cNvPr id="37916" name="Text Box 51"/>
          <p:cNvSpPr txBox="1">
            <a:spLocks noChangeArrowheads="1"/>
          </p:cNvSpPr>
          <p:nvPr/>
        </p:nvSpPr>
        <p:spPr bwMode="auto">
          <a:xfrm>
            <a:off x="357188" y="2505075"/>
            <a:ext cx="1314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Tipo de lista materiales</a:t>
            </a:r>
          </a:p>
        </p:txBody>
      </p:sp>
      <p:sp>
        <p:nvSpPr>
          <p:cNvPr id="37917" name="Text Box 52"/>
          <p:cNvSpPr txBox="1">
            <a:spLocks noChangeArrowheads="1"/>
          </p:cNvSpPr>
          <p:nvPr/>
        </p:nvSpPr>
        <p:spPr bwMode="auto">
          <a:xfrm>
            <a:off x="1871663" y="2257425"/>
            <a:ext cx="6969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Monopatín</a:t>
            </a:r>
          </a:p>
        </p:txBody>
      </p:sp>
      <p:sp>
        <p:nvSpPr>
          <p:cNvPr id="37918" name="Text Box 53"/>
          <p:cNvSpPr txBox="1">
            <a:spLocks noChangeArrowheads="1"/>
          </p:cNvSpPr>
          <p:nvPr/>
        </p:nvSpPr>
        <p:spPr bwMode="auto">
          <a:xfrm>
            <a:off x="1871663" y="2495550"/>
            <a:ext cx="7445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Producción</a:t>
            </a:r>
          </a:p>
        </p:txBody>
      </p:sp>
      <p:sp>
        <p:nvSpPr>
          <p:cNvPr id="37919" name="Text Box 54"/>
          <p:cNvSpPr txBox="1">
            <a:spLocks noChangeArrowheads="1"/>
          </p:cNvSpPr>
          <p:nvPr/>
        </p:nvSpPr>
        <p:spPr bwMode="auto">
          <a:xfrm>
            <a:off x="2014538" y="2736850"/>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000" b="1"/>
          </a:p>
        </p:txBody>
      </p:sp>
      <p:sp>
        <p:nvSpPr>
          <p:cNvPr id="37920" name="Text Box 55"/>
          <p:cNvSpPr txBox="1">
            <a:spLocks noChangeArrowheads="1"/>
          </p:cNvSpPr>
          <p:nvPr/>
        </p:nvSpPr>
        <p:spPr bwMode="auto">
          <a:xfrm>
            <a:off x="2014538" y="2947988"/>
            <a:ext cx="568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Montaje</a:t>
            </a:r>
          </a:p>
        </p:txBody>
      </p:sp>
      <p:sp>
        <p:nvSpPr>
          <p:cNvPr id="37921" name="Text Box 56"/>
          <p:cNvSpPr txBox="1">
            <a:spLocks noChangeArrowheads="1"/>
          </p:cNvSpPr>
          <p:nvPr/>
        </p:nvSpPr>
        <p:spPr bwMode="auto">
          <a:xfrm>
            <a:off x="2014538" y="3133725"/>
            <a:ext cx="519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Ventas</a:t>
            </a:r>
          </a:p>
        </p:txBody>
      </p:sp>
      <p:sp>
        <p:nvSpPr>
          <p:cNvPr id="37922" name="Text Box 57"/>
          <p:cNvSpPr txBox="1">
            <a:spLocks noChangeArrowheads="1"/>
          </p:cNvSpPr>
          <p:nvPr/>
        </p:nvSpPr>
        <p:spPr bwMode="auto">
          <a:xfrm>
            <a:off x="2014538" y="3319463"/>
            <a:ext cx="7445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Producción</a:t>
            </a:r>
          </a:p>
        </p:txBody>
      </p:sp>
      <p:sp>
        <p:nvSpPr>
          <p:cNvPr id="37923" name="Text Box 58"/>
          <p:cNvSpPr txBox="1">
            <a:spLocks noChangeArrowheads="1"/>
          </p:cNvSpPr>
          <p:nvPr/>
        </p:nvSpPr>
        <p:spPr bwMode="auto">
          <a:xfrm>
            <a:off x="2014538" y="3505200"/>
            <a:ext cx="5397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Modelo</a:t>
            </a:r>
          </a:p>
        </p:txBody>
      </p:sp>
      <p:sp>
        <p:nvSpPr>
          <p:cNvPr id="37924" name="Text Box 59"/>
          <p:cNvSpPr txBox="1">
            <a:spLocks noChangeArrowheads="1"/>
          </p:cNvSpPr>
          <p:nvPr/>
        </p:nvSpPr>
        <p:spPr bwMode="auto">
          <a:xfrm>
            <a:off x="1871663" y="2028825"/>
            <a:ext cx="10985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P1001	</a:t>
            </a:r>
          </a:p>
        </p:txBody>
      </p:sp>
      <p:sp>
        <p:nvSpPr>
          <p:cNvPr id="37925" name="Text Box 60"/>
          <p:cNvSpPr txBox="1">
            <a:spLocks noChangeArrowheads="1"/>
          </p:cNvSpPr>
          <p:nvPr/>
        </p:nvSpPr>
        <p:spPr bwMode="auto">
          <a:xfrm>
            <a:off x="1481138" y="5657850"/>
            <a:ext cx="6159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Cancelar</a:t>
            </a:r>
          </a:p>
        </p:txBody>
      </p:sp>
      <p:sp>
        <p:nvSpPr>
          <p:cNvPr id="37926" name="Text Box 61"/>
          <p:cNvSpPr txBox="1">
            <a:spLocks noChangeArrowheads="1"/>
          </p:cNvSpPr>
          <p:nvPr/>
        </p:nvSpPr>
        <p:spPr bwMode="auto">
          <a:xfrm>
            <a:off x="538163" y="5657850"/>
            <a:ext cx="6715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solidFill>
                  <a:srgbClr val="000000"/>
                </a:solidFill>
              </a:rPr>
              <a:t>Actualizar</a:t>
            </a:r>
          </a:p>
        </p:txBody>
      </p:sp>
      <p:sp>
        <p:nvSpPr>
          <p:cNvPr id="37927" name="Text Box 62"/>
          <p:cNvSpPr txBox="1">
            <a:spLocks noChangeArrowheads="1"/>
          </p:cNvSpPr>
          <p:nvPr>
            <p:custDataLst>
              <p:tags r:id="rId5"/>
            </p:custDataLst>
          </p:nvPr>
        </p:nvSpPr>
        <p:spPr bwMode="auto">
          <a:xfrm>
            <a:off x="4813300" y="2025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800" b="1"/>
              <a:t>1</a:t>
            </a:r>
          </a:p>
        </p:txBody>
      </p:sp>
      <p:sp>
        <p:nvSpPr>
          <p:cNvPr id="37928" name="Rectangle 63"/>
          <p:cNvSpPr>
            <a:spLocks noChangeArrowheads="1"/>
          </p:cNvSpPr>
          <p:nvPr>
            <p:custDataLst>
              <p:tags r:id="rId6"/>
            </p:custDataLst>
          </p:nvPr>
        </p:nvSpPr>
        <p:spPr bwMode="auto">
          <a:xfrm>
            <a:off x="561975" y="1668463"/>
            <a:ext cx="2152650" cy="20478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7929" name="AutoShape 65"/>
          <p:cNvSpPr>
            <a:spLocks/>
          </p:cNvSpPr>
          <p:nvPr/>
        </p:nvSpPr>
        <p:spPr bwMode="auto">
          <a:xfrm>
            <a:off x="5643563" y="1358900"/>
            <a:ext cx="2967037" cy="822325"/>
          </a:xfrm>
          <a:prstGeom prst="borderCallout2">
            <a:avLst>
              <a:gd name="adj1" fmla="val 13898"/>
              <a:gd name="adj2" fmla="val -2569"/>
              <a:gd name="adj3" fmla="val 13898"/>
              <a:gd name="adj4" fmla="val -10593"/>
              <a:gd name="adj5" fmla="val 76060"/>
              <a:gd name="adj6" fmla="val -23380"/>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600" b="1"/>
          </a:p>
        </p:txBody>
      </p:sp>
      <p:sp>
        <p:nvSpPr>
          <p:cNvPr id="37930" name="Text Box 66"/>
          <p:cNvSpPr txBox="1">
            <a:spLocks noChangeArrowheads="1"/>
          </p:cNvSpPr>
          <p:nvPr/>
        </p:nvSpPr>
        <p:spPr bwMode="auto">
          <a:xfrm>
            <a:off x="5672138" y="1373188"/>
            <a:ext cx="30067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Cantidad del artículo fabricado con los componentes</a:t>
            </a:r>
          </a:p>
        </p:txBody>
      </p:sp>
      <p:sp>
        <p:nvSpPr>
          <p:cNvPr id="37931" name="AutoShape 67"/>
          <p:cNvSpPr>
            <a:spLocks/>
          </p:cNvSpPr>
          <p:nvPr/>
        </p:nvSpPr>
        <p:spPr bwMode="auto">
          <a:xfrm>
            <a:off x="3324225" y="4300538"/>
            <a:ext cx="1620838" cy="822325"/>
          </a:xfrm>
          <a:prstGeom prst="borderCallout2">
            <a:avLst>
              <a:gd name="adj1" fmla="val 13898"/>
              <a:gd name="adj2" fmla="val 104699"/>
              <a:gd name="adj3" fmla="val 13898"/>
              <a:gd name="adj4" fmla="val 135944"/>
              <a:gd name="adj5" fmla="val 86102"/>
              <a:gd name="adj6" fmla="val 184625"/>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600" b="1"/>
          </a:p>
        </p:txBody>
      </p:sp>
      <p:sp>
        <p:nvSpPr>
          <p:cNvPr id="37932" name="AutoShape 68"/>
          <p:cNvSpPr>
            <a:spLocks/>
          </p:cNvSpPr>
          <p:nvPr/>
        </p:nvSpPr>
        <p:spPr bwMode="auto">
          <a:xfrm>
            <a:off x="1755775" y="5949950"/>
            <a:ext cx="3063875" cy="838200"/>
          </a:xfrm>
          <a:prstGeom prst="borderCallout2">
            <a:avLst>
              <a:gd name="adj1" fmla="val 13634"/>
              <a:gd name="adj2" fmla="val 102486"/>
              <a:gd name="adj3" fmla="val 13634"/>
              <a:gd name="adj4" fmla="val 118343"/>
              <a:gd name="adj5" fmla="val -65718"/>
              <a:gd name="adj6" fmla="val 150361"/>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600" b="1"/>
          </a:p>
        </p:txBody>
      </p:sp>
      <p:sp>
        <p:nvSpPr>
          <p:cNvPr id="37933" name="Text Box 69"/>
          <p:cNvSpPr txBox="1">
            <a:spLocks noChangeArrowheads="1"/>
          </p:cNvSpPr>
          <p:nvPr/>
        </p:nvSpPr>
        <p:spPr bwMode="auto">
          <a:xfrm>
            <a:off x="1717675" y="5876925"/>
            <a:ext cx="2971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Precio del producto acabado</a:t>
            </a:r>
            <a:br>
              <a:rPr lang="es-ES" altLang="es-ES_tradnl" sz="1600" b="1">
                <a:solidFill>
                  <a:srgbClr val="000000"/>
                </a:solidFill>
              </a:rPr>
            </a:br>
            <a:r>
              <a:rPr lang="es-ES" altLang="es-ES_tradnl" sz="1600" b="1">
                <a:solidFill>
                  <a:srgbClr val="000000"/>
                </a:solidFill>
              </a:rPr>
              <a:t>para una lista de </a:t>
            </a:r>
            <a:br>
              <a:rPr lang="es-ES" altLang="es-ES_tradnl" sz="1600" b="1">
                <a:solidFill>
                  <a:srgbClr val="000000"/>
                </a:solidFill>
              </a:rPr>
            </a:br>
            <a:r>
              <a:rPr lang="es-ES" altLang="es-ES_tradnl" sz="1600" b="1">
                <a:solidFill>
                  <a:srgbClr val="000000"/>
                </a:solidFill>
              </a:rPr>
              <a:t>precios especificada</a:t>
            </a:r>
          </a:p>
        </p:txBody>
      </p:sp>
      <p:sp>
        <p:nvSpPr>
          <p:cNvPr id="37934" name="AutoShape 70"/>
          <p:cNvSpPr>
            <a:spLocks/>
          </p:cNvSpPr>
          <p:nvPr/>
        </p:nvSpPr>
        <p:spPr bwMode="auto">
          <a:xfrm>
            <a:off x="6858000" y="2724150"/>
            <a:ext cx="1809750" cy="1366838"/>
          </a:xfrm>
          <a:prstGeom prst="borderCallout2">
            <a:avLst>
              <a:gd name="adj1" fmla="val 8361"/>
              <a:gd name="adj2" fmla="val -4208"/>
              <a:gd name="adj3" fmla="val 8361"/>
              <a:gd name="adj4" fmla="val -29736"/>
              <a:gd name="adj5" fmla="val 1046"/>
              <a:gd name="adj6" fmla="val -69472"/>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600" b="1"/>
          </a:p>
        </p:txBody>
      </p:sp>
      <p:sp>
        <p:nvSpPr>
          <p:cNvPr id="37935" name="Text Box 71"/>
          <p:cNvSpPr txBox="1">
            <a:spLocks noChangeArrowheads="1"/>
          </p:cNvSpPr>
          <p:nvPr/>
        </p:nvSpPr>
        <p:spPr bwMode="auto">
          <a:xfrm>
            <a:off x="6913563" y="2749550"/>
            <a:ext cx="16732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Lista de precios para</a:t>
            </a:r>
            <a:br>
              <a:rPr lang="es-ES" altLang="es-ES_tradnl" sz="1600" b="1">
                <a:solidFill>
                  <a:srgbClr val="000000"/>
                </a:solidFill>
              </a:rPr>
            </a:br>
            <a:r>
              <a:rPr lang="es-ES" altLang="es-ES_tradnl" sz="1600" b="1">
                <a:solidFill>
                  <a:srgbClr val="000000"/>
                </a:solidFill>
              </a:rPr>
              <a:t>determinar los precios de los componentes</a:t>
            </a:r>
          </a:p>
        </p:txBody>
      </p:sp>
      <p:sp>
        <p:nvSpPr>
          <p:cNvPr id="37936" name="Text Box 72"/>
          <p:cNvSpPr txBox="1">
            <a:spLocks noChangeArrowheads="1"/>
          </p:cNvSpPr>
          <p:nvPr/>
        </p:nvSpPr>
        <p:spPr bwMode="auto">
          <a:xfrm>
            <a:off x="3387725" y="4271963"/>
            <a:ext cx="15033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Precio </a:t>
            </a:r>
            <a:br>
              <a:rPr lang="es-ES" altLang="es-ES_tradnl" sz="1600" b="1">
                <a:solidFill>
                  <a:srgbClr val="000000"/>
                </a:solidFill>
              </a:rPr>
            </a:br>
            <a:r>
              <a:rPr lang="es-ES" altLang="es-ES_tradnl" sz="1600" b="1">
                <a:solidFill>
                  <a:srgbClr val="000000"/>
                </a:solidFill>
              </a:rPr>
              <a:t>total de los </a:t>
            </a:r>
            <a:br>
              <a:rPr lang="es-ES" altLang="es-ES_tradnl" sz="1600" b="1">
                <a:solidFill>
                  <a:srgbClr val="000000"/>
                </a:solidFill>
              </a:rPr>
            </a:br>
            <a:r>
              <a:rPr lang="es-ES" altLang="es-ES_tradnl" sz="1600" b="1">
                <a:solidFill>
                  <a:srgbClr val="000000"/>
                </a:solidFill>
              </a:rPr>
              <a:t>componentes</a:t>
            </a:r>
          </a:p>
        </p:txBody>
      </p:sp>
      <p:sp>
        <p:nvSpPr>
          <p:cNvPr id="37937" name="AutoShape 73"/>
          <p:cNvSpPr>
            <a:spLocks/>
          </p:cNvSpPr>
          <p:nvPr/>
        </p:nvSpPr>
        <p:spPr bwMode="auto">
          <a:xfrm>
            <a:off x="2590800" y="1235075"/>
            <a:ext cx="1905000" cy="304800"/>
          </a:xfrm>
          <a:prstGeom prst="borderCallout2">
            <a:avLst>
              <a:gd name="adj1" fmla="val 37500"/>
              <a:gd name="adj2" fmla="val -4000"/>
              <a:gd name="adj3" fmla="val 37500"/>
              <a:gd name="adj4" fmla="val -15333"/>
              <a:gd name="adj5" fmla="val 270315"/>
              <a:gd name="adj6" fmla="val -31250"/>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600" b="1"/>
          </a:p>
        </p:txBody>
      </p:sp>
      <p:sp>
        <p:nvSpPr>
          <p:cNvPr id="37938" name="Text Box 74"/>
          <p:cNvSpPr txBox="1">
            <a:spLocks noChangeArrowheads="1"/>
          </p:cNvSpPr>
          <p:nvPr/>
        </p:nvSpPr>
        <p:spPr bwMode="auto">
          <a:xfrm>
            <a:off x="2597150" y="1216025"/>
            <a:ext cx="1954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Producto acabado</a:t>
            </a:r>
          </a:p>
        </p:txBody>
      </p:sp>
      <p:sp>
        <p:nvSpPr>
          <p:cNvPr id="37939" name="AutoShape 75"/>
          <p:cNvSpPr>
            <a:spLocks/>
          </p:cNvSpPr>
          <p:nvPr/>
        </p:nvSpPr>
        <p:spPr bwMode="auto">
          <a:xfrm>
            <a:off x="1038225" y="4429125"/>
            <a:ext cx="1609725" cy="485775"/>
          </a:xfrm>
          <a:prstGeom prst="borderCallout2">
            <a:avLst>
              <a:gd name="adj1" fmla="val 23528"/>
              <a:gd name="adj2" fmla="val -4731"/>
              <a:gd name="adj3" fmla="val 23528"/>
              <a:gd name="adj4" fmla="val -6606"/>
              <a:gd name="adj5" fmla="val -131699"/>
              <a:gd name="adj6" fmla="val -9074"/>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600" b="1"/>
          </a:p>
        </p:txBody>
      </p:sp>
      <p:sp>
        <p:nvSpPr>
          <p:cNvPr id="37940" name="Text Box 76"/>
          <p:cNvSpPr txBox="1">
            <a:spLocks noChangeArrowheads="1"/>
          </p:cNvSpPr>
          <p:nvPr/>
        </p:nvSpPr>
        <p:spPr bwMode="auto">
          <a:xfrm>
            <a:off x="1081088" y="4498975"/>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Componentes</a:t>
            </a:r>
          </a:p>
        </p:txBody>
      </p:sp>
      <p:sp>
        <p:nvSpPr>
          <p:cNvPr id="37941" name="AutoShape 77"/>
          <p:cNvSpPr>
            <a:spLocks/>
          </p:cNvSpPr>
          <p:nvPr/>
        </p:nvSpPr>
        <p:spPr bwMode="auto">
          <a:xfrm flipV="1">
            <a:off x="7542213" y="4511675"/>
            <a:ext cx="1524000" cy="2133600"/>
          </a:xfrm>
          <a:prstGeom prst="borderCallout2">
            <a:avLst>
              <a:gd name="adj1" fmla="val 94639"/>
              <a:gd name="adj2" fmla="val -5005"/>
              <a:gd name="adj3" fmla="val 94639"/>
              <a:gd name="adj4" fmla="val -16356"/>
              <a:gd name="adj5" fmla="val 59000"/>
              <a:gd name="adj6" fmla="val -28648"/>
            </a:avLst>
          </a:prstGeom>
          <a:solidFill>
            <a:srgbClr val="A0C0E0"/>
          </a:solidFill>
          <a:ln w="38100">
            <a:solidFill>
              <a:srgbClr val="3F7EBD"/>
            </a:solidFill>
            <a:miter lim="800000"/>
            <a:headEnd/>
            <a:tailEnd type="triangle" w="med" len="me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600" b="1"/>
          </a:p>
        </p:txBody>
      </p:sp>
      <p:sp>
        <p:nvSpPr>
          <p:cNvPr id="37942" name="Text Box 78"/>
          <p:cNvSpPr txBox="1">
            <a:spLocks noChangeArrowheads="1"/>
          </p:cNvSpPr>
          <p:nvPr/>
        </p:nvSpPr>
        <p:spPr bwMode="auto">
          <a:xfrm>
            <a:off x="7505700" y="4587875"/>
            <a:ext cx="15621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El precio de los productos acabados se determina a partir de los precios de los componentes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900"/>
              <a:t>Tipos de ordenes de fabricación</a:t>
            </a:r>
          </a:p>
        </p:txBody>
      </p:sp>
      <p:sp>
        <p:nvSpPr>
          <p:cNvPr id="39939" name="AutoShape 4"/>
          <p:cNvSpPr>
            <a:spLocks noChangeArrowheads="1"/>
          </p:cNvSpPr>
          <p:nvPr/>
        </p:nvSpPr>
        <p:spPr bwMode="auto">
          <a:xfrm rot="-5400000">
            <a:off x="5500688" y="985838"/>
            <a:ext cx="2216150" cy="3498850"/>
          </a:xfrm>
          <a:prstGeom prst="foldedCorner">
            <a:avLst>
              <a:gd name="adj" fmla="val 12500"/>
            </a:avLst>
          </a:prstGeom>
          <a:solidFill>
            <a:srgbClr val="C0C0C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40" name="AutoShape 5"/>
          <p:cNvSpPr>
            <a:spLocks noChangeArrowheads="1"/>
          </p:cNvSpPr>
          <p:nvPr/>
        </p:nvSpPr>
        <p:spPr bwMode="auto">
          <a:xfrm rot="-5400000">
            <a:off x="1755775" y="930275"/>
            <a:ext cx="2216150" cy="3498850"/>
          </a:xfrm>
          <a:prstGeom prst="foldedCorner">
            <a:avLst>
              <a:gd name="adj" fmla="val 12500"/>
            </a:avLst>
          </a:prstGeom>
          <a:solidFill>
            <a:srgbClr val="C0C0C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41" name="AutoShape 6"/>
          <p:cNvSpPr>
            <a:spLocks noChangeArrowheads="1"/>
          </p:cNvSpPr>
          <p:nvPr/>
        </p:nvSpPr>
        <p:spPr bwMode="auto">
          <a:xfrm rot="-5400000">
            <a:off x="1727200" y="3433763"/>
            <a:ext cx="2216150" cy="3498850"/>
          </a:xfrm>
          <a:prstGeom prst="foldedCorner">
            <a:avLst>
              <a:gd name="adj" fmla="val 12500"/>
            </a:avLst>
          </a:prstGeom>
          <a:solidFill>
            <a:srgbClr val="C0C0C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42" name="Line 7"/>
          <p:cNvSpPr>
            <a:spLocks noChangeShapeType="1"/>
          </p:cNvSpPr>
          <p:nvPr/>
        </p:nvSpPr>
        <p:spPr bwMode="auto">
          <a:xfrm flipH="1">
            <a:off x="1906588" y="2962275"/>
            <a:ext cx="0" cy="35401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s-ES_tradnl"/>
          </a:p>
        </p:txBody>
      </p:sp>
      <p:sp>
        <p:nvSpPr>
          <p:cNvPr id="39943" name="Line 8"/>
          <p:cNvSpPr>
            <a:spLocks noChangeShapeType="1"/>
          </p:cNvSpPr>
          <p:nvPr/>
        </p:nvSpPr>
        <p:spPr bwMode="auto">
          <a:xfrm flipH="1">
            <a:off x="3402013" y="2962275"/>
            <a:ext cx="0" cy="35401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s-ES_tradnl"/>
          </a:p>
        </p:txBody>
      </p:sp>
      <p:sp>
        <p:nvSpPr>
          <p:cNvPr id="39944" name="Text Box 10"/>
          <p:cNvSpPr txBox="1">
            <a:spLocks noChangeArrowheads="1"/>
          </p:cNvSpPr>
          <p:nvPr/>
        </p:nvSpPr>
        <p:spPr bwMode="auto">
          <a:xfrm>
            <a:off x="1225550" y="1830388"/>
            <a:ext cx="274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000000"/>
                </a:solidFill>
              </a:rPr>
              <a:t>Orden de fabricación estándar</a:t>
            </a:r>
            <a:endParaRPr lang="es-ES" altLang="es-ES_tradnl" sz="1800" b="1"/>
          </a:p>
        </p:txBody>
      </p:sp>
      <p:sp>
        <p:nvSpPr>
          <p:cNvPr id="39945" name="Line 11"/>
          <p:cNvSpPr>
            <a:spLocks noChangeShapeType="1"/>
          </p:cNvSpPr>
          <p:nvPr/>
        </p:nvSpPr>
        <p:spPr bwMode="auto">
          <a:xfrm flipH="1">
            <a:off x="2655888" y="2746375"/>
            <a:ext cx="0" cy="35401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s-ES_tradnl"/>
          </a:p>
        </p:txBody>
      </p:sp>
      <p:sp>
        <p:nvSpPr>
          <p:cNvPr id="39946" name="AutoShape 12"/>
          <p:cNvSpPr>
            <a:spLocks noChangeArrowheads="1"/>
          </p:cNvSpPr>
          <p:nvPr/>
        </p:nvSpPr>
        <p:spPr bwMode="auto">
          <a:xfrm>
            <a:off x="2233613" y="2325688"/>
            <a:ext cx="841375" cy="498475"/>
          </a:xfrm>
          <a:prstGeom prst="roundRect">
            <a:avLst>
              <a:gd name="adj" fmla="val 16667"/>
            </a:avLst>
          </a:prstGeom>
          <a:solidFill>
            <a:schemeClr val="accent1"/>
          </a:solidFill>
          <a:ln w="254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47" name="Text Box 13"/>
          <p:cNvSpPr txBox="1">
            <a:spLocks noChangeArrowheads="1"/>
          </p:cNvSpPr>
          <p:nvPr/>
        </p:nvSpPr>
        <p:spPr bwMode="auto">
          <a:xfrm>
            <a:off x="2178050" y="2436813"/>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000000"/>
                </a:solidFill>
              </a:rPr>
              <a:t>Producto</a:t>
            </a:r>
          </a:p>
        </p:txBody>
      </p:sp>
      <p:sp>
        <p:nvSpPr>
          <p:cNvPr id="39948" name="AutoShape 14"/>
          <p:cNvSpPr>
            <a:spLocks noChangeArrowheads="1"/>
          </p:cNvSpPr>
          <p:nvPr/>
        </p:nvSpPr>
        <p:spPr bwMode="auto">
          <a:xfrm>
            <a:off x="1697038" y="3100388"/>
            <a:ext cx="447675" cy="498475"/>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49" name="Text Box 15"/>
          <p:cNvSpPr txBox="1">
            <a:spLocks noChangeArrowheads="1"/>
          </p:cNvSpPr>
          <p:nvPr/>
        </p:nvSpPr>
        <p:spPr bwMode="auto">
          <a:xfrm>
            <a:off x="1752600" y="31845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A</a:t>
            </a:r>
            <a:endParaRPr lang="es-ES" altLang="es-ES_tradnl" sz="1600" b="1"/>
          </a:p>
        </p:txBody>
      </p:sp>
      <p:sp>
        <p:nvSpPr>
          <p:cNvPr id="39950" name="AutoShape 16"/>
          <p:cNvSpPr>
            <a:spLocks noChangeArrowheads="1"/>
          </p:cNvSpPr>
          <p:nvPr/>
        </p:nvSpPr>
        <p:spPr bwMode="auto">
          <a:xfrm>
            <a:off x="2444750" y="3103563"/>
            <a:ext cx="447675" cy="498475"/>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51" name="Text Box 17"/>
          <p:cNvSpPr txBox="1">
            <a:spLocks noChangeArrowheads="1"/>
          </p:cNvSpPr>
          <p:nvPr/>
        </p:nvSpPr>
        <p:spPr bwMode="auto">
          <a:xfrm>
            <a:off x="2500313" y="318770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B</a:t>
            </a:r>
            <a:endParaRPr lang="es-ES" altLang="es-ES_tradnl" sz="1600" b="1"/>
          </a:p>
        </p:txBody>
      </p:sp>
      <p:sp>
        <p:nvSpPr>
          <p:cNvPr id="39952" name="AutoShape 18"/>
          <p:cNvSpPr>
            <a:spLocks noChangeArrowheads="1"/>
          </p:cNvSpPr>
          <p:nvPr/>
        </p:nvSpPr>
        <p:spPr bwMode="auto">
          <a:xfrm>
            <a:off x="3170238" y="3105150"/>
            <a:ext cx="447675" cy="498475"/>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53" name="Text Box 19"/>
          <p:cNvSpPr txBox="1">
            <a:spLocks noChangeArrowheads="1"/>
          </p:cNvSpPr>
          <p:nvPr/>
        </p:nvSpPr>
        <p:spPr bwMode="auto">
          <a:xfrm>
            <a:off x="3225800" y="318928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H</a:t>
            </a:r>
            <a:endParaRPr lang="es-ES" altLang="es-ES_tradnl" sz="1600" b="1"/>
          </a:p>
        </p:txBody>
      </p:sp>
      <p:sp>
        <p:nvSpPr>
          <p:cNvPr id="39954" name="Line 20"/>
          <p:cNvSpPr>
            <a:spLocks noChangeShapeType="1"/>
          </p:cNvSpPr>
          <p:nvPr/>
        </p:nvSpPr>
        <p:spPr bwMode="auto">
          <a:xfrm flipV="1">
            <a:off x="1895475" y="2973388"/>
            <a:ext cx="150653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s-ES_tradnl"/>
          </a:p>
        </p:txBody>
      </p:sp>
      <p:sp>
        <p:nvSpPr>
          <p:cNvPr id="39955" name="Text Box 21"/>
          <p:cNvSpPr txBox="1">
            <a:spLocks noChangeArrowheads="1"/>
          </p:cNvSpPr>
          <p:nvPr/>
        </p:nvSpPr>
        <p:spPr bwMode="auto">
          <a:xfrm>
            <a:off x="5018088" y="1843088"/>
            <a:ext cx="2700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000000"/>
                </a:solidFill>
              </a:rPr>
              <a:t>Orden de fabricación especial</a:t>
            </a:r>
          </a:p>
        </p:txBody>
      </p:sp>
      <p:sp>
        <p:nvSpPr>
          <p:cNvPr id="39956" name="AutoShape 22"/>
          <p:cNvSpPr>
            <a:spLocks noChangeArrowheads="1"/>
          </p:cNvSpPr>
          <p:nvPr/>
        </p:nvSpPr>
        <p:spPr bwMode="auto">
          <a:xfrm>
            <a:off x="6037263" y="2403475"/>
            <a:ext cx="841375" cy="498475"/>
          </a:xfrm>
          <a:prstGeom prst="roundRect">
            <a:avLst>
              <a:gd name="adj" fmla="val 16667"/>
            </a:avLst>
          </a:prstGeom>
          <a:solidFill>
            <a:schemeClr val="accent1"/>
          </a:solidFill>
          <a:ln w="254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57" name="Text Box 23"/>
          <p:cNvSpPr txBox="1">
            <a:spLocks noChangeArrowheads="1"/>
          </p:cNvSpPr>
          <p:nvPr/>
        </p:nvSpPr>
        <p:spPr bwMode="auto">
          <a:xfrm>
            <a:off x="6037263" y="2430463"/>
            <a:ext cx="850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000000"/>
                </a:solidFill>
              </a:rPr>
              <a:t>Artículo</a:t>
            </a:r>
            <a:endParaRPr lang="es-ES" altLang="es-ES_tradnl" sz="1800" b="1"/>
          </a:p>
        </p:txBody>
      </p:sp>
      <p:sp>
        <p:nvSpPr>
          <p:cNvPr id="39958" name="AutoShape 24"/>
          <p:cNvSpPr>
            <a:spLocks noChangeArrowheads="1"/>
          </p:cNvSpPr>
          <p:nvPr/>
        </p:nvSpPr>
        <p:spPr bwMode="auto">
          <a:xfrm>
            <a:off x="5489575" y="3195638"/>
            <a:ext cx="447675" cy="498475"/>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59" name="Text Box 25"/>
          <p:cNvSpPr txBox="1">
            <a:spLocks noChangeArrowheads="1"/>
          </p:cNvSpPr>
          <p:nvPr/>
        </p:nvSpPr>
        <p:spPr bwMode="auto">
          <a:xfrm>
            <a:off x="5545138" y="3197225"/>
            <a:ext cx="315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X</a:t>
            </a:r>
            <a:endParaRPr lang="es-ES" altLang="es-ES_tradnl" sz="1600" b="1"/>
          </a:p>
        </p:txBody>
      </p:sp>
      <p:sp>
        <p:nvSpPr>
          <p:cNvPr id="39960" name="AutoShape 26"/>
          <p:cNvSpPr>
            <a:spLocks noChangeArrowheads="1"/>
          </p:cNvSpPr>
          <p:nvPr/>
        </p:nvSpPr>
        <p:spPr bwMode="auto">
          <a:xfrm>
            <a:off x="6237288" y="3198813"/>
            <a:ext cx="447675" cy="498475"/>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61" name="Text Box 27"/>
          <p:cNvSpPr txBox="1">
            <a:spLocks noChangeArrowheads="1"/>
          </p:cNvSpPr>
          <p:nvPr/>
        </p:nvSpPr>
        <p:spPr bwMode="auto">
          <a:xfrm>
            <a:off x="6292850" y="3200400"/>
            <a:ext cx="315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Y</a:t>
            </a:r>
            <a:endParaRPr lang="es-ES" altLang="es-ES_tradnl" sz="1600" b="1"/>
          </a:p>
        </p:txBody>
      </p:sp>
      <p:sp>
        <p:nvSpPr>
          <p:cNvPr id="39962" name="AutoShape 28"/>
          <p:cNvSpPr>
            <a:spLocks noChangeArrowheads="1"/>
          </p:cNvSpPr>
          <p:nvPr/>
        </p:nvSpPr>
        <p:spPr bwMode="auto">
          <a:xfrm>
            <a:off x="6962775" y="3200400"/>
            <a:ext cx="447675" cy="498475"/>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63" name="Text Box 29"/>
          <p:cNvSpPr txBox="1">
            <a:spLocks noChangeArrowheads="1"/>
          </p:cNvSpPr>
          <p:nvPr/>
        </p:nvSpPr>
        <p:spPr bwMode="auto">
          <a:xfrm>
            <a:off x="7018338" y="3201988"/>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Z</a:t>
            </a:r>
            <a:endParaRPr lang="es-ES" altLang="es-ES_tradnl" sz="1600" b="1"/>
          </a:p>
        </p:txBody>
      </p:sp>
      <p:sp>
        <p:nvSpPr>
          <p:cNvPr id="39964" name="Line 30"/>
          <p:cNvSpPr>
            <a:spLocks noChangeShapeType="1"/>
          </p:cNvSpPr>
          <p:nvPr/>
        </p:nvSpPr>
        <p:spPr bwMode="auto">
          <a:xfrm flipH="1">
            <a:off x="1887538" y="5518150"/>
            <a:ext cx="0" cy="354013"/>
          </a:xfrm>
          <a:prstGeom prst="line">
            <a:avLst/>
          </a:prstGeom>
          <a:noFill/>
          <a:ln w="317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s-ES_tradnl"/>
          </a:p>
        </p:txBody>
      </p:sp>
      <p:sp>
        <p:nvSpPr>
          <p:cNvPr id="39965" name="Line 31"/>
          <p:cNvSpPr>
            <a:spLocks noChangeShapeType="1"/>
          </p:cNvSpPr>
          <p:nvPr/>
        </p:nvSpPr>
        <p:spPr bwMode="auto">
          <a:xfrm flipH="1">
            <a:off x="3382963" y="5518150"/>
            <a:ext cx="0" cy="354013"/>
          </a:xfrm>
          <a:prstGeom prst="line">
            <a:avLst/>
          </a:prstGeom>
          <a:noFill/>
          <a:ln w="317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s-ES_tradnl"/>
          </a:p>
        </p:txBody>
      </p:sp>
      <p:sp>
        <p:nvSpPr>
          <p:cNvPr id="39966" name="Text Box 32"/>
          <p:cNvSpPr txBox="1">
            <a:spLocks noChangeArrowheads="1"/>
          </p:cNvSpPr>
          <p:nvPr/>
        </p:nvSpPr>
        <p:spPr bwMode="auto">
          <a:xfrm>
            <a:off x="1127125" y="4386263"/>
            <a:ext cx="3241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000000"/>
                </a:solidFill>
              </a:rPr>
              <a:t>Orden de fabricación de desmontaje</a:t>
            </a:r>
            <a:endParaRPr lang="es-ES" altLang="es-ES_tradnl" sz="1800" b="1"/>
          </a:p>
        </p:txBody>
      </p:sp>
      <p:sp>
        <p:nvSpPr>
          <p:cNvPr id="39967" name="Line 33"/>
          <p:cNvSpPr>
            <a:spLocks noChangeShapeType="1"/>
          </p:cNvSpPr>
          <p:nvPr/>
        </p:nvSpPr>
        <p:spPr bwMode="auto">
          <a:xfrm flipH="1">
            <a:off x="2636838" y="5302250"/>
            <a:ext cx="0" cy="354013"/>
          </a:xfrm>
          <a:prstGeom prst="line">
            <a:avLst/>
          </a:prstGeom>
          <a:noFill/>
          <a:ln w="317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s-ES_tradnl"/>
          </a:p>
        </p:txBody>
      </p:sp>
      <p:sp>
        <p:nvSpPr>
          <p:cNvPr id="39968" name="AutoShape 34"/>
          <p:cNvSpPr>
            <a:spLocks noChangeArrowheads="1"/>
          </p:cNvSpPr>
          <p:nvPr/>
        </p:nvSpPr>
        <p:spPr bwMode="auto">
          <a:xfrm>
            <a:off x="2214563" y="4881563"/>
            <a:ext cx="841375" cy="498475"/>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69" name="Text Box 35"/>
          <p:cNvSpPr txBox="1">
            <a:spLocks noChangeArrowheads="1"/>
          </p:cNvSpPr>
          <p:nvPr/>
        </p:nvSpPr>
        <p:spPr bwMode="auto">
          <a:xfrm>
            <a:off x="2159000" y="4976813"/>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000000"/>
                </a:solidFill>
              </a:rPr>
              <a:t>Producto</a:t>
            </a:r>
            <a:endParaRPr lang="es-ES" altLang="es-ES_tradnl" sz="1800" b="1"/>
          </a:p>
        </p:txBody>
      </p:sp>
      <p:sp>
        <p:nvSpPr>
          <p:cNvPr id="39970" name="AutoShape 36"/>
          <p:cNvSpPr>
            <a:spLocks noChangeArrowheads="1"/>
          </p:cNvSpPr>
          <p:nvPr/>
        </p:nvSpPr>
        <p:spPr bwMode="auto">
          <a:xfrm>
            <a:off x="1677988" y="5656263"/>
            <a:ext cx="447675" cy="498475"/>
          </a:xfrm>
          <a:prstGeom prst="roundRect">
            <a:avLst>
              <a:gd name="adj" fmla="val 16667"/>
            </a:avLst>
          </a:prstGeom>
          <a:solidFill>
            <a:schemeClr val="accent1"/>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71" name="Text Box 37"/>
          <p:cNvSpPr txBox="1">
            <a:spLocks noChangeArrowheads="1"/>
          </p:cNvSpPr>
          <p:nvPr/>
        </p:nvSpPr>
        <p:spPr bwMode="auto">
          <a:xfrm>
            <a:off x="1733550" y="57245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A</a:t>
            </a:r>
            <a:endParaRPr lang="es-ES" altLang="es-ES_tradnl" sz="1600" b="1"/>
          </a:p>
        </p:txBody>
      </p:sp>
      <p:sp>
        <p:nvSpPr>
          <p:cNvPr id="39972" name="AutoShape 38"/>
          <p:cNvSpPr>
            <a:spLocks noChangeArrowheads="1"/>
          </p:cNvSpPr>
          <p:nvPr/>
        </p:nvSpPr>
        <p:spPr bwMode="auto">
          <a:xfrm>
            <a:off x="2425700" y="5659438"/>
            <a:ext cx="447675" cy="498475"/>
          </a:xfrm>
          <a:prstGeom prst="roundRect">
            <a:avLst>
              <a:gd name="adj" fmla="val 16667"/>
            </a:avLst>
          </a:prstGeom>
          <a:solidFill>
            <a:schemeClr val="accent1"/>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73" name="Text Box 39"/>
          <p:cNvSpPr txBox="1">
            <a:spLocks noChangeArrowheads="1"/>
          </p:cNvSpPr>
          <p:nvPr/>
        </p:nvSpPr>
        <p:spPr bwMode="auto">
          <a:xfrm>
            <a:off x="2481263" y="572770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B</a:t>
            </a:r>
            <a:endParaRPr lang="es-ES" altLang="es-ES_tradnl" sz="1600" b="1"/>
          </a:p>
        </p:txBody>
      </p:sp>
      <p:sp>
        <p:nvSpPr>
          <p:cNvPr id="39974" name="AutoShape 40"/>
          <p:cNvSpPr>
            <a:spLocks noChangeArrowheads="1"/>
          </p:cNvSpPr>
          <p:nvPr/>
        </p:nvSpPr>
        <p:spPr bwMode="auto">
          <a:xfrm>
            <a:off x="3151188" y="5661025"/>
            <a:ext cx="447675" cy="498475"/>
          </a:xfrm>
          <a:prstGeom prst="roundRect">
            <a:avLst>
              <a:gd name="adj" fmla="val 16667"/>
            </a:avLst>
          </a:prstGeom>
          <a:solidFill>
            <a:schemeClr val="accent1"/>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9975" name="Text Box 41"/>
          <p:cNvSpPr txBox="1">
            <a:spLocks noChangeArrowheads="1"/>
          </p:cNvSpPr>
          <p:nvPr/>
        </p:nvSpPr>
        <p:spPr bwMode="auto">
          <a:xfrm>
            <a:off x="3206750" y="572928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H</a:t>
            </a:r>
            <a:endParaRPr lang="es-ES" altLang="es-ES_tradnl" sz="1600" b="1"/>
          </a:p>
        </p:txBody>
      </p:sp>
      <p:sp>
        <p:nvSpPr>
          <p:cNvPr id="39976" name="Line 42"/>
          <p:cNvSpPr>
            <a:spLocks noChangeShapeType="1"/>
          </p:cNvSpPr>
          <p:nvPr/>
        </p:nvSpPr>
        <p:spPr bwMode="auto">
          <a:xfrm flipV="1">
            <a:off x="1876425" y="5513388"/>
            <a:ext cx="1506538" cy="0"/>
          </a:xfrm>
          <a:prstGeom prst="line">
            <a:avLst/>
          </a:prstGeom>
          <a:noFill/>
          <a:ln w="317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s-ES_tradn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300"/>
              <a:t>Orden de fabricación estándar</a:t>
            </a:r>
          </a:p>
        </p:txBody>
      </p:sp>
      <p:sp>
        <p:nvSpPr>
          <p:cNvPr id="41987" name="Rectangle 3"/>
          <p:cNvSpPr>
            <a:spLocks noGrp="1"/>
          </p:cNvSpPr>
          <p:nvPr>
            <p:ph type="body" idx="1"/>
          </p:nvPr>
        </p:nvSpPr>
        <p:spPr>
          <a:xfrm>
            <a:off x="755650" y="1557338"/>
            <a:ext cx="7473950" cy="4525962"/>
          </a:xfrm>
        </p:spPr>
        <p:txBody>
          <a:bodyPr/>
          <a:lstStyle/>
          <a:p>
            <a:pPr eaLnBrk="1" hangingPunct="1">
              <a:lnSpc>
                <a:spcPct val="80000"/>
              </a:lnSpc>
            </a:pPr>
            <a:r>
              <a:rPr lang="es-ES" altLang="es-ES_tradnl" sz="2800"/>
              <a:t>Se basa en la lista de materiales.</a:t>
            </a:r>
          </a:p>
          <a:p>
            <a:pPr eaLnBrk="1" hangingPunct="1">
              <a:lnSpc>
                <a:spcPct val="80000"/>
              </a:lnSpc>
              <a:buFont typeface="Wingdings 3" charset="2"/>
              <a:buNone/>
            </a:pPr>
            <a:endParaRPr lang="es-ES" altLang="es-ES_tradnl" sz="2800"/>
          </a:p>
          <a:p>
            <a:pPr eaLnBrk="1" hangingPunct="1">
              <a:lnSpc>
                <a:spcPct val="80000"/>
              </a:lnSpc>
            </a:pPr>
            <a:r>
              <a:rPr lang="es-ES" altLang="es-ES_tradnl" sz="2800"/>
              <a:t>Se utiliza para crear un artículo de producción normal.</a:t>
            </a:r>
          </a:p>
          <a:p>
            <a:pPr eaLnBrk="1" hangingPunct="1">
              <a:lnSpc>
                <a:spcPct val="80000"/>
              </a:lnSpc>
              <a:buFont typeface="Wingdings 3" charset="2"/>
              <a:buNone/>
            </a:pPr>
            <a:endParaRPr lang="es-ES" altLang="es-ES_tradnl" sz="2800"/>
          </a:p>
          <a:p>
            <a:pPr eaLnBrk="1" hangingPunct="1">
              <a:lnSpc>
                <a:spcPct val="80000"/>
              </a:lnSpc>
            </a:pPr>
            <a:r>
              <a:rPr lang="es-ES" altLang="es-ES_tradnl" sz="2800"/>
              <a:t>Gestiona operaciones de material.</a:t>
            </a:r>
          </a:p>
          <a:p>
            <a:pPr eaLnBrk="1" hangingPunct="1">
              <a:lnSpc>
                <a:spcPct val="80000"/>
              </a:lnSpc>
              <a:buFont typeface="Wingdings 3" charset="2"/>
              <a:buNone/>
            </a:pPr>
            <a:endParaRPr lang="es-ES" altLang="es-ES_tradnl" sz="2800"/>
          </a:p>
          <a:p>
            <a:pPr eaLnBrk="1" hangingPunct="1">
              <a:lnSpc>
                <a:spcPct val="80000"/>
              </a:lnSpc>
            </a:pPr>
            <a:r>
              <a:rPr lang="es-ES" altLang="es-ES_tradnl" sz="2800"/>
              <a:t>Puede modificarse los componentes en la etapa de producción.</a:t>
            </a:r>
          </a:p>
          <a:p>
            <a:endParaRPr lang="es-ES" altLang="es-ES_tradnl" sz="2800"/>
          </a:p>
          <a:p>
            <a:pPr lvl="1"/>
            <a:endParaRPr lang="es-ES" altLang="es-ES_tradnl" sz="2700"/>
          </a:p>
          <a:p>
            <a:pPr lvl="1"/>
            <a:endParaRPr lang="es-ES" altLang="es-ES_tradnl" sz="2300"/>
          </a:p>
          <a:p>
            <a:pPr lvl="1" eaLnBrk="1" hangingPunct="1">
              <a:lnSpc>
                <a:spcPct val="90000"/>
              </a:lnSpc>
              <a:spcBef>
                <a:spcPct val="0"/>
              </a:spcBef>
              <a:buSzPct val="75000"/>
              <a:buFont typeface="Wingdings 3" charset="2"/>
              <a:buChar char=""/>
            </a:pPr>
            <a:endParaRPr lang="es-ES" altLang="es-ES_tradnl" sz="2800"/>
          </a:p>
          <a:p>
            <a:pPr eaLnBrk="1" hangingPunct="1">
              <a:lnSpc>
                <a:spcPct val="90000"/>
              </a:lnSpc>
            </a:pPr>
            <a:endParaRPr lang="es-ES" altLang="es-ES_tradnl" sz="2800"/>
          </a:p>
          <a:p>
            <a:endParaRPr lang="es-ES" altLang="es-ES_tradnl" sz="2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300"/>
              <a:t>Orden de fabricación especial</a:t>
            </a:r>
          </a:p>
        </p:txBody>
      </p:sp>
      <p:sp>
        <p:nvSpPr>
          <p:cNvPr id="44035" name="Rectangle 3"/>
          <p:cNvSpPr>
            <a:spLocks noGrp="1"/>
          </p:cNvSpPr>
          <p:nvPr>
            <p:ph type="body" idx="1"/>
          </p:nvPr>
        </p:nvSpPr>
        <p:spPr>
          <a:xfrm>
            <a:off x="755650" y="1557338"/>
            <a:ext cx="7473950" cy="4525962"/>
          </a:xfrm>
        </p:spPr>
        <p:txBody>
          <a:bodyPr/>
          <a:lstStyle/>
          <a:p>
            <a:pPr eaLnBrk="1" hangingPunct="1">
              <a:lnSpc>
                <a:spcPct val="90000"/>
              </a:lnSpc>
            </a:pPr>
            <a:r>
              <a:rPr lang="es-ES" altLang="es-ES_tradnl" sz="2800"/>
              <a:t>Se utiliza para producir y reparar artículos. (por ejemplo una orden de reparación de montajes rechazados)</a:t>
            </a:r>
          </a:p>
          <a:p>
            <a:pPr eaLnBrk="1" hangingPunct="1">
              <a:lnSpc>
                <a:spcPct val="90000"/>
              </a:lnSpc>
              <a:buFont typeface="Wingdings 3" charset="2"/>
              <a:buNone/>
            </a:pPr>
            <a:endParaRPr lang="es-ES" altLang="es-ES_tradnl" sz="2800"/>
          </a:p>
          <a:p>
            <a:pPr eaLnBrk="1" hangingPunct="1">
              <a:lnSpc>
                <a:spcPct val="90000"/>
              </a:lnSpc>
            </a:pPr>
            <a:r>
              <a:rPr lang="es-ES" altLang="es-ES_tradnl" sz="2800"/>
              <a:t>Para realizar actividades que no son necesariamente artículos de lista de materiales. </a:t>
            </a:r>
          </a:p>
          <a:p>
            <a:pPr eaLnBrk="1" hangingPunct="1">
              <a:lnSpc>
                <a:spcPct val="90000"/>
              </a:lnSpc>
              <a:buFont typeface="Wingdings 3" charset="2"/>
              <a:buNone/>
            </a:pPr>
            <a:endParaRPr lang="es-ES" altLang="es-ES_tradnl" sz="2800"/>
          </a:p>
          <a:p>
            <a:pPr eaLnBrk="1" hangingPunct="1">
              <a:lnSpc>
                <a:spcPct val="90000"/>
              </a:lnSpc>
            </a:pPr>
            <a:r>
              <a:rPr lang="es-ES" altLang="es-ES_tradnl" sz="2800"/>
              <a:t>Los componentes se crean manualmente.</a:t>
            </a:r>
          </a:p>
          <a:p>
            <a:pPr eaLnBrk="1" hangingPunct="1">
              <a:lnSpc>
                <a:spcPct val="80000"/>
              </a:lnSpc>
            </a:pPr>
            <a:endParaRPr lang="es-ES" altLang="es-ES_tradnl" sz="2800"/>
          </a:p>
          <a:p>
            <a:pPr lvl="1"/>
            <a:endParaRPr lang="es-ES" altLang="es-ES_tradnl" sz="2700"/>
          </a:p>
          <a:p>
            <a:pPr lvl="1"/>
            <a:endParaRPr lang="es-ES" altLang="es-ES_tradnl" sz="2300"/>
          </a:p>
          <a:p>
            <a:pPr lvl="1" eaLnBrk="1" hangingPunct="1">
              <a:lnSpc>
                <a:spcPct val="90000"/>
              </a:lnSpc>
              <a:spcBef>
                <a:spcPct val="0"/>
              </a:spcBef>
              <a:buSzPct val="75000"/>
              <a:buFont typeface="Wingdings 3" charset="2"/>
              <a:buChar char=""/>
            </a:pPr>
            <a:endParaRPr lang="es-ES" altLang="es-ES_tradnl" sz="2800"/>
          </a:p>
          <a:p>
            <a:pPr eaLnBrk="1" hangingPunct="1">
              <a:lnSpc>
                <a:spcPct val="90000"/>
              </a:lnSpc>
            </a:pPr>
            <a:endParaRPr lang="es-ES" altLang="es-ES_tradnl" sz="2800"/>
          </a:p>
          <a:p>
            <a:endParaRPr lang="es-ES" altLang="es-ES_tradnl" sz="2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Orden de fabricación de desmontaje</a:t>
            </a:r>
          </a:p>
        </p:txBody>
      </p:sp>
      <p:sp>
        <p:nvSpPr>
          <p:cNvPr id="46083" name="Rectangle 3"/>
          <p:cNvSpPr>
            <a:spLocks noGrp="1"/>
          </p:cNvSpPr>
          <p:nvPr>
            <p:ph type="body" idx="1"/>
          </p:nvPr>
        </p:nvSpPr>
        <p:spPr>
          <a:xfrm>
            <a:off x="755650" y="1557338"/>
            <a:ext cx="7473950" cy="4525962"/>
          </a:xfrm>
        </p:spPr>
        <p:txBody>
          <a:bodyPr/>
          <a:lstStyle/>
          <a:p>
            <a:pPr eaLnBrk="1" hangingPunct="1">
              <a:lnSpc>
                <a:spcPct val="80000"/>
              </a:lnSpc>
            </a:pPr>
            <a:r>
              <a:rPr lang="es-ES" altLang="es-ES_tradnl" sz="2800"/>
              <a:t>Se utiliza para descomponer un artículo superior del producto normal en sus componentes.</a:t>
            </a:r>
          </a:p>
          <a:p>
            <a:pPr eaLnBrk="1" hangingPunct="1">
              <a:lnSpc>
                <a:spcPct val="80000"/>
              </a:lnSpc>
              <a:buFont typeface="Wingdings 3" charset="2"/>
              <a:buNone/>
            </a:pPr>
            <a:endParaRPr lang="es-ES" altLang="es-ES_tradnl" sz="2800"/>
          </a:p>
          <a:p>
            <a:pPr eaLnBrk="1" hangingPunct="1">
              <a:lnSpc>
                <a:spcPct val="80000"/>
              </a:lnSpc>
            </a:pPr>
            <a:r>
              <a:rPr lang="es-ES" altLang="es-ES_tradnl" sz="2800"/>
              <a:t>El producto se desmonta en piezas independientes que se pueden incluir en stock y vender.</a:t>
            </a:r>
          </a:p>
          <a:p>
            <a:pPr eaLnBrk="1" hangingPunct="1">
              <a:lnSpc>
                <a:spcPct val="80000"/>
              </a:lnSpc>
              <a:buFont typeface="Wingdings 3" charset="2"/>
              <a:buNone/>
            </a:pPr>
            <a:endParaRPr lang="es-ES" altLang="es-ES_tradnl" sz="2800"/>
          </a:p>
          <a:p>
            <a:pPr eaLnBrk="1" hangingPunct="1">
              <a:lnSpc>
                <a:spcPct val="80000"/>
              </a:lnSpc>
            </a:pPr>
            <a:r>
              <a:rPr lang="es-ES" altLang="es-ES_tradnl" sz="2800"/>
              <a:t>Puede adquirir un coche usado, desmontarlo y vender los componentes individualmente.</a:t>
            </a:r>
          </a:p>
          <a:p>
            <a:pPr eaLnBrk="1" hangingPunct="1">
              <a:lnSpc>
                <a:spcPct val="90000"/>
              </a:lnSpc>
            </a:pPr>
            <a:endParaRPr lang="es-ES" altLang="es-ES_tradnl" sz="2800"/>
          </a:p>
          <a:p>
            <a:pPr lvl="1"/>
            <a:endParaRPr lang="es-ES" altLang="es-ES_tradnl" sz="2700"/>
          </a:p>
          <a:p>
            <a:pPr lvl="1"/>
            <a:endParaRPr lang="es-ES" altLang="es-ES_tradnl" sz="2300"/>
          </a:p>
          <a:p>
            <a:pPr lvl="1" eaLnBrk="1" hangingPunct="1">
              <a:lnSpc>
                <a:spcPct val="90000"/>
              </a:lnSpc>
              <a:spcBef>
                <a:spcPct val="0"/>
              </a:spcBef>
              <a:buSzPct val="75000"/>
              <a:buFont typeface="Wingdings 3" charset="2"/>
              <a:buChar char=""/>
            </a:pPr>
            <a:endParaRPr lang="es-ES" altLang="es-ES_tradnl" sz="2800"/>
          </a:p>
          <a:p>
            <a:pPr eaLnBrk="1" hangingPunct="1">
              <a:lnSpc>
                <a:spcPct val="90000"/>
              </a:lnSpc>
            </a:pPr>
            <a:endParaRPr lang="es-ES" altLang="es-ES_tradnl" sz="2800"/>
          </a:p>
          <a:p>
            <a:endParaRPr lang="es-ES" altLang="es-ES_tradnl" sz="2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Proceso de producción</a:t>
            </a:r>
          </a:p>
        </p:txBody>
      </p:sp>
      <p:sp>
        <p:nvSpPr>
          <p:cNvPr id="48131" name="Line 4"/>
          <p:cNvSpPr>
            <a:spLocks noChangeShapeType="1"/>
          </p:cNvSpPr>
          <p:nvPr/>
        </p:nvSpPr>
        <p:spPr bwMode="auto">
          <a:xfrm>
            <a:off x="1071563" y="1643063"/>
            <a:ext cx="7200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_tradnl"/>
          </a:p>
        </p:txBody>
      </p:sp>
      <p:sp>
        <p:nvSpPr>
          <p:cNvPr id="48132" name="Rectangle 5"/>
          <p:cNvSpPr>
            <a:spLocks noChangeArrowheads="1"/>
          </p:cNvSpPr>
          <p:nvPr/>
        </p:nvSpPr>
        <p:spPr bwMode="auto">
          <a:xfrm>
            <a:off x="179388" y="1819275"/>
            <a:ext cx="8785225" cy="4752975"/>
          </a:xfrm>
          <a:prstGeom prst="rect">
            <a:avLst/>
          </a:prstGeom>
          <a:solidFill>
            <a:srgbClr val="EAEAEA"/>
          </a:solidFill>
          <a:ln w="12700">
            <a:solidFill>
              <a:schemeClr val="tx1"/>
            </a:solidFill>
            <a:miter lim="800000"/>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8133" name="AutoShape 6"/>
          <p:cNvSpPr>
            <a:spLocks noChangeArrowheads="1"/>
          </p:cNvSpPr>
          <p:nvPr/>
        </p:nvSpPr>
        <p:spPr bwMode="auto">
          <a:xfrm rot="-5400000">
            <a:off x="6931025" y="2365375"/>
            <a:ext cx="1990725" cy="1577975"/>
          </a:xfrm>
          <a:prstGeom prst="foldedCorner">
            <a:avLst>
              <a:gd name="adj" fmla="val 13986"/>
            </a:avLst>
          </a:prstGeom>
          <a:solidFill>
            <a:srgbClr val="80808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8134" name="AutoShape 7"/>
          <p:cNvSpPr>
            <a:spLocks noChangeArrowheads="1"/>
          </p:cNvSpPr>
          <p:nvPr/>
        </p:nvSpPr>
        <p:spPr bwMode="auto">
          <a:xfrm rot="-5400000">
            <a:off x="4267201" y="2300287"/>
            <a:ext cx="1992312" cy="1706563"/>
          </a:xfrm>
          <a:prstGeom prst="foldedCorner">
            <a:avLst>
              <a:gd name="adj" fmla="val 13986"/>
            </a:avLst>
          </a:prstGeom>
          <a:solidFill>
            <a:srgbClr val="969696"/>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8135" name="AutoShape 8"/>
          <p:cNvSpPr>
            <a:spLocks noChangeArrowheads="1"/>
          </p:cNvSpPr>
          <p:nvPr/>
        </p:nvSpPr>
        <p:spPr bwMode="auto">
          <a:xfrm rot="-5400000">
            <a:off x="1570832" y="2364581"/>
            <a:ext cx="1992312" cy="1577975"/>
          </a:xfrm>
          <a:prstGeom prst="foldedCorner">
            <a:avLst>
              <a:gd name="adj" fmla="val 13986"/>
            </a:avLst>
          </a:prstGeom>
          <a:solidFill>
            <a:srgbClr val="C0C0C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8136" name="Rectangle 10"/>
          <p:cNvSpPr>
            <a:spLocks noChangeArrowheads="1"/>
          </p:cNvSpPr>
          <p:nvPr/>
        </p:nvSpPr>
        <p:spPr bwMode="auto">
          <a:xfrm>
            <a:off x="1676400" y="2724150"/>
            <a:ext cx="18192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400" b="1">
                <a:solidFill>
                  <a:srgbClr val="000000"/>
                </a:solidFill>
              </a:rPr>
              <a:t>    Orden de</a:t>
            </a:r>
          </a:p>
          <a:p>
            <a:r>
              <a:rPr lang="es-ES" altLang="es-ES_tradnl" sz="1400" b="1">
                <a:solidFill>
                  <a:srgbClr val="000000"/>
                </a:solidFill>
              </a:rPr>
              <a:t>    fabricación</a:t>
            </a:r>
          </a:p>
          <a:p>
            <a:endParaRPr lang="es-ES" altLang="es-ES_tradnl" sz="1400" b="1">
              <a:solidFill>
                <a:srgbClr val="000000"/>
              </a:solidFill>
            </a:endParaRPr>
          </a:p>
          <a:p>
            <a:r>
              <a:rPr lang="es-ES" altLang="es-ES_tradnl" sz="1400" i="1">
                <a:solidFill>
                  <a:srgbClr val="000000"/>
                </a:solidFill>
              </a:rPr>
              <a:t>Status</a:t>
            </a:r>
            <a:r>
              <a:rPr lang="es-ES" altLang="es-ES_tradnl" sz="1400" b="1">
                <a:solidFill>
                  <a:srgbClr val="000000"/>
                </a:solidFill>
              </a:rPr>
              <a:t>: Planificada</a:t>
            </a:r>
          </a:p>
        </p:txBody>
      </p:sp>
      <p:sp>
        <p:nvSpPr>
          <p:cNvPr id="48137" name="Rectangle 11"/>
          <p:cNvSpPr>
            <a:spLocks noChangeArrowheads="1"/>
          </p:cNvSpPr>
          <p:nvPr/>
        </p:nvSpPr>
        <p:spPr bwMode="auto">
          <a:xfrm>
            <a:off x="4321175" y="2725738"/>
            <a:ext cx="18192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400" b="1">
                <a:solidFill>
                  <a:srgbClr val="000000"/>
                </a:solidFill>
              </a:rPr>
              <a:t>   Orden de</a:t>
            </a:r>
          </a:p>
          <a:p>
            <a:r>
              <a:rPr lang="es-ES" altLang="es-ES_tradnl" sz="1400" b="1">
                <a:solidFill>
                  <a:srgbClr val="000000"/>
                </a:solidFill>
              </a:rPr>
              <a:t>   fabricación</a:t>
            </a:r>
          </a:p>
          <a:p>
            <a:endParaRPr lang="es-ES" altLang="es-ES_tradnl" sz="1400" b="1">
              <a:solidFill>
                <a:srgbClr val="000000"/>
              </a:solidFill>
            </a:endParaRPr>
          </a:p>
          <a:p>
            <a:r>
              <a:rPr lang="es-ES" altLang="es-ES_tradnl" sz="1400" i="1">
                <a:solidFill>
                  <a:srgbClr val="000000"/>
                </a:solidFill>
              </a:rPr>
              <a:t>Status</a:t>
            </a:r>
            <a:r>
              <a:rPr lang="es-ES" altLang="es-ES_tradnl" sz="1400" b="1">
                <a:solidFill>
                  <a:srgbClr val="000000"/>
                </a:solidFill>
              </a:rPr>
              <a:t>: Liberada</a:t>
            </a:r>
          </a:p>
        </p:txBody>
      </p:sp>
      <p:sp>
        <p:nvSpPr>
          <p:cNvPr id="48138" name="Rectangle 12"/>
          <p:cNvSpPr>
            <a:spLocks noChangeArrowheads="1"/>
          </p:cNvSpPr>
          <p:nvPr/>
        </p:nvSpPr>
        <p:spPr bwMode="auto">
          <a:xfrm>
            <a:off x="7008813" y="2727325"/>
            <a:ext cx="18192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400" b="1">
                <a:solidFill>
                  <a:srgbClr val="000000"/>
                </a:solidFill>
              </a:rPr>
              <a:t>    Orden de</a:t>
            </a:r>
          </a:p>
          <a:p>
            <a:r>
              <a:rPr lang="es-ES" altLang="es-ES_tradnl" sz="1400" b="1">
                <a:solidFill>
                  <a:srgbClr val="000000"/>
                </a:solidFill>
              </a:rPr>
              <a:t>     fabricación</a:t>
            </a:r>
          </a:p>
          <a:p>
            <a:endParaRPr lang="es-ES" altLang="es-ES_tradnl" sz="1400" b="1">
              <a:solidFill>
                <a:srgbClr val="000000"/>
              </a:solidFill>
            </a:endParaRPr>
          </a:p>
          <a:p>
            <a:r>
              <a:rPr lang="es-ES" altLang="es-ES_tradnl" sz="1400" i="1">
                <a:solidFill>
                  <a:srgbClr val="000000"/>
                </a:solidFill>
              </a:rPr>
              <a:t>   Status</a:t>
            </a:r>
            <a:r>
              <a:rPr lang="es-ES" altLang="es-ES_tradnl" sz="1400" b="1">
                <a:solidFill>
                  <a:srgbClr val="000000"/>
                </a:solidFill>
              </a:rPr>
              <a:t>: Cerrada</a:t>
            </a:r>
          </a:p>
        </p:txBody>
      </p:sp>
      <p:sp>
        <p:nvSpPr>
          <p:cNvPr id="48139" name="AutoShape 13"/>
          <p:cNvSpPr>
            <a:spLocks noChangeArrowheads="1"/>
          </p:cNvSpPr>
          <p:nvPr/>
        </p:nvSpPr>
        <p:spPr bwMode="auto">
          <a:xfrm>
            <a:off x="261938" y="2708275"/>
            <a:ext cx="1339850" cy="752475"/>
          </a:xfrm>
          <a:prstGeom prst="rightArrow">
            <a:avLst>
              <a:gd name="adj1" fmla="val 50000"/>
              <a:gd name="adj2" fmla="val 44515"/>
            </a:avLst>
          </a:prstGeom>
          <a:solidFill>
            <a:srgbClr val="FFEAAF"/>
          </a:solidFill>
          <a:ln w="12700">
            <a:solidFill>
              <a:schemeClr val="tx1"/>
            </a:solidFill>
            <a:miter lim="800000"/>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8140" name="Text Box 14"/>
          <p:cNvSpPr txBox="1">
            <a:spLocks noChangeArrowheads="1"/>
          </p:cNvSpPr>
          <p:nvPr/>
        </p:nvSpPr>
        <p:spPr bwMode="auto">
          <a:xfrm>
            <a:off x="261938" y="2908300"/>
            <a:ext cx="13366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400" b="1">
                <a:solidFill>
                  <a:srgbClr val="000000"/>
                </a:solidFill>
              </a:rPr>
              <a:t>manualmente</a:t>
            </a:r>
            <a:endParaRPr lang="es-ES" altLang="es-ES_tradnl" sz="1400" b="1"/>
          </a:p>
        </p:txBody>
      </p:sp>
      <p:sp>
        <p:nvSpPr>
          <p:cNvPr id="48141" name="AutoShape 17"/>
          <p:cNvSpPr>
            <a:spLocks noChangeArrowheads="1"/>
          </p:cNvSpPr>
          <p:nvPr/>
        </p:nvSpPr>
        <p:spPr bwMode="auto">
          <a:xfrm>
            <a:off x="3465513" y="2614613"/>
            <a:ext cx="865187" cy="1143000"/>
          </a:xfrm>
          <a:prstGeom prst="rightArrow">
            <a:avLst>
              <a:gd name="adj1" fmla="val 50000"/>
              <a:gd name="adj2" fmla="val 37981"/>
            </a:avLst>
          </a:prstGeom>
          <a:solidFill>
            <a:srgbClr val="CCFFCC"/>
          </a:solidFill>
          <a:ln w="12700">
            <a:solidFill>
              <a:schemeClr val="tx1"/>
            </a:solidFill>
            <a:miter lim="800000"/>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8142" name="Text Box 18"/>
          <p:cNvSpPr txBox="1">
            <a:spLocks noChangeArrowheads="1"/>
          </p:cNvSpPr>
          <p:nvPr/>
        </p:nvSpPr>
        <p:spPr bwMode="auto">
          <a:xfrm>
            <a:off x="3432175" y="3041650"/>
            <a:ext cx="7302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400" b="1">
                <a:solidFill>
                  <a:srgbClr val="000000"/>
                </a:solidFill>
              </a:rPr>
              <a:t>liberar</a:t>
            </a:r>
            <a:endParaRPr lang="es-ES" altLang="es-ES_tradnl" sz="1400" b="1"/>
          </a:p>
        </p:txBody>
      </p:sp>
      <p:sp>
        <p:nvSpPr>
          <p:cNvPr id="48143" name="AutoShape 19"/>
          <p:cNvSpPr>
            <a:spLocks noChangeArrowheads="1"/>
          </p:cNvSpPr>
          <p:nvPr/>
        </p:nvSpPr>
        <p:spPr bwMode="auto">
          <a:xfrm>
            <a:off x="6213475" y="2614613"/>
            <a:ext cx="865188" cy="1143000"/>
          </a:xfrm>
          <a:prstGeom prst="rightArrow">
            <a:avLst>
              <a:gd name="adj1" fmla="val 50000"/>
              <a:gd name="adj2" fmla="val 37981"/>
            </a:avLst>
          </a:prstGeom>
          <a:solidFill>
            <a:srgbClr val="CCFFCC"/>
          </a:solidFill>
          <a:ln w="12700">
            <a:solidFill>
              <a:schemeClr val="tx1"/>
            </a:solidFill>
            <a:miter lim="800000"/>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8144" name="Text Box 20"/>
          <p:cNvSpPr txBox="1">
            <a:spLocks noChangeArrowheads="1"/>
          </p:cNvSpPr>
          <p:nvPr/>
        </p:nvSpPr>
        <p:spPr bwMode="auto">
          <a:xfrm>
            <a:off x="6180138" y="3041650"/>
            <a:ext cx="7413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400" b="1"/>
              <a:t> </a:t>
            </a:r>
            <a:r>
              <a:rPr lang="es-ES" altLang="es-ES_tradnl" sz="1400" b="1">
                <a:solidFill>
                  <a:srgbClr val="000000"/>
                </a:solidFill>
              </a:rPr>
              <a:t>cerrar</a:t>
            </a:r>
            <a:endParaRPr lang="es-ES" altLang="es-ES_tradnl" sz="1400" b="1"/>
          </a:p>
        </p:txBody>
      </p:sp>
      <p:sp>
        <p:nvSpPr>
          <p:cNvPr id="48145" name="Text Box 21"/>
          <p:cNvSpPr txBox="1">
            <a:spLocks noChangeArrowheads="1"/>
          </p:cNvSpPr>
          <p:nvPr>
            <p:custDataLst>
              <p:tags r:id="rId1"/>
            </p:custDataLst>
          </p:nvPr>
        </p:nvSpPr>
        <p:spPr bwMode="auto">
          <a:xfrm>
            <a:off x="563563" y="3308350"/>
            <a:ext cx="419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t>1.)</a:t>
            </a:r>
          </a:p>
        </p:txBody>
      </p:sp>
      <p:sp>
        <p:nvSpPr>
          <p:cNvPr id="48146" name="Text Box 22"/>
          <p:cNvSpPr txBox="1">
            <a:spLocks noChangeArrowheads="1"/>
          </p:cNvSpPr>
          <p:nvPr>
            <p:custDataLst>
              <p:tags r:id="rId2"/>
            </p:custDataLst>
          </p:nvPr>
        </p:nvSpPr>
        <p:spPr bwMode="auto">
          <a:xfrm>
            <a:off x="3629025" y="2590800"/>
            <a:ext cx="419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t>2.)</a:t>
            </a:r>
          </a:p>
        </p:txBody>
      </p:sp>
      <p:sp>
        <p:nvSpPr>
          <p:cNvPr id="48147" name="Text Box 23"/>
          <p:cNvSpPr txBox="1">
            <a:spLocks noChangeArrowheads="1"/>
          </p:cNvSpPr>
          <p:nvPr/>
        </p:nvSpPr>
        <p:spPr bwMode="auto">
          <a:xfrm>
            <a:off x="3894138" y="5730875"/>
            <a:ext cx="542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3b.)</a:t>
            </a:r>
            <a:endParaRPr lang="es-ES" altLang="es-ES_tradnl" sz="1600" b="1"/>
          </a:p>
        </p:txBody>
      </p:sp>
      <p:sp>
        <p:nvSpPr>
          <p:cNvPr id="48148" name="Text Box 24"/>
          <p:cNvSpPr txBox="1">
            <a:spLocks noChangeArrowheads="1"/>
          </p:cNvSpPr>
          <p:nvPr>
            <p:custDataLst>
              <p:tags r:id="rId3"/>
            </p:custDataLst>
          </p:nvPr>
        </p:nvSpPr>
        <p:spPr bwMode="auto">
          <a:xfrm>
            <a:off x="6356350" y="2582863"/>
            <a:ext cx="419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t>4.)</a:t>
            </a:r>
          </a:p>
        </p:txBody>
      </p:sp>
      <p:sp>
        <p:nvSpPr>
          <p:cNvPr id="48149" name="Rectangle 25"/>
          <p:cNvSpPr>
            <a:spLocks noChangeArrowheads="1"/>
          </p:cNvSpPr>
          <p:nvPr/>
        </p:nvSpPr>
        <p:spPr bwMode="auto">
          <a:xfrm>
            <a:off x="4433888" y="5559425"/>
            <a:ext cx="1706562" cy="865188"/>
          </a:xfrm>
          <a:prstGeom prst="rect">
            <a:avLst/>
          </a:prstGeom>
          <a:solidFill>
            <a:srgbClr val="CCFFCC"/>
          </a:solidFill>
          <a:ln w="12700">
            <a:solidFill>
              <a:schemeClr val="tx1"/>
            </a:solidFill>
            <a:miter lim="800000"/>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8150" name="Text Box 26"/>
          <p:cNvSpPr txBox="1">
            <a:spLocks noChangeArrowheads="1"/>
          </p:cNvSpPr>
          <p:nvPr/>
        </p:nvSpPr>
        <p:spPr bwMode="auto">
          <a:xfrm>
            <a:off x="4595813" y="5586413"/>
            <a:ext cx="139382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400" b="1">
                <a:solidFill>
                  <a:srgbClr val="000000"/>
                </a:solidFill>
              </a:rPr>
              <a:t>entrada del</a:t>
            </a:r>
            <a:br>
              <a:rPr lang="es-ES" altLang="es-ES_tradnl" sz="1400" b="1">
                <a:solidFill>
                  <a:srgbClr val="000000"/>
                </a:solidFill>
              </a:rPr>
            </a:br>
            <a:r>
              <a:rPr lang="es-ES" altLang="es-ES_tradnl" sz="1400" b="1">
                <a:solidFill>
                  <a:srgbClr val="000000"/>
                </a:solidFill>
              </a:rPr>
              <a:t>producto</a:t>
            </a:r>
            <a:br>
              <a:rPr lang="es-ES" altLang="es-ES_tradnl" sz="1400" b="1">
                <a:solidFill>
                  <a:srgbClr val="000000"/>
                </a:solidFill>
              </a:rPr>
            </a:br>
            <a:r>
              <a:rPr lang="es-ES" altLang="es-ES_tradnl" sz="1400" b="1">
                <a:solidFill>
                  <a:srgbClr val="000000"/>
                </a:solidFill>
              </a:rPr>
              <a:t>de fabricación</a:t>
            </a:r>
          </a:p>
        </p:txBody>
      </p:sp>
      <p:sp>
        <p:nvSpPr>
          <p:cNvPr id="48151" name="Text Box 27"/>
          <p:cNvSpPr txBox="1">
            <a:spLocks noChangeArrowheads="1"/>
          </p:cNvSpPr>
          <p:nvPr/>
        </p:nvSpPr>
        <p:spPr bwMode="auto">
          <a:xfrm>
            <a:off x="3886200" y="4513263"/>
            <a:ext cx="531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3a.)</a:t>
            </a:r>
            <a:endParaRPr lang="es-ES" altLang="es-ES_tradnl" sz="1600" b="1"/>
          </a:p>
        </p:txBody>
      </p:sp>
      <p:sp>
        <p:nvSpPr>
          <p:cNvPr id="48152" name="Rectangle 28"/>
          <p:cNvSpPr>
            <a:spLocks noChangeArrowheads="1"/>
          </p:cNvSpPr>
          <p:nvPr/>
        </p:nvSpPr>
        <p:spPr bwMode="auto">
          <a:xfrm>
            <a:off x="4425950" y="4383088"/>
            <a:ext cx="1706563" cy="844550"/>
          </a:xfrm>
          <a:prstGeom prst="rect">
            <a:avLst/>
          </a:prstGeom>
          <a:solidFill>
            <a:srgbClr val="CCFFCC"/>
          </a:solidFill>
          <a:ln w="12700">
            <a:solidFill>
              <a:schemeClr val="tx1"/>
            </a:solidFill>
            <a:miter lim="800000"/>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48153" name="Text Box 29"/>
          <p:cNvSpPr txBox="1">
            <a:spLocks noChangeArrowheads="1"/>
          </p:cNvSpPr>
          <p:nvPr/>
        </p:nvSpPr>
        <p:spPr bwMode="auto">
          <a:xfrm>
            <a:off x="4483100" y="4346575"/>
            <a:ext cx="157003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400" b="1">
                <a:solidFill>
                  <a:srgbClr val="000000"/>
                </a:solidFill>
              </a:rPr>
              <a:t>envía los</a:t>
            </a:r>
            <a:br>
              <a:rPr lang="es-ES" altLang="es-ES_tradnl" sz="1400" b="1">
                <a:solidFill>
                  <a:srgbClr val="000000"/>
                </a:solidFill>
              </a:rPr>
            </a:br>
            <a:r>
              <a:rPr lang="es-ES" altLang="es-ES_tradnl" sz="1400" b="1">
                <a:solidFill>
                  <a:srgbClr val="000000"/>
                </a:solidFill>
              </a:rPr>
              <a:t>componentes</a:t>
            </a:r>
            <a:br>
              <a:rPr lang="es-ES" altLang="es-ES_tradnl" sz="1400" b="1">
                <a:solidFill>
                  <a:srgbClr val="000000"/>
                </a:solidFill>
              </a:rPr>
            </a:br>
            <a:r>
              <a:rPr lang="es-ES" altLang="es-ES_tradnl" sz="1400" b="1">
                <a:solidFill>
                  <a:srgbClr val="000000"/>
                </a:solidFill>
              </a:rPr>
              <a:t>a producción</a:t>
            </a:r>
            <a:endParaRPr lang="es-ES" altLang="es-ES_tradnl" sz="14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200"/>
              <a:t>Orden fabricación:  Entrada datos</a:t>
            </a:r>
          </a:p>
        </p:txBody>
      </p:sp>
      <p:sp>
        <p:nvSpPr>
          <p:cNvPr id="50179" name="Rectangle 3"/>
          <p:cNvSpPr>
            <a:spLocks noGrp="1"/>
          </p:cNvSpPr>
          <p:nvPr>
            <p:ph type="body" idx="1"/>
          </p:nvPr>
        </p:nvSpPr>
        <p:spPr>
          <a:xfrm>
            <a:off x="755650" y="1557338"/>
            <a:ext cx="7473950" cy="4525962"/>
          </a:xfrm>
        </p:spPr>
        <p:txBody>
          <a:bodyPr/>
          <a:lstStyle/>
          <a:p>
            <a:pPr lvl="1"/>
            <a:endParaRPr lang="es-ES" altLang="es-ES_tradnl" sz="2200"/>
          </a:p>
          <a:p>
            <a:pPr lvl="1"/>
            <a:endParaRPr lang="es-ES" altLang="es-ES_tradnl" sz="2300"/>
          </a:p>
          <a:p>
            <a:pPr lvl="1" eaLnBrk="1" hangingPunct="1">
              <a:lnSpc>
                <a:spcPct val="90000"/>
              </a:lnSpc>
              <a:spcBef>
                <a:spcPct val="0"/>
              </a:spcBef>
              <a:buSzPct val="75000"/>
              <a:buFont typeface="Wingdings 3" charset="2"/>
              <a:buChar char=""/>
            </a:pPr>
            <a:endParaRPr lang="es-ES" altLang="es-ES_tradnl" sz="2800"/>
          </a:p>
          <a:p>
            <a:pPr eaLnBrk="1" hangingPunct="1">
              <a:lnSpc>
                <a:spcPct val="90000"/>
              </a:lnSpc>
            </a:pPr>
            <a:endParaRPr lang="es-ES" altLang="es-ES_tradnl" sz="2800"/>
          </a:p>
          <a:p>
            <a:endParaRPr lang="es-ES" altLang="es-ES_tradnl" sz="2800"/>
          </a:p>
        </p:txBody>
      </p:sp>
      <p:sp>
        <p:nvSpPr>
          <p:cNvPr id="28" name="Rectangle 2"/>
          <p:cNvSpPr txBox="1">
            <a:spLocks/>
          </p:cNvSpPr>
          <p:nvPr/>
        </p:nvSpPr>
        <p:spPr bwMode="auto">
          <a:xfrm>
            <a:off x="1131888" y="1338263"/>
            <a:ext cx="7313612" cy="576262"/>
          </a:xfrm>
          <a:prstGeom prst="rect">
            <a:avLst/>
          </a:prstGeom>
        </p:spPr>
        <p:txBody>
          <a:bodyPr anchor="ctr">
            <a:normAutofit/>
          </a:bodyP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80000"/>
              </a:lnSpc>
            </a:pPr>
            <a:r>
              <a:rPr lang="es-ES" altLang="es-ES_tradnl" sz="3600" b="1">
                <a:solidFill>
                  <a:schemeClr val="tx2"/>
                </a:solidFill>
                <a:effectLst>
                  <a:outerShdw blurRad="38100" dist="38100" dir="2700000" algn="tl">
                    <a:srgbClr val="C0C0C0"/>
                  </a:outerShdw>
                </a:effectLst>
                <a:latin typeface="Eras Medium ITC" charset="0"/>
              </a:rPr>
              <a:t>Proceso de Producción</a:t>
            </a:r>
          </a:p>
        </p:txBody>
      </p:sp>
      <p:sp>
        <p:nvSpPr>
          <p:cNvPr id="50181" name="Line 3"/>
          <p:cNvSpPr>
            <a:spLocks noChangeShapeType="1"/>
          </p:cNvSpPr>
          <p:nvPr/>
        </p:nvSpPr>
        <p:spPr bwMode="auto">
          <a:xfrm>
            <a:off x="1144588" y="1985963"/>
            <a:ext cx="7200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_tradnl"/>
          </a:p>
        </p:txBody>
      </p:sp>
      <p:sp>
        <p:nvSpPr>
          <p:cNvPr id="50182" name="AutoShape 26"/>
          <p:cNvSpPr>
            <a:spLocks noChangeArrowheads="1"/>
          </p:cNvSpPr>
          <p:nvPr/>
        </p:nvSpPr>
        <p:spPr bwMode="auto">
          <a:xfrm>
            <a:off x="1125538" y="1139825"/>
            <a:ext cx="7642225" cy="4143375"/>
          </a:xfrm>
          <a:prstGeom prst="flowChartAlternateProcess">
            <a:avLst/>
          </a:prstGeom>
          <a:solidFill>
            <a:schemeClr val="bg2"/>
          </a:solidFill>
          <a:ln w="12700">
            <a:solidFill>
              <a:schemeClr val="tx1"/>
            </a:solidFill>
            <a:miter lim="800000"/>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0183" name="AutoShape 27"/>
          <p:cNvSpPr>
            <a:spLocks noChangeArrowheads="1"/>
          </p:cNvSpPr>
          <p:nvPr/>
        </p:nvSpPr>
        <p:spPr bwMode="auto">
          <a:xfrm>
            <a:off x="2576513" y="2865438"/>
            <a:ext cx="1158875" cy="436562"/>
          </a:xfrm>
          <a:prstGeom prst="flowChartPunchedCard">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solidFill>
                <a:srgbClr val="000000"/>
              </a:solidFill>
            </a:endParaRPr>
          </a:p>
        </p:txBody>
      </p:sp>
      <p:sp>
        <p:nvSpPr>
          <p:cNvPr id="50184" name="AutoShape 28"/>
          <p:cNvSpPr>
            <a:spLocks noChangeArrowheads="1"/>
          </p:cNvSpPr>
          <p:nvPr/>
        </p:nvSpPr>
        <p:spPr bwMode="auto">
          <a:xfrm>
            <a:off x="1430338" y="2865438"/>
            <a:ext cx="1158875" cy="436562"/>
          </a:xfrm>
          <a:prstGeom prst="flowChartPunchedCard">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solidFill>
                <a:srgbClr val="000000"/>
              </a:solidFill>
            </a:endParaRPr>
          </a:p>
        </p:txBody>
      </p:sp>
      <p:sp>
        <p:nvSpPr>
          <p:cNvPr id="50185" name="Rectangle 29"/>
          <p:cNvSpPr>
            <a:spLocks noChangeArrowheads="1"/>
          </p:cNvSpPr>
          <p:nvPr/>
        </p:nvSpPr>
        <p:spPr bwMode="auto">
          <a:xfrm>
            <a:off x="1431925" y="3230563"/>
            <a:ext cx="7072313" cy="18351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800" b="1">
              <a:solidFill>
                <a:srgbClr val="000000"/>
              </a:solidFill>
            </a:endParaRPr>
          </a:p>
        </p:txBody>
      </p:sp>
      <p:sp>
        <p:nvSpPr>
          <p:cNvPr id="50186" name="Rectangle 30"/>
          <p:cNvSpPr>
            <a:spLocks noChangeArrowheads="1"/>
          </p:cNvSpPr>
          <p:nvPr/>
        </p:nvSpPr>
        <p:spPr bwMode="auto">
          <a:xfrm>
            <a:off x="1419225" y="1736725"/>
            <a:ext cx="7085013" cy="973138"/>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lstStyle>
            <a:lvl1pPr marL="193675" indent="-193675" eaLnBrk="0" hangingPunct="0">
              <a:tabLst>
                <a:tab pos="1257300" algn="l"/>
                <a:tab pos="3949700" algn="l"/>
                <a:tab pos="5600700" algn="l"/>
              </a:tabLst>
              <a:defRPr sz="2400">
                <a:solidFill>
                  <a:schemeClr val="tx1"/>
                </a:solidFill>
                <a:latin typeface="Arial" charset="0"/>
                <a:ea typeface="ＭＳ Ｐゴシック" charset="-128"/>
              </a:defRPr>
            </a:lvl1pPr>
            <a:lvl2pPr marL="37931725" indent="-37474525" eaLnBrk="0" hangingPunct="0">
              <a:tabLst>
                <a:tab pos="1257300" algn="l"/>
                <a:tab pos="3949700" algn="l"/>
                <a:tab pos="5600700" algn="l"/>
              </a:tabLst>
              <a:defRPr sz="2400">
                <a:solidFill>
                  <a:schemeClr val="tx1"/>
                </a:solidFill>
                <a:latin typeface="Arial" charset="0"/>
                <a:ea typeface="ＭＳ Ｐゴシック" charset="-128"/>
              </a:defRPr>
            </a:lvl2pPr>
            <a:lvl3pPr eaLnBrk="0" hangingPunct="0">
              <a:tabLst>
                <a:tab pos="1257300" algn="l"/>
                <a:tab pos="3949700" algn="l"/>
                <a:tab pos="5600700" algn="l"/>
              </a:tabLst>
              <a:defRPr sz="2400">
                <a:solidFill>
                  <a:schemeClr val="tx1"/>
                </a:solidFill>
                <a:latin typeface="Arial" charset="0"/>
                <a:ea typeface="ＭＳ Ｐゴシック" charset="-128"/>
              </a:defRPr>
            </a:lvl3pPr>
            <a:lvl4pPr eaLnBrk="0" hangingPunct="0">
              <a:tabLst>
                <a:tab pos="1257300" algn="l"/>
                <a:tab pos="3949700" algn="l"/>
                <a:tab pos="5600700" algn="l"/>
              </a:tabLst>
              <a:defRPr sz="2400">
                <a:solidFill>
                  <a:schemeClr val="tx1"/>
                </a:solidFill>
                <a:latin typeface="Arial" charset="0"/>
                <a:ea typeface="ＭＳ Ｐゴシック" charset="-128"/>
              </a:defRPr>
            </a:lvl4pPr>
            <a:lvl5pPr eaLnBrk="0" hangingPunct="0">
              <a:tabLst>
                <a:tab pos="1257300" algn="l"/>
                <a:tab pos="3949700" algn="l"/>
                <a:tab pos="5600700" algn="l"/>
              </a:tabLst>
              <a:defRPr sz="2400">
                <a:solidFill>
                  <a:schemeClr val="tx1"/>
                </a:solidFill>
                <a:latin typeface="Arial" charset="0"/>
                <a:ea typeface="ＭＳ Ｐゴシック" charset="-128"/>
              </a:defRPr>
            </a:lvl5pPr>
            <a:lvl6pPr marL="457200" eaLnBrk="0" fontAlgn="base" hangingPunct="0">
              <a:spcBef>
                <a:spcPct val="0"/>
              </a:spcBef>
              <a:spcAft>
                <a:spcPct val="0"/>
              </a:spcAft>
              <a:tabLst>
                <a:tab pos="1257300" algn="l"/>
                <a:tab pos="3949700" algn="l"/>
                <a:tab pos="5600700" algn="l"/>
              </a:tabLst>
              <a:defRPr sz="2400">
                <a:solidFill>
                  <a:schemeClr val="tx1"/>
                </a:solidFill>
                <a:latin typeface="Arial" charset="0"/>
                <a:ea typeface="ＭＳ Ｐゴシック" charset="-128"/>
              </a:defRPr>
            </a:lvl6pPr>
            <a:lvl7pPr marL="914400" eaLnBrk="0" fontAlgn="base" hangingPunct="0">
              <a:spcBef>
                <a:spcPct val="0"/>
              </a:spcBef>
              <a:spcAft>
                <a:spcPct val="0"/>
              </a:spcAft>
              <a:tabLst>
                <a:tab pos="1257300" algn="l"/>
                <a:tab pos="3949700" algn="l"/>
                <a:tab pos="5600700" algn="l"/>
              </a:tabLst>
              <a:defRPr sz="2400">
                <a:solidFill>
                  <a:schemeClr val="tx1"/>
                </a:solidFill>
                <a:latin typeface="Arial" charset="0"/>
                <a:ea typeface="ＭＳ Ｐゴシック" charset="-128"/>
              </a:defRPr>
            </a:lvl7pPr>
            <a:lvl8pPr marL="1371600" eaLnBrk="0" fontAlgn="base" hangingPunct="0">
              <a:spcBef>
                <a:spcPct val="0"/>
              </a:spcBef>
              <a:spcAft>
                <a:spcPct val="0"/>
              </a:spcAft>
              <a:tabLst>
                <a:tab pos="1257300" algn="l"/>
                <a:tab pos="3949700" algn="l"/>
                <a:tab pos="5600700" algn="l"/>
              </a:tabLst>
              <a:defRPr sz="2400">
                <a:solidFill>
                  <a:schemeClr val="tx1"/>
                </a:solidFill>
                <a:latin typeface="Arial" charset="0"/>
                <a:ea typeface="ＭＳ Ｐゴシック" charset="-128"/>
              </a:defRPr>
            </a:lvl8pPr>
            <a:lvl9pPr marL="1828800" eaLnBrk="0" fontAlgn="base" hangingPunct="0">
              <a:spcBef>
                <a:spcPct val="0"/>
              </a:spcBef>
              <a:spcAft>
                <a:spcPct val="0"/>
              </a:spcAft>
              <a:tabLst>
                <a:tab pos="1257300" algn="l"/>
                <a:tab pos="3949700" algn="l"/>
                <a:tab pos="5600700" algn="l"/>
              </a:tabLst>
              <a:defRPr sz="2400">
                <a:solidFill>
                  <a:schemeClr val="tx1"/>
                </a:solidFill>
                <a:latin typeface="Arial" charset="0"/>
                <a:ea typeface="ＭＳ Ｐゴシック" charset="-128"/>
              </a:defRPr>
            </a:lvl9pPr>
          </a:lstStyle>
          <a:p>
            <a:pPr>
              <a:buClr>
                <a:srgbClr val="00257E"/>
              </a:buClr>
              <a:buSzPct val="80000"/>
              <a:buFont typeface="Wingdings" charset="2"/>
              <a:buNone/>
            </a:pPr>
            <a:r>
              <a:rPr lang="es-ES" altLang="es-ES_tradnl" sz="900" i="1">
                <a:solidFill>
                  <a:srgbClr val="000000"/>
                </a:solidFill>
              </a:rPr>
              <a:t>Tipo	</a:t>
            </a:r>
            <a:r>
              <a:rPr lang="es-ES" altLang="es-ES_tradnl" sz="900" b="1">
                <a:solidFill>
                  <a:srgbClr val="000000"/>
                </a:solidFill>
              </a:rPr>
              <a:t>Estándar / Especial / Desmontaje	</a:t>
            </a:r>
            <a:r>
              <a:rPr lang="es-ES" altLang="es-ES_tradnl" sz="900" i="1">
                <a:solidFill>
                  <a:srgbClr val="000000"/>
                </a:solidFill>
              </a:rPr>
              <a:t>Fecha de vencimiento</a:t>
            </a:r>
            <a:r>
              <a:rPr lang="es-ES" altLang="es-ES_tradnl" sz="900" b="1">
                <a:solidFill>
                  <a:srgbClr val="000000"/>
                </a:solidFill>
              </a:rPr>
              <a:t>	20.10.2007</a:t>
            </a:r>
            <a:endParaRPr lang="es-ES" altLang="es-ES_tradnl" sz="900" b="1"/>
          </a:p>
          <a:p>
            <a:pPr>
              <a:buClr>
                <a:srgbClr val="00257E"/>
              </a:buClr>
              <a:buSzPct val="80000"/>
              <a:buFont typeface="Wingdings" charset="2"/>
              <a:buNone/>
            </a:pPr>
            <a:r>
              <a:rPr lang="es-ES" altLang="es-ES_tradnl" sz="900" i="1">
                <a:solidFill>
                  <a:srgbClr val="000000"/>
                </a:solidFill>
              </a:rPr>
              <a:t>Status	</a:t>
            </a:r>
            <a:r>
              <a:rPr lang="es-ES" altLang="es-ES_tradnl" sz="900" b="1">
                <a:solidFill>
                  <a:srgbClr val="000000"/>
                </a:solidFill>
              </a:rPr>
              <a:t>Planificada / Liberada / Cerrada / Anulada	</a:t>
            </a:r>
            <a:r>
              <a:rPr lang="es-ES" altLang="es-ES_tradnl" sz="900" i="1">
                <a:solidFill>
                  <a:srgbClr val="000000"/>
                </a:solidFill>
              </a:rPr>
              <a:t>Origen</a:t>
            </a:r>
            <a:r>
              <a:rPr lang="es-ES" altLang="es-ES_tradnl" sz="900" b="1">
                <a:solidFill>
                  <a:srgbClr val="000000"/>
                </a:solidFill>
              </a:rPr>
              <a:t>	Manual / MRP</a:t>
            </a:r>
            <a:endParaRPr lang="es-ES" altLang="es-ES_tradnl" sz="900" b="1"/>
          </a:p>
          <a:p>
            <a:pPr>
              <a:buClr>
                <a:srgbClr val="00257E"/>
              </a:buClr>
              <a:buSzPct val="80000"/>
              <a:buFont typeface="Wingdings" charset="2"/>
              <a:buNone/>
            </a:pPr>
            <a:r>
              <a:rPr lang="es-ES" altLang="es-ES_tradnl" sz="900" i="1">
                <a:solidFill>
                  <a:srgbClr val="000000"/>
                </a:solidFill>
              </a:rPr>
              <a:t>Nº producto	</a:t>
            </a:r>
            <a:r>
              <a:rPr lang="es-ES" altLang="es-ES_tradnl" sz="900" b="1">
                <a:solidFill>
                  <a:srgbClr val="000000"/>
                </a:solidFill>
              </a:rPr>
              <a:t>P1001	</a:t>
            </a:r>
            <a:r>
              <a:rPr lang="es-ES" altLang="es-ES_tradnl" sz="900" i="1">
                <a:solidFill>
                  <a:srgbClr val="000000"/>
                </a:solidFill>
              </a:rPr>
              <a:t>Usuario</a:t>
            </a:r>
            <a:r>
              <a:rPr lang="es-ES" altLang="es-ES_tradnl" sz="900" b="1">
                <a:solidFill>
                  <a:srgbClr val="000000"/>
                </a:solidFill>
              </a:rPr>
              <a:t>	Marcos Rodríguez</a:t>
            </a:r>
          </a:p>
          <a:p>
            <a:pPr>
              <a:buClr>
                <a:srgbClr val="00257E"/>
              </a:buClr>
              <a:buSzPct val="80000"/>
              <a:buFont typeface="Wingdings" charset="2"/>
              <a:buNone/>
            </a:pPr>
            <a:r>
              <a:rPr lang="es-ES" altLang="es-ES_tradnl" sz="900" i="1">
                <a:solidFill>
                  <a:srgbClr val="000000"/>
                </a:solidFill>
              </a:rPr>
              <a:t>Cantidad planificada	</a:t>
            </a:r>
            <a:r>
              <a:rPr lang="es-ES" altLang="es-ES_tradnl" sz="900" b="1" i="1">
                <a:solidFill>
                  <a:srgbClr val="000000"/>
                </a:solidFill>
              </a:rPr>
              <a:t>2	</a:t>
            </a:r>
            <a:r>
              <a:rPr lang="es-ES" altLang="es-ES_tradnl" sz="900" i="1">
                <a:solidFill>
                  <a:srgbClr val="000000"/>
                </a:solidFill>
              </a:rPr>
              <a:t>Pedido de cliente	</a:t>
            </a:r>
            <a:r>
              <a:rPr lang="es-ES" altLang="es-ES_tradnl" sz="900" b="1">
                <a:solidFill>
                  <a:srgbClr val="000000"/>
                </a:solidFill>
              </a:rPr>
              <a:t>…</a:t>
            </a:r>
          </a:p>
          <a:p>
            <a:pPr>
              <a:buClr>
                <a:srgbClr val="00257E"/>
              </a:buClr>
              <a:buSzPct val="80000"/>
              <a:buFont typeface="Wingdings" charset="2"/>
              <a:buNone/>
            </a:pPr>
            <a:r>
              <a:rPr lang="es-ES" altLang="es-ES_tradnl" sz="900" i="1">
                <a:solidFill>
                  <a:srgbClr val="000000"/>
                </a:solidFill>
              </a:rPr>
              <a:t>Almacén</a:t>
            </a:r>
            <a:r>
              <a:rPr lang="es-ES" altLang="es-ES_tradnl" sz="900" b="1">
                <a:solidFill>
                  <a:srgbClr val="000000"/>
                </a:solidFill>
              </a:rPr>
              <a:t>	01	</a:t>
            </a:r>
            <a:r>
              <a:rPr lang="es-ES" altLang="es-ES_tradnl" sz="900" i="1">
                <a:solidFill>
                  <a:srgbClr val="000000"/>
                </a:solidFill>
              </a:rPr>
              <a:t>Cliente	</a:t>
            </a:r>
            <a:r>
              <a:rPr lang="es-ES" altLang="es-ES_tradnl" sz="900" b="1">
                <a:solidFill>
                  <a:srgbClr val="000000"/>
                </a:solidFill>
              </a:rPr>
              <a:t>…</a:t>
            </a:r>
            <a:r>
              <a:rPr lang="es-ES" altLang="es-ES_tradnl" sz="900" i="1">
                <a:solidFill>
                  <a:srgbClr val="000000"/>
                </a:solidFill>
              </a:rPr>
              <a:t>	</a:t>
            </a:r>
          </a:p>
        </p:txBody>
      </p:sp>
      <p:sp>
        <p:nvSpPr>
          <p:cNvPr id="50187" name="Line 33"/>
          <p:cNvSpPr>
            <a:spLocks noChangeShapeType="1"/>
          </p:cNvSpPr>
          <p:nvPr/>
        </p:nvSpPr>
        <p:spPr bwMode="auto">
          <a:xfrm>
            <a:off x="4684713" y="3098800"/>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es-ES_tradnl"/>
          </a:p>
        </p:txBody>
      </p:sp>
      <p:sp>
        <p:nvSpPr>
          <p:cNvPr id="50188" name="Rectangle 34"/>
          <p:cNvSpPr>
            <a:spLocks noChangeArrowheads="1"/>
          </p:cNvSpPr>
          <p:nvPr>
            <p:custDataLst>
              <p:tags r:id="rId1"/>
            </p:custDataLst>
          </p:nvPr>
        </p:nvSpPr>
        <p:spPr bwMode="auto">
          <a:xfrm>
            <a:off x="7762875" y="2043113"/>
            <a:ext cx="238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buClr>
                <a:srgbClr val="00257E"/>
              </a:buClr>
              <a:buSzPct val="80000"/>
              <a:buFont typeface="Wingdings" charset="2"/>
              <a:buNone/>
            </a:pPr>
            <a:r>
              <a:rPr lang="es-ES" altLang="es-ES_tradnl" sz="1600">
                <a:solidFill>
                  <a:srgbClr val="000000"/>
                </a:solidFill>
              </a:rPr>
              <a:t> </a:t>
            </a:r>
            <a:endParaRPr lang="es-ES" altLang="es-ES_tradnl" sz="1800">
              <a:solidFill>
                <a:srgbClr val="000000"/>
              </a:solidFill>
            </a:endParaRPr>
          </a:p>
        </p:txBody>
      </p:sp>
      <p:sp>
        <p:nvSpPr>
          <p:cNvPr id="50189" name="Rectangle 35"/>
          <p:cNvSpPr>
            <a:spLocks noChangeArrowheads="1"/>
          </p:cNvSpPr>
          <p:nvPr>
            <p:custDataLst>
              <p:tags r:id="rId2"/>
            </p:custDataLst>
          </p:nvPr>
        </p:nvSpPr>
        <p:spPr bwMode="auto">
          <a:xfrm>
            <a:off x="6042025" y="2070100"/>
            <a:ext cx="230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buClr>
                <a:srgbClr val="00257E"/>
              </a:buClr>
              <a:buSzPct val="80000"/>
              <a:buFont typeface="Wingdings" charset="2"/>
              <a:buNone/>
            </a:pPr>
            <a:r>
              <a:rPr lang="es-ES" altLang="es-ES_tradnl" sz="1800">
                <a:solidFill>
                  <a:srgbClr val="000000"/>
                </a:solidFill>
              </a:rPr>
              <a:t> </a:t>
            </a:r>
          </a:p>
        </p:txBody>
      </p:sp>
      <p:sp>
        <p:nvSpPr>
          <p:cNvPr id="50190" name="Text Box 36"/>
          <p:cNvSpPr txBox="1">
            <a:spLocks noChangeArrowheads="1"/>
          </p:cNvSpPr>
          <p:nvPr/>
        </p:nvSpPr>
        <p:spPr bwMode="auto">
          <a:xfrm>
            <a:off x="1476375" y="2925763"/>
            <a:ext cx="1112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u="sng">
                <a:solidFill>
                  <a:srgbClr val="000000"/>
                </a:solidFill>
              </a:rPr>
              <a:t>Componente</a:t>
            </a:r>
          </a:p>
        </p:txBody>
      </p:sp>
      <p:sp>
        <p:nvSpPr>
          <p:cNvPr id="50191" name="Text Box 37"/>
          <p:cNvSpPr txBox="1">
            <a:spLocks noChangeArrowheads="1"/>
          </p:cNvSpPr>
          <p:nvPr/>
        </p:nvSpPr>
        <p:spPr bwMode="auto">
          <a:xfrm>
            <a:off x="1474788" y="3328988"/>
            <a:ext cx="702945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000" i="1">
                <a:solidFill>
                  <a:srgbClr val="000000"/>
                </a:solidFill>
              </a:rPr>
              <a:t>Nº artículo	Base	Planificado	Emitido       Disponible      Almacén           Método de emisión</a:t>
            </a:r>
            <a:endParaRPr lang="es-ES" altLang="es-ES_tradnl" sz="1000" i="1"/>
          </a:p>
          <a:p>
            <a:pPr eaLnBrk="1" hangingPunct="1"/>
            <a:endParaRPr lang="es-ES" altLang="es-ES_tradnl" sz="1000" i="1"/>
          </a:p>
          <a:p>
            <a:pPr eaLnBrk="1" hangingPunct="1"/>
            <a:r>
              <a:rPr lang="es-ES" altLang="es-ES_tradnl" sz="1000" i="1"/>
              <a:t>  </a:t>
            </a:r>
            <a:r>
              <a:rPr lang="es-ES" altLang="es-ES_tradnl" sz="1000" b="1" i="1">
                <a:solidFill>
                  <a:srgbClr val="000000"/>
                </a:solidFill>
              </a:rPr>
              <a:t>A1019	1	2	2	12                 01                Manual / Notificación</a:t>
            </a:r>
            <a:endParaRPr lang="es-ES" altLang="es-ES_tradnl" sz="1000" b="1" i="1"/>
          </a:p>
          <a:p>
            <a:pPr eaLnBrk="1" hangingPunct="1"/>
            <a:endParaRPr lang="es-ES" altLang="es-ES_tradnl" sz="1000" b="1" i="1"/>
          </a:p>
          <a:p>
            <a:pPr eaLnBrk="1" hangingPunct="1"/>
            <a:r>
              <a:rPr lang="es-ES" altLang="es-ES_tradnl" sz="1000" b="1" i="1"/>
              <a:t>  </a:t>
            </a:r>
            <a:r>
              <a:rPr lang="es-ES" altLang="es-ES_tradnl" sz="1000" b="1" i="1">
                <a:solidFill>
                  <a:srgbClr val="000000"/>
                </a:solidFill>
              </a:rPr>
              <a:t>A1020	4	8		96                 01                Manual / Notificación</a:t>
            </a:r>
            <a:endParaRPr lang="es-ES" altLang="es-ES_tradnl" sz="1000" b="1" i="1"/>
          </a:p>
          <a:p>
            <a:pPr eaLnBrk="1" hangingPunct="1"/>
            <a:endParaRPr lang="es-ES" altLang="es-ES_tradnl" sz="1000" b="1" i="1"/>
          </a:p>
          <a:p>
            <a:pPr eaLnBrk="1" hangingPunct="1"/>
            <a:r>
              <a:rPr lang="es-ES" altLang="es-ES_tradnl" sz="1000" b="1" i="1"/>
              <a:t>  </a:t>
            </a:r>
            <a:r>
              <a:rPr lang="es-ES" altLang="es-ES_tradnl" sz="1000" b="1" i="1">
                <a:solidFill>
                  <a:srgbClr val="000000"/>
                </a:solidFill>
              </a:rPr>
              <a:t>A1021	2	4		48                 01                Manual / Notificación</a:t>
            </a:r>
            <a:endParaRPr lang="es-ES" altLang="es-ES_tradnl" sz="1000" b="1" i="1"/>
          </a:p>
          <a:p>
            <a:pPr eaLnBrk="1" hangingPunct="1"/>
            <a:endParaRPr lang="es-ES" altLang="es-ES_tradnl" sz="1000" b="1" i="1"/>
          </a:p>
          <a:p>
            <a:pPr eaLnBrk="1" hangingPunct="1"/>
            <a:endParaRPr lang="es-ES" altLang="es-ES_tradnl" sz="1000" b="1"/>
          </a:p>
          <a:p>
            <a:pPr eaLnBrk="1" hangingPunct="1"/>
            <a:endParaRPr lang="es-ES" altLang="es-ES_tradnl" sz="1000" b="1"/>
          </a:p>
          <a:p>
            <a:pPr eaLnBrk="1" hangingPunct="1"/>
            <a:endParaRPr lang="es-ES" altLang="es-ES_tradnl" sz="1000" b="1" i="1"/>
          </a:p>
        </p:txBody>
      </p:sp>
      <p:sp>
        <p:nvSpPr>
          <p:cNvPr id="50192" name="Rectangle 38"/>
          <p:cNvSpPr>
            <a:spLocks noChangeArrowheads="1"/>
          </p:cNvSpPr>
          <p:nvPr/>
        </p:nvSpPr>
        <p:spPr bwMode="auto">
          <a:xfrm>
            <a:off x="1419225" y="1339850"/>
            <a:ext cx="7085013" cy="336550"/>
          </a:xfrm>
          <a:prstGeom prst="rect">
            <a:avLst/>
          </a:prstGeom>
          <a:solidFill>
            <a:srgbClr val="00008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p>
        </p:txBody>
      </p:sp>
      <p:sp>
        <p:nvSpPr>
          <p:cNvPr id="41" name="Text Box 39"/>
          <p:cNvSpPr txBox="1">
            <a:spLocks noChangeArrowheads="1"/>
          </p:cNvSpPr>
          <p:nvPr/>
        </p:nvSpPr>
        <p:spPr bwMode="auto">
          <a:xfrm>
            <a:off x="1582738" y="1368425"/>
            <a:ext cx="1952625" cy="304800"/>
          </a:xfrm>
          <a:prstGeom prst="rect">
            <a:avLst/>
          </a:prstGeom>
          <a:noFill/>
          <a:ln w="12700">
            <a:noFill/>
            <a:miter lim="800000"/>
            <a:headEnd/>
            <a:tailEnd/>
          </a:ln>
          <a:effec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FFFFFF"/>
                </a:solidFill>
                <a:effectLst>
                  <a:outerShdw blurRad="38100" dist="38100" dir="2700000" algn="tl">
                    <a:srgbClr val="C0C0C0"/>
                  </a:outerShdw>
                </a:effectLst>
              </a:rPr>
              <a:t>Orden de fabricación</a:t>
            </a:r>
            <a:endParaRPr lang="es-ES" altLang="es-ES_tradnl" sz="1800" b="1">
              <a:solidFill>
                <a:schemeClr val="bg1"/>
              </a:solidFill>
              <a:effectLst>
                <a:outerShdw blurRad="38100" dist="38100" dir="2700000" algn="tl">
                  <a:srgbClr val="C0C0C0"/>
                </a:outerShdw>
              </a:effectLst>
            </a:endParaRPr>
          </a:p>
        </p:txBody>
      </p:sp>
      <p:sp>
        <p:nvSpPr>
          <p:cNvPr id="50194" name="Text Box 40"/>
          <p:cNvSpPr txBox="1">
            <a:spLocks noChangeArrowheads="1"/>
          </p:cNvSpPr>
          <p:nvPr/>
        </p:nvSpPr>
        <p:spPr bwMode="auto">
          <a:xfrm>
            <a:off x="2725738" y="2925763"/>
            <a:ext cx="8651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u="sng">
                <a:solidFill>
                  <a:srgbClr val="4D4D4D"/>
                </a:solidFill>
              </a:rPr>
              <a:t>Resumen</a:t>
            </a:r>
          </a:p>
        </p:txBody>
      </p:sp>
      <p:sp>
        <p:nvSpPr>
          <p:cNvPr id="50195" name="AutoShape 41"/>
          <p:cNvSpPr>
            <a:spLocks/>
          </p:cNvSpPr>
          <p:nvPr/>
        </p:nvSpPr>
        <p:spPr bwMode="auto">
          <a:xfrm>
            <a:off x="520700" y="4667250"/>
            <a:ext cx="911225" cy="1127125"/>
          </a:xfrm>
          <a:prstGeom prst="borderCallout2">
            <a:avLst>
              <a:gd name="adj1" fmla="val 10139"/>
              <a:gd name="adj2" fmla="val 108361"/>
              <a:gd name="adj3" fmla="val 10139"/>
              <a:gd name="adj4" fmla="val 172472"/>
              <a:gd name="adj5" fmla="val -68593"/>
              <a:gd name="adj6" fmla="val 214634"/>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p>
        </p:txBody>
      </p:sp>
      <p:sp>
        <p:nvSpPr>
          <p:cNvPr id="50196" name="Rectangle 42"/>
          <p:cNvSpPr>
            <a:spLocks noChangeArrowheads="1"/>
          </p:cNvSpPr>
          <p:nvPr/>
        </p:nvSpPr>
        <p:spPr bwMode="auto">
          <a:xfrm>
            <a:off x="458788" y="4630738"/>
            <a:ext cx="137001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000" i="1">
                <a:solidFill>
                  <a:srgbClr val="000000"/>
                </a:solidFill>
              </a:rPr>
              <a:t>Base:</a:t>
            </a:r>
            <a:r>
              <a:rPr lang="es-ES" altLang="es-ES_tradnl" sz="1000">
                <a:solidFill>
                  <a:srgbClr val="000000"/>
                </a:solidFill>
              </a:rPr>
              <a:t/>
            </a:r>
            <a:br>
              <a:rPr lang="es-ES" altLang="es-ES_tradnl" sz="1000">
                <a:solidFill>
                  <a:srgbClr val="000000"/>
                </a:solidFill>
              </a:rPr>
            </a:br>
            <a:r>
              <a:rPr lang="es-ES" altLang="es-ES_tradnl" sz="1000">
                <a:solidFill>
                  <a:srgbClr val="000000"/>
                </a:solidFill>
              </a:rPr>
              <a:t>Muestra la </a:t>
            </a:r>
            <a:br>
              <a:rPr lang="es-ES" altLang="es-ES_tradnl" sz="1000">
                <a:solidFill>
                  <a:srgbClr val="000000"/>
                </a:solidFill>
              </a:rPr>
            </a:br>
            <a:r>
              <a:rPr lang="es-ES" altLang="es-ES_tradnl" sz="1000">
                <a:solidFill>
                  <a:srgbClr val="000000"/>
                </a:solidFill>
              </a:rPr>
              <a:t>cantidad de los componentes necesaria </a:t>
            </a:r>
            <a:br>
              <a:rPr lang="es-ES" altLang="es-ES_tradnl" sz="1000">
                <a:solidFill>
                  <a:srgbClr val="000000"/>
                </a:solidFill>
              </a:rPr>
            </a:br>
            <a:r>
              <a:rPr lang="es-ES" altLang="es-ES_tradnl" sz="1000">
                <a:solidFill>
                  <a:srgbClr val="000000"/>
                </a:solidFill>
              </a:rPr>
              <a:t>para fabricar </a:t>
            </a:r>
            <a:br>
              <a:rPr lang="es-ES" altLang="es-ES_tradnl" sz="1000">
                <a:solidFill>
                  <a:srgbClr val="000000"/>
                </a:solidFill>
              </a:rPr>
            </a:br>
            <a:r>
              <a:rPr lang="es-ES" altLang="es-ES_tradnl" sz="1000">
                <a:solidFill>
                  <a:srgbClr val="000000"/>
                </a:solidFill>
              </a:rPr>
              <a:t>un producto.</a:t>
            </a:r>
            <a:endParaRPr lang="es-ES" altLang="es-ES_tradnl" sz="1000"/>
          </a:p>
        </p:txBody>
      </p:sp>
      <p:sp>
        <p:nvSpPr>
          <p:cNvPr id="50197" name="AutoShape 43"/>
          <p:cNvSpPr>
            <a:spLocks/>
          </p:cNvSpPr>
          <p:nvPr/>
        </p:nvSpPr>
        <p:spPr bwMode="auto">
          <a:xfrm>
            <a:off x="1652588" y="5065713"/>
            <a:ext cx="1239837" cy="1603375"/>
          </a:xfrm>
          <a:prstGeom prst="borderCallout2">
            <a:avLst>
              <a:gd name="adj1" fmla="val 7130"/>
              <a:gd name="adj2" fmla="val 106148"/>
              <a:gd name="adj3" fmla="val 7130"/>
              <a:gd name="adj4" fmla="val 106148"/>
              <a:gd name="adj5" fmla="val -26931"/>
              <a:gd name="adj6" fmla="val 133801"/>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p>
        </p:txBody>
      </p:sp>
      <p:sp>
        <p:nvSpPr>
          <p:cNvPr id="50198" name="Rectangle 44"/>
          <p:cNvSpPr>
            <a:spLocks noChangeArrowheads="1"/>
          </p:cNvSpPr>
          <p:nvPr/>
        </p:nvSpPr>
        <p:spPr bwMode="auto">
          <a:xfrm>
            <a:off x="1601788" y="5045075"/>
            <a:ext cx="137001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000" i="1">
                <a:solidFill>
                  <a:srgbClr val="000000"/>
                </a:solidFill>
              </a:rPr>
              <a:t>Planificado:</a:t>
            </a:r>
            <a:r>
              <a:rPr lang="es-ES" altLang="es-ES_tradnl" sz="1000">
                <a:solidFill>
                  <a:srgbClr val="000000"/>
                </a:solidFill>
              </a:rPr>
              <a:t/>
            </a:r>
            <a:br>
              <a:rPr lang="es-ES" altLang="es-ES_tradnl" sz="1000">
                <a:solidFill>
                  <a:srgbClr val="000000"/>
                </a:solidFill>
              </a:rPr>
            </a:br>
            <a:r>
              <a:rPr lang="es-ES" altLang="es-ES_tradnl" sz="1000">
                <a:solidFill>
                  <a:srgbClr val="000000"/>
                </a:solidFill>
              </a:rPr>
              <a:t>Muestra los valores de la cantidad planificada, es decir, el resultado de multiplicar la cantidad base </a:t>
            </a:r>
            <a:br>
              <a:rPr lang="es-ES" altLang="es-ES_tradnl" sz="1000">
                <a:solidFill>
                  <a:srgbClr val="000000"/>
                </a:solidFill>
              </a:rPr>
            </a:br>
            <a:r>
              <a:rPr lang="es-ES" altLang="es-ES_tradnl" sz="1000">
                <a:solidFill>
                  <a:srgbClr val="000000"/>
                </a:solidFill>
              </a:rPr>
              <a:t>por la cantidad planificada </a:t>
            </a:r>
            <a:br>
              <a:rPr lang="es-ES" altLang="es-ES_tradnl" sz="1000">
                <a:solidFill>
                  <a:srgbClr val="000000"/>
                </a:solidFill>
              </a:rPr>
            </a:br>
            <a:r>
              <a:rPr lang="es-ES" altLang="es-ES_tradnl" sz="1000">
                <a:solidFill>
                  <a:srgbClr val="000000"/>
                </a:solidFill>
              </a:rPr>
              <a:t>del producto.</a:t>
            </a:r>
            <a:endParaRPr lang="es-ES" altLang="es-ES_tradnl" sz="1000"/>
          </a:p>
        </p:txBody>
      </p:sp>
      <p:sp>
        <p:nvSpPr>
          <p:cNvPr id="50199" name="AutoShape 45"/>
          <p:cNvSpPr>
            <a:spLocks/>
          </p:cNvSpPr>
          <p:nvPr/>
        </p:nvSpPr>
        <p:spPr bwMode="auto">
          <a:xfrm>
            <a:off x="3111500" y="5456238"/>
            <a:ext cx="911225" cy="1127125"/>
          </a:xfrm>
          <a:prstGeom prst="borderCallout2">
            <a:avLst>
              <a:gd name="adj1" fmla="val 10139"/>
              <a:gd name="adj2" fmla="val 108361"/>
              <a:gd name="adj3" fmla="val 10139"/>
              <a:gd name="adj4" fmla="val 120731"/>
              <a:gd name="adj5" fmla="val -133097"/>
              <a:gd name="adj6" fmla="val 133449"/>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p>
        </p:txBody>
      </p:sp>
      <p:sp>
        <p:nvSpPr>
          <p:cNvPr id="50200" name="Rectangle 46"/>
          <p:cNvSpPr>
            <a:spLocks noChangeArrowheads="1"/>
          </p:cNvSpPr>
          <p:nvPr/>
        </p:nvSpPr>
        <p:spPr bwMode="auto">
          <a:xfrm>
            <a:off x="3048000" y="5435600"/>
            <a:ext cx="11445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000" i="1">
                <a:solidFill>
                  <a:srgbClr val="000000"/>
                </a:solidFill>
              </a:rPr>
              <a:t>Emitido:</a:t>
            </a:r>
            <a:br>
              <a:rPr lang="es-ES" altLang="es-ES_tradnl" sz="1000" i="1">
                <a:solidFill>
                  <a:srgbClr val="000000"/>
                </a:solidFill>
              </a:rPr>
            </a:br>
            <a:r>
              <a:rPr lang="es-ES" altLang="es-ES_tradnl" sz="1000">
                <a:solidFill>
                  <a:srgbClr val="000000"/>
                </a:solidFill>
              </a:rPr>
              <a:t>Muestra la </a:t>
            </a:r>
            <a:br>
              <a:rPr lang="es-ES" altLang="es-ES_tradnl" sz="1000">
                <a:solidFill>
                  <a:srgbClr val="000000"/>
                </a:solidFill>
              </a:rPr>
            </a:br>
            <a:r>
              <a:rPr lang="es-ES" altLang="es-ES_tradnl" sz="1000">
                <a:solidFill>
                  <a:srgbClr val="000000"/>
                </a:solidFill>
              </a:rPr>
              <a:t>cantidad total </a:t>
            </a:r>
            <a:br>
              <a:rPr lang="es-ES" altLang="es-ES_tradnl" sz="1000">
                <a:solidFill>
                  <a:srgbClr val="000000"/>
                </a:solidFill>
              </a:rPr>
            </a:br>
            <a:r>
              <a:rPr lang="es-ES" altLang="es-ES_tradnl" sz="1000">
                <a:solidFill>
                  <a:srgbClr val="000000"/>
                </a:solidFill>
              </a:rPr>
              <a:t>ya enviada a la</a:t>
            </a:r>
            <a:br>
              <a:rPr lang="es-ES" altLang="es-ES_tradnl" sz="1000">
                <a:solidFill>
                  <a:srgbClr val="000000"/>
                </a:solidFill>
              </a:rPr>
            </a:br>
            <a:r>
              <a:rPr lang="es-ES" altLang="es-ES_tradnl" sz="1000">
                <a:solidFill>
                  <a:srgbClr val="000000"/>
                </a:solidFill>
              </a:rPr>
              <a:t>orden de fabricación.</a:t>
            </a:r>
            <a:endParaRPr lang="es-ES" altLang="es-ES_tradnl" sz="1000"/>
          </a:p>
        </p:txBody>
      </p:sp>
      <p:sp>
        <p:nvSpPr>
          <p:cNvPr id="50201" name="AutoShape 47"/>
          <p:cNvSpPr>
            <a:spLocks/>
          </p:cNvSpPr>
          <p:nvPr/>
        </p:nvSpPr>
        <p:spPr bwMode="auto">
          <a:xfrm>
            <a:off x="4319588" y="5519738"/>
            <a:ext cx="908050" cy="1320800"/>
          </a:xfrm>
          <a:prstGeom prst="borderCallout2">
            <a:avLst>
              <a:gd name="adj1" fmla="val 8653"/>
              <a:gd name="adj2" fmla="val 108394"/>
              <a:gd name="adj3" fmla="val 8653"/>
              <a:gd name="adj4" fmla="val 109440"/>
              <a:gd name="adj5" fmla="val -66227"/>
              <a:gd name="adj6" fmla="val 110662"/>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p>
        </p:txBody>
      </p:sp>
      <p:sp>
        <p:nvSpPr>
          <p:cNvPr id="50202" name="Text Box 48"/>
          <p:cNvSpPr txBox="1">
            <a:spLocks noChangeArrowheads="1"/>
          </p:cNvSpPr>
          <p:nvPr/>
        </p:nvSpPr>
        <p:spPr bwMode="auto">
          <a:xfrm>
            <a:off x="4267200" y="5519738"/>
            <a:ext cx="115411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000" i="1">
                <a:solidFill>
                  <a:srgbClr val="000000"/>
                </a:solidFill>
              </a:rPr>
              <a:t>Disponible:</a:t>
            </a:r>
            <a:br>
              <a:rPr lang="es-ES" altLang="es-ES_tradnl" sz="1000" i="1">
                <a:solidFill>
                  <a:srgbClr val="000000"/>
                </a:solidFill>
              </a:rPr>
            </a:br>
            <a:r>
              <a:rPr lang="es-ES" altLang="es-ES_tradnl" sz="1000">
                <a:solidFill>
                  <a:srgbClr val="000000"/>
                </a:solidFill>
              </a:rPr>
              <a:t>Muestra la cantidad de unidades del artículo disponibles </a:t>
            </a:r>
            <a:br>
              <a:rPr lang="es-ES" altLang="es-ES_tradnl" sz="1000">
                <a:solidFill>
                  <a:srgbClr val="000000"/>
                </a:solidFill>
              </a:rPr>
            </a:br>
            <a:r>
              <a:rPr lang="es-ES" altLang="es-ES_tradnl" sz="1000">
                <a:solidFill>
                  <a:srgbClr val="000000"/>
                </a:solidFill>
              </a:rPr>
              <a:t>en el almacén específico.</a:t>
            </a:r>
            <a:endParaRPr lang="es-ES" altLang="es-ES_tradnl" sz="1000"/>
          </a:p>
        </p:txBody>
      </p:sp>
      <p:sp>
        <p:nvSpPr>
          <p:cNvPr id="50203" name="AutoShape 49"/>
          <p:cNvSpPr>
            <a:spLocks/>
          </p:cNvSpPr>
          <p:nvPr/>
        </p:nvSpPr>
        <p:spPr bwMode="auto">
          <a:xfrm>
            <a:off x="5770563" y="5154613"/>
            <a:ext cx="2181225" cy="1504950"/>
          </a:xfrm>
          <a:prstGeom prst="borderCallout2">
            <a:avLst>
              <a:gd name="adj1" fmla="val 7597"/>
              <a:gd name="adj2" fmla="val 103495"/>
              <a:gd name="adj3" fmla="val 7597"/>
              <a:gd name="adj4" fmla="val 103495"/>
              <a:gd name="adj5" fmla="val -29852"/>
              <a:gd name="adj6" fmla="val 103495"/>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p>
        </p:txBody>
      </p:sp>
      <p:sp>
        <p:nvSpPr>
          <p:cNvPr id="50204" name="Rectangle 50"/>
          <p:cNvSpPr>
            <a:spLocks noChangeArrowheads="1"/>
          </p:cNvSpPr>
          <p:nvPr/>
        </p:nvSpPr>
        <p:spPr bwMode="auto">
          <a:xfrm>
            <a:off x="5715000" y="5165725"/>
            <a:ext cx="2278063"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000" i="1">
                <a:solidFill>
                  <a:srgbClr val="000000"/>
                </a:solidFill>
              </a:rPr>
              <a:t>Método de emisión:</a:t>
            </a:r>
            <a:endParaRPr lang="es-ES" altLang="es-ES_tradnl" sz="1000" i="1"/>
          </a:p>
          <a:p>
            <a:pPr eaLnBrk="1" hangingPunct="1"/>
            <a:r>
              <a:rPr lang="es-ES" altLang="es-ES_tradnl" sz="1000" b="1">
                <a:solidFill>
                  <a:srgbClr val="000000"/>
                </a:solidFill>
              </a:rPr>
              <a:t>Manual:</a:t>
            </a:r>
            <a:r>
              <a:rPr lang="es-ES" altLang="es-ES_tradnl" sz="1000">
                <a:solidFill>
                  <a:srgbClr val="000000"/>
                </a:solidFill>
              </a:rPr>
              <a:t> Los componentes </a:t>
            </a:r>
            <a:br>
              <a:rPr lang="es-ES" altLang="es-ES_tradnl" sz="1000">
                <a:solidFill>
                  <a:srgbClr val="000000"/>
                </a:solidFill>
              </a:rPr>
            </a:br>
            <a:r>
              <a:rPr lang="es-ES" altLang="es-ES_tradnl" sz="1000">
                <a:solidFill>
                  <a:srgbClr val="000000"/>
                </a:solidFill>
              </a:rPr>
              <a:t>de un artículo superior se </a:t>
            </a:r>
            <a:br>
              <a:rPr lang="es-ES" altLang="es-ES_tradnl" sz="1000">
                <a:solidFill>
                  <a:srgbClr val="000000"/>
                </a:solidFill>
              </a:rPr>
            </a:br>
            <a:r>
              <a:rPr lang="es-ES" altLang="es-ES_tradnl" sz="1000">
                <a:solidFill>
                  <a:srgbClr val="000000"/>
                </a:solidFill>
              </a:rPr>
              <a:t>emiten de forma manual.</a:t>
            </a:r>
            <a:r>
              <a:rPr lang="es-ES" altLang="es-ES_tradnl" sz="1000"/>
              <a:t/>
            </a:r>
            <a:br>
              <a:rPr lang="es-ES" altLang="es-ES_tradnl" sz="1000"/>
            </a:br>
            <a:r>
              <a:rPr lang="es-ES" altLang="es-ES_tradnl" sz="1000" b="1">
                <a:solidFill>
                  <a:srgbClr val="000000"/>
                </a:solidFill>
              </a:rPr>
              <a:t>Notificación:</a:t>
            </a:r>
            <a:r>
              <a:rPr lang="es-ES" altLang="es-ES_tradnl" sz="1000">
                <a:solidFill>
                  <a:srgbClr val="000000"/>
                </a:solidFill>
              </a:rPr>
              <a:t> Los componentes </a:t>
            </a:r>
            <a:br>
              <a:rPr lang="es-ES" altLang="es-ES_tradnl" sz="1000">
                <a:solidFill>
                  <a:srgbClr val="000000"/>
                </a:solidFill>
              </a:rPr>
            </a:br>
            <a:r>
              <a:rPr lang="es-ES" altLang="es-ES_tradnl" sz="1000">
                <a:solidFill>
                  <a:srgbClr val="000000"/>
                </a:solidFill>
              </a:rPr>
              <a:t>de un artículo superior se envían automáticamente a la orden de fabricación cuando se indica la finalización del artículo superior.</a:t>
            </a:r>
            <a:endParaRPr lang="es-ES" altLang="es-ES_tradnl" sz="1000"/>
          </a:p>
          <a:p>
            <a:pPr eaLnBrk="1" hangingPunct="1"/>
            <a:endParaRPr lang="es-ES" altLang="es-ES_tradnl" sz="1000"/>
          </a:p>
          <a:p>
            <a:pPr eaLnBrk="1" hangingPunct="1"/>
            <a:endParaRPr lang="es-ES" altLang="es-ES_tradnl" sz="1000"/>
          </a:p>
          <a:p>
            <a:pPr eaLnBrk="1" hangingPunct="1"/>
            <a:endParaRPr lang="es-ES" altLang="es-ES_tradnl" sz="1000" b="1"/>
          </a:p>
          <a:p>
            <a:pPr eaLnBrk="1" hangingPunct="1">
              <a:spcBef>
                <a:spcPct val="50000"/>
              </a:spcBef>
            </a:pPr>
            <a:endParaRPr lang="es-ES" altLang="es-ES_tradnl" sz="1000" b="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Orden fabricación:  Entrada datos</a:t>
            </a:r>
          </a:p>
        </p:txBody>
      </p:sp>
      <p:sp>
        <p:nvSpPr>
          <p:cNvPr id="52227" name="AutoShape 4"/>
          <p:cNvSpPr>
            <a:spLocks noChangeArrowheads="1"/>
          </p:cNvSpPr>
          <p:nvPr/>
        </p:nvSpPr>
        <p:spPr bwMode="auto">
          <a:xfrm>
            <a:off x="914400" y="1371600"/>
            <a:ext cx="7642225" cy="4471988"/>
          </a:xfrm>
          <a:prstGeom prst="flowChartAlternateProcess">
            <a:avLst/>
          </a:prstGeom>
          <a:solidFill>
            <a:schemeClr val="bg2"/>
          </a:solidFill>
          <a:ln w="12700">
            <a:solidFill>
              <a:schemeClr val="tx1"/>
            </a:solidFill>
            <a:miter lim="800000"/>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2228" name="AutoShape 5"/>
          <p:cNvSpPr>
            <a:spLocks noChangeArrowheads="1"/>
          </p:cNvSpPr>
          <p:nvPr/>
        </p:nvSpPr>
        <p:spPr bwMode="auto">
          <a:xfrm>
            <a:off x="1219200" y="3122613"/>
            <a:ext cx="1311275" cy="436562"/>
          </a:xfrm>
          <a:prstGeom prst="flowChartPunchedCard">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de-DE" altLang="es-ES_tradnl" sz="1600" b="1">
              <a:solidFill>
                <a:srgbClr val="000000"/>
              </a:solidFill>
            </a:endParaRPr>
          </a:p>
        </p:txBody>
      </p:sp>
      <p:sp>
        <p:nvSpPr>
          <p:cNvPr id="52229" name="Rectangle 6"/>
          <p:cNvSpPr>
            <a:spLocks noChangeArrowheads="1"/>
          </p:cNvSpPr>
          <p:nvPr/>
        </p:nvSpPr>
        <p:spPr bwMode="auto">
          <a:xfrm>
            <a:off x="1220788" y="3462338"/>
            <a:ext cx="7072312" cy="21986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de-DE" altLang="es-ES_tradnl" sz="1800" b="1">
              <a:solidFill>
                <a:srgbClr val="000000"/>
              </a:solidFill>
            </a:endParaRPr>
          </a:p>
        </p:txBody>
      </p:sp>
      <p:sp>
        <p:nvSpPr>
          <p:cNvPr id="52230" name="Rectangle 7"/>
          <p:cNvSpPr>
            <a:spLocks noChangeArrowheads="1"/>
          </p:cNvSpPr>
          <p:nvPr/>
        </p:nvSpPr>
        <p:spPr bwMode="auto">
          <a:xfrm>
            <a:off x="1208088" y="1968500"/>
            <a:ext cx="7085012" cy="973138"/>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lstStyle>
            <a:lvl1pPr marL="193675" indent="-193675"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buClr>
                <a:srgbClr val="00257E"/>
              </a:buClr>
              <a:buSzPct val="80000"/>
              <a:buFont typeface="Wingdings" charset="2"/>
              <a:buNone/>
            </a:pPr>
            <a:r>
              <a:rPr lang="en-US" altLang="es-ES_tradnl" sz="1200" i="1">
                <a:solidFill>
                  <a:srgbClr val="000000"/>
                </a:solidFill>
              </a:rPr>
              <a:t>Tipo	</a:t>
            </a:r>
            <a:r>
              <a:rPr lang="en-US" altLang="es-ES_tradnl" sz="1200" b="1">
                <a:solidFill>
                  <a:srgbClr val="000000"/>
                </a:solidFill>
              </a:rPr>
              <a:t>Estándar / Especial / Desmontaje	</a:t>
            </a:r>
            <a:r>
              <a:rPr lang="en-US" altLang="es-ES_tradnl" sz="1200" i="1">
                <a:solidFill>
                  <a:srgbClr val="000000"/>
                </a:solidFill>
              </a:rPr>
              <a:t>Fecha de vencimiento</a:t>
            </a:r>
            <a:r>
              <a:rPr lang="en-US" altLang="es-ES_tradnl" sz="1200" b="1">
                <a:solidFill>
                  <a:srgbClr val="000000"/>
                </a:solidFill>
              </a:rPr>
              <a:t>	20.10.2007</a:t>
            </a:r>
            <a:endParaRPr lang="en-US" altLang="es-ES_tradnl" sz="1200" b="1"/>
          </a:p>
          <a:p>
            <a:pPr>
              <a:buClr>
                <a:srgbClr val="00257E"/>
              </a:buClr>
              <a:buSzPct val="80000"/>
              <a:buFont typeface="Wingdings" charset="2"/>
              <a:buNone/>
            </a:pPr>
            <a:r>
              <a:rPr lang="en-US" altLang="es-ES_tradnl" sz="1200" i="1">
                <a:solidFill>
                  <a:srgbClr val="000000"/>
                </a:solidFill>
              </a:rPr>
              <a:t>Status	</a:t>
            </a:r>
            <a:r>
              <a:rPr lang="en-US" altLang="es-ES_tradnl" sz="1200" b="1">
                <a:solidFill>
                  <a:srgbClr val="000000"/>
                </a:solidFill>
              </a:rPr>
              <a:t>Planificado / Liberado / Cerrado / Anulado	</a:t>
            </a:r>
            <a:r>
              <a:rPr lang="en-US" altLang="es-ES_tradnl" sz="1200" i="1">
                <a:solidFill>
                  <a:srgbClr val="000000"/>
                </a:solidFill>
              </a:rPr>
              <a:t>Origen</a:t>
            </a:r>
            <a:r>
              <a:rPr lang="en-US" altLang="es-ES_tradnl" sz="1200" b="1">
                <a:solidFill>
                  <a:srgbClr val="000000"/>
                </a:solidFill>
              </a:rPr>
              <a:t>	Manual/Automático</a:t>
            </a:r>
            <a:endParaRPr lang="en-US" altLang="es-ES_tradnl" sz="1200" b="1"/>
          </a:p>
          <a:p>
            <a:pPr>
              <a:buClr>
                <a:srgbClr val="00257E"/>
              </a:buClr>
              <a:buSzPct val="80000"/>
              <a:buFont typeface="Wingdings" charset="2"/>
              <a:buNone/>
            </a:pPr>
            <a:r>
              <a:rPr lang="en-US" altLang="es-ES_tradnl" sz="1200" i="1">
                <a:solidFill>
                  <a:srgbClr val="000000"/>
                </a:solidFill>
              </a:rPr>
              <a:t>Nº producto	</a:t>
            </a:r>
            <a:r>
              <a:rPr lang="en-US" altLang="es-ES_tradnl" sz="1200" b="1">
                <a:solidFill>
                  <a:srgbClr val="000000"/>
                </a:solidFill>
              </a:rPr>
              <a:t>P1001				</a:t>
            </a:r>
            <a:r>
              <a:rPr lang="en-US" altLang="es-ES_tradnl" sz="1200" i="1">
                <a:solidFill>
                  <a:srgbClr val="000000"/>
                </a:solidFill>
              </a:rPr>
              <a:t>Usuario</a:t>
            </a:r>
            <a:r>
              <a:rPr lang="en-US" altLang="es-ES_tradnl" sz="1200" b="1">
                <a:solidFill>
                  <a:srgbClr val="000000"/>
                </a:solidFill>
              </a:rPr>
              <a:t>	Marcos Rodríguez</a:t>
            </a:r>
          </a:p>
          <a:p>
            <a:pPr>
              <a:buClr>
                <a:srgbClr val="00257E"/>
              </a:buClr>
              <a:buSzPct val="80000"/>
              <a:buFont typeface="Wingdings" charset="2"/>
              <a:buNone/>
            </a:pPr>
            <a:r>
              <a:rPr lang="en-US" altLang="es-ES_tradnl" sz="1200" i="1">
                <a:solidFill>
                  <a:srgbClr val="000000"/>
                </a:solidFill>
              </a:rPr>
              <a:t>Cantidad planificada	</a:t>
            </a:r>
            <a:r>
              <a:rPr lang="en-US" altLang="es-ES_tradnl" sz="1200" b="1" i="1">
                <a:solidFill>
                  <a:srgbClr val="000000"/>
                </a:solidFill>
              </a:rPr>
              <a:t>2</a:t>
            </a:r>
            <a:r>
              <a:rPr lang="en-US" altLang="es-ES_tradnl" sz="1200" b="1">
                <a:solidFill>
                  <a:srgbClr val="000000"/>
                </a:solidFill>
              </a:rPr>
              <a:t>			</a:t>
            </a:r>
            <a:r>
              <a:rPr lang="en-US" altLang="es-ES_tradnl" sz="1200" i="1">
                <a:solidFill>
                  <a:srgbClr val="000000"/>
                </a:solidFill>
              </a:rPr>
              <a:t>Pedido de cliente	</a:t>
            </a:r>
            <a:r>
              <a:rPr lang="en-US" altLang="es-ES_tradnl" sz="1200" b="1">
                <a:solidFill>
                  <a:srgbClr val="000000"/>
                </a:solidFill>
              </a:rPr>
              <a:t>…</a:t>
            </a:r>
          </a:p>
          <a:p>
            <a:pPr>
              <a:buClr>
                <a:srgbClr val="00257E"/>
              </a:buClr>
              <a:buSzPct val="80000"/>
              <a:buFont typeface="Wingdings" charset="2"/>
              <a:buNone/>
            </a:pPr>
            <a:r>
              <a:rPr lang="en-US" altLang="es-ES_tradnl" sz="1200" i="1">
                <a:solidFill>
                  <a:srgbClr val="000000"/>
                </a:solidFill>
              </a:rPr>
              <a:t>Almacén</a:t>
            </a:r>
            <a:r>
              <a:rPr lang="en-US" altLang="es-ES_tradnl" sz="1200" b="1">
                <a:solidFill>
                  <a:srgbClr val="000000"/>
                </a:solidFill>
              </a:rPr>
              <a:t>	01				</a:t>
            </a:r>
            <a:r>
              <a:rPr lang="en-US" altLang="es-ES_tradnl" sz="1200" i="1">
                <a:solidFill>
                  <a:srgbClr val="000000"/>
                </a:solidFill>
              </a:rPr>
              <a:t>Cliente	</a:t>
            </a:r>
            <a:r>
              <a:rPr lang="en-US" altLang="es-ES_tradnl" sz="1200" b="1">
                <a:solidFill>
                  <a:srgbClr val="000000"/>
                </a:solidFill>
              </a:rPr>
              <a:t>…</a:t>
            </a:r>
            <a:r>
              <a:rPr lang="en-US" altLang="es-ES_tradnl" sz="1200" i="1">
                <a:solidFill>
                  <a:srgbClr val="000000"/>
                </a:solidFill>
              </a:rPr>
              <a:t>	</a:t>
            </a:r>
          </a:p>
        </p:txBody>
      </p:sp>
      <p:sp>
        <p:nvSpPr>
          <p:cNvPr id="52231" name="Line 10"/>
          <p:cNvSpPr>
            <a:spLocks noChangeShapeType="1"/>
          </p:cNvSpPr>
          <p:nvPr/>
        </p:nvSpPr>
        <p:spPr bwMode="auto">
          <a:xfrm>
            <a:off x="4716463" y="2960688"/>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es-ES_tradnl"/>
          </a:p>
        </p:txBody>
      </p:sp>
      <p:sp>
        <p:nvSpPr>
          <p:cNvPr id="52232" name="Rectangle 11"/>
          <p:cNvSpPr>
            <a:spLocks noChangeArrowheads="1"/>
          </p:cNvSpPr>
          <p:nvPr>
            <p:custDataLst>
              <p:tags r:id="rId1"/>
            </p:custDataLst>
          </p:nvPr>
        </p:nvSpPr>
        <p:spPr bwMode="auto">
          <a:xfrm>
            <a:off x="7551738" y="2274888"/>
            <a:ext cx="238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buClr>
                <a:srgbClr val="00257E"/>
              </a:buClr>
              <a:buSzPct val="80000"/>
              <a:buFont typeface="Wingdings" charset="2"/>
              <a:buNone/>
            </a:pPr>
            <a:r>
              <a:rPr lang="en-US" altLang="es-ES_tradnl" sz="1600">
                <a:solidFill>
                  <a:srgbClr val="000000"/>
                </a:solidFill>
              </a:rPr>
              <a:t> </a:t>
            </a:r>
            <a:endParaRPr lang="en-US" altLang="es-ES_tradnl" sz="1800">
              <a:solidFill>
                <a:srgbClr val="000000"/>
              </a:solidFill>
            </a:endParaRPr>
          </a:p>
        </p:txBody>
      </p:sp>
      <p:sp>
        <p:nvSpPr>
          <p:cNvPr id="52233" name="Rectangle 12"/>
          <p:cNvSpPr>
            <a:spLocks noChangeArrowheads="1"/>
          </p:cNvSpPr>
          <p:nvPr>
            <p:custDataLst>
              <p:tags r:id="rId2"/>
            </p:custDataLst>
          </p:nvPr>
        </p:nvSpPr>
        <p:spPr bwMode="auto">
          <a:xfrm>
            <a:off x="5830888" y="2301875"/>
            <a:ext cx="230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buClr>
                <a:srgbClr val="00257E"/>
              </a:buClr>
              <a:buSzPct val="80000"/>
              <a:buFont typeface="Wingdings" charset="2"/>
              <a:buNone/>
            </a:pPr>
            <a:r>
              <a:rPr lang="en-US" altLang="es-ES_tradnl" sz="1800">
                <a:solidFill>
                  <a:srgbClr val="000000"/>
                </a:solidFill>
              </a:rPr>
              <a:t> </a:t>
            </a:r>
          </a:p>
        </p:txBody>
      </p:sp>
      <p:sp>
        <p:nvSpPr>
          <p:cNvPr id="52234" name="Text Box 13"/>
          <p:cNvSpPr txBox="1">
            <a:spLocks noChangeArrowheads="1"/>
          </p:cNvSpPr>
          <p:nvPr/>
        </p:nvSpPr>
        <p:spPr bwMode="auto">
          <a:xfrm>
            <a:off x="1265238" y="3182938"/>
            <a:ext cx="1196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u="sng">
                <a:solidFill>
                  <a:srgbClr val="4D4D4D"/>
                </a:solidFill>
              </a:rPr>
              <a:t>Componentes</a:t>
            </a:r>
            <a:endParaRPr lang="en-US" altLang="es-ES_tradnl" sz="1200" b="1" u="sng">
              <a:solidFill>
                <a:srgbClr val="4D4D4D"/>
              </a:solidFill>
            </a:endParaRPr>
          </a:p>
        </p:txBody>
      </p:sp>
      <p:sp>
        <p:nvSpPr>
          <p:cNvPr id="52235" name="Text Box 14"/>
          <p:cNvSpPr txBox="1">
            <a:spLocks noChangeArrowheads="1"/>
          </p:cNvSpPr>
          <p:nvPr/>
        </p:nvSpPr>
        <p:spPr bwMode="auto">
          <a:xfrm>
            <a:off x="1263650" y="3538538"/>
            <a:ext cx="346392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u="sng">
                <a:solidFill>
                  <a:srgbClr val="000000"/>
                </a:solidFill>
              </a:rPr>
              <a:t>Costes</a:t>
            </a:r>
            <a:endParaRPr lang="en-US" altLang="es-ES_tradnl" sz="1200" u="sng"/>
          </a:p>
          <a:p>
            <a:pPr eaLnBrk="1" hangingPunct="1"/>
            <a:endParaRPr lang="en-US" altLang="es-ES_tradnl" sz="1200" u="sng"/>
          </a:p>
          <a:p>
            <a:pPr eaLnBrk="1" hangingPunct="1"/>
            <a:r>
              <a:rPr lang="es-ES" altLang="es-ES_tradnl" sz="1200" i="1">
                <a:solidFill>
                  <a:srgbClr val="000000"/>
                </a:solidFill>
              </a:rPr>
              <a:t>Coste componente real</a:t>
            </a:r>
            <a:r>
              <a:rPr lang="es-ES" altLang="es-ES_tradnl" sz="1200">
                <a:solidFill>
                  <a:srgbClr val="000000"/>
                </a:solidFill>
              </a:rPr>
              <a:t>		</a:t>
            </a:r>
            <a:r>
              <a:rPr lang="es-ES" altLang="es-ES_tradnl" sz="1200" b="1">
                <a:solidFill>
                  <a:srgbClr val="000000"/>
                </a:solidFill>
              </a:rPr>
              <a:t>80</a:t>
            </a:r>
            <a:br>
              <a:rPr lang="es-ES" altLang="es-ES_tradnl" sz="1200" b="1">
                <a:solidFill>
                  <a:srgbClr val="000000"/>
                </a:solidFill>
              </a:rPr>
            </a:br>
            <a:r>
              <a:rPr lang="es-ES" altLang="es-ES_tradnl" sz="1200" i="1">
                <a:solidFill>
                  <a:srgbClr val="000000"/>
                </a:solidFill>
              </a:rPr>
              <a:t>Coste adicional real</a:t>
            </a:r>
            <a:r>
              <a:rPr lang="es-ES" altLang="es-ES_tradnl" sz="1200" b="1">
                <a:solidFill>
                  <a:srgbClr val="000000"/>
                </a:solidFill>
              </a:rPr>
              <a:t>		</a:t>
            </a:r>
            <a:br>
              <a:rPr lang="es-ES" altLang="es-ES_tradnl" sz="1200" b="1">
                <a:solidFill>
                  <a:srgbClr val="000000"/>
                </a:solidFill>
              </a:rPr>
            </a:br>
            <a:r>
              <a:rPr lang="es-ES" altLang="es-ES_tradnl" sz="1200" i="1">
                <a:solidFill>
                  <a:srgbClr val="000000"/>
                </a:solidFill>
              </a:rPr>
              <a:t>Coste de producto real</a:t>
            </a:r>
            <a:r>
              <a:rPr lang="es-ES" altLang="es-ES_tradnl" sz="1200">
                <a:solidFill>
                  <a:srgbClr val="000000"/>
                </a:solidFill>
              </a:rPr>
              <a:t>		</a:t>
            </a:r>
            <a:r>
              <a:rPr lang="es-ES" altLang="es-ES_tradnl" sz="1200" b="1">
                <a:solidFill>
                  <a:srgbClr val="000000"/>
                </a:solidFill>
              </a:rPr>
              <a:t>80</a:t>
            </a:r>
            <a:br>
              <a:rPr lang="es-ES" altLang="es-ES_tradnl" sz="1200" b="1">
                <a:solidFill>
                  <a:srgbClr val="000000"/>
                </a:solidFill>
              </a:rPr>
            </a:br>
            <a:r>
              <a:rPr lang="es-ES" altLang="es-ES_tradnl" sz="1200" i="1">
                <a:solidFill>
                  <a:srgbClr val="000000"/>
                </a:solidFill>
              </a:rPr>
              <a:t>Desviación total</a:t>
            </a:r>
            <a:r>
              <a:rPr lang="es-ES" altLang="es-ES_tradnl" sz="1200">
                <a:solidFill>
                  <a:srgbClr val="000000"/>
                </a:solidFill>
              </a:rPr>
              <a:t>		</a:t>
            </a:r>
            <a:endParaRPr lang="en-US" altLang="es-ES_tradnl" sz="1200" b="1"/>
          </a:p>
          <a:p>
            <a:pPr eaLnBrk="1" hangingPunct="1"/>
            <a:r>
              <a:rPr lang="es-ES" altLang="es-ES_tradnl" sz="1200" i="1">
                <a:solidFill>
                  <a:srgbClr val="000000"/>
                </a:solidFill>
              </a:rPr>
              <a:t>Desviación por producto</a:t>
            </a:r>
            <a:r>
              <a:rPr lang="es-ES" altLang="es-ES_tradnl" sz="1200">
                <a:solidFill>
                  <a:srgbClr val="000000"/>
                </a:solidFill>
              </a:rPr>
              <a:t>		</a:t>
            </a:r>
            <a:endParaRPr lang="en-US" altLang="es-ES_tradnl" sz="1200" b="1"/>
          </a:p>
          <a:p>
            <a:pPr eaLnBrk="1" hangingPunct="1"/>
            <a:r>
              <a:rPr lang="es-ES" altLang="es-ES_tradnl" sz="1200" i="1">
                <a:solidFill>
                  <a:srgbClr val="000000"/>
                </a:solidFill>
              </a:rPr>
              <a:t>Desviación %</a:t>
            </a:r>
            <a:endParaRPr lang="en-US" altLang="es-ES_tradnl" sz="1200"/>
          </a:p>
          <a:p>
            <a:pPr eaLnBrk="1" hangingPunct="1"/>
            <a:r>
              <a:rPr lang="en-US" altLang="es-ES_tradnl" sz="1200" i="1"/>
              <a:t/>
            </a:r>
            <a:br>
              <a:rPr lang="en-US" altLang="es-ES_tradnl" sz="1200" i="1"/>
            </a:br>
            <a:r>
              <a:rPr lang="es-ES" altLang="es-ES_tradnl" sz="1200" i="1">
                <a:solidFill>
                  <a:srgbClr val="000000"/>
                </a:solidFill>
              </a:rPr>
              <a:t>Comentarios (para el diario)</a:t>
            </a:r>
            <a:r>
              <a:rPr lang="es-ES" altLang="es-ES_tradnl" sz="1200">
                <a:solidFill>
                  <a:srgbClr val="000000"/>
                </a:solidFill>
              </a:rPr>
              <a:t>     </a:t>
            </a:r>
            <a:r>
              <a:rPr lang="es-ES" altLang="es-ES_tradnl" sz="1200" b="1">
                <a:solidFill>
                  <a:srgbClr val="000000"/>
                </a:solidFill>
              </a:rPr>
              <a:t>Orden de fabricación -  P1001</a:t>
            </a:r>
            <a:endParaRPr lang="en-US" altLang="es-ES_tradnl" sz="1200" b="1"/>
          </a:p>
          <a:p>
            <a:pPr eaLnBrk="1" hangingPunct="1"/>
            <a:endParaRPr lang="en-US" altLang="es-ES_tradnl" sz="1200" b="1"/>
          </a:p>
          <a:p>
            <a:pPr eaLnBrk="1" hangingPunct="1"/>
            <a:endParaRPr lang="en-US" altLang="es-ES_tradnl" sz="1200"/>
          </a:p>
          <a:p>
            <a:pPr eaLnBrk="1" hangingPunct="1"/>
            <a:endParaRPr lang="en-US" altLang="es-ES_tradnl" sz="1200"/>
          </a:p>
          <a:p>
            <a:pPr eaLnBrk="1" hangingPunct="1"/>
            <a:endParaRPr lang="en-US" altLang="es-ES_tradnl" sz="1200" b="1" i="1"/>
          </a:p>
        </p:txBody>
      </p:sp>
      <p:sp>
        <p:nvSpPr>
          <p:cNvPr id="52236" name="Rectangle 15"/>
          <p:cNvSpPr>
            <a:spLocks noChangeArrowheads="1"/>
          </p:cNvSpPr>
          <p:nvPr/>
        </p:nvSpPr>
        <p:spPr bwMode="auto">
          <a:xfrm>
            <a:off x="1208088" y="1450975"/>
            <a:ext cx="7085012" cy="336550"/>
          </a:xfrm>
          <a:prstGeom prst="rect">
            <a:avLst/>
          </a:prstGeom>
          <a:solidFill>
            <a:srgbClr val="00008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de-DE" altLang="es-ES_tradnl" sz="1600" b="1"/>
          </a:p>
        </p:txBody>
      </p:sp>
      <p:sp>
        <p:nvSpPr>
          <p:cNvPr id="27" name="Text Box 16"/>
          <p:cNvSpPr txBox="1">
            <a:spLocks noChangeArrowheads="1"/>
          </p:cNvSpPr>
          <p:nvPr/>
        </p:nvSpPr>
        <p:spPr bwMode="auto">
          <a:xfrm>
            <a:off x="1371600" y="1504950"/>
            <a:ext cx="1952625" cy="304800"/>
          </a:xfrm>
          <a:prstGeom prst="rect">
            <a:avLst/>
          </a:prstGeom>
          <a:noFill/>
          <a:ln w="12700">
            <a:noFill/>
            <a:miter lim="800000"/>
            <a:headEnd/>
            <a:tailEnd/>
          </a:ln>
          <a:effec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s-ES_tradnl" sz="1800" b="1">
                <a:solidFill>
                  <a:srgbClr val="FFFFFF"/>
                </a:solidFill>
                <a:effectLst>
                  <a:outerShdw blurRad="38100" dist="38100" dir="2700000" algn="tl">
                    <a:srgbClr val="C0C0C0"/>
                  </a:outerShdw>
                </a:effectLst>
              </a:rPr>
              <a:t>Orden de fabricación</a:t>
            </a:r>
          </a:p>
        </p:txBody>
      </p:sp>
      <p:sp>
        <p:nvSpPr>
          <p:cNvPr id="52238" name="AutoShape 17"/>
          <p:cNvSpPr>
            <a:spLocks noChangeArrowheads="1"/>
          </p:cNvSpPr>
          <p:nvPr/>
        </p:nvSpPr>
        <p:spPr bwMode="auto">
          <a:xfrm>
            <a:off x="2441575" y="3124200"/>
            <a:ext cx="1158875" cy="436563"/>
          </a:xfrm>
          <a:prstGeom prst="flowChartPunchedCard">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de-DE" altLang="es-ES_tradnl" sz="1600" b="1">
              <a:solidFill>
                <a:srgbClr val="000000"/>
              </a:solidFill>
            </a:endParaRPr>
          </a:p>
        </p:txBody>
      </p:sp>
      <p:sp>
        <p:nvSpPr>
          <p:cNvPr id="52239" name="Text Box 18"/>
          <p:cNvSpPr txBox="1">
            <a:spLocks noChangeArrowheads="1"/>
          </p:cNvSpPr>
          <p:nvPr/>
        </p:nvSpPr>
        <p:spPr bwMode="auto">
          <a:xfrm>
            <a:off x="2576513" y="3182938"/>
            <a:ext cx="8651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u="sng">
                <a:solidFill>
                  <a:srgbClr val="000000"/>
                </a:solidFill>
              </a:rPr>
              <a:t>Resumen</a:t>
            </a:r>
            <a:endParaRPr lang="en-US" altLang="es-ES_tradnl" sz="1200" b="1" u="sng"/>
          </a:p>
        </p:txBody>
      </p:sp>
      <p:sp>
        <p:nvSpPr>
          <p:cNvPr id="52240" name="Text Box 19"/>
          <p:cNvSpPr txBox="1">
            <a:spLocks noChangeArrowheads="1"/>
          </p:cNvSpPr>
          <p:nvPr/>
        </p:nvSpPr>
        <p:spPr bwMode="auto">
          <a:xfrm>
            <a:off x="4916488" y="3683000"/>
            <a:ext cx="3389312"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u="sng">
                <a:solidFill>
                  <a:srgbClr val="000000"/>
                </a:solidFill>
              </a:rPr>
              <a:t>Cantidades</a:t>
            </a:r>
            <a:endParaRPr lang="en-US" altLang="es-ES_tradnl" sz="1200" u="sng"/>
          </a:p>
          <a:p>
            <a:pPr eaLnBrk="1" hangingPunct="1"/>
            <a:endParaRPr lang="en-US" altLang="es-ES_tradnl" sz="1200" u="sng"/>
          </a:p>
          <a:p>
            <a:pPr eaLnBrk="1" hangingPunct="1"/>
            <a:r>
              <a:rPr lang="es-ES" altLang="es-ES_tradnl" sz="1200" i="1">
                <a:solidFill>
                  <a:srgbClr val="000000"/>
                </a:solidFill>
              </a:rPr>
              <a:t>Cantidad planificada</a:t>
            </a:r>
            <a:r>
              <a:rPr lang="es-ES" altLang="es-ES_tradnl" sz="1200">
                <a:solidFill>
                  <a:srgbClr val="000000"/>
                </a:solidFill>
              </a:rPr>
              <a:t>	              </a:t>
            </a:r>
            <a:r>
              <a:rPr lang="es-ES" altLang="es-ES_tradnl" sz="1200" b="1">
                <a:solidFill>
                  <a:srgbClr val="000000"/>
                </a:solidFill>
              </a:rPr>
              <a:t>2</a:t>
            </a:r>
            <a:br>
              <a:rPr lang="es-ES" altLang="es-ES_tradnl" sz="1200" b="1">
                <a:solidFill>
                  <a:srgbClr val="000000"/>
                </a:solidFill>
              </a:rPr>
            </a:br>
            <a:r>
              <a:rPr lang="es-ES" altLang="es-ES_tradnl" sz="1200" i="1">
                <a:solidFill>
                  <a:srgbClr val="000000"/>
                </a:solidFill>
              </a:rPr>
              <a:t>Cantidad completada</a:t>
            </a:r>
            <a:r>
              <a:rPr lang="es-ES" altLang="es-ES_tradnl" sz="1200">
                <a:solidFill>
                  <a:srgbClr val="000000"/>
                </a:solidFill>
              </a:rPr>
              <a:t>	              </a:t>
            </a:r>
            <a:r>
              <a:rPr lang="es-ES" altLang="es-ES_tradnl" sz="1200" b="1">
                <a:solidFill>
                  <a:srgbClr val="000000"/>
                </a:solidFill>
              </a:rPr>
              <a:t>2</a:t>
            </a:r>
            <a:r>
              <a:rPr lang="es-ES" altLang="es-ES_tradnl" sz="1200">
                <a:solidFill>
                  <a:srgbClr val="000000"/>
                </a:solidFill>
              </a:rPr>
              <a:t>	</a:t>
            </a:r>
            <a:r>
              <a:rPr lang="es-ES" altLang="es-ES_tradnl" sz="1200" b="1">
                <a:solidFill>
                  <a:srgbClr val="000000"/>
                </a:solidFill>
              </a:rPr>
              <a:t/>
            </a:r>
            <a:br>
              <a:rPr lang="es-ES" altLang="es-ES_tradnl" sz="1200" b="1">
                <a:solidFill>
                  <a:srgbClr val="000000"/>
                </a:solidFill>
              </a:rPr>
            </a:br>
            <a:r>
              <a:rPr lang="es-ES" altLang="es-ES_tradnl" sz="1200" i="1">
                <a:solidFill>
                  <a:srgbClr val="000000"/>
                </a:solidFill>
              </a:rPr>
              <a:t>Cantidad rechazada</a:t>
            </a:r>
            <a:r>
              <a:rPr lang="es-ES" altLang="es-ES_tradnl" sz="1200">
                <a:solidFill>
                  <a:srgbClr val="000000"/>
                </a:solidFill>
              </a:rPr>
              <a:t>		</a:t>
            </a:r>
            <a:endParaRPr lang="en-US" altLang="es-ES_tradnl" sz="1200" b="1"/>
          </a:p>
          <a:p>
            <a:pPr eaLnBrk="1" hangingPunct="1"/>
            <a:r>
              <a:rPr lang="es-ES" altLang="es-ES_tradnl" sz="1200" u="sng">
                <a:solidFill>
                  <a:srgbClr val="000000"/>
                </a:solidFill>
              </a:rPr>
              <a:t>Fechas</a:t>
            </a:r>
            <a:endParaRPr lang="en-US" altLang="es-ES_tradnl" sz="1200" u="sng"/>
          </a:p>
          <a:p>
            <a:pPr eaLnBrk="1" hangingPunct="1"/>
            <a:r>
              <a:rPr lang="es-ES" altLang="es-ES_tradnl" sz="1200" i="1">
                <a:solidFill>
                  <a:srgbClr val="000000"/>
                </a:solidFill>
              </a:rPr>
              <a:t>Fecha de vencimiento	                                   </a:t>
            </a:r>
            <a:r>
              <a:rPr lang="es-ES" altLang="es-ES_tradnl" sz="1200" b="1">
                <a:solidFill>
                  <a:srgbClr val="000000"/>
                </a:solidFill>
              </a:rPr>
              <a:t>20.10.2007 </a:t>
            </a:r>
            <a:endParaRPr lang="en-US" altLang="es-ES_tradnl" sz="1200" b="1"/>
          </a:p>
          <a:p>
            <a:pPr eaLnBrk="1" hangingPunct="1"/>
            <a:r>
              <a:rPr lang="es-ES" altLang="es-ES_tradnl" sz="1200">
                <a:solidFill>
                  <a:srgbClr val="000000"/>
                </a:solidFill>
              </a:rPr>
              <a:t>Fecha de cierre real</a:t>
            </a:r>
            <a:endParaRPr lang="en-US" altLang="es-ES_tradnl" sz="1200" b="1"/>
          </a:p>
          <a:p>
            <a:pPr eaLnBrk="1" hangingPunct="1"/>
            <a:r>
              <a:rPr lang="es-ES" altLang="es-ES_tradnl" sz="1200" i="1">
                <a:solidFill>
                  <a:srgbClr val="000000"/>
                </a:solidFill>
              </a:rPr>
              <a:t>Atrasado         	</a:t>
            </a:r>
            <a:endParaRPr lang="en-US" altLang="es-ES_tradnl" sz="1200" b="1"/>
          </a:p>
          <a:p>
            <a:pPr eaLnBrk="1" hangingPunct="1"/>
            <a:endParaRPr lang="en-US" altLang="es-ES_tradnl" sz="1200"/>
          </a:p>
          <a:p>
            <a:pPr eaLnBrk="1" hangingPunct="1"/>
            <a:endParaRPr lang="en-US" altLang="es-ES_tradnl" sz="1200"/>
          </a:p>
          <a:p>
            <a:pPr eaLnBrk="1" hangingPunct="1"/>
            <a:endParaRPr lang="en-US" altLang="es-ES_tradnl" sz="1200" b="1" i="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fontScale="90000"/>
          </a:bodyPr>
          <a:lstStyle/>
          <a:p>
            <a:pPr algn="ctr" eaLnBrk="1" hangingPunct="1"/>
            <a:r>
              <a:rPr lang="es-ES" altLang="es-ES_tradnl" sz="4000" dirty="0"/>
              <a:t>Modificaciones en </a:t>
            </a:r>
            <a:r>
              <a:rPr lang="es-ES" altLang="es-ES_tradnl" sz="4000" dirty="0" smtClean="0"/>
              <a:t>stock</a:t>
            </a:r>
            <a:br>
              <a:rPr lang="es-ES" altLang="es-ES_tradnl" sz="4000" dirty="0" smtClean="0"/>
            </a:br>
            <a:r>
              <a:rPr lang="es-ES" altLang="es-ES_tradnl" sz="4000" dirty="0" smtClean="0"/>
              <a:t>(inventario o almac</a:t>
            </a:r>
            <a:r>
              <a:rPr lang="es-ES" altLang="es-ES_tradnl" sz="4000" dirty="0" smtClean="0"/>
              <a:t>é</a:t>
            </a:r>
            <a:r>
              <a:rPr lang="es-ES" altLang="es-ES_tradnl" sz="4000" dirty="0" smtClean="0"/>
              <a:t>n)</a:t>
            </a:r>
            <a:endParaRPr lang="es-ES" altLang="es-ES_tradnl" sz="4000" dirty="0"/>
          </a:p>
        </p:txBody>
      </p:sp>
      <p:sp>
        <p:nvSpPr>
          <p:cNvPr id="54275" name="Rectangle 6"/>
          <p:cNvSpPr>
            <a:spLocks noChangeArrowheads="1"/>
          </p:cNvSpPr>
          <p:nvPr/>
        </p:nvSpPr>
        <p:spPr bwMode="auto">
          <a:xfrm>
            <a:off x="1449388" y="2084388"/>
            <a:ext cx="6292850" cy="26828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76" name="Rectangle 7"/>
          <p:cNvSpPr>
            <a:spLocks noChangeArrowheads="1"/>
          </p:cNvSpPr>
          <p:nvPr/>
        </p:nvSpPr>
        <p:spPr bwMode="auto">
          <a:xfrm>
            <a:off x="3784600" y="2481263"/>
            <a:ext cx="679450" cy="2284412"/>
          </a:xfrm>
          <a:prstGeom prst="rect">
            <a:avLst/>
          </a:prstGeom>
          <a:solidFill>
            <a:srgbClr val="F3F2E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77" name="Rectangle 8"/>
          <p:cNvSpPr>
            <a:spLocks noChangeArrowheads="1"/>
          </p:cNvSpPr>
          <p:nvPr/>
        </p:nvSpPr>
        <p:spPr bwMode="auto">
          <a:xfrm>
            <a:off x="4649788" y="2511425"/>
            <a:ext cx="1058862" cy="2284413"/>
          </a:xfrm>
          <a:prstGeom prst="rect">
            <a:avLst/>
          </a:prstGeom>
          <a:solidFill>
            <a:srgbClr val="F3F2E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78" name="Rectangle 9"/>
          <p:cNvSpPr>
            <a:spLocks noChangeArrowheads="1"/>
          </p:cNvSpPr>
          <p:nvPr/>
        </p:nvSpPr>
        <p:spPr bwMode="auto">
          <a:xfrm>
            <a:off x="5951538" y="2486025"/>
            <a:ext cx="782637" cy="2284413"/>
          </a:xfrm>
          <a:prstGeom prst="rect">
            <a:avLst/>
          </a:prstGeom>
          <a:solidFill>
            <a:srgbClr val="F3F2E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79" name="Rectangle 10"/>
          <p:cNvSpPr>
            <a:spLocks noChangeArrowheads="1"/>
          </p:cNvSpPr>
          <p:nvPr/>
        </p:nvSpPr>
        <p:spPr bwMode="auto">
          <a:xfrm>
            <a:off x="6992938" y="2486025"/>
            <a:ext cx="762000" cy="2284413"/>
          </a:xfrm>
          <a:prstGeom prst="rect">
            <a:avLst/>
          </a:prstGeom>
          <a:solidFill>
            <a:srgbClr val="F3F2E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80" name="Rectangle 11"/>
          <p:cNvSpPr>
            <a:spLocks noChangeArrowheads="1"/>
          </p:cNvSpPr>
          <p:nvPr/>
        </p:nvSpPr>
        <p:spPr bwMode="auto">
          <a:xfrm>
            <a:off x="3789363" y="2090738"/>
            <a:ext cx="679450" cy="404812"/>
          </a:xfrm>
          <a:prstGeom prst="rect">
            <a:avLst/>
          </a:prstGeom>
          <a:solidFill>
            <a:srgbClr val="D2D1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81" name="Rectangle 12"/>
          <p:cNvSpPr>
            <a:spLocks noChangeArrowheads="1"/>
          </p:cNvSpPr>
          <p:nvPr/>
        </p:nvSpPr>
        <p:spPr bwMode="auto">
          <a:xfrm>
            <a:off x="4662488" y="2090738"/>
            <a:ext cx="1058862" cy="404812"/>
          </a:xfrm>
          <a:prstGeom prst="rect">
            <a:avLst/>
          </a:prstGeom>
          <a:solidFill>
            <a:srgbClr val="D2D1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82" name="Rectangle 13"/>
          <p:cNvSpPr>
            <a:spLocks noChangeArrowheads="1"/>
          </p:cNvSpPr>
          <p:nvPr/>
        </p:nvSpPr>
        <p:spPr bwMode="auto">
          <a:xfrm>
            <a:off x="5951538" y="2090738"/>
            <a:ext cx="782637" cy="404812"/>
          </a:xfrm>
          <a:prstGeom prst="rect">
            <a:avLst/>
          </a:prstGeom>
          <a:solidFill>
            <a:srgbClr val="D2D1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83" name="Rectangle 14"/>
          <p:cNvSpPr>
            <a:spLocks noChangeArrowheads="1"/>
          </p:cNvSpPr>
          <p:nvPr/>
        </p:nvSpPr>
        <p:spPr bwMode="auto">
          <a:xfrm>
            <a:off x="6992938" y="2090738"/>
            <a:ext cx="762000" cy="404812"/>
          </a:xfrm>
          <a:prstGeom prst="rect">
            <a:avLst/>
          </a:prstGeom>
          <a:solidFill>
            <a:srgbClr val="D2D1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84" name="Rectangle 15"/>
          <p:cNvSpPr>
            <a:spLocks noChangeArrowheads="1"/>
          </p:cNvSpPr>
          <p:nvPr/>
        </p:nvSpPr>
        <p:spPr bwMode="auto">
          <a:xfrm>
            <a:off x="1449388" y="2486025"/>
            <a:ext cx="855662" cy="2284413"/>
          </a:xfrm>
          <a:prstGeom prst="rect">
            <a:avLst/>
          </a:prstGeom>
          <a:solidFill>
            <a:srgbClr val="D4D39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85" name="Rectangle 16"/>
          <p:cNvSpPr>
            <a:spLocks noChangeArrowheads="1"/>
          </p:cNvSpPr>
          <p:nvPr/>
        </p:nvSpPr>
        <p:spPr bwMode="auto">
          <a:xfrm>
            <a:off x="3836988" y="2181225"/>
            <a:ext cx="584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En stock</a:t>
            </a:r>
          </a:p>
        </p:txBody>
      </p:sp>
      <p:sp>
        <p:nvSpPr>
          <p:cNvPr id="54286" name="Rectangle 17"/>
          <p:cNvSpPr>
            <a:spLocks noChangeArrowheads="1"/>
          </p:cNvSpPr>
          <p:nvPr>
            <p:custDataLst>
              <p:tags r:id="rId1"/>
            </p:custDataLst>
          </p:nvPr>
        </p:nvSpPr>
        <p:spPr bwMode="auto">
          <a:xfrm>
            <a:off x="4540250" y="2181225"/>
            <a:ext cx="508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a:t>
            </a:r>
            <a:endParaRPr lang="es-ES" altLang="es-ES_tradnl" sz="1600" b="1"/>
          </a:p>
        </p:txBody>
      </p:sp>
      <p:sp>
        <p:nvSpPr>
          <p:cNvPr id="54287" name="Rectangle 18"/>
          <p:cNvSpPr>
            <a:spLocks noChangeArrowheads="1"/>
          </p:cNvSpPr>
          <p:nvPr/>
        </p:nvSpPr>
        <p:spPr bwMode="auto">
          <a:xfrm>
            <a:off x="4695825" y="2181225"/>
            <a:ext cx="9953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Comprometido</a:t>
            </a:r>
          </a:p>
        </p:txBody>
      </p:sp>
      <p:sp>
        <p:nvSpPr>
          <p:cNvPr id="54288" name="Rectangle 19"/>
          <p:cNvSpPr>
            <a:spLocks noChangeArrowheads="1"/>
          </p:cNvSpPr>
          <p:nvPr>
            <p:custDataLst>
              <p:tags r:id="rId2"/>
            </p:custDataLst>
          </p:nvPr>
        </p:nvSpPr>
        <p:spPr bwMode="auto">
          <a:xfrm>
            <a:off x="5773738" y="2181225"/>
            <a:ext cx="889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a:t>
            </a:r>
            <a:endParaRPr lang="es-ES" altLang="es-ES_tradnl" sz="1600" b="1"/>
          </a:p>
        </p:txBody>
      </p:sp>
      <p:sp>
        <p:nvSpPr>
          <p:cNvPr id="54289" name="Rectangle 20"/>
          <p:cNvSpPr>
            <a:spLocks noChangeArrowheads="1"/>
          </p:cNvSpPr>
          <p:nvPr/>
        </p:nvSpPr>
        <p:spPr bwMode="auto">
          <a:xfrm>
            <a:off x="5988050" y="2181225"/>
            <a:ext cx="6572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Solicitado</a:t>
            </a:r>
          </a:p>
        </p:txBody>
      </p:sp>
      <p:sp>
        <p:nvSpPr>
          <p:cNvPr id="54290" name="Rectangle 21"/>
          <p:cNvSpPr>
            <a:spLocks noChangeArrowheads="1"/>
          </p:cNvSpPr>
          <p:nvPr>
            <p:custDataLst>
              <p:tags r:id="rId3"/>
            </p:custDataLst>
          </p:nvPr>
        </p:nvSpPr>
        <p:spPr bwMode="auto">
          <a:xfrm>
            <a:off x="6753225" y="2181225"/>
            <a:ext cx="1333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 =</a:t>
            </a:r>
            <a:endParaRPr lang="es-ES" altLang="es-ES_tradnl" sz="1600" b="1"/>
          </a:p>
        </p:txBody>
      </p:sp>
      <p:sp>
        <p:nvSpPr>
          <p:cNvPr id="54291" name="Rectangle 22"/>
          <p:cNvSpPr>
            <a:spLocks noChangeArrowheads="1"/>
          </p:cNvSpPr>
          <p:nvPr/>
        </p:nvSpPr>
        <p:spPr bwMode="auto">
          <a:xfrm>
            <a:off x="6967538" y="2159000"/>
            <a:ext cx="7064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Disponible</a:t>
            </a:r>
          </a:p>
        </p:txBody>
      </p:sp>
      <p:sp>
        <p:nvSpPr>
          <p:cNvPr id="54292" name="Rectangle 23"/>
          <p:cNvSpPr>
            <a:spLocks noChangeArrowheads="1"/>
          </p:cNvSpPr>
          <p:nvPr>
            <p:custDataLst>
              <p:tags r:id="rId4"/>
            </p:custDataLst>
          </p:nvPr>
        </p:nvSpPr>
        <p:spPr bwMode="auto">
          <a:xfrm>
            <a:off x="2270125" y="3249613"/>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000">
                <a:solidFill>
                  <a:srgbClr val="000000"/>
                </a:solidFill>
              </a:rPr>
              <a:t> </a:t>
            </a:r>
            <a:endParaRPr lang="es-ES" altLang="es-ES_tradnl" sz="1600" b="1"/>
          </a:p>
        </p:txBody>
      </p:sp>
      <p:sp>
        <p:nvSpPr>
          <p:cNvPr id="54293" name="Rectangle 24"/>
          <p:cNvSpPr>
            <a:spLocks noChangeArrowheads="1"/>
          </p:cNvSpPr>
          <p:nvPr/>
        </p:nvSpPr>
        <p:spPr bwMode="auto">
          <a:xfrm rot="-5400000">
            <a:off x="1240632" y="3193256"/>
            <a:ext cx="1219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solidFill>
                  <a:srgbClr val="000000"/>
                </a:solidFill>
              </a:rPr>
              <a:t>Orden de</a:t>
            </a:r>
          </a:p>
          <a:p>
            <a:r>
              <a:rPr lang="es-ES" altLang="es-ES_tradnl" sz="1800" b="1">
                <a:solidFill>
                  <a:srgbClr val="000000"/>
                </a:solidFill>
              </a:rPr>
              <a:t>fabricación</a:t>
            </a:r>
          </a:p>
          <a:p>
            <a:r>
              <a:rPr lang="es-ES" altLang="es-ES_tradnl" sz="1800" b="1">
                <a:solidFill>
                  <a:srgbClr val="000000"/>
                </a:solidFill>
              </a:rPr>
              <a:t>estándar</a:t>
            </a:r>
          </a:p>
        </p:txBody>
      </p:sp>
      <p:sp>
        <p:nvSpPr>
          <p:cNvPr id="54294" name="Rectangle 25"/>
          <p:cNvSpPr>
            <a:spLocks noChangeArrowheads="1"/>
          </p:cNvSpPr>
          <p:nvPr/>
        </p:nvSpPr>
        <p:spPr bwMode="auto">
          <a:xfrm>
            <a:off x="2282825" y="2057400"/>
            <a:ext cx="34925" cy="2692400"/>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95" name="Rectangle 26"/>
          <p:cNvSpPr>
            <a:spLocks noChangeArrowheads="1"/>
          </p:cNvSpPr>
          <p:nvPr/>
        </p:nvSpPr>
        <p:spPr bwMode="auto">
          <a:xfrm>
            <a:off x="1470025" y="4767263"/>
            <a:ext cx="6297613" cy="34925"/>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96" name="Line 27"/>
          <p:cNvSpPr>
            <a:spLocks noChangeShapeType="1"/>
          </p:cNvSpPr>
          <p:nvPr/>
        </p:nvSpPr>
        <p:spPr bwMode="auto">
          <a:xfrm>
            <a:off x="1670050" y="4787900"/>
            <a:ext cx="1588"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54297" name="Rectangle 29"/>
          <p:cNvSpPr>
            <a:spLocks noChangeArrowheads="1"/>
          </p:cNvSpPr>
          <p:nvPr/>
        </p:nvSpPr>
        <p:spPr bwMode="auto">
          <a:xfrm>
            <a:off x="7737475" y="2058988"/>
            <a:ext cx="34925" cy="2735262"/>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98" name="Rectangle 30"/>
          <p:cNvSpPr>
            <a:spLocks noChangeArrowheads="1"/>
          </p:cNvSpPr>
          <p:nvPr/>
        </p:nvSpPr>
        <p:spPr bwMode="auto">
          <a:xfrm>
            <a:off x="1419225" y="2087563"/>
            <a:ext cx="34925" cy="2692400"/>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299" name="Rectangle 31"/>
          <p:cNvSpPr>
            <a:spLocks noChangeArrowheads="1"/>
          </p:cNvSpPr>
          <p:nvPr/>
        </p:nvSpPr>
        <p:spPr bwMode="auto">
          <a:xfrm>
            <a:off x="1412875" y="2058988"/>
            <a:ext cx="6334125" cy="34925"/>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300" name="Rectangle 32"/>
          <p:cNvSpPr>
            <a:spLocks noChangeArrowheads="1"/>
          </p:cNvSpPr>
          <p:nvPr/>
        </p:nvSpPr>
        <p:spPr bwMode="auto">
          <a:xfrm>
            <a:off x="1441450" y="2490788"/>
            <a:ext cx="6297613" cy="20637"/>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4301" name="Rectangle 33"/>
          <p:cNvSpPr>
            <a:spLocks noChangeArrowheads="1"/>
          </p:cNvSpPr>
          <p:nvPr/>
        </p:nvSpPr>
        <p:spPr bwMode="auto">
          <a:xfrm>
            <a:off x="2332038" y="3784600"/>
            <a:ext cx="13668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000" b="1">
                <a:solidFill>
                  <a:srgbClr val="000000"/>
                </a:solidFill>
              </a:rPr>
              <a:t>Finalización indicada</a:t>
            </a:r>
            <a:endParaRPr lang="es-ES" altLang="es-ES_tradnl" sz="1000">
              <a:solidFill>
                <a:srgbClr val="000000"/>
              </a:solidFill>
            </a:endParaRPr>
          </a:p>
        </p:txBody>
      </p:sp>
      <p:sp>
        <p:nvSpPr>
          <p:cNvPr id="54302" name="Text Box 34"/>
          <p:cNvSpPr txBox="1">
            <a:spLocks noChangeArrowheads="1"/>
          </p:cNvSpPr>
          <p:nvPr/>
        </p:nvSpPr>
        <p:spPr bwMode="auto">
          <a:xfrm>
            <a:off x="2243138" y="2671763"/>
            <a:ext cx="1854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s-ES" altLang="es-ES_tradnl" sz="1000" b="1">
                <a:solidFill>
                  <a:srgbClr val="000000"/>
                </a:solidFill>
              </a:rPr>
              <a:t>Status: Planificado</a:t>
            </a:r>
          </a:p>
        </p:txBody>
      </p:sp>
      <p:sp>
        <p:nvSpPr>
          <p:cNvPr id="54303" name="Text Box 35"/>
          <p:cNvSpPr txBox="1">
            <a:spLocks noChangeArrowheads="1"/>
          </p:cNvSpPr>
          <p:nvPr/>
        </p:nvSpPr>
        <p:spPr bwMode="auto">
          <a:xfrm>
            <a:off x="2306638" y="2965450"/>
            <a:ext cx="1265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s-ES" altLang="es-ES_tradnl" sz="1000">
                <a:solidFill>
                  <a:srgbClr val="000000"/>
                </a:solidFill>
              </a:rPr>
              <a:t>Componentes</a:t>
            </a:r>
          </a:p>
        </p:txBody>
      </p:sp>
      <p:sp>
        <p:nvSpPr>
          <p:cNvPr id="54304" name="Text Box 36"/>
          <p:cNvSpPr txBox="1">
            <a:spLocks noChangeArrowheads="1"/>
          </p:cNvSpPr>
          <p:nvPr/>
        </p:nvSpPr>
        <p:spPr bwMode="auto">
          <a:xfrm>
            <a:off x="2308225" y="3257550"/>
            <a:ext cx="1265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s-ES" altLang="es-ES_tradnl" sz="1000">
                <a:solidFill>
                  <a:srgbClr val="000000"/>
                </a:solidFill>
              </a:rPr>
              <a:t>Producto acabado</a:t>
            </a:r>
          </a:p>
        </p:txBody>
      </p:sp>
      <p:sp>
        <p:nvSpPr>
          <p:cNvPr id="54305" name="Text Box 37"/>
          <p:cNvSpPr txBox="1">
            <a:spLocks noChangeArrowheads="1"/>
          </p:cNvSpPr>
          <p:nvPr/>
        </p:nvSpPr>
        <p:spPr bwMode="auto">
          <a:xfrm>
            <a:off x="2308225" y="4073525"/>
            <a:ext cx="1265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s-ES" altLang="es-ES_tradnl" sz="1000">
                <a:solidFill>
                  <a:srgbClr val="000000"/>
                </a:solidFill>
              </a:rPr>
              <a:t>Componentes</a:t>
            </a:r>
          </a:p>
        </p:txBody>
      </p:sp>
      <p:sp>
        <p:nvSpPr>
          <p:cNvPr id="54306" name="Text Box 38"/>
          <p:cNvSpPr txBox="1">
            <a:spLocks noChangeArrowheads="1"/>
          </p:cNvSpPr>
          <p:nvPr/>
        </p:nvSpPr>
        <p:spPr bwMode="auto">
          <a:xfrm>
            <a:off x="2308225" y="4381500"/>
            <a:ext cx="1265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s-ES" altLang="es-ES_tradnl" sz="1000">
                <a:solidFill>
                  <a:srgbClr val="000000"/>
                </a:solidFill>
              </a:rPr>
              <a:t>Producto acabado</a:t>
            </a:r>
          </a:p>
        </p:txBody>
      </p:sp>
      <p:sp>
        <p:nvSpPr>
          <p:cNvPr id="54307" name="Rectangle 39"/>
          <p:cNvSpPr>
            <a:spLocks noChangeArrowheads="1"/>
          </p:cNvSpPr>
          <p:nvPr>
            <p:custDataLst>
              <p:tags r:id="rId5"/>
            </p:custDataLst>
          </p:nvPr>
        </p:nvSpPr>
        <p:spPr bwMode="auto">
          <a:xfrm>
            <a:off x="6300788" y="3262313"/>
            <a:ext cx="1031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solidFill>
                  <a:srgbClr val="000000"/>
                </a:solidFill>
              </a:rPr>
              <a:t>+</a:t>
            </a:r>
            <a:endParaRPr lang="es-ES" altLang="es-ES_tradnl" sz="1600" b="1"/>
          </a:p>
        </p:txBody>
      </p:sp>
      <p:sp>
        <p:nvSpPr>
          <p:cNvPr id="54308" name="Rectangle 40"/>
          <p:cNvSpPr>
            <a:spLocks noChangeArrowheads="1"/>
          </p:cNvSpPr>
          <p:nvPr>
            <p:custDataLst>
              <p:tags r:id="rId6"/>
            </p:custDataLst>
          </p:nvPr>
        </p:nvSpPr>
        <p:spPr bwMode="auto">
          <a:xfrm>
            <a:off x="7227888" y="3262313"/>
            <a:ext cx="1031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solidFill>
                  <a:srgbClr val="000000"/>
                </a:solidFill>
              </a:rPr>
              <a:t>+</a:t>
            </a:r>
            <a:endParaRPr lang="es-ES" altLang="es-ES_tradnl" sz="1600" b="1"/>
          </a:p>
        </p:txBody>
      </p:sp>
      <p:sp>
        <p:nvSpPr>
          <p:cNvPr id="54309" name="Rectangle 41"/>
          <p:cNvSpPr>
            <a:spLocks noChangeArrowheads="1"/>
          </p:cNvSpPr>
          <p:nvPr>
            <p:custDataLst>
              <p:tags r:id="rId7"/>
            </p:custDataLst>
          </p:nvPr>
        </p:nvSpPr>
        <p:spPr bwMode="auto">
          <a:xfrm>
            <a:off x="4056063" y="4405313"/>
            <a:ext cx="1031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solidFill>
                  <a:srgbClr val="000000"/>
                </a:solidFill>
              </a:rPr>
              <a:t>+</a:t>
            </a:r>
            <a:endParaRPr lang="es-ES" altLang="es-ES_tradnl" sz="1600" b="1"/>
          </a:p>
        </p:txBody>
      </p:sp>
      <p:sp>
        <p:nvSpPr>
          <p:cNvPr id="54310" name="Rectangle 42"/>
          <p:cNvSpPr>
            <a:spLocks noChangeArrowheads="1"/>
          </p:cNvSpPr>
          <p:nvPr>
            <p:custDataLst>
              <p:tags r:id="rId8"/>
            </p:custDataLst>
          </p:nvPr>
        </p:nvSpPr>
        <p:spPr bwMode="auto">
          <a:xfrm>
            <a:off x="5116513" y="2933700"/>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t>+</a:t>
            </a:r>
          </a:p>
        </p:txBody>
      </p:sp>
      <p:sp>
        <p:nvSpPr>
          <p:cNvPr id="54311" name="Rectangle 43"/>
          <p:cNvSpPr>
            <a:spLocks noChangeArrowheads="1"/>
          </p:cNvSpPr>
          <p:nvPr>
            <p:custDataLst>
              <p:tags r:id="rId9"/>
            </p:custDataLst>
          </p:nvPr>
        </p:nvSpPr>
        <p:spPr bwMode="auto">
          <a:xfrm>
            <a:off x="7215188" y="2897188"/>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t>-</a:t>
            </a:r>
          </a:p>
        </p:txBody>
      </p:sp>
      <p:sp>
        <p:nvSpPr>
          <p:cNvPr id="54312" name="Rectangle 44"/>
          <p:cNvSpPr>
            <a:spLocks noChangeArrowheads="1"/>
          </p:cNvSpPr>
          <p:nvPr>
            <p:custDataLst>
              <p:tags r:id="rId10"/>
            </p:custDataLst>
          </p:nvPr>
        </p:nvSpPr>
        <p:spPr bwMode="auto">
          <a:xfrm>
            <a:off x="6299200" y="4357688"/>
            <a:ext cx="587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solidFill>
                  <a:srgbClr val="000000"/>
                </a:solidFill>
              </a:rPr>
              <a:t>-</a:t>
            </a:r>
            <a:endParaRPr lang="es-ES" altLang="es-ES_tradnl" sz="1600"/>
          </a:p>
        </p:txBody>
      </p:sp>
      <p:sp>
        <p:nvSpPr>
          <p:cNvPr id="54313" name="Rectangle 45"/>
          <p:cNvSpPr>
            <a:spLocks noChangeArrowheads="1"/>
          </p:cNvSpPr>
          <p:nvPr>
            <p:custDataLst>
              <p:tags r:id="rId11"/>
            </p:custDataLst>
          </p:nvPr>
        </p:nvSpPr>
        <p:spPr bwMode="auto">
          <a:xfrm>
            <a:off x="4068763" y="4051300"/>
            <a:ext cx="587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solidFill>
                  <a:srgbClr val="000000"/>
                </a:solidFill>
              </a:rPr>
              <a:t>-</a:t>
            </a:r>
            <a:endParaRPr lang="es-ES" altLang="es-ES_tradnl" sz="1600"/>
          </a:p>
        </p:txBody>
      </p:sp>
      <p:sp>
        <p:nvSpPr>
          <p:cNvPr id="54314" name="Rectangle 46"/>
          <p:cNvSpPr>
            <a:spLocks noChangeArrowheads="1"/>
          </p:cNvSpPr>
          <p:nvPr>
            <p:custDataLst>
              <p:tags r:id="rId12"/>
            </p:custDataLst>
          </p:nvPr>
        </p:nvSpPr>
        <p:spPr bwMode="auto">
          <a:xfrm>
            <a:off x="5092700" y="4051300"/>
            <a:ext cx="587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solidFill>
                  <a:srgbClr val="000000"/>
                </a:solidFill>
              </a:rPr>
              <a:t>-</a:t>
            </a:r>
            <a:endParaRPr lang="es-ES" altLang="es-ES_tradnl" sz="1600"/>
          </a:p>
        </p:txBody>
      </p:sp>
      <p:sp>
        <p:nvSpPr>
          <p:cNvPr id="54315" name="71 Rectángulo"/>
          <p:cNvSpPr>
            <a:spLocks noChangeArrowheads="1"/>
          </p:cNvSpPr>
          <p:nvPr/>
        </p:nvSpPr>
        <p:spPr bwMode="auto">
          <a:xfrm>
            <a:off x="1600200" y="5145088"/>
            <a:ext cx="7086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a:t>Stock del producto acabado y los componentes se modifican durante el proceso de producci</a:t>
            </a:r>
            <a:r>
              <a:rPr lang="es-ES" altLang="es-ES_tradnl">
                <a:latin typeface="Eras Medium ITC" charset="0"/>
              </a:rPr>
              <a:t>ó</a:t>
            </a:r>
            <a:r>
              <a:rPr lang="es-ES" altLang="es-ES_tradnl"/>
              <a:t>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200"/>
              <a:t>Planificación de requerimiento de materiales </a:t>
            </a:r>
          </a:p>
        </p:txBody>
      </p:sp>
      <p:sp>
        <p:nvSpPr>
          <p:cNvPr id="56323" name="Rectangle 3"/>
          <p:cNvSpPr>
            <a:spLocks noGrp="1"/>
          </p:cNvSpPr>
          <p:nvPr>
            <p:ph type="body" idx="1"/>
          </p:nvPr>
        </p:nvSpPr>
        <p:spPr>
          <a:xfrm>
            <a:off x="755650" y="1295400"/>
            <a:ext cx="7626350" cy="4525963"/>
          </a:xfrm>
          <a:noFill/>
        </p:spPr>
        <p:txBody>
          <a:bodyPr/>
          <a:lstStyle/>
          <a:p>
            <a:r>
              <a:rPr lang="es-MX" altLang="es-ES_tradnl" sz="2800" dirty="0"/>
              <a:t>MRP-Materials Requirements Planning</a:t>
            </a:r>
          </a:p>
          <a:p>
            <a:r>
              <a:rPr lang="es-MX" altLang="es-ES_tradnl" sz="2800" dirty="0"/>
              <a:t>Definición</a:t>
            </a:r>
          </a:p>
          <a:p>
            <a:pPr lvl="1"/>
            <a:r>
              <a:rPr lang="es-MX" altLang="es-ES_tradnl" sz="2400" dirty="0"/>
              <a:t>Sistema que mediante un conjunto de procedimientos lógicamente relacionados, traduce un </a:t>
            </a:r>
            <a:r>
              <a:rPr lang="es-MX" altLang="es-ES_tradnl" sz="2400" dirty="0">
                <a:solidFill>
                  <a:srgbClr val="FF0000"/>
                </a:solidFill>
              </a:rPr>
              <a:t>programa maestro de producción </a:t>
            </a:r>
            <a:r>
              <a:rPr lang="es-MX" altLang="es-ES_tradnl" sz="2400" dirty="0"/>
              <a:t>en necesidades reales de componentes, con fechas y cantidades.</a:t>
            </a:r>
          </a:p>
          <a:p>
            <a:r>
              <a:rPr lang="es-MX" altLang="es-ES_tradnl" sz="2800" dirty="0"/>
              <a:t>Programa maestro de producción</a:t>
            </a:r>
          </a:p>
          <a:p>
            <a:pPr lvl="1"/>
            <a:r>
              <a:rPr lang="es-ES" altLang="es-ES_tradnl" sz="2300" dirty="0"/>
              <a:t>Se basa en los pedidos de los clientes y pronósticos de demanda, </a:t>
            </a:r>
          </a:p>
          <a:p>
            <a:pPr lvl="1"/>
            <a:r>
              <a:rPr lang="es-ES" altLang="es-ES_tradnl" sz="2300" dirty="0"/>
              <a:t>Indica qué productos finales hay que fabricar y en qué plazos debe tenerse terminados.</a:t>
            </a:r>
            <a:endParaRPr lang="es-MX" altLang="es-ES_tradnl" sz="2300" dirty="0"/>
          </a:p>
          <a:p>
            <a:pPr lvl="1"/>
            <a:endParaRPr lang="es-ES" altLang="es-ES_tradnl" sz="23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Índice</a:t>
            </a:r>
          </a:p>
        </p:txBody>
      </p:sp>
      <p:sp>
        <p:nvSpPr>
          <p:cNvPr id="17411" name="Rectangle 3"/>
          <p:cNvSpPr>
            <a:spLocks noGrp="1"/>
          </p:cNvSpPr>
          <p:nvPr>
            <p:ph type="body" idx="1"/>
          </p:nvPr>
        </p:nvSpPr>
        <p:spPr>
          <a:xfrm>
            <a:off x="755650" y="1557338"/>
            <a:ext cx="7321550" cy="4525962"/>
          </a:xfrm>
          <a:noFill/>
        </p:spPr>
        <p:txBody>
          <a:bodyPr/>
          <a:lstStyle/>
          <a:p>
            <a:endParaRPr lang="es-ES" altLang="es-ES_tradnl" sz="2800"/>
          </a:p>
          <a:p>
            <a:pPr eaLnBrk="1" hangingPunct="1">
              <a:lnSpc>
                <a:spcPct val="90000"/>
              </a:lnSpc>
            </a:pPr>
            <a:r>
              <a:rPr lang="es-ES" altLang="es-ES_tradnl" sz="2200"/>
              <a:t>Definición de la Producción</a:t>
            </a:r>
          </a:p>
          <a:p>
            <a:pPr eaLnBrk="1" hangingPunct="1">
              <a:lnSpc>
                <a:spcPct val="90000"/>
              </a:lnSpc>
            </a:pPr>
            <a:r>
              <a:rPr lang="es-ES" altLang="es-ES_tradnl" sz="2200"/>
              <a:t>Secuencia del proceso productivo</a:t>
            </a:r>
          </a:p>
          <a:p>
            <a:pPr eaLnBrk="1" hangingPunct="1">
              <a:lnSpc>
                <a:spcPct val="90000"/>
              </a:lnSpc>
            </a:pPr>
            <a:r>
              <a:rPr lang="es-ES" altLang="es-ES_tradnl" sz="2200"/>
              <a:t>Elementos de Producción</a:t>
            </a:r>
          </a:p>
          <a:p>
            <a:pPr lvl="1" eaLnBrk="1" hangingPunct="1">
              <a:lnSpc>
                <a:spcPct val="90000"/>
              </a:lnSpc>
            </a:pPr>
            <a:r>
              <a:rPr lang="es-ES" altLang="es-ES_tradnl" sz="2200"/>
              <a:t>Listas de materiales</a:t>
            </a:r>
          </a:p>
          <a:p>
            <a:pPr lvl="1" eaLnBrk="1" hangingPunct="1">
              <a:lnSpc>
                <a:spcPct val="90000"/>
              </a:lnSpc>
            </a:pPr>
            <a:r>
              <a:rPr lang="es-ES" altLang="es-ES_tradnl" sz="2200"/>
              <a:t>Órdenes de Fabricación</a:t>
            </a:r>
          </a:p>
          <a:p>
            <a:pPr eaLnBrk="1" hangingPunct="1">
              <a:lnSpc>
                <a:spcPct val="90000"/>
              </a:lnSpc>
            </a:pPr>
            <a:r>
              <a:rPr lang="es-ES" altLang="es-ES_tradnl" sz="2200"/>
              <a:t>Proceso de Producción</a:t>
            </a:r>
          </a:p>
          <a:p>
            <a:pPr eaLnBrk="1" hangingPunct="1">
              <a:lnSpc>
                <a:spcPct val="90000"/>
              </a:lnSpc>
            </a:pPr>
            <a:r>
              <a:rPr lang="es-ES" altLang="es-ES_tradnl" sz="2200"/>
              <a:t>Planificación de requerimiento de materiales </a:t>
            </a:r>
            <a:r>
              <a:rPr lang="es-ES" altLang="es-ES_tradnl" sz="2200">
                <a:latin typeface="Eras Medium ITC" charset="0"/>
              </a:rPr>
              <a:t>–</a:t>
            </a:r>
            <a:r>
              <a:rPr lang="es-ES" altLang="es-ES_tradnl" sz="2200"/>
              <a:t> MRP</a:t>
            </a:r>
          </a:p>
          <a:p>
            <a:pPr eaLnBrk="1" hangingPunct="1">
              <a:lnSpc>
                <a:spcPct val="90000"/>
              </a:lnSpc>
            </a:pPr>
            <a:r>
              <a:rPr lang="es-ES" altLang="es-ES_tradnl" sz="2200"/>
              <a:t>Compras a proveedores</a:t>
            </a:r>
          </a:p>
          <a:p>
            <a:pPr eaLnBrk="1" hangingPunct="1">
              <a:lnSpc>
                <a:spcPct val="90000"/>
              </a:lnSpc>
            </a:pPr>
            <a:r>
              <a:rPr lang="es-ES" altLang="es-ES_tradnl" sz="2200"/>
              <a:t>Documentos en el proceso de compras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200"/>
              <a:t>Planificación de requerimiento de materiales </a:t>
            </a:r>
          </a:p>
        </p:txBody>
      </p:sp>
      <p:sp>
        <p:nvSpPr>
          <p:cNvPr id="58371" name="Rectangle 3"/>
          <p:cNvSpPr>
            <a:spLocks noGrp="1"/>
          </p:cNvSpPr>
          <p:nvPr>
            <p:ph type="body" idx="1"/>
          </p:nvPr>
        </p:nvSpPr>
        <p:spPr>
          <a:xfrm>
            <a:off x="755650" y="1295400"/>
            <a:ext cx="7626350" cy="4525963"/>
          </a:xfrm>
          <a:noFill/>
        </p:spPr>
        <p:txBody>
          <a:bodyPr/>
          <a:lstStyle/>
          <a:p>
            <a:r>
              <a:rPr lang="es-MX" altLang="es-ES_tradnl" sz="3200"/>
              <a:t>Ventajas</a:t>
            </a:r>
          </a:p>
          <a:p>
            <a:pPr lvl="1" eaLnBrk="1" hangingPunct="1"/>
            <a:r>
              <a:rPr lang="es-MX" altLang="es-ES_tradnl" sz="2800"/>
              <a:t>Asegurar la disponibilidad de las materias primas</a:t>
            </a:r>
          </a:p>
          <a:p>
            <a:pPr lvl="1" eaLnBrk="1" hangingPunct="1"/>
            <a:r>
              <a:rPr lang="es-MX" altLang="es-ES_tradnl" sz="2800"/>
              <a:t>Se reducen los niveles de inventario</a:t>
            </a:r>
          </a:p>
          <a:p>
            <a:pPr lvl="1" eaLnBrk="1" hangingPunct="1"/>
            <a:r>
              <a:rPr lang="es-MX" altLang="es-ES_tradnl" sz="2800"/>
              <a:t>Se utilizan más eficientemente los recursos de planta y equipos</a:t>
            </a:r>
          </a:p>
          <a:p>
            <a:pPr lvl="1" eaLnBrk="1" hangingPunct="1"/>
            <a:r>
              <a:rPr lang="es-MX" altLang="es-ES_tradnl" sz="2800"/>
              <a:t>Se mejora el servicio al cliente</a:t>
            </a:r>
          </a:p>
          <a:p>
            <a:pPr lvl="1" eaLnBrk="1" hangingPunct="1"/>
            <a:r>
              <a:rPr lang="es-MX" altLang="es-ES_tradnl" sz="2800"/>
              <a:t>Se reducen los costes</a:t>
            </a:r>
          </a:p>
          <a:p>
            <a:pPr lvl="1"/>
            <a:endParaRPr lang="es-MX" altLang="es-ES_tradnl" sz="2300"/>
          </a:p>
          <a:p>
            <a:pPr lvl="1"/>
            <a:endParaRPr lang="es-ES" altLang="es-ES_tradnl" sz="1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200"/>
              <a:t>Planificación de requerimiento de materiales </a:t>
            </a:r>
          </a:p>
        </p:txBody>
      </p:sp>
      <p:sp>
        <p:nvSpPr>
          <p:cNvPr id="60419" name="Rectangle 3"/>
          <p:cNvSpPr>
            <a:spLocks noGrp="1"/>
          </p:cNvSpPr>
          <p:nvPr>
            <p:ph type="body" idx="1"/>
          </p:nvPr>
        </p:nvSpPr>
        <p:spPr>
          <a:xfrm>
            <a:off x="533400" y="1295400"/>
            <a:ext cx="8458200" cy="4525963"/>
          </a:xfrm>
          <a:noFill/>
        </p:spPr>
        <p:txBody>
          <a:bodyPr/>
          <a:lstStyle/>
          <a:p>
            <a:r>
              <a:rPr lang="es-MX" altLang="es-ES_tradnl" sz="3200"/>
              <a:t>Objetivos</a:t>
            </a:r>
          </a:p>
          <a:p>
            <a:pPr lvl="1" eaLnBrk="1" hangingPunct="1">
              <a:lnSpc>
                <a:spcPct val="90000"/>
              </a:lnSpc>
            </a:pPr>
            <a:r>
              <a:rPr lang="es-ES" altLang="es-ES_tradnl" sz="2800"/>
              <a:t>Determinar los requerimientos:</a:t>
            </a:r>
          </a:p>
          <a:p>
            <a:pPr lvl="2" eaLnBrk="1" hangingPunct="1">
              <a:lnSpc>
                <a:spcPct val="90000"/>
              </a:lnSpc>
            </a:pPr>
            <a:r>
              <a:rPr lang="es-ES" altLang="es-ES_tradnl" sz="2200">
                <a:latin typeface="Eras Medium ITC" charset="0"/>
              </a:rPr>
              <a:t>¿</a:t>
            </a:r>
            <a:r>
              <a:rPr lang="es-ES" altLang="es-ES_tradnl" sz="2200"/>
              <a:t>Qué tengo que fabricar?</a:t>
            </a:r>
          </a:p>
          <a:p>
            <a:pPr lvl="2" eaLnBrk="1" hangingPunct="1">
              <a:lnSpc>
                <a:spcPct val="90000"/>
              </a:lnSpc>
            </a:pPr>
            <a:r>
              <a:rPr lang="es-ES" altLang="es-ES_tradnl" sz="2200">
                <a:latin typeface="Eras Medium ITC" charset="0"/>
              </a:rPr>
              <a:t>¿</a:t>
            </a:r>
            <a:r>
              <a:rPr lang="es-ES" altLang="es-ES_tradnl" sz="2200"/>
              <a:t>Qué cantidad?</a:t>
            </a:r>
          </a:p>
          <a:p>
            <a:pPr lvl="2" eaLnBrk="1" hangingPunct="1">
              <a:lnSpc>
                <a:spcPct val="90000"/>
              </a:lnSpc>
            </a:pPr>
            <a:r>
              <a:rPr lang="es-ES" altLang="es-ES_tradnl" sz="2200">
                <a:latin typeface="Eras Medium ITC" charset="0"/>
              </a:rPr>
              <a:t>¿</a:t>
            </a:r>
            <a:r>
              <a:rPr lang="es-ES" altLang="es-ES_tradnl" sz="2200"/>
              <a:t>Cuándo tengo que fabricarla?</a:t>
            </a:r>
          </a:p>
          <a:p>
            <a:pPr lvl="2" eaLnBrk="1" hangingPunct="1">
              <a:lnSpc>
                <a:spcPct val="90000"/>
              </a:lnSpc>
            </a:pPr>
            <a:r>
              <a:rPr lang="es-ES" altLang="es-ES_tradnl" sz="2200">
                <a:latin typeface="Eras Medium ITC" charset="0"/>
              </a:rPr>
              <a:t>¿</a:t>
            </a:r>
            <a:r>
              <a:rPr lang="es-ES" altLang="es-ES_tradnl" sz="2200"/>
              <a:t>Cuándo estará disponible?</a:t>
            </a:r>
            <a:endParaRPr lang="es-ES" altLang="es-ES_tradnl" sz="2100"/>
          </a:p>
          <a:p>
            <a:pPr lvl="1" eaLnBrk="1" hangingPunct="1">
              <a:lnSpc>
                <a:spcPct val="90000"/>
              </a:lnSpc>
            </a:pPr>
            <a:r>
              <a:rPr lang="es-ES" altLang="es-ES_tradnl" sz="2800"/>
              <a:t>Mantener actualizadas las prioridades</a:t>
            </a:r>
          </a:p>
          <a:p>
            <a:pPr lvl="2" eaLnBrk="1" hangingPunct="1">
              <a:lnSpc>
                <a:spcPct val="90000"/>
              </a:lnSpc>
            </a:pPr>
            <a:r>
              <a:rPr lang="es-ES" altLang="es-ES_tradnl" sz="2200"/>
              <a:t>Mantener el balance entre demanda y aprovisionamiento</a:t>
            </a:r>
          </a:p>
          <a:p>
            <a:pPr lvl="2" eaLnBrk="1" hangingPunct="1">
              <a:lnSpc>
                <a:spcPct val="90000"/>
              </a:lnSpc>
            </a:pPr>
            <a:r>
              <a:rPr lang="es-ES" altLang="es-ES_tradnl" sz="2200"/>
              <a:t>Incluir los cambios de clientes</a:t>
            </a:r>
          </a:p>
          <a:p>
            <a:pPr lvl="2" eaLnBrk="1" hangingPunct="1">
              <a:lnSpc>
                <a:spcPct val="90000"/>
              </a:lnSpc>
            </a:pPr>
            <a:r>
              <a:rPr lang="es-ES" altLang="es-ES_tradnl" sz="2200"/>
              <a:t>Actualizar el estado de las órdenes de fabricación</a:t>
            </a:r>
          </a:p>
          <a:p>
            <a:pPr lvl="2" eaLnBrk="1" hangingPunct="1">
              <a:lnSpc>
                <a:spcPct val="90000"/>
              </a:lnSpc>
            </a:pPr>
            <a:r>
              <a:rPr lang="es-ES" altLang="es-ES_tradnl" sz="2200"/>
              <a:t>Actualizar el estado de los pedidos a proveedores</a:t>
            </a:r>
          </a:p>
          <a:p>
            <a:pPr lvl="2" eaLnBrk="1" hangingPunct="1">
              <a:lnSpc>
                <a:spcPct val="90000"/>
              </a:lnSpc>
            </a:pPr>
            <a:r>
              <a:rPr lang="es-ES" altLang="es-ES_tradnl" sz="2200"/>
              <a:t>Actualizar el estado del inventario</a:t>
            </a:r>
          </a:p>
          <a:p>
            <a:pPr lvl="2" eaLnBrk="1" hangingPunct="1">
              <a:lnSpc>
                <a:spcPct val="90000"/>
              </a:lnSpc>
            </a:pPr>
            <a:r>
              <a:rPr lang="es-ES" altLang="es-ES_tradnl" sz="2200"/>
              <a:t>Actualizar el estado de los recursos</a:t>
            </a:r>
          </a:p>
          <a:p>
            <a:endParaRPr lang="es-MX" altLang="es-ES_tradnl" sz="2300"/>
          </a:p>
          <a:p>
            <a:pPr lvl="1"/>
            <a:endParaRPr lang="es-ES" altLang="es-ES_tradnl" sz="1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200"/>
              <a:t>Planificación de requerimiento de materiales </a:t>
            </a:r>
          </a:p>
        </p:txBody>
      </p:sp>
      <p:sp>
        <p:nvSpPr>
          <p:cNvPr id="62467" name="Line 5"/>
          <p:cNvSpPr>
            <a:spLocks noChangeShapeType="1"/>
          </p:cNvSpPr>
          <p:nvPr/>
        </p:nvSpPr>
        <p:spPr bwMode="auto">
          <a:xfrm>
            <a:off x="1035050" y="1158875"/>
            <a:ext cx="7956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_tradnl"/>
          </a:p>
        </p:txBody>
      </p:sp>
      <p:grpSp>
        <p:nvGrpSpPr>
          <p:cNvPr id="62468" name="Group 9"/>
          <p:cNvGrpSpPr>
            <a:grpSpLocks/>
          </p:cNvGrpSpPr>
          <p:nvPr/>
        </p:nvGrpSpPr>
        <p:grpSpPr bwMode="auto">
          <a:xfrm>
            <a:off x="1249363" y="1373188"/>
            <a:ext cx="7489825" cy="5256212"/>
            <a:chOff x="1161" y="2884"/>
            <a:chExt cx="8353" cy="4760"/>
          </a:xfrm>
        </p:grpSpPr>
        <p:sp>
          <p:nvSpPr>
            <p:cNvPr id="62474" name="Line 10"/>
            <p:cNvSpPr>
              <a:spLocks noChangeShapeType="1"/>
            </p:cNvSpPr>
            <p:nvPr/>
          </p:nvSpPr>
          <p:spPr bwMode="auto">
            <a:xfrm flipH="1">
              <a:off x="1169" y="6186"/>
              <a:ext cx="129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ES_tradnl"/>
            </a:p>
          </p:txBody>
        </p:sp>
        <p:grpSp>
          <p:nvGrpSpPr>
            <p:cNvPr id="62475" name="Group 11"/>
            <p:cNvGrpSpPr>
              <a:grpSpLocks/>
            </p:cNvGrpSpPr>
            <p:nvPr/>
          </p:nvGrpSpPr>
          <p:grpSpPr bwMode="auto">
            <a:xfrm>
              <a:off x="1161" y="2884"/>
              <a:ext cx="8353" cy="4760"/>
              <a:chOff x="1161" y="2884"/>
              <a:chExt cx="8353" cy="4760"/>
            </a:xfrm>
          </p:grpSpPr>
          <p:sp>
            <p:nvSpPr>
              <p:cNvPr id="62476" name="Line 12"/>
              <p:cNvSpPr>
                <a:spLocks noChangeShapeType="1"/>
              </p:cNvSpPr>
              <p:nvPr/>
            </p:nvSpPr>
            <p:spPr bwMode="auto">
              <a:xfrm flipV="1">
                <a:off x="1169" y="3450"/>
                <a:ext cx="1" cy="273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ES_tradnl"/>
              </a:p>
            </p:txBody>
          </p:sp>
          <p:grpSp>
            <p:nvGrpSpPr>
              <p:cNvPr id="62477" name="Group 13"/>
              <p:cNvGrpSpPr>
                <a:grpSpLocks/>
              </p:cNvGrpSpPr>
              <p:nvPr/>
            </p:nvGrpSpPr>
            <p:grpSpPr bwMode="auto">
              <a:xfrm>
                <a:off x="1161" y="2884"/>
                <a:ext cx="8353" cy="4760"/>
                <a:chOff x="1161" y="2884"/>
                <a:chExt cx="8353" cy="4760"/>
              </a:xfrm>
            </p:grpSpPr>
            <p:sp>
              <p:nvSpPr>
                <p:cNvPr id="62478" name="Line 14"/>
                <p:cNvSpPr>
                  <a:spLocks noChangeShapeType="1"/>
                </p:cNvSpPr>
                <p:nvPr/>
              </p:nvSpPr>
              <p:spPr bwMode="auto">
                <a:xfrm>
                  <a:off x="4481" y="3450"/>
                  <a:ext cx="289" cy="289"/>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ES_tradnl"/>
                </a:p>
              </p:txBody>
            </p:sp>
            <p:grpSp>
              <p:nvGrpSpPr>
                <p:cNvPr id="62479" name="Group 15"/>
                <p:cNvGrpSpPr>
                  <a:grpSpLocks/>
                </p:cNvGrpSpPr>
                <p:nvPr/>
              </p:nvGrpSpPr>
              <p:grpSpPr bwMode="auto">
                <a:xfrm>
                  <a:off x="1161" y="2884"/>
                  <a:ext cx="8353" cy="4760"/>
                  <a:chOff x="1169" y="2874"/>
                  <a:chExt cx="8353" cy="4760"/>
                </a:xfrm>
              </p:grpSpPr>
              <p:sp>
                <p:nvSpPr>
                  <p:cNvPr id="62480" name="Rectangle 16"/>
                  <p:cNvSpPr>
                    <a:spLocks noChangeArrowheads="1"/>
                  </p:cNvSpPr>
                  <p:nvPr/>
                </p:nvSpPr>
                <p:spPr bwMode="auto">
                  <a:xfrm>
                    <a:off x="2465" y="5846"/>
                    <a:ext cx="1153" cy="5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GB" altLang="es-ES_tradnl" sz="1200" b="1"/>
                      <a:t>Modificar</a:t>
                    </a:r>
                  </a:p>
                  <a:p>
                    <a:pPr eaLnBrk="1" hangingPunct="1"/>
                    <a:r>
                      <a:rPr lang="en-GB" altLang="es-ES_tradnl" sz="1200" b="1"/>
                      <a:t>P.M.P</a:t>
                    </a:r>
                    <a:endParaRPr lang="es-ES" altLang="es-ES_tradnl" sz="1800"/>
                  </a:p>
                </p:txBody>
              </p:sp>
              <p:sp>
                <p:nvSpPr>
                  <p:cNvPr id="62481" name="Rectangle 17"/>
                  <p:cNvSpPr>
                    <a:spLocks noChangeArrowheads="1"/>
                  </p:cNvSpPr>
                  <p:nvPr/>
                </p:nvSpPr>
                <p:spPr bwMode="auto">
                  <a:xfrm>
                    <a:off x="1601" y="2874"/>
                    <a:ext cx="2305" cy="4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a:t>Previsión de la Demanda</a:t>
                    </a:r>
                    <a:endParaRPr lang="es-ES" altLang="es-ES_tradnl" sz="1800"/>
                  </a:p>
                </p:txBody>
              </p:sp>
              <p:sp>
                <p:nvSpPr>
                  <p:cNvPr id="62482" name="Rectangle 18"/>
                  <p:cNvSpPr>
                    <a:spLocks noChangeArrowheads="1"/>
                  </p:cNvSpPr>
                  <p:nvPr/>
                </p:nvSpPr>
                <p:spPr bwMode="auto">
                  <a:xfrm>
                    <a:off x="4193" y="2874"/>
                    <a:ext cx="2161" cy="4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a:t>Demanda Externa</a:t>
                    </a:r>
                    <a:endParaRPr lang="es-ES" altLang="es-ES_tradnl" sz="1800"/>
                  </a:p>
                </p:txBody>
              </p:sp>
              <p:sp>
                <p:nvSpPr>
                  <p:cNvPr id="62483" name="Rectangle 19"/>
                  <p:cNvSpPr>
                    <a:spLocks noChangeArrowheads="1"/>
                  </p:cNvSpPr>
                  <p:nvPr/>
                </p:nvSpPr>
                <p:spPr bwMode="auto">
                  <a:xfrm>
                    <a:off x="6641" y="2874"/>
                    <a:ext cx="2449" cy="4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a:t>Productos Bajo Pedido</a:t>
                    </a:r>
                    <a:endParaRPr lang="es-ES" altLang="es-ES_tradnl" sz="1800"/>
                  </a:p>
                </p:txBody>
              </p:sp>
              <p:sp>
                <p:nvSpPr>
                  <p:cNvPr id="62484" name="Rectangle 20"/>
                  <p:cNvSpPr>
                    <a:spLocks noChangeArrowheads="1"/>
                  </p:cNvSpPr>
                  <p:nvPr/>
                </p:nvSpPr>
                <p:spPr bwMode="auto">
                  <a:xfrm>
                    <a:off x="4193" y="3740"/>
                    <a:ext cx="2161" cy="5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a:t>Programa Maestro</a:t>
                    </a:r>
                  </a:p>
                  <a:p>
                    <a:pPr eaLnBrk="1" hangingPunct="1"/>
                    <a:r>
                      <a:rPr lang="es-ES" altLang="es-ES_tradnl" sz="1200" b="1"/>
                      <a:t>de Producción</a:t>
                    </a:r>
                  </a:p>
                  <a:p>
                    <a:pPr eaLnBrk="1" hangingPunct="1"/>
                    <a:r>
                      <a:rPr lang="es-ES" altLang="es-ES_tradnl" sz="1200" b="1"/>
                      <a:t>(P.M.P.)</a:t>
                    </a:r>
                    <a:endParaRPr lang="es-ES" altLang="es-ES_tradnl" sz="1800"/>
                  </a:p>
                </p:txBody>
              </p:sp>
              <p:sp>
                <p:nvSpPr>
                  <p:cNvPr id="62485" name="Rectangle 21"/>
                  <p:cNvSpPr>
                    <a:spLocks noChangeArrowheads="1"/>
                  </p:cNvSpPr>
                  <p:nvPr/>
                </p:nvSpPr>
                <p:spPr bwMode="auto">
                  <a:xfrm>
                    <a:off x="1745" y="3738"/>
                    <a:ext cx="2161" cy="5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a:t>Archivo de Inventarios</a:t>
                    </a:r>
                  </a:p>
                  <a:p>
                    <a:pPr eaLnBrk="1" hangingPunct="1"/>
                    <a:r>
                      <a:rPr lang="es-ES" altLang="es-ES_tradnl" sz="1200" b="1"/>
                      <a:t>(Stocks)</a:t>
                    </a:r>
                    <a:endParaRPr lang="es-ES" altLang="es-ES_tradnl" sz="1800"/>
                  </a:p>
                </p:txBody>
              </p:sp>
              <p:sp>
                <p:nvSpPr>
                  <p:cNvPr id="62486" name="Rectangle 22"/>
                  <p:cNvSpPr>
                    <a:spLocks noChangeArrowheads="1"/>
                  </p:cNvSpPr>
                  <p:nvPr/>
                </p:nvSpPr>
                <p:spPr bwMode="auto">
                  <a:xfrm>
                    <a:off x="6641" y="3740"/>
                    <a:ext cx="2449" cy="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a:t>Información Técnica</a:t>
                    </a:r>
                  </a:p>
                  <a:p>
                    <a:pPr eaLnBrk="1" hangingPunct="1"/>
                    <a:r>
                      <a:rPr lang="es-ES" altLang="es-ES_tradnl" sz="1200" b="1"/>
                      <a:t>(lista de materiales)</a:t>
                    </a:r>
                    <a:endParaRPr lang="es-ES" altLang="es-ES_tradnl" sz="1800"/>
                  </a:p>
                </p:txBody>
              </p:sp>
              <p:sp>
                <p:nvSpPr>
                  <p:cNvPr id="62487" name="Rectangle 23"/>
                  <p:cNvSpPr>
                    <a:spLocks noChangeArrowheads="1"/>
                  </p:cNvSpPr>
                  <p:nvPr/>
                </p:nvSpPr>
                <p:spPr bwMode="auto">
                  <a:xfrm>
                    <a:off x="4049" y="4892"/>
                    <a:ext cx="2593" cy="8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a:t>Lógica de Procesamiento</a:t>
                    </a:r>
                  </a:p>
                  <a:p>
                    <a:pPr eaLnBrk="1" hangingPunct="1"/>
                    <a:r>
                      <a:rPr lang="es-ES" altLang="es-ES_tradnl" sz="1200" b="1"/>
                      <a:t>de MRP</a:t>
                    </a:r>
                  </a:p>
                  <a:p>
                    <a:pPr eaLnBrk="1" hangingPunct="1"/>
                    <a:r>
                      <a:rPr lang="es-ES" altLang="es-ES_tradnl" sz="1200" b="1"/>
                      <a:t>“Explosión de Necesidades”</a:t>
                    </a:r>
                    <a:endParaRPr lang="es-ES" altLang="es-ES_tradnl" sz="1800"/>
                  </a:p>
                </p:txBody>
              </p:sp>
              <p:sp>
                <p:nvSpPr>
                  <p:cNvPr id="62488" name="Rectangle 24"/>
                  <p:cNvSpPr>
                    <a:spLocks noChangeArrowheads="1"/>
                  </p:cNvSpPr>
                  <p:nvPr/>
                </p:nvSpPr>
                <p:spPr bwMode="auto">
                  <a:xfrm>
                    <a:off x="4481" y="5986"/>
                    <a:ext cx="1729" cy="43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72000"/>
                      </a:lnSpc>
                    </a:pPr>
                    <a:endParaRPr lang="es-ES" altLang="es-ES_tradnl" sz="1200" b="1"/>
                  </a:p>
                  <a:p>
                    <a:pPr eaLnBrk="1" hangingPunct="1">
                      <a:lnSpc>
                        <a:spcPct val="72000"/>
                      </a:lnSpc>
                    </a:pPr>
                    <a:r>
                      <a:rPr lang="es-ES" altLang="es-ES_tradnl" sz="1200" b="1"/>
                      <a:t>¿Puede Cumplirse?</a:t>
                    </a:r>
                    <a:endParaRPr lang="es-ES" altLang="es-ES_tradnl" sz="1800"/>
                  </a:p>
                </p:txBody>
              </p:sp>
              <p:sp>
                <p:nvSpPr>
                  <p:cNvPr id="62489" name="Rectangle 25"/>
                  <p:cNvSpPr>
                    <a:spLocks noChangeArrowheads="1"/>
                  </p:cNvSpPr>
                  <p:nvPr/>
                </p:nvSpPr>
                <p:spPr bwMode="auto">
                  <a:xfrm>
                    <a:off x="3905" y="7057"/>
                    <a:ext cx="2737" cy="57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a:t>Ordenes Planeadas</a:t>
                    </a:r>
                  </a:p>
                  <a:p>
                    <a:pPr eaLnBrk="1" hangingPunct="1"/>
                    <a:r>
                      <a:rPr lang="es-ES" altLang="es-ES_tradnl" sz="1200" b="1"/>
                      <a:t>para compras</a:t>
                    </a:r>
                    <a:endParaRPr lang="es-ES" altLang="es-ES_tradnl" sz="1800"/>
                  </a:p>
                </p:txBody>
              </p:sp>
              <p:sp>
                <p:nvSpPr>
                  <p:cNvPr id="62490" name="Rectangle 26"/>
                  <p:cNvSpPr>
                    <a:spLocks noChangeArrowheads="1"/>
                  </p:cNvSpPr>
                  <p:nvPr/>
                </p:nvSpPr>
                <p:spPr bwMode="auto">
                  <a:xfrm>
                    <a:off x="1313" y="7057"/>
                    <a:ext cx="2305" cy="57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144000"/>
                      </a:lnSpc>
                    </a:pPr>
                    <a:r>
                      <a:rPr lang="es-ES_tradnl" altLang="es-ES_tradnl" sz="1200" b="1"/>
                      <a:t>Informe de Excepciones</a:t>
                    </a:r>
                    <a:endParaRPr lang="es-ES" altLang="es-ES_tradnl" sz="1200"/>
                  </a:p>
                </p:txBody>
              </p:sp>
              <p:sp>
                <p:nvSpPr>
                  <p:cNvPr id="62491" name="Rectangle 27"/>
                  <p:cNvSpPr>
                    <a:spLocks noChangeArrowheads="1"/>
                  </p:cNvSpPr>
                  <p:nvPr/>
                </p:nvSpPr>
                <p:spPr bwMode="auto">
                  <a:xfrm>
                    <a:off x="6929" y="7057"/>
                    <a:ext cx="2593" cy="57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a:t>Ordenes Planeadas</a:t>
                    </a:r>
                  </a:p>
                  <a:p>
                    <a:pPr eaLnBrk="1" hangingPunct="1"/>
                    <a:r>
                      <a:rPr lang="es-ES" altLang="es-ES_tradnl" sz="1200" b="1"/>
                      <a:t>para fabricación</a:t>
                    </a:r>
                    <a:endParaRPr lang="es-ES" altLang="es-ES_tradnl" sz="1800"/>
                  </a:p>
                </p:txBody>
              </p:sp>
              <p:sp>
                <p:nvSpPr>
                  <p:cNvPr id="62492" name="Rectangle 28"/>
                  <p:cNvSpPr>
                    <a:spLocks noChangeArrowheads="1"/>
                  </p:cNvSpPr>
                  <p:nvPr/>
                </p:nvSpPr>
                <p:spPr bwMode="auto">
                  <a:xfrm>
                    <a:off x="7073" y="4854"/>
                    <a:ext cx="2449" cy="10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b="1"/>
                      <a:t>. Artículos</a:t>
                    </a:r>
                  </a:p>
                  <a:p>
                    <a:pPr eaLnBrk="1" hangingPunct="1"/>
                    <a:r>
                      <a:rPr lang="es-ES" altLang="es-ES_tradnl" sz="1200" b="1"/>
                      <a:t>. Estructura del producto</a:t>
                    </a:r>
                  </a:p>
                  <a:p>
                    <a:pPr eaLnBrk="1" hangingPunct="1"/>
                    <a:r>
                      <a:rPr lang="es-ES" altLang="es-ES_tradnl" sz="1200" b="1"/>
                      <a:t>. Ciclos y tecnología</a:t>
                    </a:r>
                  </a:p>
                  <a:p>
                    <a:pPr eaLnBrk="1" hangingPunct="1"/>
                    <a:r>
                      <a:rPr lang="es-ES" altLang="es-ES_tradnl" sz="1200" b="1"/>
                      <a:t>. Condiciones de operación</a:t>
                    </a:r>
                  </a:p>
                  <a:p>
                    <a:pPr eaLnBrk="1" hangingPunct="1"/>
                    <a:endParaRPr lang="es-ES" altLang="es-ES_tradnl" sz="1800"/>
                  </a:p>
                </p:txBody>
              </p:sp>
              <p:grpSp>
                <p:nvGrpSpPr>
                  <p:cNvPr id="62493" name="Group 29"/>
                  <p:cNvGrpSpPr>
                    <a:grpSpLocks/>
                  </p:cNvGrpSpPr>
                  <p:nvPr/>
                </p:nvGrpSpPr>
                <p:grpSpPr bwMode="auto">
                  <a:xfrm>
                    <a:off x="1169" y="3018"/>
                    <a:ext cx="7057" cy="4076"/>
                    <a:chOff x="1169" y="3018"/>
                    <a:chExt cx="7057" cy="4076"/>
                  </a:xfrm>
                </p:grpSpPr>
                <p:sp>
                  <p:nvSpPr>
                    <p:cNvPr id="62494" name="Line 30"/>
                    <p:cNvSpPr>
                      <a:spLocks noChangeShapeType="1"/>
                    </p:cNvSpPr>
                    <p:nvPr/>
                  </p:nvSpPr>
                  <p:spPr bwMode="auto">
                    <a:xfrm>
                      <a:off x="3905" y="3018"/>
                      <a:ext cx="289" cy="1"/>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ES_tradnl"/>
                    </a:p>
                  </p:txBody>
                </p:sp>
                <p:sp>
                  <p:nvSpPr>
                    <p:cNvPr id="62495" name="Line 31"/>
                    <p:cNvSpPr>
                      <a:spLocks noChangeShapeType="1"/>
                    </p:cNvSpPr>
                    <p:nvPr/>
                  </p:nvSpPr>
                  <p:spPr bwMode="auto">
                    <a:xfrm flipH="1">
                      <a:off x="6353" y="3018"/>
                      <a:ext cx="289" cy="1"/>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ES_tradnl"/>
                    </a:p>
                  </p:txBody>
                </p:sp>
                <p:sp>
                  <p:nvSpPr>
                    <p:cNvPr id="62496" name="Line 32"/>
                    <p:cNvSpPr>
                      <a:spLocks noChangeShapeType="1"/>
                    </p:cNvSpPr>
                    <p:nvPr/>
                  </p:nvSpPr>
                  <p:spPr bwMode="auto">
                    <a:xfrm>
                      <a:off x="5201" y="3306"/>
                      <a:ext cx="1" cy="433"/>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ES_tradnl"/>
                    </a:p>
                  </p:txBody>
                </p:sp>
                <p:sp>
                  <p:nvSpPr>
                    <p:cNvPr id="62497" name="Line 33"/>
                    <p:cNvSpPr>
                      <a:spLocks noChangeShapeType="1"/>
                    </p:cNvSpPr>
                    <p:nvPr/>
                  </p:nvSpPr>
                  <p:spPr bwMode="auto">
                    <a:xfrm>
                      <a:off x="5201" y="4314"/>
                      <a:ext cx="1" cy="577"/>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ES_tradnl"/>
                    </a:p>
                  </p:txBody>
                </p:sp>
                <p:sp>
                  <p:nvSpPr>
                    <p:cNvPr id="62498" name="Line 34"/>
                    <p:cNvSpPr>
                      <a:spLocks noChangeShapeType="1"/>
                    </p:cNvSpPr>
                    <p:nvPr/>
                  </p:nvSpPr>
                  <p:spPr bwMode="auto">
                    <a:xfrm>
                      <a:off x="2753" y="4314"/>
                      <a:ext cx="1729" cy="577"/>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ES_tradnl"/>
                    </a:p>
                  </p:txBody>
                </p:sp>
                <p:sp>
                  <p:nvSpPr>
                    <p:cNvPr id="62499" name="Line 35"/>
                    <p:cNvSpPr>
                      <a:spLocks noChangeShapeType="1"/>
                    </p:cNvSpPr>
                    <p:nvPr/>
                  </p:nvSpPr>
                  <p:spPr bwMode="auto">
                    <a:xfrm flipH="1">
                      <a:off x="6209" y="4314"/>
                      <a:ext cx="1585" cy="577"/>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ES_tradnl"/>
                    </a:p>
                  </p:txBody>
                </p:sp>
                <p:sp>
                  <p:nvSpPr>
                    <p:cNvPr id="62500" name="Line 36"/>
                    <p:cNvSpPr>
                      <a:spLocks noChangeShapeType="1"/>
                    </p:cNvSpPr>
                    <p:nvPr/>
                  </p:nvSpPr>
                  <p:spPr bwMode="auto">
                    <a:xfrm>
                      <a:off x="5201" y="5754"/>
                      <a:ext cx="1" cy="289"/>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ES_tradnl"/>
                    </a:p>
                  </p:txBody>
                </p:sp>
                <p:sp>
                  <p:nvSpPr>
                    <p:cNvPr id="62501" name="Line 37"/>
                    <p:cNvSpPr>
                      <a:spLocks noChangeShapeType="1"/>
                    </p:cNvSpPr>
                    <p:nvPr/>
                  </p:nvSpPr>
                  <p:spPr bwMode="auto">
                    <a:xfrm>
                      <a:off x="3617" y="6186"/>
                      <a:ext cx="865" cy="1"/>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s-ES_tradnl"/>
                    </a:p>
                  </p:txBody>
                </p:sp>
                <p:sp>
                  <p:nvSpPr>
                    <p:cNvPr id="62502" name="Line 38"/>
                    <p:cNvSpPr>
                      <a:spLocks noChangeShapeType="1"/>
                    </p:cNvSpPr>
                    <p:nvPr/>
                  </p:nvSpPr>
                  <p:spPr bwMode="auto">
                    <a:xfrm>
                      <a:off x="2465" y="6906"/>
                      <a:ext cx="5761"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ES_tradnl"/>
                    </a:p>
                  </p:txBody>
                </p:sp>
                <p:sp>
                  <p:nvSpPr>
                    <p:cNvPr id="62503" name="Freeform 39"/>
                    <p:cNvSpPr>
                      <a:spLocks/>
                    </p:cNvSpPr>
                    <p:nvPr/>
                  </p:nvSpPr>
                  <p:spPr bwMode="auto">
                    <a:xfrm>
                      <a:off x="5196" y="6417"/>
                      <a:ext cx="5" cy="646"/>
                    </a:xfrm>
                    <a:custGeom>
                      <a:avLst/>
                      <a:gdLst>
                        <a:gd name="T0" fmla="*/ 5 w 5"/>
                        <a:gd name="T1" fmla="*/ 0 h 646"/>
                        <a:gd name="T2" fmla="*/ 0 w 5"/>
                        <a:gd name="T3" fmla="*/ 646 h 646"/>
                        <a:gd name="T4" fmla="*/ 0 60000 65536"/>
                        <a:gd name="T5" fmla="*/ 0 60000 65536"/>
                        <a:gd name="T6" fmla="*/ 0 w 5"/>
                        <a:gd name="T7" fmla="*/ 0 h 646"/>
                        <a:gd name="T8" fmla="*/ 5 w 5"/>
                        <a:gd name="T9" fmla="*/ 646 h 646"/>
                      </a:gdLst>
                      <a:ahLst/>
                      <a:cxnLst>
                        <a:cxn ang="T4">
                          <a:pos x="T0" y="T1"/>
                        </a:cxn>
                        <a:cxn ang="T5">
                          <a:pos x="T2" y="T3"/>
                        </a:cxn>
                      </a:cxnLst>
                      <a:rect l="T6" t="T7" r="T8" b="T9"/>
                      <a:pathLst>
                        <a:path w="5" h="646">
                          <a:moveTo>
                            <a:pt x="5" y="0"/>
                          </a:moveTo>
                          <a:lnTo>
                            <a:pt x="0" y="646"/>
                          </a:lnTo>
                        </a:path>
                      </a:pathLst>
                    </a:custGeom>
                    <a:solidFill>
                      <a:srgbClr val="FFFFFF"/>
                    </a:solidFill>
                    <a:ln w="12700">
                      <a:solidFill>
                        <a:srgbClr val="000000"/>
                      </a:solidFill>
                      <a:round/>
                      <a:headEnd type="none" w="sm" len="sm"/>
                      <a:tailEnd type="stealth" w="med" len="me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2504" name="Line 40"/>
                    <p:cNvSpPr>
                      <a:spLocks noChangeShapeType="1"/>
                    </p:cNvSpPr>
                    <p:nvPr/>
                  </p:nvSpPr>
                  <p:spPr bwMode="auto">
                    <a:xfrm>
                      <a:off x="1169" y="3450"/>
                      <a:ext cx="3313"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ES_tradnl"/>
                    </a:p>
                  </p:txBody>
                </p:sp>
                <p:sp>
                  <p:nvSpPr>
                    <p:cNvPr id="62505" name="Line 41"/>
                    <p:cNvSpPr>
                      <a:spLocks noChangeShapeType="1"/>
                    </p:cNvSpPr>
                    <p:nvPr/>
                  </p:nvSpPr>
                  <p:spPr bwMode="auto">
                    <a:xfrm>
                      <a:off x="2465" y="6949"/>
                      <a:ext cx="1" cy="14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ES_tradnl"/>
                    </a:p>
                  </p:txBody>
                </p:sp>
                <p:sp>
                  <p:nvSpPr>
                    <p:cNvPr id="62506" name="Line 42"/>
                    <p:cNvSpPr>
                      <a:spLocks noChangeShapeType="1"/>
                    </p:cNvSpPr>
                    <p:nvPr/>
                  </p:nvSpPr>
                  <p:spPr bwMode="auto">
                    <a:xfrm>
                      <a:off x="8225" y="6949"/>
                      <a:ext cx="1" cy="14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ES_tradnl"/>
                    </a:p>
                  </p:txBody>
                </p:sp>
                <p:sp>
                  <p:nvSpPr>
                    <p:cNvPr id="62507" name="Line 43"/>
                    <p:cNvSpPr>
                      <a:spLocks noChangeShapeType="1"/>
                    </p:cNvSpPr>
                    <p:nvPr/>
                  </p:nvSpPr>
                  <p:spPr bwMode="auto">
                    <a:xfrm>
                      <a:off x="8225" y="4286"/>
                      <a:ext cx="1" cy="5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ES_tradnl"/>
                    </a:p>
                  </p:txBody>
                </p:sp>
              </p:grpSp>
            </p:grpSp>
          </p:grpSp>
        </p:grpSp>
      </p:grpSp>
      <p:sp>
        <p:nvSpPr>
          <p:cNvPr id="62469" name="Rectangle 44"/>
          <p:cNvSpPr>
            <a:spLocks noChangeArrowheads="1"/>
          </p:cNvSpPr>
          <p:nvPr/>
        </p:nvSpPr>
        <p:spPr bwMode="auto">
          <a:xfrm>
            <a:off x="3606800" y="5016500"/>
            <a:ext cx="649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_tradnl" altLang="es-ES_tradnl" sz="1800"/>
              <a:t>(No)</a:t>
            </a:r>
            <a:r>
              <a:rPr lang="es-ES" altLang="es-ES_tradnl" sz="1800"/>
              <a:t> </a:t>
            </a:r>
          </a:p>
        </p:txBody>
      </p:sp>
      <p:sp>
        <p:nvSpPr>
          <p:cNvPr id="62470" name="Rectangle 45"/>
          <p:cNvSpPr>
            <a:spLocks noChangeArrowheads="1"/>
          </p:cNvSpPr>
          <p:nvPr/>
        </p:nvSpPr>
        <p:spPr bwMode="auto">
          <a:xfrm>
            <a:off x="4892675" y="5373688"/>
            <a:ext cx="579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_tradnl" altLang="es-ES_tradnl" sz="1800"/>
              <a:t>(Sí)</a:t>
            </a:r>
            <a:r>
              <a:rPr lang="es-ES" altLang="es-ES_tradnl" sz="1800"/>
              <a:t> </a:t>
            </a:r>
          </a:p>
        </p:txBody>
      </p:sp>
      <p:sp>
        <p:nvSpPr>
          <p:cNvPr id="62471" name="Rectangle 46"/>
          <p:cNvSpPr>
            <a:spLocks noChangeArrowheads="1"/>
          </p:cNvSpPr>
          <p:nvPr/>
        </p:nvSpPr>
        <p:spPr bwMode="auto">
          <a:xfrm>
            <a:off x="5749925" y="5334000"/>
            <a:ext cx="1870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_tradnl" altLang="es-ES_tradnl" sz="1800"/>
              <a:t>(RESULTADOS)                                                                       </a:t>
            </a:r>
          </a:p>
        </p:txBody>
      </p:sp>
      <p:sp>
        <p:nvSpPr>
          <p:cNvPr id="62472" name="Rectangle 47"/>
          <p:cNvSpPr>
            <a:spLocks noChangeArrowheads="1"/>
          </p:cNvSpPr>
          <p:nvPr/>
        </p:nvSpPr>
        <p:spPr bwMode="auto">
          <a:xfrm>
            <a:off x="4892675" y="1997075"/>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_tradnl" altLang="es-ES_tradnl" sz="1800"/>
              <a:t>(ENTRADAS)                                                                       </a:t>
            </a:r>
          </a:p>
        </p:txBody>
      </p:sp>
      <p:sp>
        <p:nvSpPr>
          <p:cNvPr id="62473" name="44 CuadroTexto"/>
          <p:cNvSpPr txBox="1">
            <a:spLocks noChangeArrowheads="1"/>
          </p:cNvSpPr>
          <p:nvPr/>
        </p:nvSpPr>
        <p:spPr bwMode="auto">
          <a:xfrm rot="-5400000">
            <a:off x="-2132806" y="3201194"/>
            <a:ext cx="572452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FF0000"/>
                </a:solidFill>
              </a:rPr>
              <a:t>E</a:t>
            </a:r>
          </a:p>
          <a:p>
            <a:pPr eaLnBrk="1" hangingPunct="1"/>
            <a:r>
              <a:rPr lang="es-ES" altLang="es-ES_tradnl" sz="1800" b="1">
                <a:solidFill>
                  <a:srgbClr val="FF0000"/>
                </a:solidFill>
              </a:rPr>
              <a:t>S</a:t>
            </a:r>
          </a:p>
          <a:p>
            <a:pPr eaLnBrk="1" hangingPunct="1"/>
            <a:r>
              <a:rPr lang="es-ES" altLang="es-ES_tradnl" sz="1800" b="1">
                <a:solidFill>
                  <a:srgbClr val="FF0000"/>
                </a:solidFill>
              </a:rPr>
              <a:t>T</a:t>
            </a:r>
          </a:p>
          <a:p>
            <a:pPr eaLnBrk="1" hangingPunct="1"/>
            <a:r>
              <a:rPr lang="es-ES" altLang="es-ES_tradnl" sz="1800" b="1">
                <a:solidFill>
                  <a:srgbClr val="FF0000"/>
                </a:solidFill>
              </a:rPr>
              <a:t>R</a:t>
            </a:r>
          </a:p>
          <a:p>
            <a:pPr eaLnBrk="1" hangingPunct="1"/>
            <a:r>
              <a:rPr lang="es-ES" altLang="es-ES_tradnl" sz="1800" b="1">
                <a:solidFill>
                  <a:srgbClr val="FF0000"/>
                </a:solidFill>
              </a:rPr>
              <a:t>U</a:t>
            </a:r>
          </a:p>
          <a:p>
            <a:pPr eaLnBrk="1" hangingPunct="1"/>
            <a:r>
              <a:rPr lang="es-ES" altLang="es-ES_tradnl" sz="1800" b="1">
                <a:solidFill>
                  <a:srgbClr val="FF0000"/>
                </a:solidFill>
              </a:rPr>
              <a:t>C</a:t>
            </a:r>
          </a:p>
          <a:p>
            <a:pPr eaLnBrk="1" hangingPunct="1"/>
            <a:r>
              <a:rPr lang="es-ES" altLang="es-ES_tradnl" sz="1800" b="1">
                <a:solidFill>
                  <a:srgbClr val="FF0000"/>
                </a:solidFill>
              </a:rPr>
              <a:t>T</a:t>
            </a:r>
          </a:p>
          <a:p>
            <a:pPr eaLnBrk="1" hangingPunct="1"/>
            <a:r>
              <a:rPr lang="es-ES" altLang="es-ES_tradnl" sz="1800" b="1">
                <a:solidFill>
                  <a:srgbClr val="FF0000"/>
                </a:solidFill>
              </a:rPr>
              <a:t>U</a:t>
            </a:r>
          </a:p>
          <a:p>
            <a:pPr eaLnBrk="1" hangingPunct="1"/>
            <a:r>
              <a:rPr lang="es-ES" altLang="es-ES_tradnl" sz="1800" b="1">
                <a:solidFill>
                  <a:srgbClr val="FF0000"/>
                </a:solidFill>
              </a:rPr>
              <a:t>R</a:t>
            </a:r>
          </a:p>
          <a:p>
            <a:pPr eaLnBrk="1" hangingPunct="1"/>
            <a:r>
              <a:rPr lang="es-ES" altLang="es-ES_tradnl" sz="1800" b="1">
                <a:solidFill>
                  <a:srgbClr val="FF0000"/>
                </a:solidFill>
              </a:rPr>
              <a:t>A</a:t>
            </a:r>
          </a:p>
          <a:p>
            <a:pPr eaLnBrk="1" hangingPunct="1"/>
            <a:endParaRPr lang="es-ES" altLang="es-ES_tradnl" sz="1800" b="1">
              <a:solidFill>
                <a:srgbClr val="FF0000"/>
              </a:solidFill>
            </a:endParaRPr>
          </a:p>
          <a:p>
            <a:pPr eaLnBrk="1" hangingPunct="1"/>
            <a:r>
              <a:rPr lang="es-ES" altLang="es-ES_tradnl" sz="1800" b="1">
                <a:solidFill>
                  <a:srgbClr val="FF0000"/>
                </a:solidFill>
              </a:rPr>
              <a:t>S</a:t>
            </a:r>
          </a:p>
          <a:p>
            <a:pPr eaLnBrk="1" hangingPunct="1"/>
            <a:r>
              <a:rPr lang="es-ES" altLang="es-ES_tradnl" sz="1800" b="1">
                <a:solidFill>
                  <a:srgbClr val="FF0000"/>
                </a:solidFill>
              </a:rPr>
              <a:t> I</a:t>
            </a:r>
          </a:p>
          <a:p>
            <a:pPr eaLnBrk="1" hangingPunct="1"/>
            <a:r>
              <a:rPr lang="es-ES" altLang="es-ES_tradnl" sz="1800" b="1">
                <a:solidFill>
                  <a:srgbClr val="FF0000"/>
                </a:solidFill>
              </a:rPr>
              <a:t>S</a:t>
            </a:r>
          </a:p>
          <a:p>
            <a:pPr eaLnBrk="1" hangingPunct="1"/>
            <a:r>
              <a:rPr lang="es-ES" altLang="es-ES_tradnl" sz="1800" b="1">
                <a:solidFill>
                  <a:srgbClr val="FF0000"/>
                </a:solidFill>
              </a:rPr>
              <a:t>T</a:t>
            </a:r>
          </a:p>
          <a:p>
            <a:pPr eaLnBrk="1" hangingPunct="1"/>
            <a:r>
              <a:rPr lang="es-ES" altLang="es-ES_tradnl" sz="1800" b="1">
                <a:solidFill>
                  <a:srgbClr val="FF0000"/>
                </a:solidFill>
              </a:rPr>
              <a:t>E</a:t>
            </a:r>
          </a:p>
          <a:p>
            <a:pPr eaLnBrk="1" hangingPunct="1"/>
            <a:r>
              <a:rPr lang="es-ES" altLang="es-ES_tradnl" sz="1800" b="1">
                <a:solidFill>
                  <a:srgbClr val="FF0000"/>
                </a:solidFill>
              </a:rPr>
              <a:t>M</a:t>
            </a:r>
          </a:p>
          <a:p>
            <a:pPr eaLnBrk="1" hangingPunct="1"/>
            <a:r>
              <a:rPr lang="es-ES" altLang="es-ES_tradnl" sz="1800" b="1">
                <a:solidFill>
                  <a:srgbClr val="FF0000"/>
                </a:solidFill>
              </a:rPr>
              <a:t>A</a:t>
            </a:r>
          </a:p>
          <a:p>
            <a:pPr eaLnBrk="1" hangingPunct="1"/>
            <a:endParaRPr lang="es-ES" altLang="es-ES_tradnl" sz="1800" b="1">
              <a:solidFill>
                <a:srgbClr val="FF0000"/>
              </a:solidFill>
            </a:endParaRPr>
          </a:p>
          <a:p>
            <a:pPr eaLnBrk="1" hangingPunct="1"/>
            <a:r>
              <a:rPr lang="es-ES" altLang="es-ES_tradnl" sz="1800" b="1">
                <a:solidFill>
                  <a:srgbClr val="FF0000"/>
                </a:solidFill>
              </a:rPr>
              <a:t>MRP</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200"/>
              <a:t>Planificación de requerimiento de materiales </a:t>
            </a:r>
          </a:p>
        </p:txBody>
      </p:sp>
      <p:sp>
        <p:nvSpPr>
          <p:cNvPr id="64515" name="Line 5"/>
          <p:cNvSpPr>
            <a:spLocks noChangeShapeType="1"/>
          </p:cNvSpPr>
          <p:nvPr/>
        </p:nvSpPr>
        <p:spPr bwMode="auto">
          <a:xfrm>
            <a:off x="1035050" y="1158875"/>
            <a:ext cx="7956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_tradnl"/>
          </a:p>
        </p:txBody>
      </p:sp>
      <p:sp>
        <p:nvSpPr>
          <p:cNvPr id="64516" name="Line 32"/>
          <p:cNvSpPr>
            <a:spLocks noChangeShapeType="1"/>
          </p:cNvSpPr>
          <p:nvPr/>
        </p:nvSpPr>
        <p:spPr bwMode="auto">
          <a:xfrm>
            <a:off x="1330325" y="1143000"/>
            <a:ext cx="6983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_tradnl"/>
          </a:p>
        </p:txBody>
      </p:sp>
      <p:sp>
        <p:nvSpPr>
          <p:cNvPr id="64517" name="Rectangle 33"/>
          <p:cNvSpPr>
            <a:spLocks noChangeArrowheads="1"/>
          </p:cNvSpPr>
          <p:nvPr/>
        </p:nvSpPr>
        <p:spPr bwMode="auto">
          <a:xfrm>
            <a:off x="103188" y="4071938"/>
            <a:ext cx="8980487" cy="2813050"/>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18" name="Rectangle 35"/>
          <p:cNvSpPr>
            <a:spLocks noChangeArrowheads="1"/>
          </p:cNvSpPr>
          <p:nvPr/>
        </p:nvSpPr>
        <p:spPr bwMode="auto">
          <a:xfrm>
            <a:off x="103188" y="1362075"/>
            <a:ext cx="8980487" cy="284480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19" name="AutoShape 36"/>
          <p:cNvSpPr>
            <a:spLocks noChangeArrowheads="1"/>
          </p:cNvSpPr>
          <p:nvPr/>
        </p:nvSpPr>
        <p:spPr bwMode="auto">
          <a:xfrm rot="-5400000">
            <a:off x="5857876" y="4913312"/>
            <a:ext cx="946150" cy="1203325"/>
          </a:xfrm>
          <a:prstGeom prst="foldedCorner">
            <a:avLst>
              <a:gd name="adj" fmla="val 21463"/>
            </a:avLst>
          </a:prstGeom>
          <a:solidFill>
            <a:srgbClr val="6699CC"/>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20" name="Line 37"/>
          <p:cNvSpPr>
            <a:spLocks noChangeShapeType="1"/>
          </p:cNvSpPr>
          <p:nvPr/>
        </p:nvSpPr>
        <p:spPr bwMode="auto">
          <a:xfrm>
            <a:off x="103188" y="4206875"/>
            <a:ext cx="8993187" cy="0"/>
          </a:xfrm>
          <a:prstGeom prst="line">
            <a:avLst/>
          </a:prstGeom>
          <a:noFill/>
          <a:ln w="31750">
            <a:solidFill>
              <a:schemeClr val="hlink"/>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s-ES_tradnl"/>
          </a:p>
        </p:txBody>
      </p:sp>
      <p:sp>
        <p:nvSpPr>
          <p:cNvPr id="64521" name="AutoShape 38"/>
          <p:cNvSpPr>
            <a:spLocks noChangeArrowheads="1"/>
          </p:cNvSpPr>
          <p:nvPr/>
        </p:nvSpPr>
        <p:spPr bwMode="auto">
          <a:xfrm rot="5400000">
            <a:off x="4247357" y="1864519"/>
            <a:ext cx="1039812" cy="5111750"/>
          </a:xfrm>
          <a:prstGeom prst="homePlate">
            <a:avLst>
              <a:gd name="adj" fmla="val 97866"/>
            </a:avLst>
          </a:prstGeom>
          <a:gradFill rotWithShape="1">
            <a:gsLst>
              <a:gs pos="0">
                <a:srgbClr val="00257E"/>
              </a:gs>
              <a:gs pos="100000">
                <a:srgbClr val="001549">
                  <a:alpha val="35001"/>
                </a:srgbClr>
              </a:gs>
            </a:gsLst>
            <a:lin ang="18900000" scaled="1"/>
          </a:gradFill>
          <a:ln w="12700">
            <a:solidFill>
              <a:schemeClr val="tx1"/>
            </a:solidFill>
            <a:miter lim="800000"/>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52" name="Text Box 39"/>
          <p:cNvSpPr txBox="1">
            <a:spLocks noChangeArrowheads="1"/>
          </p:cNvSpPr>
          <p:nvPr/>
        </p:nvSpPr>
        <p:spPr bwMode="auto">
          <a:xfrm>
            <a:off x="2938463" y="3978275"/>
            <a:ext cx="3816350" cy="581025"/>
          </a:xfrm>
          <a:prstGeom prst="rect">
            <a:avLst/>
          </a:prstGeom>
          <a:noFill/>
          <a:ln w="12700">
            <a:noFill/>
            <a:miter lim="800000"/>
            <a:headEnd/>
            <a:tailEnd/>
          </a:ln>
          <a:effec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FFFFFF"/>
                </a:solidFill>
                <a:effectLst>
                  <a:outerShdw blurRad="38100" dist="38100" dir="2700000" algn="tl">
                    <a:srgbClr val="C0C0C0"/>
                  </a:outerShdw>
                </a:effectLst>
              </a:rPr>
              <a:t>Planificación de necesidades de material</a:t>
            </a:r>
            <a:endParaRPr lang="en-US" altLang="es-ES_tradnl" sz="1600" b="1">
              <a:solidFill>
                <a:schemeClr val="bg1"/>
              </a:solidFill>
              <a:effectLst>
                <a:outerShdw blurRad="38100" dist="38100" dir="2700000" algn="tl">
                  <a:srgbClr val="C0C0C0"/>
                </a:outerShdw>
              </a:effectLst>
            </a:endParaRPr>
          </a:p>
        </p:txBody>
      </p:sp>
      <p:sp>
        <p:nvSpPr>
          <p:cNvPr id="64523" name="Text Box 40"/>
          <p:cNvSpPr txBox="1">
            <a:spLocks noChangeArrowheads="1"/>
          </p:cNvSpPr>
          <p:nvPr/>
        </p:nvSpPr>
        <p:spPr bwMode="auto">
          <a:xfrm>
            <a:off x="182563" y="1428750"/>
            <a:ext cx="17732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b="1" u="sng">
                <a:solidFill>
                  <a:srgbClr val="000000"/>
                </a:solidFill>
              </a:rPr>
              <a:t>Entrada</a:t>
            </a:r>
            <a:endParaRPr lang="en-US" altLang="es-ES_tradnl" b="1" u="sng"/>
          </a:p>
          <a:p>
            <a:pPr eaLnBrk="1" hangingPunct="1"/>
            <a:endParaRPr lang="en-US" altLang="es-ES_tradnl"/>
          </a:p>
        </p:txBody>
      </p:sp>
      <p:sp>
        <p:nvSpPr>
          <p:cNvPr id="64524" name="Text Box 41"/>
          <p:cNvSpPr txBox="1">
            <a:spLocks noChangeArrowheads="1"/>
          </p:cNvSpPr>
          <p:nvPr/>
        </p:nvSpPr>
        <p:spPr bwMode="auto">
          <a:xfrm>
            <a:off x="166688" y="4473575"/>
            <a:ext cx="23050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b="1" u="sng">
                <a:solidFill>
                  <a:srgbClr val="000000"/>
                </a:solidFill>
              </a:rPr>
              <a:t>Salida</a:t>
            </a:r>
            <a:endParaRPr lang="en-US" altLang="es-ES_tradnl" b="1" u="sng"/>
          </a:p>
        </p:txBody>
      </p:sp>
      <p:sp>
        <p:nvSpPr>
          <p:cNvPr id="64525" name="Text Box 42"/>
          <p:cNvSpPr txBox="1">
            <a:spLocks noChangeArrowheads="1"/>
          </p:cNvSpPr>
          <p:nvPr/>
        </p:nvSpPr>
        <p:spPr bwMode="auto">
          <a:xfrm>
            <a:off x="5805488" y="5157788"/>
            <a:ext cx="1143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Pedidos de compra</a:t>
            </a:r>
            <a:endParaRPr lang="en-US" altLang="es-ES_tradnl" sz="1600" b="1">
              <a:solidFill>
                <a:srgbClr val="000000"/>
              </a:solidFill>
            </a:endParaRPr>
          </a:p>
        </p:txBody>
      </p:sp>
      <p:sp>
        <p:nvSpPr>
          <p:cNvPr id="64526" name="AutoShape 43"/>
          <p:cNvSpPr>
            <a:spLocks noChangeArrowheads="1"/>
          </p:cNvSpPr>
          <p:nvPr/>
        </p:nvSpPr>
        <p:spPr bwMode="auto">
          <a:xfrm rot="-5400000">
            <a:off x="2465388" y="4905375"/>
            <a:ext cx="946150" cy="1285875"/>
          </a:xfrm>
          <a:prstGeom prst="foldedCorner">
            <a:avLst>
              <a:gd name="adj" fmla="val 21463"/>
            </a:avLst>
          </a:prstGeom>
          <a:solidFill>
            <a:srgbClr val="6699CC"/>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27" name="Text Box 44"/>
          <p:cNvSpPr txBox="1">
            <a:spLocks noChangeArrowheads="1"/>
          </p:cNvSpPr>
          <p:nvPr/>
        </p:nvSpPr>
        <p:spPr bwMode="auto">
          <a:xfrm>
            <a:off x="2311400" y="4959350"/>
            <a:ext cx="13096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 altLang="es-ES_tradnl" sz="1600" b="1">
              <a:solidFill>
                <a:srgbClr val="000000"/>
              </a:solidFill>
            </a:endParaRPr>
          </a:p>
          <a:p>
            <a:pPr eaLnBrk="1" hangingPunct="1"/>
            <a:r>
              <a:rPr lang="es-ES" altLang="es-ES_tradnl" sz="1600" b="1">
                <a:solidFill>
                  <a:srgbClr val="000000"/>
                </a:solidFill>
              </a:rPr>
              <a:t>Órdenes de</a:t>
            </a:r>
            <a:endParaRPr lang="en-US" altLang="es-ES_tradnl" sz="1600" b="1"/>
          </a:p>
          <a:p>
            <a:pPr eaLnBrk="1" hangingPunct="1"/>
            <a:r>
              <a:rPr lang="es-ES" altLang="es-ES_tradnl" sz="1600" b="1">
                <a:solidFill>
                  <a:srgbClr val="000000"/>
                </a:solidFill>
              </a:rPr>
              <a:t>fabricación</a:t>
            </a:r>
            <a:endParaRPr lang="en-US" altLang="es-ES_tradnl" sz="1600" b="1">
              <a:solidFill>
                <a:srgbClr val="000000"/>
              </a:solidFill>
            </a:endParaRPr>
          </a:p>
        </p:txBody>
      </p:sp>
      <p:sp>
        <p:nvSpPr>
          <p:cNvPr id="64528" name="AutoShape 45"/>
          <p:cNvSpPr>
            <a:spLocks noChangeArrowheads="1"/>
          </p:cNvSpPr>
          <p:nvPr/>
        </p:nvSpPr>
        <p:spPr bwMode="auto">
          <a:xfrm rot="-5400000">
            <a:off x="6029326" y="1484312"/>
            <a:ext cx="946150" cy="1285875"/>
          </a:xfrm>
          <a:prstGeom prst="foldedCorner">
            <a:avLst>
              <a:gd name="adj" fmla="val 21463"/>
            </a:avLst>
          </a:prstGeom>
          <a:solidFill>
            <a:srgbClr val="FFCC0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29" name="Text Box 46"/>
          <p:cNvSpPr txBox="1">
            <a:spLocks noChangeArrowheads="1"/>
          </p:cNvSpPr>
          <p:nvPr/>
        </p:nvSpPr>
        <p:spPr bwMode="auto">
          <a:xfrm>
            <a:off x="5875338" y="1755775"/>
            <a:ext cx="12985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Órdenes de</a:t>
            </a:r>
            <a:endParaRPr lang="en-US" altLang="es-ES_tradnl" sz="1600" b="1"/>
          </a:p>
          <a:p>
            <a:pPr eaLnBrk="1" hangingPunct="1"/>
            <a:r>
              <a:rPr lang="es-ES" altLang="es-ES_tradnl" sz="1600" b="1">
                <a:solidFill>
                  <a:srgbClr val="000000"/>
                </a:solidFill>
              </a:rPr>
              <a:t>fabricación</a:t>
            </a:r>
            <a:endParaRPr lang="en-US" altLang="es-ES_tradnl" sz="1600" b="1"/>
          </a:p>
          <a:p>
            <a:pPr eaLnBrk="1" hangingPunct="1"/>
            <a:r>
              <a:rPr lang="en-US" altLang="es-ES_tradnl" sz="1600" b="1">
                <a:solidFill>
                  <a:srgbClr val="000000"/>
                </a:solidFill>
              </a:rPr>
              <a:t>en curso</a:t>
            </a:r>
          </a:p>
        </p:txBody>
      </p:sp>
      <p:sp>
        <p:nvSpPr>
          <p:cNvPr id="64530" name="AutoShape 47"/>
          <p:cNvSpPr>
            <a:spLocks noChangeArrowheads="1"/>
          </p:cNvSpPr>
          <p:nvPr/>
        </p:nvSpPr>
        <p:spPr bwMode="auto">
          <a:xfrm rot="-5400000">
            <a:off x="7449344" y="2513806"/>
            <a:ext cx="946150" cy="1392238"/>
          </a:xfrm>
          <a:prstGeom prst="foldedCorner">
            <a:avLst>
              <a:gd name="adj" fmla="val 21463"/>
            </a:avLst>
          </a:prstGeom>
          <a:solidFill>
            <a:srgbClr val="FFCC0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31" name="Text Box 48"/>
          <p:cNvSpPr txBox="1">
            <a:spLocks noChangeArrowheads="1"/>
          </p:cNvSpPr>
          <p:nvPr/>
        </p:nvSpPr>
        <p:spPr bwMode="auto">
          <a:xfrm>
            <a:off x="7210425" y="2822575"/>
            <a:ext cx="157162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85000"/>
              </a:lnSpc>
            </a:pPr>
            <a:r>
              <a:rPr lang="en-US" altLang="es-ES_tradnl" sz="1600" b="1">
                <a:solidFill>
                  <a:srgbClr val="000000"/>
                </a:solidFill>
              </a:rPr>
              <a:t>Necesidades de artículos subordinados</a:t>
            </a:r>
          </a:p>
        </p:txBody>
      </p:sp>
      <p:sp>
        <p:nvSpPr>
          <p:cNvPr id="64532" name="AutoShape 49"/>
          <p:cNvSpPr>
            <a:spLocks noChangeArrowheads="1"/>
          </p:cNvSpPr>
          <p:nvPr/>
        </p:nvSpPr>
        <p:spPr bwMode="auto">
          <a:xfrm rot="-5400000">
            <a:off x="2857501" y="1343025"/>
            <a:ext cx="946150" cy="1285875"/>
          </a:xfrm>
          <a:prstGeom prst="foldedCorner">
            <a:avLst>
              <a:gd name="adj" fmla="val 21463"/>
            </a:avLst>
          </a:prstGeom>
          <a:solidFill>
            <a:srgbClr val="FFCC0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33" name="Text Box 50"/>
          <p:cNvSpPr txBox="1">
            <a:spLocks noChangeArrowheads="1"/>
          </p:cNvSpPr>
          <p:nvPr/>
        </p:nvSpPr>
        <p:spPr bwMode="auto">
          <a:xfrm>
            <a:off x="2732088" y="1585913"/>
            <a:ext cx="1241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s-ES_tradnl" sz="1600" b="1"/>
          </a:p>
          <a:p>
            <a:pPr eaLnBrk="1" hangingPunct="1"/>
            <a:r>
              <a:rPr lang="es-ES" altLang="es-ES_tradnl" sz="1600" b="1">
                <a:solidFill>
                  <a:srgbClr val="000000"/>
                </a:solidFill>
              </a:rPr>
              <a:t>Pronóstico</a:t>
            </a:r>
            <a:endParaRPr lang="en-US" altLang="es-ES_tradnl" sz="1600" b="1"/>
          </a:p>
        </p:txBody>
      </p:sp>
      <p:sp>
        <p:nvSpPr>
          <p:cNvPr id="64534" name="AutoShape 51"/>
          <p:cNvSpPr>
            <a:spLocks noChangeArrowheads="1"/>
          </p:cNvSpPr>
          <p:nvPr/>
        </p:nvSpPr>
        <p:spPr bwMode="auto">
          <a:xfrm rot="-5400000">
            <a:off x="1357313" y="1749425"/>
            <a:ext cx="1063625" cy="1285875"/>
          </a:xfrm>
          <a:prstGeom prst="foldedCorner">
            <a:avLst>
              <a:gd name="adj" fmla="val 21463"/>
            </a:avLst>
          </a:prstGeom>
          <a:solidFill>
            <a:srgbClr val="FFCC0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35" name="Text Box 52"/>
          <p:cNvSpPr txBox="1">
            <a:spLocks noChangeArrowheads="1"/>
          </p:cNvSpPr>
          <p:nvPr/>
        </p:nvSpPr>
        <p:spPr bwMode="auto">
          <a:xfrm>
            <a:off x="1227138" y="1849438"/>
            <a:ext cx="150495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85000"/>
              </a:lnSpc>
            </a:pPr>
            <a:endParaRPr lang="es-ES" altLang="es-ES_tradnl" sz="1600" b="1">
              <a:solidFill>
                <a:srgbClr val="000000"/>
              </a:solidFill>
            </a:endParaRPr>
          </a:p>
          <a:p>
            <a:pPr eaLnBrk="1" hangingPunct="1">
              <a:lnSpc>
                <a:spcPct val="85000"/>
              </a:lnSpc>
            </a:pPr>
            <a:r>
              <a:rPr lang="es-ES" altLang="es-ES_tradnl" sz="1600" b="1">
                <a:solidFill>
                  <a:srgbClr val="000000"/>
                </a:solidFill>
              </a:rPr>
              <a:t>Pedidos de</a:t>
            </a:r>
            <a:endParaRPr lang="en-US" altLang="es-ES_tradnl" sz="1600" b="1"/>
          </a:p>
          <a:p>
            <a:pPr eaLnBrk="1" hangingPunct="1">
              <a:lnSpc>
                <a:spcPct val="85000"/>
              </a:lnSpc>
            </a:pPr>
            <a:r>
              <a:rPr lang="es-ES" altLang="es-ES_tradnl" sz="1600" b="1">
                <a:solidFill>
                  <a:srgbClr val="000000"/>
                </a:solidFill>
              </a:rPr>
              <a:t>clientes</a:t>
            </a:r>
            <a:endParaRPr lang="en-US" altLang="es-ES_tradnl" sz="1600" b="1">
              <a:solidFill>
                <a:srgbClr val="000000"/>
              </a:solidFill>
            </a:endParaRPr>
          </a:p>
        </p:txBody>
      </p:sp>
      <p:sp>
        <p:nvSpPr>
          <p:cNvPr id="64536" name="AutoShape 53"/>
          <p:cNvSpPr>
            <a:spLocks noChangeArrowheads="1"/>
          </p:cNvSpPr>
          <p:nvPr/>
        </p:nvSpPr>
        <p:spPr bwMode="auto">
          <a:xfrm rot="-5400000">
            <a:off x="982663" y="2890838"/>
            <a:ext cx="1019175" cy="1285875"/>
          </a:xfrm>
          <a:prstGeom prst="foldedCorner">
            <a:avLst>
              <a:gd name="adj" fmla="val 21463"/>
            </a:avLst>
          </a:prstGeom>
          <a:solidFill>
            <a:srgbClr val="FFCC0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37" name="AutoShape 54"/>
          <p:cNvSpPr>
            <a:spLocks noChangeArrowheads="1"/>
          </p:cNvSpPr>
          <p:nvPr/>
        </p:nvSpPr>
        <p:spPr bwMode="auto">
          <a:xfrm rot="-5400000">
            <a:off x="5057776" y="2547937"/>
            <a:ext cx="946150" cy="1285875"/>
          </a:xfrm>
          <a:prstGeom prst="foldedCorner">
            <a:avLst>
              <a:gd name="adj" fmla="val 21463"/>
            </a:avLst>
          </a:prstGeom>
          <a:solidFill>
            <a:srgbClr val="FFCC0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38" name="Text Box 55"/>
          <p:cNvSpPr txBox="1">
            <a:spLocks noChangeArrowheads="1"/>
          </p:cNvSpPr>
          <p:nvPr/>
        </p:nvSpPr>
        <p:spPr bwMode="auto">
          <a:xfrm>
            <a:off x="831850" y="3141663"/>
            <a:ext cx="13160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Pedidos de </a:t>
            </a:r>
            <a:endParaRPr lang="en-US" altLang="es-ES_tradnl" sz="1600" b="1"/>
          </a:p>
          <a:p>
            <a:pPr eaLnBrk="1" hangingPunct="1"/>
            <a:r>
              <a:rPr lang="es-ES" altLang="es-ES_tradnl" sz="1600" b="1">
                <a:solidFill>
                  <a:srgbClr val="000000"/>
                </a:solidFill>
              </a:rPr>
              <a:t>Compra en </a:t>
            </a:r>
          </a:p>
          <a:p>
            <a:pPr eaLnBrk="1" hangingPunct="1"/>
            <a:r>
              <a:rPr lang="es-ES" altLang="es-ES_tradnl" sz="1600" b="1">
                <a:solidFill>
                  <a:srgbClr val="000000"/>
                </a:solidFill>
              </a:rPr>
              <a:t>curso</a:t>
            </a:r>
            <a:endParaRPr lang="en-US" altLang="es-ES_tradnl" sz="1600" b="1">
              <a:solidFill>
                <a:srgbClr val="000000"/>
              </a:solidFill>
            </a:endParaRPr>
          </a:p>
        </p:txBody>
      </p:sp>
      <p:sp>
        <p:nvSpPr>
          <p:cNvPr id="64539" name="AutoShape 56"/>
          <p:cNvSpPr>
            <a:spLocks noChangeArrowheads="1"/>
          </p:cNvSpPr>
          <p:nvPr/>
        </p:nvSpPr>
        <p:spPr bwMode="auto">
          <a:xfrm rot="-5400000">
            <a:off x="4430713" y="1295400"/>
            <a:ext cx="946150" cy="1285875"/>
          </a:xfrm>
          <a:prstGeom prst="foldedCorner">
            <a:avLst>
              <a:gd name="adj" fmla="val 21463"/>
            </a:avLst>
          </a:prstGeom>
          <a:solidFill>
            <a:srgbClr val="FFCC0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40" name="Text Box 57"/>
          <p:cNvSpPr txBox="1">
            <a:spLocks noChangeArrowheads="1"/>
          </p:cNvSpPr>
          <p:nvPr/>
        </p:nvSpPr>
        <p:spPr bwMode="auto">
          <a:xfrm>
            <a:off x="4292600" y="1543050"/>
            <a:ext cx="1358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s-ES_tradnl" sz="1600" b="1"/>
          </a:p>
          <a:p>
            <a:pPr eaLnBrk="1" hangingPunct="1"/>
            <a:r>
              <a:rPr lang="es-ES" altLang="es-ES_tradnl" sz="1600" b="1">
                <a:solidFill>
                  <a:srgbClr val="000000"/>
                </a:solidFill>
              </a:rPr>
              <a:t>Inventarios</a:t>
            </a:r>
            <a:endParaRPr lang="en-US" altLang="es-ES_tradnl" sz="1600" b="1"/>
          </a:p>
        </p:txBody>
      </p:sp>
      <p:sp>
        <p:nvSpPr>
          <p:cNvPr id="64541" name="AutoShape 58"/>
          <p:cNvSpPr>
            <a:spLocks noChangeArrowheads="1"/>
          </p:cNvSpPr>
          <p:nvPr/>
        </p:nvSpPr>
        <p:spPr bwMode="auto">
          <a:xfrm rot="-5400000">
            <a:off x="3146426" y="2533650"/>
            <a:ext cx="946150" cy="1285875"/>
          </a:xfrm>
          <a:prstGeom prst="foldedCorner">
            <a:avLst>
              <a:gd name="adj" fmla="val 21463"/>
            </a:avLst>
          </a:prstGeom>
          <a:solidFill>
            <a:srgbClr val="FFCC00"/>
          </a:solidFill>
          <a:ln w="12700">
            <a:solidFill>
              <a:schemeClr val="tx1"/>
            </a:solidFill>
            <a:round/>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4542" name="Text Box 59"/>
          <p:cNvSpPr txBox="1">
            <a:spLocks noChangeArrowheads="1"/>
          </p:cNvSpPr>
          <p:nvPr/>
        </p:nvSpPr>
        <p:spPr bwMode="auto">
          <a:xfrm>
            <a:off x="2978150" y="2541588"/>
            <a:ext cx="14986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s-ES_tradnl" sz="1600" b="1"/>
          </a:p>
          <a:p>
            <a:pPr eaLnBrk="1" hangingPunct="1"/>
            <a:r>
              <a:rPr lang="es-ES" altLang="es-ES_tradnl" sz="1600" b="1">
                <a:solidFill>
                  <a:srgbClr val="000000"/>
                </a:solidFill>
              </a:rPr>
              <a:t>Planificación</a:t>
            </a:r>
            <a:endParaRPr lang="en-US" altLang="es-ES_tradnl" sz="1600" b="1"/>
          </a:p>
          <a:p>
            <a:pPr eaLnBrk="1" hangingPunct="1"/>
            <a:r>
              <a:rPr lang="es-ES" altLang="es-ES_tradnl" sz="1600" b="1">
                <a:solidFill>
                  <a:srgbClr val="000000"/>
                </a:solidFill>
              </a:rPr>
              <a:t>de maestro de artículos</a:t>
            </a:r>
            <a:endParaRPr lang="en-US" altLang="es-ES_tradnl" sz="1600" b="1">
              <a:solidFill>
                <a:srgbClr val="000000"/>
              </a:solidFill>
            </a:endParaRPr>
          </a:p>
        </p:txBody>
      </p:sp>
      <p:sp>
        <p:nvSpPr>
          <p:cNvPr id="64543" name="Text Box 60"/>
          <p:cNvSpPr txBox="1">
            <a:spLocks noChangeArrowheads="1"/>
          </p:cNvSpPr>
          <p:nvPr/>
        </p:nvSpPr>
        <p:spPr bwMode="auto">
          <a:xfrm>
            <a:off x="5035550" y="2908300"/>
            <a:ext cx="1187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b="1">
                <a:solidFill>
                  <a:srgbClr val="000000"/>
                </a:solidFill>
              </a:rPr>
              <a:t>Lista de</a:t>
            </a:r>
            <a:endParaRPr lang="en-US" altLang="es-ES_tradnl" sz="1600" b="1"/>
          </a:p>
          <a:p>
            <a:pPr eaLnBrk="1" hangingPunct="1"/>
            <a:r>
              <a:rPr lang="es-ES" altLang="es-ES_tradnl" sz="1600" b="1">
                <a:solidFill>
                  <a:srgbClr val="000000"/>
                </a:solidFill>
              </a:rPr>
              <a:t>materiales</a:t>
            </a:r>
            <a:endParaRPr lang="en-US" altLang="es-ES_tradnl" sz="1600" b="1">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200"/>
              <a:t>Planificación de requerimiento de materiales </a:t>
            </a:r>
          </a:p>
        </p:txBody>
      </p:sp>
      <p:pic>
        <p:nvPicPr>
          <p:cNvPr id="665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95488"/>
            <a:ext cx="7772400"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5 CuadroTexto"/>
          <p:cNvSpPr txBox="1">
            <a:spLocks noChangeArrowheads="1"/>
          </p:cNvSpPr>
          <p:nvPr/>
        </p:nvSpPr>
        <p:spPr bwMode="auto">
          <a:xfrm>
            <a:off x="914400" y="1295400"/>
            <a:ext cx="769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b="1">
                <a:solidFill>
                  <a:srgbClr val="FF0000"/>
                </a:solidFill>
              </a:rPr>
              <a:t>Integración de las áreas funcionales de la empresa</a:t>
            </a:r>
            <a:r>
              <a:rPr lang="es-ES" altLang="es-ES_tradnl" sz="180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Compras a proveedores </a:t>
            </a:r>
          </a:p>
        </p:txBody>
      </p:sp>
      <p:sp>
        <p:nvSpPr>
          <p:cNvPr id="68611" name="Rectangle 3"/>
          <p:cNvSpPr>
            <a:spLocks noGrp="1"/>
          </p:cNvSpPr>
          <p:nvPr>
            <p:ph type="body" idx="1"/>
          </p:nvPr>
        </p:nvSpPr>
        <p:spPr>
          <a:xfrm>
            <a:off x="533400" y="1295400"/>
            <a:ext cx="8458200" cy="4525963"/>
          </a:xfrm>
          <a:noFill/>
        </p:spPr>
        <p:txBody>
          <a:bodyPr/>
          <a:lstStyle/>
          <a:p>
            <a:r>
              <a:rPr lang="es-MX" altLang="es-ES_tradnl" sz="2800"/>
              <a:t>Está ligado al subsistema de producción</a:t>
            </a:r>
          </a:p>
          <a:p>
            <a:r>
              <a:rPr lang="es-MX" altLang="es-ES_tradnl" sz="2800"/>
              <a:t>Su función consiste</a:t>
            </a:r>
          </a:p>
          <a:p>
            <a:pPr lvl="1"/>
            <a:r>
              <a:rPr lang="es-MX" altLang="es-ES_tradnl" sz="2300"/>
              <a:t>Identificar al proveedor con mayor capacidad </a:t>
            </a:r>
          </a:p>
          <a:p>
            <a:pPr lvl="2"/>
            <a:r>
              <a:rPr lang="es-MX" altLang="es-ES_tradnl" sz="2100"/>
              <a:t>Obtener el producto requerido</a:t>
            </a:r>
          </a:p>
          <a:p>
            <a:pPr lvl="2"/>
            <a:r>
              <a:rPr lang="es-MX" altLang="es-ES_tradnl" sz="2100"/>
              <a:t>Con la calidad más óptima</a:t>
            </a:r>
          </a:p>
          <a:p>
            <a:pPr lvl="2"/>
            <a:r>
              <a:rPr lang="es-MX" altLang="es-ES_tradnl" sz="2100"/>
              <a:t>El menor coste posible</a:t>
            </a:r>
          </a:p>
          <a:p>
            <a:pPr lvl="2"/>
            <a:r>
              <a:rPr lang="es-MX" altLang="es-ES_tradnl" sz="2100"/>
              <a:t>El menor tiempo de espera</a:t>
            </a:r>
          </a:p>
          <a:p>
            <a:pPr lvl="2"/>
            <a:r>
              <a:rPr lang="es-MX" altLang="es-ES_tradnl" sz="2100"/>
              <a:t>Las mejores condiciones de pago </a:t>
            </a:r>
          </a:p>
          <a:p>
            <a:pPr lvl="2"/>
            <a:r>
              <a:rPr lang="es-MX" altLang="es-ES_tradnl" sz="2100"/>
              <a:t>Un excelente servicio posventa</a:t>
            </a:r>
          </a:p>
          <a:p>
            <a:pPr lvl="1"/>
            <a:r>
              <a:rPr lang="es-MX" altLang="es-ES_tradnl" sz="2300"/>
              <a:t>Se necesita un histórico de funcionamiento con los proveedores </a:t>
            </a:r>
          </a:p>
          <a:p>
            <a:pPr lvl="2"/>
            <a:r>
              <a:rPr lang="es-MX" altLang="es-ES_tradnl" sz="2100"/>
              <a:t>como guía para decidir operaciones futuras</a:t>
            </a:r>
          </a:p>
          <a:p>
            <a:pPr lvl="1"/>
            <a:endParaRPr lang="es-MX" altLang="es-ES_tradnl" sz="2300"/>
          </a:p>
          <a:p>
            <a:endParaRPr lang="es-ES" altLang="es-ES_tradnl" sz="23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3600"/>
              <a:t>Modelo de Diagrama Flujo de Datos</a:t>
            </a:r>
          </a:p>
        </p:txBody>
      </p:sp>
      <p:pic>
        <p:nvPicPr>
          <p:cNvPr id="706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2438400"/>
            <a:ext cx="883920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9 CuadroTexto"/>
          <p:cNvSpPr txBox="1">
            <a:spLocks noChangeArrowheads="1"/>
          </p:cNvSpPr>
          <p:nvPr/>
        </p:nvSpPr>
        <p:spPr bwMode="auto">
          <a:xfrm>
            <a:off x="2362200" y="4811713"/>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0000"/>
                </a:solidFill>
              </a:rPr>
              <a:t>Diagrama de contexto</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3600"/>
              <a:t>Modelo de Diagrama Flujo de Datos</a:t>
            </a:r>
          </a:p>
        </p:txBody>
      </p:sp>
      <p:pic>
        <p:nvPicPr>
          <p:cNvPr id="72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12825"/>
            <a:ext cx="8534400"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5 CuadroTexto"/>
          <p:cNvSpPr txBox="1">
            <a:spLocks noChangeArrowheads="1"/>
          </p:cNvSpPr>
          <p:nvPr/>
        </p:nvSpPr>
        <p:spPr bwMode="auto">
          <a:xfrm>
            <a:off x="0" y="4002088"/>
            <a:ext cx="1447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0000"/>
                </a:solidFill>
              </a:rPr>
              <a:t>Diagrama Nivel 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3600"/>
              <a:t>Modelo de Diagrama Flujo de Datos</a:t>
            </a:r>
          </a:p>
        </p:txBody>
      </p:sp>
      <p:pic>
        <p:nvPicPr>
          <p:cNvPr id="747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81100"/>
            <a:ext cx="899160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4 CuadroTexto"/>
          <p:cNvSpPr txBox="1">
            <a:spLocks noChangeArrowheads="1"/>
          </p:cNvSpPr>
          <p:nvPr/>
        </p:nvSpPr>
        <p:spPr bwMode="auto">
          <a:xfrm>
            <a:off x="0" y="3429000"/>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0000"/>
                </a:solidFill>
              </a:rPr>
              <a:t>Subproceso compras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3600"/>
              <a:t>Modelo de Diagrama Flujo de Datos</a:t>
            </a:r>
          </a:p>
        </p:txBody>
      </p:sp>
      <p:pic>
        <p:nvPicPr>
          <p:cNvPr id="768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52525"/>
            <a:ext cx="77724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5 CuadroTexto"/>
          <p:cNvSpPr txBox="1">
            <a:spLocks noChangeArrowheads="1"/>
          </p:cNvSpPr>
          <p:nvPr/>
        </p:nvSpPr>
        <p:spPr bwMode="auto">
          <a:xfrm>
            <a:off x="152400" y="4267200"/>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0000"/>
                </a:solidFill>
              </a:rPr>
              <a:t>Subproceso Recepción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Definición de la producción</a:t>
            </a:r>
          </a:p>
        </p:txBody>
      </p:sp>
      <p:sp>
        <p:nvSpPr>
          <p:cNvPr id="19459" name="Rectangle 3"/>
          <p:cNvSpPr>
            <a:spLocks noGrp="1"/>
          </p:cNvSpPr>
          <p:nvPr>
            <p:ph type="body" idx="1"/>
          </p:nvPr>
        </p:nvSpPr>
        <p:spPr>
          <a:xfrm>
            <a:off x="755650" y="1557338"/>
            <a:ext cx="7473950" cy="4525962"/>
          </a:xfrm>
        </p:spPr>
        <p:txBody>
          <a:bodyPr/>
          <a:lstStyle/>
          <a:p>
            <a:r>
              <a:rPr lang="es-ES" altLang="es-ES_tradnl" sz="2800"/>
              <a:t>Definición</a:t>
            </a:r>
          </a:p>
          <a:p>
            <a:pPr lvl="1"/>
            <a:r>
              <a:rPr lang="es-ES" altLang="es-ES_tradnl" sz="2300"/>
              <a:t>Es la creación de un bien o servicio mediante la combinación de factores necesarios para conseguir satisfacer la demanda del mercado.</a:t>
            </a:r>
          </a:p>
          <a:p>
            <a:r>
              <a:rPr lang="es-ES" altLang="es-ES_tradnl" sz="2800"/>
              <a:t>Elementos fundamentales</a:t>
            </a:r>
          </a:p>
          <a:p>
            <a:pPr lvl="1"/>
            <a:r>
              <a:rPr lang="es-ES" altLang="es-ES_tradnl" sz="2300"/>
              <a:t>El material</a:t>
            </a:r>
          </a:p>
          <a:p>
            <a:pPr lvl="1"/>
            <a:r>
              <a:rPr lang="es-ES" altLang="es-ES_tradnl" sz="2300"/>
              <a:t>El hombre (conocimientos y habilidades)</a:t>
            </a:r>
          </a:p>
          <a:p>
            <a:pPr lvl="1"/>
            <a:r>
              <a:rPr lang="es-ES" altLang="es-ES_tradnl" sz="2300"/>
              <a:t>La máquina (tecnología)</a:t>
            </a:r>
          </a:p>
          <a:p>
            <a:pPr lvl="1"/>
            <a:r>
              <a:rPr lang="es-ES" altLang="es-ES_tradnl" sz="2300"/>
              <a:t>El capital</a:t>
            </a:r>
          </a:p>
          <a:p>
            <a:endParaRPr lang="es-ES" altLang="es-ES_tradnl" sz="2800"/>
          </a:p>
          <a:p>
            <a:pPr lvl="1"/>
            <a:endParaRPr lang="es-ES" altLang="es-ES_tradnl" sz="2300"/>
          </a:p>
          <a:p>
            <a:pPr lvl="1" eaLnBrk="1" hangingPunct="1">
              <a:lnSpc>
                <a:spcPct val="90000"/>
              </a:lnSpc>
              <a:spcBef>
                <a:spcPct val="0"/>
              </a:spcBef>
              <a:buSzPct val="75000"/>
              <a:buFont typeface="Wingdings 3" charset="2"/>
              <a:buChar char=""/>
            </a:pPr>
            <a:endParaRPr lang="es-ES" altLang="es-ES_tradnl" sz="2800"/>
          </a:p>
          <a:p>
            <a:pPr eaLnBrk="1" hangingPunct="1">
              <a:lnSpc>
                <a:spcPct val="90000"/>
              </a:lnSpc>
            </a:pPr>
            <a:endParaRPr lang="es-ES" altLang="es-ES_tradnl" sz="2800"/>
          </a:p>
          <a:p>
            <a:endParaRPr lang="es-ES" altLang="es-ES_tradnl" sz="2800"/>
          </a:p>
        </p:txBody>
      </p:sp>
      <p:sp>
        <p:nvSpPr>
          <p:cNvPr id="4" name="3 CuadroTexto"/>
          <p:cNvSpPr txBox="1">
            <a:spLocks noChangeArrowheads="1"/>
          </p:cNvSpPr>
          <p:nvPr/>
        </p:nvSpPr>
        <p:spPr bwMode="auto">
          <a:xfrm>
            <a:off x="1676400" y="5400675"/>
            <a:ext cx="7696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000">
                <a:solidFill>
                  <a:srgbClr val="FF0000"/>
                </a:solidFill>
                <a:latin typeface="Tahoma" charset="0"/>
              </a:rPr>
              <a:t>Por medio de los cuatro elementos coordinados eficientemente y mediante una buena administración podemos obtener los productos que nos generan ganancia</a:t>
            </a:r>
            <a:r>
              <a:rPr lang="es-ES" altLang="es-ES_tradnl" sz="200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Compras a proveedores </a:t>
            </a:r>
          </a:p>
        </p:txBody>
      </p:sp>
      <p:sp>
        <p:nvSpPr>
          <p:cNvPr id="78851" name="Rectangle 3"/>
          <p:cNvSpPr>
            <a:spLocks noGrp="1"/>
          </p:cNvSpPr>
          <p:nvPr>
            <p:ph type="body" idx="1"/>
          </p:nvPr>
        </p:nvSpPr>
        <p:spPr>
          <a:xfrm>
            <a:off x="533400" y="1295400"/>
            <a:ext cx="8458200" cy="685800"/>
          </a:xfrm>
          <a:noFill/>
        </p:spPr>
        <p:txBody>
          <a:bodyPr/>
          <a:lstStyle/>
          <a:p>
            <a:r>
              <a:rPr lang="es-MX" altLang="es-ES_tradnl" sz="2800"/>
              <a:t>Secuencia de operaciones</a:t>
            </a:r>
            <a:endParaRPr lang="es-MX" altLang="es-ES_tradnl" sz="2300"/>
          </a:p>
          <a:p>
            <a:pPr lvl="1"/>
            <a:endParaRPr lang="es-MX" altLang="es-ES_tradnl" sz="2300"/>
          </a:p>
          <a:p>
            <a:endParaRPr lang="es-MX" altLang="es-ES_tradnl" sz="2300"/>
          </a:p>
          <a:p>
            <a:endParaRPr lang="es-ES" altLang="es-ES_tradnl" sz="2300"/>
          </a:p>
        </p:txBody>
      </p:sp>
      <p:graphicFrame>
        <p:nvGraphicFramePr>
          <p:cNvPr id="5" name="4 Diagrama"/>
          <p:cNvGraphicFramePr/>
          <p:nvPr/>
        </p:nvGraphicFramePr>
        <p:xfrm>
          <a:off x="304800" y="15240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5 Tabla"/>
          <p:cNvGraphicFramePr>
            <a:graphicFrameLocks noGrp="1"/>
          </p:cNvGraphicFramePr>
          <p:nvPr/>
        </p:nvGraphicFramePr>
        <p:xfrm>
          <a:off x="330200" y="4572000"/>
          <a:ext cx="8305800" cy="371475"/>
        </p:xfrm>
        <a:graphic>
          <a:graphicData uri="http://schemas.openxmlformats.org/drawingml/2006/table">
            <a:tbl>
              <a:tblPr/>
              <a:tblGrid>
                <a:gridCol w="1384300"/>
                <a:gridCol w="1384300"/>
                <a:gridCol w="1384300"/>
                <a:gridCol w="1384300"/>
                <a:gridCol w="1384300"/>
                <a:gridCol w="1384300"/>
              </a:tblGrid>
              <a:tr h="371475">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Almacenes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Compras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Compras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Recepción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Almacenes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Contabilidad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7" name="6 Tabla"/>
          <p:cNvGraphicFramePr>
            <a:graphicFrameLocks noGrp="1"/>
          </p:cNvGraphicFramePr>
          <p:nvPr/>
        </p:nvGraphicFramePr>
        <p:xfrm>
          <a:off x="457200" y="2286000"/>
          <a:ext cx="8001000" cy="1310640"/>
        </p:xfrm>
        <a:graphic>
          <a:graphicData uri="http://schemas.openxmlformats.org/drawingml/2006/table">
            <a:tbl>
              <a:tblPr/>
              <a:tblGrid>
                <a:gridCol w="1447800"/>
                <a:gridCol w="1219200"/>
                <a:gridCol w="1333500"/>
                <a:gridCol w="1333500"/>
                <a:gridCol w="1333500"/>
                <a:gridCol w="1333500"/>
              </a:tblGrid>
              <a:tr h="1143000">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Detección de necesidad de reponer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Recepción de pedido de reposición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Recepción de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cotizaciones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Recepción de mercancía y remito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9</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Recepción mercancía y parte de recepción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11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Registro contable en euros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8" name="7 Tabla"/>
          <p:cNvGraphicFramePr>
            <a:graphicFrameLocks noGrp="1"/>
          </p:cNvGraphicFramePr>
          <p:nvPr/>
        </p:nvGraphicFramePr>
        <p:xfrm>
          <a:off x="533400" y="5486400"/>
          <a:ext cx="8001000" cy="1143000"/>
        </p:xfrm>
        <a:graphic>
          <a:graphicData uri="http://schemas.openxmlformats.org/drawingml/2006/table">
            <a:tbl>
              <a:tblPr/>
              <a:tblGrid>
                <a:gridCol w="1447800"/>
                <a:gridCol w="1219200"/>
                <a:gridCol w="1333500"/>
                <a:gridCol w="1333500"/>
                <a:gridCol w="2667000"/>
              </a:tblGrid>
              <a:tr h="1143000">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Emisión pedido de reposición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Emisión pedido de cotización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Emisión orden de compra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Emisión parte de recepción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buClr>
                          <a:schemeClr val="accent1"/>
                        </a:buClr>
                        <a:buSzPct val="75000"/>
                        <a:buFont typeface="Wingdings 3" charset="2"/>
                        <a:defRPr sz="2700">
                          <a:solidFill>
                            <a:srgbClr val="333333"/>
                          </a:solidFill>
                          <a:latin typeface="Tahoma" charset="0"/>
                          <a:ea typeface="ＭＳ Ｐゴシック" charset="-128"/>
                        </a:defRPr>
                      </a:lvl1pPr>
                      <a:lvl2pPr marL="37931725" indent="-37474525" eaLnBrk="0" hangingPunct="0">
                        <a:spcBef>
                          <a:spcPct val="20000"/>
                        </a:spcBef>
                        <a:buClr>
                          <a:schemeClr val="accent1"/>
                        </a:buClr>
                        <a:buFont typeface="Verdana" charset="0"/>
                        <a:defRPr sz="2200">
                          <a:solidFill>
                            <a:srgbClr val="333333"/>
                          </a:solidFill>
                          <a:latin typeface="Tahoma" charset="0"/>
                          <a:ea typeface="ＭＳ Ｐゴシック" charset="-128"/>
                        </a:defRPr>
                      </a:lvl2pPr>
                      <a:lvl3pPr eaLnBrk="0" hangingPunct="0">
                        <a:spcBef>
                          <a:spcPct val="20000"/>
                        </a:spcBef>
                        <a:defRPr sz="2000">
                          <a:solidFill>
                            <a:srgbClr val="333333"/>
                          </a:solidFill>
                          <a:latin typeface="Tahoma" charset="0"/>
                          <a:ea typeface="ＭＳ Ｐゴシック" charset="-128"/>
                        </a:defRPr>
                      </a:lvl3pPr>
                      <a:lvl4pPr eaLnBrk="0" hangingPunct="0">
                        <a:spcBef>
                          <a:spcPct val="20000"/>
                        </a:spcBef>
                        <a:defRPr sz="2000">
                          <a:solidFill>
                            <a:srgbClr val="333333"/>
                          </a:solidFill>
                          <a:latin typeface="Tahoma" charset="0"/>
                          <a:ea typeface="ＭＳ Ｐゴシック" charset="-128"/>
                        </a:defRPr>
                      </a:lvl4pPr>
                      <a:lvl5pPr eaLnBrk="0" hangingPunct="0">
                        <a:spcBef>
                          <a:spcPct val="20000"/>
                        </a:spcBef>
                        <a:defRPr>
                          <a:solidFill>
                            <a:srgbClr val="333333"/>
                          </a:solidFill>
                          <a:latin typeface="Tahoma" charset="0"/>
                          <a:ea typeface="ＭＳ Ｐゴシック" charset="-128"/>
                        </a:defRPr>
                      </a:lvl5pPr>
                      <a:lvl6pPr marL="457200" eaLnBrk="0" fontAlgn="base" hangingPunct="0">
                        <a:spcBef>
                          <a:spcPct val="20000"/>
                        </a:spcBef>
                        <a:spcAft>
                          <a:spcPct val="0"/>
                        </a:spcAft>
                        <a:defRPr>
                          <a:solidFill>
                            <a:srgbClr val="333333"/>
                          </a:solidFill>
                          <a:latin typeface="Tahoma" charset="0"/>
                          <a:ea typeface="ＭＳ Ｐゴシック" charset="-128"/>
                        </a:defRPr>
                      </a:lvl6pPr>
                      <a:lvl7pPr marL="914400" eaLnBrk="0" fontAlgn="base" hangingPunct="0">
                        <a:spcBef>
                          <a:spcPct val="20000"/>
                        </a:spcBef>
                        <a:spcAft>
                          <a:spcPct val="0"/>
                        </a:spcAft>
                        <a:defRPr>
                          <a:solidFill>
                            <a:srgbClr val="333333"/>
                          </a:solidFill>
                          <a:latin typeface="Tahoma" charset="0"/>
                          <a:ea typeface="ＭＳ Ｐゴシック" charset="-128"/>
                        </a:defRPr>
                      </a:lvl7pPr>
                      <a:lvl8pPr marL="1371600" eaLnBrk="0" fontAlgn="base" hangingPunct="0">
                        <a:spcBef>
                          <a:spcPct val="20000"/>
                        </a:spcBef>
                        <a:spcAft>
                          <a:spcPct val="0"/>
                        </a:spcAft>
                        <a:defRPr>
                          <a:solidFill>
                            <a:srgbClr val="333333"/>
                          </a:solidFill>
                          <a:latin typeface="Tahoma" charset="0"/>
                          <a:ea typeface="ＭＳ Ｐゴシック" charset="-128"/>
                        </a:defRPr>
                      </a:lvl8pPr>
                      <a:lvl9pPr marL="1828800" eaLnBrk="0" fontAlgn="base" hangingPunct="0">
                        <a:spcBef>
                          <a:spcPct val="20000"/>
                        </a:spcBef>
                        <a:spcAft>
                          <a:spcPct val="0"/>
                        </a:spcAft>
                        <a:defRPr>
                          <a:solidFill>
                            <a:srgbClr val="333333"/>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10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ES_tradnl" sz="1600" b="0" i="0" u="none" strike="noStrike" cap="none" normalizeH="0" baseline="0">
                        <a:ln>
                          <a:noFill/>
                        </a:ln>
                        <a:solidFill>
                          <a:srgbClr val="FFFFFF"/>
                        </a:solidFill>
                        <a:effectLst/>
                        <a:latin typeface="Tahoma" charset="0"/>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0" i="0" u="none" strike="noStrike" cap="none" normalizeH="0" baseline="0">
                          <a:ln>
                            <a:noFill/>
                          </a:ln>
                          <a:solidFill>
                            <a:srgbClr val="FFFFFF"/>
                          </a:solidFill>
                          <a:effectLst/>
                          <a:latin typeface="Tahoma" charset="0"/>
                          <a:ea typeface="ＭＳ Ｐゴシック" charset="-128"/>
                        </a:rPr>
                        <a:t>Registro del ingreso físico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8899" name="8 CuadroTexto"/>
          <p:cNvSpPr txBox="1">
            <a:spLocks noChangeArrowheads="1"/>
          </p:cNvSpPr>
          <p:nvPr/>
        </p:nvSpPr>
        <p:spPr bwMode="auto">
          <a:xfrm>
            <a:off x="-76200" y="19050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2000">
                <a:solidFill>
                  <a:srgbClr val="FF0000"/>
                </a:solidFill>
              </a:rPr>
              <a:t>INPUT</a:t>
            </a:r>
          </a:p>
        </p:txBody>
      </p:sp>
      <p:sp>
        <p:nvSpPr>
          <p:cNvPr id="78900" name="9 CuadroTexto"/>
          <p:cNvSpPr txBox="1">
            <a:spLocks noChangeArrowheads="1"/>
          </p:cNvSpPr>
          <p:nvPr/>
        </p:nvSpPr>
        <p:spPr bwMode="auto">
          <a:xfrm>
            <a:off x="76200" y="51054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000">
                <a:solidFill>
                  <a:srgbClr val="FF0000"/>
                </a:solidFill>
              </a:rPr>
              <a:t>OUTPUT</a:t>
            </a:r>
          </a:p>
        </p:txBody>
      </p:sp>
      <p:sp>
        <p:nvSpPr>
          <p:cNvPr id="78901" name="9 CuadroTexto"/>
          <p:cNvSpPr txBox="1">
            <a:spLocks noChangeArrowheads="1"/>
          </p:cNvSpPr>
          <p:nvPr/>
        </p:nvSpPr>
        <p:spPr bwMode="auto">
          <a:xfrm>
            <a:off x="4038600" y="5010150"/>
            <a:ext cx="251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dirty="0">
                <a:solidFill>
                  <a:srgbClr val="FF0000"/>
                </a:solidFill>
              </a:rPr>
              <a:t>Sectores </a:t>
            </a:r>
            <a:r>
              <a:rPr lang="es-ES" altLang="es-ES_tradnl" sz="1600" dirty="0" smtClean="0">
                <a:solidFill>
                  <a:srgbClr val="FF0000"/>
                </a:solidFill>
              </a:rPr>
              <a:t>que intervienen</a:t>
            </a:r>
            <a:endParaRPr lang="es-ES" altLang="es-ES_tradnl" sz="1600" dirty="0">
              <a:solidFill>
                <a:srgbClr val="FF0000"/>
              </a:solidFill>
            </a:endParaRPr>
          </a:p>
        </p:txBody>
      </p:sp>
      <p:cxnSp>
        <p:nvCxnSpPr>
          <p:cNvPr id="14" name="13 Conector recto de flecha"/>
          <p:cNvCxnSpPr/>
          <p:nvPr/>
        </p:nvCxnSpPr>
        <p:spPr>
          <a:xfrm rot="10800000">
            <a:off x="3124200" y="5029200"/>
            <a:ext cx="762000" cy="1524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8903" name="9 CuadroTexto"/>
          <p:cNvSpPr txBox="1">
            <a:spLocks noChangeArrowheads="1"/>
          </p:cNvSpPr>
          <p:nvPr/>
        </p:nvSpPr>
        <p:spPr bwMode="auto">
          <a:xfrm>
            <a:off x="381000" y="3581400"/>
            <a:ext cx="251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600">
                <a:solidFill>
                  <a:srgbClr val="FF0000"/>
                </a:solidFill>
              </a:rPr>
              <a:t>Operaciones</a:t>
            </a:r>
          </a:p>
        </p:txBody>
      </p:sp>
      <p:cxnSp>
        <p:nvCxnSpPr>
          <p:cNvPr id="16" name="15 Conector curvado"/>
          <p:cNvCxnSpPr/>
          <p:nvPr/>
        </p:nvCxnSpPr>
        <p:spPr>
          <a:xfrm>
            <a:off x="1905000" y="3657600"/>
            <a:ext cx="304800" cy="228600"/>
          </a:xfrm>
          <a:prstGeom prst="curvedConnector3">
            <a:avLst>
              <a:gd name="adj1" fmla="val 50000"/>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1: Solicitud de compra</a:t>
            </a:r>
          </a:p>
        </p:txBody>
      </p:sp>
      <p:sp>
        <p:nvSpPr>
          <p:cNvPr id="80899" name="Rectangle 3"/>
          <p:cNvSpPr>
            <a:spLocks noGrp="1"/>
          </p:cNvSpPr>
          <p:nvPr>
            <p:ph type="body" idx="1"/>
          </p:nvPr>
        </p:nvSpPr>
        <p:spPr>
          <a:xfrm>
            <a:off x="533400" y="1295400"/>
            <a:ext cx="8458200" cy="4525963"/>
          </a:xfrm>
          <a:noFill/>
        </p:spPr>
        <p:txBody>
          <a:bodyPr/>
          <a:lstStyle/>
          <a:p>
            <a:r>
              <a:rPr lang="es-MX" altLang="es-ES_tradnl" sz="2800"/>
              <a:t>Comienza (</a:t>
            </a:r>
            <a:r>
              <a:rPr lang="es-MX" altLang="es-ES_tradnl" sz="2800">
                <a:solidFill>
                  <a:srgbClr val="00B050"/>
                </a:solidFill>
              </a:rPr>
              <a:t>Entrada</a:t>
            </a:r>
            <a:r>
              <a:rPr lang="es-MX" altLang="es-ES_tradnl" sz="2800"/>
              <a:t>)</a:t>
            </a:r>
          </a:p>
          <a:p>
            <a:pPr lvl="1"/>
            <a:r>
              <a:rPr lang="es-MX" altLang="es-ES_tradnl" sz="2400"/>
              <a:t>Detección de la necesidad </a:t>
            </a:r>
          </a:p>
          <a:p>
            <a:pPr lvl="2"/>
            <a:r>
              <a:rPr lang="es-MX" altLang="es-ES_tradnl" sz="2200"/>
              <a:t>de reponer</a:t>
            </a:r>
          </a:p>
          <a:p>
            <a:pPr lvl="2"/>
            <a:r>
              <a:rPr lang="es-MX" altLang="es-ES_tradnl" sz="2200"/>
              <a:t>adquirir un bien</a:t>
            </a:r>
          </a:p>
          <a:p>
            <a:pPr lvl="1"/>
            <a:r>
              <a:rPr lang="es-MX" altLang="es-ES_tradnl" sz="2300"/>
              <a:t>Almacenes emitirá </a:t>
            </a:r>
          </a:p>
          <a:p>
            <a:pPr lvl="2"/>
            <a:r>
              <a:rPr lang="es-MX" altLang="es-ES_tradnl" sz="2100"/>
              <a:t>un pedido de reposición (cuando necesita reponer)</a:t>
            </a:r>
          </a:p>
          <a:p>
            <a:pPr lvl="3"/>
            <a:r>
              <a:rPr lang="es-MX" altLang="es-ES_tradnl" sz="1900"/>
              <a:t>Nivel stock mínimo</a:t>
            </a:r>
          </a:p>
          <a:p>
            <a:pPr lvl="3"/>
            <a:r>
              <a:rPr lang="es-MX" altLang="es-ES_tradnl" sz="1900"/>
              <a:t>Nivel stock máximo</a:t>
            </a:r>
          </a:p>
          <a:p>
            <a:pPr lvl="3"/>
            <a:r>
              <a:rPr lang="es-MX" altLang="es-ES_tradnl" sz="1900"/>
              <a:t>Nivel de punto de pedido: Existencias superiores al stock mínimo, pero se tiene en cuenta el periodo de reposición y el consumo en ese periodo</a:t>
            </a:r>
          </a:p>
          <a:p>
            <a:pPr lvl="4"/>
            <a:r>
              <a:rPr lang="es-MX" altLang="es-ES_tradnl" sz="1700"/>
              <a:t>se determina usando los planes de consumo previstos</a:t>
            </a:r>
          </a:p>
          <a:p>
            <a:pPr lvl="2"/>
            <a:r>
              <a:rPr lang="es-MX" altLang="es-ES_tradnl" sz="2100"/>
              <a:t>Pedido de materiales (cuando adquiere un bien)</a:t>
            </a:r>
          </a:p>
          <a:p>
            <a:pPr lvl="1"/>
            <a:endParaRPr lang="es-MX" altLang="es-ES_tradnl" sz="2300"/>
          </a:p>
          <a:p>
            <a:pPr lvl="1">
              <a:buFont typeface="Verdana" charset="0"/>
              <a:buNone/>
            </a:pPr>
            <a:endParaRPr lang="es-MX" altLang="es-ES_tradnl"/>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294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8839200"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499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88392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70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764588" cy="4495800"/>
          </a:xfrm>
          <a:prstGeom prst="rect">
            <a:avLst/>
          </a:prstGeom>
          <a:solidFill>
            <a:schemeClr val="tx1"/>
          </a:solidFill>
          <a:ln w="9525">
            <a:solidFill>
              <a:schemeClr val="tx1"/>
            </a:solidFill>
            <a:miter lim="800000"/>
            <a:headEnd/>
            <a:tailEnd/>
          </a:ln>
        </p:spPr>
      </p:pic>
      <p:sp>
        <p:nvSpPr>
          <p:cNvPr id="5"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4000"/>
              <a:t>Ficha de artículos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4000"/>
              <a:t>Ficha de artículos</a:t>
            </a:r>
          </a:p>
        </p:txBody>
      </p:sp>
      <p:sp>
        <p:nvSpPr>
          <p:cNvPr id="89091" name="Rectangle 46"/>
          <p:cNvSpPr>
            <a:spLocks noChangeArrowheads="1"/>
          </p:cNvSpPr>
          <p:nvPr/>
        </p:nvSpPr>
        <p:spPr bwMode="auto">
          <a:xfrm>
            <a:off x="1031875" y="3194050"/>
            <a:ext cx="7385050" cy="369888"/>
          </a:xfrm>
          <a:prstGeom prst="rect">
            <a:avLst/>
          </a:prstGeom>
          <a:solidFill>
            <a:srgbClr val="FFFF99"/>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t>Disponible = En Stock – Comprometido + Solicitado</a:t>
            </a:r>
          </a:p>
        </p:txBody>
      </p:sp>
      <p:sp>
        <p:nvSpPr>
          <p:cNvPr id="89092" name="Text Box 50"/>
          <p:cNvSpPr txBox="1">
            <a:spLocks noChangeArrowheads="1"/>
          </p:cNvSpPr>
          <p:nvPr>
            <p:custDataLst>
              <p:tags r:id="rId1"/>
            </p:custDataLst>
          </p:nvPr>
        </p:nvSpPr>
        <p:spPr bwMode="auto">
          <a:xfrm>
            <a:off x="4343400" y="1651000"/>
            <a:ext cx="241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s-ES_tradnl" sz="1400" b="1"/>
          </a:p>
        </p:txBody>
      </p:sp>
      <p:sp>
        <p:nvSpPr>
          <p:cNvPr id="89093" name="Text Box 53"/>
          <p:cNvSpPr txBox="1">
            <a:spLocks noChangeArrowheads="1"/>
          </p:cNvSpPr>
          <p:nvPr>
            <p:custDataLst>
              <p:tags r:id="rId2"/>
            </p:custDataLst>
          </p:nvPr>
        </p:nvSpPr>
        <p:spPr bwMode="auto">
          <a:xfrm>
            <a:off x="7664450" y="1651000"/>
            <a:ext cx="241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s-ES_tradnl" sz="1400" b="1"/>
          </a:p>
        </p:txBody>
      </p:sp>
      <p:pic>
        <p:nvPicPr>
          <p:cNvPr id="89094" name="Picture 54" descr="19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0438" y="1169988"/>
            <a:ext cx="7497762"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5" name="Text Box 55"/>
          <p:cNvSpPr txBox="1">
            <a:spLocks noChangeArrowheads="1"/>
          </p:cNvSpPr>
          <p:nvPr>
            <p:custDataLst>
              <p:tags r:id="rId3"/>
            </p:custDataLst>
          </p:nvPr>
        </p:nvSpPr>
        <p:spPr bwMode="auto">
          <a:xfrm>
            <a:off x="4146550" y="1157288"/>
            <a:ext cx="1225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GB" altLang="es-ES_tradnl" sz="1400" b="1">
                <a:solidFill>
                  <a:srgbClr val="000000"/>
                </a:solidFill>
              </a:rPr>
              <a:t>En stock</a:t>
            </a:r>
            <a:endParaRPr lang="en-US" altLang="es-ES_tradnl" sz="1400" b="1"/>
          </a:p>
        </p:txBody>
      </p:sp>
      <p:sp>
        <p:nvSpPr>
          <p:cNvPr id="89096" name="Text Box 56"/>
          <p:cNvSpPr txBox="1">
            <a:spLocks noChangeArrowheads="1"/>
          </p:cNvSpPr>
          <p:nvPr>
            <p:custDataLst>
              <p:tags r:id="rId4"/>
            </p:custDataLst>
          </p:nvPr>
        </p:nvSpPr>
        <p:spPr bwMode="auto">
          <a:xfrm>
            <a:off x="5086350" y="1179513"/>
            <a:ext cx="168592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GB" altLang="es-ES_tradnl" sz="1200" b="1">
                <a:solidFill>
                  <a:srgbClr val="000000"/>
                </a:solidFill>
              </a:rPr>
              <a:t>Comprometido</a:t>
            </a:r>
            <a:endParaRPr lang="en-US" altLang="es-ES_tradnl" sz="1200" b="1"/>
          </a:p>
        </p:txBody>
      </p:sp>
      <p:sp>
        <p:nvSpPr>
          <p:cNvPr id="89097" name="Text Box 57"/>
          <p:cNvSpPr txBox="1">
            <a:spLocks noChangeArrowheads="1"/>
          </p:cNvSpPr>
          <p:nvPr>
            <p:custDataLst>
              <p:tags r:id="rId5"/>
            </p:custDataLst>
          </p:nvPr>
        </p:nvSpPr>
        <p:spPr bwMode="auto">
          <a:xfrm>
            <a:off x="6400800" y="1157288"/>
            <a:ext cx="1368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GB" altLang="es-ES_tradnl" sz="1400" b="1">
                <a:solidFill>
                  <a:srgbClr val="000000"/>
                </a:solidFill>
              </a:rPr>
              <a:t>Solicitado</a:t>
            </a:r>
            <a:endParaRPr lang="en-US" altLang="es-ES_tradnl" sz="1400" b="1"/>
          </a:p>
        </p:txBody>
      </p:sp>
      <p:sp>
        <p:nvSpPr>
          <p:cNvPr id="89098" name="Text Box 59"/>
          <p:cNvSpPr txBox="1">
            <a:spLocks noChangeArrowheads="1"/>
          </p:cNvSpPr>
          <p:nvPr>
            <p:custDataLst>
              <p:tags r:id="rId6"/>
            </p:custDataLst>
          </p:nvPr>
        </p:nvSpPr>
        <p:spPr bwMode="auto">
          <a:xfrm>
            <a:off x="2941638" y="1157288"/>
            <a:ext cx="1227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GB" altLang="es-ES_tradnl" sz="1400" b="1">
                <a:solidFill>
                  <a:srgbClr val="000000"/>
                </a:solidFill>
              </a:rPr>
              <a:t>Almacén</a:t>
            </a:r>
            <a:endParaRPr lang="en-US" altLang="es-ES_tradnl" sz="1400" b="1"/>
          </a:p>
        </p:txBody>
      </p:sp>
      <p:sp>
        <p:nvSpPr>
          <p:cNvPr id="89099" name="Text Box 60"/>
          <p:cNvSpPr txBox="1">
            <a:spLocks noChangeArrowheads="1"/>
          </p:cNvSpPr>
          <p:nvPr>
            <p:custDataLst>
              <p:tags r:id="rId7"/>
            </p:custDataLst>
          </p:nvPr>
        </p:nvSpPr>
        <p:spPr bwMode="auto">
          <a:xfrm>
            <a:off x="1298575" y="1143000"/>
            <a:ext cx="10525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75000"/>
              </a:lnSpc>
            </a:pPr>
            <a:r>
              <a:rPr lang="en-GB" altLang="es-ES_tradnl" sz="1200" b="1">
                <a:solidFill>
                  <a:srgbClr val="000000"/>
                </a:solidFill>
              </a:rPr>
              <a:t>Código</a:t>
            </a:r>
            <a:br>
              <a:rPr lang="en-GB" altLang="es-ES_tradnl" sz="1200" b="1">
                <a:solidFill>
                  <a:srgbClr val="000000"/>
                </a:solidFill>
              </a:rPr>
            </a:br>
            <a:r>
              <a:rPr lang="en-GB" altLang="es-ES_tradnl" sz="1200" b="1">
                <a:solidFill>
                  <a:srgbClr val="000000"/>
                </a:solidFill>
              </a:rPr>
              <a:t>almacén</a:t>
            </a:r>
            <a:endParaRPr lang="en-US" altLang="es-ES_tradnl" sz="1200" b="1"/>
          </a:p>
        </p:txBody>
      </p:sp>
      <p:sp>
        <p:nvSpPr>
          <p:cNvPr id="89100" name="Text Box 61"/>
          <p:cNvSpPr txBox="1">
            <a:spLocks noChangeArrowheads="1"/>
          </p:cNvSpPr>
          <p:nvPr>
            <p:custDataLst>
              <p:tags r:id="rId8"/>
            </p:custDataLst>
          </p:nvPr>
        </p:nvSpPr>
        <p:spPr bwMode="auto">
          <a:xfrm>
            <a:off x="2381250" y="1422400"/>
            <a:ext cx="2133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GB" altLang="es-ES_tradnl" sz="1400" b="1">
                <a:solidFill>
                  <a:srgbClr val="000000"/>
                </a:solidFill>
              </a:rPr>
              <a:t>Almacén general</a:t>
            </a:r>
            <a:endParaRPr lang="en-US" altLang="es-ES_tradnl" sz="1400" b="1"/>
          </a:p>
        </p:txBody>
      </p:sp>
      <p:sp>
        <p:nvSpPr>
          <p:cNvPr id="89101" name="Text Box 62"/>
          <p:cNvSpPr txBox="1">
            <a:spLocks noChangeArrowheads="1"/>
          </p:cNvSpPr>
          <p:nvPr>
            <p:custDataLst>
              <p:tags r:id="rId9"/>
            </p:custDataLst>
          </p:nvPr>
        </p:nvSpPr>
        <p:spPr bwMode="auto">
          <a:xfrm>
            <a:off x="2381250" y="1649413"/>
            <a:ext cx="8588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GB" altLang="es-ES_tradnl" sz="1400" b="1">
                <a:solidFill>
                  <a:srgbClr val="000000"/>
                </a:solidFill>
              </a:rPr>
              <a:t>Norte</a:t>
            </a:r>
            <a:endParaRPr lang="en-US" altLang="es-ES_tradnl" sz="1400" b="1"/>
          </a:p>
        </p:txBody>
      </p:sp>
      <p:sp>
        <p:nvSpPr>
          <p:cNvPr id="89102" name="Text Box 63"/>
          <p:cNvSpPr txBox="1">
            <a:spLocks noChangeArrowheads="1"/>
          </p:cNvSpPr>
          <p:nvPr>
            <p:custDataLst>
              <p:tags r:id="rId10"/>
            </p:custDataLst>
          </p:nvPr>
        </p:nvSpPr>
        <p:spPr bwMode="auto">
          <a:xfrm>
            <a:off x="2381250" y="1884363"/>
            <a:ext cx="6365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GB" altLang="es-ES_tradnl" sz="1400" b="1">
                <a:solidFill>
                  <a:srgbClr val="000000"/>
                </a:solidFill>
              </a:rPr>
              <a:t>Sur</a:t>
            </a:r>
            <a:endParaRPr lang="en-US" altLang="es-ES_tradnl" sz="1400" b="1"/>
          </a:p>
        </p:txBody>
      </p:sp>
      <p:sp>
        <p:nvSpPr>
          <p:cNvPr id="89103" name="Text Box 64"/>
          <p:cNvSpPr txBox="1">
            <a:spLocks noChangeArrowheads="1"/>
          </p:cNvSpPr>
          <p:nvPr>
            <p:custDataLst>
              <p:tags r:id="rId11"/>
            </p:custDataLst>
          </p:nvPr>
        </p:nvSpPr>
        <p:spPr bwMode="auto">
          <a:xfrm>
            <a:off x="2381250" y="2103438"/>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GB" altLang="es-ES_tradnl" sz="1400" b="1">
                <a:solidFill>
                  <a:srgbClr val="000000"/>
                </a:solidFill>
              </a:rPr>
              <a:t>Drop Ship</a:t>
            </a:r>
            <a:endParaRPr lang="en-US" altLang="es-ES_tradnl" sz="1400" b="1"/>
          </a:p>
        </p:txBody>
      </p:sp>
      <p:sp>
        <p:nvSpPr>
          <p:cNvPr id="89104" name="Rectangle 3"/>
          <p:cNvSpPr txBox="1">
            <a:spLocks/>
          </p:cNvSpPr>
          <p:nvPr/>
        </p:nvSpPr>
        <p:spPr bwMode="auto">
          <a:xfrm>
            <a:off x="914400" y="3505200"/>
            <a:ext cx="78517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Clr>
                <a:schemeClr val="accent1"/>
              </a:buClr>
              <a:buSzPct val="75000"/>
              <a:buFont typeface="Wingdings 3" charset="2"/>
              <a:buNone/>
            </a:pPr>
            <a:endParaRPr lang="es-ES" altLang="es-ES_tradnl" sz="2100">
              <a:solidFill>
                <a:srgbClr val="333333"/>
              </a:solidFill>
              <a:latin typeface="Tahoma" charset="0"/>
            </a:endParaRPr>
          </a:p>
          <a:p>
            <a:pPr eaLnBrk="1" hangingPunct="1">
              <a:buClr>
                <a:schemeClr val="accent1"/>
              </a:buClr>
              <a:buSzPct val="75000"/>
              <a:buFont typeface="Wingdings 3" charset="2"/>
              <a:buNone/>
            </a:pPr>
            <a:r>
              <a:rPr lang="es-ES" altLang="es-ES_tradnl" sz="2100">
                <a:solidFill>
                  <a:srgbClr val="333333"/>
                </a:solidFill>
                <a:latin typeface="Tahoma" charset="0"/>
              </a:rPr>
              <a:t>	</a:t>
            </a:r>
            <a:r>
              <a:rPr lang="es-ES" altLang="es-ES_tradnl" sz="2100">
                <a:solidFill>
                  <a:srgbClr val="FF0000"/>
                </a:solidFill>
                <a:latin typeface="Tahoma" charset="0"/>
              </a:rPr>
              <a:t>En Stock </a:t>
            </a:r>
            <a:r>
              <a:rPr lang="es-ES" altLang="es-ES_tradnl" sz="2100">
                <a:solidFill>
                  <a:srgbClr val="333333"/>
                </a:solidFill>
                <a:latin typeface="Tahoma" charset="0"/>
                <a:sym typeface="Wingdings" charset="2"/>
              </a:rPr>
              <a:t> El stock que tengo actualmente en mi almacén</a:t>
            </a:r>
          </a:p>
          <a:p>
            <a:pPr eaLnBrk="1" hangingPunct="1">
              <a:buClr>
                <a:schemeClr val="accent1"/>
              </a:buClr>
              <a:buSzPct val="75000"/>
              <a:buFont typeface="Wingdings 3" charset="2"/>
              <a:buNone/>
            </a:pPr>
            <a:r>
              <a:rPr lang="es-ES" altLang="es-ES_tradnl" sz="2100">
                <a:solidFill>
                  <a:srgbClr val="333333"/>
                </a:solidFill>
                <a:latin typeface="Tahoma" charset="0"/>
                <a:sym typeface="Wingdings" charset="2"/>
              </a:rPr>
              <a:t>	</a:t>
            </a:r>
            <a:r>
              <a:rPr lang="es-ES" altLang="es-ES_tradnl" sz="2100">
                <a:solidFill>
                  <a:srgbClr val="FF0000"/>
                </a:solidFill>
                <a:latin typeface="Tahoma" charset="0"/>
                <a:sym typeface="Wingdings" charset="2"/>
              </a:rPr>
              <a:t>Stock Comprometido </a:t>
            </a:r>
            <a:r>
              <a:rPr lang="es-ES" altLang="es-ES_tradnl" sz="2100">
                <a:solidFill>
                  <a:srgbClr val="333333"/>
                </a:solidFill>
                <a:latin typeface="Tahoma" charset="0"/>
                <a:sym typeface="Wingdings" charset="2"/>
              </a:rPr>
              <a:t> Pedidos de venta en curso</a:t>
            </a:r>
          </a:p>
          <a:p>
            <a:pPr eaLnBrk="1" hangingPunct="1">
              <a:buClr>
                <a:schemeClr val="accent1"/>
              </a:buClr>
              <a:buSzPct val="75000"/>
              <a:buFont typeface="Wingdings 3" charset="2"/>
              <a:buNone/>
            </a:pPr>
            <a:r>
              <a:rPr lang="es-ES" altLang="es-ES_tradnl" sz="2100">
                <a:solidFill>
                  <a:srgbClr val="333333"/>
                </a:solidFill>
                <a:latin typeface="Tahoma" charset="0"/>
                <a:sym typeface="Wingdings" charset="2"/>
              </a:rPr>
              <a:t>	</a:t>
            </a:r>
            <a:r>
              <a:rPr lang="es-ES" altLang="es-ES_tradnl" sz="2100">
                <a:solidFill>
                  <a:srgbClr val="FF0000"/>
                </a:solidFill>
                <a:latin typeface="Tahoma" charset="0"/>
                <a:sym typeface="Wingdings" charset="2"/>
              </a:rPr>
              <a:t>Stock Solicitado </a:t>
            </a:r>
            <a:r>
              <a:rPr lang="es-ES" altLang="es-ES_tradnl" sz="2100">
                <a:solidFill>
                  <a:srgbClr val="333333"/>
                </a:solidFill>
                <a:latin typeface="Tahoma" charset="0"/>
                <a:sym typeface="Wingdings" charset="2"/>
              </a:rPr>
              <a:t> Pedidos de compra en curso</a:t>
            </a:r>
          </a:p>
          <a:p>
            <a:pPr eaLnBrk="1" hangingPunct="1">
              <a:buClr>
                <a:schemeClr val="accent1"/>
              </a:buClr>
              <a:buSzPct val="75000"/>
              <a:buFont typeface="Wingdings 3" charset="2"/>
              <a:buNone/>
            </a:pPr>
            <a:endParaRPr lang="es-ES" altLang="es-ES_tradnl" sz="2100">
              <a:solidFill>
                <a:srgbClr val="333333"/>
              </a:solidFill>
              <a:latin typeface="Tahoma" charset="0"/>
              <a:sym typeface="Wingdings" charset="2"/>
            </a:endParaRPr>
          </a:p>
          <a:p>
            <a:pPr eaLnBrk="1" hangingPunct="1">
              <a:buClr>
                <a:schemeClr val="accent1"/>
              </a:buClr>
              <a:buSzPct val="75000"/>
              <a:buFont typeface="Wingdings 3" charset="2"/>
              <a:buNone/>
            </a:pPr>
            <a:r>
              <a:rPr lang="es-ES" altLang="es-ES_tradnl" sz="2100">
                <a:solidFill>
                  <a:srgbClr val="333333"/>
                </a:solidFill>
                <a:latin typeface="Tahoma" charset="0"/>
                <a:sym typeface="Wingdings" charset="2"/>
              </a:rPr>
              <a:t>		Cada tipo de documento afectará al stock de una manera diferente</a:t>
            </a:r>
            <a:endParaRPr lang="es-ES" altLang="es-ES_tradnl" sz="2100">
              <a:solidFill>
                <a:srgbClr val="333333"/>
              </a:solidFill>
              <a:latin typeface="Tahoma"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1: Solicitud de compra</a:t>
            </a:r>
          </a:p>
        </p:txBody>
      </p:sp>
      <p:sp>
        <p:nvSpPr>
          <p:cNvPr id="91139" name="Rectangle 3"/>
          <p:cNvSpPr>
            <a:spLocks noGrp="1"/>
          </p:cNvSpPr>
          <p:nvPr>
            <p:ph type="body" idx="1"/>
          </p:nvPr>
        </p:nvSpPr>
        <p:spPr>
          <a:xfrm>
            <a:off x="533400" y="1295400"/>
            <a:ext cx="8458200" cy="4525963"/>
          </a:xfrm>
          <a:noFill/>
        </p:spPr>
        <p:txBody>
          <a:bodyPr/>
          <a:lstStyle/>
          <a:p>
            <a:r>
              <a:rPr lang="es-MX" altLang="es-ES_tradnl" sz="2800"/>
              <a:t>Emisión (</a:t>
            </a:r>
            <a:r>
              <a:rPr lang="es-MX" altLang="es-ES_tradnl" sz="2800">
                <a:solidFill>
                  <a:srgbClr val="00B050"/>
                </a:solidFill>
              </a:rPr>
              <a:t>Salida</a:t>
            </a:r>
            <a:r>
              <a:rPr lang="es-MX" altLang="es-ES_tradnl" sz="2800"/>
              <a:t>)</a:t>
            </a:r>
          </a:p>
          <a:p>
            <a:pPr lvl="1"/>
            <a:r>
              <a:rPr lang="es-MX" altLang="es-ES_tradnl" sz="2400"/>
              <a:t>Archivo</a:t>
            </a:r>
          </a:p>
          <a:p>
            <a:pPr lvl="2"/>
            <a:r>
              <a:rPr lang="es-MX" altLang="es-ES_tradnl" sz="2200"/>
              <a:t>Pedidos de reposición con un número identificativo</a:t>
            </a:r>
          </a:p>
          <a:p>
            <a:pPr lvl="2"/>
            <a:r>
              <a:rPr lang="es-MX" altLang="es-ES_tradnl" sz="2200"/>
              <a:t>Entregas parciales del pedido de reposición</a:t>
            </a:r>
          </a:p>
          <a:p>
            <a:pPr lvl="2"/>
            <a:r>
              <a:rPr lang="es-MX" altLang="es-ES_tradnl" sz="2200"/>
              <a:t>En las recepciones de almacenes los pedidos van cambiando de estado</a:t>
            </a:r>
          </a:p>
          <a:p>
            <a:pPr lvl="1"/>
            <a:r>
              <a:rPr lang="es-MX" altLang="es-ES_tradnl" sz="2300"/>
              <a:t>Formulario impreso</a:t>
            </a:r>
          </a:p>
          <a:p>
            <a:pPr lvl="2"/>
            <a:r>
              <a:rPr lang="es-MX" altLang="es-ES_tradnl" sz="2100"/>
              <a:t>Pedido de reposición</a:t>
            </a:r>
          </a:p>
          <a:p>
            <a:pPr lvl="2"/>
            <a:r>
              <a:rPr lang="es-MX" altLang="es-ES_tradnl" sz="2100"/>
              <a:t>Pedidos renovados por las entregas parciales</a:t>
            </a:r>
          </a:p>
          <a:p>
            <a:pPr lvl="1">
              <a:buFont typeface="Verdana" charset="0"/>
              <a:buNone/>
            </a:pPr>
            <a:endParaRPr lang="es-MX" altLang="es-ES_tradnl"/>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
            <a:ext cx="8686800" cy="6283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Fase 2: Exploración de proveedores</a:t>
            </a:r>
          </a:p>
        </p:txBody>
      </p:sp>
      <p:sp>
        <p:nvSpPr>
          <p:cNvPr id="95235" name="Rectangle 3"/>
          <p:cNvSpPr>
            <a:spLocks noGrp="1"/>
          </p:cNvSpPr>
          <p:nvPr>
            <p:ph type="body" idx="1"/>
          </p:nvPr>
        </p:nvSpPr>
        <p:spPr>
          <a:xfrm>
            <a:off x="533400" y="1295400"/>
            <a:ext cx="8458200" cy="4525963"/>
          </a:xfrm>
          <a:noFill/>
        </p:spPr>
        <p:txBody>
          <a:bodyPr/>
          <a:lstStyle/>
          <a:p>
            <a:r>
              <a:rPr lang="es-MX" altLang="es-ES_tradnl" sz="2800"/>
              <a:t>Comienza (</a:t>
            </a:r>
            <a:r>
              <a:rPr lang="es-MX" altLang="es-ES_tradnl" sz="2800">
                <a:solidFill>
                  <a:srgbClr val="00B050"/>
                </a:solidFill>
              </a:rPr>
              <a:t>Entrada</a:t>
            </a:r>
            <a:r>
              <a:rPr lang="es-MX" altLang="es-ES_tradnl" sz="2800"/>
              <a:t>)</a:t>
            </a:r>
          </a:p>
          <a:p>
            <a:pPr lvl="1"/>
            <a:r>
              <a:rPr lang="es-MX" altLang="es-ES_tradnl" sz="2400"/>
              <a:t>Recepción de los datos del pedido por el Dept. de compras</a:t>
            </a:r>
          </a:p>
          <a:p>
            <a:pPr lvl="1"/>
            <a:r>
              <a:rPr lang="es-MX" altLang="es-ES_tradnl" sz="2400"/>
              <a:t>Acceso al archivo de</a:t>
            </a:r>
          </a:p>
          <a:p>
            <a:pPr lvl="2"/>
            <a:r>
              <a:rPr lang="es-MX" altLang="es-ES_tradnl" sz="2200"/>
              <a:t>Proveedores </a:t>
            </a:r>
          </a:p>
          <a:p>
            <a:pPr lvl="3"/>
            <a:r>
              <a:rPr lang="es-MX" altLang="es-ES_tradnl" sz="2000"/>
              <a:t>Datos fijos (nombre, dirección, etc)</a:t>
            </a:r>
          </a:p>
          <a:p>
            <a:pPr lvl="3"/>
            <a:r>
              <a:rPr lang="es-MX" altLang="es-ES_tradnl" sz="2000"/>
              <a:t>Código y descripción de los productos que suministra</a:t>
            </a:r>
          </a:p>
          <a:p>
            <a:pPr lvl="3"/>
            <a:r>
              <a:rPr lang="es-MX" altLang="es-ES_tradnl" sz="2000"/>
              <a:t>Otros datos como: precios, plazos de entrega, condiciones de pago, calidad, servicio postventa, grado de cumplimiento</a:t>
            </a:r>
          </a:p>
          <a:p>
            <a:pPr lvl="2"/>
            <a:r>
              <a:rPr lang="es-MX" altLang="es-ES_tradnl"/>
              <a:t>Por código de producto, por código de proveedor, por fechas de operaciones anteriores, etc.</a:t>
            </a:r>
          </a:p>
          <a:p>
            <a:endParaRPr lang="es-MX" altLang="es-ES_tradnl"/>
          </a:p>
          <a:p>
            <a:pPr lvl="2"/>
            <a:endParaRPr lang="es-MX" altLang="es-ES_tradnl" sz="2200"/>
          </a:p>
          <a:p>
            <a:pPr lvl="1"/>
            <a:endParaRPr lang="es-MX" altLang="es-ES_tradnl" sz="2400"/>
          </a:p>
          <a:p>
            <a:pPr lvl="1">
              <a:buFont typeface="Verdana" charset="0"/>
              <a:buNone/>
            </a:pPr>
            <a:endParaRPr lang="es-MX" altLang="es-ES_tradnl"/>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728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2588"/>
            <a:ext cx="8534400" cy="639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Definición de la producción</a:t>
            </a:r>
          </a:p>
        </p:txBody>
      </p:sp>
      <p:sp>
        <p:nvSpPr>
          <p:cNvPr id="4099" name="Rectangle 3"/>
          <p:cNvSpPr>
            <a:spLocks noGrp="1"/>
          </p:cNvSpPr>
          <p:nvPr>
            <p:ph type="body" idx="1"/>
          </p:nvPr>
        </p:nvSpPr>
        <p:spPr>
          <a:xfrm>
            <a:off x="755650" y="1557338"/>
            <a:ext cx="7473950" cy="4525962"/>
          </a:xfrm>
        </p:spPr>
        <p:txBody>
          <a:bodyPr/>
          <a:lstStyle/>
          <a:p>
            <a:r>
              <a:rPr lang="es-ES" altLang="es-ES_tradnl" sz="3200"/>
              <a:t>Conflictos</a:t>
            </a:r>
          </a:p>
          <a:p>
            <a:pPr lvl="1"/>
            <a:r>
              <a:rPr lang="es-ES" altLang="es-ES_tradnl" sz="2400"/>
              <a:t>Mal diseño del producto ó servicio</a:t>
            </a:r>
          </a:p>
          <a:p>
            <a:pPr lvl="1" eaLnBrk="1" hangingPunct="1"/>
            <a:r>
              <a:rPr lang="es-ES" altLang="es-ES_tradnl" sz="2400"/>
              <a:t>El desorden en el sitio de trabajo</a:t>
            </a:r>
          </a:p>
          <a:p>
            <a:pPr lvl="1" eaLnBrk="1" hangingPunct="1"/>
            <a:r>
              <a:rPr lang="es-ES" altLang="es-ES_tradnl" sz="2400"/>
              <a:t>El no saber programar la producción</a:t>
            </a:r>
          </a:p>
          <a:p>
            <a:pPr lvl="1" eaLnBrk="1" hangingPunct="1"/>
            <a:r>
              <a:rPr lang="es-ES" altLang="es-ES_tradnl" sz="2400"/>
              <a:t>No controlar la calidad a lo largo de todo el proceso </a:t>
            </a:r>
          </a:p>
          <a:p>
            <a:pPr lvl="1" eaLnBrk="1" hangingPunct="1"/>
            <a:r>
              <a:rPr lang="es-ES" altLang="es-ES_tradnl" sz="2400"/>
              <a:t>Falta de seguridad industrial</a:t>
            </a:r>
          </a:p>
          <a:p>
            <a:pPr lvl="1" eaLnBrk="1" hangingPunct="1"/>
            <a:r>
              <a:rPr lang="es-ES" altLang="es-ES_tradnl" sz="2400"/>
              <a:t>Falta de mantenimiento a los equipos</a:t>
            </a:r>
          </a:p>
          <a:p>
            <a:r>
              <a:rPr lang="es-ES" altLang="es-ES_tradnl" sz="3300"/>
              <a:t>Si corregimos</a:t>
            </a:r>
          </a:p>
          <a:p>
            <a:pPr lvl="1"/>
            <a:r>
              <a:rPr lang="es-CO" altLang="es-ES_tradnl" sz="2800"/>
              <a:t>Altamente competitiva</a:t>
            </a:r>
            <a:endParaRPr lang="es-ES" altLang="es-ES_tradnl" sz="2800"/>
          </a:p>
          <a:p>
            <a:pPr lvl="1"/>
            <a:endParaRPr lang="es-ES" altLang="es-ES_tradnl" sz="2700"/>
          </a:p>
          <a:p>
            <a:pPr lvl="1"/>
            <a:endParaRPr lang="es-ES" altLang="es-ES_tradnl" sz="2300"/>
          </a:p>
          <a:p>
            <a:pPr lvl="1" eaLnBrk="1" hangingPunct="1">
              <a:lnSpc>
                <a:spcPct val="90000"/>
              </a:lnSpc>
              <a:spcBef>
                <a:spcPct val="0"/>
              </a:spcBef>
              <a:buSzPct val="75000"/>
              <a:buFont typeface="Wingdings 3" charset="2"/>
              <a:buChar char=""/>
            </a:pPr>
            <a:endParaRPr lang="es-ES" altLang="es-ES_tradnl" sz="2800"/>
          </a:p>
          <a:p>
            <a:pPr eaLnBrk="1" hangingPunct="1">
              <a:lnSpc>
                <a:spcPct val="90000"/>
              </a:lnSpc>
            </a:pPr>
            <a:endParaRPr lang="es-ES" altLang="es-ES_tradnl" sz="2800"/>
          </a:p>
          <a:p>
            <a:endParaRPr lang="es-ES" altLang="es-ES_tradnl"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Fase 2: Exploración de proveedores</a:t>
            </a:r>
          </a:p>
        </p:txBody>
      </p:sp>
      <p:sp>
        <p:nvSpPr>
          <p:cNvPr id="99331" name="Rectangle 3"/>
          <p:cNvSpPr>
            <a:spLocks noGrp="1"/>
          </p:cNvSpPr>
          <p:nvPr>
            <p:ph type="body" idx="1"/>
          </p:nvPr>
        </p:nvSpPr>
        <p:spPr>
          <a:xfrm>
            <a:off x="533400" y="1295400"/>
            <a:ext cx="8458200" cy="4525963"/>
          </a:xfrm>
          <a:noFill/>
        </p:spPr>
        <p:txBody>
          <a:bodyPr/>
          <a:lstStyle/>
          <a:p>
            <a:r>
              <a:rPr lang="es-MX" altLang="es-ES_tradnl" sz="2800"/>
              <a:t>Emisión (</a:t>
            </a:r>
            <a:r>
              <a:rPr lang="es-MX" altLang="es-ES_tradnl" sz="2800">
                <a:solidFill>
                  <a:srgbClr val="00B050"/>
                </a:solidFill>
              </a:rPr>
              <a:t>Salida</a:t>
            </a:r>
            <a:r>
              <a:rPr lang="es-MX" altLang="es-ES_tradnl" sz="2800"/>
              <a:t>)</a:t>
            </a:r>
          </a:p>
          <a:p>
            <a:pPr lvl="1"/>
            <a:r>
              <a:rPr lang="es-MX" altLang="es-ES_tradnl" sz="2400"/>
              <a:t>Formulario impreso</a:t>
            </a:r>
          </a:p>
          <a:p>
            <a:pPr lvl="2"/>
            <a:r>
              <a:rPr lang="es-MX" altLang="es-ES_tradnl"/>
              <a:t>Pedido de cotización</a:t>
            </a:r>
          </a:p>
          <a:p>
            <a:pPr lvl="3"/>
            <a:r>
              <a:rPr lang="es-MX" altLang="es-ES_tradnl"/>
              <a:t>Descripción precisa de los artículos que se solicitan cotización y si existen condiciones especiales de entrega</a:t>
            </a:r>
          </a:p>
          <a:p>
            <a:pPr lvl="3"/>
            <a:r>
              <a:rPr lang="es-MX" altLang="es-ES_tradnl"/>
              <a:t>Cantidad</a:t>
            </a:r>
          </a:p>
          <a:p>
            <a:pPr lvl="3"/>
            <a:r>
              <a:rPr lang="es-MX" altLang="es-ES_tradnl"/>
              <a:t>Precios: bajo distintas condiciones de pago</a:t>
            </a:r>
          </a:p>
          <a:p>
            <a:pPr lvl="3"/>
            <a:r>
              <a:rPr lang="es-MX" altLang="es-ES_tradnl"/>
              <a:t>Fecha de entrega</a:t>
            </a:r>
          </a:p>
          <a:p>
            <a:pPr lvl="3"/>
            <a:r>
              <a:rPr lang="es-MX" altLang="es-ES_tradnl"/>
              <a:t>Plazo mantenimiento de la oferta</a:t>
            </a:r>
          </a:p>
          <a:p>
            <a:pPr lvl="3"/>
            <a:r>
              <a:rPr lang="es-MX" altLang="es-ES_tradnl"/>
              <a:t>Lugar y fecha tope de mantenimiento de la oferta</a:t>
            </a:r>
          </a:p>
          <a:p>
            <a:pPr lvl="3"/>
            <a:r>
              <a:rPr lang="es-MX" altLang="es-ES_tradnl"/>
              <a:t>Fecha y hora de apertura de los ofreciminetos</a:t>
            </a:r>
          </a:p>
          <a:p>
            <a:pPr lvl="3"/>
            <a:endParaRPr lang="es-MX" altLang="es-ES_tradnl"/>
          </a:p>
          <a:p>
            <a:endParaRPr lang="es-MX" altLang="es-ES_tradnl"/>
          </a:p>
          <a:p>
            <a:pPr lvl="2"/>
            <a:endParaRPr lang="es-MX" altLang="es-ES_tradnl" sz="2200"/>
          </a:p>
          <a:p>
            <a:pPr lvl="1"/>
            <a:endParaRPr lang="es-MX" altLang="es-ES_tradnl" sz="2400"/>
          </a:p>
          <a:p>
            <a:pPr lvl="1">
              <a:buFont typeface="Verdana" charset="0"/>
              <a:buNone/>
            </a:pPr>
            <a:endParaRPr lang="es-MX" altLang="es-ES_tradnl"/>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
            <a:ext cx="8686800" cy="6283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3: Adjudicación de compra</a:t>
            </a:r>
          </a:p>
        </p:txBody>
      </p:sp>
      <p:sp>
        <p:nvSpPr>
          <p:cNvPr id="103427" name="Rectangle 3"/>
          <p:cNvSpPr>
            <a:spLocks noGrp="1"/>
          </p:cNvSpPr>
          <p:nvPr>
            <p:ph type="body" idx="1"/>
          </p:nvPr>
        </p:nvSpPr>
        <p:spPr>
          <a:xfrm>
            <a:off x="533400" y="1295400"/>
            <a:ext cx="8458200" cy="4525963"/>
          </a:xfrm>
          <a:noFill/>
        </p:spPr>
        <p:txBody>
          <a:bodyPr/>
          <a:lstStyle/>
          <a:p>
            <a:r>
              <a:rPr lang="es-MX" altLang="es-ES_tradnl" sz="2800"/>
              <a:t>Comienza (</a:t>
            </a:r>
            <a:r>
              <a:rPr lang="es-MX" altLang="es-ES_tradnl" sz="2800">
                <a:solidFill>
                  <a:srgbClr val="00B050"/>
                </a:solidFill>
              </a:rPr>
              <a:t>Entrada</a:t>
            </a:r>
            <a:r>
              <a:rPr lang="es-MX" altLang="es-ES_tradnl" sz="2800"/>
              <a:t>)</a:t>
            </a:r>
          </a:p>
          <a:p>
            <a:pPr lvl="1"/>
            <a:r>
              <a:rPr lang="es-MX" altLang="es-ES_tradnl" sz="2400"/>
              <a:t>Recepción de las cotizaciones de los proveedores consultados</a:t>
            </a:r>
          </a:p>
          <a:p>
            <a:pPr lvl="2"/>
            <a:r>
              <a:rPr lang="es-MX" altLang="es-ES_tradnl"/>
              <a:t>Se abren todos los sobres a la misma vez</a:t>
            </a:r>
          </a:p>
          <a:p>
            <a:pPr lvl="1"/>
            <a:r>
              <a:rPr lang="es-MX" altLang="es-ES_tradnl"/>
              <a:t>Se estudian las cotizaciones mediante el estudio de sus atributos: precio, calidad, fecha entrega, etc</a:t>
            </a:r>
          </a:p>
          <a:p>
            <a:pPr lvl="1"/>
            <a:endParaRPr lang="es-MX" altLang="es-ES_tradnl"/>
          </a:p>
          <a:p>
            <a:pPr lvl="2"/>
            <a:endParaRPr lang="es-MX" altLang="es-ES_tradnl" sz="2200"/>
          </a:p>
          <a:p>
            <a:pPr lvl="1"/>
            <a:endParaRPr lang="es-MX" altLang="es-ES_tradnl" sz="2400"/>
          </a:p>
          <a:p>
            <a:pPr lvl="1">
              <a:buFont typeface="Verdana" charset="0"/>
              <a:buNone/>
            </a:pPr>
            <a:endParaRPr lang="es-MX" altLang="es-ES_tradnl"/>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3: Adjudicación de compra</a:t>
            </a:r>
          </a:p>
        </p:txBody>
      </p:sp>
      <p:sp>
        <p:nvSpPr>
          <p:cNvPr id="105475" name="Rectangle 3"/>
          <p:cNvSpPr>
            <a:spLocks noGrp="1"/>
          </p:cNvSpPr>
          <p:nvPr>
            <p:ph type="body" idx="1"/>
          </p:nvPr>
        </p:nvSpPr>
        <p:spPr>
          <a:xfrm>
            <a:off x="533400" y="1295400"/>
            <a:ext cx="8458200" cy="4525963"/>
          </a:xfrm>
          <a:noFill/>
        </p:spPr>
        <p:txBody>
          <a:bodyPr/>
          <a:lstStyle/>
          <a:p>
            <a:r>
              <a:rPr lang="es-MX" altLang="es-ES_tradnl" sz="2800"/>
              <a:t>Emisión (</a:t>
            </a:r>
            <a:r>
              <a:rPr lang="es-MX" altLang="es-ES_tradnl" sz="2800">
                <a:solidFill>
                  <a:srgbClr val="00B050"/>
                </a:solidFill>
              </a:rPr>
              <a:t>Salida</a:t>
            </a:r>
            <a:r>
              <a:rPr lang="es-MX" altLang="es-ES_tradnl" sz="2800"/>
              <a:t>)</a:t>
            </a:r>
          </a:p>
          <a:p>
            <a:pPr lvl="1"/>
            <a:r>
              <a:rPr lang="es-MX" altLang="es-ES_tradnl" sz="2400"/>
              <a:t>Documento razonado que justifique la decisión</a:t>
            </a:r>
          </a:p>
          <a:p>
            <a:pPr lvl="1"/>
            <a:r>
              <a:rPr lang="es-MX" altLang="es-ES_tradnl" sz="2400"/>
              <a:t>Registro de la planilla comparativa</a:t>
            </a:r>
          </a:p>
          <a:p>
            <a:pPr lvl="1"/>
            <a:r>
              <a:rPr lang="es-MX" altLang="es-ES_tradnl" sz="2400"/>
              <a:t>Orden de compra</a:t>
            </a:r>
          </a:p>
          <a:p>
            <a:pPr lvl="2"/>
            <a:r>
              <a:rPr lang="es-MX" altLang="es-ES_tradnl" sz="2200"/>
              <a:t>Se identifica con un código </a:t>
            </a:r>
          </a:p>
          <a:p>
            <a:pPr lvl="2"/>
            <a:r>
              <a:rPr lang="es-MX" altLang="es-ES_tradnl"/>
              <a:t>Debe enviarse a:</a:t>
            </a:r>
          </a:p>
          <a:p>
            <a:pPr lvl="3"/>
            <a:r>
              <a:rPr lang="es-MX" altLang="es-ES_tradnl"/>
              <a:t>Proveedor</a:t>
            </a:r>
          </a:p>
          <a:p>
            <a:pPr lvl="3"/>
            <a:r>
              <a:rPr lang="es-MX" altLang="es-ES_tradnl"/>
              <a:t>Recepción de mercancía (Almacén)</a:t>
            </a:r>
          </a:p>
          <a:p>
            <a:pPr lvl="3"/>
            <a:r>
              <a:rPr lang="es-MX" altLang="es-ES_tradnl"/>
              <a:t>Cuentas a pagar (contabilidad)</a:t>
            </a:r>
          </a:p>
          <a:p>
            <a:pPr lvl="2"/>
            <a:endParaRPr lang="es-MX" altLang="es-ES_tradnl" sz="2200"/>
          </a:p>
          <a:p>
            <a:pPr lvl="1"/>
            <a:endParaRPr lang="es-MX" altLang="es-ES_tradnl" sz="2400"/>
          </a:p>
          <a:p>
            <a:pPr lvl="1">
              <a:buFont typeface="Verdana" charset="0"/>
              <a:buNone/>
            </a:pPr>
            <a:endParaRPr lang="es-MX" altLang="es-ES_tradnl"/>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7522" name="Picture 5"/>
          <p:cNvPicPr>
            <a:picLocks noChangeAspect="1" noChangeArrowheads="1"/>
          </p:cNvPicPr>
          <p:nvPr/>
        </p:nvPicPr>
        <p:blipFill>
          <a:blip r:embed="rId3">
            <a:extLst>
              <a:ext uri="{28A0092B-C50C-407E-A947-70E740481C1C}">
                <a14:useLocalDpi xmlns:a14="http://schemas.microsoft.com/office/drawing/2010/main" val="0"/>
              </a:ext>
            </a:extLst>
          </a:blip>
          <a:srcRect b="11246"/>
          <a:stretch>
            <a:fillRect/>
          </a:stretch>
        </p:blipFill>
        <p:spPr bwMode="auto">
          <a:xfrm>
            <a:off x="347663" y="400050"/>
            <a:ext cx="8567737" cy="6305550"/>
          </a:xfrm>
          <a:prstGeom prst="rect">
            <a:avLst/>
          </a:prstGeom>
          <a:solidFill>
            <a:schemeClr val="tx1"/>
          </a:solid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4"/>
          <p:cNvSpPr>
            <a:spLocks noChangeArrowheads="1"/>
          </p:cNvSpPr>
          <p:nvPr/>
        </p:nvSpPr>
        <p:spPr bwMode="auto">
          <a:xfrm>
            <a:off x="381000" y="1557338"/>
            <a:ext cx="8610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954088" eaLnBrk="0" hangingPunct="0">
              <a:defRPr sz="2400">
                <a:solidFill>
                  <a:schemeClr val="tx1"/>
                </a:solidFill>
                <a:latin typeface="Arial" charset="0"/>
                <a:ea typeface="ＭＳ Ｐゴシック" charset="-128"/>
              </a:defRPr>
            </a:lvl1pPr>
            <a:lvl2pPr marL="37931725" indent="-37474525" defTabSz="9540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buClr>
                <a:schemeClr val="accent1"/>
              </a:buClr>
              <a:buSzPct val="75000"/>
              <a:buFont typeface="Wingdings 3" charset="2"/>
              <a:buNone/>
            </a:pPr>
            <a:r>
              <a:rPr lang="es-ES" altLang="es-ES_tradnl" sz="2100" b="1">
                <a:solidFill>
                  <a:srgbClr val="333333"/>
                </a:solidFill>
                <a:latin typeface="Tahoma" charset="0"/>
              </a:rPr>
              <a:t>	</a:t>
            </a:r>
          </a:p>
          <a:p>
            <a:pPr eaLnBrk="1" hangingPunct="1">
              <a:lnSpc>
                <a:spcPct val="90000"/>
              </a:lnSpc>
              <a:buClr>
                <a:schemeClr val="accent1"/>
              </a:buClr>
              <a:buSzPct val="75000"/>
              <a:buFont typeface="Wingdings 3" charset="2"/>
              <a:buNone/>
            </a:pPr>
            <a:endParaRPr lang="es-ES" altLang="es-ES_tradnl" sz="2100" b="1">
              <a:solidFill>
                <a:srgbClr val="333333"/>
              </a:solidFill>
              <a:latin typeface="Tahoma" charset="0"/>
            </a:endParaRPr>
          </a:p>
          <a:p>
            <a:pPr eaLnBrk="1" hangingPunct="1">
              <a:lnSpc>
                <a:spcPct val="90000"/>
              </a:lnSpc>
              <a:buClr>
                <a:schemeClr val="accent1"/>
              </a:buClr>
              <a:buSzPct val="75000"/>
              <a:buFont typeface="Wingdings 3" charset="2"/>
              <a:buNone/>
            </a:pPr>
            <a:r>
              <a:rPr lang="es-ES" altLang="es-ES_tradnl" sz="2100" b="1">
                <a:solidFill>
                  <a:srgbClr val="333333"/>
                </a:solidFill>
                <a:latin typeface="Tahoma" charset="0"/>
              </a:rPr>
              <a:t>	1 CAMBIO DE STATUS : </a:t>
            </a:r>
            <a:r>
              <a:rPr lang="es-ES" altLang="es-ES_tradnl" sz="2100" b="1">
                <a:solidFill>
                  <a:srgbClr val="333333"/>
                </a:solidFill>
                <a:latin typeface="Tahoma" charset="0"/>
                <a:sym typeface="Wingdings" charset="2"/>
              </a:rPr>
              <a:t>PEDIDO PENDIENTE DE RECEPCIÓN</a:t>
            </a:r>
          </a:p>
          <a:p>
            <a:pPr eaLnBrk="1" hangingPunct="1">
              <a:lnSpc>
                <a:spcPct val="90000"/>
              </a:lnSpc>
              <a:buClr>
                <a:schemeClr val="accent1"/>
              </a:buClr>
              <a:buSzPct val="75000"/>
              <a:buFont typeface="Wingdings 3" charset="2"/>
              <a:buNone/>
            </a:pPr>
            <a:endParaRPr lang="es-ES" altLang="es-ES_tradnl" sz="2100" b="1">
              <a:solidFill>
                <a:srgbClr val="333333"/>
              </a:solidFill>
              <a:latin typeface="Tahoma" charset="0"/>
              <a:sym typeface="Wingdings" charset="2"/>
            </a:endParaRPr>
          </a:p>
          <a:p>
            <a:pPr eaLnBrk="1" hangingPunct="1">
              <a:lnSpc>
                <a:spcPct val="90000"/>
              </a:lnSpc>
              <a:buClr>
                <a:schemeClr val="accent1"/>
              </a:buClr>
              <a:buSzPct val="75000"/>
              <a:buFont typeface="Wingdings 3" charset="2"/>
              <a:buNone/>
            </a:pPr>
            <a:r>
              <a:rPr lang="es-ES" altLang="es-ES_tradnl" sz="2100" b="1">
                <a:solidFill>
                  <a:srgbClr val="333333"/>
                </a:solidFill>
                <a:latin typeface="Tahoma" charset="0"/>
                <a:sym typeface="Wingdings" charset="2"/>
              </a:rPr>
              <a:t>	2 AUMENTA LA CANTIDAD SOLICTADA </a:t>
            </a:r>
          </a:p>
          <a:p>
            <a:pPr eaLnBrk="1" hangingPunct="1">
              <a:lnSpc>
                <a:spcPct val="90000"/>
              </a:lnSpc>
              <a:buClr>
                <a:schemeClr val="accent1"/>
              </a:buClr>
              <a:buSzPct val="75000"/>
              <a:buFont typeface="Wingdings 3" charset="2"/>
              <a:buNone/>
            </a:pPr>
            <a:endParaRPr lang="es-ES" altLang="es-ES_tradnl" sz="2100" b="1">
              <a:solidFill>
                <a:srgbClr val="333333"/>
              </a:solidFill>
              <a:latin typeface="Tahoma" charset="0"/>
              <a:sym typeface="Wingdings" charset="2"/>
            </a:endParaRPr>
          </a:p>
          <a:p>
            <a:pPr eaLnBrk="1" hangingPunct="1">
              <a:lnSpc>
                <a:spcPct val="90000"/>
              </a:lnSpc>
              <a:buClr>
                <a:schemeClr val="accent1"/>
              </a:buClr>
              <a:buSzPct val="75000"/>
              <a:buFont typeface="Wingdings 3" charset="2"/>
              <a:buNone/>
            </a:pPr>
            <a:r>
              <a:rPr lang="es-ES" altLang="es-ES_tradnl" sz="2100" b="1">
                <a:solidFill>
                  <a:srgbClr val="333333"/>
                </a:solidFill>
                <a:latin typeface="Tahoma" charset="0"/>
                <a:sym typeface="Wingdings" charset="2"/>
              </a:rPr>
              <a:t>	3 AUMENTA LA CANTIDAD DISPONIBLE</a:t>
            </a:r>
            <a:endParaRPr lang="es-ES" altLang="es-ES_tradnl" sz="2100" b="1">
              <a:solidFill>
                <a:srgbClr val="333333"/>
              </a:solidFill>
              <a:latin typeface="Tahoma" charset="0"/>
            </a:endParaRPr>
          </a:p>
          <a:p>
            <a:pPr eaLnBrk="1" hangingPunct="1">
              <a:lnSpc>
                <a:spcPct val="90000"/>
              </a:lnSpc>
              <a:buClr>
                <a:schemeClr val="accent1"/>
              </a:buClr>
              <a:buSzPct val="75000"/>
              <a:buFont typeface="Wingdings 3" charset="2"/>
              <a:buNone/>
            </a:pPr>
            <a:endParaRPr lang="es-ES" altLang="es-ES_tradnl" sz="2100" b="1">
              <a:solidFill>
                <a:srgbClr val="333333"/>
              </a:solidFill>
              <a:latin typeface="Tahoma" charset="0"/>
            </a:endParaRPr>
          </a:p>
          <a:p>
            <a:pPr eaLnBrk="1" hangingPunct="1">
              <a:lnSpc>
                <a:spcPct val="90000"/>
              </a:lnSpc>
              <a:buClr>
                <a:schemeClr val="accent1"/>
              </a:buClr>
              <a:buSzPct val="75000"/>
              <a:buFont typeface="Wingdings 3" charset="2"/>
              <a:buNone/>
            </a:pPr>
            <a:endParaRPr lang="es-ES" altLang="es-ES_tradnl" sz="2100" b="1">
              <a:solidFill>
                <a:srgbClr val="333333"/>
              </a:solidFill>
              <a:latin typeface="Tahoma" charset="0"/>
            </a:endParaRPr>
          </a:p>
          <a:p>
            <a:pPr eaLnBrk="1" hangingPunct="1">
              <a:lnSpc>
                <a:spcPct val="90000"/>
              </a:lnSpc>
              <a:buClr>
                <a:schemeClr val="accent1"/>
              </a:buClr>
              <a:buSzPct val="75000"/>
              <a:buFont typeface="Wingdings 3" charset="2"/>
              <a:buNone/>
            </a:pPr>
            <a:endParaRPr lang="es-ES" altLang="es-ES_tradnl" sz="2100" b="1">
              <a:solidFill>
                <a:srgbClr val="333333"/>
              </a:solidFill>
              <a:latin typeface="Tahoma" charset="0"/>
            </a:endParaRPr>
          </a:p>
          <a:p>
            <a:pPr eaLnBrk="1" hangingPunct="1">
              <a:lnSpc>
                <a:spcPct val="90000"/>
              </a:lnSpc>
              <a:buClr>
                <a:schemeClr val="accent1"/>
              </a:buClr>
              <a:buSzPct val="75000"/>
              <a:buFont typeface="Wingdings 3" charset="2"/>
              <a:buNone/>
            </a:pPr>
            <a:endParaRPr lang="es-ES" altLang="es-ES_tradnl" sz="2100">
              <a:solidFill>
                <a:srgbClr val="800000"/>
              </a:solidFill>
              <a:latin typeface="Tahoma" charset="0"/>
            </a:endParaRPr>
          </a:p>
        </p:txBody>
      </p:sp>
      <p:sp>
        <p:nvSpPr>
          <p:cNvPr id="130058" name="Rectangle 10"/>
          <p:cNvSpPr>
            <a:spLocks noChangeArrowheads="1"/>
          </p:cNvSpPr>
          <p:nvPr/>
        </p:nvSpPr>
        <p:spPr bwMode="auto">
          <a:xfrm>
            <a:off x="914400" y="5083175"/>
            <a:ext cx="7656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000" b="1">
                <a:latin typeface="Verdana" charset="0"/>
              </a:rPr>
              <a:t>Disponible = En Stock – Comprometido + </a:t>
            </a:r>
            <a:r>
              <a:rPr lang="es-ES" altLang="es-ES_tradnl" sz="2000" b="1">
                <a:solidFill>
                  <a:srgbClr val="800000"/>
                </a:solidFill>
                <a:latin typeface="Verdana" charset="0"/>
              </a:rPr>
              <a:t> </a:t>
            </a:r>
            <a:r>
              <a:rPr lang="es-ES" altLang="es-ES_tradnl" sz="2000" b="1">
                <a:latin typeface="Verdana" charset="0"/>
              </a:rPr>
              <a:t>Solicitado</a:t>
            </a:r>
          </a:p>
        </p:txBody>
      </p:sp>
      <p:sp>
        <p:nvSpPr>
          <p:cNvPr id="130050" name="Rectangle 2"/>
          <p:cNvSpPr>
            <a:spLocks/>
          </p:cNvSpPr>
          <p:nvPr/>
        </p:nvSpPr>
        <p:spPr bwMode="auto">
          <a:xfrm>
            <a:off x="471488" y="539750"/>
            <a:ext cx="6238875" cy="765175"/>
          </a:xfrm>
          <a:prstGeom prst="rect">
            <a:avLst/>
          </a:prstGeom>
          <a:noFill/>
          <a:ln w="9525">
            <a:noFill/>
            <a:miter lim="800000"/>
            <a:headEnd/>
            <a:tailEnd/>
          </a:ln>
        </p:spPr>
        <p:txBody>
          <a:bodyPr anchor="ct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4000" b="1">
                <a:solidFill>
                  <a:schemeClr val="tx2"/>
                </a:solidFill>
                <a:effectLst>
                  <a:outerShdw blurRad="38100" dist="38100" dir="2700000" algn="tl">
                    <a:srgbClr val="C0C0C0"/>
                  </a:outerShdw>
                </a:effectLst>
                <a:latin typeface="Eras Medium ITC" charset="0"/>
              </a:rPr>
              <a:t>CONSECUENCIAS DEL PEDIDO DE COMPRA</a:t>
            </a:r>
          </a:p>
        </p:txBody>
      </p:sp>
      <p:grpSp>
        <p:nvGrpSpPr>
          <p:cNvPr id="2" name="Group 9"/>
          <p:cNvGrpSpPr>
            <a:grpSpLocks/>
          </p:cNvGrpSpPr>
          <p:nvPr/>
        </p:nvGrpSpPr>
        <p:grpSpPr bwMode="auto">
          <a:xfrm>
            <a:off x="866775" y="4868863"/>
            <a:ext cx="7705725" cy="719137"/>
            <a:chOff x="793" y="3113"/>
            <a:chExt cx="4854" cy="453"/>
          </a:xfrm>
        </p:grpSpPr>
        <p:sp>
          <p:nvSpPr>
            <p:cNvPr id="109574" name="Line 6"/>
            <p:cNvSpPr>
              <a:spLocks noChangeShapeType="1"/>
            </p:cNvSpPr>
            <p:nvPr/>
          </p:nvSpPr>
          <p:spPr bwMode="auto">
            <a:xfrm flipV="1">
              <a:off x="4649" y="3113"/>
              <a:ext cx="0" cy="453"/>
            </a:xfrm>
            <a:prstGeom prst="line">
              <a:avLst/>
            </a:prstGeom>
            <a:noFill/>
            <a:ln w="381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s-ES_tradnl"/>
            </a:p>
          </p:txBody>
        </p:sp>
        <p:sp>
          <p:nvSpPr>
            <p:cNvPr id="109575" name="Line 7"/>
            <p:cNvSpPr>
              <a:spLocks noChangeShapeType="1"/>
            </p:cNvSpPr>
            <p:nvPr/>
          </p:nvSpPr>
          <p:spPr bwMode="auto">
            <a:xfrm flipV="1">
              <a:off x="793" y="3113"/>
              <a:ext cx="0" cy="453"/>
            </a:xfrm>
            <a:prstGeom prst="line">
              <a:avLst/>
            </a:prstGeom>
            <a:noFill/>
            <a:ln w="381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s-ES_tradnl"/>
            </a:p>
          </p:txBody>
        </p:sp>
        <p:sp>
          <p:nvSpPr>
            <p:cNvPr id="109576" name="Rectangle 8"/>
            <p:cNvSpPr>
              <a:spLocks noChangeArrowheads="1"/>
            </p:cNvSpPr>
            <p:nvPr/>
          </p:nvSpPr>
          <p:spPr bwMode="auto">
            <a:xfrm>
              <a:off x="824" y="3249"/>
              <a:ext cx="48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000" b="1">
                  <a:solidFill>
                    <a:srgbClr val="800000"/>
                  </a:solidFill>
                  <a:latin typeface="Verdana" charset="0"/>
                </a:rPr>
                <a:t>Disponible</a:t>
              </a:r>
              <a:r>
                <a:rPr lang="es-ES" altLang="es-ES_tradnl" sz="2000" b="1">
                  <a:latin typeface="Verdana" charset="0"/>
                </a:rPr>
                <a:t> = En Stock – Comprometido + </a:t>
              </a:r>
              <a:r>
                <a:rPr lang="es-ES" altLang="es-ES_tradnl" sz="2000" b="1">
                  <a:solidFill>
                    <a:srgbClr val="800000"/>
                  </a:solidFill>
                  <a:latin typeface="Verdana" charset="0"/>
                </a:rPr>
                <a:t> Solicitado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005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8"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Fase 4: Recepción de la mercancía</a:t>
            </a:r>
          </a:p>
        </p:txBody>
      </p:sp>
      <p:sp>
        <p:nvSpPr>
          <p:cNvPr id="111619" name="Rectangle 3"/>
          <p:cNvSpPr>
            <a:spLocks noGrp="1"/>
          </p:cNvSpPr>
          <p:nvPr>
            <p:ph type="body" idx="1"/>
          </p:nvPr>
        </p:nvSpPr>
        <p:spPr>
          <a:xfrm>
            <a:off x="533400" y="1295400"/>
            <a:ext cx="8458200" cy="4525963"/>
          </a:xfrm>
          <a:noFill/>
        </p:spPr>
        <p:txBody>
          <a:bodyPr/>
          <a:lstStyle/>
          <a:p>
            <a:r>
              <a:rPr lang="es-MX" altLang="es-ES_tradnl" sz="2800"/>
              <a:t>Comienza (</a:t>
            </a:r>
            <a:r>
              <a:rPr lang="es-MX" altLang="es-ES_tradnl" sz="2800">
                <a:solidFill>
                  <a:srgbClr val="00B050"/>
                </a:solidFill>
              </a:rPr>
              <a:t>Entrada</a:t>
            </a:r>
            <a:r>
              <a:rPr lang="es-MX" altLang="es-ES_tradnl" sz="2800"/>
              <a:t>)</a:t>
            </a:r>
          </a:p>
          <a:p>
            <a:pPr lvl="1"/>
            <a:r>
              <a:rPr lang="es-MX" altLang="es-ES_tradnl"/>
              <a:t>Tiempo entre el envío de la orden de compra y la recepción de mercancía</a:t>
            </a:r>
          </a:p>
          <a:p>
            <a:pPr lvl="2"/>
            <a:r>
              <a:rPr lang="es-MX" altLang="es-ES_tradnl"/>
              <a:t>Hay que realizar un seguimiento</a:t>
            </a:r>
          </a:p>
          <a:p>
            <a:pPr lvl="1"/>
            <a:r>
              <a:rPr lang="es-MX" altLang="es-ES_tradnl"/>
              <a:t>La mercancía llega a recepción</a:t>
            </a:r>
          </a:p>
          <a:p>
            <a:pPr lvl="2"/>
            <a:r>
              <a:rPr lang="es-MX" altLang="es-ES_tradnl"/>
              <a:t>Se entrega con un albarán con varias copias</a:t>
            </a:r>
          </a:p>
          <a:p>
            <a:pPr lvl="2"/>
            <a:r>
              <a:rPr lang="es-MX" altLang="es-ES_tradnl"/>
              <a:t>Recepción controla el material sobre el albarán</a:t>
            </a:r>
          </a:p>
          <a:p>
            <a:pPr lvl="3"/>
            <a:r>
              <a:rPr lang="es-MX" altLang="es-ES_tradnl"/>
              <a:t>Control de cantidad</a:t>
            </a:r>
          </a:p>
          <a:p>
            <a:pPr lvl="3"/>
            <a:r>
              <a:rPr lang="es-MX" altLang="es-ES_tradnl"/>
              <a:t>Control de calidad</a:t>
            </a:r>
          </a:p>
          <a:p>
            <a:pPr lvl="2"/>
            <a:r>
              <a:rPr lang="es-MX" altLang="es-ES_tradnl"/>
              <a:t>Si todo es correcto, se da un alta de productos en el Almacén</a:t>
            </a:r>
          </a:p>
          <a:p>
            <a:pPr lvl="1"/>
            <a:endParaRPr lang="es-MX" altLang="es-ES_tradnl"/>
          </a:p>
          <a:p>
            <a:pPr lvl="2"/>
            <a:endParaRPr lang="es-MX" altLang="es-ES_tradnl" sz="2200"/>
          </a:p>
          <a:p>
            <a:pPr lvl="1"/>
            <a:endParaRPr lang="es-MX" altLang="es-ES_tradnl" sz="2400"/>
          </a:p>
          <a:p>
            <a:pPr lvl="1">
              <a:buFont typeface="Verdana" charset="0"/>
              <a:buNone/>
            </a:pPr>
            <a:endParaRPr lang="es-MX" altLang="es-ES_tradnl"/>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57200"/>
            <a:ext cx="8694738"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p:cNvSpPr>
          <p:nvPr/>
        </p:nvSpPr>
        <p:spPr bwMode="auto">
          <a:xfrm>
            <a:off x="609600" y="-63500"/>
            <a:ext cx="8229600" cy="457200"/>
          </a:xfrm>
          <a:prstGeom prst="rect">
            <a:avLst/>
          </a:prstGeom>
          <a:noFill/>
          <a:ln w="9525">
            <a:noFill/>
            <a:miter lim="800000"/>
            <a:headEnd/>
            <a:tailEnd/>
          </a:ln>
        </p:spPr>
        <p:txBody>
          <a:bodyPr anchor="ct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3600" b="1">
                <a:solidFill>
                  <a:schemeClr val="tx2"/>
                </a:solidFill>
                <a:effectLst>
                  <a:outerShdw blurRad="38100" dist="38100" dir="2700000" algn="tl">
                    <a:srgbClr val="C0C0C0"/>
                  </a:outerShdw>
                </a:effectLst>
                <a:latin typeface="Eras Medium ITC" charset="0"/>
              </a:rPr>
              <a:t>Albarán de compra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Fase 4: Recepción de la mercancía</a:t>
            </a:r>
          </a:p>
        </p:txBody>
      </p:sp>
      <p:sp>
        <p:nvSpPr>
          <p:cNvPr id="115715" name="Rectangle 3"/>
          <p:cNvSpPr>
            <a:spLocks noGrp="1"/>
          </p:cNvSpPr>
          <p:nvPr>
            <p:ph type="body" idx="1"/>
          </p:nvPr>
        </p:nvSpPr>
        <p:spPr>
          <a:xfrm>
            <a:off x="533400" y="1295400"/>
            <a:ext cx="8458200" cy="4525963"/>
          </a:xfrm>
          <a:noFill/>
        </p:spPr>
        <p:txBody>
          <a:bodyPr/>
          <a:lstStyle/>
          <a:p>
            <a:r>
              <a:rPr lang="es-MX" altLang="es-ES_tradnl" sz="2800"/>
              <a:t>Emisión (</a:t>
            </a:r>
            <a:r>
              <a:rPr lang="es-MX" altLang="es-ES_tradnl" sz="2800">
                <a:solidFill>
                  <a:srgbClr val="00B050"/>
                </a:solidFill>
              </a:rPr>
              <a:t>Salida</a:t>
            </a:r>
            <a:r>
              <a:rPr lang="es-MX" altLang="es-ES_tradnl" sz="2800"/>
              <a:t>)</a:t>
            </a:r>
            <a:endParaRPr lang="es-MX" altLang="es-ES_tradnl"/>
          </a:p>
          <a:p>
            <a:pPr lvl="1"/>
            <a:r>
              <a:rPr lang="es-MX" altLang="es-ES_tradnl"/>
              <a:t>Parte de recepción</a:t>
            </a:r>
          </a:p>
          <a:p>
            <a:pPr lvl="2"/>
            <a:r>
              <a:rPr lang="es-MX" altLang="es-ES_tradnl"/>
              <a:t>Debe ser comunicado:</a:t>
            </a:r>
          </a:p>
          <a:p>
            <a:pPr lvl="3"/>
            <a:r>
              <a:rPr lang="es-MX" altLang="es-ES_tradnl"/>
              <a:t>Compras: para actualizar sus registros de Ordenes de compras pendientes de cumplimiento</a:t>
            </a:r>
          </a:p>
          <a:p>
            <a:pPr lvl="3"/>
            <a:r>
              <a:rPr lang="es-MX" altLang="es-ES_tradnl"/>
              <a:t>Cuentas a pagar: incorporar a la parte de pagos</a:t>
            </a:r>
          </a:p>
          <a:p>
            <a:pPr lvl="3"/>
            <a:r>
              <a:rPr lang="es-MX" altLang="es-ES_tradnl"/>
              <a:t>Almacenes:  cuando entrega la mercancía</a:t>
            </a:r>
          </a:p>
          <a:p>
            <a:pPr lvl="4"/>
            <a:endParaRPr lang="es-MX" altLang="es-ES_tradnl"/>
          </a:p>
          <a:p>
            <a:pPr lvl="2"/>
            <a:endParaRPr lang="es-MX" altLang="es-ES_tradnl" sz="2200"/>
          </a:p>
          <a:p>
            <a:pPr lvl="1"/>
            <a:endParaRPr lang="es-MX" altLang="es-ES_tradnl" sz="2400"/>
          </a:p>
          <a:p>
            <a:pPr lvl="1">
              <a:buFont typeface="Verdana" charset="0"/>
              <a:buNone/>
            </a:pPr>
            <a:endParaRPr lang="es-MX" altLang="es-ES_tradnl"/>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p:cNvSpPr>
          <p:nvPr/>
        </p:nvSpPr>
        <p:spPr bwMode="auto">
          <a:xfrm>
            <a:off x="609600" y="-63500"/>
            <a:ext cx="8229600" cy="457200"/>
          </a:xfrm>
          <a:prstGeom prst="rect">
            <a:avLst/>
          </a:prstGeom>
          <a:noFill/>
          <a:ln w="9525">
            <a:noFill/>
            <a:miter lim="800000"/>
            <a:headEnd/>
            <a:tailEnd/>
          </a:ln>
        </p:spPr>
        <p:txBody>
          <a:bodyPr anchor="ct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3600" b="1">
                <a:solidFill>
                  <a:schemeClr val="tx2"/>
                </a:solidFill>
                <a:effectLst>
                  <a:outerShdw blurRad="38100" dist="38100" dir="2700000" algn="tl">
                    <a:srgbClr val="C0C0C0"/>
                  </a:outerShdw>
                </a:effectLst>
                <a:latin typeface="Eras Medium ITC" charset="0"/>
              </a:rPr>
              <a:t>Report Albarán de compra</a:t>
            </a:r>
          </a:p>
        </p:txBody>
      </p:sp>
      <p:pic>
        <p:nvPicPr>
          <p:cNvPr id="1177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609600"/>
            <a:ext cx="9067800" cy="609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25" name="Rectangle 5"/>
          <p:cNvSpPr>
            <a:spLocks noChangeArrowheads="1"/>
          </p:cNvSpPr>
          <p:nvPr/>
        </p:nvSpPr>
        <p:spPr bwMode="auto">
          <a:xfrm>
            <a:off x="609600" y="4800600"/>
            <a:ext cx="3505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800000"/>
                </a:solidFill>
                <a:latin typeface="Verdana" charset="0"/>
              </a:rPr>
              <a:t>Se imprime el albarán interno y se adjunta al albarán original del proveedor</a:t>
            </a:r>
          </a:p>
        </p:txBody>
      </p:sp>
      <p:sp>
        <p:nvSpPr>
          <p:cNvPr id="133127" name="Rectangle 7"/>
          <p:cNvSpPr>
            <a:spLocks noChangeArrowheads="1"/>
          </p:cNvSpPr>
          <p:nvPr/>
        </p:nvSpPr>
        <p:spPr bwMode="auto">
          <a:xfrm>
            <a:off x="4348163" y="4572000"/>
            <a:ext cx="37290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800000"/>
                </a:solidFill>
                <a:latin typeface="Verdana" charset="0"/>
              </a:rPr>
              <a:t>Se escanea el albarán guardándolo como archivo digital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3127"/>
                                        </p:tgtEl>
                                        <p:attrNameLst>
                                          <p:attrName>style.visibility</p:attrName>
                                        </p:attrNameLst>
                                      </p:cBhvr>
                                      <p:to>
                                        <p:strVal val="visible"/>
                                      </p:to>
                                    </p:set>
                                    <p:anim calcmode="lin" valueType="num">
                                      <p:cBhvr additive="base">
                                        <p:cTn id="13" dur="500" fill="hold"/>
                                        <p:tgtEl>
                                          <p:spTgt spid="133127"/>
                                        </p:tgtEl>
                                        <p:attrNameLst>
                                          <p:attrName>ppt_x</p:attrName>
                                        </p:attrNameLst>
                                      </p:cBhvr>
                                      <p:tavLst>
                                        <p:tav tm="0">
                                          <p:val>
                                            <p:strVal val="1+#ppt_w/2"/>
                                          </p:val>
                                        </p:tav>
                                        <p:tav tm="100000">
                                          <p:val>
                                            <p:strVal val="#ppt_x"/>
                                          </p:val>
                                        </p:tav>
                                      </p:tavLst>
                                    </p:anim>
                                    <p:anim calcmode="lin" valueType="num">
                                      <p:cBhvr additive="base">
                                        <p:cTn id="14" dur="500" fill="hold"/>
                                        <p:tgtEl>
                                          <p:spTgt spid="133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P spid="13312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Secuencia del proceso productivo</a:t>
            </a:r>
          </a:p>
        </p:txBody>
      </p:sp>
      <p:sp>
        <p:nvSpPr>
          <p:cNvPr id="25603" name="Rectangle 10"/>
          <p:cNvSpPr>
            <a:spLocks noChangeArrowheads="1"/>
          </p:cNvSpPr>
          <p:nvPr/>
        </p:nvSpPr>
        <p:spPr bwMode="auto">
          <a:xfrm>
            <a:off x="6183313" y="1958975"/>
            <a:ext cx="1728787" cy="936625"/>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a:solidFill>
                  <a:srgbClr val="800000"/>
                </a:solidFill>
              </a:rPr>
              <a:t>    Bienes </a:t>
            </a:r>
          </a:p>
          <a:p>
            <a:pPr eaLnBrk="1" hangingPunct="1"/>
            <a:r>
              <a:rPr lang="es-ES" altLang="es-ES_tradnl" sz="1800">
                <a:solidFill>
                  <a:srgbClr val="800000"/>
                </a:solidFill>
              </a:rPr>
              <a:t>        y</a:t>
            </a:r>
          </a:p>
          <a:p>
            <a:pPr eaLnBrk="1" hangingPunct="1"/>
            <a:r>
              <a:rPr lang="es-ES" altLang="es-ES_tradnl" sz="1800">
                <a:solidFill>
                  <a:srgbClr val="800000"/>
                </a:solidFill>
              </a:rPr>
              <a:t>    servicios</a:t>
            </a:r>
          </a:p>
        </p:txBody>
      </p:sp>
      <p:sp>
        <p:nvSpPr>
          <p:cNvPr id="25604" name="AutoShape 12"/>
          <p:cNvSpPr>
            <a:spLocks noChangeArrowheads="1"/>
          </p:cNvSpPr>
          <p:nvPr/>
        </p:nvSpPr>
        <p:spPr bwMode="auto">
          <a:xfrm>
            <a:off x="2943225" y="2174875"/>
            <a:ext cx="647700" cy="503238"/>
          </a:xfrm>
          <a:prstGeom prst="rightArrow">
            <a:avLst>
              <a:gd name="adj1" fmla="val 50000"/>
              <a:gd name="adj2" fmla="val 32177"/>
            </a:avLst>
          </a:prstGeom>
          <a:solidFill>
            <a:srgbClr val="800000"/>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solidFill>
                <a:srgbClr val="800000"/>
              </a:solidFill>
            </a:endParaRPr>
          </a:p>
        </p:txBody>
      </p:sp>
      <p:sp>
        <p:nvSpPr>
          <p:cNvPr id="25605" name="AutoShape 13"/>
          <p:cNvSpPr>
            <a:spLocks noChangeArrowheads="1"/>
          </p:cNvSpPr>
          <p:nvPr/>
        </p:nvSpPr>
        <p:spPr bwMode="auto">
          <a:xfrm>
            <a:off x="5464175" y="2174875"/>
            <a:ext cx="647700" cy="503238"/>
          </a:xfrm>
          <a:prstGeom prst="rightArrow">
            <a:avLst>
              <a:gd name="adj1" fmla="val 50000"/>
              <a:gd name="adj2" fmla="val 32177"/>
            </a:avLst>
          </a:prstGeom>
          <a:solidFill>
            <a:srgbClr val="800000"/>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25606" name="Rectangle 17"/>
          <p:cNvSpPr>
            <a:spLocks noChangeArrowheads="1"/>
          </p:cNvSpPr>
          <p:nvPr/>
        </p:nvSpPr>
        <p:spPr bwMode="auto">
          <a:xfrm>
            <a:off x="3519488" y="3976688"/>
            <a:ext cx="1943100" cy="287337"/>
          </a:xfrm>
          <a:prstGeom prst="rect">
            <a:avLst/>
          </a:prstGeom>
          <a:solidFill>
            <a:schemeClr val="bg1">
              <a:alpha val="65881"/>
            </a:schemeClr>
          </a:solidFill>
          <a:ln w="9525">
            <a:solidFill>
              <a:schemeClr val="bg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a:solidFill>
                  <a:srgbClr val="800000"/>
                </a:solidFill>
              </a:rPr>
              <a:t>Circuito de Feedback</a:t>
            </a:r>
          </a:p>
        </p:txBody>
      </p:sp>
      <p:sp>
        <p:nvSpPr>
          <p:cNvPr id="25607" name="Line 20"/>
          <p:cNvSpPr>
            <a:spLocks noChangeShapeType="1"/>
          </p:cNvSpPr>
          <p:nvPr/>
        </p:nvSpPr>
        <p:spPr bwMode="auto">
          <a:xfrm flipV="1">
            <a:off x="4529138" y="2894013"/>
            <a:ext cx="0" cy="1081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_tradnl"/>
          </a:p>
        </p:txBody>
      </p:sp>
      <p:sp>
        <p:nvSpPr>
          <p:cNvPr id="25608" name="Rectangle 21"/>
          <p:cNvSpPr>
            <a:spLocks noChangeArrowheads="1"/>
          </p:cNvSpPr>
          <p:nvPr/>
        </p:nvSpPr>
        <p:spPr bwMode="auto">
          <a:xfrm>
            <a:off x="1143000" y="1958975"/>
            <a:ext cx="1728788" cy="936625"/>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a:solidFill>
                  <a:srgbClr val="800000"/>
                </a:solidFill>
              </a:rPr>
              <a:t>    Materiales</a:t>
            </a:r>
          </a:p>
        </p:txBody>
      </p:sp>
      <p:sp>
        <p:nvSpPr>
          <p:cNvPr id="25609" name="Rectangle 22"/>
          <p:cNvSpPr>
            <a:spLocks noChangeArrowheads="1"/>
          </p:cNvSpPr>
          <p:nvPr/>
        </p:nvSpPr>
        <p:spPr bwMode="auto">
          <a:xfrm>
            <a:off x="3663950" y="1958975"/>
            <a:ext cx="1728788" cy="936625"/>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 altLang="es-ES_tradnl" sz="1800"/>
          </a:p>
          <a:p>
            <a:pPr eaLnBrk="1" hangingPunct="1"/>
            <a:r>
              <a:rPr lang="es-ES" altLang="es-ES_tradnl" sz="1800">
                <a:solidFill>
                  <a:srgbClr val="800000"/>
                </a:solidFill>
              </a:rPr>
              <a:t>Transformación</a:t>
            </a:r>
          </a:p>
          <a:p>
            <a:pPr eaLnBrk="1" hangingPunct="1"/>
            <a:endParaRPr lang="es-ES" altLang="es-ES_tradnl" sz="1800"/>
          </a:p>
        </p:txBody>
      </p:sp>
      <p:sp>
        <p:nvSpPr>
          <p:cNvPr id="25610" name="Line 23"/>
          <p:cNvSpPr>
            <a:spLocks noChangeShapeType="1"/>
          </p:cNvSpPr>
          <p:nvPr/>
        </p:nvSpPr>
        <p:spPr bwMode="auto">
          <a:xfrm flipV="1">
            <a:off x="2008188" y="2895600"/>
            <a:ext cx="0" cy="1223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_tradnl"/>
          </a:p>
        </p:txBody>
      </p:sp>
      <p:sp>
        <p:nvSpPr>
          <p:cNvPr id="25611" name="Line 25"/>
          <p:cNvSpPr>
            <a:spLocks noChangeShapeType="1"/>
          </p:cNvSpPr>
          <p:nvPr/>
        </p:nvSpPr>
        <p:spPr bwMode="auto">
          <a:xfrm flipH="1">
            <a:off x="2008188" y="4119563"/>
            <a:ext cx="151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_tradnl"/>
          </a:p>
        </p:txBody>
      </p:sp>
      <p:sp>
        <p:nvSpPr>
          <p:cNvPr id="25612" name="Rectangle 27"/>
          <p:cNvSpPr>
            <a:spLocks noChangeArrowheads="1"/>
          </p:cNvSpPr>
          <p:nvPr/>
        </p:nvSpPr>
        <p:spPr bwMode="auto">
          <a:xfrm>
            <a:off x="1217613" y="1600200"/>
            <a:ext cx="1438275" cy="287338"/>
          </a:xfrm>
          <a:prstGeom prst="rect">
            <a:avLst/>
          </a:prstGeom>
          <a:solidFill>
            <a:schemeClr val="bg1">
              <a:alpha val="65881"/>
            </a:schemeClr>
          </a:solidFill>
          <a:ln w="9525">
            <a:solidFill>
              <a:schemeClr val="bg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a:solidFill>
                  <a:srgbClr val="800000"/>
                </a:solidFill>
              </a:rPr>
              <a:t>Inputs</a:t>
            </a:r>
          </a:p>
        </p:txBody>
      </p:sp>
      <p:sp>
        <p:nvSpPr>
          <p:cNvPr id="25613" name="Rectangle 29"/>
          <p:cNvSpPr>
            <a:spLocks noChangeArrowheads="1"/>
          </p:cNvSpPr>
          <p:nvPr/>
        </p:nvSpPr>
        <p:spPr bwMode="auto">
          <a:xfrm>
            <a:off x="3810000" y="1600200"/>
            <a:ext cx="1438275" cy="287338"/>
          </a:xfrm>
          <a:prstGeom prst="rect">
            <a:avLst/>
          </a:prstGeom>
          <a:solidFill>
            <a:schemeClr val="bg1">
              <a:alpha val="65881"/>
            </a:schemeClr>
          </a:solidFill>
          <a:ln w="9525">
            <a:solidFill>
              <a:schemeClr val="bg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a:solidFill>
                  <a:srgbClr val="800000"/>
                </a:solidFill>
              </a:rPr>
              <a:t>Proceso</a:t>
            </a:r>
          </a:p>
        </p:txBody>
      </p:sp>
      <p:sp>
        <p:nvSpPr>
          <p:cNvPr id="25614" name="Rectangle 30"/>
          <p:cNvSpPr>
            <a:spLocks noChangeArrowheads="1"/>
          </p:cNvSpPr>
          <p:nvPr/>
        </p:nvSpPr>
        <p:spPr bwMode="auto">
          <a:xfrm>
            <a:off x="6330950" y="1600200"/>
            <a:ext cx="1438275" cy="287338"/>
          </a:xfrm>
          <a:prstGeom prst="rect">
            <a:avLst/>
          </a:prstGeom>
          <a:solidFill>
            <a:schemeClr val="bg1">
              <a:alpha val="65881"/>
            </a:schemeClr>
          </a:solidFill>
          <a:ln w="9525">
            <a:solidFill>
              <a:schemeClr val="bg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a:solidFill>
                  <a:srgbClr val="800000"/>
                </a:solidFill>
              </a:rPr>
              <a:t>Outputs</a:t>
            </a:r>
          </a:p>
        </p:txBody>
      </p:sp>
      <p:sp>
        <p:nvSpPr>
          <p:cNvPr id="25615" name="Line 15"/>
          <p:cNvSpPr>
            <a:spLocks noChangeShapeType="1"/>
          </p:cNvSpPr>
          <p:nvPr/>
        </p:nvSpPr>
        <p:spPr bwMode="auto">
          <a:xfrm>
            <a:off x="7467600" y="2895600"/>
            <a:ext cx="0" cy="1222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ES_tradnl"/>
          </a:p>
        </p:txBody>
      </p:sp>
      <p:sp>
        <p:nvSpPr>
          <p:cNvPr id="25616" name="Line 16"/>
          <p:cNvSpPr>
            <a:spLocks noChangeShapeType="1"/>
          </p:cNvSpPr>
          <p:nvPr/>
        </p:nvSpPr>
        <p:spPr bwMode="auto">
          <a:xfrm flipH="1">
            <a:off x="5883275" y="4117975"/>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ES_tradnl"/>
          </a:p>
        </p:txBody>
      </p:sp>
      <p:sp>
        <p:nvSpPr>
          <p:cNvPr id="25617" name="Rectangle 31"/>
          <p:cNvSpPr>
            <a:spLocks noChangeArrowheads="1"/>
          </p:cNvSpPr>
          <p:nvPr/>
        </p:nvSpPr>
        <p:spPr bwMode="auto">
          <a:xfrm>
            <a:off x="1017588" y="4724400"/>
            <a:ext cx="6840537" cy="1152525"/>
          </a:xfrm>
          <a:prstGeom prst="rect">
            <a:avLst/>
          </a:prstGeom>
          <a:solidFill>
            <a:schemeClr val="bg1">
              <a:alpha val="65881"/>
            </a:schemeClr>
          </a:solidFill>
          <a:ln w="9525">
            <a:solidFill>
              <a:schemeClr val="bg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800000"/>
                </a:solidFill>
              </a:rPr>
              <a:t>Un feedback efectivo:</a:t>
            </a:r>
          </a:p>
          <a:p>
            <a:pPr eaLnBrk="1" hangingPunct="1"/>
            <a:endParaRPr lang="es-ES" altLang="es-ES_tradnl" sz="1800" b="1">
              <a:solidFill>
                <a:srgbClr val="800000"/>
              </a:solidFill>
            </a:endParaRPr>
          </a:p>
          <a:p>
            <a:pPr eaLnBrk="1" hangingPunct="1">
              <a:buFont typeface="Wingdings" charset="2"/>
              <a:buChar char="Ø"/>
            </a:pPr>
            <a:r>
              <a:rPr lang="es-ES" altLang="es-ES_tradnl" sz="1800"/>
              <a:t> </a:t>
            </a:r>
            <a:r>
              <a:rPr lang="es-ES" altLang="es-ES_tradnl" sz="1800">
                <a:solidFill>
                  <a:srgbClr val="800000"/>
                </a:solidFill>
              </a:rPr>
              <a:t>Evalúa la actuación de los procesos con respecto a un plan.</a:t>
            </a:r>
          </a:p>
          <a:p>
            <a:pPr eaLnBrk="1" hangingPunct="1">
              <a:buFont typeface="Wingdings" charset="2"/>
              <a:buChar char="Ø"/>
            </a:pPr>
            <a:r>
              <a:rPr lang="es-ES" altLang="es-ES_tradnl" sz="1800">
                <a:solidFill>
                  <a:srgbClr val="800000"/>
                </a:solidFill>
              </a:rPr>
              <a:t> Mide la satisfacción de los clientes.</a:t>
            </a:r>
          </a:p>
          <a:p>
            <a:pPr eaLnBrk="1" hangingPunct="1">
              <a:buFont typeface="Wingdings" charset="2"/>
              <a:buChar char="Ø"/>
            </a:pPr>
            <a:r>
              <a:rPr lang="es-ES" altLang="es-ES_tradnl" sz="1800">
                <a:solidFill>
                  <a:srgbClr val="800000"/>
                </a:solidFill>
              </a:rPr>
              <a:t> Envía señales a los departamentos que controlan los inputs y los procesos</a:t>
            </a:r>
            <a:r>
              <a:rPr lang="es-ES" altLang="es-ES_tradnl" sz="1600"/>
              <a:t>.</a:t>
            </a:r>
          </a:p>
          <a:p>
            <a:pPr eaLnBrk="1" hangingPunct="1"/>
            <a:endParaRPr lang="es-ES" altLang="es-ES_tradnl" sz="16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5: Almacén de la mercancía</a:t>
            </a:r>
          </a:p>
        </p:txBody>
      </p:sp>
      <p:sp>
        <p:nvSpPr>
          <p:cNvPr id="119811" name="Rectangle 3"/>
          <p:cNvSpPr>
            <a:spLocks noGrp="1"/>
          </p:cNvSpPr>
          <p:nvPr>
            <p:ph type="body" idx="1"/>
          </p:nvPr>
        </p:nvSpPr>
        <p:spPr>
          <a:xfrm>
            <a:off x="533400" y="1295400"/>
            <a:ext cx="8458200" cy="4525963"/>
          </a:xfrm>
          <a:noFill/>
        </p:spPr>
        <p:txBody>
          <a:bodyPr/>
          <a:lstStyle/>
          <a:p>
            <a:r>
              <a:rPr lang="es-MX" altLang="es-ES_tradnl"/>
              <a:t>Almacenes es el lugar transitorio en donde estará la mercancía hasta que pase al proceso de producción</a:t>
            </a:r>
          </a:p>
          <a:p>
            <a:r>
              <a:rPr lang="es-MX" altLang="es-ES_tradnl"/>
              <a:t>Almacenes recibe un ejemplar del Parte de Recepción</a:t>
            </a:r>
          </a:p>
          <a:p>
            <a:r>
              <a:rPr lang="es-MX" altLang="es-ES_tradnl"/>
              <a:t>Almacenes depura sus registros de Pedidos de Reposición pendientes</a:t>
            </a:r>
          </a:p>
          <a:p>
            <a:r>
              <a:rPr lang="es-MX" altLang="es-ES_tradnl"/>
              <a:t>Actualizará los registros de existencias</a:t>
            </a:r>
          </a:p>
          <a:p>
            <a:pPr lvl="1"/>
            <a:endParaRPr lang="es-MX" altLang="es-ES_tradnl"/>
          </a:p>
          <a:p>
            <a:pPr lvl="2"/>
            <a:endParaRPr lang="es-MX" altLang="es-ES_tradnl" sz="2200"/>
          </a:p>
          <a:p>
            <a:pPr lvl="1"/>
            <a:endParaRPr lang="es-MX" altLang="es-ES_tradnl" sz="2400"/>
          </a:p>
          <a:p>
            <a:pPr lvl="1">
              <a:buFont typeface="Verdana" charset="0"/>
              <a:buNone/>
            </a:pPr>
            <a:endParaRPr lang="es-MX" altLang="es-ES_tradnl"/>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Rectangle 2"/>
          <p:cNvSpPr>
            <a:spLocks/>
          </p:cNvSpPr>
          <p:nvPr/>
        </p:nvSpPr>
        <p:spPr bwMode="auto">
          <a:xfrm>
            <a:off x="1403350" y="692150"/>
            <a:ext cx="7740650" cy="765175"/>
          </a:xfrm>
          <a:prstGeom prst="rect">
            <a:avLst/>
          </a:prstGeom>
          <a:noFill/>
          <a:ln w="9525">
            <a:noFill/>
            <a:miter lim="800000"/>
            <a:headEnd/>
            <a:tailEnd/>
          </a:ln>
        </p:spPr>
        <p:txBody>
          <a:bodyPr anchor="ct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3600" b="1">
                <a:solidFill>
                  <a:schemeClr val="tx2"/>
                </a:solidFill>
                <a:effectLst>
                  <a:outerShdw blurRad="38100" dist="38100" dir="2700000" algn="tl">
                    <a:srgbClr val="C0C0C0"/>
                  </a:outerShdw>
                </a:effectLst>
                <a:latin typeface="Eras Medium ITC" charset="0"/>
              </a:rPr>
              <a:t>CONSECUENCIAS DEL ALBARÁN DE COMPRAS</a:t>
            </a:r>
          </a:p>
        </p:txBody>
      </p:sp>
      <p:sp>
        <p:nvSpPr>
          <p:cNvPr id="121859" name="Rectangle 3"/>
          <p:cNvSpPr>
            <a:spLocks noChangeArrowheads="1"/>
          </p:cNvSpPr>
          <p:nvPr/>
        </p:nvSpPr>
        <p:spPr bwMode="auto">
          <a:xfrm>
            <a:off x="900113" y="1484313"/>
            <a:ext cx="81756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954088" eaLnBrk="0" hangingPunct="0">
              <a:defRPr sz="2400">
                <a:solidFill>
                  <a:schemeClr val="tx1"/>
                </a:solidFill>
                <a:latin typeface="Arial" charset="0"/>
                <a:ea typeface="ＭＳ Ｐゴシック" charset="-128"/>
              </a:defRPr>
            </a:lvl1pPr>
            <a:lvl2pPr marL="37931725" indent="-37474525" defTabSz="9540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80000"/>
              </a:lnSpc>
              <a:buClr>
                <a:schemeClr val="accent1"/>
              </a:buClr>
              <a:buSzPct val="75000"/>
              <a:buFont typeface="Wingdings 3" charset="2"/>
              <a:buNone/>
            </a:pPr>
            <a:r>
              <a:rPr lang="es-ES" altLang="es-ES_tradnl" sz="2100" b="1">
                <a:solidFill>
                  <a:srgbClr val="333333"/>
                </a:solidFill>
                <a:latin typeface="Tahoma" charset="0"/>
              </a:rPr>
              <a:t>	</a:t>
            </a:r>
          </a:p>
          <a:p>
            <a:pPr eaLnBrk="1" hangingPunct="1">
              <a:lnSpc>
                <a:spcPct val="80000"/>
              </a:lnSpc>
              <a:buClr>
                <a:schemeClr val="accent1"/>
              </a:buClr>
              <a:buSzPct val="75000"/>
              <a:buFont typeface="Wingdings 3" charset="2"/>
              <a:buNone/>
            </a:pPr>
            <a:endParaRPr lang="es-ES" altLang="es-ES_tradnl" sz="2100" b="1">
              <a:solidFill>
                <a:srgbClr val="333333"/>
              </a:solidFill>
              <a:latin typeface="Tahoma" charset="0"/>
            </a:endParaRPr>
          </a:p>
          <a:p>
            <a:pPr eaLnBrk="1" hangingPunct="1">
              <a:lnSpc>
                <a:spcPct val="80000"/>
              </a:lnSpc>
              <a:buClr>
                <a:schemeClr val="accent1"/>
              </a:buClr>
              <a:buSzPct val="75000"/>
              <a:buFont typeface="Wingdings 3" charset="2"/>
              <a:buNone/>
            </a:pPr>
            <a:r>
              <a:rPr lang="es-ES" altLang="es-ES_tradnl" sz="2100" b="1">
                <a:solidFill>
                  <a:srgbClr val="333333"/>
                </a:solidFill>
                <a:latin typeface="Tahoma" charset="0"/>
              </a:rPr>
              <a:t>	1 CAMBIO DE STATUS</a:t>
            </a:r>
            <a:endParaRPr lang="es-ES" altLang="es-ES_tradnl" sz="2100" b="1">
              <a:solidFill>
                <a:srgbClr val="333333"/>
              </a:solidFill>
              <a:latin typeface="Tahoma" charset="0"/>
              <a:sym typeface="Wingdings" charset="2"/>
            </a:endParaRPr>
          </a:p>
          <a:p>
            <a:pPr eaLnBrk="1" hangingPunct="1">
              <a:lnSpc>
                <a:spcPct val="80000"/>
              </a:lnSpc>
              <a:buClr>
                <a:schemeClr val="accent1"/>
              </a:buClr>
              <a:buSzPct val="75000"/>
              <a:buFont typeface="Wingdings 3" charset="2"/>
              <a:buNone/>
            </a:pPr>
            <a:r>
              <a:rPr lang="es-ES" altLang="es-ES_tradnl" sz="2100" b="1">
                <a:solidFill>
                  <a:srgbClr val="333333"/>
                </a:solidFill>
                <a:latin typeface="Tahoma" charset="0"/>
                <a:sym typeface="Wingdings" charset="2"/>
              </a:rPr>
              <a:t>		PEDIDO PTE DE RECEPCI</a:t>
            </a:r>
            <a:r>
              <a:rPr lang="es-ES" altLang="es-ES_tradnl" sz="2100" b="1">
                <a:solidFill>
                  <a:srgbClr val="333333"/>
                </a:solidFill>
                <a:latin typeface="Eras Medium ITC" charset="0"/>
                <a:sym typeface="Wingdings" charset="2"/>
              </a:rPr>
              <a:t>Ó</a:t>
            </a:r>
            <a:r>
              <a:rPr lang="es-ES" altLang="es-ES_tradnl" sz="2100" b="1">
                <a:solidFill>
                  <a:srgbClr val="333333"/>
                </a:solidFill>
                <a:latin typeface="Tahoma" charset="0"/>
                <a:sym typeface="Wingdings" charset="2"/>
              </a:rPr>
              <a:t>N  PEDIDO SERVIDO</a:t>
            </a:r>
          </a:p>
          <a:p>
            <a:pPr eaLnBrk="1" hangingPunct="1">
              <a:lnSpc>
                <a:spcPct val="80000"/>
              </a:lnSpc>
              <a:buClr>
                <a:schemeClr val="accent1"/>
              </a:buClr>
              <a:buSzPct val="75000"/>
              <a:buFont typeface="Wingdings 3" charset="2"/>
              <a:buNone/>
            </a:pPr>
            <a:r>
              <a:rPr lang="es-ES" altLang="es-ES_tradnl" sz="2100" b="1">
                <a:solidFill>
                  <a:srgbClr val="333333"/>
                </a:solidFill>
                <a:latin typeface="Tahoma" charset="0"/>
                <a:sym typeface="Wingdings" charset="2"/>
              </a:rPr>
              <a:t>		ALBAR</a:t>
            </a:r>
            <a:r>
              <a:rPr lang="es-ES" altLang="es-ES_tradnl" sz="2100" b="1">
                <a:solidFill>
                  <a:srgbClr val="333333"/>
                </a:solidFill>
                <a:latin typeface="Eras Medium ITC" charset="0"/>
                <a:sym typeface="Wingdings" charset="2"/>
              </a:rPr>
              <a:t>Á</a:t>
            </a:r>
            <a:r>
              <a:rPr lang="es-ES" altLang="es-ES_tradnl" sz="2100" b="1">
                <a:solidFill>
                  <a:srgbClr val="333333"/>
                </a:solidFill>
                <a:latin typeface="Tahoma" charset="0"/>
                <a:sym typeface="Wingdings" charset="2"/>
              </a:rPr>
              <a:t>N PTE DE FACTURA</a:t>
            </a:r>
          </a:p>
          <a:p>
            <a:pPr eaLnBrk="1" hangingPunct="1">
              <a:lnSpc>
                <a:spcPct val="80000"/>
              </a:lnSpc>
              <a:buClr>
                <a:schemeClr val="accent1"/>
              </a:buClr>
              <a:buSzPct val="75000"/>
              <a:buFont typeface="Wingdings 3" charset="2"/>
              <a:buNone/>
            </a:pPr>
            <a:r>
              <a:rPr lang="es-ES" altLang="es-ES_tradnl" sz="2100" b="1">
                <a:solidFill>
                  <a:srgbClr val="333333"/>
                </a:solidFill>
                <a:latin typeface="Tahoma" charset="0"/>
                <a:sym typeface="Wingdings" charset="2"/>
              </a:rPr>
              <a:t>	</a:t>
            </a:r>
          </a:p>
          <a:p>
            <a:pPr eaLnBrk="1" hangingPunct="1">
              <a:lnSpc>
                <a:spcPct val="80000"/>
              </a:lnSpc>
              <a:buClr>
                <a:schemeClr val="accent1"/>
              </a:buClr>
              <a:buSzPct val="75000"/>
              <a:buFont typeface="Wingdings 3" charset="2"/>
              <a:buNone/>
            </a:pPr>
            <a:endParaRPr lang="es-ES" altLang="es-ES_tradnl" sz="2100" b="1">
              <a:solidFill>
                <a:srgbClr val="333333"/>
              </a:solidFill>
              <a:latin typeface="Tahoma" charset="0"/>
              <a:sym typeface="Wingdings" charset="2"/>
            </a:endParaRPr>
          </a:p>
          <a:p>
            <a:pPr eaLnBrk="1" hangingPunct="1">
              <a:lnSpc>
                <a:spcPct val="80000"/>
              </a:lnSpc>
              <a:buClr>
                <a:schemeClr val="accent1"/>
              </a:buClr>
              <a:buSzPct val="75000"/>
              <a:buFont typeface="Wingdings 3" charset="2"/>
              <a:buNone/>
            </a:pPr>
            <a:r>
              <a:rPr lang="es-ES" altLang="es-ES_tradnl" sz="2100" b="1">
                <a:solidFill>
                  <a:srgbClr val="333333"/>
                </a:solidFill>
                <a:latin typeface="Tahoma" charset="0"/>
                <a:sym typeface="Wingdings" charset="2"/>
              </a:rPr>
              <a:t>	2 AUMENTA LA CANTIDAD EN STOCK</a:t>
            </a:r>
          </a:p>
          <a:p>
            <a:pPr eaLnBrk="1" hangingPunct="1">
              <a:lnSpc>
                <a:spcPct val="80000"/>
              </a:lnSpc>
              <a:buClr>
                <a:schemeClr val="accent1"/>
              </a:buClr>
              <a:buSzPct val="75000"/>
              <a:buFont typeface="Wingdings 3" charset="2"/>
              <a:buNone/>
            </a:pPr>
            <a:endParaRPr lang="es-ES" altLang="es-ES_tradnl" sz="2100" b="1">
              <a:solidFill>
                <a:srgbClr val="333333"/>
              </a:solidFill>
              <a:latin typeface="Tahoma" charset="0"/>
              <a:sym typeface="Wingdings" charset="2"/>
            </a:endParaRPr>
          </a:p>
          <a:p>
            <a:pPr eaLnBrk="1" hangingPunct="1">
              <a:lnSpc>
                <a:spcPct val="80000"/>
              </a:lnSpc>
              <a:buClr>
                <a:schemeClr val="accent1"/>
              </a:buClr>
              <a:buSzPct val="75000"/>
              <a:buFont typeface="Wingdings 3" charset="2"/>
              <a:buNone/>
            </a:pPr>
            <a:r>
              <a:rPr lang="es-ES" altLang="es-ES_tradnl" sz="2100" b="1">
                <a:solidFill>
                  <a:srgbClr val="333333"/>
                </a:solidFill>
                <a:latin typeface="Tahoma" charset="0"/>
                <a:sym typeface="Wingdings" charset="2"/>
              </a:rPr>
              <a:t>	3 DISMINUYE LA CANTIDAD SOLICITADA </a:t>
            </a:r>
          </a:p>
          <a:p>
            <a:pPr eaLnBrk="1" hangingPunct="1">
              <a:lnSpc>
                <a:spcPct val="80000"/>
              </a:lnSpc>
              <a:buClr>
                <a:schemeClr val="accent1"/>
              </a:buClr>
              <a:buSzPct val="75000"/>
              <a:buFont typeface="Wingdings 3" charset="2"/>
              <a:buNone/>
            </a:pPr>
            <a:endParaRPr lang="es-ES" altLang="es-ES_tradnl" sz="2100" b="1">
              <a:solidFill>
                <a:srgbClr val="333333"/>
              </a:solidFill>
              <a:latin typeface="Tahoma" charset="0"/>
              <a:sym typeface="Wingdings" charset="2"/>
            </a:endParaRPr>
          </a:p>
          <a:p>
            <a:pPr eaLnBrk="1" hangingPunct="1">
              <a:lnSpc>
                <a:spcPct val="80000"/>
              </a:lnSpc>
              <a:buClr>
                <a:schemeClr val="accent1"/>
              </a:buClr>
              <a:buSzPct val="75000"/>
              <a:buFont typeface="Wingdings 3" charset="2"/>
              <a:buNone/>
            </a:pPr>
            <a:r>
              <a:rPr lang="es-ES" altLang="es-ES_tradnl" sz="2100" b="1">
                <a:solidFill>
                  <a:srgbClr val="333333"/>
                </a:solidFill>
                <a:latin typeface="Tahoma" charset="0"/>
                <a:sym typeface="Wingdings" charset="2"/>
              </a:rPr>
              <a:t>	</a:t>
            </a:r>
          </a:p>
          <a:p>
            <a:pPr eaLnBrk="1" hangingPunct="1">
              <a:lnSpc>
                <a:spcPct val="80000"/>
              </a:lnSpc>
              <a:buClr>
                <a:schemeClr val="accent1"/>
              </a:buClr>
              <a:buSzPct val="75000"/>
              <a:buFont typeface="Wingdings 3" charset="2"/>
              <a:buNone/>
            </a:pPr>
            <a:r>
              <a:rPr lang="es-ES" altLang="es-ES_tradnl" sz="2100" b="1">
                <a:solidFill>
                  <a:srgbClr val="333333"/>
                </a:solidFill>
                <a:latin typeface="Tahoma" charset="0"/>
                <a:sym typeface="Wingdings" charset="2"/>
              </a:rPr>
              <a:t>	LA CANTIDAD DISPONIBLE NO VAR</a:t>
            </a:r>
            <a:r>
              <a:rPr lang="es-ES" altLang="es-ES_tradnl" sz="2100" b="1">
                <a:solidFill>
                  <a:srgbClr val="333333"/>
                </a:solidFill>
                <a:latin typeface="Eras Medium ITC" charset="0"/>
                <a:sym typeface="Wingdings" charset="2"/>
              </a:rPr>
              <a:t>Í</a:t>
            </a:r>
            <a:r>
              <a:rPr lang="es-ES" altLang="es-ES_tradnl" sz="2100" b="1">
                <a:solidFill>
                  <a:srgbClr val="333333"/>
                </a:solidFill>
                <a:latin typeface="Tahoma" charset="0"/>
                <a:sym typeface="Wingdings" charset="2"/>
              </a:rPr>
              <a:t>A</a:t>
            </a:r>
            <a:endParaRPr lang="es-ES" altLang="es-ES_tradnl" sz="2100">
              <a:solidFill>
                <a:srgbClr val="800000"/>
              </a:solidFill>
              <a:latin typeface="Tahoma" charset="0"/>
            </a:endParaRPr>
          </a:p>
        </p:txBody>
      </p:sp>
      <p:grpSp>
        <p:nvGrpSpPr>
          <p:cNvPr id="2" name="Group 9"/>
          <p:cNvGrpSpPr>
            <a:grpSpLocks/>
          </p:cNvGrpSpPr>
          <p:nvPr/>
        </p:nvGrpSpPr>
        <p:grpSpPr bwMode="auto">
          <a:xfrm>
            <a:off x="1258888" y="5734050"/>
            <a:ext cx="10325100" cy="792163"/>
            <a:chOff x="793" y="3612"/>
            <a:chExt cx="6505" cy="499"/>
          </a:xfrm>
        </p:grpSpPr>
        <p:sp>
          <p:nvSpPr>
            <p:cNvPr id="121862" name="Line 5"/>
            <p:cNvSpPr>
              <a:spLocks noChangeShapeType="1"/>
            </p:cNvSpPr>
            <p:nvPr/>
          </p:nvSpPr>
          <p:spPr bwMode="auto">
            <a:xfrm>
              <a:off x="4694" y="3612"/>
              <a:ext cx="0" cy="499"/>
            </a:xfrm>
            <a:prstGeom prst="line">
              <a:avLst/>
            </a:prstGeom>
            <a:noFill/>
            <a:ln w="381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s-ES_tradnl"/>
            </a:p>
          </p:txBody>
        </p:sp>
        <p:sp>
          <p:nvSpPr>
            <p:cNvPr id="121863" name="Line 6"/>
            <p:cNvSpPr>
              <a:spLocks noChangeShapeType="1"/>
            </p:cNvSpPr>
            <p:nvPr/>
          </p:nvSpPr>
          <p:spPr bwMode="auto">
            <a:xfrm flipV="1">
              <a:off x="2064" y="3612"/>
              <a:ext cx="0" cy="453"/>
            </a:xfrm>
            <a:prstGeom prst="line">
              <a:avLst/>
            </a:prstGeom>
            <a:noFill/>
            <a:ln w="381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s-ES_tradnl"/>
            </a:p>
          </p:txBody>
        </p:sp>
        <p:sp>
          <p:nvSpPr>
            <p:cNvPr id="121864" name="Rectangle 7"/>
            <p:cNvSpPr>
              <a:spLocks noChangeArrowheads="1"/>
            </p:cNvSpPr>
            <p:nvPr/>
          </p:nvSpPr>
          <p:spPr bwMode="auto">
            <a:xfrm>
              <a:off x="793" y="3748"/>
              <a:ext cx="650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000" b="1">
                  <a:latin typeface="Verdana" charset="0"/>
                </a:rPr>
                <a:t>Disponible =  </a:t>
              </a:r>
              <a:r>
                <a:rPr lang="es-ES" altLang="es-ES_tradnl" sz="2000" b="1">
                  <a:solidFill>
                    <a:srgbClr val="800000"/>
                  </a:solidFill>
                  <a:latin typeface="Verdana" charset="0"/>
                </a:rPr>
                <a:t>En Stock</a:t>
              </a:r>
              <a:r>
                <a:rPr lang="es-ES" altLang="es-ES_tradnl" sz="2000" b="1">
                  <a:latin typeface="Verdana" charset="0"/>
                </a:rPr>
                <a:t> – Comprometido + </a:t>
              </a:r>
              <a:r>
                <a:rPr lang="es-ES" altLang="es-ES_tradnl" sz="2000" b="1">
                  <a:solidFill>
                    <a:srgbClr val="800000"/>
                  </a:solidFill>
                  <a:latin typeface="Verdana" charset="0"/>
                </a:rPr>
                <a:t> Solicitado</a:t>
              </a:r>
            </a:p>
          </p:txBody>
        </p:sp>
      </p:grpSp>
      <p:sp>
        <p:nvSpPr>
          <p:cNvPr id="138248" name="Rectangle 8"/>
          <p:cNvSpPr>
            <a:spLocks noChangeArrowheads="1"/>
          </p:cNvSpPr>
          <p:nvPr/>
        </p:nvSpPr>
        <p:spPr bwMode="auto">
          <a:xfrm>
            <a:off x="1258888" y="5949950"/>
            <a:ext cx="10325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000" b="1">
                <a:latin typeface="Verdana" charset="0"/>
              </a:rPr>
              <a:t>Disponible =  En Stock – Comprometido + </a:t>
            </a:r>
            <a:r>
              <a:rPr lang="es-ES" altLang="es-ES_tradnl" sz="2000" b="1">
                <a:solidFill>
                  <a:srgbClr val="800000"/>
                </a:solidFill>
                <a:latin typeface="Verdana" charset="0"/>
              </a:rPr>
              <a:t> </a:t>
            </a:r>
            <a:r>
              <a:rPr lang="es-ES" altLang="es-ES_tradnl" sz="2000" b="1">
                <a:latin typeface="Verdana" charset="0"/>
              </a:rPr>
              <a:t>Solicitado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382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8"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Text Box 616"/>
          <p:cNvSpPr txBox="1">
            <a:spLocks noChangeArrowheads="1"/>
          </p:cNvSpPr>
          <p:nvPr/>
        </p:nvSpPr>
        <p:spPr bwMode="auto">
          <a:xfrm>
            <a:off x="4716463" y="1477963"/>
            <a:ext cx="4427537"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endParaRPr lang="es-ES_tradnl" altLang="es-ES_tradnl" sz="1800">
              <a:latin typeface="Verdana" charset="0"/>
            </a:endParaRPr>
          </a:p>
        </p:txBody>
      </p:sp>
      <p:sp>
        <p:nvSpPr>
          <p:cNvPr id="126407" name="Rectangle 455"/>
          <p:cNvSpPr>
            <a:spLocks noChangeArrowheads="1"/>
          </p:cNvSpPr>
          <p:nvPr/>
        </p:nvSpPr>
        <p:spPr bwMode="gray">
          <a:xfrm>
            <a:off x="142875" y="188913"/>
            <a:ext cx="5942013" cy="381000"/>
          </a:xfrm>
          <a:prstGeom prst="rect">
            <a:avLst/>
          </a:prstGeom>
          <a:noFill/>
          <a:ln w="9525">
            <a:noFill/>
            <a:miter lim="800000"/>
            <a:headEnd/>
            <a:tailEnd/>
          </a:ln>
        </p:spPr>
        <p:txBody>
          <a:bodyPr lIns="180000" tIns="0" rIns="0" bIns="0" anchor="ct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b="1">
                <a:solidFill>
                  <a:schemeClr val="tx2"/>
                </a:solidFill>
                <a:effectLst>
                  <a:outerShdw blurRad="38100" dist="38100" dir="2700000" algn="tl">
                    <a:srgbClr val="C0C0C0"/>
                  </a:outerShdw>
                </a:effectLst>
                <a:latin typeface="Eras Medium ITC" charset="0"/>
              </a:rPr>
              <a:t>Recepción de Mercancías: </a:t>
            </a:r>
            <a:br>
              <a:rPr lang="es-ES" altLang="es-ES_tradnl" b="1">
                <a:solidFill>
                  <a:schemeClr val="tx2"/>
                </a:solidFill>
                <a:effectLst>
                  <a:outerShdw blurRad="38100" dist="38100" dir="2700000" algn="tl">
                    <a:srgbClr val="C0C0C0"/>
                  </a:outerShdw>
                </a:effectLst>
                <a:latin typeface="Eras Medium ITC" charset="0"/>
              </a:rPr>
            </a:br>
            <a:r>
              <a:rPr lang="es-ES" altLang="es-ES_tradnl" b="1">
                <a:solidFill>
                  <a:schemeClr val="tx2"/>
                </a:solidFill>
                <a:effectLst>
                  <a:outerShdw blurRad="38100" dist="38100" dir="2700000" algn="tl">
                    <a:srgbClr val="C0C0C0"/>
                  </a:outerShdw>
                </a:effectLst>
                <a:latin typeface="Eras Medium ITC" charset="0"/>
              </a:rPr>
              <a:t>Entregas parciales/Exceso de suministro</a:t>
            </a:r>
            <a:endParaRPr lang="en-US" altLang="es-ES_tradnl" b="1">
              <a:solidFill>
                <a:schemeClr val="tx2"/>
              </a:solidFill>
              <a:effectLst>
                <a:outerShdw blurRad="38100" dist="38100" dir="2700000" algn="tl">
                  <a:srgbClr val="C0C0C0"/>
                </a:outerShdw>
              </a:effectLst>
              <a:latin typeface="Eras Medium ITC" charset="0"/>
            </a:endParaRPr>
          </a:p>
        </p:txBody>
      </p:sp>
      <p:sp>
        <p:nvSpPr>
          <p:cNvPr id="123908" name="Text Box 458"/>
          <p:cNvSpPr txBox="1">
            <a:spLocks noChangeArrowheads="1"/>
          </p:cNvSpPr>
          <p:nvPr/>
        </p:nvSpPr>
        <p:spPr bwMode="auto">
          <a:xfrm>
            <a:off x="1042988" y="981075"/>
            <a:ext cx="3867150" cy="206375"/>
          </a:xfrm>
          <a:prstGeom prst="rect">
            <a:avLst/>
          </a:prstGeom>
          <a:solidFill>
            <a:srgbClr val="00257E"/>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54000" rIns="540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FFFFFF"/>
                </a:solidFill>
              </a:rPr>
              <a:t>Pedido de Compras</a:t>
            </a:r>
            <a:endParaRPr lang="en-US" altLang="es-ES_tradnl" sz="1200" b="1">
              <a:solidFill>
                <a:srgbClr val="FFFFFF"/>
              </a:solidFill>
            </a:endParaRPr>
          </a:p>
        </p:txBody>
      </p:sp>
      <p:grpSp>
        <p:nvGrpSpPr>
          <p:cNvPr id="123909" name="Group 4"/>
          <p:cNvGrpSpPr>
            <a:grpSpLocks/>
          </p:cNvGrpSpPr>
          <p:nvPr/>
        </p:nvGrpSpPr>
        <p:grpSpPr bwMode="auto">
          <a:xfrm>
            <a:off x="1055688" y="1217613"/>
            <a:ext cx="3841750" cy="1970087"/>
            <a:chOff x="264" y="643"/>
            <a:chExt cx="2420" cy="1241"/>
          </a:xfrm>
        </p:grpSpPr>
        <p:sp>
          <p:nvSpPr>
            <p:cNvPr id="124026" name="Rectangle 460"/>
            <p:cNvSpPr>
              <a:spLocks noChangeArrowheads="1"/>
            </p:cNvSpPr>
            <p:nvPr>
              <p:custDataLst>
                <p:tags r:id="rId70"/>
              </p:custDataLst>
            </p:nvPr>
          </p:nvSpPr>
          <p:spPr bwMode="auto">
            <a:xfrm>
              <a:off x="264" y="643"/>
              <a:ext cx="2420" cy="1241"/>
            </a:xfrm>
            <a:prstGeom prst="rect">
              <a:avLst/>
            </a:prstGeom>
            <a:solidFill>
              <a:srgbClr val="E0E1D1"/>
            </a:soli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grpSp>
          <p:nvGrpSpPr>
            <p:cNvPr id="124027" name="Group 2"/>
            <p:cNvGrpSpPr>
              <a:grpSpLocks/>
            </p:cNvGrpSpPr>
            <p:nvPr>
              <p:custDataLst>
                <p:tags r:id="rId71"/>
              </p:custDataLst>
            </p:nvPr>
          </p:nvGrpSpPr>
          <p:grpSpPr bwMode="auto">
            <a:xfrm>
              <a:off x="339" y="679"/>
              <a:ext cx="2225" cy="442"/>
              <a:chOff x="339" y="679"/>
              <a:chExt cx="2225" cy="442"/>
            </a:xfrm>
          </p:grpSpPr>
          <p:pic>
            <p:nvPicPr>
              <p:cNvPr id="124044" name="Picture 462" descr="Beleg_Bestellung"/>
              <p:cNvPicPr>
                <a:picLocks noChangeAspect="1" noChangeArrowheads="1"/>
              </p:cNvPicPr>
              <p:nvPr>
                <p:custDataLst>
                  <p:tags r:id="rId88"/>
                </p:custDataLst>
              </p:nvPr>
            </p:nvPicPr>
            <p:blipFill>
              <a:blip r:embed="rId92">
                <a:extLst>
                  <a:ext uri="{28A0092B-C50C-407E-A947-70E740481C1C}">
                    <a14:useLocalDpi xmlns:a14="http://schemas.microsoft.com/office/drawing/2010/main" val="0"/>
                  </a:ext>
                </a:extLst>
              </a:blip>
              <a:srcRect l="1495" t="7233" r="54932" b="69771"/>
              <a:stretch>
                <a:fillRect/>
              </a:stretch>
            </p:blipFill>
            <p:spPr bwMode="auto">
              <a:xfrm>
                <a:off x="339" y="679"/>
                <a:ext cx="116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45" name="Picture 463" descr="Beleg_Bestellung"/>
              <p:cNvPicPr>
                <a:picLocks noChangeAspect="1" noChangeArrowheads="1"/>
              </p:cNvPicPr>
              <p:nvPr>
                <p:custDataLst>
                  <p:tags r:id="rId89"/>
                </p:custDataLst>
              </p:nvPr>
            </p:nvPicPr>
            <p:blipFill>
              <a:blip r:embed="rId92">
                <a:extLst>
                  <a:ext uri="{28A0092B-C50C-407E-A947-70E740481C1C}">
                    <a14:useLocalDpi xmlns:a14="http://schemas.microsoft.com/office/drawing/2010/main" val="0"/>
                  </a:ext>
                </a:extLst>
              </a:blip>
              <a:srcRect l="58632" t="7233" r="1831" b="69771"/>
              <a:stretch>
                <a:fillRect/>
              </a:stretch>
            </p:blipFill>
            <p:spPr bwMode="auto">
              <a:xfrm>
                <a:off x="1506" y="679"/>
                <a:ext cx="105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6416" name="Rectangle 464"/>
            <p:cNvSpPr>
              <a:spLocks noChangeArrowheads="1"/>
            </p:cNvSpPr>
            <p:nvPr>
              <p:custDataLst>
                <p:tags r:id="rId72"/>
              </p:custDataLst>
            </p:nvPr>
          </p:nvSpPr>
          <p:spPr bwMode="auto">
            <a:xfrm>
              <a:off x="443" y="1305"/>
              <a:ext cx="2151"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17" name="Rectangle 465"/>
            <p:cNvSpPr>
              <a:spLocks noChangeArrowheads="1"/>
            </p:cNvSpPr>
            <p:nvPr>
              <p:custDataLst>
                <p:tags r:id="rId73"/>
              </p:custDataLst>
            </p:nvPr>
          </p:nvSpPr>
          <p:spPr bwMode="auto">
            <a:xfrm>
              <a:off x="443" y="1448"/>
              <a:ext cx="2151"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18" name="Rectangle 466"/>
            <p:cNvSpPr>
              <a:spLocks noChangeArrowheads="1"/>
            </p:cNvSpPr>
            <p:nvPr>
              <p:custDataLst>
                <p:tags r:id="rId74"/>
              </p:custDataLst>
            </p:nvPr>
          </p:nvSpPr>
          <p:spPr bwMode="auto">
            <a:xfrm>
              <a:off x="443" y="1591"/>
              <a:ext cx="2151"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19" name="Rectangle 467"/>
            <p:cNvSpPr>
              <a:spLocks noChangeArrowheads="1"/>
            </p:cNvSpPr>
            <p:nvPr>
              <p:custDataLst>
                <p:tags r:id="rId75"/>
              </p:custDataLst>
            </p:nvPr>
          </p:nvSpPr>
          <p:spPr bwMode="auto">
            <a:xfrm>
              <a:off x="443" y="1735"/>
              <a:ext cx="2151"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20" name="Rectangle 468"/>
            <p:cNvSpPr>
              <a:spLocks noChangeArrowheads="1"/>
            </p:cNvSpPr>
            <p:nvPr>
              <p:custDataLst>
                <p:tags r:id="rId76"/>
              </p:custDataLst>
            </p:nvPr>
          </p:nvSpPr>
          <p:spPr bwMode="auto">
            <a:xfrm>
              <a:off x="325" y="1304"/>
              <a:ext cx="10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21" name="Rectangle 469"/>
            <p:cNvSpPr>
              <a:spLocks noChangeArrowheads="1"/>
            </p:cNvSpPr>
            <p:nvPr>
              <p:custDataLst>
                <p:tags r:id="rId77"/>
              </p:custDataLst>
            </p:nvPr>
          </p:nvSpPr>
          <p:spPr bwMode="auto">
            <a:xfrm>
              <a:off x="325" y="1449"/>
              <a:ext cx="10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22" name="Rectangle 470"/>
            <p:cNvSpPr>
              <a:spLocks noChangeArrowheads="1"/>
            </p:cNvSpPr>
            <p:nvPr>
              <p:custDataLst>
                <p:tags r:id="rId78"/>
              </p:custDataLst>
            </p:nvPr>
          </p:nvSpPr>
          <p:spPr bwMode="auto">
            <a:xfrm>
              <a:off x="325" y="1586"/>
              <a:ext cx="10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23" name="Rectangle 471"/>
            <p:cNvSpPr>
              <a:spLocks noChangeArrowheads="1"/>
            </p:cNvSpPr>
            <p:nvPr>
              <p:custDataLst>
                <p:tags r:id="rId79"/>
              </p:custDataLst>
            </p:nvPr>
          </p:nvSpPr>
          <p:spPr bwMode="auto">
            <a:xfrm>
              <a:off x="325" y="1730"/>
              <a:ext cx="10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4036" name="Rectangle 472"/>
            <p:cNvSpPr>
              <a:spLocks noChangeArrowheads="1"/>
            </p:cNvSpPr>
            <p:nvPr>
              <p:custDataLst>
                <p:tags r:id="rId80"/>
              </p:custDataLst>
            </p:nvPr>
          </p:nvSpPr>
          <p:spPr bwMode="auto">
            <a:xfrm>
              <a:off x="443" y="1179"/>
              <a:ext cx="2151" cy="116"/>
            </a:xfrm>
            <a:prstGeom prst="rect">
              <a:avLst/>
            </a:prstGeom>
            <a:gradFill rotWithShape="0">
              <a:gsLst>
                <a:gs pos="0">
                  <a:srgbClr val="CCCDBE"/>
                </a:gs>
                <a:gs pos="50000">
                  <a:srgbClr val="E0E1D1"/>
                </a:gs>
                <a:gs pos="100000">
                  <a:srgbClr val="CCCDBE"/>
                </a:gs>
              </a:gsLst>
              <a:lin ang="5400000" scaled="1"/>
            </a:gra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4037" name="Rectangle 473"/>
            <p:cNvSpPr>
              <a:spLocks noChangeArrowheads="1"/>
            </p:cNvSpPr>
            <p:nvPr>
              <p:custDataLst>
                <p:tags r:id="rId81"/>
              </p:custDataLst>
            </p:nvPr>
          </p:nvSpPr>
          <p:spPr bwMode="auto">
            <a:xfrm>
              <a:off x="325" y="1178"/>
              <a:ext cx="105" cy="116"/>
            </a:xfrm>
            <a:prstGeom prst="rect">
              <a:avLst/>
            </a:prstGeom>
            <a:gradFill rotWithShape="0">
              <a:gsLst>
                <a:gs pos="0">
                  <a:srgbClr val="CCCDBE"/>
                </a:gs>
                <a:gs pos="50000">
                  <a:srgbClr val="E0E1D1"/>
                </a:gs>
                <a:gs pos="100000">
                  <a:srgbClr val="CCCDBE"/>
                </a:gs>
              </a:gsLst>
              <a:lin ang="5400000" scaled="1"/>
            </a:gra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4038" name="Text Box 474"/>
            <p:cNvSpPr txBox="1">
              <a:spLocks noChangeArrowheads="1"/>
            </p:cNvSpPr>
            <p:nvPr>
              <p:custDataLst>
                <p:tags r:id="rId82"/>
              </p:custDataLst>
            </p:nvPr>
          </p:nvSpPr>
          <p:spPr bwMode="auto">
            <a:xfrm>
              <a:off x="328" y="1175"/>
              <a:ext cx="1871"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4000" tIns="10800" rIns="54000" bIns="10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Aft>
                  <a:spcPct val="20000"/>
                </a:spcAft>
              </a:pPr>
              <a:r>
                <a:rPr lang="de-DE" altLang="es-ES_tradnl" sz="1200" b="1"/>
                <a:t>#             </a:t>
              </a:r>
            </a:p>
            <a:p>
              <a:pPr>
                <a:spcAft>
                  <a:spcPct val="20000"/>
                </a:spcAft>
              </a:pPr>
              <a:r>
                <a:rPr lang="de-DE" altLang="es-ES_tradnl" sz="1200" b="1"/>
                <a:t>1		10</a:t>
              </a:r>
            </a:p>
            <a:p>
              <a:pPr>
                <a:spcAft>
                  <a:spcPct val="20000"/>
                </a:spcAft>
              </a:pPr>
              <a:r>
                <a:rPr lang="de-DE" altLang="es-ES_tradnl" sz="1200" b="1"/>
                <a:t>2		15	</a:t>
              </a:r>
            </a:p>
            <a:p>
              <a:pPr>
                <a:spcAft>
                  <a:spcPct val="20000"/>
                </a:spcAft>
              </a:pPr>
              <a:r>
                <a:rPr lang="de-DE" altLang="es-ES_tradnl" sz="1200" b="1"/>
                <a:t>3		  2</a:t>
              </a:r>
            </a:p>
            <a:p>
              <a:pPr>
                <a:spcAft>
                  <a:spcPct val="20000"/>
                </a:spcAft>
              </a:pPr>
              <a:r>
                <a:rPr lang="de-DE" altLang="es-ES_tradnl" sz="1200" b="1"/>
                <a:t>   </a:t>
              </a:r>
              <a:endParaRPr lang="en-US" altLang="es-ES_tradnl" sz="1200" b="1"/>
            </a:p>
          </p:txBody>
        </p:sp>
        <p:sp>
          <p:nvSpPr>
            <p:cNvPr id="124039" name="Line 475"/>
            <p:cNvSpPr>
              <a:spLocks noChangeShapeType="1"/>
            </p:cNvSpPr>
            <p:nvPr>
              <p:custDataLst>
                <p:tags r:id="rId83"/>
              </p:custDataLst>
            </p:nvPr>
          </p:nvSpPr>
          <p:spPr bwMode="auto">
            <a:xfrm>
              <a:off x="850" y="1184"/>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4040" name="Line 476"/>
            <p:cNvSpPr>
              <a:spLocks noChangeShapeType="1"/>
            </p:cNvSpPr>
            <p:nvPr>
              <p:custDataLst>
                <p:tags r:id="rId84"/>
              </p:custDataLst>
            </p:nvPr>
          </p:nvSpPr>
          <p:spPr bwMode="auto">
            <a:xfrm>
              <a:off x="1360" y="1184"/>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4041" name="Line 477"/>
            <p:cNvSpPr>
              <a:spLocks noChangeShapeType="1"/>
            </p:cNvSpPr>
            <p:nvPr>
              <p:custDataLst>
                <p:tags r:id="rId85"/>
              </p:custDataLst>
            </p:nvPr>
          </p:nvSpPr>
          <p:spPr bwMode="auto">
            <a:xfrm>
              <a:off x="1712" y="1184"/>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4042" name="Line 478"/>
            <p:cNvSpPr>
              <a:spLocks noChangeShapeType="1"/>
            </p:cNvSpPr>
            <p:nvPr>
              <p:custDataLst>
                <p:tags r:id="rId86"/>
              </p:custDataLst>
            </p:nvPr>
          </p:nvSpPr>
          <p:spPr bwMode="auto">
            <a:xfrm>
              <a:off x="1996" y="1184"/>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4043" name="Line 479"/>
            <p:cNvSpPr>
              <a:spLocks noChangeShapeType="1"/>
            </p:cNvSpPr>
            <p:nvPr>
              <p:custDataLst>
                <p:tags r:id="rId87"/>
              </p:custDataLst>
            </p:nvPr>
          </p:nvSpPr>
          <p:spPr bwMode="auto">
            <a:xfrm>
              <a:off x="2284" y="1184"/>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grpSp>
      <p:sp>
        <p:nvSpPr>
          <p:cNvPr id="123910" name="Line 549"/>
          <p:cNvSpPr>
            <a:spLocks noChangeShapeType="1"/>
          </p:cNvSpPr>
          <p:nvPr>
            <p:custDataLst>
              <p:tags r:id="rId1"/>
            </p:custDataLst>
          </p:nvPr>
        </p:nvSpPr>
        <p:spPr bwMode="auto">
          <a:xfrm>
            <a:off x="1976438" y="2076450"/>
            <a:ext cx="0" cy="106680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11" name="Line 550"/>
          <p:cNvSpPr>
            <a:spLocks noChangeShapeType="1"/>
          </p:cNvSpPr>
          <p:nvPr>
            <p:custDataLst>
              <p:tags r:id="rId2"/>
            </p:custDataLst>
          </p:nvPr>
        </p:nvSpPr>
        <p:spPr bwMode="auto">
          <a:xfrm>
            <a:off x="2786063" y="2076450"/>
            <a:ext cx="0" cy="106680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12" name="Line 551"/>
          <p:cNvSpPr>
            <a:spLocks noChangeShapeType="1"/>
          </p:cNvSpPr>
          <p:nvPr>
            <p:custDataLst>
              <p:tags r:id="rId3"/>
            </p:custDataLst>
          </p:nvPr>
        </p:nvSpPr>
        <p:spPr bwMode="auto">
          <a:xfrm>
            <a:off x="3328988" y="2076450"/>
            <a:ext cx="0" cy="106680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13" name="Line 552"/>
          <p:cNvSpPr>
            <a:spLocks noChangeShapeType="1"/>
          </p:cNvSpPr>
          <p:nvPr>
            <p:custDataLst>
              <p:tags r:id="rId4"/>
            </p:custDataLst>
          </p:nvPr>
        </p:nvSpPr>
        <p:spPr bwMode="auto">
          <a:xfrm>
            <a:off x="3795713" y="2076450"/>
            <a:ext cx="0" cy="106680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14" name="Line 553"/>
          <p:cNvSpPr>
            <a:spLocks noChangeShapeType="1"/>
          </p:cNvSpPr>
          <p:nvPr>
            <p:custDataLst>
              <p:tags r:id="rId5"/>
            </p:custDataLst>
          </p:nvPr>
        </p:nvSpPr>
        <p:spPr bwMode="auto">
          <a:xfrm>
            <a:off x="4252913" y="2076450"/>
            <a:ext cx="0" cy="106680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grpSp>
        <p:nvGrpSpPr>
          <p:cNvPr id="4" name="Group 615"/>
          <p:cNvGrpSpPr>
            <a:grpSpLocks/>
          </p:cNvGrpSpPr>
          <p:nvPr/>
        </p:nvGrpSpPr>
        <p:grpSpPr bwMode="auto">
          <a:xfrm>
            <a:off x="1143000" y="2825750"/>
            <a:ext cx="3097213" cy="3457575"/>
            <a:chOff x="720" y="1780"/>
            <a:chExt cx="1951" cy="2178"/>
          </a:xfrm>
        </p:grpSpPr>
        <p:sp>
          <p:nvSpPr>
            <p:cNvPr id="124002" name="Rectangle 421"/>
            <p:cNvSpPr>
              <a:spLocks noChangeArrowheads="1"/>
            </p:cNvSpPr>
            <p:nvPr>
              <p:custDataLst>
                <p:tags r:id="rId50"/>
              </p:custDataLst>
            </p:nvPr>
          </p:nvSpPr>
          <p:spPr bwMode="auto">
            <a:xfrm>
              <a:off x="756" y="2717"/>
              <a:ext cx="1884" cy="1241"/>
            </a:xfrm>
            <a:prstGeom prst="rect">
              <a:avLst/>
            </a:prstGeom>
            <a:solidFill>
              <a:srgbClr val="E0E1D1"/>
            </a:soli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4003" name="Text Box 422"/>
            <p:cNvSpPr txBox="1">
              <a:spLocks noChangeArrowheads="1"/>
            </p:cNvSpPr>
            <p:nvPr/>
          </p:nvSpPr>
          <p:spPr bwMode="auto">
            <a:xfrm>
              <a:off x="748" y="2568"/>
              <a:ext cx="1890" cy="130"/>
            </a:xfrm>
            <a:prstGeom prst="rect">
              <a:avLst/>
            </a:prstGeom>
            <a:solidFill>
              <a:srgbClr val="00257E"/>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54000" rIns="540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FFFFFF"/>
                  </a:solidFill>
                </a:rPr>
                <a:t>Albarán de Compras</a:t>
              </a:r>
              <a:endParaRPr lang="en-US" altLang="es-ES_tradnl" sz="1200" b="1">
                <a:solidFill>
                  <a:srgbClr val="FFFFFF"/>
                </a:solidFill>
              </a:endParaRPr>
            </a:p>
          </p:txBody>
        </p:sp>
        <p:sp>
          <p:nvSpPr>
            <p:cNvPr id="126375" name="Rectangle 423"/>
            <p:cNvSpPr>
              <a:spLocks noChangeArrowheads="1"/>
            </p:cNvSpPr>
            <p:nvPr>
              <p:custDataLst>
                <p:tags r:id="rId51"/>
              </p:custDataLst>
            </p:nvPr>
          </p:nvSpPr>
          <p:spPr bwMode="auto">
            <a:xfrm>
              <a:off x="935" y="3379"/>
              <a:ext cx="1706"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376" name="Rectangle 424"/>
            <p:cNvSpPr>
              <a:spLocks noChangeArrowheads="1"/>
            </p:cNvSpPr>
            <p:nvPr>
              <p:custDataLst>
                <p:tags r:id="rId52"/>
              </p:custDataLst>
            </p:nvPr>
          </p:nvSpPr>
          <p:spPr bwMode="auto">
            <a:xfrm>
              <a:off x="935" y="3522"/>
              <a:ext cx="1706"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377" name="Rectangle 425"/>
            <p:cNvSpPr>
              <a:spLocks noChangeArrowheads="1"/>
            </p:cNvSpPr>
            <p:nvPr>
              <p:custDataLst>
                <p:tags r:id="rId53"/>
              </p:custDataLst>
            </p:nvPr>
          </p:nvSpPr>
          <p:spPr bwMode="auto">
            <a:xfrm>
              <a:off x="935" y="3665"/>
              <a:ext cx="1706"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378" name="Rectangle 426"/>
            <p:cNvSpPr>
              <a:spLocks noChangeArrowheads="1"/>
            </p:cNvSpPr>
            <p:nvPr>
              <p:custDataLst>
                <p:tags r:id="rId54"/>
              </p:custDataLst>
            </p:nvPr>
          </p:nvSpPr>
          <p:spPr bwMode="auto">
            <a:xfrm>
              <a:off x="935" y="3809"/>
              <a:ext cx="1706"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4008" name="Rectangle 427"/>
            <p:cNvSpPr>
              <a:spLocks noChangeArrowheads="1"/>
            </p:cNvSpPr>
            <p:nvPr>
              <p:custDataLst>
                <p:tags r:id="rId55"/>
              </p:custDataLst>
            </p:nvPr>
          </p:nvSpPr>
          <p:spPr bwMode="auto">
            <a:xfrm>
              <a:off x="935" y="3253"/>
              <a:ext cx="1706" cy="116"/>
            </a:xfrm>
            <a:prstGeom prst="rect">
              <a:avLst/>
            </a:prstGeom>
            <a:gradFill rotWithShape="0">
              <a:gsLst>
                <a:gs pos="0">
                  <a:srgbClr val="CCCDBE"/>
                </a:gs>
                <a:gs pos="50000">
                  <a:srgbClr val="E0E1D1"/>
                </a:gs>
                <a:gs pos="100000">
                  <a:srgbClr val="CCCDBE"/>
                </a:gs>
              </a:gsLst>
              <a:lin ang="5400000" scaled="1"/>
            </a:gra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4009" name="Line 428"/>
            <p:cNvSpPr>
              <a:spLocks noChangeShapeType="1"/>
            </p:cNvSpPr>
            <p:nvPr>
              <p:custDataLst>
                <p:tags r:id="rId56"/>
              </p:custDataLst>
            </p:nvPr>
          </p:nvSpPr>
          <p:spPr bwMode="auto">
            <a:xfrm>
              <a:off x="1342" y="3258"/>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4010" name="Line 429"/>
            <p:cNvSpPr>
              <a:spLocks noChangeShapeType="1"/>
            </p:cNvSpPr>
            <p:nvPr>
              <p:custDataLst>
                <p:tags r:id="rId57"/>
              </p:custDataLst>
            </p:nvPr>
          </p:nvSpPr>
          <p:spPr bwMode="auto">
            <a:xfrm>
              <a:off x="1852" y="3258"/>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4011" name="Line 430"/>
            <p:cNvSpPr>
              <a:spLocks noChangeShapeType="1"/>
            </p:cNvSpPr>
            <p:nvPr>
              <p:custDataLst>
                <p:tags r:id="rId58"/>
              </p:custDataLst>
            </p:nvPr>
          </p:nvSpPr>
          <p:spPr bwMode="auto">
            <a:xfrm>
              <a:off x="2198" y="3258"/>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4012" name="Text Box 456"/>
            <p:cNvSpPr txBox="1">
              <a:spLocks noChangeArrowheads="1"/>
            </p:cNvSpPr>
            <p:nvPr/>
          </p:nvSpPr>
          <p:spPr bwMode="auto">
            <a:xfrm>
              <a:off x="793" y="2305"/>
              <a:ext cx="11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4000" rIns="540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Exceso de suministro</a:t>
              </a:r>
              <a:endParaRPr lang="en-US" altLang="es-ES_tradnl" sz="1200" b="1">
                <a:solidFill>
                  <a:srgbClr val="000000"/>
                </a:solidFill>
              </a:endParaRPr>
            </a:p>
          </p:txBody>
        </p:sp>
        <p:pic>
          <p:nvPicPr>
            <p:cNvPr id="124013" name="Picture 522" descr="Beleg_Bestellung"/>
            <p:cNvPicPr>
              <a:picLocks noChangeAspect="1" noChangeArrowheads="1"/>
            </p:cNvPicPr>
            <p:nvPr>
              <p:custDataLst>
                <p:tags r:id="rId59"/>
              </p:custDataLst>
            </p:nvPr>
          </p:nvPicPr>
          <p:blipFill>
            <a:blip r:embed="rId92">
              <a:extLst>
                <a:ext uri="{28A0092B-C50C-407E-A947-70E740481C1C}">
                  <a14:useLocalDpi xmlns:a14="http://schemas.microsoft.com/office/drawing/2010/main" val="0"/>
                </a:ext>
              </a:extLst>
            </a:blip>
            <a:srcRect l="1495" t="7233" r="54932" b="69771"/>
            <a:stretch>
              <a:fillRect/>
            </a:stretch>
          </p:blipFill>
          <p:spPr bwMode="auto">
            <a:xfrm>
              <a:off x="831" y="2753"/>
              <a:ext cx="116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14" name="Picture 523" descr="Beleg_Bestellung"/>
            <p:cNvPicPr>
              <a:picLocks noChangeAspect="1" noChangeArrowheads="1"/>
            </p:cNvPicPr>
            <p:nvPr>
              <p:custDataLst>
                <p:tags r:id="rId60"/>
              </p:custDataLst>
            </p:nvPr>
          </p:nvPicPr>
          <p:blipFill>
            <a:blip r:embed="rId92">
              <a:extLst>
                <a:ext uri="{28A0092B-C50C-407E-A947-70E740481C1C}">
                  <a14:useLocalDpi xmlns:a14="http://schemas.microsoft.com/office/drawing/2010/main" val="0"/>
                </a:ext>
              </a:extLst>
            </a:blip>
            <a:srcRect l="58632" t="7233" r="22272" b="69771"/>
            <a:stretch>
              <a:fillRect/>
            </a:stretch>
          </p:blipFill>
          <p:spPr bwMode="auto">
            <a:xfrm>
              <a:off x="1998" y="2753"/>
              <a:ext cx="51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015" name="Line 524"/>
            <p:cNvSpPr>
              <a:spLocks noChangeShapeType="1"/>
            </p:cNvSpPr>
            <p:nvPr>
              <p:custDataLst>
                <p:tags r:id="rId61"/>
              </p:custDataLst>
            </p:nvPr>
          </p:nvSpPr>
          <p:spPr bwMode="auto">
            <a:xfrm>
              <a:off x="1336" y="3258"/>
              <a:ext cx="0" cy="67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4016" name="Line 525"/>
            <p:cNvSpPr>
              <a:spLocks noChangeShapeType="1"/>
            </p:cNvSpPr>
            <p:nvPr>
              <p:custDataLst>
                <p:tags r:id="rId62"/>
              </p:custDataLst>
            </p:nvPr>
          </p:nvSpPr>
          <p:spPr bwMode="auto">
            <a:xfrm>
              <a:off x="1846" y="3258"/>
              <a:ext cx="0" cy="67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4017" name="Line 526"/>
            <p:cNvSpPr>
              <a:spLocks noChangeShapeType="1"/>
            </p:cNvSpPr>
            <p:nvPr>
              <p:custDataLst>
                <p:tags r:id="rId63"/>
              </p:custDataLst>
            </p:nvPr>
          </p:nvSpPr>
          <p:spPr bwMode="auto">
            <a:xfrm>
              <a:off x="2192" y="3258"/>
              <a:ext cx="0" cy="67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4018" name="Line 539"/>
            <p:cNvSpPr>
              <a:spLocks noChangeShapeType="1"/>
            </p:cNvSpPr>
            <p:nvPr/>
          </p:nvSpPr>
          <p:spPr bwMode="auto">
            <a:xfrm rot="3413763">
              <a:off x="1024" y="2112"/>
              <a:ext cx="1695" cy="1032"/>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s-ES_tradnl"/>
            </a:p>
          </p:txBody>
        </p:sp>
        <p:sp>
          <p:nvSpPr>
            <p:cNvPr id="126495" name="Rectangle 543"/>
            <p:cNvSpPr>
              <a:spLocks noChangeArrowheads="1"/>
            </p:cNvSpPr>
            <p:nvPr>
              <p:custDataLst>
                <p:tags r:id="rId64"/>
              </p:custDataLst>
            </p:nvPr>
          </p:nvSpPr>
          <p:spPr bwMode="auto">
            <a:xfrm>
              <a:off x="817" y="3660"/>
              <a:ext cx="10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96" name="Rectangle 544"/>
            <p:cNvSpPr>
              <a:spLocks noChangeArrowheads="1"/>
            </p:cNvSpPr>
            <p:nvPr>
              <p:custDataLst>
                <p:tags r:id="rId65"/>
              </p:custDataLst>
            </p:nvPr>
          </p:nvSpPr>
          <p:spPr bwMode="auto">
            <a:xfrm>
              <a:off x="817" y="3804"/>
              <a:ext cx="10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4021" name="Rectangle 545"/>
            <p:cNvSpPr>
              <a:spLocks noChangeArrowheads="1"/>
            </p:cNvSpPr>
            <p:nvPr>
              <p:custDataLst>
                <p:tags r:id="rId66"/>
              </p:custDataLst>
            </p:nvPr>
          </p:nvSpPr>
          <p:spPr bwMode="auto">
            <a:xfrm>
              <a:off x="817" y="3252"/>
              <a:ext cx="105" cy="116"/>
            </a:xfrm>
            <a:prstGeom prst="rect">
              <a:avLst/>
            </a:prstGeom>
            <a:gradFill rotWithShape="0">
              <a:gsLst>
                <a:gs pos="0">
                  <a:srgbClr val="CCCDBE"/>
                </a:gs>
                <a:gs pos="50000">
                  <a:srgbClr val="E0E1D1"/>
                </a:gs>
                <a:gs pos="100000">
                  <a:srgbClr val="CCCDBE"/>
                </a:gs>
              </a:gsLst>
              <a:lin ang="5400000" scaled="1"/>
            </a:gra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98" name="Rectangle 546"/>
            <p:cNvSpPr>
              <a:spLocks noChangeArrowheads="1"/>
            </p:cNvSpPr>
            <p:nvPr>
              <p:custDataLst>
                <p:tags r:id="rId67"/>
              </p:custDataLst>
            </p:nvPr>
          </p:nvSpPr>
          <p:spPr bwMode="auto">
            <a:xfrm>
              <a:off x="817" y="3378"/>
              <a:ext cx="10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99" name="Rectangle 547"/>
            <p:cNvSpPr>
              <a:spLocks noChangeArrowheads="1"/>
            </p:cNvSpPr>
            <p:nvPr>
              <p:custDataLst>
                <p:tags r:id="rId68"/>
              </p:custDataLst>
            </p:nvPr>
          </p:nvSpPr>
          <p:spPr bwMode="auto">
            <a:xfrm>
              <a:off x="817" y="3523"/>
              <a:ext cx="10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4024" name="Text Box 548"/>
            <p:cNvSpPr txBox="1">
              <a:spLocks noChangeArrowheads="1"/>
            </p:cNvSpPr>
            <p:nvPr>
              <p:custDataLst>
                <p:tags r:id="rId69"/>
              </p:custDataLst>
            </p:nvPr>
          </p:nvSpPr>
          <p:spPr bwMode="auto">
            <a:xfrm>
              <a:off x="800" y="3249"/>
              <a:ext cx="1871"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4000" tIns="10800" rIns="54000" bIns="10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Aft>
                  <a:spcPct val="20000"/>
                </a:spcAft>
              </a:pPr>
              <a:r>
                <a:rPr lang="de-DE" altLang="es-ES_tradnl" sz="1200" b="1"/>
                <a:t>#             </a:t>
              </a:r>
            </a:p>
            <a:p>
              <a:pPr>
                <a:spcAft>
                  <a:spcPct val="20000"/>
                </a:spcAft>
              </a:pPr>
              <a:r>
                <a:rPr lang="de-DE" altLang="es-ES_tradnl" sz="1200" b="1"/>
                <a:t>1			</a:t>
              </a:r>
            </a:p>
            <a:p>
              <a:pPr>
                <a:spcAft>
                  <a:spcPct val="20000"/>
                </a:spcAft>
              </a:pPr>
              <a:r>
                <a:rPr lang="de-DE" altLang="es-ES_tradnl" sz="1200" b="1"/>
                <a:t>2		20	</a:t>
              </a:r>
            </a:p>
            <a:p>
              <a:pPr>
                <a:spcAft>
                  <a:spcPct val="20000"/>
                </a:spcAft>
              </a:pPr>
              <a:r>
                <a:rPr lang="de-DE" altLang="es-ES_tradnl" sz="1200" b="1"/>
                <a:t>3		</a:t>
              </a:r>
            </a:p>
            <a:p>
              <a:pPr>
                <a:spcAft>
                  <a:spcPct val="20000"/>
                </a:spcAft>
              </a:pPr>
              <a:r>
                <a:rPr lang="de-DE" altLang="es-ES_tradnl" sz="1200" b="1"/>
                <a:t>    </a:t>
              </a:r>
              <a:endParaRPr lang="en-US" altLang="es-ES_tradnl" sz="1200" b="1"/>
            </a:p>
          </p:txBody>
        </p:sp>
        <p:sp>
          <p:nvSpPr>
            <p:cNvPr id="124025" name="Oval 554"/>
            <p:cNvSpPr>
              <a:spLocks noChangeArrowheads="1"/>
            </p:cNvSpPr>
            <p:nvPr/>
          </p:nvSpPr>
          <p:spPr bwMode="auto">
            <a:xfrm>
              <a:off x="720" y="3469"/>
              <a:ext cx="1524" cy="229"/>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grpSp>
      <p:grpSp>
        <p:nvGrpSpPr>
          <p:cNvPr id="5" name="Group 614"/>
          <p:cNvGrpSpPr>
            <a:grpSpLocks/>
          </p:cNvGrpSpPr>
          <p:nvPr/>
        </p:nvGrpSpPr>
        <p:grpSpPr bwMode="auto">
          <a:xfrm>
            <a:off x="4068763" y="3035300"/>
            <a:ext cx="3600450" cy="3822700"/>
            <a:chOff x="2562" y="1912"/>
            <a:chExt cx="2269" cy="2408"/>
          </a:xfrm>
        </p:grpSpPr>
        <p:sp>
          <p:nvSpPr>
            <p:cNvPr id="123972" name="Text Box 457"/>
            <p:cNvSpPr txBox="1">
              <a:spLocks noChangeArrowheads="1"/>
            </p:cNvSpPr>
            <p:nvPr/>
          </p:nvSpPr>
          <p:spPr bwMode="auto">
            <a:xfrm>
              <a:off x="2699" y="2387"/>
              <a:ext cx="1066"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Añadir artículos</a:t>
              </a:r>
              <a:endParaRPr lang="en-US" altLang="es-ES_tradnl" sz="1200" b="1">
                <a:solidFill>
                  <a:srgbClr val="000000"/>
                </a:solidFill>
              </a:endParaRPr>
            </a:p>
          </p:txBody>
        </p:sp>
        <p:sp>
          <p:nvSpPr>
            <p:cNvPr id="123973" name="Freeform 500"/>
            <p:cNvSpPr>
              <a:spLocks/>
            </p:cNvSpPr>
            <p:nvPr/>
          </p:nvSpPr>
          <p:spPr bwMode="auto">
            <a:xfrm>
              <a:off x="3598" y="2434"/>
              <a:ext cx="375" cy="1523"/>
            </a:xfrm>
            <a:custGeom>
              <a:avLst/>
              <a:gdLst>
                <a:gd name="T0" fmla="*/ 18 w 375"/>
                <a:gd name="T1" fmla="*/ 89 h 1523"/>
                <a:gd name="T2" fmla="*/ 48 w 375"/>
                <a:gd name="T3" fmla="*/ 161 h 1523"/>
                <a:gd name="T4" fmla="*/ 24 w 375"/>
                <a:gd name="T5" fmla="*/ 341 h 1523"/>
                <a:gd name="T6" fmla="*/ 60 w 375"/>
                <a:gd name="T7" fmla="*/ 419 h 1523"/>
                <a:gd name="T8" fmla="*/ 24 w 375"/>
                <a:gd name="T9" fmla="*/ 521 h 1523"/>
                <a:gd name="T10" fmla="*/ 60 w 375"/>
                <a:gd name="T11" fmla="*/ 653 h 1523"/>
                <a:gd name="T12" fmla="*/ 36 w 375"/>
                <a:gd name="T13" fmla="*/ 725 h 1523"/>
                <a:gd name="T14" fmla="*/ 24 w 375"/>
                <a:gd name="T15" fmla="*/ 905 h 1523"/>
                <a:gd name="T16" fmla="*/ 6 w 375"/>
                <a:gd name="T17" fmla="*/ 923 h 1523"/>
                <a:gd name="T18" fmla="*/ 0 w 375"/>
                <a:gd name="T19" fmla="*/ 941 h 1523"/>
                <a:gd name="T20" fmla="*/ 30 w 375"/>
                <a:gd name="T21" fmla="*/ 989 h 1523"/>
                <a:gd name="T22" fmla="*/ 60 w 375"/>
                <a:gd name="T23" fmla="*/ 1097 h 1523"/>
                <a:gd name="T24" fmla="*/ 36 w 375"/>
                <a:gd name="T25" fmla="*/ 1151 h 1523"/>
                <a:gd name="T26" fmla="*/ 36 w 375"/>
                <a:gd name="T27" fmla="*/ 1295 h 1523"/>
                <a:gd name="T28" fmla="*/ 60 w 375"/>
                <a:gd name="T29" fmla="*/ 1391 h 1523"/>
                <a:gd name="T30" fmla="*/ 18 w 375"/>
                <a:gd name="T31" fmla="*/ 1481 h 1523"/>
                <a:gd name="T32" fmla="*/ 84 w 375"/>
                <a:gd name="T33" fmla="*/ 1517 h 1523"/>
                <a:gd name="T34" fmla="*/ 120 w 375"/>
                <a:gd name="T35" fmla="*/ 1505 h 1523"/>
                <a:gd name="T36" fmla="*/ 334 w 375"/>
                <a:gd name="T37" fmla="*/ 1523 h 1523"/>
                <a:gd name="T38" fmla="*/ 298 w 375"/>
                <a:gd name="T39" fmla="*/ 1319 h 1523"/>
                <a:gd name="T40" fmla="*/ 280 w 375"/>
                <a:gd name="T41" fmla="*/ 1067 h 1523"/>
                <a:gd name="T42" fmla="*/ 292 w 375"/>
                <a:gd name="T43" fmla="*/ 869 h 1523"/>
                <a:gd name="T44" fmla="*/ 280 w 375"/>
                <a:gd name="T45" fmla="*/ 539 h 1523"/>
                <a:gd name="T46" fmla="*/ 286 w 375"/>
                <a:gd name="T47" fmla="*/ 77 h 1523"/>
                <a:gd name="T48" fmla="*/ 36 w 375"/>
                <a:gd name="T49" fmla="*/ 65 h 1523"/>
                <a:gd name="T50" fmla="*/ 18 w 375"/>
                <a:gd name="T51" fmla="*/ 89 h 15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5"/>
                <a:gd name="T79" fmla="*/ 0 h 1523"/>
                <a:gd name="T80" fmla="*/ 375 w 375"/>
                <a:gd name="T81" fmla="*/ 1523 h 15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5" h="1523">
                  <a:moveTo>
                    <a:pt x="18" y="89"/>
                  </a:moveTo>
                  <a:cubicBezTo>
                    <a:pt x="27" y="115"/>
                    <a:pt x="39" y="135"/>
                    <a:pt x="48" y="161"/>
                  </a:cubicBezTo>
                  <a:cubicBezTo>
                    <a:pt x="38" y="222"/>
                    <a:pt x="44" y="282"/>
                    <a:pt x="24" y="341"/>
                  </a:cubicBezTo>
                  <a:cubicBezTo>
                    <a:pt x="32" y="395"/>
                    <a:pt x="34" y="380"/>
                    <a:pt x="60" y="419"/>
                  </a:cubicBezTo>
                  <a:cubicBezTo>
                    <a:pt x="55" y="460"/>
                    <a:pt x="47" y="487"/>
                    <a:pt x="24" y="521"/>
                  </a:cubicBezTo>
                  <a:cubicBezTo>
                    <a:pt x="35" y="564"/>
                    <a:pt x="35" y="616"/>
                    <a:pt x="60" y="653"/>
                  </a:cubicBezTo>
                  <a:cubicBezTo>
                    <a:pt x="51" y="681"/>
                    <a:pt x="41" y="694"/>
                    <a:pt x="36" y="725"/>
                  </a:cubicBezTo>
                  <a:cubicBezTo>
                    <a:pt x="32" y="785"/>
                    <a:pt x="33" y="846"/>
                    <a:pt x="24" y="905"/>
                  </a:cubicBezTo>
                  <a:cubicBezTo>
                    <a:pt x="23" y="913"/>
                    <a:pt x="11" y="916"/>
                    <a:pt x="6" y="923"/>
                  </a:cubicBezTo>
                  <a:cubicBezTo>
                    <a:pt x="2" y="928"/>
                    <a:pt x="2" y="935"/>
                    <a:pt x="0" y="941"/>
                  </a:cubicBezTo>
                  <a:cubicBezTo>
                    <a:pt x="8" y="964"/>
                    <a:pt x="25" y="965"/>
                    <a:pt x="30" y="989"/>
                  </a:cubicBezTo>
                  <a:cubicBezTo>
                    <a:pt x="40" y="1038"/>
                    <a:pt x="36" y="1060"/>
                    <a:pt x="60" y="1097"/>
                  </a:cubicBezTo>
                  <a:cubicBezTo>
                    <a:pt x="53" y="1117"/>
                    <a:pt x="43" y="1131"/>
                    <a:pt x="36" y="1151"/>
                  </a:cubicBezTo>
                  <a:cubicBezTo>
                    <a:pt x="76" y="1211"/>
                    <a:pt x="58" y="1229"/>
                    <a:pt x="36" y="1295"/>
                  </a:cubicBezTo>
                  <a:cubicBezTo>
                    <a:pt x="41" y="1329"/>
                    <a:pt x="41" y="1362"/>
                    <a:pt x="60" y="1391"/>
                  </a:cubicBezTo>
                  <a:cubicBezTo>
                    <a:pt x="49" y="1423"/>
                    <a:pt x="29" y="1449"/>
                    <a:pt x="18" y="1481"/>
                  </a:cubicBezTo>
                  <a:cubicBezTo>
                    <a:pt x="38" y="1510"/>
                    <a:pt x="48" y="1511"/>
                    <a:pt x="84" y="1517"/>
                  </a:cubicBezTo>
                  <a:cubicBezTo>
                    <a:pt x="96" y="1513"/>
                    <a:pt x="108" y="1509"/>
                    <a:pt x="120" y="1505"/>
                  </a:cubicBezTo>
                  <a:cubicBezTo>
                    <a:pt x="132" y="1501"/>
                    <a:pt x="334" y="1523"/>
                    <a:pt x="334" y="1523"/>
                  </a:cubicBezTo>
                  <a:cubicBezTo>
                    <a:pt x="375" y="1482"/>
                    <a:pt x="289" y="1373"/>
                    <a:pt x="298" y="1319"/>
                  </a:cubicBezTo>
                  <a:cubicBezTo>
                    <a:pt x="292" y="1268"/>
                    <a:pt x="309" y="1110"/>
                    <a:pt x="280" y="1067"/>
                  </a:cubicBezTo>
                  <a:cubicBezTo>
                    <a:pt x="272" y="1007"/>
                    <a:pt x="309" y="927"/>
                    <a:pt x="292" y="869"/>
                  </a:cubicBezTo>
                  <a:cubicBezTo>
                    <a:pt x="284" y="779"/>
                    <a:pt x="267" y="629"/>
                    <a:pt x="280" y="539"/>
                  </a:cubicBezTo>
                  <a:cubicBezTo>
                    <a:pt x="278" y="383"/>
                    <a:pt x="289" y="233"/>
                    <a:pt x="286" y="77"/>
                  </a:cubicBezTo>
                  <a:cubicBezTo>
                    <a:pt x="284" y="0"/>
                    <a:pt x="119" y="79"/>
                    <a:pt x="36" y="65"/>
                  </a:cubicBezTo>
                  <a:cubicBezTo>
                    <a:pt x="15" y="79"/>
                    <a:pt x="18" y="70"/>
                    <a:pt x="18" y="89"/>
                  </a:cubicBezTo>
                  <a:close/>
                </a:path>
              </a:pathLst>
            </a:custGeom>
            <a:solidFill>
              <a:schemeClr val="bg1"/>
            </a:solidFill>
            <a:ln w="12700">
              <a:solidFill>
                <a:schemeClr val="bg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grpSp>
          <p:nvGrpSpPr>
            <p:cNvPr id="123974" name="Group 557"/>
            <p:cNvGrpSpPr>
              <a:grpSpLocks/>
            </p:cNvGrpSpPr>
            <p:nvPr/>
          </p:nvGrpSpPr>
          <p:grpSpPr bwMode="auto">
            <a:xfrm>
              <a:off x="2835" y="2909"/>
              <a:ext cx="1996" cy="1411"/>
              <a:chOff x="1850" y="2551"/>
              <a:chExt cx="2064" cy="1411"/>
            </a:xfrm>
          </p:grpSpPr>
          <p:sp>
            <p:nvSpPr>
              <p:cNvPr id="123976" name="Line 431"/>
              <p:cNvSpPr>
                <a:spLocks noChangeShapeType="1"/>
              </p:cNvSpPr>
              <p:nvPr>
                <p:custDataLst>
                  <p:tags r:id="rId26"/>
                </p:custDataLst>
              </p:nvPr>
            </p:nvSpPr>
            <p:spPr bwMode="auto">
              <a:xfrm>
                <a:off x="1850" y="3257"/>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77" name="Rectangle 432"/>
              <p:cNvSpPr>
                <a:spLocks noChangeArrowheads="1"/>
              </p:cNvSpPr>
              <p:nvPr>
                <p:custDataLst>
                  <p:tags r:id="rId27"/>
                </p:custDataLst>
              </p:nvPr>
            </p:nvSpPr>
            <p:spPr bwMode="auto">
              <a:xfrm>
                <a:off x="1989" y="2700"/>
                <a:ext cx="1884" cy="1241"/>
              </a:xfrm>
              <a:prstGeom prst="rect">
                <a:avLst/>
              </a:prstGeom>
              <a:solidFill>
                <a:srgbClr val="E0E1D1"/>
              </a:soli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78" name="Text Box 433"/>
              <p:cNvSpPr txBox="1">
                <a:spLocks noChangeArrowheads="1"/>
              </p:cNvSpPr>
              <p:nvPr/>
            </p:nvSpPr>
            <p:spPr bwMode="auto">
              <a:xfrm>
                <a:off x="1981" y="2551"/>
                <a:ext cx="1890" cy="130"/>
              </a:xfrm>
              <a:prstGeom prst="rect">
                <a:avLst/>
              </a:prstGeom>
              <a:solidFill>
                <a:srgbClr val="00257E"/>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54000" rIns="540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FFFFFF"/>
                    </a:solidFill>
                  </a:rPr>
                  <a:t>Albarán de Compras</a:t>
                </a:r>
                <a:endParaRPr lang="en-US" altLang="es-ES_tradnl" sz="1200" b="1">
                  <a:solidFill>
                    <a:srgbClr val="FFFFFF"/>
                  </a:solidFill>
                </a:endParaRPr>
              </a:p>
            </p:txBody>
          </p:sp>
          <p:pic>
            <p:nvPicPr>
              <p:cNvPr id="123979" name="Picture 434" descr="Beleg_Bestellung"/>
              <p:cNvPicPr>
                <a:picLocks noChangeAspect="1" noChangeArrowheads="1"/>
              </p:cNvPicPr>
              <p:nvPr>
                <p:custDataLst>
                  <p:tags r:id="rId28"/>
                </p:custDataLst>
              </p:nvPr>
            </p:nvPicPr>
            <p:blipFill>
              <a:blip r:embed="rId92">
                <a:extLst>
                  <a:ext uri="{28A0092B-C50C-407E-A947-70E740481C1C}">
                    <a14:useLocalDpi xmlns:a14="http://schemas.microsoft.com/office/drawing/2010/main" val="0"/>
                  </a:ext>
                </a:extLst>
              </a:blip>
              <a:srcRect l="1495" t="7233" r="54932" b="69771"/>
              <a:stretch>
                <a:fillRect/>
              </a:stretch>
            </p:blipFill>
            <p:spPr bwMode="auto">
              <a:xfrm>
                <a:off x="2064" y="2736"/>
                <a:ext cx="116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80" name="Picture 435" descr="Beleg_Bestellung"/>
              <p:cNvPicPr>
                <a:picLocks noChangeAspect="1" noChangeArrowheads="1"/>
              </p:cNvPicPr>
              <p:nvPr>
                <p:custDataLst>
                  <p:tags r:id="rId29"/>
                </p:custDataLst>
              </p:nvPr>
            </p:nvPicPr>
            <p:blipFill>
              <a:blip r:embed="rId92">
                <a:extLst>
                  <a:ext uri="{28A0092B-C50C-407E-A947-70E740481C1C}">
                    <a14:useLocalDpi xmlns:a14="http://schemas.microsoft.com/office/drawing/2010/main" val="0"/>
                  </a:ext>
                </a:extLst>
              </a:blip>
              <a:srcRect l="58632" t="7233" r="22272" b="69771"/>
              <a:stretch>
                <a:fillRect/>
              </a:stretch>
            </p:blipFill>
            <p:spPr bwMode="auto">
              <a:xfrm>
                <a:off x="3231" y="2736"/>
                <a:ext cx="51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388" name="Rectangle 436"/>
              <p:cNvSpPr>
                <a:spLocks noChangeArrowheads="1"/>
              </p:cNvSpPr>
              <p:nvPr>
                <p:custDataLst>
                  <p:tags r:id="rId30"/>
                </p:custDataLst>
              </p:nvPr>
            </p:nvSpPr>
            <p:spPr bwMode="auto">
              <a:xfrm>
                <a:off x="2050" y="3361"/>
                <a:ext cx="11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389" name="Rectangle 437"/>
              <p:cNvSpPr>
                <a:spLocks noChangeArrowheads="1"/>
              </p:cNvSpPr>
              <p:nvPr>
                <p:custDataLst>
                  <p:tags r:id="rId31"/>
                </p:custDataLst>
              </p:nvPr>
            </p:nvSpPr>
            <p:spPr bwMode="auto">
              <a:xfrm>
                <a:off x="2050" y="3506"/>
                <a:ext cx="11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390" name="Rectangle 438"/>
              <p:cNvSpPr>
                <a:spLocks noChangeArrowheads="1"/>
              </p:cNvSpPr>
              <p:nvPr>
                <p:custDataLst>
                  <p:tags r:id="rId32"/>
                </p:custDataLst>
              </p:nvPr>
            </p:nvSpPr>
            <p:spPr bwMode="auto">
              <a:xfrm>
                <a:off x="2050" y="3643"/>
                <a:ext cx="11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391" name="Rectangle 439"/>
              <p:cNvSpPr>
                <a:spLocks noChangeArrowheads="1"/>
              </p:cNvSpPr>
              <p:nvPr>
                <p:custDataLst>
                  <p:tags r:id="rId33"/>
                </p:custDataLst>
              </p:nvPr>
            </p:nvSpPr>
            <p:spPr bwMode="auto">
              <a:xfrm>
                <a:off x="2050" y="3787"/>
                <a:ext cx="115"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grpSp>
            <p:nvGrpSpPr>
              <p:cNvPr id="123985" name="Group 440"/>
              <p:cNvGrpSpPr>
                <a:grpSpLocks/>
              </p:cNvGrpSpPr>
              <p:nvPr>
                <p:custDataLst>
                  <p:tags r:id="rId34"/>
                </p:custDataLst>
              </p:nvPr>
            </p:nvGrpSpPr>
            <p:grpSpPr bwMode="auto">
              <a:xfrm>
                <a:off x="2168" y="3236"/>
                <a:ext cx="1706" cy="672"/>
                <a:chOff x="2168" y="3236"/>
                <a:chExt cx="1706" cy="672"/>
              </a:xfrm>
            </p:grpSpPr>
            <p:sp>
              <p:nvSpPr>
                <p:cNvPr id="126393" name="Rectangle 441"/>
                <p:cNvSpPr>
                  <a:spLocks noChangeArrowheads="1"/>
                </p:cNvSpPr>
                <p:nvPr>
                  <p:custDataLst>
                    <p:tags r:id="rId45"/>
                  </p:custDataLst>
                </p:nvPr>
              </p:nvSpPr>
              <p:spPr bwMode="auto">
                <a:xfrm>
                  <a:off x="2168" y="3362"/>
                  <a:ext cx="1706"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394" name="Rectangle 442"/>
                <p:cNvSpPr>
                  <a:spLocks noChangeArrowheads="1"/>
                </p:cNvSpPr>
                <p:nvPr>
                  <p:custDataLst>
                    <p:tags r:id="rId46"/>
                  </p:custDataLst>
                </p:nvPr>
              </p:nvSpPr>
              <p:spPr bwMode="auto">
                <a:xfrm>
                  <a:off x="2168" y="3505"/>
                  <a:ext cx="1706"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395" name="Rectangle 443"/>
                <p:cNvSpPr>
                  <a:spLocks noChangeArrowheads="1"/>
                </p:cNvSpPr>
                <p:nvPr>
                  <p:custDataLst>
                    <p:tags r:id="rId47"/>
                  </p:custDataLst>
                </p:nvPr>
              </p:nvSpPr>
              <p:spPr bwMode="auto">
                <a:xfrm>
                  <a:off x="2168" y="3648"/>
                  <a:ext cx="1706"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396" name="Rectangle 444"/>
                <p:cNvSpPr>
                  <a:spLocks noChangeArrowheads="1"/>
                </p:cNvSpPr>
                <p:nvPr>
                  <p:custDataLst>
                    <p:tags r:id="rId48"/>
                  </p:custDataLst>
                </p:nvPr>
              </p:nvSpPr>
              <p:spPr bwMode="auto">
                <a:xfrm>
                  <a:off x="2168" y="3792"/>
                  <a:ext cx="1706" cy="116"/>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4001" name="Rectangle 445"/>
                <p:cNvSpPr>
                  <a:spLocks noChangeArrowheads="1"/>
                </p:cNvSpPr>
                <p:nvPr>
                  <p:custDataLst>
                    <p:tags r:id="rId49"/>
                  </p:custDataLst>
                </p:nvPr>
              </p:nvSpPr>
              <p:spPr bwMode="auto">
                <a:xfrm>
                  <a:off x="2168" y="3236"/>
                  <a:ext cx="1706" cy="116"/>
                </a:xfrm>
                <a:prstGeom prst="rect">
                  <a:avLst/>
                </a:prstGeom>
                <a:gradFill rotWithShape="0">
                  <a:gsLst>
                    <a:gs pos="0">
                      <a:srgbClr val="CCCDBE"/>
                    </a:gs>
                    <a:gs pos="50000">
                      <a:srgbClr val="E0E1D1"/>
                    </a:gs>
                    <a:gs pos="100000">
                      <a:srgbClr val="CCCDBE"/>
                    </a:gs>
                  </a:gsLst>
                  <a:lin ang="5400000" scaled="1"/>
                </a:gra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grpSp>
          <p:sp>
            <p:nvSpPr>
              <p:cNvPr id="123986" name="Rectangle 446"/>
              <p:cNvSpPr>
                <a:spLocks noChangeArrowheads="1"/>
              </p:cNvSpPr>
              <p:nvPr>
                <p:custDataLst>
                  <p:tags r:id="rId35"/>
                </p:custDataLst>
              </p:nvPr>
            </p:nvSpPr>
            <p:spPr bwMode="auto">
              <a:xfrm>
                <a:off x="2050" y="3235"/>
                <a:ext cx="105" cy="116"/>
              </a:xfrm>
              <a:prstGeom prst="rect">
                <a:avLst/>
              </a:prstGeom>
              <a:gradFill rotWithShape="0">
                <a:gsLst>
                  <a:gs pos="0">
                    <a:srgbClr val="CCCDBE"/>
                  </a:gs>
                  <a:gs pos="50000">
                    <a:srgbClr val="E0E1D1"/>
                  </a:gs>
                  <a:gs pos="100000">
                    <a:srgbClr val="CCCDBE"/>
                  </a:gs>
                </a:gsLst>
                <a:lin ang="5400000" scaled="1"/>
              </a:gra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grpSp>
            <p:nvGrpSpPr>
              <p:cNvPr id="123987" name="Group 15"/>
              <p:cNvGrpSpPr>
                <a:grpSpLocks/>
              </p:cNvGrpSpPr>
              <p:nvPr>
                <p:custDataLst>
                  <p:tags r:id="rId36"/>
                </p:custDataLst>
              </p:nvPr>
            </p:nvGrpSpPr>
            <p:grpSpPr bwMode="auto">
              <a:xfrm>
                <a:off x="2575" y="3241"/>
                <a:ext cx="1146" cy="672"/>
                <a:chOff x="2575" y="3241"/>
                <a:chExt cx="1146" cy="672"/>
              </a:xfrm>
            </p:grpSpPr>
            <p:sp>
              <p:nvSpPr>
                <p:cNvPr id="123993" name="Line 448"/>
                <p:cNvSpPr>
                  <a:spLocks noChangeShapeType="1"/>
                </p:cNvSpPr>
                <p:nvPr>
                  <p:custDataLst>
                    <p:tags r:id="rId41"/>
                  </p:custDataLst>
                </p:nvPr>
              </p:nvSpPr>
              <p:spPr bwMode="auto">
                <a:xfrm>
                  <a:off x="2575" y="3241"/>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94" name="Line 449"/>
                <p:cNvSpPr>
                  <a:spLocks noChangeShapeType="1"/>
                </p:cNvSpPr>
                <p:nvPr>
                  <p:custDataLst>
                    <p:tags r:id="rId42"/>
                  </p:custDataLst>
                </p:nvPr>
              </p:nvSpPr>
              <p:spPr bwMode="auto">
                <a:xfrm>
                  <a:off x="3085" y="3241"/>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95" name="Line 450"/>
                <p:cNvSpPr>
                  <a:spLocks noChangeShapeType="1"/>
                </p:cNvSpPr>
                <p:nvPr>
                  <p:custDataLst>
                    <p:tags r:id="rId43"/>
                  </p:custDataLst>
                </p:nvPr>
              </p:nvSpPr>
              <p:spPr bwMode="auto">
                <a:xfrm>
                  <a:off x="3431" y="3241"/>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96" name="Line 451"/>
                <p:cNvSpPr>
                  <a:spLocks noChangeShapeType="1"/>
                </p:cNvSpPr>
                <p:nvPr>
                  <p:custDataLst>
                    <p:tags r:id="rId44"/>
                  </p:custDataLst>
                </p:nvPr>
              </p:nvSpPr>
              <p:spPr bwMode="auto">
                <a:xfrm>
                  <a:off x="3721" y="3241"/>
                  <a:ext cx="0" cy="6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grpSp>
          <p:sp>
            <p:nvSpPr>
              <p:cNvPr id="123988" name="Line 452"/>
              <p:cNvSpPr>
                <a:spLocks noChangeShapeType="1"/>
              </p:cNvSpPr>
              <p:nvPr>
                <p:custDataLst>
                  <p:tags r:id="rId37"/>
                </p:custDataLst>
              </p:nvPr>
            </p:nvSpPr>
            <p:spPr bwMode="auto">
              <a:xfrm>
                <a:off x="2569" y="3241"/>
                <a:ext cx="0" cy="67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89" name="Line 453"/>
              <p:cNvSpPr>
                <a:spLocks noChangeShapeType="1"/>
              </p:cNvSpPr>
              <p:nvPr>
                <p:custDataLst>
                  <p:tags r:id="rId38"/>
                </p:custDataLst>
              </p:nvPr>
            </p:nvSpPr>
            <p:spPr bwMode="auto">
              <a:xfrm>
                <a:off x="3079" y="3241"/>
                <a:ext cx="0" cy="67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90" name="Line 454"/>
              <p:cNvSpPr>
                <a:spLocks noChangeShapeType="1"/>
              </p:cNvSpPr>
              <p:nvPr>
                <p:custDataLst>
                  <p:tags r:id="rId39"/>
                </p:custDataLst>
              </p:nvPr>
            </p:nvSpPr>
            <p:spPr bwMode="auto">
              <a:xfrm>
                <a:off x="3425" y="3241"/>
                <a:ext cx="0" cy="67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91" name="Text Box 499"/>
              <p:cNvSpPr txBox="1">
                <a:spLocks noChangeArrowheads="1"/>
              </p:cNvSpPr>
              <p:nvPr>
                <p:custDataLst>
                  <p:tags r:id="rId40"/>
                </p:custDataLst>
              </p:nvPr>
            </p:nvSpPr>
            <p:spPr bwMode="auto">
              <a:xfrm>
                <a:off x="2043" y="3232"/>
                <a:ext cx="1871"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4000" tIns="10800" rIns="54000" bIns="10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Aft>
                    <a:spcPct val="20000"/>
                  </a:spcAft>
                </a:pPr>
                <a:r>
                  <a:rPr lang="de-DE" altLang="es-ES_tradnl" sz="1200" b="1"/>
                  <a:t>#             </a:t>
                </a:r>
              </a:p>
              <a:p>
                <a:pPr>
                  <a:spcAft>
                    <a:spcPct val="20000"/>
                  </a:spcAft>
                </a:pPr>
                <a:r>
                  <a:rPr lang="de-DE" altLang="es-ES_tradnl" sz="1200" b="1"/>
                  <a:t>1		</a:t>
                </a:r>
              </a:p>
              <a:p>
                <a:pPr>
                  <a:spcAft>
                    <a:spcPct val="20000"/>
                  </a:spcAft>
                </a:pPr>
                <a:r>
                  <a:rPr lang="de-DE" altLang="es-ES_tradnl" sz="1200" b="1"/>
                  <a:t>2			</a:t>
                </a:r>
              </a:p>
              <a:p>
                <a:pPr>
                  <a:spcAft>
                    <a:spcPct val="20000"/>
                  </a:spcAft>
                </a:pPr>
                <a:r>
                  <a:rPr lang="de-DE" altLang="es-ES_tradnl" sz="1200" b="1"/>
                  <a:t>3		</a:t>
                </a:r>
              </a:p>
              <a:p>
                <a:pPr>
                  <a:spcAft>
                    <a:spcPct val="20000"/>
                  </a:spcAft>
                </a:pPr>
                <a:r>
                  <a:rPr lang="de-DE" altLang="es-ES_tradnl" sz="1200" b="1"/>
                  <a:t>4    		1</a:t>
                </a:r>
                <a:endParaRPr lang="en-US" altLang="es-ES_tradnl" sz="1200" b="1"/>
              </a:p>
            </p:txBody>
          </p:sp>
          <p:sp>
            <p:nvSpPr>
              <p:cNvPr id="123992" name="Oval 555"/>
              <p:cNvSpPr>
                <a:spLocks noChangeArrowheads="1"/>
              </p:cNvSpPr>
              <p:nvPr/>
            </p:nvSpPr>
            <p:spPr bwMode="auto">
              <a:xfrm>
                <a:off x="1965" y="3733"/>
                <a:ext cx="1524" cy="229"/>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grpSp>
        <p:sp>
          <p:nvSpPr>
            <p:cNvPr id="123975" name="Line 538"/>
            <p:cNvSpPr>
              <a:spLocks noChangeShapeType="1"/>
            </p:cNvSpPr>
            <p:nvPr/>
          </p:nvSpPr>
          <p:spPr bwMode="auto">
            <a:xfrm rot="3413763">
              <a:off x="1688" y="2786"/>
              <a:ext cx="2341" cy="59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s-ES_tradnl"/>
            </a:p>
          </p:txBody>
        </p:sp>
      </p:grpSp>
      <p:grpSp>
        <p:nvGrpSpPr>
          <p:cNvPr id="9" name="Group 613"/>
          <p:cNvGrpSpPr>
            <a:grpSpLocks/>
          </p:cNvGrpSpPr>
          <p:nvPr/>
        </p:nvGrpSpPr>
        <p:grpSpPr bwMode="auto">
          <a:xfrm>
            <a:off x="3168650" y="2565400"/>
            <a:ext cx="5975350" cy="2005013"/>
            <a:chOff x="1996" y="1616"/>
            <a:chExt cx="3764" cy="1263"/>
          </a:xfrm>
        </p:grpSpPr>
        <p:sp>
          <p:nvSpPr>
            <p:cNvPr id="123946" name="Text Box 501"/>
            <p:cNvSpPr txBox="1">
              <a:spLocks noChangeArrowheads="1"/>
            </p:cNvSpPr>
            <p:nvPr/>
          </p:nvSpPr>
          <p:spPr bwMode="auto">
            <a:xfrm>
              <a:off x="3061" y="1616"/>
              <a:ext cx="115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2ª entrega parcial</a:t>
              </a:r>
              <a:endParaRPr lang="en-US" altLang="es-ES_tradnl" sz="1200" b="1">
                <a:solidFill>
                  <a:srgbClr val="000000"/>
                </a:solidFill>
              </a:endParaRPr>
            </a:p>
          </p:txBody>
        </p:sp>
        <p:grpSp>
          <p:nvGrpSpPr>
            <p:cNvPr id="123947" name="Group 563"/>
            <p:cNvGrpSpPr>
              <a:grpSpLocks/>
            </p:cNvGrpSpPr>
            <p:nvPr/>
          </p:nvGrpSpPr>
          <p:grpSpPr bwMode="auto">
            <a:xfrm>
              <a:off x="3951" y="1706"/>
              <a:ext cx="1809" cy="1173"/>
              <a:chOff x="3914" y="482"/>
              <a:chExt cx="1809" cy="1173"/>
            </a:xfrm>
          </p:grpSpPr>
          <p:sp>
            <p:nvSpPr>
              <p:cNvPr id="123951" name="Rectangle 564"/>
              <p:cNvSpPr>
                <a:spLocks noChangeArrowheads="1"/>
              </p:cNvSpPr>
              <p:nvPr/>
            </p:nvSpPr>
            <p:spPr bwMode="auto">
              <a:xfrm>
                <a:off x="3922" y="608"/>
                <a:ext cx="1800" cy="1047"/>
              </a:xfrm>
              <a:prstGeom prst="rect">
                <a:avLst/>
              </a:prstGeom>
              <a:solidFill>
                <a:srgbClr val="E0E1D1"/>
              </a:soli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52" name="Text Box 565"/>
              <p:cNvSpPr txBox="1">
                <a:spLocks noChangeArrowheads="1"/>
              </p:cNvSpPr>
              <p:nvPr/>
            </p:nvSpPr>
            <p:spPr bwMode="auto">
              <a:xfrm>
                <a:off x="3914" y="482"/>
                <a:ext cx="1805" cy="130"/>
              </a:xfrm>
              <a:prstGeom prst="rect">
                <a:avLst/>
              </a:prstGeom>
              <a:solidFill>
                <a:srgbClr val="00257E"/>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54000" rIns="540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FFFFFF"/>
                    </a:solidFill>
                  </a:rPr>
                  <a:t>Albarán de Compras</a:t>
                </a:r>
                <a:endParaRPr lang="en-US" altLang="es-ES_tradnl" sz="1200" b="1">
                  <a:solidFill>
                    <a:srgbClr val="FFFFFF"/>
                  </a:solidFill>
                </a:endParaRPr>
              </a:p>
            </p:txBody>
          </p:sp>
          <p:pic>
            <p:nvPicPr>
              <p:cNvPr id="123953" name="Picture 566" descr="Beleg_Bestellung"/>
              <p:cNvPicPr>
                <a:picLocks noChangeAspect="1" noChangeArrowheads="1"/>
              </p:cNvPicPr>
              <p:nvPr/>
            </p:nvPicPr>
            <p:blipFill>
              <a:blip r:embed="rId92">
                <a:extLst>
                  <a:ext uri="{28A0092B-C50C-407E-A947-70E740481C1C}">
                    <a14:useLocalDpi xmlns:a14="http://schemas.microsoft.com/office/drawing/2010/main" val="0"/>
                  </a:ext>
                </a:extLst>
              </a:blip>
              <a:srcRect l="1495" t="7233" r="54932" b="69771"/>
              <a:stretch>
                <a:fillRect/>
              </a:stretch>
            </p:blipFill>
            <p:spPr bwMode="auto">
              <a:xfrm>
                <a:off x="3994" y="638"/>
                <a:ext cx="111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54" name="Picture 567" descr="Beleg_Bestellung"/>
              <p:cNvPicPr>
                <a:picLocks noChangeAspect="1" noChangeArrowheads="1"/>
              </p:cNvPicPr>
              <p:nvPr/>
            </p:nvPicPr>
            <p:blipFill>
              <a:blip r:embed="rId92">
                <a:extLst>
                  <a:ext uri="{28A0092B-C50C-407E-A947-70E740481C1C}">
                    <a14:useLocalDpi xmlns:a14="http://schemas.microsoft.com/office/drawing/2010/main" val="0"/>
                  </a:ext>
                </a:extLst>
              </a:blip>
              <a:srcRect l="58632" t="7233" r="22272" b="69771"/>
              <a:stretch>
                <a:fillRect/>
              </a:stretch>
            </p:blipFill>
            <p:spPr bwMode="auto">
              <a:xfrm>
                <a:off x="5108" y="638"/>
                <a:ext cx="489"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520" name="Rectangle 568"/>
              <p:cNvSpPr>
                <a:spLocks noChangeArrowheads="1"/>
              </p:cNvSpPr>
              <p:nvPr/>
            </p:nvSpPr>
            <p:spPr bwMode="auto">
              <a:xfrm>
                <a:off x="3980" y="1166"/>
                <a:ext cx="101" cy="97"/>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521" name="Rectangle 569"/>
              <p:cNvSpPr>
                <a:spLocks noChangeArrowheads="1"/>
              </p:cNvSpPr>
              <p:nvPr/>
            </p:nvSpPr>
            <p:spPr bwMode="auto">
              <a:xfrm>
                <a:off x="3980" y="1288"/>
                <a:ext cx="101"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522" name="Rectangle 570"/>
              <p:cNvSpPr>
                <a:spLocks noChangeArrowheads="1"/>
              </p:cNvSpPr>
              <p:nvPr/>
            </p:nvSpPr>
            <p:spPr bwMode="auto">
              <a:xfrm>
                <a:off x="3980" y="1404"/>
                <a:ext cx="101" cy="97"/>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523" name="Rectangle 571"/>
              <p:cNvSpPr>
                <a:spLocks noChangeArrowheads="1"/>
              </p:cNvSpPr>
              <p:nvPr/>
            </p:nvSpPr>
            <p:spPr bwMode="auto">
              <a:xfrm>
                <a:off x="3980" y="1525"/>
                <a:ext cx="101"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524" name="Rectangle 572"/>
              <p:cNvSpPr>
                <a:spLocks noChangeArrowheads="1"/>
              </p:cNvSpPr>
              <p:nvPr>
                <p:custDataLst>
                  <p:tags r:id="rId17"/>
                </p:custDataLst>
              </p:nvPr>
            </p:nvSpPr>
            <p:spPr bwMode="auto">
              <a:xfrm>
                <a:off x="4093" y="1166"/>
                <a:ext cx="1630"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525" name="Rectangle 573"/>
              <p:cNvSpPr>
                <a:spLocks noChangeArrowheads="1"/>
              </p:cNvSpPr>
              <p:nvPr>
                <p:custDataLst>
                  <p:tags r:id="rId18"/>
                </p:custDataLst>
              </p:nvPr>
            </p:nvSpPr>
            <p:spPr bwMode="auto">
              <a:xfrm>
                <a:off x="4093" y="1287"/>
                <a:ext cx="1630"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526" name="Rectangle 574"/>
              <p:cNvSpPr>
                <a:spLocks noChangeArrowheads="1"/>
              </p:cNvSpPr>
              <p:nvPr>
                <p:custDataLst>
                  <p:tags r:id="rId19"/>
                </p:custDataLst>
              </p:nvPr>
            </p:nvSpPr>
            <p:spPr bwMode="auto">
              <a:xfrm>
                <a:off x="4093" y="1408"/>
                <a:ext cx="1630"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527" name="Rectangle 575"/>
              <p:cNvSpPr>
                <a:spLocks noChangeArrowheads="1"/>
              </p:cNvSpPr>
              <p:nvPr>
                <p:custDataLst>
                  <p:tags r:id="rId20"/>
                </p:custDataLst>
              </p:nvPr>
            </p:nvSpPr>
            <p:spPr bwMode="auto">
              <a:xfrm>
                <a:off x="4093" y="1529"/>
                <a:ext cx="1630"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63" name="Rectangle 576"/>
              <p:cNvSpPr>
                <a:spLocks noChangeArrowheads="1"/>
              </p:cNvSpPr>
              <p:nvPr>
                <p:custDataLst>
                  <p:tags r:id="rId21"/>
                </p:custDataLst>
              </p:nvPr>
            </p:nvSpPr>
            <p:spPr bwMode="auto">
              <a:xfrm>
                <a:off x="4093" y="1060"/>
                <a:ext cx="1630" cy="98"/>
              </a:xfrm>
              <a:prstGeom prst="rect">
                <a:avLst/>
              </a:prstGeom>
              <a:gradFill rotWithShape="0">
                <a:gsLst>
                  <a:gs pos="0">
                    <a:srgbClr val="CCCDBE"/>
                  </a:gs>
                  <a:gs pos="50000">
                    <a:srgbClr val="E0E1D1"/>
                  </a:gs>
                  <a:gs pos="100000">
                    <a:srgbClr val="CCCDBE"/>
                  </a:gs>
                </a:gsLst>
                <a:lin ang="5400000" scaled="1"/>
              </a:gra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64" name="Rectangle 577"/>
              <p:cNvSpPr>
                <a:spLocks noChangeArrowheads="1"/>
              </p:cNvSpPr>
              <p:nvPr/>
            </p:nvSpPr>
            <p:spPr bwMode="auto">
              <a:xfrm>
                <a:off x="3980" y="1059"/>
                <a:ext cx="101" cy="98"/>
              </a:xfrm>
              <a:prstGeom prst="rect">
                <a:avLst/>
              </a:prstGeom>
              <a:gradFill rotWithShape="0">
                <a:gsLst>
                  <a:gs pos="0">
                    <a:srgbClr val="CCCDBE"/>
                  </a:gs>
                  <a:gs pos="50000">
                    <a:srgbClr val="E0E1D1"/>
                  </a:gs>
                  <a:gs pos="100000">
                    <a:srgbClr val="CCCDBE"/>
                  </a:gs>
                </a:gsLst>
                <a:lin ang="5400000" scaled="1"/>
              </a:gra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65" name="Line 578"/>
              <p:cNvSpPr>
                <a:spLocks noChangeShapeType="1"/>
              </p:cNvSpPr>
              <p:nvPr/>
            </p:nvSpPr>
            <p:spPr bwMode="auto">
              <a:xfrm>
                <a:off x="4476" y="1064"/>
                <a:ext cx="0" cy="56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66" name="Line 579"/>
              <p:cNvSpPr>
                <a:spLocks noChangeShapeType="1"/>
              </p:cNvSpPr>
              <p:nvPr/>
            </p:nvSpPr>
            <p:spPr bwMode="auto">
              <a:xfrm>
                <a:off x="4963" y="1064"/>
                <a:ext cx="0" cy="56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67" name="Line 580"/>
              <p:cNvSpPr>
                <a:spLocks noChangeShapeType="1"/>
              </p:cNvSpPr>
              <p:nvPr/>
            </p:nvSpPr>
            <p:spPr bwMode="auto">
              <a:xfrm>
                <a:off x="5294" y="1064"/>
                <a:ext cx="0" cy="56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68" name="Line 581"/>
              <p:cNvSpPr>
                <a:spLocks noChangeShapeType="1"/>
              </p:cNvSpPr>
              <p:nvPr>
                <p:custDataLst>
                  <p:tags r:id="rId22"/>
                </p:custDataLst>
              </p:nvPr>
            </p:nvSpPr>
            <p:spPr bwMode="auto">
              <a:xfrm>
                <a:off x="4482" y="1064"/>
                <a:ext cx="0" cy="56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69" name="Line 582"/>
              <p:cNvSpPr>
                <a:spLocks noChangeShapeType="1"/>
              </p:cNvSpPr>
              <p:nvPr>
                <p:custDataLst>
                  <p:tags r:id="rId23"/>
                </p:custDataLst>
              </p:nvPr>
            </p:nvSpPr>
            <p:spPr bwMode="auto">
              <a:xfrm>
                <a:off x="4969" y="1064"/>
                <a:ext cx="0" cy="56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70" name="Line 583"/>
              <p:cNvSpPr>
                <a:spLocks noChangeShapeType="1"/>
              </p:cNvSpPr>
              <p:nvPr>
                <p:custDataLst>
                  <p:tags r:id="rId24"/>
                </p:custDataLst>
              </p:nvPr>
            </p:nvSpPr>
            <p:spPr bwMode="auto">
              <a:xfrm>
                <a:off x="5300" y="1064"/>
                <a:ext cx="0" cy="56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71" name="Line 584"/>
              <p:cNvSpPr>
                <a:spLocks noChangeShapeType="1"/>
              </p:cNvSpPr>
              <p:nvPr>
                <p:custDataLst>
                  <p:tags r:id="rId25"/>
                </p:custDataLst>
              </p:nvPr>
            </p:nvSpPr>
            <p:spPr bwMode="auto">
              <a:xfrm>
                <a:off x="5577" y="1064"/>
                <a:ext cx="0" cy="56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grpSp>
        <p:sp>
          <p:nvSpPr>
            <p:cNvPr id="123948" name="Text Box 606"/>
            <p:cNvSpPr txBox="1">
              <a:spLocks noChangeArrowheads="1"/>
            </p:cNvSpPr>
            <p:nvPr>
              <p:custDataLst>
                <p:tags r:id="rId16"/>
              </p:custDataLst>
            </p:nvPr>
          </p:nvSpPr>
          <p:spPr bwMode="auto">
            <a:xfrm>
              <a:off x="4015" y="2251"/>
              <a:ext cx="174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4000" tIns="10800" rIns="54000" bIns="10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Aft>
                  <a:spcPct val="20000"/>
                </a:spcAft>
              </a:pPr>
              <a:r>
                <a:rPr lang="de-DE" altLang="es-ES_tradnl" sz="1200" b="1"/>
                <a:t>#             </a:t>
              </a:r>
            </a:p>
            <a:p>
              <a:pPr>
                <a:spcAft>
                  <a:spcPct val="20000"/>
                </a:spcAft>
              </a:pPr>
              <a:r>
                <a:rPr lang="de-DE" altLang="es-ES_tradnl" sz="1200" b="1"/>
                <a:t>1		4</a:t>
              </a:r>
            </a:p>
            <a:p>
              <a:pPr>
                <a:spcAft>
                  <a:spcPct val="20000"/>
                </a:spcAft>
              </a:pPr>
              <a:r>
                <a:rPr lang="de-DE" altLang="es-ES_tradnl" sz="1200" b="1"/>
                <a:t>2		</a:t>
              </a:r>
              <a:endParaRPr lang="en-US" altLang="es-ES_tradnl" sz="1200" b="1"/>
            </a:p>
          </p:txBody>
        </p:sp>
        <p:sp>
          <p:nvSpPr>
            <p:cNvPr id="123949" name="Oval 607"/>
            <p:cNvSpPr>
              <a:spLocks noChangeArrowheads="1"/>
            </p:cNvSpPr>
            <p:nvPr/>
          </p:nvSpPr>
          <p:spPr bwMode="auto">
            <a:xfrm>
              <a:off x="3969" y="2341"/>
              <a:ext cx="1542" cy="226"/>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50" name="Line 537"/>
            <p:cNvSpPr>
              <a:spLocks noChangeShapeType="1"/>
            </p:cNvSpPr>
            <p:nvPr/>
          </p:nvSpPr>
          <p:spPr bwMode="auto">
            <a:xfrm rot="1596625" flipV="1">
              <a:off x="1996" y="1721"/>
              <a:ext cx="3116" cy="51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s-ES_tradnl"/>
            </a:p>
          </p:txBody>
        </p:sp>
      </p:grpSp>
      <p:grpSp>
        <p:nvGrpSpPr>
          <p:cNvPr id="11" name="Group 612"/>
          <p:cNvGrpSpPr>
            <a:grpSpLocks/>
          </p:cNvGrpSpPr>
          <p:nvPr/>
        </p:nvGrpSpPr>
        <p:grpSpPr bwMode="auto">
          <a:xfrm>
            <a:off x="3276600" y="765175"/>
            <a:ext cx="5867400" cy="1862138"/>
            <a:chOff x="2064" y="482"/>
            <a:chExt cx="3696" cy="1173"/>
          </a:xfrm>
        </p:grpSpPr>
        <p:grpSp>
          <p:nvGrpSpPr>
            <p:cNvPr id="123919" name="Group 562"/>
            <p:cNvGrpSpPr>
              <a:grpSpLocks/>
            </p:cNvGrpSpPr>
            <p:nvPr/>
          </p:nvGrpSpPr>
          <p:grpSpPr bwMode="auto">
            <a:xfrm>
              <a:off x="3951" y="482"/>
              <a:ext cx="1809" cy="1173"/>
              <a:chOff x="3914" y="482"/>
              <a:chExt cx="1809" cy="1173"/>
            </a:xfrm>
          </p:grpSpPr>
          <p:sp>
            <p:nvSpPr>
              <p:cNvPr id="123925" name="Rectangle 480"/>
              <p:cNvSpPr>
                <a:spLocks noChangeArrowheads="1"/>
              </p:cNvSpPr>
              <p:nvPr/>
            </p:nvSpPr>
            <p:spPr bwMode="auto">
              <a:xfrm>
                <a:off x="3922" y="608"/>
                <a:ext cx="1800" cy="1047"/>
              </a:xfrm>
              <a:prstGeom prst="rect">
                <a:avLst/>
              </a:prstGeom>
              <a:solidFill>
                <a:srgbClr val="E0E1D1"/>
              </a:soli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26" name="Text Box 481"/>
              <p:cNvSpPr txBox="1">
                <a:spLocks noChangeArrowheads="1"/>
              </p:cNvSpPr>
              <p:nvPr/>
            </p:nvSpPr>
            <p:spPr bwMode="auto">
              <a:xfrm>
                <a:off x="3914" y="482"/>
                <a:ext cx="1805" cy="130"/>
              </a:xfrm>
              <a:prstGeom prst="rect">
                <a:avLst/>
              </a:prstGeom>
              <a:solidFill>
                <a:srgbClr val="00257E"/>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54000" rIns="540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FFFFFF"/>
                    </a:solidFill>
                  </a:rPr>
                  <a:t>Albarán de Compras</a:t>
                </a:r>
                <a:endParaRPr lang="en-US" altLang="es-ES_tradnl" sz="1200" b="1">
                  <a:solidFill>
                    <a:srgbClr val="FFFFFF"/>
                  </a:solidFill>
                </a:endParaRPr>
              </a:p>
            </p:txBody>
          </p:sp>
          <p:pic>
            <p:nvPicPr>
              <p:cNvPr id="123927" name="Picture 482" descr="Beleg_Bestellung"/>
              <p:cNvPicPr>
                <a:picLocks noChangeAspect="1" noChangeArrowheads="1"/>
              </p:cNvPicPr>
              <p:nvPr/>
            </p:nvPicPr>
            <p:blipFill>
              <a:blip r:embed="rId92">
                <a:extLst>
                  <a:ext uri="{28A0092B-C50C-407E-A947-70E740481C1C}">
                    <a14:useLocalDpi xmlns:a14="http://schemas.microsoft.com/office/drawing/2010/main" val="0"/>
                  </a:ext>
                </a:extLst>
              </a:blip>
              <a:srcRect l="1495" t="7233" r="54932" b="69771"/>
              <a:stretch>
                <a:fillRect/>
              </a:stretch>
            </p:blipFill>
            <p:spPr bwMode="auto">
              <a:xfrm>
                <a:off x="3994" y="638"/>
                <a:ext cx="111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28" name="Picture 483" descr="Beleg_Bestellung"/>
              <p:cNvPicPr>
                <a:picLocks noChangeAspect="1" noChangeArrowheads="1"/>
              </p:cNvPicPr>
              <p:nvPr/>
            </p:nvPicPr>
            <p:blipFill>
              <a:blip r:embed="rId92">
                <a:extLst>
                  <a:ext uri="{28A0092B-C50C-407E-A947-70E740481C1C}">
                    <a14:useLocalDpi xmlns:a14="http://schemas.microsoft.com/office/drawing/2010/main" val="0"/>
                  </a:ext>
                </a:extLst>
              </a:blip>
              <a:srcRect l="58632" t="7233" r="22272" b="69771"/>
              <a:stretch>
                <a:fillRect/>
              </a:stretch>
            </p:blipFill>
            <p:spPr bwMode="auto">
              <a:xfrm>
                <a:off x="5108" y="638"/>
                <a:ext cx="489"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436" name="Rectangle 484"/>
              <p:cNvSpPr>
                <a:spLocks noChangeArrowheads="1"/>
              </p:cNvSpPr>
              <p:nvPr/>
            </p:nvSpPr>
            <p:spPr bwMode="auto">
              <a:xfrm>
                <a:off x="3980" y="1166"/>
                <a:ext cx="101" cy="97"/>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37" name="Rectangle 485"/>
              <p:cNvSpPr>
                <a:spLocks noChangeArrowheads="1"/>
              </p:cNvSpPr>
              <p:nvPr/>
            </p:nvSpPr>
            <p:spPr bwMode="auto">
              <a:xfrm>
                <a:off x="3980" y="1288"/>
                <a:ext cx="101"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38" name="Rectangle 486"/>
              <p:cNvSpPr>
                <a:spLocks noChangeArrowheads="1"/>
              </p:cNvSpPr>
              <p:nvPr/>
            </p:nvSpPr>
            <p:spPr bwMode="auto">
              <a:xfrm>
                <a:off x="3980" y="1404"/>
                <a:ext cx="101" cy="97"/>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39" name="Rectangle 487"/>
              <p:cNvSpPr>
                <a:spLocks noChangeArrowheads="1"/>
              </p:cNvSpPr>
              <p:nvPr/>
            </p:nvSpPr>
            <p:spPr bwMode="auto">
              <a:xfrm>
                <a:off x="3980" y="1525"/>
                <a:ext cx="101"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40" name="Rectangle 488"/>
              <p:cNvSpPr>
                <a:spLocks noChangeArrowheads="1"/>
              </p:cNvSpPr>
              <p:nvPr>
                <p:custDataLst>
                  <p:tags r:id="rId7"/>
                </p:custDataLst>
              </p:nvPr>
            </p:nvSpPr>
            <p:spPr bwMode="auto">
              <a:xfrm>
                <a:off x="4093" y="1166"/>
                <a:ext cx="1630"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41" name="Rectangle 489"/>
              <p:cNvSpPr>
                <a:spLocks noChangeArrowheads="1"/>
              </p:cNvSpPr>
              <p:nvPr>
                <p:custDataLst>
                  <p:tags r:id="rId8"/>
                </p:custDataLst>
              </p:nvPr>
            </p:nvSpPr>
            <p:spPr bwMode="auto">
              <a:xfrm>
                <a:off x="4093" y="1287"/>
                <a:ext cx="1630"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42" name="Rectangle 490"/>
              <p:cNvSpPr>
                <a:spLocks noChangeArrowheads="1"/>
              </p:cNvSpPr>
              <p:nvPr>
                <p:custDataLst>
                  <p:tags r:id="rId9"/>
                </p:custDataLst>
              </p:nvPr>
            </p:nvSpPr>
            <p:spPr bwMode="auto">
              <a:xfrm>
                <a:off x="4093" y="1408"/>
                <a:ext cx="1630"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6443" name="Rectangle 491"/>
              <p:cNvSpPr>
                <a:spLocks noChangeArrowheads="1"/>
              </p:cNvSpPr>
              <p:nvPr>
                <p:custDataLst>
                  <p:tags r:id="rId10"/>
                </p:custDataLst>
              </p:nvPr>
            </p:nvSpPr>
            <p:spPr bwMode="auto">
              <a:xfrm>
                <a:off x="4093" y="1529"/>
                <a:ext cx="1630" cy="98"/>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37" name="Rectangle 492"/>
              <p:cNvSpPr>
                <a:spLocks noChangeArrowheads="1"/>
              </p:cNvSpPr>
              <p:nvPr>
                <p:custDataLst>
                  <p:tags r:id="rId11"/>
                </p:custDataLst>
              </p:nvPr>
            </p:nvSpPr>
            <p:spPr bwMode="auto">
              <a:xfrm>
                <a:off x="4093" y="1060"/>
                <a:ext cx="1630" cy="98"/>
              </a:xfrm>
              <a:prstGeom prst="rect">
                <a:avLst/>
              </a:prstGeom>
              <a:gradFill rotWithShape="0">
                <a:gsLst>
                  <a:gs pos="0">
                    <a:srgbClr val="CCCDBE"/>
                  </a:gs>
                  <a:gs pos="50000">
                    <a:srgbClr val="E0E1D1"/>
                  </a:gs>
                  <a:gs pos="100000">
                    <a:srgbClr val="CCCDBE"/>
                  </a:gs>
                </a:gsLst>
                <a:lin ang="5400000" scaled="1"/>
              </a:gra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38" name="Rectangle 493"/>
              <p:cNvSpPr>
                <a:spLocks noChangeArrowheads="1"/>
              </p:cNvSpPr>
              <p:nvPr/>
            </p:nvSpPr>
            <p:spPr bwMode="auto">
              <a:xfrm>
                <a:off x="3980" y="1059"/>
                <a:ext cx="101" cy="98"/>
              </a:xfrm>
              <a:prstGeom prst="rect">
                <a:avLst/>
              </a:prstGeom>
              <a:gradFill rotWithShape="0">
                <a:gsLst>
                  <a:gs pos="0">
                    <a:srgbClr val="CCCDBE"/>
                  </a:gs>
                  <a:gs pos="50000">
                    <a:srgbClr val="E0E1D1"/>
                  </a:gs>
                  <a:gs pos="100000">
                    <a:srgbClr val="CCCDBE"/>
                  </a:gs>
                </a:gsLst>
                <a:lin ang="5400000" scaled="1"/>
              </a:gradFill>
              <a:ln>
                <a:noFill/>
              </a:ln>
              <a:effectLst>
                <a:prstShdw prst="shdw17" dist="17961" dir="2700000">
                  <a:srgbClr val="86877D">
                    <a:alpha val="74997"/>
                  </a:srgbClr>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39" name="Line 496"/>
              <p:cNvSpPr>
                <a:spLocks noChangeShapeType="1"/>
              </p:cNvSpPr>
              <p:nvPr/>
            </p:nvSpPr>
            <p:spPr bwMode="auto">
              <a:xfrm>
                <a:off x="4476" y="1064"/>
                <a:ext cx="0" cy="56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40" name="Line 497"/>
              <p:cNvSpPr>
                <a:spLocks noChangeShapeType="1"/>
              </p:cNvSpPr>
              <p:nvPr/>
            </p:nvSpPr>
            <p:spPr bwMode="auto">
              <a:xfrm>
                <a:off x="4963" y="1064"/>
                <a:ext cx="0" cy="56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41" name="Line 498"/>
              <p:cNvSpPr>
                <a:spLocks noChangeShapeType="1"/>
              </p:cNvSpPr>
              <p:nvPr/>
            </p:nvSpPr>
            <p:spPr bwMode="auto">
              <a:xfrm>
                <a:off x="5294" y="1064"/>
                <a:ext cx="0" cy="56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42" name="Line 518"/>
              <p:cNvSpPr>
                <a:spLocks noChangeShapeType="1"/>
              </p:cNvSpPr>
              <p:nvPr>
                <p:custDataLst>
                  <p:tags r:id="rId12"/>
                </p:custDataLst>
              </p:nvPr>
            </p:nvSpPr>
            <p:spPr bwMode="auto">
              <a:xfrm>
                <a:off x="4482" y="1064"/>
                <a:ext cx="0" cy="56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43" name="Line 519"/>
              <p:cNvSpPr>
                <a:spLocks noChangeShapeType="1"/>
              </p:cNvSpPr>
              <p:nvPr>
                <p:custDataLst>
                  <p:tags r:id="rId13"/>
                </p:custDataLst>
              </p:nvPr>
            </p:nvSpPr>
            <p:spPr bwMode="auto">
              <a:xfrm>
                <a:off x="4969" y="1064"/>
                <a:ext cx="0" cy="56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44" name="Line 520"/>
              <p:cNvSpPr>
                <a:spLocks noChangeShapeType="1"/>
              </p:cNvSpPr>
              <p:nvPr>
                <p:custDataLst>
                  <p:tags r:id="rId14"/>
                </p:custDataLst>
              </p:nvPr>
            </p:nvSpPr>
            <p:spPr bwMode="auto">
              <a:xfrm>
                <a:off x="5300" y="1064"/>
                <a:ext cx="0" cy="56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23945" name="Line 521"/>
              <p:cNvSpPr>
                <a:spLocks noChangeShapeType="1"/>
              </p:cNvSpPr>
              <p:nvPr>
                <p:custDataLst>
                  <p:tags r:id="rId15"/>
                </p:custDataLst>
              </p:nvPr>
            </p:nvSpPr>
            <p:spPr bwMode="auto">
              <a:xfrm>
                <a:off x="5577" y="1064"/>
                <a:ext cx="0" cy="56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s-ES_tradnl"/>
              </a:p>
            </p:txBody>
          </p:sp>
        </p:grpSp>
        <p:sp>
          <p:nvSpPr>
            <p:cNvPr id="123920" name="Text Box 535"/>
            <p:cNvSpPr txBox="1">
              <a:spLocks noChangeArrowheads="1"/>
            </p:cNvSpPr>
            <p:nvPr/>
          </p:nvSpPr>
          <p:spPr bwMode="auto">
            <a:xfrm>
              <a:off x="3061" y="845"/>
              <a:ext cx="115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1ª entrega parcial</a:t>
              </a:r>
              <a:endParaRPr lang="en-US" altLang="es-ES_tradnl" sz="1200" b="1">
                <a:solidFill>
                  <a:srgbClr val="000000"/>
                </a:solidFill>
              </a:endParaRPr>
            </a:p>
          </p:txBody>
        </p:sp>
        <p:sp>
          <p:nvSpPr>
            <p:cNvPr id="123921" name="Line 536"/>
            <p:cNvSpPr>
              <a:spLocks noChangeShapeType="1"/>
            </p:cNvSpPr>
            <p:nvPr/>
          </p:nvSpPr>
          <p:spPr bwMode="auto">
            <a:xfrm flipV="1">
              <a:off x="2064" y="1207"/>
              <a:ext cx="2993" cy="22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s-ES_tradnl"/>
            </a:p>
          </p:txBody>
        </p:sp>
        <p:sp>
          <p:nvSpPr>
            <p:cNvPr id="123922" name="Text Box 494"/>
            <p:cNvSpPr txBox="1">
              <a:spLocks noChangeArrowheads="1"/>
            </p:cNvSpPr>
            <p:nvPr>
              <p:custDataLst>
                <p:tags r:id="rId6"/>
              </p:custDataLst>
            </p:nvPr>
          </p:nvSpPr>
          <p:spPr bwMode="auto">
            <a:xfrm>
              <a:off x="3975" y="1048"/>
              <a:ext cx="1785"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4000" tIns="10800" rIns="54000" bIns="10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Aft>
                  <a:spcPct val="20000"/>
                </a:spcAft>
              </a:pPr>
              <a:r>
                <a:rPr lang="de-DE" altLang="es-ES_tradnl" sz="1200" b="1"/>
                <a:t>#             </a:t>
              </a:r>
            </a:p>
            <a:p>
              <a:pPr>
                <a:spcAft>
                  <a:spcPct val="20000"/>
                </a:spcAft>
              </a:pPr>
              <a:r>
                <a:rPr lang="de-DE" altLang="es-ES_tradnl" sz="1200" b="1"/>
                <a:t>1		6</a:t>
              </a:r>
            </a:p>
            <a:p>
              <a:pPr>
                <a:spcAft>
                  <a:spcPct val="20000"/>
                </a:spcAft>
              </a:pPr>
              <a:r>
                <a:rPr lang="de-DE" altLang="es-ES_tradnl" sz="1200" b="1"/>
                <a:t>2			</a:t>
              </a:r>
            </a:p>
            <a:p>
              <a:pPr>
                <a:spcAft>
                  <a:spcPct val="20000"/>
                </a:spcAft>
              </a:pPr>
              <a:r>
                <a:rPr lang="de-DE" altLang="es-ES_tradnl" sz="1200" b="1"/>
                <a:t>    </a:t>
              </a:r>
              <a:endParaRPr lang="en-US" altLang="es-ES_tradnl" sz="1200" b="1"/>
            </a:p>
          </p:txBody>
        </p:sp>
        <p:sp>
          <p:nvSpPr>
            <p:cNvPr id="123923" name="Oval 541"/>
            <p:cNvSpPr>
              <a:spLocks noChangeArrowheads="1"/>
            </p:cNvSpPr>
            <p:nvPr/>
          </p:nvSpPr>
          <p:spPr bwMode="auto">
            <a:xfrm>
              <a:off x="3923" y="1117"/>
              <a:ext cx="1542" cy="226"/>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s-ES_tradnl" altLang="es-ES_tradnl" sz="1800">
                <a:latin typeface="Verdana" charset="0"/>
              </a:endParaRPr>
            </a:p>
          </p:txBody>
        </p:sp>
        <p:sp>
          <p:nvSpPr>
            <p:cNvPr id="123924" name="Text Box 608"/>
            <p:cNvSpPr txBox="1">
              <a:spLocks noChangeArrowheads="1"/>
            </p:cNvSpPr>
            <p:nvPr/>
          </p:nvSpPr>
          <p:spPr bwMode="auto">
            <a:xfrm>
              <a:off x="3107" y="1026"/>
              <a:ext cx="862" cy="1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54000" rIns="540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s-ES_tradnl" sz="1200"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a:t>Fase 6: Registración contable</a:t>
            </a:r>
          </a:p>
        </p:txBody>
      </p:sp>
      <p:sp>
        <p:nvSpPr>
          <p:cNvPr id="125955" name="Rectangle 3"/>
          <p:cNvSpPr>
            <a:spLocks noGrp="1"/>
          </p:cNvSpPr>
          <p:nvPr>
            <p:ph type="body" idx="1"/>
          </p:nvPr>
        </p:nvSpPr>
        <p:spPr>
          <a:xfrm>
            <a:off x="533400" y="1295400"/>
            <a:ext cx="8458200" cy="4525963"/>
          </a:xfrm>
          <a:noFill/>
        </p:spPr>
        <p:txBody>
          <a:bodyPr/>
          <a:lstStyle/>
          <a:p>
            <a:r>
              <a:rPr lang="es-MX" altLang="es-ES_tradnl"/>
              <a:t>La transacción de comprar mercancía debe quedar contabilizada, aunque no se haya recibido la factura del proveedor.</a:t>
            </a:r>
          </a:p>
          <a:p>
            <a:endParaRPr lang="es-MX" altLang="es-ES_tradnl"/>
          </a:p>
          <a:p>
            <a:pPr lvl="1"/>
            <a:endParaRPr lang="es-MX" altLang="es-ES_tradnl"/>
          </a:p>
          <a:p>
            <a:pPr lvl="2"/>
            <a:endParaRPr lang="es-MX" altLang="es-ES_tradnl" sz="2200"/>
          </a:p>
          <a:p>
            <a:pPr lvl="1"/>
            <a:endParaRPr lang="es-MX" altLang="es-ES_tradnl" sz="2400"/>
          </a:p>
          <a:p>
            <a:pPr lvl="1">
              <a:buFont typeface="Verdana" charset="0"/>
              <a:buNone/>
            </a:pPr>
            <a:endParaRPr lang="es-MX" altLang="es-ES_tradnl"/>
          </a:p>
          <a:p>
            <a:endParaRPr lang="es-MX" altLang="es-ES_tradnl"/>
          </a:p>
          <a:p>
            <a:endParaRPr lang="es-MX" altLang="es-ES_tradnl" sz="2900"/>
          </a:p>
          <a:p>
            <a:endParaRPr lang="es-ES" altLang="es-ES_tradnl" sz="23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9" name="Rectangle 5"/>
          <p:cNvSpPr>
            <a:spLocks noChangeArrowheads="1"/>
          </p:cNvSpPr>
          <p:nvPr/>
        </p:nvSpPr>
        <p:spPr bwMode="auto">
          <a:xfrm>
            <a:off x="152400" y="214313"/>
            <a:ext cx="5400675" cy="504825"/>
          </a:xfrm>
          <a:prstGeom prst="rect">
            <a:avLst/>
          </a:prstGeom>
          <a:noFill/>
          <a:ln w="9525">
            <a:noFill/>
            <a:miter lim="800000"/>
            <a:headEnd/>
            <a:tailEnd/>
          </a:ln>
        </p:spPr>
        <p:txBody>
          <a:bodyPr anchor="b"/>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4000" b="1">
                <a:solidFill>
                  <a:schemeClr val="tx2"/>
                </a:solidFill>
                <a:effectLst>
                  <a:outerShdw blurRad="38100" dist="38100" dir="2700000" algn="tl">
                    <a:srgbClr val="C0C0C0"/>
                  </a:outerShdw>
                </a:effectLst>
                <a:latin typeface="Eras Medium ITC" charset="0"/>
              </a:rPr>
              <a:t>FACTURA</a:t>
            </a:r>
          </a:p>
        </p:txBody>
      </p:sp>
      <p:pic>
        <p:nvPicPr>
          <p:cNvPr id="139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714375"/>
            <a:ext cx="8991600" cy="607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9270"/>
                                        </p:tgtEl>
                                        <p:attrNameLst>
                                          <p:attrName>style.visibility</p:attrName>
                                        </p:attrNameLst>
                                      </p:cBhvr>
                                      <p:to>
                                        <p:strVal val="visible"/>
                                      </p:to>
                                    </p:set>
                                    <p:animEffect transition="in" filter="box(in)">
                                      <p:cBhvr>
                                        <p:cTn id="7" dur="500"/>
                                        <p:tgtEl>
                                          <p:spTgt spid="139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00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6175"/>
            <a:ext cx="8686800" cy="555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0290" name="Rectangle 2"/>
          <p:cNvSpPr>
            <a:spLocks/>
          </p:cNvSpPr>
          <p:nvPr/>
        </p:nvSpPr>
        <p:spPr bwMode="auto">
          <a:xfrm>
            <a:off x="457200" y="381000"/>
            <a:ext cx="7315200" cy="620713"/>
          </a:xfrm>
          <a:prstGeom prst="rect">
            <a:avLst/>
          </a:prstGeom>
          <a:noFill/>
          <a:ln w="9525">
            <a:noFill/>
            <a:miter lim="800000"/>
            <a:headEnd/>
            <a:tailEnd/>
          </a:ln>
        </p:spPr>
        <p:txBody>
          <a:bodyPr anchor="ct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4300" b="1">
                <a:solidFill>
                  <a:schemeClr val="tx2"/>
                </a:solidFill>
                <a:effectLst>
                  <a:outerShdw blurRad="38100" dist="38100" dir="2700000" algn="tl">
                    <a:srgbClr val="C0C0C0"/>
                  </a:outerShdw>
                </a:effectLst>
                <a:latin typeface="Eras Medium ITC" charset="0"/>
              </a:rPr>
              <a:t>INFORME DE LA FACTURA</a:t>
            </a:r>
          </a:p>
        </p:txBody>
      </p:sp>
      <p:sp>
        <p:nvSpPr>
          <p:cNvPr id="140292" name="Rectangle 4"/>
          <p:cNvSpPr>
            <a:spLocks noChangeArrowheads="1"/>
          </p:cNvSpPr>
          <p:nvPr/>
        </p:nvSpPr>
        <p:spPr bwMode="auto">
          <a:xfrm>
            <a:off x="815975" y="5332413"/>
            <a:ext cx="4822825" cy="915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800000"/>
                </a:solidFill>
                <a:latin typeface="Verdana" charset="0"/>
              </a:rPr>
              <a:t>Se imprime la factura interna y se adjunta a la factura original del proveedor</a:t>
            </a:r>
          </a:p>
        </p:txBody>
      </p:sp>
      <p:sp>
        <p:nvSpPr>
          <p:cNvPr id="140293" name="Rectangle 5"/>
          <p:cNvSpPr>
            <a:spLocks noChangeArrowheads="1"/>
          </p:cNvSpPr>
          <p:nvPr/>
        </p:nvSpPr>
        <p:spPr bwMode="auto">
          <a:xfrm>
            <a:off x="5667375" y="4951413"/>
            <a:ext cx="3095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800" b="1">
                <a:solidFill>
                  <a:srgbClr val="800000"/>
                </a:solidFill>
                <a:latin typeface="Verdana" charset="0"/>
              </a:rPr>
              <a:t>Se escanea la factura guardándolo como archivo digital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additive="base">
                                        <p:cTn id="7" dur="500" fill="hold"/>
                                        <p:tgtEl>
                                          <p:spTgt spid="140292"/>
                                        </p:tgtEl>
                                        <p:attrNameLst>
                                          <p:attrName>ppt_x</p:attrName>
                                        </p:attrNameLst>
                                      </p:cBhvr>
                                      <p:tavLst>
                                        <p:tav tm="0">
                                          <p:val>
                                            <p:strVal val="#ppt_x"/>
                                          </p:val>
                                        </p:tav>
                                        <p:tav tm="100000">
                                          <p:val>
                                            <p:strVal val="#ppt_x"/>
                                          </p:val>
                                        </p:tav>
                                      </p:tavLst>
                                    </p:anim>
                                    <p:anim calcmode="lin" valueType="num">
                                      <p:cBhvr additive="base">
                                        <p:cTn id="8" dur="500" fill="hold"/>
                                        <p:tgtEl>
                                          <p:spTgt spid="14029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0293"/>
                                        </p:tgtEl>
                                        <p:attrNameLst>
                                          <p:attrName>style.visibility</p:attrName>
                                        </p:attrNameLst>
                                      </p:cBhvr>
                                      <p:to>
                                        <p:strVal val="visible"/>
                                      </p:to>
                                    </p:set>
                                    <p:anim calcmode="lin" valueType="num">
                                      <p:cBhvr additive="base">
                                        <p:cTn id="13" dur="500" fill="hold"/>
                                        <p:tgtEl>
                                          <p:spTgt spid="140293"/>
                                        </p:tgtEl>
                                        <p:attrNameLst>
                                          <p:attrName>ppt_x</p:attrName>
                                        </p:attrNameLst>
                                      </p:cBhvr>
                                      <p:tavLst>
                                        <p:tav tm="0">
                                          <p:val>
                                            <p:strVal val="1+#ppt_w/2"/>
                                          </p:val>
                                        </p:tav>
                                        <p:tav tm="100000">
                                          <p:val>
                                            <p:strVal val="#ppt_x"/>
                                          </p:val>
                                        </p:tav>
                                      </p:tavLst>
                                    </p:anim>
                                    <p:anim calcmode="lin" valueType="num">
                                      <p:cBhvr additive="base">
                                        <p:cTn id="14" dur="500" fill="hold"/>
                                        <p:tgtEl>
                                          <p:spTgt spid="140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P spid="140293"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5" name="Rectangle 3"/>
          <p:cNvSpPr>
            <a:spLocks/>
          </p:cNvSpPr>
          <p:nvPr/>
        </p:nvSpPr>
        <p:spPr bwMode="auto">
          <a:xfrm>
            <a:off x="428625" y="1978025"/>
            <a:ext cx="8572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80000"/>
              </a:lnSpc>
              <a:buClr>
                <a:schemeClr val="accent1"/>
              </a:buClr>
              <a:buSzPct val="75000"/>
              <a:buFont typeface="Wingdings 3" charset="2"/>
              <a:buNone/>
            </a:pPr>
            <a:r>
              <a:rPr lang="es-ES" altLang="es-ES_tradnl" b="1">
                <a:solidFill>
                  <a:srgbClr val="000000"/>
                </a:solidFill>
                <a:latin typeface="Tahoma" charset="0"/>
              </a:rPr>
              <a:t>	CASO 1 - FACTURA en base al PEDIDO.</a:t>
            </a:r>
          </a:p>
          <a:p>
            <a:pPr eaLnBrk="1" hangingPunct="1">
              <a:lnSpc>
                <a:spcPct val="80000"/>
              </a:lnSpc>
              <a:buClr>
                <a:schemeClr val="accent1"/>
              </a:buClr>
              <a:buSzPct val="75000"/>
              <a:buFont typeface="Wingdings 3" charset="2"/>
              <a:buNone/>
            </a:pPr>
            <a:r>
              <a:rPr lang="es-ES" altLang="es-ES_tradnl" b="1">
                <a:solidFill>
                  <a:srgbClr val="000000"/>
                </a:solidFill>
                <a:latin typeface="Tahoma" charset="0"/>
              </a:rPr>
              <a:t>	</a:t>
            </a:r>
            <a:r>
              <a:rPr lang="es-ES" altLang="es-ES_tradnl">
                <a:solidFill>
                  <a:srgbClr val="000000"/>
                </a:solidFill>
                <a:latin typeface="Tahoma" charset="0"/>
              </a:rPr>
              <a:t>Aumenta deuda contable con el proveedor (Asiento)</a:t>
            </a:r>
          </a:p>
          <a:p>
            <a:pPr eaLnBrk="1" hangingPunct="1">
              <a:lnSpc>
                <a:spcPct val="80000"/>
              </a:lnSpc>
              <a:buClr>
                <a:schemeClr val="accent1"/>
              </a:buClr>
              <a:buSzPct val="75000"/>
              <a:buFont typeface="Wingdings 3" charset="2"/>
              <a:buNone/>
            </a:pPr>
            <a:r>
              <a:rPr lang="es-ES" altLang="es-ES_tradnl">
                <a:solidFill>
                  <a:srgbClr val="000000"/>
                </a:solidFill>
                <a:latin typeface="Tahoma" charset="0"/>
              </a:rPr>
              <a:t>	Aumenta la cantidad del stock </a:t>
            </a:r>
          </a:p>
          <a:p>
            <a:pPr eaLnBrk="1" hangingPunct="1">
              <a:lnSpc>
                <a:spcPct val="80000"/>
              </a:lnSpc>
              <a:buClr>
                <a:schemeClr val="accent1"/>
              </a:buClr>
              <a:buSzPct val="75000"/>
              <a:buFont typeface="Wingdings 3" charset="2"/>
              <a:buNone/>
            </a:pPr>
            <a:r>
              <a:rPr lang="es-ES" altLang="es-ES_tradnl">
                <a:solidFill>
                  <a:srgbClr val="000000"/>
                </a:solidFill>
                <a:latin typeface="Tahoma" charset="0"/>
              </a:rPr>
              <a:t>	Disminuye la cantidad solicitada</a:t>
            </a:r>
          </a:p>
          <a:p>
            <a:pPr eaLnBrk="1" hangingPunct="1">
              <a:lnSpc>
                <a:spcPct val="80000"/>
              </a:lnSpc>
              <a:buClr>
                <a:schemeClr val="accent1"/>
              </a:buClr>
              <a:buSzPct val="75000"/>
              <a:buFont typeface="Wingdings 3" charset="2"/>
              <a:buNone/>
            </a:pPr>
            <a:r>
              <a:rPr lang="es-ES" altLang="es-ES_tradnl" b="1">
                <a:solidFill>
                  <a:srgbClr val="000000"/>
                </a:solidFill>
                <a:latin typeface="Tahoma" charset="0"/>
              </a:rPr>
              <a:t>	</a:t>
            </a:r>
            <a:r>
              <a:rPr lang="es-ES" altLang="es-ES_tradnl">
                <a:solidFill>
                  <a:srgbClr val="000000"/>
                </a:solidFill>
                <a:latin typeface="Tahoma" charset="0"/>
              </a:rPr>
              <a:t>Cambio Status Pedido Pendiente </a:t>
            </a:r>
            <a:r>
              <a:rPr lang="es-ES" altLang="es-ES_tradnl">
                <a:solidFill>
                  <a:srgbClr val="000000"/>
                </a:solidFill>
                <a:latin typeface="Tahoma" charset="0"/>
                <a:sym typeface="Wingdings" charset="2"/>
              </a:rPr>
              <a:t> Pedido Servido</a:t>
            </a:r>
            <a:endParaRPr lang="es-ES" altLang="es-ES_tradnl">
              <a:solidFill>
                <a:srgbClr val="000000"/>
              </a:solidFill>
              <a:latin typeface="Tahoma" charset="0"/>
            </a:endParaRPr>
          </a:p>
          <a:p>
            <a:pPr eaLnBrk="1" hangingPunct="1">
              <a:lnSpc>
                <a:spcPct val="80000"/>
              </a:lnSpc>
              <a:buClr>
                <a:schemeClr val="accent1"/>
              </a:buClr>
              <a:buSzPct val="75000"/>
              <a:buFont typeface="Wingdings 3" charset="2"/>
              <a:buNone/>
            </a:pPr>
            <a:r>
              <a:rPr lang="en-US" altLang="es-ES_tradnl" b="1">
                <a:solidFill>
                  <a:srgbClr val="000000"/>
                </a:solidFill>
                <a:latin typeface="Tahoma" charset="0"/>
              </a:rPr>
              <a:t>	</a:t>
            </a:r>
          </a:p>
          <a:p>
            <a:pPr eaLnBrk="1" hangingPunct="1">
              <a:lnSpc>
                <a:spcPct val="80000"/>
              </a:lnSpc>
              <a:buClr>
                <a:schemeClr val="accent1"/>
              </a:buClr>
              <a:buSzPct val="75000"/>
              <a:buFont typeface="Wingdings 3" charset="2"/>
              <a:buNone/>
            </a:pPr>
            <a:r>
              <a:rPr lang="en-US" altLang="es-ES_tradnl" b="1">
                <a:solidFill>
                  <a:srgbClr val="000000"/>
                </a:solidFill>
                <a:latin typeface="Tahoma" charset="0"/>
              </a:rPr>
              <a:t>	CASO 2 - FACTURA en base al ALBARÁN</a:t>
            </a:r>
          </a:p>
          <a:p>
            <a:pPr eaLnBrk="1" hangingPunct="1">
              <a:lnSpc>
                <a:spcPct val="80000"/>
              </a:lnSpc>
              <a:buClr>
                <a:schemeClr val="accent1"/>
              </a:buClr>
              <a:buSzPct val="75000"/>
              <a:buFont typeface="Wingdings 3" charset="2"/>
              <a:buNone/>
            </a:pPr>
            <a:r>
              <a:rPr lang="en-US" altLang="es-ES_tradnl" b="1">
                <a:solidFill>
                  <a:srgbClr val="000000"/>
                </a:solidFill>
                <a:latin typeface="Tahoma" charset="0"/>
              </a:rPr>
              <a:t> 	</a:t>
            </a:r>
            <a:r>
              <a:rPr lang="en-US" altLang="es-ES_tradnl">
                <a:solidFill>
                  <a:srgbClr val="000000"/>
                </a:solidFill>
                <a:latin typeface="Tahoma" charset="0"/>
              </a:rPr>
              <a:t>Aumenta deuda con el el proveedor  (Asiento)</a:t>
            </a:r>
          </a:p>
          <a:p>
            <a:pPr eaLnBrk="1" hangingPunct="1">
              <a:lnSpc>
                <a:spcPct val="80000"/>
              </a:lnSpc>
              <a:buClr>
                <a:schemeClr val="accent1"/>
              </a:buClr>
              <a:buSzPct val="75000"/>
              <a:buFont typeface="Wingdings 3" charset="2"/>
              <a:buNone/>
            </a:pPr>
            <a:r>
              <a:rPr lang="en-US" altLang="es-ES_tradnl">
                <a:solidFill>
                  <a:srgbClr val="000000"/>
                </a:solidFill>
                <a:latin typeface="Tahoma" charset="0"/>
              </a:rPr>
              <a:t>	Cambio Status Albar</a:t>
            </a:r>
            <a:r>
              <a:rPr lang="en-US" altLang="es-ES_tradnl">
                <a:solidFill>
                  <a:srgbClr val="000000"/>
                </a:solidFill>
                <a:latin typeface="Eras Medium ITC" charset="0"/>
              </a:rPr>
              <a:t>á</a:t>
            </a:r>
            <a:r>
              <a:rPr lang="en-US" altLang="es-ES_tradnl">
                <a:solidFill>
                  <a:srgbClr val="000000"/>
                </a:solidFill>
                <a:latin typeface="Tahoma" charset="0"/>
              </a:rPr>
              <a:t>n Pte Factura </a:t>
            </a:r>
            <a:r>
              <a:rPr lang="en-US" altLang="es-ES_tradnl">
                <a:solidFill>
                  <a:srgbClr val="000000"/>
                </a:solidFill>
                <a:latin typeface="Tahoma" charset="0"/>
                <a:sym typeface="Wingdings" charset="2"/>
              </a:rPr>
              <a:t> Albar</a:t>
            </a:r>
            <a:r>
              <a:rPr lang="en-US" altLang="es-ES_tradnl">
                <a:solidFill>
                  <a:srgbClr val="000000"/>
                </a:solidFill>
                <a:latin typeface="Eras Medium ITC" charset="0"/>
                <a:sym typeface="Wingdings" charset="2"/>
              </a:rPr>
              <a:t>á</a:t>
            </a:r>
            <a:r>
              <a:rPr lang="en-US" altLang="es-ES_tradnl">
                <a:solidFill>
                  <a:srgbClr val="000000"/>
                </a:solidFill>
                <a:latin typeface="Tahoma" charset="0"/>
                <a:sym typeface="Wingdings" charset="2"/>
              </a:rPr>
              <a:t>n Facturado</a:t>
            </a:r>
            <a:endParaRPr lang="en-US" altLang="es-ES_tradnl">
              <a:solidFill>
                <a:srgbClr val="000000"/>
              </a:solidFill>
              <a:latin typeface="Tahoma" charset="0"/>
            </a:endParaRPr>
          </a:p>
          <a:p>
            <a:pPr eaLnBrk="1" hangingPunct="1">
              <a:lnSpc>
                <a:spcPct val="80000"/>
              </a:lnSpc>
              <a:buClr>
                <a:schemeClr val="accent1"/>
              </a:buClr>
              <a:buSzPct val="75000"/>
              <a:buFont typeface="Wingdings 3" charset="2"/>
              <a:buNone/>
            </a:pPr>
            <a:r>
              <a:rPr lang="en-US" altLang="es-ES_tradnl" b="1">
                <a:solidFill>
                  <a:srgbClr val="000000"/>
                </a:solidFill>
                <a:latin typeface="Tahoma" charset="0"/>
              </a:rPr>
              <a:t>	</a:t>
            </a:r>
            <a:r>
              <a:rPr lang="es-ES" altLang="es-ES_tradnl" b="1">
                <a:solidFill>
                  <a:srgbClr val="000000"/>
                </a:solidFill>
                <a:latin typeface="Tahoma" charset="0"/>
              </a:rPr>
              <a:t>	</a:t>
            </a:r>
          </a:p>
          <a:p>
            <a:pPr eaLnBrk="1" hangingPunct="1">
              <a:lnSpc>
                <a:spcPct val="80000"/>
              </a:lnSpc>
              <a:buClr>
                <a:schemeClr val="accent1"/>
              </a:buClr>
              <a:buSzPct val="75000"/>
              <a:buFont typeface="Wingdings 3" charset="2"/>
              <a:buNone/>
            </a:pPr>
            <a:r>
              <a:rPr lang="es-ES" altLang="es-ES_tradnl" b="1">
                <a:solidFill>
                  <a:srgbClr val="000000"/>
                </a:solidFill>
                <a:latin typeface="Tahoma" charset="0"/>
              </a:rPr>
              <a:t>	CASO 3 - FACTURA directa sin referencia a doc.base</a:t>
            </a:r>
          </a:p>
          <a:p>
            <a:pPr eaLnBrk="1" hangingPunct="1">
              <a:lnSpc>
                <a:spcPct val="80000"/>
              </a:lnSpc>
              <a:buClr>
                <a:schemeClr val="accent1"/>
              </a:buClr>
              <a:buSzPct val="75000"/>
              <a:buFont typeface="Wingdings 3" charset="2"/>
              <a:buNone/>
            </a:pPr>
            <a:r>
              <a:rPr lang="es-ES" altLang="es-ES_tradnl" b="1">
                <a:solidFill>
                  <a:srgbClr val="000000"/>
                </a:solidFill>
                <a:latin typeface="Tahoma" charset="0"/>
              </a:rPr>
              <a:t>	</a:t>
            </a:r>
            <a:r>
              <a:rPr lang="es-ES" altLang="es-ES_tradnl">
                <a:solidFill>
                  <a:srgbClr val="000000"/>
                </a:solidFill>
                <a:latin typeface="Tahoma" charset="0"/>
              </a:rPr>
              <a:t>Aumenta deuda contable con el proveedor (Asiento)</a:t>
            </a:r>
          </a:p>
          <a:p>
            <a:pPr eaLnBrk="1" hangingPunct="1">
              <a:lnSpc>
                <a:spcPct val="80000"/>
              </a:lnSpc>
              <a:buClr>
                <a:schemeClr val="accent1"/>
              </a:buClr>
              <a:buSzPct val="75000"/>
              <a:buFont typeface="Wingdings 3" charset="2"/>
              <a:buNone/>
            </a:pPr>
            <a:r>
              <a:rPr lang="es-ES" altLang="es-ES_tradnl">
                <a:solidFill>
                  <a:srgbClr val="000000"/>
                </a:solidFill>
                <a:latin typeface="Tahoma" charset="0"/>
              </a:rPr>
              <a:t>	Aumenta la cantidad del stock</a:t>
            </a:r>
          </a:p>
          <a:p>
            <a:pPr eaLnBrk="1" hangingPunct="1">
              <a:lnSpc>
                <a:spcPct val="80000"/>
              </a:lnSpc>
              <a:buClr>
                <a:schemeClr val="accent1"/>
              </a:buClr>
              <a:buSzPct val="75000"/>
              <a:buFont typeface="Wingdings 3" charset="2"/>
              <a:buNone/>
            </a:pPr>
            <a:endParaRPr lang="es-ES" altLang="es-ES_tradnl" b="1">
              <a:solidFill>
                <a:srgbClr val="000000"/>
              </a:solidFill>
              <a:latin typeface="Tahoma" charset="0"/>
            </a:endParaRPr>
          </a:p>
        </p:txBody>
      </p:sp>
      <p:sp>
        <p:nvSpPr>
          <p:cNvPr id="141319" name="Rectangle 7"/>
          <p:cNvSpPr>
            <a:spLocks noChangeArrowheads="1"/>
          </p:cNvSpPr>
          <p:nvPr/>
        </p:nvSpPr>
        <p:spPr bwMode="auto">
          <a:xfrm>
            <a:off x="1331913" y="935038"/>
            <a:ext cx="7740650" cy="765175"/>
          </a:xfrm>
          <a:prstGeom prst="rect">
            <a:avLst/>
          </a:prstGeom>
          <a:noFill/>
          <a:ln w="9525">
            <a:noFill/>
            <a:miter lim="800000"/>
            <a:headEnd/>
            <a:tailEnd/>
          </a:ln>
        </p:spPr>
        <p:txBody>
          <a:bodyPr anchor="b"/>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4000" b="1">
                <a:solidFill>
                  <a:schemeClr val="tx2"/>
                </a:solidFill>
                <a:effectLst>
                  <a:outerShdw blurRad="38100" dist="38100" dir="2700000" algn="tl">
                    <a:srgbClr val="C0C0C0"/>
                  </a:outerShdw>
                </a:effectLst>
                <a:latin typeface="Eras Medium ITC" charset="0"/>
              </a:rPr>
              <a:t>CONSECUENCIAS DE LA  FACTURA DE COMPRAS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1000" fill="hold"/>
                                        <p:tgtEl>
                                          <p:spTgt spid="141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1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5">
                                            <p:txEl>
                                              <p:pRg st="1" end="1"/>
                                            </p:txEl>
                                          </p:spTgt>
                                        </p:tgtEl>
                                        <p:attrNameLst>
                                          <p:attrName>style.visibility</p:attrName>
                                        </p:attrNameLst>
                                      </p:cBhvr>
                                      <p:to>
                                        <p:strVal val="visible"/>
                                      </p:to>
                                    </p:set>
                                    <p:anim calcmode="lin" valueType="num">
                                      <p:cBhvr additive="base">
                                        <p:cTn id="13" dur="1000" fill="hold"/>
                                        <p:tgtEl>
                                          <p:spTgt spid="14131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4131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 calcmode="lin" valueType="num">
                                      <p:cBhvr additive="base">
                                        <p:cTn id="17" dur="1000" fill="hold"/>
                                        <p:tgtEl>
                                          <p:spTgt spid="141315">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4131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1315">
                                            <p:txEl>
                                              <p:pRg st="3" end="3"/>
                                            </p:txEl>
                                          </p:spTgt>
                                        </p:tgtEl>
                                        <p:attrNameLst>
                                          <p:attrName>style.visibility</p:attrName>
                                        </p:attrNameLst>
                                      </p:cBhvr>
                                      <p:to>
                                        <p:strVal val="visible"/>
                                      </p:to>
                                    </p:set>
                                    <p:anim calcmode="lin" valueType="num">
                                      <p:cBhvr additive="base">
                                        <p:cTn id="21" dur="1000" fill="hold"/>
                                        <p:tgtEl>
                                          <p:spTgt spid="141315">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4131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41315">
                                            <p:txEl>
                                              <p:pRg st="4" end="4"/>
                                            </p:txEl>
                                          </p:spTgt>
                                        </p:tgtEl>
                                        <p:attrNameLst>
                                          <p:attrName>style.visibility</p:attrName>
                                        </p:attrNameLst>
                                      </p:cBhvr>
                                      <p:to>
                                        <p:strVal val="visible"/>
                                      </p:to>
                                    </p:set>
                                    <p:anim calcmode="lin" valueType="num">
                                      <p:cBhvr additive="base">
                                        <p:cTn id="25" dur="1000" fill="hold"/>
                                        <p:tgtEl>
                                          <p:spTgt spid="141315">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413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1315">
                                            <p:txEl>
                                              <p:pRg st="6" end="6"/>
                                            </p:txEl>
                                          </p:spTgt>
                                        </p:tgtEl>
                                        <p:attrNameLst>
                                          <p:attrName>style.visibility</p:attrName>
                                        </p:attrNameLst>
                                      </p:cBhvr>
                                      <p:to>
                                        <p:strVal val="visible"/>
                                      </p:to>
                                    </p:set>
                                    <p:anim calcmode="lin" valueType="num">
                                      <p:cBhvr additive="base">
                                        <p:cTn id="31" dur="1000" fill="hold"/>
                                        <p:tgtEl>
                                          <p:spTgt spid="141315">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413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1315">
                                            <p:txEl>
                                              <p:pRg st="7" end="7"/>
                                            </p:txEl>
                                          </p:spTgt>
                                        </p:tgtEl>
                                        <p:attrNameLst>
                                          <p:attrName>style.visibility</p:attrName>
                                        </p:attrNameLst>
                                      </p:cBhvr>
                                      <p:to>
                                        <p:strVal val="visible"/>
                                      </p:to>
                                    </p:set>
                                    <p:anim calcmode="lin" valueType="num">
                                      <p:cBhvr additive="base">
                                        <p:cTn id="37" dur="1000" fill="hold"/>
                                        <p:tgtEl>
                                          <p:spTgt spid="141315">
                                            <p:txEl>
                                              <p:pRg st="7"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4131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41315">
                                            <p:txEl>
                                              <p:pRg st="8" end="8"/>
                                            </p:txEl>
                                          </p:spTgt>
                                        </p:tgtEl>
                                        <p:attrNameLst>
                                          <p:attrName>style.visibility</p:attrName>
                                        </p:attrNameLst>
                                      </p:cBhvr>
                                      <p:to>
                                        <p:strVal val="visible"/>
                                      </p:to>
                                    </p:set>
                                    <p:anim calcmode="lin" valueType="num">
                                      <p:cBhvr additive="base">
                                        <p:cTn id="41" dur="1000" fill="hold"/>
                                        <p:tgtEl>
                                          <p:spTgt spid="141315">
                                            <p:txEl>
                                              <p:pRg st="8" end="8"/>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1413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41315">
                                            <p:txEl>
                                              <p:pRg st="10" end="10"/>
                                            </p:txEl>
                                          </p:spTgt>
                                        </p:tgtEl>
                                        <p:attrNameLst>
                                          <p:attrName>style.visibility</p:attrName>
                                        </p:attrNameLst>
                                      </p:cBhvr>
                                      <p:to>
                                        <p:strVal val="visible"/>
                                      </p:to>
                                    </p:set>
                                    <p:anim calcmode="lin" valueType="num">
                                      <p:cBhvr additive="base">
                                        <p:cTn id="47" dur="1000" fill="hold"/>
                                        <p:tgtEl>
                                          <p:spTgt spid="141315">
                                            <p:txEl>
                                              <p:pRg st="10" end="10"/>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14131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41315">
                                            <p:txEl>
                                              <p:pRg st="11" end="11"/>
                                            </p:txEl>
                                          </p:spTgt>
                                        </p:tgtEl>
                                        <p:attrNameLst>
                                          <p:attrName>style.visibility</p:attrName>
                                        </p:attrNameLst>
                                      </p:cBhvr>
                                      <p:to>
                                        <p:strVal val="visible"/>
                                      </p:to>
                                    </p:set>
                                    <p:anim calcmode="lin" valueType="num">
                                      <p:cBhvr additive="base">
                                        <p:cTn id="53" dur="1000" fill="hold"/>
                                        <p:tgtEl>
                                          <p:spTgt spid="141315">
                                            <p:txEl>
                                              <p:pRg st="11" end="11"/>
                                            </p:txEl>
                                          </p:spTgt>
                                        </p:tgtEl>
                                        <p:attrNameLst>
                                          <p:attrName>ppt_x</p:attrName>
                                        </p:attrNameLst>
                                      </p:cBhvr>
                                      <p:tavLst>
                                        <p:tav tm="0">
                                          <p:val>
                                            <p:strVal val="0-#ppt_w/2"/>
                                          </p:val>
                                        </p:tav>
                                        <p:tav tm="100000">
                                          <p:val>
                                            <p:strVal val="#ppt_x"/>
                                          </p:val>
                                        </p:tav>
                                      </p:tavLst>
                                    </p:anim>
                                    <p:anim calcmode="lin" valueType="num">
                                      <p:cBhvr additive="base">
                                        <p:cTn id="54" dur="1000" fill="hold"/>
                                        <p:tgtEl>
                                          <p:spTgt spid="141315">
                                            <p:txEl>
                                              <p:pRg st="11" end="11"/>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41315">
                                            <p:txEl>
                                              <p:pRg st="12" end="12"/>
                                            </p:txEl>
                                          </p:spTgt>
                                        </p:tgtEl>
                                        <p:attrNameLst>
                                          <p:attrName>style.visibility</p:attrName>
                                        </p:attrNameLst>
                                      </p:cBhvr>
                                      <p:to>
                                        <p:strVal val="visible"/>
                                      </p:to>
                                    </p:set>
                                    <p:anim calcmode="lin" valueType="num">
                                      <p:cBhvr additive="base">
                                        <p:cTn id="57" dur="1000" fill="hold"/>
                                        <p:tgtEl>
                                          <p:spTgt spid="141315">
                                            <p:txEl>
                                              <p:pRg st="12" end="12"/>
                                            </p:txEl>
                                          </p:spTgt>
                                        </p:tgtEl>
                                        <p:attrNameLst>
                                          <p:attrName>ppt_x</p:attrName>
                                        </p:attrNameLst>
                                      </p:cBhvr>
                                      <p:tavLst>
                                        <p:tav tm="0">
                                          <p:val>
                                            <p:strVal val="0-#ppt_w/2"/>
                                          </p:val>
                                        </p:tav>
                                        <p:tav tm="100000">
                                          <p:val>
                                            <p:strVal val="#ppt_x"/>
                                          </p:val>
                                        </p:tav>
                                      </p:tavLst>
                                    </p:anim>
                                    <p:anim calcmode="lin" valueType="num">
                                      <p:cBhvr additive="base">
                                        <p:cTn id="58" dur="1000" fill="hold"/>
                                        <p:tgtEl>
                                          <p:spTgt spid="14131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3"/>
          <p:cNvSpPr>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Clr>
                <a:schemeClr val="accent1"/>
              </a:buClr>
              <a:buSzPct val="75000"/>
              <a:buFont typeface="Wingdings 3" charset="2"/>
              <a:buNone/>
            </a:pPr>
            <a:endParaRPr lang="es-ES" altLang="es-ES_tradnl" sz="1900" b="1">
              <a:solidFill>
                <a:srgbClr val="333333"/>
              </a:solidFill>
              <a:latin typeface="Tahoma" charset="0"/>
            </a:endParaRPr>
          </a:p>
          <a:p>
            <a:pPr eaLnBrk="1" hangingPunct="1">
              <a:buClr>
                <a:schemeClr val="accent1"/>
              </a:buClr>
              <a:buSzPct val="75000"/>
              <a:buFont typeface="Wingdings 3" charset="2"/>
              <a:buNone/>
            </a:pPr>
            <a:endParaRPr lang="es-ES" altLang="es-ES_tradnl" sz="1900" b="1">
              <a:solidFill>
                <a:srgbClr val="333333"/>
              </a:solidFill>
              <a:latin typeface="Tahoma" charset="0"/>
            </a:endParaRPr>
          </a:p>
          <a:p>
            <a:pPr eaLnBrk="1" hangingPunct="1">
              <a:buClr>
                <a:schemeClr val="accent1"/>
              </a:buClr>
              <a:buSzPct val="75000"/>
              <a:buFont typeface="Wingdings 3" charset="2"/>
              <a:buNone/>
            </a:pPr>
            <a:endParaRPr lang="es-ES" altLang="es-ES_tradnl" sz="1900" b="1">
              <a:solidFill>
                <a:srgbClr val="333333"/>
              </a:solidFill>
              <a:latin typeface="Tahoma" charset="0"/>
            </a:endParaRPr>
          </a:p>
          <a:p>
            <a:pPr eaLnBrk="1" hangingPunct="1">
              <a:buClr>
                <a:schemeClr val="accent1"/>
              </a:buClr>
              <a:buSzPct val="75000"/>
              <a:buFont typeface="Wingdings 3" charset="2"/>
              <a:buNone/>
            </a:pPr>
            <a:r>
              <a:rPr lang="es-ES" altLang="es-ES_tradnl" sz="1900" b="1">
                <a:solidFill>
                  <a:srgbClr val="333333"/>
                </a:solidFill>
                <a:latin typeface="Tahoma" charset="0"/>
              </a:rPr>
              <a:t>	</a:t>
            </a:r>
            <a:r>
              <a:rPr lang="es-ES" altLang="es-ES_tradnl" sz="2800">
                <a:solidFill>
                  <a:srgbClr val="333333"/>
                </a:solidFill>
                <a:latin typeface="Tahoma" charset="0"/>
              </a:rPr>
              <a:t>Generamos </a:t>
            </a:r>
            <a:r>
              <a:rPr lang="es-ES" altLang="es-ES_tradnl" sz="2800" b="1">
                <a:solidFill>
                  <a:srgbClr val="333333"/>
                </a:solidFill>
                <a:latin typeface="Tahoma" charset="0"/>
              </a:rPr>
              <a:t>REGISTRO DE IVA SOPORTADO </a:t>
            </a:r>
            <a:r>
              <a:rPr lang="es-ES" altLang="es-ES_tradnl" sz="2800">
                <a:solidFill>
                  <a:srgbClr val="333333"/>
                </a:solidFill>
                <a:latin typeface="Tahoma" charset="0"/>
              </a:rPr>
              <a:t>para posterior entrega de informe a Hacienda.</a:t>
            </a:r>
            <a:endParaRPr lang="es-ES" altLang="es-ES_tradnl" sz="2800" b="1">
              <a:solidFill>
                <a:srgbClr val="333333"/>
              </a:solidFill>
              <a:latin typeface="Tahoma" charset="0"/>
            </a:endParaRPr>
          </a:p>
          <a:p>
            <a:pPr eaLnBrk="1" hangingPunct="1">
              <a:buClr>
                <a:schemeClr val="accent1"/>
              </a:buClr>
              <a:buSzPct val="75000"/>
              <a:buFont typeface="Wingdings 3" charset="2"/>
              <a:buNone/>
            </a:pPr>
            <a:endParaRPr lang="es-ES" altLang="es-ES_tradnl" sz="2800" b="1">
              <a:solidFill>
                <a:srgbClr val="333333"/>
              </a:solidFill>
              <a:latin typeface="Tahoma" charset="0"/>
            </a:endParaRPr>
          </a:p>
          <a:p>
            <a:pPr eaLnBrk="1" hangingPunct="1">
              <a:buClr>
                <a:schemeClr val="accent1"/>
              </a:buClr>
              <a:buSzPct val="75000"/>
              <a:buFont typeface="Wingdings 3" charset="2"/>
              <a:buNone/>
            </a:pPr>
            <a:endParaRPr lang="es-ES" altLang="es-ES_tradnl" sz="1900" b="1">
              <a:solidFill>
                <a:srgbClr val="333333"/>
              </a:solidFill>
              <a:latin typeface="Tahoma" charset="0"/>
            </a:endParaRPr>
          </a:p>
          <a:p>
            <a:pPr eaLnBrk="1" hangingPunct="1">
              <a:buClr>
                <a:schemeClr val="accent1"/>
              </a:buClr>
              <a:buSzPct val="75000"/>
              <a:buFont typeface="Wingdings 3" charset="2"/>
              <a:buNone/>
            </a:pPr>
            <a:r>
              <a:rPr lang="es-ES" altLang="es-ES_tradnl" sz="1900" b="1">
                <a:solidFill>
                  <a:srgbClr val="333333"/>
                </a:solidFill>
                <a:latin typeface="Tahoma" charset="0"/>
              </a:rPr>
              <a:t>	</a:t>
            </a:r>
          </a:p>
          <a:p>
            <a:pPr eaLnBrk="1" hangingPunct="1">
              <a:buClr>
                <a:schemeClr val="accent1"/>
              </a:buClr>
              <a:buSzPct val="75000"/>
              <a:buFont typeface="Wingdings 3" charset="2"/>
              <a:buNone/>
            </a:pPr>
            <a:r>
              <a:rPr lang="es-ES" altLang="es-ES_tradnl" sz="1900" b="1">
                <a:solidFill>
                  <a:srgbClr val="333333"/>
                </a:solidFill>
                <a:latin typeface="Tahoma" charset="0"/>
              </a:rPr>
              <a:t>	</a:t>
            </a:r>
            <a:r>
              <a:rPr lang="es-ES" altLang="es-ES_tradnl" sz="2800">
                <a:solidFill>
                  <a:srgbClr val="333333"/>
                </a:solidFill>
                <a:latin typeface="Tahoma" charset="0"/>
              </a:rPr>
              <a:t>Generamos</a:t>
            </a:r>
            <a:r>
              <a:rPr lang="es-ES" altLang="es-ES_tradnl" sz="2800" b="1">
                <a:solidFill>
                  <a:srgbClr val="333333"/>
                </a:solidFill>
                <a:latin typeface="Tahoma" charset="0"/>
              </a:rPr>
              <a:t> CARTERA DE PAGOS</a:t>
            </a:r>
          </a:p>
        </p:txBody>
      </p:sp>
      <p:sp>
        <p:nvSpPr>
          <p:cNvPr id="142340" name="Rectangle 4"/>
          <p:cNvSpPr>
            <a:spLocks noChangeArrowheads="1"/>
          </p:cNvSpPr>
          <p:nvPr/>
        </p:nvSpPr>
        <p:spPr bwMode="auto">
          <a:xfrm>
            <a:off x="1403350" y="1008063"/>
            <a:ext cx="7740650" cy="765175"/>
          </a:xfrm>
          <a:prstGeom prst="rect">
            <a:avLst/>
          </a:prstGeom>
          <a:noFill/>
          <a:ln w="9525">
            <a:noFill/>
            <a:miter lim="800000"/>
            <a:headEnd/>
            <a:tailEnd/>
          </a:ln>
        </p:spPr>
        <p:txBody>
          <a:bodyPr anchor="b"/>
          <a:lstStyle>
            <a:lvl1pPr marL="342900" indent="-342900" defTabSz="-13873163" eaLnBrk="0" hangingPunct="0">
              <a:defRPr sz="2400">
                <a:solidFill>
                  <a:schemeClr val="tx1"/>
                </a:solidFill>
                <a:latin typeface="Arial" charset="0"/>
                <a:ea typeface="ＭＳ Ｐゴシック" charset="-128"/>
              </a:defRPr>
            </a:lvl1pPr>
            <a:lvl2pPr marL="37931725" indent="-37474525" defTabSz="-13873163"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4000" b="1">
                <a:solidFill>
                  <a:schemeClr val="tx2"/>
                </a:solidFill>
                <a:effectLst>
                  <a:outerShdw blurRad="38100" dist="38100" dir="2700000" algn="tl">
                    <a:srgbClr val="C0C0C0"/>
                  </a:outerShdw>
                </a:effectLst>
                <a:latin typeface="Eras Medium ITC" charset="0"/>
              </a:rPr>
              <a:t>CONSECUENCIAS DE LA  FACTURA DE COMPRAS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Elementos de producción</a:t>
            </a:r>
          </a:p>
        </p:txBody>
      </p:sp>
      <p:sp>
        <p:nvSpPr>
          <p:cNvPr id="27651" name="Rectangle 3"/>
          <p:cNvSpPr>
            <a:spLocks noGrp="1"/>
          </p:cNvSpPr>
          <p:nvPr>
            <p:ph type="body" idx="1"/>
          </p:nvPr>
        </p:nvSpPr>
        <p:spPr>
          <a:xfrm>
            <a:off x="755650" y="1265238"/>
            <a:ext cx="7473950" cy="4525962"/>
          </a:xfrm>
        </p:spPr>
        <p:txBody>
          <a:bodyPr/>
          <a:lstStyle/>
          <a:p>
            <a:r>
              <a:rPr lang="es-ES" altLang="es-ES_tradnl" sz="3600" dirty="0"/>
              <a:t>Definición</a:t>
            </a:r>
          </a:p>
          <a:p>
            <a:pPr lvl="1"/>
            <a:r>
              <a:rPr lang="es-ES" altLang="es-ES_tradnl" sz="3200" b="1" dirty="0"/>
              <a:t>Elemento padre</a:t>
            </a:r>
            <a:r>
              <a:rPr lang="es-ES" altLang="es-ES_tradnl" sz="3200" dirty="0"/>
              <a:t>: </a:t>
            </a:r>
            <a:r>
              <a:rPr lang="es-MX" altLang="es-ES_tradnl" sz="3200" dirty="0"/>
              <a:t>Producto manufacturado a partir de uno o varios componentes</a:t>
            </a:r>
          </a:p>
          <a:p>
            <a:pPr lvl="1"/>
            <a:r>
              <a:rPr lang="es-ES" altLang="es-ES_tradnl" sz="3200" b="1" dirty="0"/>
              <a:t>Componente</a:t>
            </a:r>
            <a:r>
              <a:rPr lang="es-ES" altLang="es-ES_tradnl" sz="3200" dirty="0"/>
              <a:t>: </a:t>
            </a:r>
            <a:r>
              <a:rPr lang="es-MX" altLang="es-ES_tradnl" sz="3200" dirty="0"/>
              <a:t>Elemento que sometido a una o varias operaciones puede ser </a:t>
            </a:r>
            <a:r>
              <a:rPr lang="es-MX" altLang="es-ES_tradnl" sz="3200" dirty="0" smtClean="0"/>
              <a:t>transformado</a:t>
            </a:r>
            <a:endParaRPr lang="es-ES" altLang="es-ES_tradnl" sz="3200" dirty="0"/>
          </a:p>
          <a:p>
            <a:pPr lvl="1" eaLnBrk="1" hangingPunct="1">
              <a:lnSpc>
                <a:spcPct val="90000"/>
              </a:lnSpc>
              <a:spcBef>
                <a:spcPct val="0"/>
              </a:spcBef>
              <a:buSzPct val="75000"/>
              <a:buFont typeface="Wingdings 3" charset="2"/>
              <a:buChar char=""/>
            </a:pPr>
            <a:endParaRPr lang="es-ES" altLang="es-ES_tradnl" sz="2800" dirty="0"/>
          </a:p>
          <a:p>
            <a:pPr eaLnBrk="1" hangingPunct="1">
              <a:lnSpc>
                <a:spcPct val="90000"/>
              </a:lnSpc>
            </a:pPr>
            <a:endParaRPr lang="es-ES" altLang="es-ES_tradnl" sz="2800" dirty="0"/>
          </a:p>
          <a:p>
            <a:endParaRPr lang="es-ES" altLang="es-ES_tradnl"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a:t>Elementos de producción</a:t>
            </a:r>
          </a:p>
        </p:txBody>
      </p:sp>
      <p:sp>
        <p:nvSpPr>
          <p:cNvPr id="29699" name="Rectangle 3"/>
          <p:cNvSpPr>
            <a:spLocks noGrp="1"/>
          </p:cNvSpPr>
          <p:nvPr>
            <p:ph type="body" idx="1"/>
          </p:nvPr>
        </p:nvSpPr>
        <p:spPr>
          <a:xfrm>
            <a:off x="755650" y="1557338"/>
            <a:ext cx="7473950" cy="4525962"/>
          </a:xfrm>
        </p:spPr>
        <p:txBody>
          <a:bodyPr/>
          <a:lstStyle/>
          <a:p>
            <a:r>
              <a:rPr lang="es-ES" altLang="es-ES_tradnl" sz="3200" dirty="0"/>
              <a:t>Listas de </a:t>
            </a:r>
            <a:r>
              <a:rPr lang="es-ES" altLang="es-ES_tradnl" sz="3200" dirty="0" smtClean="0"/>
              <a:t>materiales (escandallo)</a:t>
            </a:r>
            <a:endParaRPr lang="es-ES" altLang="es-ES_tradnl" sz="3200" dirty="0"/>
          </a:p>
          <a:p>
            <a:pPr lvl="1" eaLnBrk="1" hangingPunct="1"/>
            <a:r>
              <a:rPr lang="es-ES" altLang="es-ES_tradnl" dirty="0"/>
              <a:t>Registro donde figuran todos los componentes de un art</a:t>
            </a:r>
            <a:r>
              <a:rPr lang="es-ES" altLang="es-ES_tradnl" dirty="0">
                <a:latin typeface="Eras Medium ITC" charset="0"/>
              </a:rPr>
              <a:t>í</a:t>
            </a:r>
            <a:r>
              <a:rPr lang="es-ES" altLang="es-ES_tradnl" dirty="0"/>
              <a:t>culo.</a:t>
            </a:r>
          </a:p>
          <a:p>
            <a:pPr lvl="1" eaLnBrk="1" hangingPunct="1"/>
            <a:r>
              <a:rPr lang="es-ES" altLang="es-ES_tradnl" dirty="0"/>
              <a:t>Las relaciones padre-componente. (niveles de ensamblaje)</a:t>
            </a:r>
          </a:p>
          <a:p>
            <a:pPr lvl="1" eaLnBrk="1" hangingPunct="1"/>
            <a:r>
              <a:rPr lang="es-ES" altLang="es-ES_tradnl" dirty="0"/>
              <a:t>Las cantidades de utilización de cada componente.</a:t>
            </a:r>
          </a:p>
          <a:p>
            <a:pPr lvl="1" eaLnBrk="1" hangingPunct="1"/>
            <a:r>
              <a:rPr lang="es-ES" altLang="es-ES_tradnl" dirty="0"/>
              <a:t>El precio del art</a:t>
            </a:r>
            <a:r>
              <a:rPr lang="es-ES" altLang="es-ES_tradnl" dirty="0">
                <a:latin typeface="Eras Medium ITC" charset="0"/>
              </a:rPr>
              <a:t>í</a:t>
            </a:r>
            <a:r>
              <a:rPr lang="es-ES" altLang="es-ES_tradnl" dirty="0"/>
              <a:t>culo padre y el de los componentes.</a:t>
            </a:r>
          </a:p>
          <a:p>
            <a:pPr lvl="1"/>
            <a:endParaRPr lang="es-ES" altLang="es-ES_tradnl" sz="2200" dirty="0"/>
          </a:p>
          <a:p>
            <a:pPr lvl="1"/>
            <a:endParaRPr lang="es-ES" altLang="es-ES_tradnl" sz="2300" dirty="0"/>
          </a:p>
          <a:p>
            <a:pPr lvl="1" eaLnBrk="1" hangingPunct="1">
              <a:lnSpc>
                <a:spcPct val="90000"/>
              </a:lnSpc>
              <a:spcBef>
                <a:spcPct val="0"/>
              </a:spcBef>
              <a:buSzPct val="75000"/>
              <a:buFont typeface="Wingdings 3" charset="2"/>
              <a:buChar char=""/>
            </a:pPr>
            <a:endParaRPr lang="es-ES" altLang="es-ES_tradnl" sz="2800" dirty="0"/>
          </a:p>
          <a:p>
            <a:pPr eaLnBrk="1" hangingPunct="1">
              <a:lnSpc>
                <a:spcPct val="90000"/>
              </a:lnSpc>
            </a:pPr>
            <a:endParaRPr lang="es-ES" altLang="es-ES_tradnl" sz="2800" dirty="0"/>
          </a:p>
          <a:p>
            <a:endParaRPr lang="es-ES" altLang="es-ES_tradnl"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300" dirty="0"/>
              <a:t>Lista de </a:t>
            </a:r>
            <a:r>
              <a:rPr lang="es-ES" altLang="es-ES_tradnl" sz="4300" dirty="0" smtClean="0"/>
              <a:t>materiales</a:t>
            </a:r>
            <a:endParaRPr lang="es-ES" altLang="es-ES_tradnl" sz="4300" dirty="0"/>
          </a:p>
        </p:txBody>
      </p:sp>
      <p:sp>
        <p:nvSpPr>
          <p:cNvPr id="31747" name="Rectangle 7"/>
          <p:cNvSpPr>
            <a:spLocks noChangeArrowheads="1"/>
          </p:cNvSpPr>
          <p:nvPr/>
        </p:nvSpPr>
        <p:spPr bwMode="auto">
          <a:xfrm>
            <a:off x="115888" y="1920875"/>
            <a:ext cx="4635500" cy="3292475"/>
          </a:xfrm>
          <a:prstGeom prst="rect">
            <a:avLst/>
          </a:prstGeom>
          <a:solidFill>
            <a:srgbClr val="DDDDDD"/>
          </a:solidFill>
          <a:ln>
            <a:noFill/>
          </a:ln>
          <a:effectLst>
            <a:prstShdw prst="shdw17" dist="17961" dir="2700000">
              <a:srgbClr val="858585">
                <a:alpha val="74997"/>
              </a:srgbClr>
            </a:prst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69" name="Text Box 9"/>
          <p:cNvSpPr txBox="1">
            <a:spLocks noChangeArrowheads="1"/>
          </p:cNvSpPr>
          <p:nvPr/>
        </p:nvSpPr>
        <p:spPr bwMode="auto">
          <a:xfrm>
            <a:off x="115888" y="1643063"/>
            <a:ext cx="4649787" cy="336550"/>
          </a:xfrm>
          <a:prstGeom prst="rect">
            <a:avLst/>
          </a:prstGeom>
          <a:solidFill>
            <a:srgbClr val="00257E"/>
          </a:solidFill>
          <a:ln w="12700">
            <a:noFill/>
            <a:miter lim="800000"/>
            <a:headEnd/>
            <a:tailEnd/>
          </a:ln>
          <a:effectLst/>
        </p:spPr>
        <p:txBody>
          <a:bodyPr lIns="54000" rIns="540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a:solidFill>
                  <a:srgbClr val="FFFFFF"/>
                </a:solidFill>
                <a:effectLst>
                  <a:outerShdw blurRad="38100" dist="38100" dir="2700000" algn="tl">
                    <a:srgbClr val="000000"/>
                  </a:outerShdw>
                </a:effectLst>
              </a:rPr>
              <a:t>Especificar estructura producto</a:t>
            </a:r>
          </a:p>
        </p:txBody>
      </p:sp>
      <p:sp>
        <p:nvSpPr>
          <p:cNvPr id="31749" name="Text Box 10"/>
          <p:cNvSpPr txBox="1">
            <a:spLocks noChangeArrowheads="1"/>
          </p:cNvSpPr>
          <p:nvPr/>
        </p:nvSpPr>
        <p:spPr bwMode="auto">
          <a:xfrm>
            <a:off x="179388" y="2173288"/>
            <a:ext cx="1138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333333"/>
                </a:solidFill>
              </a:rPr>
              <a:t>Núm.producto</a:t>
            </a:r>
          </a:p>
        </p:txBody>
      </p:sp>
      <p:sp>
        <p:nvSpPr>
          <p:cNvPr id="31750" name="Text Box 11"/>
          <p:cNvSpPr txBox="1">
            <a:spLocks noChangeArrowheads="1"/>
          </p:cNvSpPr>
          <p:nvPr/>
        </p:nvSpPr>
        <p:spPr bwMode="auto">
          <a:xfrm>
            <a:off x="179388" y="2454275"/>
            <a:ext cx="976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333333"/>
                </a:solidFill>
              </a:rPr>
              <a:t>Descripción</a:t>
            </a:r>
          </a:p>
        </p:txBody>
      </p:sp>
      <p:grpSp>
        <p:nvGrpSpPr>
          <p:cNvPr id="31751" name="Group 7"/>
          <p:cNvGrpSpPr>
            <a:grpSpLocks/>
          </p:cNvGrpSpPr>
          <p:nvPr/>
        </p:nvGrpSpPr>
        <p:grpSpPr bwMode="auto">
          <a:xfrm>
            <a:off x="1919288" y="2138363"/>
            <a:ext cx="1295400" cy="571500"/>
            <a:chOff x="929" y="1076"/>
            <a:chExt cx="816" cy="360"/>
          </a:xfrm>
        </p:grpSpPr>
        <p:sp>
          <p:nvSpPr>
            <p:cNvPr id="31808" name="Rectangle 13"/>
            <p:cNvSpPr>
              <a:spLocks noChangeArrowheads="1"/>
            </p:cNvSpPr>
            <p:nvPr/>
          </p:nvSpPr>
          <p:spPr bwMode="auto">
            <a:xfrm flipV="1">
              <a:off x="929" y="1268"/>
              <a:ext cx="816" cy="168"/>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Set de golf</a:t>
              </a:r>
            </a:p>
          </p:txBody>
        </p:sp>
        <p:sp>
          <p:nvSpPr>
            <p:cNvPr id="31809" name="Rectangle 14"/>
            <p:cNvSpPr>
              <a:spLocks noChangeArrowheads="1"/>
            </p:cNvSpPr>
            <p:nvPr/>
          </p:nvSpPr>
          <p:spPr bwMode="auto">
            <a:xfrm flipV="1">
              <a:off x="929" y="1076"/>
              <a:ext cx="816" cy="168"/>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V001</a:t>
              </a:r>
            </a:p>
          </p:txBody>
        </p:sp>
      </p:grpSp>
      <p:sp>
        <p:nvSpPr>
          <p:cNvPr id="31752" name="Rectangle 15"/>
          <p:cNvSpPr>
            <a:spLocks noChangeArrowheads="1"/>
          </p:cNvSpPr>
          <p:nvPr/>
        </p:nvSpPr>
        <p:spPr bwMode="auto">
          <a:xfrm>
            <a:off x="4173538" y="3662363"/>
            <a:ext cx="4872037" cy="3048000"/>
          </a:xfrm>
          <a:prstGeom prst="rect">
            <a:avLst/>
          </a:prstGeom>
          <a:solidFill>
            <a:srgbClr val="969696"/>
          </a:solidFill>
          <a:ln w="25400">
            <a:solidFill>
              <a:srgbClr val="FFFFFF"/>
            </a:solidFill>
            <a:miter lim="800000"/>
            <a:headEnd/>
            <a:tailEnd/>
          </a:ln>
          <a:effectLst>
            <a:prstShdw prst="shdw17" dist="17961" dir="2700000">
              <a:srgbClr val="999999">
                <a:alpha val="74997"/>
              </a:srgb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endParaRPr lang="es-ES_tradnl" altLang="es-ES_tradnl" sz="1600" b="1"/>
          </a:p>
        </p:txBody>
      </p:sp>
      <p:sp>
        <p:nvSpPr>
          <p:cNvPr id="31753" name="Text Box 16"/>
          <p:cNvSpPr txBox="1">
            <a:spLocks noChangeArrowheads="1"/>
          </p:cNvSpPr>
          <p:nvPr/>
        </p:nvSpPr>
        <p:spPr bwMode="auto">
          <a:xfrm>
            <a:off x="4184650" y="3868738"/>
            <a:ext cx="655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Cliente</a:t>
            </a:r>
          </a:p>
        </p:txBody>
      </p:sp>
      <p:sp>
        <p:nvSpPr>
          <p:cNvPr id="31754" name="Text Box 17"/>
          <p:cNvSpPr txBox="1">
            <a:spLocks noChangeArrowheads="1"/>
          </p:cNvSpPr>
          <p:nvPr/>
        </p:nvSpPr>
        <p:spPr bwMode="auto">
          <a:xfrm>
            <a:off x="4321175" y="4356100"/>
            <a:ext cx="890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Nº artículo</a:t>
            </a:r>
          </a:p>
        </p:txBody>
      </p:sp>
      <p:sp>
        <p:nvSpPr>
          <p:cNvPr id="31755" name="Text Box 18"/>
          <p:cNvSpPr txBox="1">
            <a:spLocks noChangeArrowheads="1"/>
          </p:cNvSpPr>
          <p:nvPr/>
        </p:nvSpPr>
        <p:spPr bwMode="auto">
          <a:xfrm>
            <a:off x="5692775" y="4338638"/>
            <a:ext cx="9763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Descripción</a:t>
            </a:r>
          </a:p>
        </p:txBody>
      </p:sp>
      <p:sp>
        <p:nvSpPr>
          <p:cNvPr id="31756" name="Text Box 19"/>
          <p:cNvSpPr txBox="1">
            <a:spLocks noChangeArrowheads="1"/>
          </p:cNvSpPr>
          <p:nvPr/>
        </p:nvSpPr>
        <p:spPr bwMode="auto">
          <a:xfrm>
            <a:off x="6916738" y="4354513"/>
            <a:ext cx="8334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a:t>
            </a:r>
            <a:r>
              <a:rPr lang="es-ES" altLang="es-ES_tradnl" sz="1200">
                <a:solidFill>
                  <a:srgbClr val="000000"/>
                </a:solidFill>
              </a:rPr>
              <a:t>Cantidad</a:t>
            </a:r>
          </a:p>
        </p:txBody>
      </p:sp>
      <p:sp>
        <p:nvSpPr>
          <p:cNvPr id="80" name="Rectangle 20"/>
          <p:cNvSpPr>
            <a:spLocks noChangeArrowheads="1"/>
          </p:cNvSpPr>
          <p:nvPr/>
        </p:nvSpPr>
        <p:spPr bwMode="auto">
          <a:xfrm>
            <a:off x="5221288" y="3835400"/>
            <a:ext cx="1447800" cy="295275"/>
          </a:xfrm>
          <a:prstGeom prst="rect">
            <a:avLst/>
          </a:prstGeom>
          <a:solidFill>
            <a:schemeClr val="bg1"/>
          </a:solidFill>
          <a:ln w="19050">
            <a:noFill/>
            <a:miter lim="800000"/>
            <a:headEnd/>
            <a:tailEnd/>
          </a:ln>
          <a:effectLst>
            <a:prstShdw prst="shdw18" dist="17961" dir="13500000">
              <a:schemeClr val="bg1">
                <a:gamma/>
                <a:shade val="60000"/>
                <a:invGamma/>
              </a:schemeClr>
            </a:prstShdw>
          </a:effec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C1000</a:t>
            </a:r>
          </a:p>
        </p:txBody>
      </p:sp>
      <p:sp>
        <p:nvSpPr>
          <p:cNvPr id="31758" name="Text Box 21"/>
          <p:cNvSpPr txBox="1">
            <a:spLocks noChangeArrowheads="1"/>
          </p:cNvSpPr>
          <p:nvPr/>
        </p:nvSpPr>
        <p:spPr bwMode="auto">
          <a:xfrm>
            <a:off x="7826375" y="4354513"/>
            <a:ext cx="522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Total</a:t>
            </a:r>
            <a:endParaRPr lang="es-ES" altLang="es-ES_tradnl" sz="1200"/>
          </a:p>
        </p:txBody>
      </p:sp>
      <p:sp>
        <p:nvSpPr>
          <p:cNvPr id="31759" name="Rectangle 22"/>
          <p:cNvSpPr>
            <a:spLocks noChangeArrowheads="1"/>
          </p:cNvSpPr>
          <p:nvPr/>
        </p:nvSpPr>
        <p:spPr bwMode="auto">
          <a:xfrm flipV="1">
            <a:off x="4321175" y="4641850"/>
            <a:ext cx="14478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CC3300"/>
                </a:solidFill>
              </a:rPr>
              <a:t>  </a:t>
            </a:r>
            <a:r>
              <a:rPr lang="es-ES" altLang="es-ES_tradnl" sz="1200" b="1">
                <a:solidFill>
                  <a:srgbClr val="FF3300"/>
                </a:solidFill>
              </a:rPr>
              <a:t>V001</a:t>
            </a:r>
          </a:p>
        </p:txBody>
      </p:sp>
      <p:sp>
        <p:nvSpPr>
          <p:cNvPr id="31760" name="Rectangle 23"/>
          <p:cNvSpPr>
            <a:spLocks noChangeArrowheads="1"/>
          </p:cNvSpPr>
          <p:nvPr/>
        </p:nvSpPr>
        <p:spPr bwMode="auto">
          <a:xfrm flipV="1">
            <a:off x="4321175" y="5022850"/>
            <a:ext cx="14478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a:t>
            </a:r>
            <a:r>
              <a:rPr lang="es-ES" altLang="es-ES_tradnl" sz="1200" b="1">
                <a:solidFill>
                  <a:srgbClr val="B2B2B2"/>
                </a:solidFill>
              </a:rPr>
              <a:t>A1008</a:t>
            </a:r>
            <a:endParaRPr lang="es-ES" altLang="es-ES_tradnl" sz="1200" b="1">
              <a:solidFill>
                <a:schemeClr val="bg2"/>
              </a:solidFill>
            </a:endParaRPr>
          </a:p>
        </p:txBody>
      </p:sp>
      <p:sp>
        <p:nvSpPr>
          <p:cNvPr id="31761" name="Rectangle 24"/>
          <p:cNvSpPr>
            <a:spLocks noChangeArrowheads="1"/>
          </p:cNvSpPr>
          <p:nvPr/>
        </p:nvSpPr>
        <p:spPr bwMode="auto">
          <a:xfrm flipV="1">
            <a:off x="4321175" y="5403850"/>
            <a:ext cx="14478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a:t>
            </a:r>
            <a:r>
              <a:rPr lang="es-ES" altLang="es-ES_tradnl" sz="1200" b="1">
                <a:solidFill>
                  <a:srgbClr val="B2B2B2"/>
                </a:solidFill>
              </a:rPr>
              <a:t>A1007</a:t>
            </a:r>
            <a:endParaRPr lang="es-ES" altLang="es-ES_tradnl" sz="1200" b="1">
              <a:solidFill>
                <a:schemeClr val="bg2"/>
              </a:solidFill>
            </a:endParaRPr>
          </a:p>
        </p:txBody>
      </p:sp>
      <p:sp>
        <p:nvSpPr>
          <p:cNvPr id="31762" name="Rectangle 25"/>
          <p:cNvSpPr>
            <a:spLocks noChangeArrowheads="1"/>
          </p:cNvSpPr>
          <p:nvPr/>
        </p:nvSpPr>
        <p:spPr bwMode="auto">
          <a:xfrm flipV="1">
            <a:off x="5768975" y="4641850"/>
            <a:ext cx="12954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FF3300"/>
                </a:solidFill>
              </a:rPr>
              <a:t>Set de golf</a:t>
            </a:r>
          </a:p>
        </p:txBody>
      </p:sp>
      <p:sp>
        <p:nvSpPr>
          <p:cNvPr id="31763" name="Rectangle 26"/>
          <p:cNvSpPr>
            <a:spLocks noChangeArrowheads="1"/>
          </p:cNvSpPr>
          <p:nvPr/>
        </p:nvSpPr>
        <p:spPr bwMode="auto">
          <a:xfrm flipV="1">
            <a:off x="5768975" y="5022850"/>
            <a:ext cx="12954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Palo de golf</a:t>
            </a:r>
          </a:p>
        </p:txBody>
      </p:sp>
      <p:sp>
        <p:nvSpPr>
          <p:cNvPr id="31764" name="Rectangle 27"/>
          <p:cNvSpPr>
            <a:spLocks noChangeArrowheads="1"/>
          </p:cNvSpPr>
          <p:nvPr/>
        </p:nvSpPr>
        <p:spPr bwMode="auto">
          <a:xfrm flipV="1">
            <a:off x="5768975" y="5403850"/>
            <a:ext cx="12954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Pelotas de golf</a:t>
            </a:r>
          </a:p>
        </p:txBody>
      </p:sp>
      <p:sp>
        <p:nvSpPr>
          <p:cNvPr id="31765" name="Rectangle 28"/>
          <p:cNvSpPr>
            <a:spLocks noChangeArrowheads="1"/>
          </p:cNvSpPr>
          <p:nvPr>
            <p:custDataLst>
              <p:tags r:id="rId1"/>
            </p:custDataLst>
          </p:nvPr>
        </p:nvSpPr>
        <p:spPr bwMode="auto">
          <a:xfrm flipV="1">
            <a:off x="7064375" y="5403850"/>
            <a:ext cx="7620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6</a:t>
            </a:r>
          </a:p>
        </p:txBody>
      </p:sp>
      <p:sp>
        <p:nvSpPr>
          <p:cNvPr id="31766" name="Rectangle 29"/>
          <p:cNvSpPr>
            <a:spLocks noChangeArrowheads="1"/>
          </p:cNvSpPr>
          <p:nvPr>
            <p:custDataLst>
              <p:tags r:id="rId2"/>
            </p:custDataLst>
          </p:nvPr>
        </p:nvSpPr>
        <p:spPr bwMode="auto">
          <a:xfrm flipV="1">
            <a:off x="7064375" y="5022850"/>
            <a:ext cx="7620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1</a:t>
            </a:r>
          </a:p>
        </p:txBody>
      </p:sp>
      <p:sp>
        <p:nvSpPr>
          <p:cNvPr id="31767" name="Rectangle 30"/>
          <p:cNvSpPr>
            <a:spLocks noChangeArrowheads="1"/>
          </p:cNvSpPr>
          <p:nvPr>
            <p:custDataLst>
              <p:tags r:id="rId3"/>
            </p:custDataLst>
          </p:nvPr>
        </p:nvSpPr>
        <p:spPr bwMode="auto">
          <a:xfrm flipV="1">
            <a:off x="7065963" y="4638675"/>
            <a:ext cx="7620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FF3300"/>
                </a:solidFill>
              </a:rPr>
              <a:t>1</a:t>
            </a:r>
          </a:p>
        </p:txBody>
      </p:sp>
      <p:sp>
        <p:nvSpPr>
          <p:cNvPr id="31768" name="Rectangle 31"/>
          <p:cNvSpPr>
            <a:spLocks noChangeArrowheads="1"/>
          </p:cNvSpPr>
          <p:nvPr/>
        </p:nvSpPr>
        <p:spPr bwMode="auto">
          <a:xfrm flipV="1">
            <a:off x="4321175" y="5784850"/>
            <a:ext cx="14478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CC3300"/>
                </a:solidFill>
              </a:rPr>
              <a:t>  </a:t>
            </a:r>
            <a:r>
              <a:rPr lang="es-ES" altLang="es-ES_tradnl" sz="1200" b="1">
                <a:solidFill>
                  <a:srgbClr val="B2B2B2"/>
                </a:solidFill>
              </a:rPr>
              <a:t>A1014</a:t>
            </a:r>
            <a:endParaRPr lang="es-ES" altLang="es-ES_tradnl" sz="1200" b="1">
              <a:solidFill>
                <a:schemeClr val="bg2"/>
              </a:solidFill>
            </a:endParaRPr>
          </a:p>
        </p:txBody>
      </p:sp>
      <p:sp>
        <p:nvSpPr>
          <p:cNvPr id="31769" name="Rectangle 32"/>
          <p:cNvSpPr>
            <a:spLocks noChangeArrowheads="1"/>
          </p:cNvSpPr>
          <p:nvPr/>
        </p:nvSpPr>
        <p:spPr bwMode="auto">
          <a:xfrm flipV="1">
            <a:off x="5770563" y="5784850"/>
            <a:ext cx="12954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Set de hoyo</a:t>
            </a:r>
            <a:endParaRPr lang="es-ES" altLang="es-ES_tradnl" sz="1200" b="1"/>
          </a:p>
        </p:txBody>
      </p:sp>
      <p:sp>
        <p:nvSpPr>
          <p:cNvPr id="31770" name="Rectangle 33"/>
          <p:cNvSpPr>
            <a:spLocks noChangeArrowheads="1"/>
          </p:cNvSpPr>
          <p:nvPr>
            <p:custDataLst>
              <p:tags r:id="rId4"/>
            </p:custDataLst>
          </p:nvPr>
        </p:nvSpPr>
        <p:spPr bwMode="auto">
          <a:xfrm flipV="1">
            <a:off x="7064375" y="5784850"/>
            <a:ext cx="7620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1</a:t>
            </a:r>
          </a:p>
        </p:txBody>
      </p:sp>
      <p:sp>
        <p:nvSpPr>
          <p:cNvPr id="31771" name="Rectangle 34"/>
          <p:cNvSpPr>
            <a:spLocks noChangeArrowheads="1"/>
          </p:cNvSpPr>
          <p:nvPr>
            <p:custDataLst>
              <p:tags r:id="rId5"/>
            </p:custDataLst>
          </p:nvPr>
        </p:nvSpPr>
        <p:spPr bwMode="auto">
          <a:xfrm flipV="1">
            <a:off x="7826375" y="5403850"/>
            <a:ext cx="8382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6,25</a:t>
            </a:r>
          </a:p>
        </p:txBody>
      </p:sp>
      <p:sp>
        <p:nvSpPr>
          <p:cNvPr id="31772" name="Rectangle 35"/>
          <p:cNvSpPr>
            <a:spLocks noChangeArrowheads="1"/>
          </p:cNvSpPr>
          <p:nvPr>
            <p:custDataLst>
              <p:tags r:id="rId6"/>
            </p:custDataLst>
          </p:nvPr>
        </p:nvSpPr>
        <p:spPr bwMode="auto">
          <a:xfrm flipV="1">
            <a:off x="7826375" y="5022850"/>
            <a:ext cx="8382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275</a:t>
            </a:r>
          </a:p>
        </p:txBody>
      </p:sp>
      <p:sp>
        <p:nvSpPr>
          <p:cNvPr id="31773" name="Rectangle 36"/>
          <p:cNvSpPr>
            <a:spLocks noChangeArrowheads="1"/>
          </p:cNvSpPr>
          <p:nvPr>
            <p:custDataLst>
              <p:tags r:id="rId7"/>
            </p:custDataLst>
          </p:nvPr>
        </p:nvSpPr>
        <p:spPr bwMode="auto">
          <a:xfrm flipV="1">
            <a:off x="7829550" y="4637088"/>
            <a:ext cx="8382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t/>
            </a:r>
            <a:br>
              <a:rPr lang="es-ES" altLang="es-ES_tradnl" sz="1600" b="1"/>
            </a:br>
            <a:endParaRPr lang="es-ES" altLang="es-ES_tradnl" sz="1600" b="1"/>
          </a:p>
          <a:p>
            <a:endParaRPr lang="es-ES" altLang="es-ES_tradnl" sz="1600" b="1"/>
          </a:p>
        </p:txBody>
      </p:sp>
      <p:sp>
        <p:nvSpPr>
          <p:cNvPr id="31774" name="Rectangle 37"/>
          <p:cNvSpPr>
            <a:spLocks noChangeArrowheads="1"/>
          </p:cNvSpPr>
          <p:nvPr>
            <p:custDataLst>
              <p:tags r:id="rId8"/>
            </p:custDataLst>
          </p:nvPr>
        </p:nvSpPr>
        <p:spPr bwMode="auto">
          <a:xfrm flipV="1">
            <a:off x="7826375" y="5784850"/>
            <a:ext cx="8382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2,5</a:t>
            </a:r>
          </a:p>
        </p:txBody>
      </p:sp>
      <p:sp>
        <p:nvSpPr>
          <p:cNvPr id="98" name="Text Box 38"/>
          <p:cNvSpPr txBox="1">
            <a:spLocks noChangeArrowheads="1"/>
          </p:cNvSpPr>
          <p:nvPr/>
        </p:nvSpPr>
        <p:spPr bwMode="auto">
          <a:xfrm>
            <a:off x="4157663" y="3357563"/>
            <a:ext cx="4919662" cy="336550"/>
          </a:xfrm>
          <a:prstGeom prst="rect">
            <a:avLst/>
          </a:prstGeom>
          <a:solidFill>
            <a:srgbClr val="00257E"/>
          </a:solidFill>
          <a:ln w="12700">
            <a:noFill/>
            <a:miter lim="800000"/>
            <a:headEnd/>
            <a:tailEnd/>
          </a:ln>
          <a:effectLst/>
        </p:spPr>
        <p:txBody>
          <a:bodyPr lIns="54000" rIns="5400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a:solidFill>
                  <a:srgbClr val="FFFFFF"/>
                </a:solidFill>
                <a:effectLst>
                  <a:outerShdw blurRad="38100" dist="38100" dir="2700000" algn="tl">
                    <a:srgbClr val="000000"/>
                  </a:outerShdw>
                </a:effectLst>
              </a:rPr>
              <a:t>Pedido de cliente</a:t>
            </a:r>
          </a:p>
        </p:txBody>
      </p:sp>
      <p:sp>
        <p:nvSpPr>
          <p:cNvPr id="31776" name="Text Box 39"/>
          <p:cNvSpPr txBox="1">
            <a:spLocks noChangeArrowheads="1"/>
          </p:cNvSpPr>
          <p:nvPr/>
        </p:nvSpPr>
        <p:spPr bwMode="auto">
          <a:xfrm>
            <a:off x="182563" y="3232150"/>
            <a:ext cx="890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Nº artículo</a:t>
            </a:r>
          </a:p>
        </p:txBody>
      </p:sp>
      <p:sp>
        <p:nvSpPr>
          <p:cNvPr id="31777" name="Text Box 40"/>
          <p:cNvSpPr txBox="1">
            <a:spLocks noChangeArrowheads="1"/>
          </p:cNvSpPr>
          <p:nvPr/>
        </p:nvSpPr>
        <p:spPr bwMode="auto">
          <a:xfrm>
            <a:off x="1084263" y="3233738"/>
            <a:ext cx="1019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 Descripción</a:t>
            </a:r>
          </a:p>
        </p:txBody>
      </p:sp>
      <p:sp>
        <p:nvSpPr>
          <p:cNvPr id="31778" name="Text Box 41"/>
          <p:cNvSpPr txBox="1">
            <a:spLocks noChangeArrowheads="1"/>
          </p:cNvSpPr>
          <p:nvPr/>
        </p:nvSpPr>
        <p:spPr bwMode="auto">
          <a:xfrm>
            <a:off x="2308225" y="3249613"/>
            <a:ext cx="8334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a:t>
            </a:r>
            <a:r>
              <a:rPr lang="es-ES" altLang="es-ES_tradnl" sz="1200">
                <a:solidFill>
                  <a:srgbClr val="000000"/>
                </a:solidFill>
              </a:rPr>
              <a:t>Cantidad</a:t>
            </a:r>
          </a:p>
        </p:txBody>
      </p:sp>
      <p:sp>
        <p:nvSpPr>
          <p:cNvPr id="31779" name="Text Box 42"/>
          <p:cNvSpPr txBox="1">
            <a:spLocks noChangeArrowheads="1"/>
          </p:cNvSpPr>
          <p:nvPr/>
        </p:nvSpPr>
        <p:spPr bwMode="auto">
          <a:xfrm>
            <a:off x="3186113" y="3249613"/>
            <a:ext cx="565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000000"/>
                </a:solidFill>
              </a:rPr>
              <a:t> Total</a:t>
            </a:r>
          </a:p>
        </p:txBody>
      </p:sp>
      <p:sp>
        <p:nvSpPr>
          <p:cNvPr id="31780" name="Rectangle 43"/>
          <p:cNvSpPr>
            <a:spLocks noChangeArrowheads="1"/>
          </p:cNvSpPr>
          <p:nvPr/>
        </p:nvSpPr>
        <p:spPr bwMode="auto">
          <a:xfrm flipV="1">
            <a:off x="204788" y="3479800"/>
            <a:ext cx="11303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A1008</a:t>
            </a:r>
            <a:endParaRPr lang="es-ES" altLang="es-ES_tradnl" sz="1200" b="1"/>
          </a:p>
        </p:txBody>
      </p:sp>
      <p:sp>
        <p:nvSpPr>
          <p:cNvPr id="31781" name="Rectangle 44"/>
          <p:cNvSpPr>
            <a:spLocks noChangeArrowheads="1"/>
          </p:cNvSpPr>
          <p:nvPr/>
        </p:nvSpPr>
        <p:spPr bwMode="auto">
          <a:xfrm flipV="1">
            <a:off x="204788" y="3860800"/>
            <a:ext cx="11303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A1007</a:t>
            </a:r>
            <a:endParaRPr lang="es-ES" altLang="es-ES_tradnl" sz="1200" b="1"/>
          </a:p>
        </p:txBody>
      </p:sp>
      <p:sp>
        <p:nvSpPr>
          <p:cNvPr id="31782" name="Rectangle 45"/>
          <p:cNvSpPr>
            <a:spLocks noChangeArrowheads="1"/>
          </p:cNvSpPr>
          <p:nvPr/>
        </p:nvSpPr>
        <p:spPr bwMode="auto">
          <a:xfrm flipV="1">
            <a:off x="204788" y="4241800"/>
            <a:ext cx="11303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A1014</a:t>
            </a:r>
            <a:endParaRPr lang="es-ES" altLang="es-ES_tradnl" sz="1200" b="1"/>
          </a:p>
        </p:txBody>
      </p:sp>
      <p:sp>
        <p:nvSpPr>
          <p:cNvPr id="31783" name="Rectangle 46"/>
          <p:cNvSpPr>
            <a:spLocks noChangeArrowheads="1"/>
          </p:cNvSpPr>
          <p:nvPr/>
        </p:nvSpPr>
        <p:spPr bwMode="auto">
          <a:xfrm flipV="1">
            <a:off x="1160463" y="3479800"/>
            <a:ext cx="12954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Palo de golf</a:t>
            </a:r>
            <a:endParaRPr lang="es-ES" altLang="es-ES_tradnl" sz="1200" b="1"/>
          </a:p>
        </p:txBody>
      </p:sp>
      <p:sp>
        <p:nvSpPr>
          <p:cNvPr id="31784" name="Rectangle 47"/>
          <p:cNvSpPr>
            <a:spLocks noChangeArrowheads="1"/>
          </p:cNvSpPr>
          <p:nvPr/>
        </p:nvSpPr>
        <p:spPr bwMode="auto">
          <a:xfrm flipV="1">
            <a:off x="1160463" y="3860800"/>
            <a:ext cx="12954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Pelotas de golf</a:t>
            </a:r>
          </a:p>
        </p:txBody>
      </p:sp>
      <p:sp>
        <p:nvSpPr>
          <p:cNvPr id="31785" name="Rectangle 48"/>
          <p:cNvSpPr>
            <a:spLocks noChangeArrowheads="1"/>
          </p:cNvSpPr>
          <p:nvPr/>
        </p:nvSpPr>
        <p:spPr bwMode="auto">
          <a:xfrm flipV="1">
            <a:off x="1160463" y="4241800"/>
            <a:ext cx="12954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Set de hoyo</a:t>
            </a:r>
            <a:endParaRPr lang="es-ES" altLang="es-ES_tradnl" sz="1200" b="1"/>
          </a:p>
        </p:txBody>
      </p:sp>
      <p:sp>
        <p:nvSpPr>
          <p:cNvPr id="31786" name="Rectangle 49"/>
          <p:cNvSpPr>
            <a:spLocks noChangeArrowheads="1"/>
          </p:cNvSpPr>
          <p:nvPr>
            <p:custDataLst>
              <p:tags r:id="rId9"/>
            </p:custDataLst>
          </p:nvPr>
        </p:nvSpPr>
        <p:spPr bwMode="auto">
          <a:xfrm flipV="1">
            <a:off x="2455863" y="4241800"/>
            <a:ext cx="7620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1</a:t>
            </a:r>
          </a:p>
        </p:txBody>
      </p:sp>
      <p:sp>
        <p:nvSpPr>
          <p:cNvPr id="31787" name="Rectangle 50"/>
          <p:cNvSpPr>
            <a:spLocks noChangeArrowheads="1"/>
          </p:cNvSpPr>
          <p:nvPr>
            <p:custDataLst>
              <p:tags r:id="rId10"/>
            </p:custDataLst>
          </p:nvPr>
        </p:nvSpPr>
        <p:spPr bwMode="auto">
          <a:xfrm flipV="1">
            <a:off x="2455863" y="3860800"/>
            <a:ext cx="7620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6</a:t>
            </a:r>
          </a:p>
        </p:txBody>
      </p:sp>
      <p:sp>
        <p:nvSpPr>
          <p:cNvPr id="31788" name="Rectangle 51"/>
          <p:cNvSpPr>
            <a:spLocks noChangeArrowheads="1"/>
          </p:cNvSpPr>
          <p:nvPr>
            <p:custDataLst>
              <p:tags r:id="rId11"/>
            </p:custDataLst>
          </p:nvPr>
        </p:nvSpPr>
        <p:spPr bwMode="auto">
          <a:xfrm flipV="1">
            <a:off x="2455863" y="3479800"/>
            <a:ext cx="76200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1</a:t>
            </a:r>
          </a:p>
        </p:txBody>
      </p:sp>
      <p:sp>
        <p:nvSpPr>
          <p:cNvPr id="31789" name="Rectangle 52"/>
          <p:cNvSpPr>
            <a:spLocks noChangeArrowheads="1"/>
          </p:cNvSpPr>
          <p:nvPr>
            <p:custDataLst>
              <p:tags r:id="rId12"/>
            </p:custDataLst>
          </p:nvPr>
        </p:nvSpPr>
        <p:spPr bwMode="auto">
          <a:xfrm flipV="1">
            <a:off x="3179763" y="3862388"/>
            <a:ext cx="73025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6,25</a:t>
            </a:r>
          </a:p>
        </p:txBody>
      </p:sp>
      <p:sp>
        <p:nvSpPr>
          <p:cNvPr id="31790" name="Rectangle 53"/>
          <p:cNvSpPr>
            <a:spLocks noChangeArrowheads="1"/>
          </p:cNvSpPr>
          <p:nvPr>
            <p:custDataLst>
              <p:tags r:id="rId13"/>
            </p:custDataLst>
          </p:nvPr>
        </p:nvSpPr>
        <p:spPr bwMode="auto">
          <a:xfrm flipV="1">
            <a:off x="3181350" y="4244975"/>
            <a:ext cx="73025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2,5</a:t>
            </a:r>
          </a:p>
        </p:txBody>
      </p:sp>
      <p:sp>
        <p:nvSpPr>
          <p:cNvPr id="31791" name="Rectangle 54"/>
          <p:cNvSpPr>
            <a:spLocks noChangeArrowheads="1"/>
          </p:cNvSpPr>
          <p:nvPr>
            <p:custDataLst>
              <p:tags r:id="rId14"/>
            </p:custDataLst>
          </p:nvPr>
        </p:nvSpPr>
        <p:spPr bwMode="auto">
          <a:xfrm flipV="1">
            <a:off x="3178175" y="3479800"/>
            <a:ext cx="730250" cy="3810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275</a:t>
            </a:r>
          </a:p>
        </p:txBody>
      </p:sp>
      <p:sp>
        <p:nvSpPr>
          <p:cNvPr id="31792" name="Rectangle 55"/>
          <p:cNvSpPr>
            <a:spLocks noChangeArrowheads="1"/>
          </p:cNvSpPr>
          <p:nvPr/>
        </p:nvSpPr>
        <p:spPr bwMode="auto">
          <a:xfrm flipV="1">
            <a:off x="1919288" y="2749550"/>
            <a:ext cx="1295400" cy="2667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solidFill>
                  <a:srgbClr val="000000"/>
                </a:solidFill>
              </a:rPr>
              <a:t>Ventas</a:t>
            </a:r>
          </a:p>
        </p:txBody>
      </p:sp>
      <p:sp>
        <p:nvSpPr>
          <p:cNvPr id="31793" name="Rectangle 56"/>
          <p:cNvSpPr>
            <a:spLocks noChangeArrowheads="1"/>
          </p:cNvSpPr>
          <p:nvPr>
            <p:custDataLst>
              <p:tags r:id="rId15"/>
            </p:custDataLst>
          </p:nvPr>
        </p:nvSpPr>
        <p:spPr bwMode="auto">
          <a:xfrm flipV="1">
            <a:off x="2752725" y="4843463"/>
            <a:ext cx="1231900" cy="2667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315</a:t>
            </a:r>
          </a:p>
        </p:txBody>
      </p:sp>
      <p:sp>
        <p:nvSpPr>
          <p:cNvPr id="31794" name="Text Box 57"/>
          <p:cNvSpPr txBox="1">
            <a:spLocks noChangeArrowheads="1"/>
          </p:cNvSpPr>
          <p:nvPr/>
        </p:nvSpPr>
        <p:spPr bwMode="auto">
          <a:xfrm>
            <a:off x="173038" y="2749550"/>
            <a:ext cx="193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333333"/>
                </a:solidFill>
              </a:rPr>
              <a:t>Tipo de lista materiales</a:t>
            </a:r>
          </a:p>
        </p:txBody>
      </p:sp>
      <p:sp>
        <p:nvSpPr>
          <p:cNvPr id="31795" name="Oval 58"/>
          <p:cNvSpPr>
            <a:spLocks noChangeArrowheads="1"/>
          </p:cNvSpPr>
          <p:nvPr/>
        </p:nvSpPr>
        <p:spPr bwMode="auto">
          <a:xfrm>
            <a:off x="38100" y="2670175"/>
            <a:ext cx="3101975" cy="460375"/>
          </a:xfrm>
          <a:prstGeom prst="ellipse">
            <a:avLst/>
          </a:prstGeom>
          <a:noFill/>
          <a:ln w="38100">
            <a:solidFill>
              <a:srgbClr val="3F7EBD"/>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1796" name="Rectangle 59"/>
          <p:cNvSpPr>
            <a:spLocks noChangeArrowheads="1"/>
          </p:cNvSpPr>
          <p:nvPr>
            <p:custDataLst>
              <p:tags r:id="rId16"/>
            </p:custDataLst>
          </p:nvPr>
        </p:nvSpPr>
        <p:spPr bwMode="auto">
          <a:xfrm flipV="1">
            <a:off x="7607300" y="6357938"/>
            <a:ext cx="1231900" cy="266700"/>
          </a:xfrm>
          <a:prstGeom prst="rect">
            <a:avLst/>
          </a:prstGeom>
          <a:solidFill>
            <a:schemeClr val="bg1"/>
          </a:solidFill>
          <a:ln w="19050">
            <a:solidFill>
              <a:schemeClr val="bg2"/>
            </a:solidFill>
            <a:miter lim="800000"/>
            <a:headEnd/>
            <a:tailEnd/>
          </a:ln>
        </p:spPr>
        <p:txBody>
          <a:bodyPr rot="10800000"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b="1"/>
              <a:t>           315</a:t>
            </a:r>
          </a:p>
        </p:txBody>
      </p:sp>
      <p:sp>
        <p:nvSpPr>
          <p:cNvPr id="31797" name="Text Box 60"/>
          <p:cNvSpPr txBox="1">
            <a:spLocks noChangeArrowheads="1"/>
          </p:cNvSpPr>
          <p:nvPr/>
        </p:nvSpPr>
        <p:spPr bwMode="auto">
          <a:xfrm>
            <a:off x="6980238" y="6367463"/>
            <a:ext cx="522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333333"/>
                </a:solidFill>
              </a:rPr>
              <a:t>Total</a:t>
            </a:r>
          </a:p>
        </p:txBody>
      </p:sp>
      <p:sp>
        <p:nvSpPr>
          <p:cNvPr id="31798" name="AutoShape 61"/>
          <p:cNvSpPr>
            <a:spLocks noChangeArrowheads="1"/>
          </p:cNvSpPr>
          <p:nvPr/>
        </p:nvSpPr>
        <p:spPr bwMode="auto">
          <a:xfrm rot="5400000">
            <a:off x="4063206" y="1112044"/>
            <a:ext cx="1139825" cy="3240088"/>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4553 h 21600"/>
              <a:gd name="T14" fmla="*/ 19386 w 21600"/>
              <a:gd name="T15" fmla="*/ 7605 h 21600"/>
            </a:gdLst>
            <a:ahLst/>
            <a:cxnLst>
              <a:cxn ang="T8">
                <a:pos x="T0" y="T1"/>
              </a:cxn>
              <a:cxn ang="T9">
                <a:pos x="T2" y="T3"/>
              </a:cxn>
              <a:cxn ang="T10">
                <a:pos x="T4" y="T5"/>
              </a:cxn>
              <a:cxn ang="T11">
                <a:pos x="T6" y="T7"/>
              </a:cxn>
            </a:cxnLst>
            <a:rect l="T12" t="T13" r="T14" b="T15"/>
            <a:pathLst>
              <a:path w="21600" h="21600">
                <a:moveTo>
                  <a:pt x="21600" y="6079"/>
                </a:moveTo>
                <a:lnTo>
                  <a:pt x="12782" y="0"/>
                </a:lnTo>
                <a:lnTo>
                  <a:pt x="12782" y="4553"/>
                </a:lnTo>
                <a:lnTo>
                  <a:pt x="12427" y="4553"/>
                </a:lnTo>
                <a:cubicBezTo>
                  <a:pt x="5564" y="4553"/>
                  <a:pt x="0" y="7958"/>
                  <a:pt x="0" y="12158"/>
                </a:cubicBezTo>
                <a:lnTo>
                  <a:pt x="0" y="21600"/>
                </a:lnTo>
                <a:lnTo>
                  <a:pt x="3119" y="21600"/>
                </a:lnTo>
                <a:lnTo>
                  <a:pt x="3119" y="12158"/>
                </a:lnTo>
                <a:cubicBezTo>
                  <a:pt x="3119" y="9643"/>
                  <a:pt x="7286" y="7605"/>
                  <a:pt x="12427" y="7605"/>
                </a:cubicBezTo>
                <a:lnTo>
                  <a:pt x="12782" y="7605"/>
                </a:lnTo>
                <a:lnTo>
                  <a:pt x="12782" y="12158"/>
                </a:lnTo>
                <a:close/>
              </a:path>
            </a:pathLst>
          </a:custGeom>
          <a:solidFill>
            <a:schemeClr val="accent1"/>
          </a:solidFill>
          <a:ln w="12700">
            <a:solidFill>
              <a:schemeClr val="tx1"/>
            </a:solidFill>
            <a:miter lim="800000"/>
            <a:headEnd/>
            <a:tailEnd/>
          </a:ln>
        </p:spPr>
        <p:txBody>
          <a:bodyPr lIns="90000" tIns="46800" rIns="90000" bIns="46800" anchor="ct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1799" name="Text Box 62"/>
          <p:cNvSpPr txBox="1">
            <a:spLocks noChangeArrowheads="1"/>
          </p:cNvSpPr>
          <p:nvPr/>
        </p:nvSpPr>
        <p:spPr bwMode="auto">
          <a:xfrm>
            <a:off x="420688" y="4852988"/>
            <a:ext cx="20494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200">
                <a:solidFill>
                  <a:srgbClr val="333333"/>
                </a:solidFill>
              </a:rPr>
              <a:t>Precio de producto superior</a:t>
            </a:r>
          </a:p>
        </p:txBody>
      </p:sp>
      <p:sp>
        <p:nvSpPr>
          <p:cNvPr id="31800" name="Oval 63"/>
          <p:cNvSpPr>
            <a:spLocks noChangeArrowheads="1"/>
          </p:cNvSpPr>
          <p:nvPr/>
        </p:nvSpPr>
        <p:spPr bwMode="auto">
          <a:xfrm>
            <a:off x="7767638" y="4589463"/>
            <a:ext cx="987425" cy="1689100"/>
          </a:xfrm>
          <a:prstGeom prst="ellipse">
            <a:avLst/>
          </a:prstGeom>
          <a:noFill/>
          <a:ln w="38100">
            <a:solidFill>
              <a:srgbClr val="3F7EBD"/>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1801" name="Oval 64"/>
          <p:cNvSpPr>
            <a:spLocks noChangeArrowheads="1"/>
          </p:cNvSpPr>
          <p:nvPr/>
        </p:nvSpPr>
        <p:spPr bwMode="auto">
          <a:xfrm>
            <a:off x="4184650" y="4978400"/>
            <a:ext cx="1177925" cy="1300163"/>
          </a:xfrm>
          <a:prstGeom prst="ellipse">
            <a:avLst/>
          </a:prstGeom>
          <a:noFill/>
          <a:ln w="38100">
            <a:solidFill>
              <a:srgbClr val="3F7EBD"/>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1802" name="AutoShape 65"/>
          <p:cNvSpPr>
            <a:spLocks/>
          </p:cNvSpPr>
          <p:nvPr/>
        </p:nvSpPr>
        <p:spPr bwMode="auto">
          <a:xfrm>
            <a:off x="4102100" y="1055688"/>
            <a:ext cx="1666875" cy="484187"/>
          </a:xfrm>
          <a:prstGeom prst="borderCallout2">
            <a:avLst>
              <a:gd name="adj1" fmla="val 23606"/>
              <a:gd name="adj2" fmla="val -4569"/>
              <a:gd name="adj3" fmla="val 23606"/>
              <a:gd name="adj4" fmla="val -25903"/>
              <a:gd name="adj5" fmla="val 345245"/>
              <a:gd name="adj6" fmla="val -68954"/>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p>
        </p:txBody>
      </p:sp>
      <p:sp>
        <p:nvSpPr>
          <p:cNvPr id="31803" name="AutoShape 66"/>
          <p:cNvSpPr>
            <a:spLocks/>
          </p:cNvSpPr>
          <p:nvPr/>
        </p:nvSpPr>
        <p:spPr bwMode="auto">
          <a:xfrm>
            <a:off x="2308225" y="6092825"/>
            <a:ext cx="1516063" cy="644525"/>
          </a:xfrm>
          <a:prstGeom prst="borderCallout2">
            <a:avLst>
              <a:gd name="adj1" fmla="val 17736"/>
              <a:gd name="adj2" fmla="val 105028"/>
              <a:gd name="adj3" fmla="val 17736"/>
              <a:gd name="adj4" fmla="val 118218"/>
              <a:gd name="adj5" fmla="val -50986"/>
              <a:gd name="adj6" fmla="val 144921"/>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p>
        </p:txBody>
      </p:sp>
      <p:sp>
        <p:nvSpPr>
          <p:cNvPr id="31804" name="Text Box 67"/>
          <p:cNvSpPr txBox="1">
            <a:spLocks noChangeArrowheads="1"/>
          </p:cNvSpPr>
          <p:nvPr/>
        </p:nvSpPr>
        <p:spPr bwMode="auto">
          <a:xfrm>
            <a:off x="2295525" y="6102350"/>
            <a:ext cx="16938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a:solidFill>
                  <a:srgbClr val="000000"/>
                </a:solidFill>
              </a:rPr>
              <a:t>No puede modificar</a:t>
            </a:r>
            <a:br>
              <a:rPr lang="es-ES" altLang="es-ES_tradnl" sz="1200">
                <a:solidFill>
                  <a:srgbClr val="000000"/>
                </a:solidFill>
              </a:rPr>
            </a:br>
            <a:r>
              <a:rPr lang="es-ES" altLang="es-ES_tradnl" sz="1200">
                <a:solidFill>
                  <a:srgbClr val="000000"/>
                </a:solidFill>
              </a:rPr>
              <a:t>ni eliminar los</a:t>
            </a:r>
            <a:br>
              <a:rPr lang="es-ES" altLang="es-ES_tradnl" sz="1200">
                <a:solidFill>
                  <a:srgbClr val="000000"/>
                </a:solidFill>
              </a:rPr>
            </a:br>
            <a:r>
              <a:rPr lang="es-ES" altLang="es-ES_tradnl" sz="1200">
                <a:solidFill>
                  <a:srgbClr val="000000"/>
                </a:solidFill>
              </a:rPr>
              <a:t>componentes</a:t>
            </a:r>
            <a:endParaRPr lang="es-ES" altLang="es-ES_tradnl" sz="1200" b="1"/>
          </a:p>
        </p:txBody>
      </p:sp>
      <p:sp>
        <p:nvSpPr>
          <p:cNvPr id="31805" name="AutoShape 68"/>
          <p:cNvSpPr>
            <a:spLocks/>
          </p:cNvSpPr>
          <p:nvPr/>
        </p:nvSpPr>
        <p:spPr bwMode="auto">
          <a:xfrm>
            <a:off x="6435725" y="1536700"/>
            <a:ext cx="1838325" cy="1652588"/>
          </a:xfrm>
          <a:prstGeom prst="borderCallout2">
            <a:avLst>
              <a:gd name="adj1" fmla="val 6917"/>
              <a:gd name="adj2" fmla="val 104144"/>
              <a:gd name="adj3" fmla="val 6917"/>
              <a:gd name="adj4" fmla="val 110102"/>
              <a:gd name="adj5" fmla="val 185880"/>
              <a:gd name="adj6" fmla="val 113556"/>
            </a:avLst>
          </a:prstGeom>
          <a:solidFill>
            <a:srgbClr val="A0C0E0"/>
          </a:solidFill>
          <a:ln w="38100">
            <a:solidFill>
              <a:srgbClr val="3F7EBD"/>
            </a:solidFill>
            <a:miter lim="800000"/>
            <a:headEnd/>
            <a:tailEnd type="triangle" w="med" len="me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600" b="1"/>
          </a:p>
        </p:txBody>
      </p:sp>
      <p:sp>
        <p:nvSpPr>
          <p:cNvPr id="31806" name="Text Box 69"/>
          <p:cNvSpPr txBox="1">
            <a:spLocks noChangeArrowheads="1"/>
          </p:cNvSpPr>
          <p:nvPr/>
        </p:nvSpPr>
        <p:spPr bwMode="auto">
          <a:xfrm>
            <a:off x="6418263" y="1536700"/>
            <a:ext cx="22955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a:solidFill>
                  <a:srgbClr val="000000"/>
                </a:solidFill>
              </a:rPr>
              <a:t>La existencia de un </a:t>
            </a:r>
            <a:br>
              <a:rPr lang="es-ES" altLang="es-ES_tradnl" sz="1200">
                <a:solidFill>
                  <a:srgbClr val="000000"/>
                </a:solidFill>
              </a:rPr>
            </a:br>
            <a:r>
              <a:rPr lang="es-ES" altLang="es-ES_tradnl" sz="1200">
                <a:solidFill>
                  <a:srgbClr val="000000"/>
                </a:solidFill>
              </a:rPr>
              <a:t>precio en el nivel</a:t>
            </a:r>
            <a:br>
              <a:rPr lang="es-ES" altLang="es-ES_tradnl" sz="1200">
                <a:solidFill>
                  <a:srgbClr val="000000"/>
                </a:solidFill>
              </a:rPr>
            </a:br>
            <a:r>
              <a:rPr lang="es-ES" altLang="es-ES_tradnl" sz="1200">
                <a:solidFill>
                  <a:srgbClr val="000000"/>
                </a:solidFill>
              </a:rPr>
              <a:t>de producto o de </a:t>
            </a:r>
            <a:br>
              <a:rPr lang="es-ES" altLang="es-ES_tradnl" sz="1200">
                <a:solidFill>
                  <a:srgbClr val="000000"/>
                </a:solidFill>
              </a:rPr>
            </a:br>
            <a:r>
              <a:rPr lang="es-ES" altLang="es-ES_tradnl" sz="1200">
                <a:solidFill>
                  <a:srgbClr val="000000"/>
                </a:solidFill>
              </a:rPr>
              <a:t>componente, depende</a:t>
            </a:r>
            <a:br>
              <a:rPr lang="es-ES" altLang="es-ES_tradnl" sz="1200">
                <a:solidFill>
                  <a:srgbClr val="000000"/>
                </a:solidFill>
              </a:rPr>
            </a:br>
            <a:r>
              <a:rPr lang="es-ES" altLang="es-ES_tradnl" sz="1200">
                <a:solidFill>
                  <a:srgbClr val="000000"/>
                </a:solidFill>
              </a:rPr>
              <a:t>de las Parametrizaciones </a:t>
            </a:r>
            <a:br>
              <a:rPr lang="es-ES" altLang="es-ES_tradnl" sz="1200">
                <a:solidFill>
                  <a:srgbClr val="000000"/>
                </a:solidFill>
              </a:rPr>
            </a:br>
            <a:r>
              <a:rPr lang="es-ES" altLang="es-ES_tradnl" sz="1200">
                <a:solidFill>
                  <a:srgbClr val="000000"/>
                </a:solidFill>
              </a:rPr>
              <a:t>de documento </a:t>
            </a:r>
            <a:br>
              <a:rPr lang="es-ES" altLang="es-ES_tradnl" sz="1200">
                <a:solidFill>
                  <a:srgbClr val="000000"/>
                </a:solidFill>
              </a:rPr>
            </a:br>
            <a:r>
              <a:rPr lang="es-ES" altLang="es-ES_tradnl" sz="1200">
                <a:solidFill>
                  <a:srgbClr val="000000"/>
                </a:solidFill>
              </a:rPr>
              <a:t>establecidas en la </a:t>
            </a:r>
            <a:br>
              <a:rPr lang="es-ES" altLang="es-ES_tradnl" sz="1200">
                <a:solidFill>
                  <a:srgbClr val="000000"/>
                </a:solidFill>
              </a:rPr>
            </a:br>
            <a:r>
              <a:rPr lang="es-ES" altLang="es-ES_tradnl" sz="1200">
                <a:solidFill>
                  <a:srgbClr val="000000"/>
                </a:solidFill>
              </a:rPr>
              <a:t>inicialización del sistema</a:t>
            </a:r>
          </a:p>
        </p:txBody>
      </p:sp>
      <p:sp>
        <p:nvSpPr>
          <p:cNvPr id="31807" name="Text Box 70"/>
          <p:cNvSpPr txBox="1">
            <a:spLocks noChangeArrowheads="1"/>
          </p:cNvSpPr>
          <p:nvPr/>
        </p:nvSpPr>
        <p:spPr bwMode="auto">
          <a:xfrm>
            <a:off x="4184650" y="1079500"/>
            <a:ext cx="1585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1200" i="1" dirty="0">
                <a:solidFill>
                  <a:srgbClr val="000000"/>
                </a:solidFill>
              </a:rPr>
              <a:t>Tipo de lista </a:t>
            </a:r>
            <a:br>
              <a:rPr lang="es-ES" altLang="es-ES_tradnl" sz="1200" i="1" dirty="0">
                <a:solidFill>
                  <a:srgbClr val="000000"/>
                </a:solidFill>
              </a:rPr>
            </a:br>
            <a:r>
              <a:rPr lang="es-ES" altLang="es-ES_tradnl" sz="1200" i="1" dirty="0">
                <a:solidFill>
                  <a:srgbClr val="000000"/>
                </a:solidFill>
              </a:rPr>
              <a:t>materiales </a:t>
            </a:r>
            <a:r>
              <a:rPr lang="es-ES" altLang="es-ES_tradnl" sz="1200" b="1" dirty="0">
                <a:solidFill>
                  <a:srgbClr val="000000"/>
                </a:solidFill>
              </a:rPr>
              <a:t>Ventas</a:t>
            </a:r>
            <a:endParaRPr lang="es-ES" altLang="es-ES_tradnl" sz="1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457200" y="260350"/>
            <a:ext cx="8456613" cy="1143000"/>
          </a:xfrm>
        </p:spPr>
        <p:txBody>
          <a:bodyPr/>
          <a:lstStyle/>
          <a:p>
            <a:pPr algn="ctr" eaLnBrk="1" hangingPunct="1"/>
            <a:r>
              <a:rPr lang="es-ES" altLang="es-ES_tradnl" sz="3900"/>
              <a:t>Lista de materiales de producción</a:t>
            </a:r>
          </a:p>
        </p:txBody>
      </p:sp>
      <p:sp>
        <p:nvSpPr>
          <p:cNvPr id="35843" name="Freeform 27"/>
          <p:cNvSpPr>
            <a:spLocks/>
          </p:cNvSpPr>
          <p:nvPr/>
        </p:nvSpPr>
        <p:spPr bwMode="auto">
          <a:xfrm>
            <a:off x="2103438" y="3373438"/>
            <a:ext cx="2286000" cy="609600"/>
          </a:xfrm>
          <a:custGeom>
            <a:avLst/>
            <a:gdLst>
              <a:gd name="T0" fmla="*/ 2147483647 w 1440"/>
              <a:gd name="T1" fmla="*/ 0 h 384"/>
              <a:gd name="T2" fmla="*/ 2147483647 w 1440"/>
              <a:gd name="T3" fmla="*/ 2147483647 h 384"/>
              <a:gd name="T4" fmla="*/ 0 w 1440"/>
              <a:gd name="T5" fmla="*/ 2147483647 h 384"/>
              <a:gd name="T6" fmla="*/ 0 w 1440"/>
              <a:gd name="T7" fmla="*/ 2147483647 h 384"/>
              <a:gd name="T8" fmla="*/ 0 60000 65536"/>
              <a:gd name="T9" fmla="*/ 0 60000 65536"/>
              <a:gd name="T10" fmla="*/ 0 60000 65536"/>
              <a:gd name="T11" fmla="*/ 0 60000 65536"/>
              <a:gd name="T12" fmla="*/ 0 w 1440"/>
              <a:gd name="T13" fmla="*/ 0 h 384"/>
              <a:gd name="T14" fmla="*/ 1440 w 1440"/>
              <a:gd name="T15" fmla="*/ 384 h 384"/>
            </a:gdLst>
            <a:ahLst/>
            <a:cxnLst>
              <a:cxn ang="T8">
                <a:pos x="T0" y="T1"/>
              </a:cxn>
              <a:cxn ang="T9">
                <a:pos x="T2" y="T3"/>
              </a:cxn>
              <a:cxn ang="T10">
                <a:pos x="T4" y="T5"/>
              </a:cxn>
              <a:cxn ang="T11">
                <a:pos x="T6" y="T7"/>
              </a:cxn>
            </a:cxnLst>
            <a:rect l="T12" t="T13" r="T14" b="T15"/>
            <a:pathLst>
              <a:path w="1440" h="384">
                <a:moveTo>
                  <a:pt x="1440" y="0"/>
                </a:moveTo>
                <a:lnTo>
                  <a:pt x="1440" y="192"/>
                </a:lnTo>
                <a:lnTo>
                  <a:pt x="0" y="192"/>
                </a:lnTo>
                <a:lnTo>
                  <a:pt x="0" y="38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5844" name="Freeform 28"/>
          <p:cNvSpPr>
            <a:spLocks/>
          </p:cNvSpPr>
          <p:nvPr/>
        </p:nvSpPr>
        <p:spPr bwMode="auto">
          <a:xfrm flipH="1">
            <a:off x="4389438" y="3373438"/>
            <a:ext cx="3257550" cy="609600"/>
          </a:xfrm>
          <a:custGeom>
            <a:avLst/>
            <a:gdLst>
              <a:gd name="T0" fmla="*/ 2147483647 w 1440"/>
              <a:gd name="T1" fmla="*/ 0 h 384"/>
              <a:gd name="T2" fmla="*/ 2147483647 w 1440"/>
              <a:gd name="T3" fmla="*/ 2147483647 h 384"/>
              <a:gd name="T4" fmla="*/ 0 w 1440"/>
              <a:gd name="T5" fmla="*/ 2147483647 h 384"/>
              <a:gd name="T6" fmla="*/ 0 w 1440"/>
              <a:gd name="T7" fmla="*/ 2147483647 h 384"/>
              <a:gd name="T8" fmla="*/ 0 60000 65536"/>
              <a:gd name="T9" fmla="*/ 0 60000 65536"/>
              <a:gd name="T10" fmla="*/ 0 60000 65536"/>
              <a:gd name="T11" fmla="*/ 0 60000 65536"/>
              <a:gd name="T12" fmla="*/ 0 w 1440"/>
              <a:gd name="T13" fmla="*/ 0 h 384"/>
              <a:gd name="T14" fmla="*/ 1440 w 1440"/>
              <a:gd name="T15" fmla="*/ 384 h 384"/>
            </a:gdLst>
            <a:ahLst/>
            <a:cxnLst>
              <a:cxn ang="T8">
                <a:pos x="T0" y="T1"/>
              </a:cxn>
              <a:cxn ang="T9">
                <a:pos x="T2" y="T3"/>
              </a:cxn>
              <a:cxn ang="T10">
                <a:pos x="T4" y="T5"/>
              </a:cxn>
              <a:cxn ang="T11">
                <a:pos x="T6" y="T7"/>
              </a:cxn>
            </a:cxnLst>
            <a:rect l="T12" t="T13" r="T14" b="T15"/>
            <a:pathLst>
              <a:path w="1440" h="384">
                <a:moveTo>
                  <a:pt x="1440" y="0"/>
                </a:moveTo>
                <a:lnTo>
                  <a:pt x="1440" y="192"/>
                </a:lnTo>
                <a:lnTo>
                  <a:pt x="0" y="192"/>
                </a:lnTo>
                <a:lnTo>
                  <a:pt x="0" y="38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5845" name="Freeform 29"/>
          <p:cNvSpPr>
            <a:spLocks/>
          </p:cNvSpPr>
          <p:nvPr/>
        </p:nvSpPr>
        <p:spPr bwMode="auto">
          <a:xfrm flipH="1">
            <a:off x="4370388" y="3373438"/>
            <a:ext cx="1447800" cy="609600"/>
          </a:xfrm>
          <a:custGeom>
            <a:avLst/>
            <a:gdLst>
              <a:gd name="T0" fmla="*/ 2147483647 w 1440"/>
              <a:gd name="T1" fmla="*/ 0 h 384"/>
              <a:gd name="T2" fmla="*/ 2147483647 w 1440"/>
              <a:gd name="T3" fmla="*/ 2147483647 h 384"/>
              <a:gd name="T4" fmla="*/ 0 w 1440"/>
              <a:gd name="T5" fmla="*/ 2147483647 h 384"/>
              <a:gd name="T6" fmla="*/ 0 w 1440"/>
              <a:gd name="T7" fmla="*/ 2147483647 h 384"/>
              <a:gd name="T8" fmla="*/ 0 60000 65536"/>
              <a:gd name="T9" fmla="*/ 0 60000 65536"/>
              <a:gd name="T10" fmla="*/ 0 60000 65536"/>
              <a:gd name="T11" fmla="*/ 0 60000 65536"/>
              <a:gd name="T12" fmla="*/ 0 w 1440"/>
              <a:gd name="T13" fmla="*/ 0 h 384"/>
              <a:gd name="T14" fmla="*/ 1440 w 1440"/>
              <a:gd name="T15" fmla="*/ 384 h 384"/>
            </a:gdLst>
            <a:ahLst/>
            <a:cxnLst>
              <a:cxn ang="T8">
                <a:pos x="T0" y="T1"/>
              </a:cxn>
              <a:cxn ang="T9">
                <a:pos x="T2" y="T3"/>
              </a:cxn>
              <a:cxn ang="T10">
                <a:pos x="T4" y="T5"/>
              </a:cxn>
              <a:cxn ang="T11">
                <a:pos x="T6" y="T7"/>
              </a:cxn>
            </a:cxnLst>
            <a:rect l="T12" t="T13" r="T14" b="T15"/>
            <a:pathLst>
              <a:path w="1440" h="384">
                <a:moveTo>
                  <a:pt x="1440" y="0"/>
                </a:moveTo>
                <a:lnTo>
                  <a:pt x="1440" y="192"/>
                </a:lnTo>
                <a:lnTo>
                  <a:pt x="0" y="192"/>
                </a:lnTo>
                <a:lnTo>
                  <a:pt x="0" y="38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5846" name="Freeform 30"/>
          <p:cNvSpPr>
            <a:spLocks/>
          </p:cNvSpPr>
          <p:nvPr/>
        </p:nvSpPr>
        <p:spPr bwMode="auto">
          <a:xfrm>
            <a:off x="4008438" y="3373438"/>
            <a:ext cx="381000" cy="609600"/>
          </a:xfrm>
          <a:custGeom>
            <a:avLst/>
            <a:gdLst>
              <a:gd name="T0" fmla="*/ 2147483647 w 1440"/>
              <a:gd name="T1" fmla="*/ 0 h 384"/>
              <a:gd name="T2" fmla="*/ 2147483647 w 1440"/>
              <a:gd name="T3" fmla="*/ 2147483647 h 384"/>
              <a:gd name="T4" fmla="*/ 0 w 1440"/>
              <a:gd name="T5" fmla="*/ 2147483647 h 384"/>
              <a:gd name="T6" fmla="*/ 0 w 1440"/>
              <a:gd name="T7" fmla="*/ 2147483647 h 384"/>
              <a:gd name="T8" fmla="*/ 0 60000 65536"/>
              <a:gd name="T9" fmla="*/ 0 60000 65536"/>
              <a:gd name="T10" fmla="*/ 0 60000 65536"/>
              <a:gd name="T11" fmla="*/ 0 60000 65536"/>
              <a:gd name="T12" fmla="*/ 0 w 1440"/>
              <a:gd name="T13" fmla="*/ 0 h 384"/>
              <a:gd name="T14" fmla="*/ 1440 w 1440"/>
              <a:gd name="T15" fmla="*/ 384 h 384"/>
            </a:gdLst>
            <a:ahLst/>
            <a:cxnLst>
              <a:cxn ang="T8">
                <a:pos x="T0" y="T1"/>
              </a:cxn>
              <a:cxn ang="T9">
                <a:pos x="T2" y="T3"/>
              </a:cxn>
              <a:cxn ang="T10">
                <a:pos x="T4" y="T5"/>
              </a:cxn>
              <a:cxn ang="T11">
                <a:pos x="T6" y="T7"/>
              </a:cxn>
            </a:cxnLst>
            <a:rect l="T12" t="T13" r="T14" b="T15"/>
            <a:pathLst>
              <a:path w="1440" h="384">
                <a:moveTo>
                  <a:pt x="1440" y="0"/>
                </a:moveTo>
                <a:lnTo>
                  <a:pt x="1440" y="192"/>
                </a:lnTo>
                <a:lnTo>
                  <a:pt x="0" y="192"/>
                </a:lnTo>
                <a:lnTo>
                  <a:pt x="0" y="38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5847" name="Freeform 31"/>
          <p:cNvSpPr>
            <a:spLocks/>
          </p:cNvSpPr>
          <p:nvPr/>
        </p:nvSpPr>
        <p:spPr bwMode="auto">
          <a:xfrm>
            <a:off x="1198563" y="4783138"/>
            <a:ext cx="876300" cy="609600"/>
          </a:xfrm>
          <a:custGeom>
            <a:avLst/>
            <a:gdLst>
              <a:gd name="T0" fmla="*/ 2147483647 w 1440"/>
              <a:gd name="T1" fmla="*/ 0 h 384"/>
              <a:gd name="T2" fmla="*/ 2147483647 w 1440"/>
              <a:gd name="T3" fmla="*/ 2147483647 h 384"/>
              <a:gd name="T4" fmla="*/ 0 w 1440"/>
              <a:gd name="T5" fmla="*/ 2147483647 h 384"/>
              <a:gd name="T6" fmla="*/ 0 w 1440"/>
              <a:gd name="T7" fmla="*/ 2147483647 h 384"/>
              <a:gd name="T8" fmla="*/ 0 60000 65536"/>
              <a:gd name="T9" fmla="*/ 0 60000 65536"/>
              <a:gd name="T10" fmla="*/ 0 60000 65536"/>
              <a:gd name="T11" fmla="*/ 0 60000 65536"/>
              <a:gd name="T12" fmla="*/ 0 w 1440"/>
              <a:gd name="T13" fmla="*/ 0 h 384"/>
              <a:gd name="T14" fmla="*/ 1440 w 1440"/>
              <a:gd name="T15" fmla="*/ 384 h 384"/>
            </a:gdLst>
            <a:ahLst/>
            <a:cxnLst>
              <a:cxn ang="T8">
                <a:pos x="T0" y="T1"/>
              </a:cxn>
              <a:cxn ang="T9">
                <a:pos x="T2" y="T3"/>
              </a:cxn>
              <a:cxn ang="T10">
                <a:pos x="T4" y="T5"/>
              </a:cxn>
              <a:cxn ang="T11">
                <a:pos x="T6" y="T7"/>
              </a:cxn>
            </a:cxnLst>
            <a:rect l="T12" t="T13" r="T14" b="T15"/>
            <a:pathLst>
              <a:path w="1440" h="384">
                <a:moveTo>
                  <a:pt x="1440" y="0"/>
                </a:moveTo>
                <a:lnTo>
                  <a:pt x="1440" y="192"/>
                </a:lnTo>
                <a:lnTo>
                  <a:pt x="0" y="192"/>
                </a:lnTo>
                <a:lnTo>
                  <a:pt x="0" y="38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5848" name="Freeform 32"/>
          <p:cNvSpPr>
            <a:spLocks/>
          </p:cNvSpPr>
          <p:nvPr/>
        </p:nvSpPr>
        <p:spPr bwMode="auto">
          <a:xfrm flipH="1">
            <a:off x="2074863" y="4783138"/>
            <a:ext cx="933450" cy="609600"/>
          </a:xfrm>
          <a:custGeom>
            <a:avLst/>
            <a:gdLst>
              <a:gd name="T0" fmla="*/ 2147483647 w 1440"/>
              <a:gd name="T1" fmla="*/ 0 h 384"/>
              <a:gd name="T2" fmla="*/ 2147483647 w 1440"/>
              <a:gd name="T3" fmla="*/ 2147483647 h 384"/>
              <a:gd name="T4" fmla="*/ 0 w 1440"/>
              <a:gd name="T5" fmla="*/ 2147483647 h 384"/>
              <a:gd name="T6" fmla="*/ 0 w 1440"/>
              <a:gd name="T7" fmla="*/ 2147483647 h 384"/>
              <a:gd name="T8" fmla="*/ 0 60000 65536"/>
              <a:gd name="T9" fmla="*/ 0 60000 65536"/>
              <a:gd name="T10" fmla="*/ 0 60000 65536"/>
              <a:gd name="T11" fmla="*/ 0 60000 65536"/>
              <a:gd name="T12" fmla="*/ 0 w 1440"/>
              <a:gd name="T13" fmla="*/ 0 h 384"/>
              <a:gd name="T14" fmla="*/ 1440 w 1440"/>
              <a:gd name="T15" fmla="*/ 384 h 384"/>
            </a:gdLst>
            <a:ahLst/>
            <a:cxnLst>
              <a:cxn ang="T8">
                <a:pos x="T0" y="T1"/>
              </a:cxn>
              <a:cxn ang="T9">
                <a:pos x="T2" y="T3"/>
              </a:cxn>
              <a:cxn ang="T10">
                <a:pos x="T4" y="T5"/>
              </a:cxn>
              <a:cxn ang="T11">
                <a:pos x="T6" y="T7"/>
              </a:cxn>
            </a:cxnLst>
            <a:rect l="T12" t="T13" r="T14" b="T15"/>
            <a:pathLst>
              <a:path w="1440" h="384">
                <a:moveTo>
                  <a:pt x="1440" y="0"/>
                </a:moveTo>
                <a:lnTo>
                  <a:pt x="1440" y="192"/>
                </a:lnTo>
                <a:lnTo>
                  <a:pt x="0" y="192"/>
                </a:lnTo>
                <a:lnTo>
                  <a:pt x="0" y="38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5849" name="Freeform 33"/>
          <p:cNvSpPr>
            <a:spLocks/>
          </p:cNvSpPr>
          <p:nvPr/>
        </p:nvSpPr>
        <p:spPr bwMode="auto">
          <a:xfrm flipH="1">
            <a:off x="2074863" y="4783138"/>
            <a:ext cx="2735262" cy="609600"/>
          </a:xfrm>
          <a:custGeom>
            <a:avLst/>
            <a:gdLst>
              <a:gd name="T0" fmla="*/ 2147483647 w 1440"/>
              <a:gd name="T1" fmla="*/ 0 h 384"/>
              <a:gd name="T2" fmla="*/ 2147483647 w 1440"/>
              <a:gd name="T3" fmla="*/ 2147483647 h 384"/>
              <a:gd name="T4" fmla="*/ 0 w 1440"/>
              <a:gd name="T5" fmla="*/ 2147483647 h 384"/>
              <a:gd name="T6" fmla="*/ 0 w 1440"/>
              <a:gd name="T7" fmla="*/ 2147483647 h 384"/>
              <a:gd name="T8" fmla="*/ 0 60000 65536"/>
              <a:gd name="T9" fmla="*/ 0 60000 65536"/>
              <a:gd name="T10" fmla="*/ 0 60000 65536"/>
              <a:gd name="T11" fmla="*/ 0 60000 65536"/>
              <a:gd name="T12" fmla="*/ 0 w 1440"/>
              <a:gd name="T13" fmla="*/ 0 h 384"/>
              <a:gd name="T14" fmla="*/ 1440 w 1440"/>
              <a:gd name="T15" fmla="*/ 384 h 384"/>
            </a:gdLst>
            <a:ahLst/>
            <a:cxnLst>
              <a:cxn ang="T8">
                <a:pos x="T0" y="T1"/>
              </a:cxn>
              <a:cxn ang="T9">
                <a:pos x="T2" y="T3"/>
              </a:cxn>
              <a:cxn ang="T10">
                <a:pos x="T4" y="T5"/>
              </a:cxn>
              <a:cxn ang="T11">
                <a:pos x="T6" y="T7"/>
              </a:cxn>
            </a:cxnLst>
            <a:rect l="T12" t="T13" r="T14" b="T15"/>
            <a:pathLst>
              <a:path w="1440" h="384">
                <a:moveTo>
                  <a:pt x="1440" y="0"/>
                </a:moveTo>
                <a:lnTo>
                  <a:pt x="1440" y="192"/>
                </a:lnTo>
                <a:lnTo>
                  <a:pt x="0" y="192"/>
                </a:lnTo>
                <a:lnTo>
                  <a:pt x="0" y="38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35850" name="AutoShape 34"/>
          <p:cNvSpPr>
            <a:spLocks noChangeArrowheads="1"/>
          </p:cNvSpPr>
          <p:nvPr/>
        </p:nvSpPr>
        <p:spPr bwMode="auto">
          <a:xfrm>
            <a:off x="3325813" y="3940175"/>
            <a:ext cx="1331912" cy="900113"/>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Plancha</a:t>
            </a:r>
          </a:p>
          <a:p>
            <a:r>
              <a:rPr lang="es-ES" altLang="es-ES_tradnl" sz="1600" b="1">
                <a:solidFill>
                  <a:srgbClr val="000000"/>
                </a:solidFill>
              </a:rPr>
              <a:t>1 Unidad</a:t>
            </a:r>
          </a:p>
        </p:txBody>
      </p:sp>
      <p:sp>
        <p:nvSpPr>
          <p:cNvPr id="35851" name="AutoShape 35"/>
          <p:cNvSpPr>
            <a:spLocks noChangeArrowheads="1"/>
          </p:cNvSpPr>
          <p:nvPr/>
        </p:nvSpPr>
        <p:spPr bwMode="auto">
          <a:xfrm>
            <a:off x="5248275" y="3921125"/>
            <a:ext cx="1465263" cy="900113"/>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Eje</a:t>
            </a:r>
          </a:p>
          <a:p>
            <a:r>
              <a:rPr lang="es-ES" altLang="es-ES_tradnl" sz="1600" b="1">
                <a:solidFill>
                  <a:srgbClr val="000000"/>
                </a:solidFill>
              </a:rPr>
              <a:t>2 unidades</a:t>
            </a:r>
          </a:p>
        </p:txBody>
      </p:sp>
      <p:sp>
        <p:nvSpPr>
          <p:cNvPr id="35852" name="AutoShape 36"/>
          <p:cNvSpPr>
            <a:spLocks noChangeArrowheads="1"/>
          </p:cNvSpPr>
          <p:nvPr/>
        </p:nvSpPr>
        <p:spPr bwMode="auto">
          <a:xfrm>
            <a:off x="7037388" y="3933825"/>
            <a:ext cx="1606550" cy="900113"/>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Tornillos</a:t>
            </a:r>
          </a:p>
          <a:p>
            <a:r>
              <a:rPr lang="es-ES" altLang="es-ES_tradnl" sz="1600" b="1">
                <a:solidFill>
                  <a:srgbClr val="000000"/>
                </a:solidFill>
              </a:rPr>
              <a:t>8 unidades</a:t>
            </a:r>
          </a:p>
        </p:txBody>
      </p:sp>
      <p:sp>
        <p:nvSpPr>
          <p:cNvPr id="35853" name="AutoShape 37"/>
          <p:cNvSpPr>
            <a:spLocks noChangeArrowheads="1"/>
          </p:cNvSpPr>
          <p:nvPr/>
        </p:nvSpPr>
        <p:spPr bwMode="auto">
          <a:xfrm>
            <a:off x="1354138" y="3943350"/>
            <a:ext cx="1484312" cy="900113"/>
          </a:xfrm>
          <a:prstGeom prst="roundRect">
            <a:avLst>
              <a:gd name="adj" fmla="val 16667"/>
            </a:avLst>
          </a:prstGeom>
          <a:solidFill>
            <a:srgbClr val="FFA302"/>
          </a:solidFill>
          <a:ln w="28575">
            <a:solidFill>
              <a:srgbClr val="00257E"/>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800" b="1">
                <a:solidFill>
                  <a:srgbClr val="000000"/>
                </a:solidFill>
              </a:rPr>
              <a:t>Ruedas</a:t>
            </a:r>
          </a:p>
          <a:p>
            <a:r>
              <a:rPr lang="es-ES" altLang="es-ES_tradnl" sz="1800" b="1">
                <a:solidFill>
                  <a:srgbClr val="000000"/>
                </a:solidFill>
              </a:rPr>
              <a:t>4 unidades</a:t>
            </a:r>
          </a:p>
        </p:txBody>
      </p:sp>
      <p:sp>
        <p:nvSpPr>
          <p:cNvPr id="35854" name="AutoShape 38"/>
          <p:cNvSpPr>
            <a:spLocks noChangeArrowheads="1"/>
          </p:cNvSpPr>
          <p:nvPr/>
        </p:nvSpPr>
        <p:spPr bwMode="auto">
          <a:xfrm>
            <a:off x="646113" y="5397500"/>
            <a:ext cx="1331912" cy="900113"/>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Goma</a:t>
            </a:r>
          </a:p>
          <a:p>
            <a:r>
              <a:rPr lang="es-ES" altLang="es-ES_tradnl" sz="1600" b="1">
                <a:solidFill>
                  <a:srgbClr val="000000"/>
                </a:solidFill>
              </a:rPr>
              <a:t>1 Unidad</a:t>
            </a:r>
          </a:p>
        </p:txBody>
      </p:sp>
      <p:sp>
        <p:nvSpPr>
          <p:cNvPr id="35855" name="AutoShape 39"/>
          <p:cNvSpPr>
            <a:spLocks noChangeArrowheads="1"/>
          </p:cNvSpPr>
          <p:nvPr/>
        </p:nvSpPr>
        <p:spPr bwMode="auto">
          <a:xfrm>
            <a:off x="2374900" y="5418138"/>
            <a:ext cx="1331913" cy="900112"/>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Aro</a:t>
            </a:r>
          </a:p>
          <a:p>
            <a:r>
              <a:rPr lang="es-ES" altLang="es-ES_tradnl" sz="1600" b="1">
                <a:solidFill>
                  <a:srgbClr val="000000"/>
                </a:solidFill>
              </a:rPr>
              <a:t>1 Unidad</a:t>
            </a:r>
          </a:p>
          <a:p>
            <a:endParaRPr lang="es-ES" altLang="es-ES_tradnl" sz="1600" b="1">
              <a:solidFill>
                <a:srgbClr val="000000"/>
              </a:solidFill>
            </a:endParaRPr>
          </a:p>
        </p:txBody>
      </p:sp>
      <p:sp>
        <p:nvSpPr>
          <p:cNvPr id="35856" name="AutoShape 40"/>
          <p:cNvSpPr>
            <a:spLocks noChangeArrowheads="1"/>
          </p:cNvSpPr>
          <p:nvPr/>
        </p:nvSpPr>
        <p:spPr bwMode="auto">
          <a:xfrm>
            <a:off x="4179888" y="5402263"/>
            <a:ext cx="1484312" cy="900112"/>
          </a:xfrm>
          <a:prstGeom prst="roundRect">
            <a:avLst>
              <a:gd name="adj" fmla="val 16667"/>
            </a:avLst>
          </a:prstGeom>
          <a:solidFill>
            <a:srgbClr val="F6D092"/>
          </a:solidFill>
          <a:ln w="12700">
            <a:solidFill>
              <a:schemeClr val="tx1"/>
            </a:solidFill>
            <a:round/>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1600" b="1">
                <a:solidFill>
                  <a:srgbClr val="000000"/>
                </a:solidFill>
              </a:rPr>
              <a:t>Tornillos</a:t>
            </a:r>
          </a:p>
          <a:p>
            <a:r>
              <a:rPr lang="es-ES" altLang="es-ES_tradnl" sz="1600" b="1">
                <a:solidFill>
                  <a:srgbClr val="000000"/>
                </a:solidFill>
              </a:rPr>
              <a:t>4 unidades</a:t>
            </a:r>
          </a:p>
        </p:txBody>
      </p:sp>
      <p:sp>
        <p:nvSpPr>
          <p:cNvPr id="35857" name="AutoShape 41"/>
          <p:cNvSpPr>
            <a:spLocks noChangeArrowheads="1"/>
          </p:cNvSpPr>
          <p:nvPr/>
        </p:nvSpPr>
        <p:spPr bwMode="auto">
          <a:xfrm>
            <a:off x="3649663" y="2687638"/>
            <a:ext cx="1566862" cy="796925"/>
          </a:xfrm>
          <a:prstGeom prst="roundRect">
            <a:avLst>
              <a:gd name="adj" fmla="val 16667"/>
            </a:avLst>
          </a:prstGeom>
          <a:solidFill>
            <a:srgbClr val="FFA302"/>
          </a:solidFill>
          <a:ln w="28575">
            <a:solidFill>
              <a:srgbClr val="00257E"/>
            </a:solidFill>
            <a:round/>
            <a:headEnd/>
            <a:tailEnd/>
          </a:ln>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s-ES" altLang="es-ES_tradnl" sz="2000" b="1">
                <a:solidFill>
                  <a:srgbClr val="000000"/>
                </a:solidFill>
              </a:rPr>
              <a:t>Monopatín</a:t>
            </a:r>
          </a:p>
          <a:p>
            <a:r>
              <a:rPr lang="es-ES" altLang="es-ES_tradnl" sz="2000" b="1">
                <a:solidFill>
                  <a:srgbClr val="000000"/>
                </a:solidFill>
              </a:rPr>
              <a:t>1 Unidad</a:t>
            </a:r>
          </a:p>
        </p:txBody>
      </p:sp>
      <p:sp>
        <p:nvSpPr>
          <p:cNvPr id="35858" name="Text Box 42"/>
          <p:cNvSpPr txBox="1">
            <a:spLocks noChangeArrowheads="1"/>
          </p:cNvSpPr>
          <p:nvPr/>
        </p:nvSpPr>
        <p:spPr bwMode="auto">
          <a:xfrm>
            <a:off x="5381625" y="1981200"/>
            <a:ext cx="257333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 altLang="es-ES_tradnl" sz="1800" u="sng"/>
          </a:p>
          <a:p>
            <a:pPr eaLnBrk="1" hangingPunct="1"/>
            <a:r>
              <a:rPr lang="es-ES" altLang="es-ES_tradnl" sz="1800" u="sng">
                <a:solidFill>
                  <a:srgbClr val="000000"/>
                </a:solidFill>
              </a:rPr>
              <a:t>Categoría de los registros </a:t>
            </a:r>
            <a:br>
              <a:rPr lang="es-ES" altLang="es-ES_tradnl" sz="1800" u="sng">
                <a:solidFill>
                  <a:srgbClr val="000000"/>
                </a:solidFill>
              </a:rPr>
            </a:br>
            <a:r>
              <a:rPr lang="es-ES" altLang="es-ES_tradnl" sz="1800" u="sng">
                <a:solidFill>
                  <a:srgbClr val="000000"/>
                </a:solidFill>
              </a:rPr>
              <a:t>maestros de artículo:</a:t>
            </a:r>
            <a:endParaRPr lang="es-ES" altLang="es-ES_tradnl" sz="1800" u="sng"/>
          </a:p>
          <a:p>
            <a:pPr eaLnBrk="1" hangingPunct="1"/>
            <a:endParaRPr lang="es-ES" altLang="es-ES_tradnl" sz="1800" u="sng"/>
          </a:p>
          <a:p>
            <a:pPr eaLnBrk="1" hangingPunct="1"/>
            <a:r>
              <a:rPr lang="es-ES" altLang="es-ES_tradnl" sz="1800">
                <a:solidFill>
                  <a:srgbClr val="000000"/>
                </a:solidFill>
              </a:rPr>
              <a:t>el producto acabado debe ser </a:t>
            </a:r>
            <a:br>
              <a:rPr lang="es-ES" altLang="es-ES_tradnl" sz="1800">
                <a:solidFill>
                  <a:srgbClr val="000000"/>
                </a:solidFill>
              </a:rPr>
            </a:br>
            <a:r>
              <a:rPr lang="es-ES" altLang="es-ES_tradnl" sz="1800">
                <a:solidFill>
                  <a:srgbClr val="000000"/>
                </a:solidFill>
              </a:rPr>
              <a:t>un artículo de stock</a:t>
            </a:r>
            <a:endParaRPr lang="es-ES" altLang="es-ES_tradnl" sz="1800"/>
          </a:p>
          <a:p>
            <a:pPr eaLnBrk="1" hangingPunct="1"/>
            <a:endParaRPr lang="es-ES" altLang="es-ES_tradnl" sz="1800"/>
          </a:p>
        </p:txBody>
      </p:sp>
      <p:pic>
        <p:nvPicPr>
          <p:cNvPr id="35859" name="Picture 43" descr="3lezuw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38" y="1428750"/>
            <a:ext cx="1817687"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WINTOTALSEGMENTS" val="0"/>
</p:tagLst>
</file>

<file path=ppt/tags/tag10.xml><?xml version="1.0" encoding="utf-8"?>
<p:tagLst xmlns:a="http://schemas.openxmlformats.org/drawingml/2006/main" xmlns:r="http://schemas.openxmlformats.org/officeDocument/2006/relationships" xmlns:p="http://schemas.openxmlformats.org/presentationml/2006/main">
  <p:tag name="PPWINTOTALSEGMENTS" val="0"/>
</p:tagLst>
</file>

<file path=ppt/tags/tag100.xml><?xml version="1.0" encoding="utf-8"?>
<p:tagLst xmlns:a="http://schemas.openxmlformats.org/drawingml/2006/main" xmlns:r="http://schemas.openxmlformats.org/officeDocument/2006/relationships" xmlns:p="http://schemas.openxmlformats.org/presentationml/2006/main">
  <p:tag name="PPTAGGERGROUP" val="4,5"/>
</p:tagLst>
</file>

<file path=ppt/tags/tag101.xml><?xml version="1.0" encoding="utf-8"?>
<p:tagLst xmlns:a="http://schemas.openxmlformats.org/drawingml/2006/main" xmlns:r="http://schemas.openxmlformats.org/officeDocument/2006/relationships" xmlns:p="http://schemas.openxmlformats.org/presentationml/2006/main">
  <p:tag name="PPTAGGERGROUP" val="4,5"/>
</p:tagLst>
</file>

<file path=ppt/tags/tag102.xml><?xml version="1.0" encoding="utf-8"?>
<p:tagLst xmlns:a="http://schemas.openxmlformats.org/drawingml/2006/main" xmlns:r="http://schemas.openxmlformats.org/officeDocument/2006/relationships" xmlns:p="http://schemas.openxmlformats.org/presentationml/2006/main">
  <p:tag name="PPTAGGERGROUP" val="11"/>
</p:tagLst>
</file>

<file path=ppt/tags/tag103.xml><?xml version="1.0" encoding="utf-8"?>
<p:tagLst xmlns:a="http://schemas.openxmlformats.org/drawingml/2006/main" xmlns:r="http://schemas.openxmlformats.org/officeDocument/2006/relationships" xmlns:p="http://schemas.openxmlformats.org/presentationml/2006/main">
  <p:tag name="PPTAGGERGROUP" val="1,2"/>
</p:tagLst>
</file>

<file path=ppt/tags/tag104.xml><?xml version="1.0" encoding="utf-8"?>
<p:tagLst xmlns:a="http://schemas.openxmlformats.org/drawingml/2006/main" xmlns:r="http://schemas.openxmlformats.org/officeDocument/2006/relationships" xmlns:p="http://schemas.openxmlformats.org/presentationml/2006/main">
  <p:tag name="PPTAGGERGROUP" val="1,2"/>
</p:tagLst>
</file>

<file path=ppt/tags/tag105.xml><?xml version="1.0" encoding="utf-8"?>
<p:tagLst xmlns:a="http://schemas.openxmlformats.org/drawingml/2006/main" xmlns:r="http://schemas.openxmlformats.org/officeDocument/2006/relationships" xmlns:p="http://schemas.openxmlformats.org/presentationml/2006/main">
  <p:tag name="PPTAGGERGROUP" val="1,2"/>
</p:tagLst>
</file>

<file path=ppt/tags/tag106.xml><?xml version="1.0" encoding="utf-8"?>
<p:tagLst xmlns:a="http://schemas.openxmlformats.org/drawingml/2006/main" xmlns:r="http://schemas.openxmlformats.org/officeDocument/2006/relationships" xmlns:p="http://schemas.openxmlformats.org/presentationml/2006/main">
  <p:tag name="PPTAGGERGROUP" val="1,2"/>
</p:tagLst>
</file>

<file path=ppt/tags/tag107.xml><?xml version="1.0" encoding="utf-8"?>
<p:tagLst xmlns:a="http://schemas.openxmlformats.org/drawingml/2006/main" xmlns:r="http://schemas.openxmlformats.org/officeDocument/2006/relationships" xmlns:p="http://schemas.openxmlformats.org/presentationml/2006/main">
  <p:tag name="PPTAGGERGROUP" val="1,2"/>
</p:tagLst>
</file>

<file path=ppt/tags/tag108.xml><?xml version="1.0" encoding="utf-8"?>
<p:tagLst xmlns:a="http://schemas.openxmlformats.org/drawingml/2006/main" xmlns:r="http://schemas.openxmlformats.org/officeDocument/2006/relationships" xmlns:p="http://schemas.openxmlformats.org/presentationml/2006/main">
  <p:tag name="PPTAGGERGROUP" val="1,3"/>
</p:tagLst>
</file>

<file path=ppt/tags/tag109.xml><?xml version="1.0" encoding="utf-8"?>
<p:tagLst xmlns:a="http://schemas.openxmlformats.org/drawingml/2006/main" xmlns:r="http://schemas.openxmlformats.org/officeDocument/2006/relationships" xmlns:p="http://schemas.openxmlformats.org/presentationml/2006/main">
  <p:tag name="PPTAGGERGROUP" val="1,3"/>
</p:tagLst>
</file>

<file path=ppt/tags/tag11.xml><?xml version="1.0" encoding="utf-8"?>
<p:tagLst xmlns:a="http://schemas.openxmlformats.org/drawingml/2006/main" xmlns:r="http://schemas.openxmlformats.org/officeDocument/2006/relationships" xmlns:p="http://schemas.openxmlformats.org/presentationml/2006/main">
  <p:tag name="PPWINTOTALSEGMENTS" val="0"/>
</p:tagLst>
</file>

<file path=ppt/tags/tag110.xml><?xml version="1.0" encoding="utf-8"?>
<p:tagLst xmlns:a="http://schemas.openxmlformats.org/drawingml/2006/main" xmlns:r="http://schemas.openxmlformats.org/officeDocument/2006/relationships" xmlns:p="http://schemas.openxmlformats.org/presentationml/2006/main">
  <p:tag name="PPTAGGERGROUP" val="1,3"/>
</p:tagLst>
</file>

<file path=ppt/tags/tag111.xml><?xml version="1.0" encoding="utf-8"?>
<p:tagLst xmlns:a="http://schemas.openxmlformats.org/drawingml/2006/main" xmlns:r="http://schemas.openxmlformats.org/officeDocument/2006/relationships" xmlns:p="http://schemas.openxmlformats.org/presentationml/2006/main">
  <p:tag name="PPTAGGERGROUP" val="11"/>
</p:tagLst>
</file>

<file path=ppt/tags/tag112.xml><?xml version="1.0" encoding="utf-8"?>
<p:tagLst xmlns:a="http://schemas.openxmlformats.org/drawingml/2006/main" xmlns:r="http://schemas.openxmlformats.org/officeDocument/2006/relationships" xmlns:p="http://schemas.openxmlformats.org/presentationml/2006/main">
  <p:tag name="PPTAGGERGROUP" val="11"/>
</p:tagLst>
</file>

<file path=ppt/tags/tag113.xml><?xml version="1.0" encoding="utf-8"?>
<p:tagLst xmlns:a="http://schemas.openxmlformats.org/drawingml/2006/main" xmlns:r="http://schemas.openxmlformats.org/officeDocument/2006/relationships" xmlns:p="http://schemas.openxmlformats.org/presentationml/2006/main">
  <p:tag name="PPTAGGERGROUP" val="11"/>
</p:tagLst>
</file>

<file path=ppt/tags/tag114.xml><?xml version="1.0" encoding="utf-8"?>
<p:tagLst xmlns:a="http://schemas.openxmlformats.org/drawingml/2006/main" xmlns:r="http://schemas.openxmlformats.org/officeDocument/2006/relationships" xmlns:p="http://schemas.openxmlformats.org/presentationml/2006/main">
  <p:tag name="PPTAGGERGROUP" val="11"/>
</p:tagLst>
</file>

<file path=ppt/tags/tag115.xml><?xml version="1.0" encoding="utf-8"?>
<p:tagLst xmlns:a="http://schemas.openxmlformats.org/drawingml/2006/main" xmlns:r="http://schemas.openxmlformats.org/officeDocument/2006/relationships" xmlns:p="http://schemas.openxmlformats.org/presentationml/2006/main">
  <p:tag name="PPTAGGERGROUP" val="11"/>
</p:tagLst>
</file>

<file path=ppt/tags/tag116.xml><?xml version="1.0" encoding="utf-8"?>
<p:tagLst xmlns:a="http://schemas.openxmlformats.org/drawingml/2006/main" xmlns:r="http://schemas.openxmlformats.org/officeDocument/2006/relationships" xmlns:p="http://schemas.openxmlformats.org/presentationml/2006/main">
  <p:tag name="PPTAGGERGROUP" val="11"/>
</p:tagLst>
</file>

<file path=ppt/tags/tag117.xml><?xml version="1.0" encoding="utf-8"?>
<p:tagLst xmlns:a="http://schemas.openxmlformats.org/drawingml/2006/main" xmlns:r="http://schemas.openxmlformats.org/officeDocument/2006/relationships" xmlns:p="http://schemas.openxmlformats.org/presentationml/2006/main">
  <p:tag name="PPTAGGERGROUP" val="11"/>
</p:tagLst>
</file>

<file path=ppt/tags/tag118.xml><?xml version="1.0" encoding="utf-8"?>
<p:tagLst xmlns:a="http://schemas.openxmlformats.org/drawingml/2006/main" xmlns:r="http://schemas.openxmlformats.org/officeDocument/2006/relationships" xmlns:p="http://schemas.openxmlformats.org/presentationml/2006/main">
  <p:tag name="PPTAGGERGROUP" val="11"/>
</p:tagLst>
</file>

<file path=ppt/tags/tag119.xml><?xml version="1.0" encoding="utf-8"?>
<p:tagLst xmlns:a="http://schemas.openxmlformats.org/drawingml/2006/main" xmlns:r="http://schemas.openxmlformats.org/officeDocument/2006/relationships" xmlns:p="http://schemas.openxmlformats.org/presentationml/2006/main">
  <p:tag name="PPTAGGERGROUP" val="11"/>
</p:tagLst>
</file>

<file path=ppt/tags/tag12.xml><?xml version="1.0" encoding="utf-8"?>
<p:tagLst xmlns:a="http://schemas.openxmlformats.org/drawingml/2006/main" xmlns:r="http://schemas.openxmlformats.org/officeDocument/2006/relationships" xmlns:p="http://schemas.openxmlformats.org/presentationml/2006/main">
  <p:tag name="PPWINTOTALSEGMENTS" val="0"/>
</p:tagLst>
</file>

<file path=ppt/tags/tag120.xml><?xml version="1.0" encoding="utf-8"?>
<p:tagLst xmlns:a="http://schemas.openxmlformats.org/drawingml/2006/main" xmlns:r="http://schemas.openxmlformats.org/officeDocument/2006/relationships" xmlns:p="http://schemas.openxmlformats.org/presentationml/2006/main">
  <p:tag name="PPTAGGERGROUP" val="11"/>
</p:tagLst>
</file>

<file path=ppt/tags/tag121.xml><?xml version="1.0" encoding="utf-8"?>
<p:tagLst xmlns:a="http://schemas.openxmlformats.org/drawingml/2006/main" xmlns:r="http://schemas.openxmlformats.org/officeDocument/2006/relationships" xmlns:p="http://schemas.openxmlformats.org/presentationml/2006/main">
  <p:tag name="PPWINTOTALSEGMENTS" val="0"/>
</p:tagLst>
</file>

<file path=ppt/tags/tag122.xml><?xml version="1.0" encoding="utf-8"?>
<p:tagLst xmlns:a="http://schemas.openxmlformats.org/drawingml/2006/main" xmlns:r="http://schemas.openxmlformats.org/officeDocument/2006/relationships" xmlns:p="http://schemas.openxmlformats.org/presentationml/2006/main">
  <p:tag name="PPTAGGERGROUP" val="7"/>
</p:tagLst>
</file>

<file path=ppt/tags/tag123.xml><?xml version="1.0" encoding="utf-8"?>
<p:tagLst xmlns:a="http://schemas.openxmlformats.org/drawingml/2006/main" xmlns:r="http://schemas.openxmlformats.org/officeDocument/2006/relationships" xmlns:p="http://schemas.openxmlformats.org/presentationml/2006/main">
  <p:tag name="PPTAGGERGROUP" val="7"/>
</p:tagLst>
</file>

<file path=ppt/tags/tag124.xml><?xml version="1.0" encoding="utf-8"?>
<p:tagLst xmlns:a="http://schemas.openxmlformats.org/drawingml/2006/main" xmlns:r="http://schemas.openxmlformats.org/officeDocument/2006/relationships" xmlns:p="http://schemas.openxmlformats.org/presentationml/2006/main">
  <p:tag name="PPTAGGERGROUP" val="7"/>
</p:tagLst>
</file>

<file path=ppt/tags/tag125.xml><?xml version="1.0" encoding="utf-8"?>
<p:tagLst xmlns:a="http://schemas.openxmlformats.org/drawingml/2006/main" xmlns:r="http://schemas.openxmlformats.org/officeDocument/2006/relationships" xmlns:p="http://schemas.openxmlformats.org/presentationml/2006/main">
  <p:tag name="PPTAGGERGROUP" val="7"/>
</p:tagLst>
</file>

<file path=ppt/tags/tag126.xml><?xml version="1.0" encoding="utf-8"?>
<p:tagLst xmlns:a="http://schemas.openxmlformats.org/drawingml/2006/main" xmlns:r="http://schemas.openxmlformats.org/officeDocument/2006/relationships" xmlns:p="http://schemas.openxmlformats.org/presentationml/2006/main">
  <p:tag name="PPTAGGERGROUP" val="7"/>
</p:tagLst>
</file>

<file path=ppt/tags/tag127.xml><?xml version="1.0" encoding="utf-8"?>
<p:tagLst xmlns:a="http://schemas.openxmlformats.org/drawingml/2006/main" xmlns:r="http://schemas.openxmlformats.org/officeDocument/2006/relationships" xmlns:p="http://schemas.openxmlformats.org/presentationml/2006/main">
  <p:tag name="PPTAGGERGROUP" val="7"/>
</p:tagLst>
</file>

<file path=ppt/tags/tag128.xml><?xml version="1.0" encoding="utf-8"?>
<p:tagLst xmlns:a="http://schemas.openxmlformats.org/drawingml/2006/main" xmlns:r="http://schemas.openxmlformats.org/officeDocument/2006/relationships" xmlns:p="http://schemas.openxmlformats.org/presentationml/2006/main">
  <p:tag name="PPTAGGERGROUP" val="7"/>
</p:tagLst>
</file>

<file path=ppt/tags/tag129.xml><?xml version="1.0" encoding="utf-8"?>
<p:tagLst xmlns:a="http://schemas.openxmlformats.org/drawingml/2006/main" xmlns:r="http://schemas.openxmlformats.org/officeDocument/2006/relationships" xmlns:p="http://schemas.openxmlformats.org/presentationml/2006/main">
  <p:tag name="PPTAGGERGROUP" val="7"/>
</p:tagLst>
</file>

<file path=ppt/tags/tag13.xml><?xml version="1.0" encoding="utf-8"?>
<p:tagLst xmlns:a="http://schemas.openxmlformats.org/drawingml/2006/main" xmlns:r="http://schemas.openxmlformats.org/officeDocument/2006/relationships" xmlns:p="http://schemas.openxmlformats.org/presentationml/2006/main">
  <p:tag name="PPWINTOTALSEGMENTS" val="0"/>
</p:tagLst>
</file>

<file path=ppt/tags/tag130.xml><?xml version="1.0" encoding="utf-8"?>
<p:tagLst xmlns:a="http://schemas.openxmlformats.org/drawingml/2006/main" xmlns:r="http://schemas.openxmlformats.org/officeDocument/2006/relationships" xmlns:p="http://schemas.openxmlformats.org/presentationml/2006/main">
  <p:tag name="PPTAGGERGROUP" val="7"/>
</p:tagLst>
</file>

<file path=ppt/tags/tag131.xml><?xml version="1.0" encoding="utf-8"?>
<p:tagLst xmlns:a="http://schemas.openxmlformats.org/drawingml/2006/main" xmlns:r="http://schemas.openxmlformats.org/officeDocument/2006/relationships" xmlns:p="http://schemas.openxmlformats.org/presentationml/2006/main">
  <p:tag name="PPTAGGERGROUP" val="7"/>
</p:tagLst>
</file>

<file path=ppt/tags/tag132.xml><?xml version="1.0" encoding="utf-8"?>
<p:tagLst xmlns:a="http://schemas.openxmlformats.org/drawingml/2006/main" xmlns:r="http://schemas.openxmlformats.org/officeDocument/2006/relationships" xmlns:p="http://schemas.openxmlformats.org/presentationml/2006/main">
  <p:tag name="PPTAGGERGROUP" val="7"/>
</p:tagLst>
</file>

<file path=ppt/tags/tag133.xml><?xml version="1.0" encoding="utf-8"?>
<p:tagLst xmlns:a="http://schemas.openxmlformats.org/drawingml/2006/main" xmlns:r="http://schemas.openxmlformats.org/officeDocument/2006/relationships" xmlns:p="http://schemas.openxmlformats.org/presentationml/2006/main">
  <p:tag name="PPTAGGERGROUP" val="7"/>
</p:tagLst>
</file>

<file path=ppt/tags/tag134.xml><?xml version="1.0" encoding="utf-8"?>
<p:tagLst xmlns:a="http://schemas.openxmlformats.org/drawingml/2006/main" xmlns:r="http://schemas.openxmlformats.org/officeDocument/2006/relationships" xmlns:p="http://schemas.openxmlformats.org/presentationml/2006/main">
  <p:tag name="PPTAGGERGROUP" val="7"/>
  <p:tag name="PPWINTOTALSEGMENTS" val="0"/>
</p:tagLst>
</file>

<file path=ppt/tags/tag135.xml><?xml version="1.0" encoding="utf-8"?>
<p:tagLst xmlns:a="http://schemas.openxmlformats.org/drawingml/2006/main" xmlns:r="http://schemas.openxmlformats.org/officeDocument/2006/relationships" xmlns:p="http://schemas.openxmlformats.org/presentationml/2006/main">
  <p:tag name="PPTAGGERGROUP" val="7"/>
</p:tagLst>
</file>

<file path=ppt/tags/tag136.xml><?xml version="1.0" encoding="utf-8"?>
<p:tagLst xmlns:a="http://schemas.openxmlformats.org/drawingml/2006/main" xmlns:r="http://schemas.openxmlformats.org/officeDocument/2006/relationships" xmlns:p="http://schemas.openxmlformats.org/presentationml/2006/main">
  <p:tag name="PPTAGGERGROUP" val="7"/>
</p:tagLst>
</file>

<file path=ppt/tags/tag137.xml><?xml version="1.0" encoding="utf-8"?>
<p:tagLst xmlns:a="http://schemas.openxmlformats.org/drawingml/2006/main" xmlns:r="http://schemas.openxmlformats.org/officeDocument/2006/relationships" xmlns:p="http://schemas.openxmlformats.org/presentationml/2006/main">
  <p:tag name="PPTAGGERGROUP" val="7"/>
</p:tagLst>
</file>

<file path=ppt/tags/tag138.xml><?xml version="1.0" encoding="utf-8"?>
<p:tagLst xmlns:a="http://schemas.openxmlformats.org/drawingml/2006/main" xmlns:r="http://schemas.openxmlformats.org/officeDocument/2006/relationships" xmlns:p="http://schemas.openxmlformats.org/presentationml/2006/main">
  <p:tag name="PPTAGGERGROUP" val="7"/>
</p:tagLst>
</file>

<file path=ppt/tags/tag139.xml><?xml version="1.0" encoding="utf-8"?>
<p:tagLst xmlns:a="http://schemas.openxmlformats.org/drawingml/2006/main" xmlns:r="http://schemas.openxmlformats.org/officeDocument/2006/relationships" xmlns:p="http://schemas.openxmlformats.org/presentationml/2006/main">
  <p:tag name="PPTAGGERGROUP" val="7"/>
</p:tagLst>
</file>

<file path=ppt/tags/tag14.xml><?xml version="1.0" encoding="utf-8"?>
<p:tagLst xmlns:a="http://schemas.openxmlformats.org/drawingml/2006/main" xmlns:r="http://schemas.openxmlformats.org/officeDocument/2006/relationships" xmlns:p="http://schemas.openxmlformats.org/presentationml/2006/main">
  <p:tag name="PPWINTOTALSEGMENTS" val="0"/>
</p:tagLst>
</file>

<file path=ppt/tags/tag140.xml><?xml version="1.0" encoding="utf-8"?>
<p:tagLst xmlns:a="http://schemas.openxmlformats.org/drawingml/2006/main" xmlns:r="http://schemas.openxmlformats.org/officeDocument/2006/relationships" xmlns:p="http://schemas.openxmlformats.org/presentationml/2006/main">
  <p:tag name="PPTAGGERGROUP" val="7,8"/>
</p:tagLst>
</file>

<file path=ppt/tags/tag141.xml><?xml version="1.0" encoding="utf-8"?>
<p:tagLst xmlns:a="http://schemas.openxmlformats.org/drawingml/2006/main" xmlns:r="http://schemas.openxmlformats.org/officeDocument/2006/relationships" xmlns:p="http://schemas.openxmlformats.org/presentationml/2006/main">
  <p:tag name="PPTAGGERGROUP" val="7,8"/>
</p:tagLst>
</file>

<file path=ppt/tags/tag15.xml><?xml version="1.0" encoding="utf-8"?>
<p:tagLst xmlns:a="http://schemas.openxmlformats.org/drawingml/2006/main" xmlns:r="http://schemas.openxmlformats.org/officeDocument/2006/relationships" xmlns:p="http://schemas.openxmlformats.org/presentationml/2006/main">
  <p:tag name="PPWINTOTALSEGMENTS" val="0"/>
</p:tagLst>
</file>

<file path=ppt/tags/tag16.xml><?xml version="1.0" encoding="utf-8"?>
<p:tagLst xmlns:a="http://schemas.openxmlformats.org/drawingml/2006/main" xmlns:r="http://schemas.openxmlformats.org/officeDocument/2006/relationships" xmlns:p="http://schemas.openxmlformats.org/presentationml/2006/main">
  <p:tag name="PPWINTOTALSEGMENTS" val="0"/>
</p:tagLst>
</file>

<file path=ppt/tags/tag17.xml><?xml version="1.0" encoding="utf-8"?>
<p:tagLst xmlns:a="http://schemas.openxmlformats.org/drawingml/2006/main" xmlns:r="http://schemas.openxmlformats.org/officeDocument/2006/relationships" xmlns:p="http://schemas.openxmlformats.org/presentationml/2006/main">
  <p:tag name="PPTAGGERGROUP" val="1"/>
</p:tagLst>
</file>

<file path=ppt/tags/tag18.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19.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2.xml><?xml version="1.0" encoding="utf-8"?>
<p:tagLst xmlns:a="http://schemas.openxmlformats.org/drawingml/2006/main" xmlns:r="http://schemas.openxmlformats.org/officeDocument/2006/relationships" xmlns:p="http://schemas.openxmlformats.org/presentationml/2006/main">
  <p:tag name="PPWINTOTALSEGMENTS" val="0"/>
</p:tagLst>
</file>

<file path=ppt/tags/tag20.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21.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22.xml><?xml version="1.0" encoding="utf-8"?>
<p:tagLst xmlns:a="http://schemas.openxmlformats.org/drawingml/2006/main" xmlns:r="http://schemas.openxmlformats.org/officeDocument/2006/relationships" xmlns:p="http://schemas.openxmlformats.org/presentationml/2006/main">
  <p:tag name="PPTAGGERGROUP" val="1,2"/>
</p:tagLst>
</file>

<file path=ppt/tags/tag23.xml><?xml version="1.0" encoding="utf-8"?>
<p:tagLst xmlns:a="http://schemas.openxmlformats.org/drawingml/2006/main" xmlns:r="http://schemas.openxmlformats.org/officeDocument/2006/relationships" xmlns:p="http://schemas.openxmlformats.org/presentationml/2006/main">
  <p:tag name="PPWINTOTALSEGMENTS" val="0"/>
</p:tagLst>
</file>

<file path=ppt/tags/tag24.xml><?xml version="1.0" encoding="utf-8"?>
<p:tagLst xmlns:a="http://schemas.openxmlformats.org/drawingml/2006/main" xmlns:r="http://schemas.openxmlformats.org/officeDocument/2006/relationships" xmlns:p="http://schemas.openxmlformats.org/presentationml/2006/main">
  <p:tag name="PPWINTOTALSEGMENTS" val="0"/>
</p:tagLst>
</file>

<file path=ppt/tags/tag25.xml><?xml version="1.0" encoding="utf-8"?>
<p:tagLst xmlns:a="http://schemas.openxmlformats.org/drawingml/2006/main" xmlns:r="http://schemas.openxmlformats.org/officeDocument/2006/relationships" xmlns:p="http://schemas.openxmlformats.org/presentationml/2006/main">
  <p:tag name="PPWINTOTALSEGMENTS" val="0"/>
</p:tagLst>
</file>

<file path=ppt/tags/tag26.xml><?xml version="1.0" encoding="utf-8"?>
<p:tagLst xmlns:a="http://schemas.openxmlformats.org/drawingml/2006/main" xmlns:r="http://schemas.openxmlformats.org/officeDocument/2006/relationships" xmlns:p="http://schemas.openxmlformats.org/presentationml/2006/main">
  <p:tag name="PPWINTOTALSEGMENTS" val="0"/>
</p:tagLst>
</file>

<file path=ppt/tags/tag27.xml><?xml version="1.0" encoding="utf-8"?>
<p:tagLst xmlns:a="http://schemas.openxmlformats.org/drawingml/2006/main" xmlns:r="http://schemas.openxmlformats.org/officeDocument/2006/relationships" xmlns:p="http://schemas.openxmlformats.org/presentationml/2006/main">
  <p:tag name="PPWINTOTALSEGMENTS" val="0"/>
</p:tagLst>
</file>

<file path=ppt/tags/tag28.xml><?xml version="1.0" encoding="utf-8"?>
<p:tagLst xmlns:a="http://schemas.openxmlformats.org/drawingml/2006/main" xmlns:r="http://schemas.openxmlformats.org/officeDocument/2006/relationships" xmlns:p="http://schemas.openxmlformats.org/presentationml/2006/main">
  <p:tag name="PPWINTOTALSEGMENTS" val="0"/>
</p:tagLst>
</file>

<file path=ppt/tags/tag29.xml><?xml version="1.0" encoding="utf-8"?>
<p:tagLst xmlns:a="http://schemas.openxmlformats.org/drawingml/2006/main" xmlns:r="http://schemas.openxmlformats.org/officeDocument/2006/relationships" xmlns:p="http://schemas.openxmlformats.org/presentationml/2006/main">
  <p:tag name="PPWINTOTALSEGMENTS" val="0"/>
</p:tagLst>
</file>

<file path=ppt/tags/tag3.xml><?xml version="1.0" encoding="utf-8"?>
<p:tagLst xmlns:a="http://schemas.openxmlformats.org/drawingml/2006/main" xmlns:r="http://schemas.openxmlformats.org/officeDocument/2006/relationships" xmlns:p="http://schemas.openxmlformats.org/presentationml/2006/main">
  <p:tag name="PPWINTOTALSEGMENTS" val="0"/>
</p:tagLst>
</file>

<file path=ppt/tags/tag30.xml><?xml version="1.0" encoding="utf-8"?>
<p:tagLst xmlns:a="http://schemas.openxmlformats.org/drawingml/2006/main" xmlns:r="http://schemas.openxmlformats.org/officeDocument/2006/relationships" xmlns:p="http://schemas.openxmlformats.org/presentationml/2006/main">
  <p:tag name="PPWINTOTALSEGMENTS" val="0"/>
</p:tagLst>
</file>

<file path=ppt/tags/tag31.xml><?xml version="1.0" encoding="utf-8"?>
<p:tagLst xmlns:a="http://schemas.openxmlformats.org/drawingml/2006/main" xmlns:r="http://schemas.openxmlformats.org/officeDocument/2006/relationships" xmlns:p="http://schemas.openxmlformats.org/presentationml/2006/main">
  <p:tag name="PPWINTOTALSEGMENTS" val="0"/>
</p:tagLst>
</file>

<file path=ppt/tags/tag32.xml><?xml version="1.0" encoding="utf-8"?>
<p:tagLst xmlns:a="http://schemas.openxmlformats.org/drawingml/2006/main" xmlns:r="http://schemas.openxmlformats.org/officeDocument/2006/relationships" xmlns:p="http://schemas.openxmlformats.org/presentationml/2006/main">
  <p:tag name="PPWINTOTALSEGMENTS" val="0"/>
</p:tagLst>
</file>

<file path=ppt/tags/tag33.xml><?xml version="1.0" encoding="utf-8"?>
<p:tagLst xmlns:a="http://schemas.openxmlformats.org/drawingml/2006/main" xmlns:r="http://schemas.openxmlformats.org/officeDocument/2006/relationships" xmlns:p="http://schemas.openxmlformats.org/presentationml/2006/main">
  <p:tag name="PPWINTOTALSEGMENTS" val="0"/>
</p:tagLst>
</file>

<file path=ppt/tags/tag34.xml><?xml version="1.0" encoding="utf-8"?>
<p:tagLst xmlns:a="http://schemas.openxmlformats.org/drawingml/2006/main" xmlns:r="http://schemas.openxmlformats.org/officeDocument/2006/relationships" xmlns:p="http://schemas.openxmlformats.org/presentationml/2006/main">
  <p:tag name="PPWINTOTALSEGMENTS" val="0"/>
</p:tagLst>
</file>

<file path=ppt/tags/tag35.xml><?xml version="1.0" encoding="utf-8"?>
<p:tagLst xmlns:a="http://schemas.openxmlformats.org/drawingml/2006/main" xmlns:r="http://schemas.openxmlformats.org/officeDocument/2006/relationships" xmlns:p="http://schemas.openxmlformats.org/presentationml/2006/main">
  <p:tag name="PPWINTOTALSEGMENTS" val="0"/>
</p:tagLst>
</file>

<file path=ppt/tags/tag36.xml><?xml version="1.0" encoding="utf-8"?>
<p:tagLst xmlns:a="http://schemas.openxmlformats.org/drawingml/2006/main" xmlns:r="http://schemas.openxmlformats.org/officeDocument/2006/relationships" xmlns:p="http://schemas.openxmlformats.org/presentationml/2006/main">
  <p:tag name="PPWINTOTALSEGMENTS" val="0"/>
</p:tagLst>
</file>

<file path=ppt/tags/tag37.xml><?xml version="1.0" encoding="utf-8"?>
<p:tagLst xmlns:a="http://schemas.openxmlformats.org/drawingml/2006/main" xmlns:r="http://schemas.openxmlformats.org/officeDocument/2006/relationships" xmlns:p="http://schemas.openxmlformats.org/presentationml/2006/main">
  <p:tag name="PPWINTOTALSEGMENTS" val="0"/>
</p:tagLst>
</file>

<file path=ppt/tags/tag38.xml><?xml version="1.0" encoding="utf-8"?>
<p:tagLst xmlns:a="http://schemas.openxmlformats.org/drawingml/2006/main" xmlns:r="http://schemas.openxmlformats.org/officeDocument/2006/relationships" xmlns:p="http://schemas.openxmlformats.org/presentationml/2006/main">
  <p:tag name="PPWINTOTALSEGMENTS" val="0"/>
</p:tagLst>
</file>

<file path=ppt/tags/tag39.xml><?xml version="1.0" encoding="utf-8"?>
<p:tagLst xmlns:a="http://schemas.openxmlformats.org/drawingml/2006/main" xmlns:r="http://schemas.openxmlformats.org/officeDocument/2006/relationships" xmlns:p="http://schemas.openxmlformats.org/presentationml/2006/main">
  <p:tag name="PPWINTOTALSEGMENTS" val="0"/>
</p:tagLst>
</file>

<file path=ppt/tags/tag4.xml><?xml version="1.0" encoding="utf-8"?>
<p:tagLst xmlns:a="http://schemas.openxmlformats.org/drawingml/2006/main" xmlns:r="http://schemas.openxmlformats.org/officeDocument/2006/relationships" xmlns:p="http://schemas.openxmlformats.org/presentationml/2006/main">
  <p:tag name="PPWINTOTALSEGMENTS" val="0"/>
</p:tagLst>
</file>

<file path=ppt/tags/tag40.xml><?xml version="1.0" encoding="utf-8"?>
<p:tagLst xmlns:a="http://schemas.openxmlformats.org/drawingml/2006/main" xmlns:r="http://schemas.openxmlformats.org/officeDocument/2006/relationships" xmlns:p="http://schemas.openxmlformats.org/presentationml/2006/main">
  <p:tag name="PPWINTOTALSEGMENTS" val="0"/>
</p:tagLst>
</file>

<file path=ppt/tags/tag41.xml><?xml version="1.0" encoding="utf-8"?>
<p:tagLst xmlns:a="http://schemas.openxmlformats.org/drawingml/2006/main" xmlns:r="http://schemas.openxmlformats.org/officeDocument/2006/relationships" xmlns:p="http://schemas.openxmlformats.org/presentationml/2006/main">
  <p:tag name="PPWINTOTALSEGMENTS" val="0"/>
</p:tagLst>
</file>

<file path=ppt/tags/tag42.xml><?xml version="1.0" encoding="utf-8"?>
<p:tagLst xmlns:a="http://schemas.openxmlformats.org/drawingml/2006/main" xmlns:r="http://schemas.openxmlformats.org/officeDocument/2006/relationships" xmlns:p="http://schemas.openxmlformats.org/presentationml/2006/main">
  <p:tag name="PPWINSEGMENT1START" val="1"/>
  <p:tag name="PPWINSEGMENT1LENGTH" val="8"/>
  <p:tag name="PPWINSEGMENT1SOURCERTF" val="{\rtf1\ansi\deff0{\fonttbl{\f0\fcharset0 Arial;}}{\colortbl\red0\green0\blue0;}{\f0\fs32\b\cf0 In Stock\par}}"/>
  <p:tag name="PPWINLASTSAVEDTRANSLATION" val="En stock"/>
  <p:tag name="PPWINALREADYSEGMENTED" val="True"/>
  <p:tag name="PPWINTOTALSEGMENTS" val="1"/>
  <p:tag name="PPWINSEGMENT1TARGETRTF" val="{\rtf1\ansi\deff0{\fonttbl{\f0\fcharset0 Arial;}}{\colortbl\red0\green0\blue0;}{\f0\fs32\b\cf0 En stock\par}}"/>
</p:tagLst>
</file>

<file path=ppt/tags/tag43.xml><?xml version="1.0" encoding="utf-8"?>
<p:tagLst xmlns:a="http://schemas.openxmlformats.org/drawingml/2006/main" xmlns:r="http://schemas.openxmlformats.org/officeDocument/2006/relationships" xmlns:p="http://schemas.openxmlformats.org/presentationml/2006/main">
  <p:tag name="PPWINSEGMENT1START" val="1"/>
  <p:tag name="PPWINSEGMENT1LENGTH" val="10"/>
  <p:tag name="PPWINSEGMENT1SOURCERTF" val="{\rtf1\ansi\deff0{\fonttbl{\f0\fcharset0 Arial;}}{\colortbl\red0\green0\blue0;}{\f0\fs32\b\cf0 Available\par}}"/>
  <p:tag name="PPWINLASTSAVEDTRANSLATION" val="Disponible"/>
  <p:tag name="PPWINALREADYSEGMENTED" val="True"/>
  <p:tag name="PPWINTOTALSEGMENTS" val="1"/>
  <p:tag name="PPWINSEGMENT1TARGETRTF" val="{\rtf1\ansi\deff0{\fonttbl{\f0\fcharset0 Arial;}}{\colortbl\red0\green0\blue0;}{\f0\fs32\b\cf0 Disponible\par}}"/>
</p:tagLst>
</file>

<file path=ppt/tags/tag44.xml><?xml version="1.0" encoding="utf-8"?>
<p:tagLst xmlns:a="http://schemas.openxmlformats.org/drawingml/2006/main" xmlns:r="http://schemas.openxmlformats.org/officeDocument/2006/relationships" xmlns:p="http://schemas.openxmlformats.org/presentationml/2006/main">
  <p:tag name="PPWINSEGMENT1START" val="1"/>
  <p:tag name="PPWINSEGMENT1LENGTH" val="8"/>
  <p:tag name="PPWINSEGMENT1SOURCERTF" val="{\rtf1\ansi\deff0{\fonttbl{\f0\fcharset0 Arial;}}{\colortbl\red0\green0\blue0;}{\f0\fs32\b\cf0 In Stock\par}}"/>
  <p:tag name="PPWINLASTSAVEDTRANSLATION" val="En stock"/>
  <p:tag name="PPWINALREADYSEGMENTED" val="True"/>
  <p:tag name="PPWINTOTALSEGMENTS" val="1"/>
  <p:tag name="PPWINSEGMENT1TARGETRTF" val="{\rtf1\ansi\deff0{\fonttbl{\f0\fcharset0 Arial;}}{\colortbl\red0\green0\blue0;}{\f0\fs32\b\cf0 En stock\par}}"/>
</p:tagLst>
</file>

<file path=ppt/tags/tag45.xml><?xml version="1.0" encoding="utf-8"?>
<p:tagLst xmlns:a="http://schemas.openxmlformats.org/drawingml/2006/main" xmlns:r="http://schemas.openxmlformats.org/officeDocument/2006/relationships" xmlns:p="http://schemas.openxmlformats.org/presentationml/2006/main">
  <p:tag name="PPWINSEGMENT1START" val="1"/>
  <p:tag name="PPWINSEGMENT1LENGTH" val="12"/>
  <p:tag name="PPWINSEGMENT1SOURCERTF" val="{\rtf1\ansi\deff0{\fonttbl{\f0\fcharset0 Arial;}}{\colortbl\red0\green0\blue0;}{\f0\fs32\b\cf0 Committed\par}}"/>
  <p:tag name="PPWINLASTSAVEDTRANSLATION" val="Comprometido"/>
  <p:tag name="PPWINALREADYSEGMENTED" val="True"/>
  <p:tag name="PPWINTOTALSEGMENTS" val="1"/>
  <p:tag name="PPWINSEGMENT1TARGETRTF" val="{\rtf1\ansi\deff0{\fonttbl{\f0\fcharset0 Arial;}}{\colortbl\red0\green0\blue0;}{\f0\fs32\b\cf0 Comprometido\par}}"/>
</p:tagLst>
</file>

<file path=ppt/tags/tag46.xml><?xml version="1.0" encoding="utf-8"?>
<p:tagLst xmlns:a="http://schemas.openxmlformats.org/drawingml/2006/main" xmlns:r="http://schemas.openxmlformats.org/officeDocument/2006/relationships" xmlns:p="http://schemas.openxmlformats.org/presentationml/2006/main">
  <p:tag name="PPWINSEGMENT1START" val="1"/>
  <p:tag name="PPWINSEGMENT1LENGTH" val="10"/>
  <p:tag name="PPWINSEGMENT1SOURCERTF" val="{\rtf1\ansi\deff0{\fonttbl{\f0\fcharset0 Arial;}}{\colortbl\red0\green0\blue0;}{\f0\fs32\b\cf0 Ordered\par}}"/>
  <p:tag name="PPWINLASTSAVEDTRANSLATION" val="Solicitado"/>
  <p:tag name="PPWINALREADYSEGMENTED" val="True"/>
  <p:tag name="PPWINTOTALSEGMENTS" val="1"/>
  <p:tag name="PPWINSEGMENT1TARGETRTF" val="{\rtf1\ansi\deff0{\fonttbl{\f0\fcharset0 Arial;}}{\colortbl\red0\green0\blue0;}{\f0\fs32\b\cf0 Solicitado\par}}"/>
</p:tagLst>
</file>

<file path=ppt/tags/tag47.xml><?xml version="1.0" encoding="utf-8"?>
<p:tagLst xmlns:a="http://schemas.openxmlformats.org/drawingml/2006/main" xmlns:r="http://schemas.openxmlformats.org/officeDocument/2006/relationships" xmlns:p="http://schemas.openxmlformats.org/presentationml/2006/main">
  <p:tag name="PPWINSEGMENT1START" val="1"/>
  <p:tag name="PPWINSEGMENT1LENGTH" val="7"/>
  <p:tag name="PPWINSEGMENT1SOURCERTF" val="{\rtf1\ansi\deff0{\fonttbl{\f0\fcharset0 Arial;}}{\colortbl\red0\green0\blue0;}{\f0\fs32\b\cf0 WH Name\par}}"/>
  <p:tag name="PPWINLASTSAVEDTRANSLATION" val="Almacén"/>
  <p:tag name="PPWINALREADYSEGMENTED" val="True"/>
  <p:tag name="PPWINTOTALSEGMENTS" val="1"/>
  <p:tag name="PPWINSEGMENT1TARGETRTF" val="{\rtf1\ansi\deff0{\fonttbl{\f0\fcharset0 Arial;}}{\colortbl\red0\green0\blue0;}{\f0\fs32\b\cf0 Almac\'E9n\par}}"/>
</p:tagLst>
</file>

<file path=ppt/tags/tag48.xml><?xml version="1.0" encoding="utf-8"?>
<p:tagLst xmlns:a="http://schemas.openxmlformats.org/drawingml/2006/main" xmlns:r="http://schemas.openxmlformats.org/officeDocument/2006/relationships" xmlns:p="http://schemas.openxmlformats.org/presentationml/2006/main">
  <p:tag name="PPWINSEGMENT1START" val="1"/>
  <p:tag name="PPWINSEGMENT1LENGTH" val="17"/>
  <p:tag name="PPWINSEGMENT1SOURCERTF" val="{\rtf1\ansi\deff0{\fonttbl{\f0\fcharset0 Arial;}}{\colortbl\red0\green0\blue0;}{\f0\fs32\b\cf0 WH Code\par}}"/>
  <p:tag name="PPWINLASTSAVEDTRANSLATION" val="Código de almacén"/>
  <p:tag name="PPWINALREADYSEGMENTED" val="True"/>
  <p:tag name="PPWINTOTALSEGMENTS" val="1"/>
  <p:tag name="PPWINSEGMENT1TARGETRTF" val="{\rtf1\ansi\deff0{\fonttbl{\f0\fcharset0 Arial;}}{\colortbl\red0\green0\blue0;}{\f0\fs32\b\cf0 C\'F3digo de almac\'E9n\par}}"/>
</p:tagLst>
</file>

<file path=ppt/tags/tag49.xml><?xml version="1.0" encoding="utf-8"?>
<p:tagLst xmlns:a="http://schemas.openxmlformats.org/drawingml/2006/main" xmlns:r="http://schemas.openxmlformats.org/officeDocument/2006/relationships" xmlns:p="http://schemas.openxmlformats.org/presentationml/2006/main">
  <p:tag name="PPWINSEGMENT1START" val="1"/>
  <p:tag name="PPWINSEGMENT1LENGTH" val="15"/>
  <p:tag name="PPWINSEGMENT1SOURCERTF" val="{\rtf1\ansi\deff0{\fonttbl{\f0\fcharset0 Arial;}}{\colortbl\red0\green0\blue0;}{\f0\fs28\b\cf0 General Warehouse\par}}"/>
  <p:tag name="PPWINLASTSAVEDTRANSLATION" val="Almacén general"/>
  <p:tag name="PPWINALREADYSEGMENTED" val="True"/>
  <p:tag name="PPWINTOTALSEGMENTS" val="1"/>
  <p:tag name="PPWINSEGMENT1TARGETRTF" val="{\rtf1\ansi\deff0{\fonttbl{\f0\fcharset0 Arial;}}{\colortbl\red0\green0\blue0;}{\f0\fs28\b\cf0 Almac\'E9n general\par}}"/>
</p:tagLst>
</file>

<file path=ppt/tags/tag5.xml><?xml version="1.0" encoding="utf-8"?>
<p:tagLst xmlns:a="http://schemas.openxmlformats.org/drawingml/2006/main" xmlns:r="http://schemas.openxmlformats.org/officeDocument/2006/relationships" xmlns:p="http://schemas.openxmlformats.org/presentationml/2006/main">
  <p:tag name="PPWINTOTALSEGMENTS" val="0"/>
</p:tagLst>
</file>

<file path=ppt/tags/tag50.xml><?xml version="1.0" encoding="utf-8"?>
<p:tagLst xmlns:a="http://schemas.openxmlformats.org/drawingml/2006/main" xmlns:r="http://schemas.openxmlformats.org/officeDocument/2006/relationships" xmlns:p="http://schemas.openxmlformats.org/presentationml/2006/main">
  <p:tag name="PPWINSEGMENT1START" val="1"/>
  <p:tag name="PPWINSEGMENT1LENGTH" val="5"/>
  <p:tag name="PPWINSEGMENT1SOURCERTF" val="{\rtf1\ansi\deff0{\fonttbl{\f0\fcharset0 Arial;}}{\colortbl\red0\green0\blue0;}{\f0\fs28\b\cf0 East Coast\par}}"/>
  <p:tag name="PPWINLASTSAVEDTRANSLATION" val="Norte"/>
  <p:tag name="PPWINALREADYSEGMENTED" val="True"/>
  <p:tag name="PPWINTOTALSEGMENTS" val="1"/>
  <p:tag name="PPWINSEGMENT1TARGETRTF" val="{\rtf1\ansi\deff0{\fonttbl{\f0\fcharset0 Arial;}}{\colortbl\red0\green0\blue0;}{\f0\fs28\b\cf0 Norte\par}}"/>
</p:tagLst>
</file>

<file path=ppt/tags/tag51.xml><?xml version="1.0" encoding="utf-8"?>
<p:tagLst xmlns:a="http://schemas.openxmlformats.org/drawingml/2006/main" xmlns:r="http://schemas.openxmlformats.org/officeDocument/2006/relationships" xmlns:p="http://schemas.openxmlformats.org/presentationml/2006/main">
  <p:tag name="PPWINSEGMENT1START" val="1"/>
  <p:tag name="PPWINSEGMENT1LENGTH" val="3"/>
  <p:tag name="PPWINSEGMENT1SOURCERTF" val="{\rtf1\ansi\deff0{\fonttbl{\f0\fcharset0 Arial;}}{\colortbl\red0\green0\blue0;}{\f0\fs28\b\cf0 West Coast\par}}"/>
  <p:tag name="PPWINLASTSAVEDTRANSLATION" val="Sur"/>
  <p:tag name="PPWINALREADYSEGMENTED" val="True"/>
  <p:tag name="PPWINTOTALSEGMENTS" val="1"/>
  <p:tag name="PPWINSEGMENT1TARGETRTF" val="{\rtf1\ansi\deff0{\fonttbl{\f0\fcharset0 Arial;}}{\colortbl\red0\green0\blue0;}{\f0\fs28\b\cf0 Sur\par}}"/>
</p:tagLst>
</file>

<file path=ppt/tags/tag52.xml><?xml version="1.0" encoding="utf-8"?>
<p:tagLst xmlns:a="http://schemas.openxmlformats.org/drawingml/2006/main" xmlns:r="http://schemas.openxmlformats.org/officeDocument/2006/relationships" xmlns:p="http://schemas.openxmlformats.org/presentationml/2006/main">
  <p:tag name="PPWINSEGMENT1START" val="1"/>
  <p:tag name="PPWINSEGMENT1LENGTH" val="9"/>
  <p:tag name="PPWINSEGMENT1SOURCERTF" val="{\rtf1\ansi\deff0{\fonttbl{\f0\fcharset0 Arial;}}{\colortbl\red0\green0\blue0;}{\f0\fs28\b\cf0 Drop Ship\par}}"/>
  <p:tag name="PPWINLASTSAVEDTRANSLATION" val="Drop Ship"/>
  <p:tag name="PPWINALREADYSEGMENTED" val="True"/>
  <p:tag name="PPWINTOTALSEGMENTS" val="1"/>
  <p:tag name="PPWINSEGMENT1TARGETRTF" val="{\rtf1\ansi\deff0{\fonttbl{\f0\fcharset0 Arial;}}{\colortbl\red0\green0\blue0;}{\f0\fs28\b\cf0 Drop Ship\par}}"/>
</p:tagLst>
</file>

<file path=ppt/tags/tag53.xml><?xml version="1.0" encoding="utf-8"?>
<p:tagLst xmlns:a="http://schemas.openxmlformats.org/drawingml/2006/main" xmlns:r="http://schemas.openxmlformats.org/officeDocument/2006/relationships" xmlns:p="http://schemas.openxmlformats.org/presentationml/2006/main">
  <p:tag name="PPTAGGERGROUP" val="7,9"/>
</p:tagLst>
</file>

<file path=ppt/tags/tag54.xml><?xml version="1.0" encoding="utf-8"?>
<p:tagLst xmlns:a="http://schemas.openxmlformats.org/drawingml/2006/main" xmlns:r="http://schemas.openxmlformats.org/officeDocument/2006/relationships" xmlns:p="http://schemas.openxmlformats.org/presentationml/2006/main">
  <p:tag name="PPTAGGERGROUP" val="7,9"/>
</p:tagLst>
</file>

<file path=ppt/tags/tag55.xml><?xml version="1.0" encoding="utf-8"?>
<p:tagLst xmlns:a="http://schemas.openxmlformats.org/drawingml/2006/main" xmlns:r="http://schemas.openxmlformats.org/officeDocument/2006/relationships" xmlns:p="http://schemas.openxmlformats.org/presentationml/2006/main">
  <p:tag name="PPTAGGERGROUP" val="7,9"/>
</p:tagLst>
</file>

<file path=ppt/tags/tag56.xml><?xml version="1.0" encoding="utf-8"?>
<p:tagLst xmlns:a="http://schemas.openxmlformats.org/drawingml/2006/main" xmlns:r="http://schemas.openxmlformats.org/officeDocument/2006/relationships" xmlns:p="http://schemas.openxmlformats.org/presentationml/2006/main">
  <p:tag name="PPTAGGERGROUP" val="7,9"/>
</p:tagLst>
</file>

<file path=ppt/tags/tag57.xml><?xml version="1.0" encoding="utf-8"?>
<p:tagLst xmlns:a="http://schemas.openxmlformats.org/drawingml/2006/main" xmlns:r="http://schemas.openxmlformats.org/officeDocument/2006/relationships" xmlns:p="http://schemas.openxmlformats.org/presentationml/2006/main">
  <p:tag name="PPTAGGERGROUP" val="7,9"/>
</p:tagLst>
</file>

<file path=ppt/tags/tag58.xml><?xml version="1.0" encoding="utf-8"?>
<p:tagLst xmlns:a="http://schemas.openxmlformats.org/drawingml/2006/main" xmlns:r="http://schemas.openxmlformats.org/officeDocument/2006/relationships" xmlns:p="http://schemas.openxmlformats.org/presentationml/2006/main">
  <p:tag name="PPWINTOTALSEGMENTS" val="0"/>
</p:tagLst>
</file>

<file path=ppt/tags/tag59.xml><?xml version="1.0" encoding="utf-8"?>
<p:tagLst xmlns:a="http://schemas.openxmlformats.org/drawingml/2006/main" xmlns:r="http://schemas.openxmlformats.org/officeDocument/2006/relationships" xmlns:p="http://schemas.openxmlformats.org/presentationml/2006/main">
  <p:tag name="PPTAGGERGROUP" val="10"/>
</p:tagLst>
</file>

<file path=ppt/tags/tag6.xml><?xml version="1.0" encoding="utf-8"?>
<p:tagLst xmlns:a="http://schemas.openxmlformats.org/drawingml/2006/main" xmlns:r="http://schemas.openxmlformats.org/officeDocument/2006/relationships" xmlns:p="http://schemas.openxmlformats.org/presentationml/2006/main">
  <p:tag name="PPWINTOTALSEGMENTS" val="0"/>
</p:tagLst>
</file>

<file path=ppt/tags/tag60.xml><?xml version="1.0" encoding="utf-8"?>
<p:tagLst xmlns:a="http://schemas.openxmlformats.org/drawingml/2006/main" xmlns:r="http://schemas.openxmlformats.org/officeDocument/2006/relationships" xmlns:p="http://schemas.openxmlformats.org/presentationml/2006/main">
  <p:tag name="PPTAGGERGROUP" val="10"/>
</p:tagLst>
</file>

<file path=ppt/tags/tag61.xml><?xml version="1.0" encoding="utf-8"?>
<p:tagLst xmlns:a="http://schemas.openxmlformats.org/drawingml/2006/main" xmlns:r="http://schemas.openxmlformats.org/officeDocument/2006/relationships" xmlns:p="http://schemas.openxmlformats.org/presentationml/2006/main">
  <p:tag name="PPTAGGERGROUP" val="10"/>
</p:tagLst>
</file>

<file path=ppt/tags/tag62.xml><?xml version="1.0" encoding="utf-8"?>
<p:tagLst xmlns:a="http://schemas.openxmlformats.org/drawingml/2006/main" xmlns:r="http://schemas.openxmlformats.org/officeDocument/2006/relationships" xmlns:p="http://schemas.openxmlformats.org/presentationml/2006/main">
  <p:tag name="PPTAGGERGROUP" val="10"/>
</p:tagLst>
</file>

<file path=ppt/tags/tag63.xml><?xml version="1.0" encoding="utf-8"?>
<p:tagLst xmlns:a="http://schemas.openxmlformats.org/drawingml/2006/main" xmlns:r="http://schemas.openxmlformats.org/officeDocument/2006/relationships" xmlns:p="http://schemas.openxmlformats.org/presentationml/2006/main">
  <p:tag name="PPTAGGERGROUP" val="10"/>
</p:tagLst>
</file>

<file path=ppt/tags/tag64.xml><?xml version="1.0" encoding="utf-8"?>
<p:tagLst xmlns:a="http://schemas.openxmlformats.org/drawingml/2006/main" xmlns:r="http://schemas.openxmlformats.org/officeDocument/2006/relationships" xmlns:p="http://schemas.openxmlformats.org/presentationml/2006/main">
  <p:tag name="PPTAGGERGROUP" val="11"/>
</p:tagLst>
</file>

<file path=ppt/tags/tag65.xml><?xml version="1.0" encoding="utf-8"?>
<p:tagLst xmlns:a="http://schemas.openxmlformats.org/drawingml/2006/main" xmlns:r="http://schemas.openxmlformats.org/officeDocument/2006/relationships" xmlns:p="http://schemas.openxmlformats.org/presentationml/2006/main">
  <p:tag name="PPTAGGERGROUP" val="11"/>
</p:tagLst>
</file>

<file path=ppt/tags/tag66.xml><?xml version="1.0" encoding="utf-8"?>
<p:tagLst xmlns:a="http://schemas.openxmlformats.org/drawingml/2006/main" xmlns:r="http://schemas.openxmlformats.org/officeDocument/2006/relationships" xmlns:p="http://schemas.openxmlformats.org/presentationml/2006/main">
  <p:tag name="PPTAGGERGROUP" val="11"/>
</p:tagLst>
</file>

<file path=ppt/tags/tag67.xml><?xml version="1.0" encoding="utf-8"?>
<p:tagLst xmlns:a="http://schemas.openxmlformats.org/drawingml/2006/main" xmlns:r="http://schemas.openxmlformats.org/officeDocument/2006/relationships" xmlns:p="http://schemas.openxmlformats.org/presentationml/2006/main">
  <p:tag name="PPTAGGERGROUP" val="11"/>
</p:tagLst>
</file>

<file path=ppt/tags/tag68.xml><?xml version="1.0" encoding="utf-8"?>
<p:tagLst xmlns:a="http://schemas.openxmlformats.org/drawingml/2006/main" xmlns:r="http://schemas.openxmlformats.org/officeDocument/2006/relationships" xmlns:p="http://schemas.openxmlformats.org/presentationml/2006/main">
  <p:tag name="PPWINTOTALSEGMENTS" val="0"/>
</p:tagLst>
</file>

<file path=ppt/tags/tag69.xml><?xml version="1.0" encoding="utf-8"?>
<p:tagLst xmlns:a="http://schemas.openxmlformats.org/drawingml/2006/main" xmlns:r="http://schemas.openxmlformats.org/officeDocument/2006/relationships" xmlns:p="http://schemas.openxmlformats.org/presentationml/2006/main">
  <p:tag name="PPTAGGERGROUP" val="10"/>
</p:tagLst>
</file>

<file path=ppt/tags/tag7.xml><?xml version="1.0" encoding="utf-8"?>
<p:tagLst xmlns:a="http://schemas.openxmlformats.org/drawingml/2006/main" xmlns:r="http://schemas.openxmlformats.org/officeDocument/2006/relationships" xmlns:p="http://schemas.openxmlformats.org/presentationml/2006/main">
  <p:tag name="PPWINTOTALSEGMENTS" val="0"/>
</p:tagLst>
</file>

<file path=ppt/tags/tag70.xml><?xml version="1.0" encoding="utf-8"?>
<p:tagLst xmlns:a="http://schemas.openxmlformats.org/drawingml/2006/main" xmlns:r="http://schemas.openxmlformats.org/officeDocument/2006/relationships" xmlns:p="http://schemas.openxmlformats.org/presentationml/2006/main">
  <p:tag name="PPTAGGERGROUP" val="10"/>
</p:tagLst>
</file>

<file path=ppt/tags/tag71.xml><?xml version="1.0" encoding="utf-8"?>
<p:tagLst xmlns:a="http://schemas.openxmlformats.org/drawingml/2006/main" xmlns:r="http://schemas.openxmlformats.org/officeDocument/2006/relationships" xmlns:p="http://schemas.openxmlformats.org/presentationml/2006/main">
  <p:tag name="PPTAGGERGROUP" val="10"/>
</p:tagLst>
</file>

<file path=ppt/tags/tag72.xml><?xml version="1.0" encoding="utf-8"?>
<p:tagLst xmlns:a="http://schemas.openxmlformats.org/drawingml/2006/main" xmlns:r="http://schemas.openxmlformats.org/officeDocument/2006/relationships" xmlns:p="http://schemas.openxmlformats.org/presentationml/2006/main">
  <p:tag name="PPTAGGERGROUP" val="10"/>
</p:tagLst>
</file>

<file path=ppt/tags/tag73.xml><?xml version="1.0" encoding="utf-8"?>
<p:tagLst xmlns:a="http://schemas.openxmlformats.org/drawingml/2006/main" xmlns:r="http://schemas.openxmlformats.org/officeDocument/2006/relationships" xmlns:p="http://schemas.openxmlformats.org/presentationml/2006/main">
  <p:tag name="PPTAGGERGROUP" val="10"/>
</p:tagLst>
</file>

<file path=ppt/tags/tag74.xml><?xml version="1.0" encoding="utf-8"?>
<p:tagLst xmlns:a="http://schemas.openxmlformats.org/drawingml/2006/main" xmlns:r="http://schemas.openxmlformats.org/officeDocument/2006/relationships" xmlns:p="http://schemas.openxmlformats.org/presentationml/2006/main">
  <p:tag name="PPTAGGERGROUP" val="11"/>
</p:tagLst>
</file>

<file path=ppt/tags/tag75.xml><?xml version="1.0" encoding="utf-8"?>
<p:tagLst xmlns:a="http://schemas.openxmlformats.org/drawingml/2006/main" xmlns:r="http://schemas.openxmlformats.org/officeDocument/2006/relationships" xmlns:p="http://schemas.openxmlformats.org/presentationml/2006/main">
  <p:tag name="PPTAGGERGROUP" val="11"/>
</p:tagLst>
</file>

<file path=ppt/tags/tag76.xml><?xml version="1.0" encoding="utf-8"?>
<p:tagLst xmlns:a="http://schemas.openxmlformats.org/drawingml/2006/main" xmlns:r="http://schemas.openxmlformats.org/officeDocument/2006/relationships" xmlns:p="http://schemas.openxmlformats.org/presentationml/2006/main">
  <p:tag name="PPTAGGERGROUP" val="11"/>
</p:tagLst>
</file>

<file path=ppt/tags/tag77.xml><?xml version="1.0" encoding="utf-8"?>
<p:tagLst xmlns:a="http://schemas.openxmlformats.org/drawingml/2006/main" xmlns:r="http://schemas.openxmlformats.org/officeDocument/2006/relationships" xmlns:p="http://schemas.openxmlformats.org/presentationml/2006/main">
  <p:tag name="PPTAGGERGROUP" val="11"/>
</p:tagLst>
</file>

<file path=ppt/tags/tag78.xml><?xml version="1.0" encoding="utf-8"?>
<p:tagLst xmlns:a="http://schemas.openxmlformats.org/drawingml/2006/main" xmlns:r="http://schemas.openxmlformats.org/officeDocument/2006/relationships" xmlns:p="http://schemas.openxmlformats.org/presentationml/2006/main">
  <p:tag name="PPTAGGERGROUP" val="1,3"/>
</p:tagLst>
</file>

<file path=ppt/tags/tag79.xml><?xml version="1.0" encoding="utf-8"?>
<p:tagLst xmlns:a="http://schemas.openxmlformats.org/drawingml/2006/main" xmlns:r="http://schemas.openxmlformats.org/officeDocument/2006/relationships" xmlns:p="http://schemas.openxmlformats.org/presentationml/2006/main">
  <p:tag name="PPTAGGERGROUP" val="4"/>
</p:tagLst>
</file>

<file path=ppt/tags/tag8.xml><?xml version="1.0" encoding="utf-8"?>
<p:tagLst xmlns:a="http://schemas.openxmlformats.org/drawingml/2006/main" xmlns:r="http://schemas.openxmlformats.org/officeDocument/2006/relationships" xmlns:p="http://schemas.openxmlformats.org/presentationml/2006/main">
  <p:tag name="PPWINTOTALSEGMENTS" val="0"/>
</p:tagLst>
</file>

<file path=ppt/tags/tag80.xml><?xml version="1.0" encoding="utf-8"?>
<p:tagLst xmlns:a="http://schemas.openxmlformats.org/drawingml/2006/main" xmlns:r="http://schemas.openxmlformats.org/officeDocument/2006/relationships" xmlns:p="http://schemas.openxmlformats.org/presentationml/2006/main">
  <p:tag name="PPTAGGERGROUP" val="4"/>
</p:tagLst>
</file>

<file path=ppt/tags/tag81.xml><?xml version="1.0" encoding="utf-8"?>
<p:tagLst xmlns:a="http://schemas.openxmlformats.org/drawingml/2006/main" xmlns:r="http://schemas.openxmlformats.org/officeDocument/2006/relationships" xmlns:p="http://schemas.openxmlformats.org/presentationml/2006/main">
  <p:tag name="PPTAGGERGROUP" val="4"/>
</p:tagLst>
</file>

<file path=ppt/tags/tag82.xml><?xml version="1.0" encoding="utf-8"?>
<p:tagLst xmlns:a="http://schemas.openxmlformats.org/drawingml/2006/main" xmlns:r="http://schemas.openxmlformats.org/officeDocument/2006/relationships" xmlns:p="http://schemas.openxmlformats.org/presentationml/2006/main">
  <p:tag name="PPTAGGERGROUP" val="4"/>
</p:tagLst>
</file>

<file path=ppt/tags/tag83.xml><?xml version="1.0" encoding="utf-8"?>
<p:tagLst xmlns:a="http://schemas.openxmlformats.org/drawingml/2006/main" xmlns:r="http://schemas.openxmlformats.org/officeDocument/2006/relationships" xmlns:p="http://schemas.openxmlformats.org/presentationml/2006/main">
  <p:tag name="PPTAGGERGROUP" val="4"/>
</p:tagLst>
</file>

<file path=ppt/tags/tag84.xml><?xml version="1.0" encoding="utf-8"?>
<p:tagLst xmlns:a="http://schemas.openxmlformats.org/drawingml/2006/main" xmlns:r="http://schemas.openxmlformats.org/officeDocument/2006/relationships" xmlns:p="http://schemas.openxmlformats.org/presentationml/2006/main">
  <p:tag name="PPTAGGERGROUP" val="4"/>
</p:tagLst>
</file>

<file path=ppt/tags/tag85.xml><?xml version="1.0" encoding="utf-8"?>
<p:tagLst xmlns:a="http://schemas.openxmlformats.org/drawingml/2006/main" xmlns:r="http://schemas.openxmlformats.org/officeDocument/2006/relationships" xmlns:p="http://schemas.openxmlformats.org/presentationml/2006/main">
  <p:tag name="PPTAGGERGROUP" val="4"/>
</p:tagLst>
</file>

<file path=ppt/tags/tag86.xml><?xml version="1.0" encoding="utf-8"?>
<p:tagLst xmlns:a="http://schemas.openxmlformats.org/drawingml/2006/main" xmlns:r="http://schemas.openxmlformats.org/officeDocument/2006/relationships" xmlns:p="http://schemas.openxmlformats.org/presentationml/2006/main">
  <p:tag name="PPTAGGERGROUP" val="4"/>
</p:tagLst>
</file>

<file path=ppt/tags/tag87.xml><?xml version="1.0" encoding="utf-8"?>
<p:tagLst xmlns:a="http://schemas.openxmlformats.org/drawingml/2006/main" xmlns:r="http://schemas.openxmlformats.org/officeDocument/2006/relationships" xmlns:p="http://schemas.openxmlformats.org/presentationml/2006/main">
  <p:tag name="PPTAGGERGROUP" val="4"/>
</p:tagLst>
</file>

<file path=ppt/tags/tag88.xml><?xml version="1.0" encoding="utf-8"?>
<p:tagLst xmlns:a="http://schemas.openxmlformats.org/drawingml/2006/main" xmlns:r="http://schemas.openxmlformats.org/officeDocument/2006/relationships" xmlns:p="http://schemas.openxmlformats.org/presentationml/2006/main">
  <p:tag name="PPTAGGERGROUP" val="4"/>
</p:tagLst>
</file>

<file path=ppt/tags/tag89.xml><?xml version="1.0" encoding="utf-8"?>
<p:tagLst xmlns:a="http://schemas.openxmlformats.org/drawingml/2006/main" xmlns:r="http://schemas.openxmlformats.org/officeDocument/2006/relationships" xmlns:p="http://schemas.openxmlformats.org/presentationml/2006/main">
  <p:tag name="PPTAGGERGROUP" val="4"/>
</p:tagLst>
</file>

<file path=ppt/tags/tag9.xml><?xml version="1.0" encoding="utf-8"?>
<p:tagLst xmlns:a="http://schemas.openxmlformats.org/drawingml/2006/main" xmlns:r="http://schemas.openxmlformats.org/officeDocument/2006/relationships" xmlns:p="http://schemas.openxmlformats.org/presentationml/2006/main">
  <p:tag name="PPWINTOTALSEGMENTS" val="0"/>
</p:tagLst>
</file>

<file path=ppt/tags/tag90.xml><?xml version="1.0" encoding="utf-8"?>
<p:tagLst xmlns:a="http://schemas.openxmlformats.org/drawingml/2006/main" xmlns:r="http://schemas.openxmlformats.org/officeDocument/2006/relationships" xmlns:p="http://schemas.openxmlformats.org/presentationml/2006/main">
  <p:tag name="PPTAGGERGROUP" val="4"/>
</p:tagLst>
</file>

<file path=ppt/tags/tag91.xml><?xml version="1.0" encoding="utf-8"?>
<p:tagLst xmlns:a="http://schemas.openxmlformats.org/drawingml/2006/main" xmlns:r="http://schemas.openxmlformats.org/officeDocument/2006/relationships" xmlns:p="http://schemas.openxmlformats.org/presentationml/2006/main">
  <p:tag name="PPTAGGERGROUP" val="4"/>
</p:tagLst>
</file>

<file path=ppt/tags/tag92.xml><?xml version="1.0" encoding="utf-8"?>
<p:tagLst xmlns:a="http://schemas.openxmlformats.org/drawingml/2006/main" xmlns:r="http://schemas.openxmlformats.org/officeDocument/2006/relationships" xmlns:p="http://schemas.openxmlformats.org/presentationml/2006/main">
  <p:tag name="PPWINTOTALSEGMENTS" val="0"/>
</p:tagLst>
</file>

<file path=ppt/tags/tag93.xml><?xml version="1.0" encoding="utf-8"?>
<p:tagLst xmlns:a="http://schemas.openxmlformats.org/drawingml/2006/main" xmlns:r="http://schemas.openxmlformats.org/officeDocument/2006/relationships" xmlns:p="http://schemas.openxmlformats.org/presentationml/2006/main">
  <p:tag name="PPTAGGERGROUP" val="4,6"/>
</p:tagLst>
</file>

<file path=ppt/tags/tag94.xml><?xml version="1.0" encoding="utf-8"?>
<p:tagLst xmlns:a="http://schemas.openxmlformats.org/drawingml/2006/main" xmlns:r="http://schemas.openxmlformats.org/officeDocument/2006/relationships" xmlns:p="http://schemas.openxmlformats.org/presentationml/2006/main">
  <p:tag name="PPTAGGERGROUP" val="4,6"/>
</p:tagLst>
</file>

<file path=ppt/tags/tag95.xml><?xml version="1.0" encoding="utf-8"?>
<p:tagLst xmlns:a="http://schemas.openxmlformats.org/drawingml/2006/main" xmlns:r="http://schemas.openxmlformats.org/officeDocument/2006/relationships" xmlns:p="http://schemas.openxmlformats.org/presentationml/2006/main">
  <p:tag name="PPTAGGERGROUP" val="4,6"/>
</p:tagLst>
</file>

<file path=ppt/tags/tag96.xml><?xml version="1.0" encoding="utf-8"?>
<p:tagLst xmlns:a="http://schemas.openxmlformats.org/drawingml/2006/main" xmlns:r="http://schemas.openxmlformats.org/officeDocument/2006/relationships" xmlns:p="http://schemas.openxmlformats.org/presentationml/2006/main">
  <p:tag name="PPTAGGERGROUP" val="4,6"/>
</p:tagLst>
</file>

<file path=ppt/tags/tag97.xml><?xml version="1.0" encoding="utf-8"?>
<p:tagLst xmlns:a="http://schemas.openxmlformats.org/drawingml/2006/main" xmlns:r="http://schemas.openxmlformats.org/officeDocument/2006/relationships" xmlns:p="http://schemas.openxmlformats.org/presentationml/2006/main">
  <p:tag name="PPTAGGERGROUP" val="4,5"/>
</p:tagLst>
</file>

<file path=ppt/tags/tag98.xml><?xml version="1.0" encoding="utf-8"?>
<p:tagLst xmlns:a="http://schemas.openxmlformats.org/drawingml/2006/main" xmlns:r="http://schemas.openxmlformats.org/officeDocument/2006/relationships" xmlns:p="http://schemas.openxmlformats.org/presentationml/2006/main">
  <p:tag name="PPTAGGERGROUP" val="4,5"/>
</p:tagLst>
</file>

<file path=ppt/tags/tag99.xml><?xml version="1.0" encoding="utf-8"?>
<p:tagLst xmlns:a="http://schemas.openxmlformats.org/drawingml/2006/main" xmlns:r="http://schemas.openxmlformats.org/officeDocument/2006/relationships" xmlns:p="http://schemas.openxmlformats.org/presentationml/2006/main">
  <p:tag name="PPTAGGERGROUP" val="4,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1_Concurrencia">
  <a:themeElements>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fontScheme name="11_Concurrencia">
      <a:majorFont>
        <a:latin typeface="Eras Medium ITC"/>
        <a:ea typeface=""/>
        <a:cs typeface=""/>
      </a:majorFont>
      <a:minorFont>
        <a:latin typeface="Tahoma"/>
        <a:ea typeface=""/>
        <a:cs typeface=""/>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4398</Words>
  <Application>Microsoft Macintosh PowerPoint</Application>
  <PresentationFormat>Presentación en pantalla (4:3)</PresentationFormat>
  <Paragraphs>874</Paragraphs>
  <Slides>57</Slides>
  <Notes>57</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57</vt:i4>
      </vt:variant>
    </vt:vector>
  </HeadingPairs>
  <TitlesOfParts>
    <vt:vector size="69" baseType="lpstr">
      <vt:lpstr>Arial Narrow</vt:lpstr>
      <vt:lpstr>Calibri</vt:lpstr>
      <vt:lpstr>Eras Medium ITC</vt:lpstr>
      <vt:lpstr>MingLiU</vt:lpstr>
      <vt:lpstr>ＭＳ Ｐゴシック</vt:lpstr>
      <vt:lpstr>Tahoma</vt:lpstr>
      <vt:lpstr>Verdana</vt:lpstr>
      <vt:lpstr>Wingdings</vt:lpstr>
      <vt:lpstr>Wingdings 2</vt:lpstr>
      <vt:lpstr>Wingdings 3</vt:lpstr>
      <vt:lpstr>Arial</vt:lpstr>
      <vt:lpstr>11_Concurrencia</vt:lpstr>
      <vt:lpstr>Tema 4: Proceso de producción</vt:lpstr>
      <vt:lpstr>Índice</vt:lpstr>
      <vt:lpstr>Definición de la producción</vt:lpstr>
      <vt:lpstr>Definición de la producción</vt:lpstr>
      <vt:lpstr>Secuencia del proceso productivo</vt:lpstr>
      <vt:lpstr>Elementos de producción</vt:lpstr>
      <vt:lpstr>Elementos de producción</vt:lpstr>
      <vt:lpstr>Lista de materiales</vt:lpstr>
      <vt:lpstr>Lista de materiales de producción</vt:lpstr>
      <vt:lpstr>Ejemplo: Lista de materiales</vt:lpstr>
      <vt:lpstr>Tipos de ordenes de fabricación</vt:lpstr>
      <vt:lpstr>Orden de fabricación estándar</vt:lpstr>
      <vt:lpstr>Orden de fabricación especial</vt:lpstr>
      <vt:lpstr>Orden de fabricación de desmontaje</vt:lpstr>
      <vt:lpstr>Proceso de producción</vt:lpstr>
      <vt:lpstr>Orden fabricación:  Entrada datos</vt:lpstr>
      <vt:lpstr>Orden fabricación:  Entrada datos</vt:lpstr>
      <vt:lpstr>Modificaciones en stock (inventario o almacén)</vt:lpstr>
      <vt:lpstr>Planificación de requerimiento de materiales </vt:lpstr>
      <vt:lpstr>Planificación de requerimiento de materiales </vt:lpstr>
      <vt:lpstr>Planificación de requerimiento de materiales </vt:lpstr>
      <vt:lpstr>Planificación de requerimiento de materiales </vt:lpstr>
      <vt:lpstr>Planificación de requerimiento de materiales </vt:lpstr>
      <vt:lpstr>Planificación de requerimiento de materiales </vt:lpstr>
      <vt:lpstr>Compras a proveedores </vt:lpstr>
      <vt:lpstr>Modelo de Diagrama Flujo de Datos</vt:lpstr>
      <vt:lpstr>Modelo de Diagrama Flujo de Datos</vt:lpstr>
      <vt:lpstr>Modelo de Diagrama Flujo de Datos</vt:lpstr>
      <vt:lpstr>Modelo de Diagrama Flujo de Datos</vt:lpstr>
      <vt:lpstr>Compras a proveedores </vt:lpstr>
      <vt:lpstr>Fase 1: Solicitud de compra</vt:lpstr>
      <vt:lpstr>Presentación de PowerPoint</vt:lpstr>
      <vt:lpstr>Presentación de PowerPoint</vt:lpstr>
      <vt:lpstr>Ficha de artículos</vt:lpstr>
      <vt:lpstr>Ficha de artículos</vt:lpstr>
      <vt:lpstr>Fase 1: Solicitud de compra</vt:lpstr>
      <vt:lpstr>Presentación de PowerPoint</vt:lpstr>
      <vt:lpstr>Fase 2: Exploración de proveedores</vt:lpstr>
      <vt:lpstr>Presentación de PowerPoint</vt:lpstr>
      <vt:lpstr>Fase 2: Exploración de proveedores</vt:lpstr>
      <vt:lpstr>Presentación de PowerPoint</vt:lpstr>
      <vt:lpstr>Fase 3: Adjudicación de compra</vt:lpstr>
      <vt:lpstr>Fase 3: Adjudicación de compra</vt:lpstr>
      <vt:lpstr>Presentación de PowerPoint</vt:lpstr>
      <vt:lpstr>Presentación de PowerPoint</vt:lpstr>
      <vt:lpstr>Fase 4: Recepción de la mercancía</vt:lpstr>
      <vt:lpstr>Presentación de PowerPoint</vt:lpstr>
      <vt:lpstr>Fase 4: Recepción de la mercancía</vt:lpstr>
      <vt:lpstr>Presentación de PowerPoint</vt:lpstr>
      <vt:lpstr>Fase 5: Almacén de la mercancía</vt:lpstr>
      <vt:lpstr>Presentación de PowerPoint</vt:lpstr>
      <vt:lpstr>Presentación de PowerPoint</vt:lpstr>
      <vt:lpstr>Fase 6: Registración contable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Proceso de producción</dc:title>
  <dc:creator>MANUEL MARCO SUCH</dc:creator>
  <cp:lastModifiedBy>Usuario de Microsoft Office</cp:lastModifiedBy>
  <cp:revision>4</cp:revision>
  <cp:lastPrinted>1601-01-01T00:00:00Z</cp:lastPrinted>
  <dcterms:created xsi:type="dcterms:W3CDTF">2015-09-28T14:00:30Z</dcterms:created>
  <dcterms:modified xsi:type="dcterms:W3CDTF">2017-10-02T14:46:11Z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