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34" r:id="rId2"/>
    <p:sldId id="276" r:id="rId3"/>
    <p:sldId id="391" r:id="rId4"/>
    <p:sldId id="401" r:id="rId5"/>
    <p:sldId id="377" r:id="rId6"/>
    <p:sldId id="432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20" r:id="rId17"/>
    <p:sldId id="435" r:id="rId18"/>
    <p:sldId id="402" r:id="rId19"/>
    <p:sldId id="403" r:id="rId20"/>
    <p:sldId id="416" r:id="rId21"/>
    <p:sldId id="417" r:id="rId22"/>
    <p:sldId id="419" r:id="rId23"/>
    <p:sldId id="421" r:id="rId24"/>
    <p:sldId id="404" r:id="rId25"/>
    <p:sldId id="406" r:id="rId26"/>
    <p:sldId id="411" r:id="rId27"/>
    <p:sldId id="412" r:id="rId28"/>
    <p:sldId id="414" r:id="rId29"/>
    <p:sldId id="422" r:id="rId30"/>
    <p:sldId id="423" r:id="rId31"/>
    <p:sldId id="437" r:id="rId32"/>
    <p:sldId id="424" r:id="rId33"/>
    <p:sldId id="425" r:id="rId34"/>
    <p:sldId id="436" r:id="rId35"/>
    <p:sldId id="427" r:id="rId36"/>
    <p:sldId id="426" r:id="rId37"/>
    <p:sldId id="438" r:id="rId38"/>
    <p:sldId id="428" r:id="rId39"/>
    <p:sldId id="433" r:id="rId40"/>
    <p:sldId id="413" r:id="rId41"/>
    <p:sldId id="407" r:id="rId42"/>
    <p:sldId id="409" r:id="rId43"/>
    <p:sldId id="408" r:id="rId44"/>
    <p:sldId id="410" r:id="rId45"/>
    <p:sldId id="429" r:id="rId46"/>
    <p:sldId id="430" r:id="rId47"/>
    <p:sldId id="431" r:id="rId4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/>
    <p:restoredTop sz="94643"/>
  </p:normalViewPr>
  <p:slideViewPr>
    <p:cSldViewPr>
      <p:cViewPr>
        <p:scale>
          <a:sx n="140" d="100"/>
          <a:sy n="140" d="100"/>
        </p:scale>
        <p:origin x="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9A18E-28E0-4970-96FF-3FB23E8254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C82A87-F376-443B-ACEC-74512EC25427}">
      <dgm:prSet phldrT="[Texto]" custT="1"/>
      <dgm:spPr/>
      <dgm:t>
        <a:bodyPr/>
        <a:lstStyle/>
        <a:p>
          <a:r>
            <a:rPr lang="es-ES" sz="900" dirty="0" smtClean="0"/>
            <a:t>Entrada datos diario</a:t>
          </a:r>
          <a:endParaRPr lang="es-ES" sz="900" dirty="0"/>
        </a:p>
      </dgm:t>
    </dgm:pt>
    <dgm:pt modelId="{53A62E37-382E-4EED-85B1-B6CEBC4A7352}" type="parTrans" cxnId="{6508B131-3BEC-492C-BF33-2769FD7EC674}">
      <dgm:prSet/>
      <dgm:spPr/>
      <dgm:t>
        <a:bodyPr/>
        <a:lstStyle/>
        <a:p>
          <a:endParaRPr lang="es-ES"/>
        </a:p>
      </dgm:t>
    </dgm:pt>
    <dgm:pt modelId="{9DEE9226-1DB8-4196-9AC5-9D638FE38C3F}" type="sibTrans" cxnId="{6508B131-3BEC-492C-BF33-2769FD7EC674}">
      <dgm:prSet/>
      <dgm:spPr/>
      <dgm:t>
        <a:bodyPr/>
        <a:lstStyle/>
        <a:p>
          <a:endParaRPr lang="es-ES"/>
        </a:p>
      </dgm:t>
    </dgm:pt>
    <dgm:pt modelId="{48C8EB8C-86DD-40D7-9EF6-156A7C8E0710}">
      <dgm:prSet phldrT="[Texto]" custT="1"/>
      <dgm:spPr/>
      <dgm:t>
        <a:bodyPr/>
        <a:lstStyle/>
        <a:p>
          <a:r>
            <a:rPr lang="es-ES" sz="900" dirty="0" smtClean="0"/>
            <a:t>Extractos de cuentas (Libro Mayor)</a:t>
          </a:r>
          <a:endParaRPr lang="es-ES" sz="900" dirty="0"/>
        </a:p>
      </dgm:t>
    </dgm:pt>
    <dgm:pt modelId="{5E3DCF61-15DC-4A65-9EA0-156193548E06}" type="parTrans" cxnId="{6421DF74-C0DF-4B53-AC72-1ABD2D2B3106}">
      <dgm:prSet/>
      <dgm:spPr/>
      <dgm:t>
        <a:bodyPr/>
        <a:lstStyle/>
        <a:p>
          <a:endParaRPr lang="es-ES"/>
        </a:p>
      </dgm:t>
    </dgm:pt>
    <dgm:pt modelId="{A507782E-2B52-4ED6-8FCD-362F92207899}" type="sibTrans" cxnId="{6421DF74-C0DF-4B53-AC72-1ABD2D2B3106}">
      <dgm:prSet/>
      <dgm:spPr/>
      <dgm:t>
        <a:bodyPr/>
        <a:lstStyle/>
        <a:p>
          <a:endParaRPr lang="es-ES"/>
        </a:p>
      </dgm:t>
    </dgm:pt>
    <dgm:pt modelId="{BD8548E6-92D3-4CD8-9BB1-098DA9C130EB}">
      <dgm:prSet phldrT="[Texto]" custT="1"/>
      <dgm:spPr/>
      <dgm:t>
        <a:bodyPr/>
        <a:lstStyle/>
        <a:p>
          <a:r>
            <a:rPr lang="es-ES" sz="900" dirty="0" smtClean="0"/>
            <a:t>Balance de Sumas y Saldos</a:t>
          </a:r>
          <a:endParaRPr lang="es-ES" sz="900" dirty="0"/>
        </a:p>
      </dgm:t>
    </dgm:pt>
    <dgm:pt modelId="{E279FC5D-BBB9-46D8-957C-36EADE43AC5E}" type="parTrans" cxnId="{551731F3-4ADC-4800-BF1B-9ED7FF27D1CB}">
      <dgm:prSet/>
      <dgm:spPr/>
      <dgm:t>
        <a:bodyPr/>
        <a:lstStyle/>
        <a:p>
          <a:endParaRPr lang="es-ES"/>
        </a:p>
      </dgm:t>
    </dgm:pt>
    <dgm:pt modelId="{DE844215-AD24-4DCB-BD96-5DFA3B14440A}" type="sibTrans" cxnId="{551731F3-4ADC-4800-BF1B-9ED7FF27D1CB}">
      <dgm:prSet/>
      <dgm:spPr/>
      <dgm:t>
        <a:bodyPr/>
        <a:lstStyle/>
        <a:p>
          <a:endParaRPr lang="es-ES"/>
        </a:p>
      </dgm:t>
    </dgm:pt>
    <dgm:pt modelId="{DA626297-9E20-4135-9142-C1E55801E9DB}">
      <dgm:prSet phldrT="[Texto]" custT="1"/>
      <dgm:spPr/>
      <dgm:t>
        <a:bodyPr/>
        <a:lstStyle/>
        <a:p>
          <a:r>
            <a:rPr lang="es-ES" sz="900" dirty="0" smtClean="0"/>
            <a:t>Balance de Pérdidas y Ganancias</a:t>
          </a:r>
          <a:endParaRPr lang="es-ES" sz="900" dirty="0"/>
        </a:p>
      </dgm:t>
    </dgm:pt>
    <dgm:pt modelId="{C879587E-7FA9-42DD-B052-E306671AD139}" type="parTrans" cxnId="{1B0BCA00-C0D3-4AF5-B954-85235F0F6040}">
      <dgm:prSet/>
      <dgm:spPr/>
      <dgm:t>
        <a:bodyPr/>
        <a:lstStyle/>
        <a:p>
          <a:endParaRPr lang="es-ES"/>
        </a:p>
      </dgm:t>
    </dgm:pt>
    <dgm:pt modelId="{766C5C12-2FD1-4367-8844-B490DFC82761}" type="sibTrans" cxnId="{1B0BCA00-C0D3-4AF5-B954-85235F0F6040}">
      <dgm:prSet/>
      <dgm:spPr/>
      <dgm:t>
        <a:bodyPr/>
        <a:lstStyle/>
        <a:p>
          <a:endParaRPr lang="es-ES"/>
        </a:p>
      </dgm:t>
    </dgm:pt>
    <dgm:pt modelId="{8E69931D-D859-4C29-AE92-532547EB37D8}">
      <dgm:prSet phldrT="[Texto]" custT="1"/>
      <dgm:spPr/>
      <dgm:t>
        <a:bodyPr/>
        <a:lstStyle/>
        <a:p>
          <a:r>
            <a:rPr lang="es-ES" sz="900" dirty="0" smtClean="0"/>
            <a:t>Balance de Situación</a:t>
          </a:r>
          <a:endParaRPr lang="es-ES" sz="900" dirty="0"/>
        </a:p>
      </dgm:t>
    </dgm:pt>
    <dgm:pt modelId="{9F59F1FD-C165-4352-B649-48BFA367B361}" type="parTrans" cxnId="{68F7BD59-160B-412B-81AC-F8EA2023C4FC}">
      <dgm:prSet/>
      <dgm:spPr/>
      <dgm:t>
        <a:bodyPr/>
        <a:lstStyle/>
        <a:p>
          <a:endParaRPr lang="es-ES"/>
        </a:p>
      </dgm:t>
    </dgm:pt>
    <dgm:pt modelId="{E5B91DBD-9CD7-4E50-8746-9B19E0D1FE80}" type="sibTrans" cxnId="{68F7BD59-160B-412B-81AC-F8EA2023C4FC}">
      <dgm:prSet/>
      <dgm:spPr/>
      <dgm:t>
        <a:bodyPr/>
        <a:lstStyle/>
        <a:p>
          <a:endParaRPr lang="es-ES"/>
        </a:p>
      </dgm:t>
    </dgm:pt>
    <dgm:pt modelId="{1CB172DE-69F5-450B-92D1-170E98E9959B}">
      <dgm:prSet phldrT="[Texto]" custT="1"/>
      <dgm:spPr/>
      <dgm:t>
        <a:bodyPr/>
        <a:lstStyle/>
        <a:p>
          <a:r>
            <a:rPr lang="es-ES" sz="900" dirty="0" smtClean="0"/>
            <a:t>Plan de cuentas de la empresa</a:t>
          </a:r>
          <a:endParaRPr lang="es-ES" sz="900" dirty="0"/>
        </a:p>
      </dgm:t>
    </dgm:pt>
    <dgm:pt modelId="{1A31A6FE-C95D-47BF-9533-5EF63231571F}" type="parTrans" cxnId="{6975F210-5913-42E1-A2FF-A45DA91784E8}">
      <dgm:prSet/>
      <dgm:spPr/>
      <dgm:t>
        <a:bodyPr/>
        <a:lstStyle/>
        <a:p>
          <a:endParaRPr lang="es-ES"/>
        </a:p>
      </dgm:t>
    </dgm:pt>
    <dgm:pt modelId="{DD0DB7B1-B8FD-419F-8812-049C378F34E8}" type="sibTrans" cxnId="{6975F210-5913-42E1-A2FF-A45DA91784E8}">
      <dgm:prSet/>
      <dgm:spPr/>
      <dgm:t>
        <a:bodyPr/>
        <a:lstStyle/>
        <a:p>
          <a:endParaRPr lang="es-ES"/>
        </a:p>
      </dgm:t>
    </dgm:pt>
    <dgm:pt modelId="{375CAEDE-CAAD-46C1-9873-9239663D5B38}" type="pres">
      <dgm:prSet presAssocID="{2B39A18E-28E0-4970-96FF-3FB23E8254AE}" presName="Name0" presStyleCnt="0">
        <dgm:presLayoutVars>
          <dgm:dir/>
          <dgm:animLvl val="lvl"/>
          <dgm:resizeHandles val="exact"/>
        </dgm:presLayoutVars>
      </dgm:prSet>
      <dgm:spPr/>
    </dgm:pt>
    <dgm:pt modelId="{37B5666D-6626-4E92-B638-9E4EC3AAD07D}" type="pres">
      <dgm:prSet presAssocID="{1CB172DE-69F5-450B-92D1-170E98E9959B}" presName="parTxOnly" presStyleLbl="node1" presStyleIdx="0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6DEEC1-B36F-4CF9-ACF6-1BC0B817BC78}" type="pres">
      <dgm:prSet presAssocID="{DD0DB7B1-B8FD-419F-8812-049C378F34E8}" presName="parTxOnlySpace" presStyleCnt="0"/>
      <dgm:spPr/>
    </dgm:pt>
    <dgm:pt modelId="{778D522D-8FF3-4D34-9745-57BFC37A49C6}" type="pres">
      <dgm:prSet presAssocID="{CAC82A87-F376-443B-ACEC-74512EC25427}" presName="parTxOnly" presStyleLbl="node1" presStyleIdx="1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43E3DE-C273-4B81-AD9C-464786A1A77B}" type="pres">
      <dgm:prSet presAssocID="{9DEE9226-1DB8-4196-9AC5-9D638FE38C3F}" presName="parTxOnlySpace" presStyleCnt="0"/>
      <dgm:spPr/>
    </dgm:pt>
    <dgm:pt modelId="{F3EAEAB6-9896-4077-B209-95E5F44C4A2F}" type="pres">
      <dgm:prSet presAssocID="{48C8EB8C-86DD-40D7-9EF6-156A7C8E0710}" presName="parTxOnly" presStyleLbl="node1" presStyleIdx="2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E57212-36B3-44F0-B8C3-BFBD90822538}" type="pres">
      <dgm:prSet presAssocID="{A507782E-2B52-4ED6-8FCD-362F92207899}" presName="parTxOnlySpace" presStyleCnt="0"/>
      <dgm:spPr/>
    </dgm:pt>
    <dgm:pt modelId="{2EC95CAF-AB3F-425E-A23F-C04C88A2FF87}" type="pres">
      <dgm:prSet presAssocID="{BD8548E6-92D3-4CD8-9BB1-098DA9C130EB}" presName="parTxOnly" presStyleLbl="node1" presStyleIdx="3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8BB37E-C667-4FEB-8DC1-AEC66D1692A7}" type="pres">
      <dgm:prSet presAssocID="{DE844215-AD24-4DCB-BD96-5DFA3B14440A}" presName="parTxOnlySpace" presStyleCnt="0"/>
      <dgm:spPr/>
    </dgm:pt>
    <dgm:pt modelId="{FB5E7C31-006B-4F8B-BCB4-1186C923D8E6}" type="pres">
      <dgm:prSet presAssocID="{DA626297-9E20-4135-9142-C1E55801E9DB}" presName="parTxOnly" presStyleLbl="node1" presStyleIdx="4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5EA40A-62EB-4B98-9038-A1C84D8774D7}" type="pres">
      <dgm:prSet presAssocID="{766C5C12-2FD1-4367-8844-B490DFC82761}" presName="parTxOnlySpace" presStyleCnt="0"/>
      <dgm:spPr/>
    </dgm:pt>
    <dgm:pt modelId="{482BA4FB-0BB7-4F5D-BCCA-7817C3E925AD}" type="pres">
      <dgm:prSet presAssocID="{8E69931D-D859-4C29-AE92-532547EB37D8}" presName="parTxOnly" presStyleLbl="node1" presStyleIdx="5" presStyleCnt="6" custScaleY="1606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B5666A7-8268-C949-9D51-D54075E65428}" type="presOf" srcId="{DA626297-9E20-4135-9142-C1E55801E9DB}" destId="{FB5E7C31-006B-4F8B-BCB4-1186C923D8E6}" srcOrd="0" destOrd="0" presId="urn:microsoft.com/office/officeart/2005/8/layout/chevron1"/>
    <dgm:cxn modelId="{2D18255C-7936-564D-ABBF-C02E3531707E}" type="presOf" srcId="{2B39A18E-28E0-4970-96FF-3FB23E8254AE}" destId="{375CAEDE-CAAD-46C1-9873-9239663D5B38}" srcOrd="0" destOrd="0" presId="urn:microsoft.com/office/officeart/2005/8/layout/chevron1"/>
    <dgm:cxn modelId="{F876EFF7-190E-DE4A-BABD-F950BF178448}" type="presOf" srcId="{8E69931D-D859-4C29-AE92-532547EB37D8}" destId="{482BA4FB-0BB7-4F5D-BCCA-7817C3E925AD}" srcOrd="0" destOrd="0" presId="urn:microsoft.com/office/officeart/2005/8/layout/chevron1"/>
    <dgm:cxn modelId="{47BE547D-9AF7-9347-A2E9-C172E520EBBB}" type="presOf" srcId="{1CB172DE-69F5-450B-92D1-170E98E9959B}" destId="{37B5666D-6626-4E92-B638-9E4EC3AAD07D}" srcOrd="0" destOrd="0" presId="urn:microsoft.com/office/officeart/2005/8/layout/chevron1"/>
    <dgm:cxn modelId="{6975F210-5913-42E1-A2FF-A45DA91784E8}" srcId="{2B39A18E-28E0-4970-96FF-3FB23E8254AE}" destId="{1CB172DE-69F5-450B-92D1-170E98E9959B}" srcOrd="0" destOrd="0" parTransId="{1A31A6FE-C95D-47BF-9533-5EF63231571F}" sibTransId="{DD0DB7B1-B8FD-419F-8812-049C378F34E8}"/>
    <dgm:cxn modelId="{F033905D-FA1C-D94F-A370-B6D084178D67}" type="presOf" srcId="{BD8548E6-92D3-4CD8-9BB1-098DA9C130EB}" destId="{2EC95CAF-AB3F-425E-A23F-C04C88A2FF87}" srcOrd="0" destOrd="0" presId="urn:microsoft.com/office/officeart/2005/8/layout/chevron1"/>
    <dgm:cxn modelId="{1B0BCA00-C0D3-4AF5-B954-85235F0F6040}" srcId="{2B39A18E-28E0-4970-96FF-3FB23E8254AE}" destId="{DA626297-9E20-4135-9142-C1E55801E9DB}" srcOrd="4" destOrd="0" parTransId="{C879587E-7FA9-42DD-B052-E306671AD139}" sibTransId="{766C5C12-2FD1-4367-8844-B490DFC82761}"/>
    <dgm:cxn modelId="{551731F3-4ADC-4800-BF1B-9ED7FF27D1CB}" srcId="{2B39A18E-28E0-4970-96FF-3FB23E8254AE}" destId="{BD8548E6-92D3-4CD8-9BB1-098DA9C130EB}" srcOrd="3" destOrd="0" parTransId="{E279FC5D-BBB9-46D8-957C-36EADE43AC5E}" sibTransId="{DE844215-AD24-4DCB-BD96-5DFA3B14440A}"/>
    <dgm:cxn modelId="{D55F6387-BBDE-D34F-963C-B85C84E4147F}" type="presOf" srcId="{48C8EB8C-86DD-40D7-9EF6-156A7C8E0710}" destId="{F3EAEAB6-9896-4077-B209-95E5F44C4A2F}" srcOrd="0" destOrd="0" presId="urn:microsoft.com/office/officeart/2005/8/layout/chevron1"/>
    <dgm:cxn modelId="{DEDFD764-0E12-1F44-8662-B1483267A2CF}" type="presOf" srcId="{CAC82A87-F376-443B-ACEC-74512EC25427}" destId="{778D522D-8FF3-4D34-9745-57BFC37A49C6}" srcOrd="0" destOrd="0" presId="urn:microsoft.com/office/officeart/2005/8/layout/chevron1"/>
    <dgm:cxn modelId="{6421DF74-C0DF-4B53-AC72-1ABD2D2B3106}" srcId="{2B39A18E-28E0-4970-96FF-3FB23E8254AE}" destId="{48C8EB8C-86DD-40D7-9EF6-156A7C8E0710}" srcOrd="2" destOrd="0" parTransId="{5E3DCF61-15DC-4A65-9EA0-156193548E06}" sibTransId="{A507782E-2B52-4ED6-8FCD-362F92207899}"/>
    <dgm:cxn modelId="{6508B131-3BEC-492C-BF33-2769FD7EC674}" srcId="{2B39A18E-28E0-4970-96FF-3FB23E8254AE}" destId="{CAC82A87-F376-443B-ACEC-74512EC25427}" srcOrd="1" destOrd="0" parTransId="{53A62E37-382E-4EED-85B1-B6CEBC4A7352}" sibTransId="{9DEE9226-1DB8-4196-9AC5-9D638FE38C3F}"/>
    <dgm:cxn modelId="{68F7BD59-160B-412B-81AC-F8EA2023C4FC}" srcId="{2B39A18E-28E0-4970-96FF-3FB23E8254AE}" destId="{8E69931D-D859-4C29-AE92-532547EB37D8}" srcOrd="5" destOrd="0" parTransId="{9F59F1FD-C165-4352-B649-48BFA367B361}" sibTransId="{E5B91DBD-9CD7-4E50-8746-9B19E0D1FE80}"/>
    <dgm:cxn modelId="{FA414BA7-4872-DF49-87D6-6DA299B22BA1}" type="presParOf" srcId="{375CAEDE-CAAD-46C1-9873-9239663D5B38}" destId="{37B5666D-6626-4E92-B638-9E4EC3AAD07D}" srcOrd="0" destOrd="0" presId="urn:microsoft.com/office/officeart/2005/8/layout/chevron1"/>
    <dgm:cxn modelId="{E441785D-3F9F-144F-B14F-51C48C7B11FA}" type="presParOf" srcId="{375CAEDE-CAAD-46C1-9873-9239663D5B38}" destId="{676DEEC1-B36F-4CF9-ACF6-1BC0B817BC78}" srcOrd="1" destOrd="0" presId="urn:microsoft.com/office/officeart/2005/8/layout/chevron1"/>
    <dgm:cxn modelId="{4E281904-1FA1-2144-86B7-2F2DBA464B0A}" type="presParOf" srcId="{375CAEDE-CAAD-46C1-9873-9239663D5B38}" destId="{778D522D-8FF3-4D34-9745-57BFC37A49C6}" srcOrd="2" destOrd="0" presId="urn:microsoft.com/office/officeart/2005/8/layout/chevron1"/>
    <dgm:cxn modelId="{B9A53A88-A72D-7B44-B08C-B781733A1B26}" type="presParOf" srcId="{375CAEDE-CAAD-46C1-9873-9239663D5B38}" destId="{E943E3DE-C273-4B81-AD9C-464786A1A77B}" srcOrd="3" destOrd="0" presId="urn:microsoft.com/office/officeart/2005/8/layout/chevron1"/>
    <dgm:cxn modelId="{5EBB14CC-6247-B748-A986-7E62E3A55E3A}" type="presParOf" srcId="{375CAEDE-CAAD-46C1-9873-9239663D5B38}" destId="{F3EAEAB6-9896-4077-B209-95E5F44C4A2F}" srcOrd="4" destOrd="0" presId="urn:microsoft.com/office/officeart/2005/8/layout/chevron1"/>
    <dgm:cxn modelId="{7B9D9505-577B-B748-9074-A03AE56D1036}" type="presParOf" srcId="{375CAEDE-CAAD-46C1-9873-9239663D5B38}" destId="{18E57212-36B3-44F0-B8C3-BFBD90822538}" srcOrd="5" destOrd="0" presId="urn:microsoft.com/office/officeart/2005/8/layout/chevron1"/>
    <dgm:cxn modelId="{37FF07AD-55F9-1842-B82E-DFA960F835FE}" type="presParOf" srcId="{375CAEDE-CAAD-46C1-9873-9239663D5B38}" destId="{2EC95CAF-AB3F-425E-A23F-C04C88A2FF87}" srcOrd="6" destOrd="0" presId="urn:microsoft.com/office/officeart/2005/8/layout/chevron1"/>
    <dgm:cxn modelId="{127D089D-6DC5-6D47-B1AE-B96BACD83C99}" type="presParOf" srcId="{375CAEDE-CAAD-46C1-9873-9239663D5B38}" destId="{9D8BB37E-C667-4FEB-8DC1-AEC66D1692A7}" srcOrd="7" destOrd="0" presId="urn:microsoft.com/office/officeart/2005/8/layout/chevron1"/>
    <dgm:cxn modelId="{34D86761-DFF0-164B-9CCE-E49B4D5083CA}" type="presParOf" srcId="{375CAEDE-CAAD-46C1-9873-9239663D5B38}" destId="{FB5E7C31-006B-4F8B-BCB4-1186C923D8E6}" srcOrd="8" destOrd="0" presId="urn:microsoft.com/office/officeart/2005/8/layout/chevron1"/>
    <dgm:cxn modelId="{EAEF082B-0C68-B140-AC09-A044D33AE922}" type="presParOf" srcId="{375CAEDE-CAAD-46C1-9873-9239663D5B38}" destId="{EC5EA40A-62EB-4B98-9038-A1C84D8774D7}" srcOrd="9" destOrd="0" presId="urn:microsoft.com/office/officeart/2005/8/layout/chevron1"/>
    <dgm:cxn modelId="{3A5FBF5C-2BF0-D14D-BAB1-BBC70D29F8FD}" type="presParOf" srcId="{375CAEDE-CAAD-46C1-9873-9239663D5B38}" destId="{482BA4FB-0BB7-4F5D-BCCA-7817C3E925A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5666D-6626-4E92-B638-9E4EC3AAD07D}">
      <dsp:nvSpPr>
        <dsp:cNvPr id="0" name=""/>
        <dsp:cNvSpPr/>
      </dsp:nvSpPr>
      <dsp:spPr>
        <a:xfrm>
          <a:off x="401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Plan de cuentas de la empresa</a:t>
          </a:r>
          <a:endParaRPr lang="es-ES" sz="900" kern="1200" dirty="0"/>
        </a:p>
      </dsp:txBody>
      <dsp:txXfrm>
        <a:off x="484238" y="586579"/>
        <a:ext cx="534389" cy="960440"/>
      </dsp:txXfrm>
    </dsp:sp>
    <dsp:sp modelId="{778D522D-8FF3-4D34-9745-57BFC37A49C6}">
      <dsp:nvSpPr>
        <dsp:cNvPr id="0" name=""/>
        <dsp:cNvSpPr/>
      </dsp:nvSpPr>
      <dsp:spPr>
        <a:xfrm>
          <a:off x="134936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Entrada datos diario</a:t>
          </a:r>
          <a:endParaRPr lang="es-ES" sz="900" kern="1200" dirty="0"/>
        </a:p>
      </dsp:txBody>
      <dsp:txXfrm>
        <a:off x="1829585" y="586579"/>
        <a:ext cx="534389" cy="960440"/>
      </dsp:txXfrm>
    </dsp:sp>
    <dsp:sp modelId="{F3EAEAB6-9896-4077-B209-95E5F44C4A2F}">
      <dsp:nvSpPr>
        <dsp:cNvPr id="0" name=""/>
        <dsp:cNvSpPr/>
      </dsp:nvSpPr>
      <dsp:spPr>
        <a:xfrm>
          <a:off x="269471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Extractos de cuentas (Libro Mayor)</a:t>
          </a:r>
          <a:endParaRPr lang="es-ES" sz="900" kern="1200" dirty="0"/>
        </a:p>
      </dsp:txBody>
      <dsp:txXfrm>
        <a:off x="3174931" y="586579"/>
        <a:ext cx="534389" cy="960440"/>
      </dsp:txXfrm>
    </dsp:sp>
    <dsp:sp modelId="{2EC95CAF-AB3F-425E-A23F-C04C88A2FF87}">
      <dsp:nvSpPr>
        <dsp:cNvPr id="0" name=""/>
        <dsp:cNvSpPr/>
      </dsp:nvSpPr>
      <dsp:spPr>
        <a:xfrm>
          <a:off x="4040058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Sumas y Saldos</a:t>
          </a:r>
          <a:endParaRPr lang="es-ES" sz="900" kern="1200" dirty="0"/>
        </a:p>
      </dsp:txBody>
      <dsp:txXfrm>
        <a:off x="4520278" y="586579"/>
        <a:ext cx="534389" cy="960440"/>
      </dsp:txXfrm>
    </dsp:sp>
    <dsp:sp modelId="{FB5E7C31-006B-4F8B-BCB4-1186C923D8E6}">
      <dsp:nvSpPr>
        <dsp:cNvPr id="0" name=""/>
        <dsp:cNvSpPr/>
      </dsp:nvSpPr>
      <dsp:spPr>
        <a:xfrm>
          <a:off x="5385405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Pérdidas y Ganancias</a:t>
          </a:r>
          <a:endParaRPr lang="es-ES" sz="900" kern="1200" dirty="0"/>
        </a:p>
      </dsp:txBody>
      <dsp:txXfrm>
        <a:off x="5865625" y="586579"/>
        <a:ext cx="534389" cy="960440"/>
      </dsp:txXfrm>
    </dsp:sp>
    <dsp:sp modelId="{482BA4FB-0BB7-4F5D-BCCA-7817C3E925AD}">
      <dsp:nvSpPr>
        <dsp:cNvPr id="0" name=""/>
        <dsp:cNvSpPr/>
      </dsp:nvSpPr>
      <dsp:spPr>
        <a:xfrm>
          <a:off x="6730751" y="586579"/>
          <a:ext cx="1494829" cy="960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Balance de Situación</a:t>
          </a:r>
          <a:endParaRPr lang="es-ES" sz="900" kern="1200" dirty="0"/>
        </a:p>
      </dsp:txBody>
      <dsp:txXfrm>
        <a:off x="7210971" y="586579"/>
        <a:ext cx="534389" cy="96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60603CF-E6C8-0747-9AEF-7BE6D197D117}" type="datetime1">
              <a:rPr lang="es-ES"/>
              <a:pPr>
                <a:defRPr/>
              </a:pPr>
              <a:t>30/10/17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5A2A22-ADE7-2C44-A574-1BD9ED8B285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78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9AECE24-FC20-2245-8548-37897E05B4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830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F0D718-B07C-E148-973C-D12D40D71EF2}" type="slidenum">
              <a:rPr lang="es-ES" smtClean="0"/>
              <a:pPr>
                <a:defRPr/>
              </a:pPr>
              <a:t>2</a:t>
            </a:fld>
            <a:endParaRPr lang="es-E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22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114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06F79F-F0D7-434A-A9E5-5F1D3B4F98B8}" type="slidenum">
              <a:rPr lang="es-ES" smtClean="0"/>
              <a:pPr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164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083644-7E96-1B46-AC7E-01AC298304FD}" type="slidenum">
              <a:rPr lang="es-ES" smtClean="0"/>
              <a:pPr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3797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BF209-3E15-4F47-BA72-C1EEF70C516A}" type="slidenum">
              <a:rPr lang="es-ES" smtClean="0"/>
              <a:pPr>
                <a:defRPr/>
              </a:pPr>
              <a:t>13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754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421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ECB71-85F0-6842-9781-20015DC42BAB}" type="slidenum">
              <a:rPr lang="es-ES" smtClean="0"/>
              <a:pPr>
                <a:defRPr/>
              </a:pPr>
              <a:t>14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0135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523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1BDDE6-5EEB-2746-B81A-5BE4B23C573A}" type="slidenum">
              <a:rPr lang="es-ES" smtClean="0"/>
              <a:pPr>
                <a:defRPr/>
              </a:pPr>
              <a:t>15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3892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3CC28-6851-C547-BCF1-F112BB9639EB}" type="slidenum">
              <a:rPr lang="es-ES" smtClean="0"/>
              <a:pPr>
                <a:defRPr/>
              </a:pPr>
              <a:t>16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703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3CC28-6851-C547-BCF1-F112BB9639EB}" type="slidenum">
              <a:rPr lang="es-ES" smtClean="0"/>
              <a:pPr>
                <a:defRPr/>
              </a:pPr>
              <a:t>17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49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626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DBE6A-901B-2643-998A-5154DC17C2A1}" type="slidenum">
              <a:rPr lang="es-ES" smtClean="0"/>
              <a:pPr>
                <a:defRPr/>
              </a:pPr>
              <a:t>18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6939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E6127C-9141-2148-A2A3-56EC36824A33}" type="slidenum">
              <a:rPr lang="es-ES" smtClean="0"/>
              <a:pPr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2797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1A2B7F-F5C6-3F47-8DD2-AEA3FB9F55C5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2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60E6A-E12E-BF41-A6BC-DDEFBA5CA317}" type="slidenum">
              <a:rPr lang="es-ES" smtClean="0"/>
              <a:pPr>
                <a:defRPr/>
              </a:pPr>
              <a:t>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13226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E8A7C-DFE4-5741-BE44-69B05343DF90}" type="slidenum">
              <a:rPr lang="es-ES" smtClean="0"/>
              <a:pPr>
                <a:defRPr/>
              </a:pPr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79951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5547D-1734-9343-8B97-76F99920E979}" type="slidenum">
              <a:rPr lang="es-ES" smtClean="0"/>
              <a:pPr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70781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3FE296-933D-A741-AA1D-37D4CF491E32}" type="slidenum">
              <a:rPr lang="es-ES" smtClean="0"/>
              <a:pPr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284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01104-64C4-6A48-8222-6E10822929F7}" type="slidenum">
              <a:rPr lang="es-ES" smtClean="0"/>
              <a:pPr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21388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70EDE-4D8B-9A47-BA04-AD736DEDCCFC}" type="slidenum">
              <a:rPr lang="es-ES" smtClean="0"/>
              <a:pPr>
                <a:defRPr/>
              </a:pPr>
              <a:t>25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48827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9A2A4-8086-7C4B-9264-DF6D4550C235}" type="slidenum">
              <a:rPr lang="es-ES" smtClean="0"/>
              <a:pPr>
                <a:defRPr/>
              </a:pPr>
              <a:t>26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07466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13DE2-1543-DF4D-B2C0-5D0F03A36016}" type="slidenum">
              <a:rPr lang="es-ES" smtClean="0"/>
              <a:pPr>
                <a:defRPr/>
              </a:pPr>
              <a:t>27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27609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FF20F-88E7-534F-8145-8618A57E6D2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33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AA280-5386-1649-A795-862F18C9B52E}" type="slidenum">
              <a:rPr lang="es-ES" smtClean="0"/>
              <a:pPr>
                <a:defRPr/>
              </a:pPr>
              <a:t>29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3987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BC678-AC58-264B-B25B-64F5BDA5A6C9}" type="slidenum">
              <a:rPr lang="es-ES" smtClean="0"/>
              <a:pPr>
                <a:defRPr/>
              </a:pPr>
              <a:t>30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7960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9B6A5-2997-EE4B-B806-34976091B83A}" type="slidenum">
              <a:rPr lang="es-ES" smtClean="0"/>
              <a:pPr>
                <a:defRPr/>
              </a:pPr>
              <a:t>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01360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C5317E-F023-AD4E-A21D-8030A7924765}" type="slidenum">
              <a:rPr lang="es-ES" smtClean="0"/>
              <a:pPr>
                <a:defRPr/>
              </a:pPr>
              <a:t>32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66488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F65B3-B9EC-FB4A-A0FB-456B09C8E28B}" type="slidenum">
              <a:rPr lang="es-ES" smtClean="0"/>
              <a:pPr>
                <a:defRPr/>
              </a:pPr>
              <a:t>33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54403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4CCDC0-9076-8442-967F-6191A882A588}" type="slidenum">
              <a:rPr lang="es-ES" smtClean="0"/>
              <a:pPr>
                <a:defRPr/>
              </a:pPr>
              <a:t>35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00722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B997DD-2BCE-ED44-96A5-7058874468DE}" type="slidenum">
              <a:rPr lang="es-ES" smtClean="0"/>
              <a:pPr>
                <a:defRPr/>
              </a:pPr>
              <a:t>36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26900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88148F-6FCE-4A48-8A27-C57F3C981F02}" type="slidenum">
              <a:rPr lang="es-ES" smtClean="0"/>
              <a:pPr>
                <a:defRPr/>
              </a:pPr>
              <a:t>38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61010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760D62-D334-584E-809B-63866701BE1E}" type="slidenum">
              <a:rPr lang="es-ES" smtClean="0"/>
              <a:pPr>
                <a:defRPr/>
              </a:pPr>
              <a:t>39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1422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50D80-8604-B04B-988D-0D9208B51503}" type="slidenum">
              <a:rPr lang="es-ES" smtClean="0"/>
              <a:pPr>
                <a:defRPr/>
              </a:pPr>
              <a:t>40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46030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A9A898-D366-C348-BF8B-F709952F4971}" type="slidenum">
              <a:rPr lang="es-ES" smtClean="0"/>
              <a:pPr>
                <a:defRPr/>
              </a:pPr>
              <a:t>41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47734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5AF8-28A3-8040-ADB3-1B6861F78AF6}" type="slidenum">
              <a:rPr lang="es-ES" smtClean="0"/>
              <a:pPr>
                <a:defRPr/>
              </a:pPr>
              <a:t>42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95750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4AE436-C1AC-D549-963D-4D47DB767B2E}" type="slidenum">
              <a:rPr lang="es-ES" smtClean="0"/>
              <a:pPr>
                <a:defRPr/>
              </a:pPr>
              <a:t>43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723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6020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3FE87-C035-B948-9B53-03224C536B55}" type="slidenum">
              <a:rPr lang="es-ES" smtClean="0"/>
              <a:pPr>
                <a:defRPr/>
              </a:pPr>
              <a:t>5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04634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F84BF8-AC4B-1840-B472-AE7A474B923B}" type="slidenum">
              <a:rPr lang="es-ES" smtClean="0"/>
              <a:pPr>
                <a:defRPr/>
              </a:pPr>
              <a:t>44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43721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BEBD4C-BA9E-6D4D-8341-5A3E54BB95A1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790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618931-DCCB-6C4A-823F-DE55E1D05F2A}" type="slidenum">
              <a:rPr lang="es-ES" smtClean="0"/>
              <a:pPr>
                <a:defRPr/>
              </a:pPr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443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E4EFC9-A0A5-7845-A9D3-CE636FBC0300}" type="slidenum">
              <a:rPr lang="es-ES" smtClean="0"/>
              <a:pPr>
                <a:defRPr/>
              </a:pPr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8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DA4893-678C-C245-B39E-3051FEE930C2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61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66582F-F3FE-4842-A7C7-541CBF09587A}" type="slidenum">
              <a:rPr lang="es-ES" smtClean="0"/>
              <a:pPr>
                <a:defRPr/>
              </a:pPr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0182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8068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A9707-0335-F14A-9FE5-4A77BE966D0B}" type="slidenum">
              <a:rPr lang="es-ES" smtClean="0"/>
              <a:pPr>
                <a:defRPr/>
              </a:pPr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495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F477E-5C6A-BF45-82AE-970BEEE26F8A}" type="slidenum">
              <a:rPr lang="es-ES" smtClean="0"/>
              <a:pPr>
                <a:defRPr/>
              </a:pPr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5605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ACDF-0C99-3944-A6A7-2695EAF7CB51}" type="slidenum">
              <a:rPr lang="es-ES" smtClean="0"/>
              <a:pPr>
                <a:defRPr/>
              </a:pPr>
              <a:t>10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8060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b="1" dirty="0">
                <a:solidFill>
                  <a:srgbClr val="003399"/>
                </a:solidFill>
                <a:latin typeface="Tahoma" pitchFamily="34" charset="0"/>
                <a:ea typeface="+mn-ea"/>
                <a:cs typeface="+mn-cs"/>
              </a:rPr>
              <a:t>2010-2011</a:t>
            </a:r>
            <a:endParaRPr lang="es-ES" b="1" dirty="0">
              <a:solidFill>
                <a:srgbClr val="003399"/>
              </a:solidFill>
              <a:latin typeface="Tahoma" pitchFamily="34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 dirty="0">
                <a:solidFill>
                  <a:srgbClr val="333333"/>
                </a:solidFill>
                <a:latin typeface="Tahoma" pitchFamily="34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 dirty="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D2F1-6759-1F40-8D29-2E7C60CF95CB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BCE6-7EFB-0F4E-ADF1-018809213D9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8A7E-EFFD-C344-9C64-5A7A1715698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5529-F409-9746-A8DC-2D0C2B4110A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19FC-24FA-E345-9A20-AFB63AEDBA7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EB02-F232-5B4B-A344-B59BFDD2182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C3EA-C68B-6A45-834E-4537CC86FCB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8104-6F8E-464E-831B-34929666C37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1138-A2BF-8549-B81C-17E728B0FBA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1D86-030B-094A-96D3-368604B6EF8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D14F-DFF2-9E47-86D7-0537CC46899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67EB9D22-F2E2-B34D-AC57-2C8FC3FDA2D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ea typeface="+mj-ea"/>
                <a:cs typeface="+mj-cs"/>
              </a:rPr>
              <a:t>Tema 7: Procesos financieros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40. Proveedores </a:t>
            </a:r>
          </a:p>
          <a:p>
            <a:pPr lvl="1"/>
            <a:r>
              <a:rPr lang="es-ES" sz="1400" dirty="0" smtClean="0"/>
              <a:t>400. Proveedores </a:t>
            </a:r>
          </a:p>
          <a:p>
            <a:pPr lvl="1"/>
            <a:r>
              <a:rPr lang="es-ES" sz="1400" dirty="0" smtClean="0"/>
              <a:t>401. Proveedores, efectos comerciales a pagar </a:t>
            </a:r>
          </a:p>
          <a:p>
            <a:pPr lvl="1"/>
            <a:r>
              <a:rPr lang="es-ES" sz="1400" dirty="0" smtClean="0"/>
              <a:t>403. Proveedores, empresas del grupo </a:t>
            </a:r>
          </a:p>
          <a:p>
            <a:pPr lvl="1"/>
            <a:r>
              <a:rPr lang="es-ES" sz="1400" dirty="0" smtClean="0"/>
              <a:t>404. Proveedores, empresas asociadas </a:t>
            </a:r>
          </a:p>
          <a:p>
            <a:pPr lvl="1"/>
            <a:r>
              <a:rPr lang="es-ES" sz="1400" dirty="0" smtClean="0"/>
              <a:t>405. Proveedores, otras partes vinculadas </a:t>
            </a:r>
          </a:p>
          <a:p>
            <a:pPr lvl="1"/>
            <a:r>
              <a:rPr lang="es-ES" sz="1400" dirty="0" smtClean="0"/>
              <a:t>406. Envases y embalajes a devolver a proveedores </a:t>
            </a:r>
          </a:p>
          <a:p>
            <a:pPr lvl="1"/>
            <a:r>
              <a:rPr lang="es-ES" sz="1400" dirty="0" smtClean="0"/>
              <a:t>407. Anticipos a proveedores </a:t>
            </a:r>
          </a:p>
          <a:p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41. Acreedores varios</a:t>
            </a:r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 </a:t>
            </a:r>
          </a:p>
          <a:p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………</a:t>
            </a:r>
          </a:p>
          <a:p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43. </a:t>
            </a:r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Clientes</a:t>
            </a:r>
          </a:p>
          <a:p>
            <a:pPr lvl="1"/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430. Clientes</a:t>
            </a:r>
          </a:p>
          <a:p>
            <a:pPr lvl="1"/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431. Clientes</a:t>
            </a:r>
            <a:r>
              <a:rPr lang="es-ES" sz="1400" dirty="0" smtClean="0"/>
              <a:t>, </a:t>
            </a:r>
            <a:r>
              <a:rPr lang="es-ES" sz="1400" dirty="0"/>
              <a:t>efectos comerciales a </a:t>
            </a:r>
            <a:r>
              <a:rPr lang="es-ES" sz="1400" dirty="0" smtClean="0"/>
              <a:t>cobrar</a:t>
            </a:r>
            <a:endParaRPr lang="es-ES" sz="14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is-IS" sz="1400" dirty="0" smtClean="0">
                <a:ea typeface="ＭＳ Ｐゴシック" pitchFamily="40" charset="-128"/>
                <a:cs typeface="ＭＳ Ｐゴシック" pitchFamily="40" charset="-128"/>
              </a:rPr>
              <a:t>…...</a:t>
            </a:r>
            <a:endParaRPr lang="es-ES" sz="1400" dirty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is-IS" sz="1600" dirty="0" smtClean="0">
                <a:ea typeface="ＭＳ Ｐゴシック" pitchFamily="40" charset="-128"/>
                <a:cs typeface="ＭＳ Ｐゴシック" pitchFamily="40" charset="-128"/>
              </a:rPr>
              <a:t>….</a:t>
            </a:r>
          </a:p>
          <a:p>
            <a:r>
              <a:rPr lang="is-IS" sz="1600" dirty="0" smtClean="0">
                <a:ea typeface="ＭＳ Ｐゴシック" pitchFamily="40" charset="-128"/>
                <a:cs typeface="ＭＳ Ｐゴシック" pitchFamily="40" charset="-128"/>
              </a:rPr>
              <a:t>47. </a:t>
            </a:r>
            <a:r>
              <a:rPr lang="es-ES_tradnl" sz="1600" dirty="0">
                <a:ea typeface="ＭＳ Ｐゴシック" pitchFamily="40" charset="-128"/>
                <a:cs typeface="ＭＳ Ｐゴシック" pitchFamily="40" charset="-128"/>
              </a:rPr>
              <a:t>Administraciones </a:t>
            </a:r>
            <a:r>
              <a:rPr lang="es-ES_tradnl" sz="1600" dirty="0" smtClean="0">
                <a:ea typeface="ＭＳ Ｐゴシック" pitchFamily="40" charset="-128"/>
                <a:cs typeface="ＭＳ Ｐゴシック" pitchFamily="40" charset="-128"/>
              </a:rPr>
              <a:t>públicas</a:t>
            </a:r>
          </a:p>
          <a:p>
            <a:pPr lvl="2"/>
            <a:r>
              <a:rPr lang="is-IS" sz="1200" dirty="0" smtClean="0">
                <a:ea typeface="ＭＳ Ｐゴシック" pitchFamily="40" charset="-128"/>
                <a:cs typeface="ＭＳ Ｐゴシック" pitchFamily="40" charset="-128"/>
              </a:rPr>
              <a:t>….</a:t>
            </a:r>
          </a:p>
          <a:p>
            <a:pPr marL="857250" lvl="2" indent="0">
              <a:buNone/>
            </a:pPr>
            <a:r>
              <a:rPr lang="is-IS" sz="1400" dirty="0" smtClean="0">
                <a:ea typeface="ＭＳ Ｐゴシック" pitchFamily="40" charset="-128"/>
                <a:cs typeface="ＭＳ Ｐゴシック" pitchFamily="40" charset="-128"/>
              </a:rPr>
              <a:t>472. Hacienda P</a:t>
            </a:r>
            <a:r>
              <a:rPr lang="es-ES" sz="1400" dirty="0" err="1" smtClean="0">
                <a:ea typeface="ＭＳ Ｐゴシック" pitchFamily="40" charset="-128"/>
                <a:cs typeface="ＭＳ Ｐゴシック" pitchFamily="40" charset="-128"/>
              </a:rPr>
              <a:t>ública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 </a:t>
            </a:r>
            <a:r>
              <a:rPr lang="is-IS" sz="1400" dirty="0" smtClean="0">
                <a:ea typeface="ＭＳ Ｐゴシック" pitchFamily="40" charset="-128"/>
                <a:cs typeface="ＭＳ Ｐゴシック" pitchFamily="40" charset="-128"/>
              </a:rPr>
              <a:t>IVA 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soportado</a:t>
            </a:r>
          </a:p>
          <a:p>
            <a:pPr marL="857250" lvl="2" indent="0">
              <a:buNone/>
            </a:pP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477. </a:t>
            </a:r>
            <a:r>
              <a:rPr lang="is-IS" sz="1400" dirty="0">
                <a:ea typeface="ＭＳ Ｐゴシック" pitchFamily="40" charset="-128"/>
                <a:cs typeface="ＭＳ Ｐゴシック" pitchFamily="40" charset="-128"/>
              </a:rPr>
              <a:t>Hacienda P</a:t>
            </a:r>
            <a:r>
              <a:rPr lang="es-ES" sz="1400" dirty="0" err="1">
                <a:ea typeface="ＭＳ Ｐゴシック" pitchFamily="40" charset="-128"/>
                <a:cs typeface="ＭＳ Ｐゴシック" pitchFamily="40" charset="-128"/>
              </a:rPr>
              <a:t>ública</a:t>
            </a:r>
            <a:r>
              <a:rPr lang="es-ES" sz="1400" dirty="0">
                <a:ea typeface="ＭＳ Ｐゴシック" pitchFamily="40" charset="-128"/>
                <a:cs typeface="ＭＳ Ｐゴシック" pitchFamily="40" charset="-128"/>
              </a:rPr>
              <a:t> IVA </a:t>
            </a:r>
            <a:r>
              <a:rPr lang="es-ES" sz="1400" dirty="0" smtClean="0">
                <a:ea typeface="ＭＳ Ｐゴシック" pitchFamily="40" charset="-128"/>
                <a:cs typeface="ＭＳ Ｐゴシック" pitchFamily="40" charset="-128"/>
              </a:rPr>
              <a:t>repercutido</a:t>
            </a:r>
            <a:endParaRPr lang="es-ES" sz="14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4 - Acreedores y deudores por operaciones de tráfico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50. Empréstitos, deudas con características especiales y otras emisiones análogas a corto plazo </a:t>
            </a:r>
          </a:p>
          <a:p>
            <a:pPr lvl="1"/>
            <a:r>
              <a:rPr lang="es-ES" sz="1600" dirty="0" smtClean="0"/>
              <a:t>500. Obligaciones y bonos a corto plazo </a:t>
            </a:r>
          </a:p>
          <a:p>
            <a:pPr lvl="1"/>
            <a:r>
              <a:rPr lang="es-ES" sz="1600" dirty="0" smtClean="0"/>
              <a:t>501. Obligaciones y bonos convertibles a corto plazo </a:t>
            </a:r>
          </a:p>
          <a:p>
            <a:pPr lvl="1"/>
            <a:r>
              <a:rPr lang="es-ES" sz="1600" dirty="0" smtClean="0"/>
              <a:t>502. Acciones o participaciones a corto plazo contabilizadas como pasivo </a:t>
            </a:r>
          </a:p>
          <a:p>
            <a:pPr lvl="1"/>
            <a:r>
              <a:rPr lang="es-ES" sz="1600" dirty="0" smtClean="0"/>
              <a:t>505. Deudas representadas en otros valores negociables a corto plazo </a:t>
            </a:r>
          </a:p>
          <a:p>
            <a:pPr lvl="1"/>
            <a:r>
              <a:rPr lang="es-ES" sz="1600" dirty="0" smtClean="0"/>
              <a:t>506. Intereses de empréstitos y otras emisiones análogas </a:t>
            </a:r>
          </a:p>
          <a:p>
            <a:pPr lvl="1"/>
            <a:r>
              <a:rPr lang="es-ES" sz="1600" dirty="0" smtClean="0"/>
              <a:t>507. Dividendos de emisiones contabilizadas como pasivo </a:t>
            </a:r>
          </a:p>
          <a:p>
            <a:pPr lvl="1"/>
            <a:r>
              <a:rPr lang="es-ES" sz="1600" dirty="0" smtClean="0"/>
              <a:t>509. Valores negociables amortizados 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51. Deudas a corto plazo con partes vinculadas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………… </a:t>
            </a:r>
            <a:endParaRPr lang="es-ES" sz="18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57.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Tesorería</a:t>
            </a: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570. Caja euros</a:t>
            </a:r>
            <a:endParaRPr lang="es-ES" sz="1600" dirty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600" dirty="0" smtClean="0">
                <a:ea typeface="ＭＳ Ｐゴシック" pitchFamily="40" charset="-128"/>
                <a:cs typeface="ＭＳ Ｐゴシック" pitchFamily="40" charset="-128"/>
              </a:rPr>
              <a:t>571. Caja moneda extranjera</a:t>
            </a:r>
            <a:endParaRPr lang="is-IS" sz="16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is-IS" sz="1600" dirty="0" smtClean="0">
                <a:ea typeface="ＭＳ Ｐゴシック" pitchFamily="40" charset="-128"/>
                <a:cs typeface="ＭＳ Ｐゴシック" pitchFamily="40" charset="-128"/>
              </a:rPr>
              <a:t>572. </a:t>
            </a:r>
            <a:r>
              <a:rPr lang="es-ES_tradnl" sz="1600" dirty="0">
                <a:ea typeface="ＭＳ Ｐゴシック" pitchFamily="40" charset="-128"/>
                <a:cs typeface="ＭＳ Ｐゴシック" pitchFamily="40" charset="-128"/>
              </a:rPr>
              <a:t>Bancos e instituciones de crédito c/c vista, </a:t>
            </a:r>
            <a:r>
              <a:rPr lang="es-ES_tradnl" sz="1600" dirty="0" smtClean="0">
                <a:ea typeface="ＭＳ Ｐゴシック" pitchFamily="40" charset="-128"/>
                <a:cs typeface="ＭＳ Ｐゴシック" pitchFamily="40" charset="-128"/>
              </a:rPr>
              <a:t>euros</a:t>
            </a:r>
          </a:p>
          <a:p>
            <a:pPr lvl="1"/>
            <a:r>
              <a:rPr lang="es-ES_tradnl" sz="1600" dirty="0">
                <a:ea typeface="ＭＳ Ｐゴシック" pitchFamily="40" charset="-128"/>
                <a:cs typeface="ＭＳ Ｐゴシック" pitchFamily="40" charset="-128"/>
              </a:rPr>
              <a:t>573. Bancos e instituciones de crédito c/c vista, </a:t>
            </a:r>
            <a:r>
              <a:rPr lang="es-ES_tradnl" sz="1600" dirty="0" smtClean="0">
                <a:ea typeface="ＭＳ Ｐゴシック" pitchFamily="40" charset="-128"/>
                <a:cs typeface="ＭＳ Ｐゴシック" pitchFamily="40" charset="-128"/>
              </a:rPr>
              <a:t>moneda extranjera.</a:t>
            </a:r>
          </a:p>
          <a:p>
            <a:pPr lvl="1"/>
            <a:r>
              <a:rPr lang="is-IS" sz="1600" dirty="0" smtClean="0">
                <a:ea typeface="ＭＳ Ｐゴシック" pitchFamily="40" charset="-128"/>
                <a:cs typeface="ＭＳ Ｐゴシック" pitchFamily="40" charset="-128"/>
              </a:rPr>
              <a:t>…...</a:t>
            </a:r>
            <a:endParaRPr lang="es-ES_tradnl" sz="16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is-IS" sz="1800" dirty="0" smtClean="0">
                <a:ea typeface="ＭＳ Ｐゴシック" pitchFamily="40" charset="-128"/>
                <a:cs typeface="ＭＳ Ｐゴシック" pitchFamily="40" charset="-128"/>
              </a:rPr>
              <a:t>…...</a:t>
            </a:r>
            <a:endParaRPr lang="es-ES" sz="18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5 - Cuentas financieras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60. Compras </a:t>
            </a:r>
          </a:p>
          <a:p>
            <a:pPr lvl="1"/>
            <a:r>
              <a:rPr lang="es-ES" sz="2000" dirty="0" smtClean="0"/>
              <a:t>600/601/602/607. Compras de . . . </a:t>
            </a:r>
          </a:p>
          <a:p>
            <a:pPr lvl="1"/>
            <a:r>
              <a:rPr lang="es-ES" sz="2000" dirty="0" smtClean="0"/>
              <a:t>606. Descuentos sobre compras por pronto pago </a:t>
            </a:r>
          </a:p>
          <a:p>
            <a:pPr lvl="1"/>
            <a:r>
              <a:rPr lang="es-ES" sz="2000" dirty="0" smtClean="0"/>
              <a:t>608. Devoluciones de compras y operaciones similares </a:t>
            </a:r>
          </a:p>
          <a:p>
            <a:pPr lvl="1"/>
            <a:r>
              <a:rPr lang="es-ES" sz="2000" dirty="0" smtClean="0"/>
              <a:t>609. "Rappels" por compras 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61. Variación de existencias </a:t>
            </a:r>
          </a:p>
          <a:p>
            <a:pPr lvl="1"/>
            <a:r>
              <a:rPr lang="es-ES" sz="2000" dirty="0" smtClean="0"/>
              <a:t>610/611/612. Variación de existencias de . . . 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62. Servicios exteriores </a:t>
            </a:r>
          </a:p>
          <a:p>
            <a:pPr lvl="1"/>
            <a:r>
              <a:rPr lang="es-ES" sz="2000" dirty="0" smtClean="0"/>
              <a:t>620. Gastos en investigación y desarrollo del ejercicio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  <a:p>
            <a:r>
              <a:rPr lang="es-ES" sz="2400" dirty="0">
                <a:ea typeface="ＭＳ Ｐゴシック" pitchFamily="40" charset="-128"/>
                <a:cs typeface="ＭＳ Ｐゴシック" pitchFamily="40" charset="-128"/>
              </a:rPr>
              <a:t>64. Gastos de personal</a:t>
            </a:r>
            <a:r>
              <a:rPr lang="es-ES" sz="2800" dirty="0">
                <a:ea typeface="ＭＳ Ｐゴシック" pitchFamily="40" charset="-128"/>
                <a:cs typeface="ＭＳ Ｐゴシック" pitchFamily="40" charset="-128"/>
              </a:rPr>
              <a:t>	</a:t>
            </a:r>
            <a:endParaRPr lang="es-ES" sz="28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640. Sueldos </a:t>
            </a:r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y </a:t>
            </a:r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salarios</a:t>
            </a:r>
          </a:p>
          <a:p>
            <a:pPr lvl="1"/>
            <a:r>
              <a:rPr lang="is-IS" sz="2000" dirty="0" smtClean="0">
                <a:ea typeface="ＭＳ Ｐゴシック" pitchFamily="40" charset="-128"/>
                <a:cs typeface="ＭＳ Ｐゴシック" pitchFamily="40" charset="-128"/>
              </a:rPr>
              <a:t>…</a:t>
            </a:r>
          </a:p>
          <a:p>
            <a:pPr lvl="1"/>
            <a:r>
              <a:rPr lang="is-IS" sz="2000" dirty="0" smtClean="0">
                <a:ea typeface="ＭＳ Ｐゴシック" pitchFamily="40" charset="-128"/>
                <a:cs typeface="ＭＳ Ｐゴシック" pitchFamily="40" charset="-128"/>
              </a:rPr>
              <a:t>642. </a:t>
            </a:r>
            <a:r>
              <a:rPr lang="es-ES_tradnl" sz="2000" dirty="0">
                <a:ea typeface="ＭＳ Ｐゴシック" pitchFamily="40" charset="-128"/>
                <a:cs typeface="ＭＳ Ｐゴシック" pitchFamily="40" charset="-128"/>
              </a:rPr>
              <a:t>Seguridad Social a cargo de la empresa</a:t>
            </a:r>
            <a:endParaRPr lang="es-ES" sz="2000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6 - Compras y gastos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70. Ventas de mercaderías, de producción propia, de servicios, etc </a:t>
            </a:r>
          </a:p>
          <a:p>
            <a:pPr lvl="1"/>
            <a:r>
              <a:rPr lang="es-ES" sz="2000" smtClean="0"/>
              <a:t>700/705. Ventas de . . . </a:t>
            </a:r>
          </a:p>
          <a:p>
            <a:pPr lvl="1"/>
            <a:r>
              <a:rPr lang="es-ES" sz="2000" smtClean="0"/>
              <a:t>706. Descuentos sobre ventas por pronto pago 708. Devoluciones de ventas y operaciones similares </a:t>
            </a:r>
          </a:p>
          <a:p>
            <a:pPr lvl="1"/>
            <a:r>
              <a:rPr lang="es-ES" sz="2000" smtClean="0"/>
              <a:t>709. "Rappels" sobre ventas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71. Variación de existencias </a:t>
            </a:r>
          </a:p>
          <a:p>
            <a:pPr lvl="1"/>
            <a:r>
              <a:rPr lang="es-ES" sz="2000" smtClean="0"/>
              <a:t>710/713. Variación de existencias de . . .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73. Trabajos realizados para la empresa</a:t>
            </a:r>
          </a:p>
          <a:p>
            <a:pPr lvl="1"/>
            <a:r>
              <a:rPr lang="es-ES" sz="2000" smtClean="0"/>
              <a:t> 730. Trabajos realizados para el inmovilizado intangible 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7 - Ventas e ingresos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80. Gastos financieros por valoración de activos financieros </a:t>
            </a:r>
          </a:p>
          <a:p>
            <a:pPr lvl="1"/>
            <a:r>
              <a:rPr lang="es-ES" sz="1800" smtClean="0"/>
              <a:t>800. Pérdidas en activos financieros disponibles para la venta </a:t>
            </a:r>
          </a:p>
          <a:p>
            <a:pPr lvl="1"/>
            <a:r>
              <a:rPr lang="es-ES" sz="1800" smtClean="0"/>
              <a:t>802. Transferencia de beneficios en activos financieros disponibles para la venta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81. Gastos en operaciones de cobertura </a:t>
            </a:r>
          </a:p>
          <a:p>
            <a:pPr lvl="1"/>
            <a:r>
              <a:rPr lang="es-ES" sz="1800" smtClean="0"/>
              <a:t>810. Pérdidas por coberturas de flujos de efectivo </a:t>
            </a:r>
          </a:p>
          <a:p>
            <a:pPr lvl="1"/>
            <a:r>
              <a:rPr lang="es-ES" sz="1800" smtClean="0"/>
              <a:t>811. Pérdidas por coberturas de inversiones netas en un negocio en el extranjero </a:t>
            </a:r>
          </a:p>
          <a:p>
            <a:pPr lvl="1"/>
            <a:r>
              <a:rPr lang="es-ES" sz="1800" smtClean="0"/>
              <a:t>812. Transferencia de beneficios por coberturas de flujos de efectivo </a:t>
            </a:r>
          </a:p>
          <a:p>
            <a:pPr lvl="1"/>
            <a:r>
              <a:rPr lang="es-ES" sz="1800" smtClean="0"/>
              <a:t>813. Transferencia de beneficios por coberturas de inversiones netas en un negocio en el extranjero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82. Gastos por diferencias en conversión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…….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8 - Gastos imputados al patrimonio neto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90. Ingresos financieros por valoración de activos financieros </a:t>
            </a:r>
          </a:p>
          <a:p>
            <a:pPr lvl="1"/>
            <a:r>
              <a:rPr lang="es-ES" sz="1800" smtClean="0"/>
              <a:t>900. Beneficios en activos financieros disponibles para la venta </a:t>
            </a:r>
          </a:p>
          <a:p>
            <a:pPr lvl="1"/>
            <a:r>
              <a:rPr lang="es-ES" sz="1800" smtClean="0"/>
              <a:t>902. Transferencia de pérdidas de activos financieros disponibles para la venta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91. Ingresos en operaciones de cobertura </a:t>
            </a:r>
          </a:p>
          <a:p>
            <a:pPr lvl="1"/>
            <a:r>
              <a:rPr lang="es-ES" sz="1800" smtClean="0"/>
              <a:t>910. Beneficios por coberturas de flujos de efectivo </a:t>
            </a:r>
          </a:p>
          <a:p>
            <a:pPr lvl="1"/>
            <a:r>
              <a:rPr lang="es-ES" sz="1800" smtClean="0"/>
              <a:t>911. Beneficios por coberturas de una inversión neta en un negocio en el extranjero </a:t>
            </a:r>
          </a:p>
          <a:p>
            <a:pPr lvl="1"/>
            <a:r>
              <a:rPr lang="es-ES" sz="1800" smtClean="0"/>
              <a:t>912. Transferencia de pérdidas por coberturas de flujos de efectivo </a:t>
            </a:r>
          </a:p>
          <a:p>
            <a:pPr lvl="1"/>
            <a:r>
              <a:rPr lang="es-ES" sz="1800" smtClean="0"/>
              <a:t>913. Transferencia de pérdidas por coberturas de una inversión neta en un negocio en el extranjero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92. Ingresos por diferencias de conversión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9 - Ingresos imputados al patrimonio neto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Cuentas de 9 </a:t>
            </a:r>
            <a:r>
              <a:rPr lang="es-ES" sz="2400" dirty="0" err="1" smtClean="0">
                <a:ea typeface="ＭＳ Ｐゴシック" pitchFamily="40" charset="-128"/>
                <a:cs typeface="ＭＳ Ｐゴシック" pitchFamily="40" charset="-128"/>
              </a:rPr>
              <a:t>digitos</a:t>
            </a: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 o de </a:t>
            </a: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último</a:t>
            </a:r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 nivel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Ejemplos</a:t>
            </a:r>
          </a:p>
          <a:p>
            <a:pPr lvl="1"/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4 - 40 </a:t>
            </a:r>
          </a:p>
          <a:p>
            <a:pPr lvl="1"/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400 </a:t>
            </a:r>
            <a:r>
              <a:rPr lang="es-ES" sz="2000" dirty="0" err="1" smtClean="0">
                <a:ea typeface="ＭＳ Ｐゴシック" pitchFamily="40" charset="-128"/>
                <a:cs typeface="ＭＳ Ｐゴシック" pitchFamily="40" charset="-128"/>
              </a:rPr>
              <a:t>Provedores</a:t>
            </a:r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 </a:t>
            </a:r>
          </a:p>
          <a:p>
            <a:pPr lvl="2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400 000001 Mart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ínez S.A.</a:t>
            </a:r>
          </a:p>
          <a:p>
            <a:pPr lvl="2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400 000002  Candela S.L.</a:t>
            </a:r>
          </a:p>
          <a:p>
            <a:pPr lvl="2"/>
            <a:r>
              <a:rPr lang="is-IS" sz="1800" dirty="0" smtClean="0">
                <a:ea typeface="ＭＳ Ｐゴシック" pitchFamily="40" charset="-128"/>
                <a:cs typeface="ＭＳ Ｐゴシック" pitchFamily="40" charset="-128"/>
              </a:rPr>
              <a:t>….....</a:t>
            </a:r>
          </a:p>
          <a:p>
            <a:pPr lvl="2"/>
            <a:r>
              <a:rPr lang="is-IS" sz="1800" dirty="0" smtClean="0">
                <a:ea typeface="ＭＳ Ｐゴシック" pitchFamily="40" charset="-128"/>
                <a:cs typeface="ＭＳ Ｐゴシック" pitchFamily="40" charset="-128"/>
              </a:rPr>
              <a:t>400 0001089 Marco S.A.</a:t>
            </a:r>
          </a:p>
          <a:p>
            <a:pPr lvl="1"/>
            <a:r>
              <a:rPr lang="es-ES" sz="2000" dirty="0">
                <a:ea typeface="ＭＳ Ｐゴシック" pitchFamily="40" charset="-128"/>
                <a:cs typeface="ＭＳ Ｐゴシック" pitchFamily="40" charset="-128"/>
              </a:rPr>
              <a:t>4 - 40 </a:t>
            </a:r>
          </a:p>
          <a:p>
            <a:pPr lvl="1"/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430 Clientes </a:t>
            </a:r>
            <a:endParaRPr lang="es-ES" sz="2000" dirty="0">
              <a:ea typeface="ＭＳ Ｐゴシック" pitchFamily="40" charset="-128"/>
              <a:cs typeface="ＭＳ Ｐゴシック" pitchFamily="40" charset="-128"/>
            </a:endParaRPr>
          </a:p>
          <a:p>
            <a:pPr lvl="2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430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000001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Esteban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S.A.</a:t>
            </a:r>
          </a:p>
          <a:p>
            <a:pPr lvl="2"/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430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000002  </a:t>
            </a:r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Carrasco </a:t>
            </a:r>
            <a:r>
              <a:rPr lang="es-ES" sz="1800" dirty="0">
                <a:ea typeface="ＭＳ Ｐゴシック" pitchFamily="40" charset="-128"/>
                <a:cs typeface="ＭＳ Ｐゴシック" pitchFamily="40" charset="-128"/>
              </a:rPr>
              <a:t>S.L.</a:t>
            </a:r>
          </a:p>
          <a:p>
            <a:pPr lvl="2"/>
            <a:r>
              <a:rPr lang="is-IS" sz="1800" dirty="0">
                <a:ea typeface="ＭＳ Ｐゴシック" pitchFamily="40" charset="-128"/>
                <a:cs typeface="ＭＳ Ｐゴシック" pitchFamily="40" charset="-128"/>
              </a:rPr>
              <a:t>….....</a:t>
            </a:r>
          </a:p>
          <a:p>
            <a:pPr lvl="2"/>
            <a:r>
              <a:rPr lang="is-IS" sz="1800" dirty="0">
                <a:ea typeface="ＭＳ Ｐゴシック" pitchFamily="40" charset="-128"/>
                <a:cs typeface="ＭＳ Ｐゴシック" pitchFamily="40" charset="-128"/>
              </a:rPr>
              <a:t>400 </a:t>
            </a:r>
            <a:r>
              <a:rPr lang="is-IS" sz="1800" dirty="0" smtClean="0">
                <a:ea typeface="ＭＳ Ｐゴシック" pitchFamily="40" charset="-128"/>
                <a:cs typeface="ＭＳ Ｐゴシック" pitchFamily="40" charset="-128"/>
              </a:rPr>
              <a:t>0004063 Iriarte </a:t>
            </a:r>
            <a:r>
              <a:rPr lang="is-IS" sz="1800" dirty="0">
                <a:ea typeface="ＭＳ Ｐゴシック" pitchFamily="40" charset="-128"/>
                <a:cs typeface="ＭＳ Ｐゴシック" pitchFamily="40" charset="-128"/>
              </a:rPr>
              <a:t>S.A.</a:t>
            </a:r>
          </a:p>
          <a:p>
            <a:pPr lvl="1"/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de cuentas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La estructura de las cuentas.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Se establece una organización por niveles, estableciéndose cuentas de: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1 Dígito: 1, 2, 3,.., 9 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2 Dígitos: 10,11, .., 20, 21,…, 90, 99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3 Dígitos: 100, 101,.., 331, .., 999.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4 Dígitos.: 1000, …..999.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…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N dígitos. 1000xxxxxx.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 forma jerárquica se incluyen los saldos desde el nivel con más dígitos hasta el de menos. Ejemplo:</a:t>
            </a:r>
          </a:p>
          <a:p>
            <a:pPr lvl="1"/>
            <a:r>
              <a:rPr lang="es-ES" sz="2000" smtClean="0"/>
              <a:t>1 incluye 10..19</a:t>
            </a:r>
          </a:p>
          <a:p>
            <a:pPr lvl="1"/>
            <a:r>
              <a:rPr lang="es-ES" sz="2000" smtClean="0"/>
              <a:t>11 incluye 110 … 119</a:t>
            </a:r>
          </a:p>
          <a:p>
            <a:pPr lvl="1"/>
            <a:r>
              <a:rPr lang="es-ES" sz="2000" smtClean="0"/>
              <a:t>111 incluye 111000000 111999999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de cuentas de la empresa</a:t>
            </a:r>
            <a:endParaRPr lang="es-E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60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Diario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Cuentas de mayor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Balance de Sumas y Saldos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Balance de Situación.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Libros y Balances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contenido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858962"/>
          </a:xfrm>
        </p:spPr>
        <p:txBody>
          <a:bodyPr/>
          <a:lstStyle/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Como hemos visto antes, aparecen los asientos pero con el número de cuenta operativos, son los del último nivel. Ejemplo anterior.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Solo deben de aparecer cuentas del último nivel y el asiento debe de estar </a:t>
            </a:r>
            <a:r>
              <a:rPr lang="es-ES" sz="1400" b="1" smtClean="0">
                <a:ea typeface="ＭＳ Ｐゴシック" pitchFamily="40" charset="-128"/>
                <a:cs typeface="ＭＳ Ｐゴシック" pitchFamily="40" charset="-128"/>
              </a:rPr>
              <a:t>cuadrado.</a:t>
            </a:r>
            <a:endParaRPr lang="es-ES" sz="1400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Compras cuenta operativa será 600000000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Proveedor Abc S.L. 400000000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Hacienda Pública IVA Soportado 472000000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Caja 570000000</a:t>
            </a: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diario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19200" y="3429000"/>
          <a:ext cx="6083600" cy="2987040"/>
        </p:xfrm>
        <a:graphic>
          <a:graphicData uri="http://schemas.openxmlformats.org/drawingml/2006/table">
            <a:tbl>
              <a:tblPr/>
              <a:tblGrid>
                <a:gridCol w="954088"/>
                <a:gridCol w="1354137"/>
                <a:gridCol w="1192213"/>
                <a:gridCol w="1123950"/>
                <a:gridCol w="658286"/>
                <a:gridCol w="80092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570.000000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 smtClean="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Introducción.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La contabilidad.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Relación contable con otros procesos.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Balances.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smtClean="0">
                <a:ea typeface="ＭＳ Ｐゴシック" pitchFamily="40" charset="-128"/>
                <a:cs typeface="ＭＳ Ｐゴシック" pitchFamily="40" charset="-128"/>
              </a:rPr>
              <a:t>Obligación información. Registro mercantil, auditoría.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Unos asientos se repiten a lo largo del ejercicio. Las cuentas se diferenciaran en los dígitos del último nivel y en la cantidad y la referencia del concepto.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Mantienen la misma estructura.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Ejemplos:</a:t>
            </a:r>
          </a:p>
          <a:p>
            <a:pPr lvl="1"/>
            <a:r>
              <a:rPr lang="es-ES" sz="2400" smtClean="0"/>
              <a:t>Ventas</a:t>
            </a:r>
          </a:p>
          <a:p>
            <a:pPr lvl="1"/>
            <a:r>
              <a:rPr lang="es-ES" sz="2400" smtClean="0"/>
              <a:t>Compras</a:t>
            </a:r>
          </a:p>
          <a:p>
            <a:pPr lvl="1"/>
            <a:r>
              <a:rPr lang="es-ES" sz="2400" smtClean="0"/>
              <a:t>Ingresos o reintegros de caja a bancos</a:t>
            </a:r>
          </a:p>
          <a:p>
            <a:pPr lvl="1"/>
            <a:r>
              <a:rPr lang="es-ES" sz="2400" smtClean="0"/>
              <a:t>Nomina mensual.</a:t>
            </a:r>
          </a:p>
          <a:p>
            <a:pPr lvl="1"/>
            <a:r>
              <a:rPr lang="es-ES" sz="2400" smtClean="0"/>
              <a:t>                             …….</a:t>
            </a:r>
            <a:r>
              <a:rPr lang="es-ES" sz="2800" smtClean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Asientos automatizados.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Ventas 700000000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Cliente xx 4300000xx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Hacienda Pública IVA Repercutido 477000000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Efectos comerciales a cobrar a cliente xx 4310000xx</a:t>
            </a: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asiento automatizado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24000" y="2819400"/>
          <a:ext cx="6083600" cy="3048000"/>
        </p:xfrm>
        <a:graphic>
          <a:graphicData uri="http://schemas.openxmlformats.org/drawingml/2006/table">
            <a:tbl>
              <a:tblPr/>
              <a:tblGrid>
                <a:gridCol w="954088"/>
                <a:gridCol w="1354137"/>
                <a:gridCol w="1192213"/>
                <a:gridCol w="1123950"/>
                <a:gridCol w="658286"/>
                <a:gridCol w="80092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477000000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repercutid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4300000xx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N/FRA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4300000xx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43100000xx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Efecto com n/FRA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Nómina  Bruto 1000. Retención IRPF 10%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Cuota empresarial SS 310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SS a cargo del trabajador 100 €</a:t>
            </a:r>
          </a:p>
          <a:p>
            <a:r>
              <a:rPr lang="es-ES" sz="1400" smtClean="0">
                <a:ea typeface="ＭＳ Ｐゴシック" pitchFamily="40" charset="-128"/>
                <a:cs typeface="ＭＳ Ｐゴシック" pitchFamily="40" charset="-128"/>
              </a:rPr>
              <a:t>Traspaso Sueldo Neto por banco xx</a:t>
            </a: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Ejemplo asiento automatizado. Nomina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38739"/>
              </p:ext>
            </p:extLst>
          </p:nvPr>
        </p:nvGraphicFramePr>
        <p:xfrm>
          <a:off x="1524000" y="2743200"/>
          <a:ext cx="5795695" cy="3840480"/>
        </p:xfrm>
        <a:graphic>
          <a:graphicData uri="http://schemas.openxmlformats.org/drawingml/2006/table">
            <a:tbl>
              <a:tblPr/>
              <a:tblGrid>
                <a:gridCol w="954088"/>
                <a:gridCol w="1095320"/>
                <a:gridCol w="1056427"/>
                <a:gridCol w="1123950"/>
                <a:gridCol w="711518"/>
                <a:gridCol w="85439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de 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6400000xx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Nom. bruto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S.S. cuota patronal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Nom Pendi.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476000000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 a 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475100000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Ret IRPF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465000000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Pgo nomi.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5720000xx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Tranferen-cia Nómina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Incluye el extracto de movimientos que ha tenido una cuenta.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Los apuntes en el diario se realizan en las cuentas de mayor nivel.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libro Mayor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Libro Mayor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92870"/>
              </p:ext>
            </p:extLst>
          </p:nvPr>
        </p:nvGraphicFramePr>
        <p:xfrm>
          <a:off x="762000" y="1447801"/>
          <a:ext cx="7237211" cy="5359920"/>
        </p:xfrm>
        <a:graphic>
          <a:graphicData uri="http://schemas.openxmlformats.org/drawingml/2006/table">
            <a:tbl>
              <a:tblPr/>
              <a:tblGrid>
                <a:gridCol w="1217887"/>
                <a:gridCol w="1685359"/>
                <a:gridCol w="1216348"/>
                <a:gridCol w="679768"/>
                <a:gridCol w="884709"/>
                <a:gridCol w="776570"/>
                <a:gridCol w="776570"/>
              </a:tblGrid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Proveedores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473000000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Hacienda IVA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IVA FRA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Caja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Pago FRA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Asiento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Fecha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Concepto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10/10/2010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FRA.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Se realiza el balance de sumas y saldos en las cuentas de menor nivel que son las que aparecen en el diario.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Balance Comprobación. Sumas y Saldos</a:t>
            </a:r>
            <a:endParaRPr lang="es-ES" sz="3600" dirty="0">
              <a:ea typeface="+mj-ea"/>
              <a:cs typeface="+mj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828800" y="3505200"/>
          <a:ext cx="5257800" cy="2195515"/>
        </p:xfrm>
        <a:graphic>
          <a:graphicData uri="http://schemas.openxmlformats.org/drawingml/2006/table">
            <a:tbl>
              <a:tblPr/>
              <a:tblGrid>
                <a:gridCol w="1257300"/>
                <a:gridCol w="965200"/>
                <a:gridCol w="977900"/>
                <a:gridCol w="1066800"/>
                <a:gridCol w="990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473000000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570000000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 niveles superiores se realizan las sumas de todas las del nivel inferior 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Balance Comprobación. Sumas y Saldos</a:t>
            </a:r>
            <a:endParaRPr lang="es-ES" sz="3600" dirty="0"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1.180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400000002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1.800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400000003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3.000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2.000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SUMAS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SALDOS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CUENTA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DEBE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HABER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5.980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7.680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 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1.700</a:t>
                      </a:r>
                    </a:p>
                  </a:txBody>
                  <a:tcPr marL="9525" marR="857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Para calcular los balances de sumas y saldos de las cuentas del primer nivel (dos dígitos) se suman las cuentas del nivel anterior (tres dígitos)  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 dirty="0" smtClean="0">
                <a:ea typeface="+mj-ea"/>
                <a:cs typeface="+mj-cs"/>
              </a:rPr>
              <a:t>Balance Comprobación. Sumas y Saldos</a:t>
            </a:r>
            <a:endParaRPr lang="es-ES" sz="3600" dirty="0"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0" y="2667000"/>
          <a:ext cx="6096000" cy="37147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1.180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1.800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SUMAS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SALDOS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CUENTA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5.980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7.680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 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1.700</a:t>
                      </a:r>
                    </a:p>
                  </a:txBody>
                  <a:tcPr marL="9525" marR="85725" marT="9525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En ella se analiza la explotación de la empresa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Para la realización de este balance necesitaremos tener los saldos de todas las cuentas.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Cuenta de Perdidas y Ganancias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3340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60 61 71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Consumos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Gastos de Personal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640 641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Sueldos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642 643 649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Cargas sociales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 Dotaciones para amortizaciones de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650 693 694 695 793 794 795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4´. Variaciones de las provisiones de tráfico y perdidas de créditos incobrables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62 631 634 636 639 651 659 690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 Otros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                 (B1-A1-A2-A3-A4-A5-)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1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En el se detallan todas las cuentas de la empresas por Niveles.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El libro mayor reflejará los movimientos de todas las cuentas del plan.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La numeración de los 4 primeros dígitos se establece por el </a:t>
            </a:r>
            <a:r>
              <a:rPr lang="es-ES" sz="2800" b="1" smtClean="0">
                <a:ea typeface="ＭＳ Ｐゴシック" pitchFamily="40" charset="-128"/>
                <a:cs typeface="ＭＳ Ｐゴシック" pitchFamily="40" charset="-128"/>
              </a:rPr>
              <a:t>Plan General de Contabilidad.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Las de más nivel se establecen por la empresa, y se preverán tantas como se precisen. Ejemplos:</a:t>
            </a:r>
          </a:p>
          <a:p>
            <a:pPr lvl="1"/>
            <a:r>
              <a:rPr lang="es-ES" sz="2000" smtClean="0"/>
              <a:t>Proveedores, clientes, bancos,…</a:t>
            </a:r>
          </a:p>
          <a:p>
            <a:pPr lvl="1"/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mtClean="0">
                <a:ea typeface="+mj-ea"/>
                <a:cs typeface="+mj-cs"/>
              </a:rPr>
              <a:t>El plan de cuentas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1856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 neto cifra de negocio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73 74 75 790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Otros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2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526302"/>
              </p:ext>
            </p:extLst>
          </p:nvPr>
        </p:nvGraphicFramePr>
        <p:xfrm>
          <a:off x="76200" y="685800"/>
          <a:ext cx="4155882" cy="4773189"/>
        </p:xfrm>
        <a:graphic>
          <a:graphicData uri="http://schemas.openxmlformats.org/drawingml/2006/table">
            <a:tbl>
              <a:tblPr/>
              <a:tblGrid>
                <a:gridCol w="1441837"/>
                <a:gridCol w="1993127"/>
                <a:gridCol w="720918"/>
              </a:tblGrid>
              <a:tr h="28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0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</a:t>
                      </a: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Gastos</a:t>
                      </a:r>
                      <a:endParaRPr kumimoji="0" lang="es-E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60 61 71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Consumos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Gastos de Personal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640 641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Sueldos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642 643 649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Cargas sociales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 Dotaciones para amortizaciones de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650 693 694 695 793 794 795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4´. Variaciones de las provisiones de tráfico y perdidas de créditos incobrables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597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62 631 634 636 639 651 659 690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 Otros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816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                 (B1-A1-A2-A3-A4-A5-)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s-E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009571"/>
              </p:ext>
            </p:extLst>
          </p:nvPr>
        </p:nvGraphicFramePr>
        <p:xfrm>
          <a:off x="4232082" y="685800"/>
          <a:ext cx="4724400" cy="2739520"/>
        </p:xfrm>
        <a:graphic>
          <a:graphicData uri="http://schemas.openxmlformats.org/drawingml/2006/table">
            <a:tbl>
              <a:tblPr/>
              <a:tblGrid>
                <a:gridCol w="1401745"/>
                <a:gridCol w="2440075"/>
                <a:gridCol w="882580"/>
              </a:tblGrid>
              <a:tr h="33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30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1.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Importe neto cifra de negocio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73 74 75 790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Otros Ingresos de explotación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39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9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51755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Gastos financieros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6610 6615 6620 6630 6640 6650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Deudas con empresas del grupo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6611 6616 6621 6631 6641 6651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Deudas con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6613 6618 6622 6623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Otras deudas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Pérdidas por inversiones bancarias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6963 6965 6966 697 698 699 7963 7965 7966 797 798 799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Variaciones de las provisiones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 Diferencias negativas de cambio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3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Ingresos Financieros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7600 7610 7620 7630 7650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En empresas del grupo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7601 7611 7621 7631 7651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En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7603 7613 7623 76 33 7653 760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Beneficios por inversiones financieras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 Diferencias positivas de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NEGATIVOS(A6+A7+A8-B2-B3)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4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9725"/>
              </p:ext>
            </p:extLst>
          </p:nvPr>
        </p:nvGraphicFramePr>
        <p:xfrm>
          <a:off x="76201" y="152401"/>
          <a:ext cx="4343399" cy="5169513"/>
        </p:xfrm>
        <a:graphic>
          <a:graphicData uri="http://schemas.openxmlformats.org/drawingml/2006/table">
            <a:tbl>
              <a:tblPr/>
              <a:tblGrid>
                <a:gridCol w="1288701"/>
                <a:gridCol w="2243294"/>
                <a:gridCol w="811404"/>
              </a:tblGrid>
              <a:tr h="365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Gastos financieros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6610 6615 6620 6630 6640 6650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Deudas con empresas del grupo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6611 6616 6621 6631 6641 6651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Deudas con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6613 6618 6622 6623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Otras deudas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Pérdidas por inversiones bancarias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6963 6965 6966 697 698 699 7963 7965 7966 797 798 799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Variaciones de las provisiones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 Diferencias negativas de cambio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1060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01009"/>
              </p:ext>
            </p:extLst>
          </p:nvPr>
        </p:nvGraphicFramePr>
        <p:xfrm>
          <a:off x="4419600" y="161545"/>
          <a:ext cx="4572000" cy="4271270"/>
        </p:xfrm>
        <a:graphic>
          <a:graphicData uri="http://schemas.openxmlformats.org/drawingml/2006/table">
            <a:tbl>
              <a:tblPr/>
              <a:tblGrid>
                <a:gridCol w="1311310"/>
                <a:gridCol w="2282650"/>
                <a:gridCol w="978040"/>
              </a:tblGrid>
              <a:tr h="358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38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2. Ingresos Financieros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7600 7610 7620 7630 7650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7300" marR="0" lvl="2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En empresas del grupo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7601 7611 7621 7631 7651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En empresas asociadas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7603 7613 7623 76 33 7653 760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Otros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Beneficios por inversiones financieras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3. Diferencias positivas de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01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NEGATIVOS(A6+A7+A8-B2-B3)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01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329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691 692 6960 6961 791 792 7950 7961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9. Variaciones sobre 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670 671 672 673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10. Pérdidas provenientes del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11.  Pérdidas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12. Gastos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Gastos y pérdidas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POSITIVOS(B4+B5+B6+B7+B8-A9-A10-A11-A12-A13)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5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770 771 772 773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4. Beneficios de enajenación de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5.Beneficios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 Subvenciones del capital transferidas al resultado del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Ingresos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Ingresos y beneficios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6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22022"/>
              </p:ext>
            </p:extLst>
          </p:nvPr>
        </p:nvGraphicFramePr>
        <p:xfrm>
          <a:off x="9144" y="914400"/>
          <a:ext cx="4791456" cy="4114800"/>
        </p:xfrm>
        <a:graphic>
          <a:graphicData uri="http://schemas.openxmlformats.org/drawingml/2006/table">
            <a:tbl>
              <a:tblPr/>
              <a:tblGrid>
                <a:gridCol w="1421641"/>
                <a:gridCol w="2607815"/>
                <a:gridCol w="762000"/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1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691 692 6960 6961 791 792 7950 7961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9. Variaciones sobre 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670 671 672 673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10. Pérdidas provenientes del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11.  Pérdidas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12. Gastos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Gastos y pérdidas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221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POSITIVOS(B4+B5+B6+B7+B8-A9-A10-A11-A12-A13)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713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56488"/>
              </p:ext>
            </p:extLst>
          </p:nvPr>
        </p:nvGraphicFramePr>
        <p:xfrm>
          <a:off x="4800599" y="914400"/>
          <a:ext cx="4343401" cy="4552655"/>
        </p:xfrm>
        <a:graphic>
          <a:graphicData uri="http://schemas.openxmlformats.org/drawingml/2006/table">
            <a:tbl>
              <a:tblPr/>
              <a:tblGrid>
                <a:gridCol w="1288701"/>
                <a:gridCol w="2243295"/>
                <a:gridCol w="811405"/>
              </a:tblGrid>
              <a:tr h="37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770 771 772 773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4. Beneficios de enajenación de inmovilizado inmaterial, material y cartera de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5.Beneficios por operaciones con acciones y obligaciones propias.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6.  Subvenciones del capital transferidas al resultado del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7. Ingresos Extraordinarios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8. Ingresos y beneficios de otros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0688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630 633 638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14. Impuesto de sociedades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13. Otros Impuestos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7</a:t>
            </a:r>
            <a:endParaRPr lang="es-ES" sz="4000" dirty="0">
              <a:ea typeface="+mj-ea"/>
              <a:cs typeface="+mj-cs"/>
            </a:endParaRPr>
          </a:p>
        </p:txBody>
      </p:sp>
      <p:graphicFrame>
        <p:nvGraphicFramePr>
          <p:cNvPr id="5" name="3 Marcador de contenido"/>
          <p:cNvGraphicFramePr>
            <a:graphicFrameLocks noGrp="1"/>
          </p:cNvGraphicFramePr>
          <p:nvPr/>
        </p:nvGraphicFramePr>
        <p:xfrm>
          <a:off x="381000" y="3886200"/>
          <a:ext cx="8229600" cy="91440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48600" cy="4815840"/>
        </p:xfrm>
        <a:graphic>
          <a:graphicData uri="http://schemas.openxmlformats.org/drawingml/2006/table">
            <a:tbl>
              <a:tblPr/>
              <a:tblGrid>
                <a:gridCol w="3276600"/>
                <a:gridCol w="419100"/>
                <a:gridCol w="342900"/>
                <a:gridCol w="2990850"/>
                <a:gridCol w="438150"/>
                <a:gridCol w="381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DEBE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HABER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BENEFICIOS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   (B1-A1-A2-A3-A4-A5-)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PÉRDIDAS DE EXPLOTACIÓN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(A1+A2+A3+A4+A5-B1)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POSITIVOS(B2+B3-A6-A7-A8)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RESULTADOS FINANCIEROS NEGATIVOS (A6+A7+A8-B2-B3)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BENEFICIO DE LAS ACTIVIDADES ORDINARIAS (AI+AII-BI-BII)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PÉRDIDAS DE LAS ACTIVIDADES ORDINARIAS (BI+BII-AI-AII)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POSITIVOS (B4+B5+B6+B7+B8-A9-A10-A11-A12-A13)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RESULTADOS EXTRAORDINARIOS NEGATIVOS(A9+A10+A11+A12+A13-B4-B5-B6-B7-B8)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BENEFICIOS ANTES DE IMPUESTOS(AIII+AIV-BIII-BIV)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PERDIDAS  ANTES DE IMPUESTOS(BIII+BIV-AIII-AIV)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BENEFICIOS (AV-A14-A15)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 charset="0"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RESULTADO DEL EJERCICIO PÉRDIDAS (BV+A14+A15)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Cuenta de Perdidas y Ganancias RESUMEN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Actualizado en el 2008.</a:t>
            </a:r>
          </a:p>
          <a:p>
            <a:pPr lvl="1"/>
            <a:r>
              <a:rPr lang="es-ES" smtClean="0"/>
              <a:t>REAL DECRETO 1514/2007, de 16 de noviembre, por el que  se aprueba el Plan General de Contabilidad.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Contiene:</a:t>
            </a:r>
          </a:p>
          <a:p>
            <a:pPr lvl="1"/>
            <a:r>
              <a:rPr lang="es-ES" smtClean="0"/>
              <a:t>Marco Conceptual de la Contabilidad</a:t>
            </a:r>
          </a:p>
          <a:p>
            <a:pPr lvl="1"/>
            <a:r>
              <a:rPr lang="es-ES" smtClean="0"/>
              <a:t>Normas de registro y valoración</a:t>
            </a:r>
          </a:p>
          <a:p>
            <a:pPr lvl="1"/>
            <a:r>
              <a:rPr lang="es-ES" smtClean="0"/>
              <a:t>Cuentas anuales</a:t>
            </a:r>
          </a:p>
          <a:p>
            <a:pPr lvl="1"/>
            <a:r>
              <a:rPr lang="es-ES" smtClean="0"/>
              <a:t>Cuadro de cuentas</a:t>
            </a:r>
          </a:p>
          <a:p>
            <a:pPr lvl="1"/>
            <a:r>
              <a:rPr lang="es-ES" smtClean="0"/>
              <a:t>Definiciones y relaciones contables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El Plan General de Contabilidad.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4131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Este balance sirve para determinar la situación financiera de la empresa, si la empresa tiene viabilidad o al contrario esta en situación de crisis.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Para la realización de este balance tendremos calculados los saldos de todas la cuentas de dos y tres dígitos..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Las cuentas del activo suman si el saldo es deudor y restan si es acreedor.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Las cuentas del pasivo son al contrario, suman con saldos acreedores y restan con saldos deudores.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La estructura </a:t>
            </a:r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del balance “abreviado” con las cuestas es la siguiente: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58360"/>
        </p:xfrm>
        <a:graphic>
          <a:graphicData uri="http://schemas.openxmlformats.org/drawingml/2006/table">
            <a:tbl>
              <a:tblPr/>
              <a:tblGrid>
                <a:gridCol w="2057400"/>
                <a:gridCol w="3581400"/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190, 191,192,193, 194, 195, 196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Accionistas por desembolsos no exigidos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Inmovilizado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Gastos de establecimiento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21, 281, 291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Inmovilizado 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22, 23, 282,292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Inmovilizado inmaterial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240, 241, 242, 243, 244, 245, 246, 247,           250, 251, 252, 253, 254, 255, 256,257,258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26, 293, 294,295 296, 297, 298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Inmovilizado financiero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Acciones propias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88255"/>
        </p:xfrm>
        <a:graphic>
          <a:graphicData uri="http://schemas.openxmlformats.org/drawingml/2006/table">
            <a:tbl>
              <a:tblPr/>
              <a:tblGrid>
                <a:gridCol w="2332038"/>
                <a:gridCol w="3435350"/>
                <a:gridCol w="1230312"/>
                <a:gridCol w="123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ACTIVO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Gastos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Activo Circulante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 Accionistas por desembolsos exigidos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30, 31, 32, 33, 34, 35, 36, 39, 407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 Existencias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430, 431, 432, 433, 434, 435, 436, 44, 460, 470, 471, 472, 474, 490, 494, 544, 551, 552, 553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 Deudores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53, 540, 541, 542, 543, 545, 546, 547, 548,549, 565, 566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 Inversiones financieras temporales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69, 57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 Tesorería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480, 580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 Ajustes por periodificación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352550"/>
          <a:ext cx="8458200" cy="4672648"/>
        </p:xfrm>
        <a:graphic>
          <a:graphicData uri="http://schemas.openxmlformats.org/drawingml/2006/table">
            <a:tbl>
              <a:tblPr/>
              <a:tblGrid>
                <a:gridCol w="2114550"/>
                <a:gridCol w="4057650"/>
                <a:gridCol w="990600"/>
                <a:gridCol w="12954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A) Fondos propios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marR="0" lvl="1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I. Capital Suscrito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romanUcPeriod"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II. Prima de Emisión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III. Reserva de revalorización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112, 13,114,115,116,117,118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IV. Reservas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120, 121,122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V. Resultados de ejercicios anteriores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VI.  Perdidas y Ganancias.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VII. Dividendo a cuenta entregado en el ejercicio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4984753"/>
        </p:xfrm>
        <a:graphic>
          <a:graphicData uri="http://schemas.openxmlformats.org/drawingml/2006/table">
            <a:tbl>
              <a:tblPr/>
              <a:tblGrid>
                <a:gridCol w="2114550"/>
                <a:gridCol w="3905250"/>
                <a:gridCol w="1143000"/>
                <a:gridCol w="1295400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Nº CUENTA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PASIVO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EJER.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B) Ingresos a distribuir en varios ejercicios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C) Provisiones para riesgos y gastos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15, 16,17,18, 248, 249, 259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D) Acreedores a largo plazo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400, 402,403, 406, 41, 437, 465, 475, 476, 477, 479, 485, 499, 50, 51, 552, 553, 555, 559, 560, 561, 585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E) Acreedores a corto plazo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TOTAL GENERAL (A+B+C+D+E)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Balance de Situación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300" smtClean="0">
                <a:ea typeface="ＭＳ Ｐゴシック" pitchFamily="40" charset="-128"/>
                <a:cs typeface="ＭＳ Ｐゴシック" pitchFamily="40" charset="-128"/>
              </a:rPr>
              <a:t>Necesitaremos tener establecido el plan de cuentas</a:t>
            </a:r>
          </a:p>
          <a:p>
            <a:r>
              <a:rPr lang="es-ES" sz="2300" smtClean="0">
                <a:ea typeface="ＭＳ Ｐゴシック" pitchFamily="40" charset="-128"/>
                <a:cs typeface="ＭＳ Ｐゴシック" pitchFamily="40" charset="-128"/>
              </a:rPr>
              <a:t>Introducimos los datos  a través del diario</a:t>
            </a:r>
          </a:p>
          <a:p>
            <a:r>
              <a:rPr lang="es-ES" sz="2300" smtClean="0">
                <a:ea typeface="ＭＳ Ｐゴシック" pitchFamily="40" charset="-128"/>
                <a:cs typeface="ＭＳ Ｐゴシック" pitchFamily="40" charset="-128"/>
              </a:rPr>
              <a:t>Se ordenan los apuntes por el número de cuenta (Mayor)</a:t>
            </a:r>
          </a:p>
          <a:p>
            <a:r>
              <a:rPr lang="es-ES" sz="2300" smtClean="0">
                <a:ea typeface="ＭＳ Ｐゴシック" pitchFamily="40" charset="-128"/>
                <a:cs typeface="ＭＳ Ｐゴシック" pitchFamily="40" charset="-128"/>
              </a:rPr>
              <a:t>Se calculan las sumas y saldos para cualquier cuenta de cualquier nivel</a:t>
            </a:r>
          </a:p>
          <a:p>
            <a:r>
              <a:rPr lang="es-ES" sz="2300" smtClean="0">
                <a:ea typeface="ＭＳ Ｐゴシック" pitchFamily="40" charset="-128"/>
                <a:cs typeface="ＭＳ Ｐゴシック" pitchFamily="40" charset="-128"/>
              </a:rPr>
              <a:t>Se calculan los Balances de Pérdidas y Ganancias y de Situación. </a:t>
            </a:r>
          </a:p>
          <a:p>
            <a:endParaRPr lang="es-ES" sz="23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Flujo de Trabajo de Contabilidad</a:t>
            </a:r>
            <a:endParaRPr lang="es-ES" dirty="0">
              <a:ea typeface="+mj-ea"/>
              <a:cs typeface="+mj-cs"/>
            </a:endParaRPr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304800" y="4114800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3 Marcador de contenido" descr="contexto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600200"/>
            <a:ext cx="8001000" cy="45259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Flujo de datos Contabilidad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3 Marcador de contenido" descr="dibujo 2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555750"/>
            <a:ext cx="8229600" cy="457041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Flujo de datos Contabilidad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Nivel 1. Grupos.</a:t>
            </a:r>
          </a:p>
          <a:p>
            <a:pPr lvl="1"/>
            <a:r>
              <a:rPr lang="es-ES" sz="2000" smtClean="0"/>
              <a:t>Grupo 1. Financiación Básica</a:t>
            </a:r>
          </a:p>
          <a:p>
            <a:pPr lvl="1"/>
            <a:r>
              <a:rPr lang="es-ES" sz="2000" smtClean="0"/>
              <a:t>Grupo 2. Inmovilizado</a:t>
            </a:r>
          </a:p>
          <a:p>
            <a:pPr lvl="1"/>
            <a:r>
              <a:rPr lang="es-ES" sz="2000" smtClean="0"/>
              <a:t>Grupo 3. Existencias</a:t>
            </a:r>
          </a:p>
          <a:p>
            <a:pPr lvl="1"/>
            <a:r>
              <a:rPr lang="es-ES" sz="2000" smtClean="0"/>
              <a:t>Grupo 4. Acreedores y Deudores por operaciones comerciales.</a:t>
            </a:r>
          </a:p>
          <a:p>
            <a:pPr lvl="1"/>
            <a:r>
              <a:rPr lang="es-ES" sz="2000" smtClean="0"/>
              <a:t>Grupo 5. Cuentas Financieras.</a:t>
            </a:r>
          </a:p>
          <a:p>
            <a:pPr lvl="1"/>
            <a:r>
              <a:rPr lang="es-ES" sz="2000" smtClean="0"/>
              <a:t>Grupo 6. Compras y Gastos</a:t>
            </a:r>
          </a:p>
          <a:p>
            <a:pPr lvl="1"/>
            <a:r>
              <a:rPr lang="es-ES" sz="2000" smtClean="0"/>
              <a:t>Grupo 7. Ventas e Ingresos</a:t>
            </a:r>
          </a:p>
          <a:p>
            <a:pPr lvl="1"/>
            <a:r>
              <a:rPr lang="es-ES" sz="2000" smtClean="0"/>
              <a:t>Grupo 8. Gastos Imputados al Patrimonio Neto</a:t>
            </a:r>
          </a:p>
          <a:p>
            <a:pPr lvl="1"/>
            <a:r>
              <a:rPr lang="es-ES" sz="2000" smtClean="0"/>
              <a:t>Grupo 9 Ingresos Imputados al Patrimonio Neto</a:t>
            </a:r>
          </a:p>
          <a:p>
            <a:pPr lvl="1"/>
            <a:endParaRPr lang="es-ES" sz="2000" smtClean="0"/>
          </a:p>
          <a:p>
            <a:pPr>
              <a:buFont typeface="Wingdings 3" pitchFamily="8" charset="2"/>
              <a:buNone/>
            </a:pPr>
            <a:endParaRPr lang="es-ES" sz="24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Cuadro de cuentas del Plan General de Contabilidad.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A continuación veremos algunas cuentas del PGC.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Consultar el PGC completo.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General de Contabilidad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10. Capital </a:t>
            </a:r>
          </a:p>
          <a:p>
            <a:pPr lvl="1"/>
            <a:r>
              <a:rPr lang="es-ES" sz="2000" smtClean="0"/>
              <a:t>100. Capital social </a:t>
            </a:r>
          </a:p>
          <a:p>
            <a:pPr lvl="1"/>
            <a:r>
              <a:rPr lang="es-ES" sz="2000" smtClean="0"/>
              <a:t>101. Fondo social </a:t>
            </a:r>
          </a:p>
          <a:p>
            <a:pPr lvl="1"/>
            <a:r>
              <a:rPr lang="es-ES" sz="2000" smtClean="0"/>
              <a:t>102. Capital </a:t>
            </a:r>
          </a:p>
          <a:p>
            <a:pPr lvl="1"/>
            <a:r>
              <a:rPr lang="es-ES" sz="2000" smtClean="0"/>
              <a:t>103. Socios por desembolsos no exigidos... </a:t>
            </a:r>
          </a:p>
          <a:p>
            <a:pPr lvl="2"/>
            <a:r>
              <a:rPr lang="es-ES" sz="2000" smtClean="0"/>
              <a:t>1030. Socios por desembolsos no exigidos, capital social </a:t>
            </a:r>
          </a:p>
          <a:p>
            <a:pPr lvl="2"/>
            <a:r>
              <a:rPr lang="es-ES" sz="2000" smtClean="0"/>
              <a:t>1034. Socios por desembolsos no exigidos, capital pendiente de inscripción </a:t>
            </a:r>
          </a:p>
          <a:p>
            <a:pPr lvl="1"/>
            <a:r>
              <a:rPr lang="es-ES" sz="2000" smtClean="0"/>
              <a:t>104. Socios por aportaciones no dinerarias pendientes... </a:t>
            </a:r>
          </a:p>
          <a:p>
            <a:pPr lvl="2"/>
            <a:r>
              <a:rPr lang="es-ES" sz="2000" smtClean="0"/>
              <a:t>1040. Socios por aportaciones no dinerarias pendientes, capital social</a:t>
            </a:r>
          </a:p>
          <a:p>
            <a:pPr lvl="1"/>
            <a:r>
              <a:rPr lang="es-ES" sz="2200" smtClean="0"/>
              <a:t>…..</a:t>
            </a:r>
          </a:p>
          <a:p>
            <a:pPr lvl="1"/>
            <a:endParaRPr lang="es-ES" sz="230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1 - Financiación Básica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20. Inmovilizaciones intangibles </a:t>
            </a:r>
          </a:p>
          <a:p>
            <a:pPr lvl="1"/>
            <a:r>
              <a:rPr lang="es-ES" sz="2400" smtClean="0"/>
              <a:t>200. Gastos de investigación </a:t>
            </a:r>
          </a:p>
          <a:p>
            <a:pPr lvl="1"/>
            <a:r>
              <a:rPr lang="es-ES" sz="2400" smtClean="0"/>
              <a:t>201. Desarrollo </a:t>
            </a:r>
          </a:p>
          <a:p>
            <a:pPr lvl="1"/>
            <a:r>
              <a:rPr lang="es-ES" sz="2400" smtClean="0"/>
              <a:t>202. Concesiones administrativas </a:t>
            </a:r>
          </a:p>
          <a:p>
            <a:pPr lvl="1"/>
            <a:r>
              <a:rPr lang="es-ES" sz="2400" smtClean="0"/>
              <a:t>203. Propiedad industrial </a:t>
            </a:r>
          </a:p>
          <a:p>
            <a:pPr lvl="1"/>
            <a:r>
              <a:rPr lang="es-ES" sz="2400" smtClean="0"/>
              <a:t>204. Fondo de comercio 205. Derechos de traspaso </a:t>
            </a:r>
          </a:p>
          <a:p>
            <a:pPr lvl="1"/>
            <a:r>
              <a:rPr lang="es-ES" sz="2400" smtClean="0"/>
              <a:t>206. Aplicaciones informáticas </a:t>
            </a:r>
          </a:p>
          <a:p>
            <a:pPr lvl="1"/>
            <a:r>
              <a:rPr lang="es-ES" sz="2400" smtClean="0"/>
              <a:t>209. Anticipos para inmovilizaciones intangibles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….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2 - Inmovilizado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30. Comerciales </a:t>
            </a:r>
          </a:p>
          <a:p>
            <a:pPr lvl="1"/>
            <a:r>
              <a:rPr lang="es-ES" sz="2400" smtClean="0"/>
              <a:t>300/309 Comerciales 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31. Materias primas </a:t>
            </a:r>
          </a:p>
          <a:p>
            <a:pPr lvl="1"/>
            <a:r>
              <a:rPr lang="es-ES" sz="2400" smtClean="0"/>
              <a:t>310/319 Materias Primas 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32. Otros aprovisionamientos </a:t>
            </a:r>
          </a:p>
          <a:p>
            <a:pPr lvl="1"/>
            <a:r>
              <a:rPr lang="es-ES" sz="2400" smtClean="0"/>
              <a:t>320. Elementos y conjuntos incorporables </a:t>
            </a:r>
          </a:p>
          <a:p>
            <a:pPr lvl="1"/>
            <a:r>
              <a:rPr lang="es-ES" sz="2400" smtClean="0"/>
              <a:t>321. Combustibles </a:t>
            </a:r>
          </a:p>
          <a:p>
            <a:pPr lvl="1"/>
            <a:r>
              <a:rPr lang="es-ES" sz="2400" smtClean="0"/>
              <a:t>322. Repuestos </a:t>
            </a:r>
          </a:p>
          <a:p>
            <a:pPr lvl="1"/>
            <a:r>
              <a:rPr lang="es-ES" sz="2400" smtClean="0"/>
              <a:t>325. Materiales diversos </a:t>
            </a:r>
          </a:p>
          <a:p>
            <a:r>
              <a:rPr lang="es-ES" sz="2900" smtClean="0">
                <a:ea typeface="ＭＳ Ｐゴシック" pitchFamily="40" charset="-128"/>
                <a:cs typeface="ＭＳ Ｐゴシック" pitchFamily="40" charset="-128"/>
              </a:rPr>
              <a:t>……..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Grupo 3 - Existencias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3586</Words>
  <Application>Microsoft Macintosh PowerPoint</Application>
  <PresentationFormat>Presentación en pantalla (4:3)</PresentationFormat>
  <Paragraphs>957</Paragraphs>
  <Slides>47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 Narrow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Arial</vt:lpstr>
      <vt:lpstr>11_Concurrencia</vt:lpstr>
      <vt:lpstr>Tema 7: Procesos financieros</vt:lpstr>
      <vt:lpstr>Índice</vt:lpstr>
      <vt:lpstr>El plan de cuentas de la empresa</vt:lpstr>
      <vt:lpstr>El Plan General de Contabilidad.</vt:lpstr>
      <vt:lpstr>Cuadro de cuentas del Plan General de Contabilidad.</vt:lpstr>
      <vt:lpstr>General de Contabilidad</vt:lpstr>
      <vt:lpstr>Grupo 1 - Financiación Básica </vt:lpstr>
      <vt:lpstr>Grupo 2 - Inmovilizado </vt:lpstr>
      <vt:lpstr>Grupo 3 - Existencias </vt:lpstr>
      <vt:lpstr>Grupo 4 - Acreedores y deudores por operaciones de tráfico </vt:lpstr>
      <vt:lpstr>Grupo 5 - Cuentas financieras </vt:lpstr>
      <vt:lpstr>Grupo 6 - Compras y gastos</vt:lpstr>
      <vt:lpstr>Grupo 7 - Ventas e ingresos</vt:lpstr>
      <vt:lpstr>Grupo 8 - Gastos imputados al patrimonio neto</vt:lpstr>
      <vt:lpstr>Grupo 9 - Ingresos imputados al patrimonio neto </vt:lpstr>
      <vt:lpstr>El plan de cuentas de la empresa</vt:lpstr>
      <vt:lpstr>El plan de cuentas de la empresa</vt:lpstr>
      <vt:lpstr>Libros y Balances</vt:lpstr>
      <vt:lpstr>El libro diario</vt:lpstr>
      <vt:lpstr>Asientos automatizados.</vt:lpstr>
      <vt:lpstr>Ejemplo asiento automatizado</vt:lpstr>
      <vt:lpstr>Ejemplo asiento automatizado. Nomina</vt:lpstr>
      <vt:lpstr>El libro Mayor</vt:lpstr>
      <vt:lpstr>Libro Mayor</vt:lpstr>
      <vt:lpstr>Balance Comprobación. Sumas y Saldos</vt:lpstr>
      <vt:lpstr>Balance Comprobación. Sumas y Saldos</vt:lpstr>
      <vt:lpstr>Balance Comprobación. Sumas y Saldos</vt:lpstr>
      <vt:lpstr>Cuenta de Perdidas y Ganancias</vt:lpstr>
      <vt:lpstr>Cuenta de Perdidas y Ganancias 1</vt:lpstr>
      <vt:lpstr>Cuenta de Perdidas y Ganancias 2</vt:lpstr>
      <vt:lpstr>Presentación de PowerPoint</vt:lpstr>
      <vt:lpstr>Cuenta de Perdidas y Ganancias 3</vt:lpstr>
      <vt:lpstr>Cuenta de Perdidas y Ganancias 4</vt:lpstr>
      <vt:lpstr>Presentación de PowerPoint</vt:lpstr>
      <vt:lpstr>Cuenta de Perdidas y Ganancias 5</vt:lpstr>
      <vt:lpstr>Cuenta de Perdidas y Ganancias 6</vt:lpstr>
      <vt:lpstr>Presentación de PowerPoint</vt:lpstr>
      <vt:lpstr>Cuenta de Perdidas y Ganancias 7</vt:lpstr>
      <vt:lpstr>Cuenta de Perdidas y Ganancias RESUMEN</vt:lpstr>
      <vt:lpstr>Balance de Situación</vt:lpstr>
      <vt:lpstr>Balance de Situación</vt:lpstr>
      <vt:lpstr>Balance de Situación</vt:lpstr>
      <vt:lpstr>Balance de Situación</vt:lpstr>
      <vt:lpstr>Balance de Situación</vt:lpstr>
      <vt:lpstr>Flujo de Trabajo de Contabilidad</vt:lpstr>
      <vt:lpstr>Flujo de datos Contabilidad</vt:lpstr>
      <vt:lpstr>Flujo de datos Contabilidad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Usuario de Microsoft Office</cp:lastModifiedBy>
  <cp:revision>800</cp:revision>
  <cp:lastPrinted>1601-01-01T00:00:00Z</cp:lastPrinted>
  <dcterms:created xsi:type="dcterms:W3CDTF">2015-10-20T10:29:07Z</dcterms:created>
  <dcterms:modified xsi:type="dcterms:W3CDTF">2017-10-30T17:06:52Z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