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314" r:id="rId2"/>
    <p:sldId id="276" r:id="rId3"/>
    <p:sldId id="279" r:id="rId4"/>
    <p:sldId id="293" r:id="rId5"/>
    <p:sldId id="296" r:id="rId6"/>
    <p:sldId id="290" r:id="rId7"/>
    <p:sldId id="278" r:id="rId8"/>
    <p:sldId id="281" r:id="rId9"/>
    <p:sldId id="280" r:id="rId10"/>
    <p:sldId id="282" r:id="rId11"/>
    <p:sldId id="284" r:id="rId12"/>
    <p:sldId id="295" r:id="rId13"/>
    <p:sldId id="287" r:id="rId14"/>
    <p:sldId id="294" r:id="rId15"/>
    <p:sldId id="283" r:id="rId16"/>
    <p:sldId id="288" r:id="rId17"/>
    <p:sldId id="316" r:id="rId18"/>
    <p:sldId id="315" r:id="rId19"/>
    <p:sldId id="299" r:id="rId20"/>
    <p:sldId id="300" r:id="rId21"/>
    <p:sldId id="303" r:id="rId22"/>
    <p:sldId id="301" r:id="rId23"/>
    <p:sldId id="302" r:id="rId24"/>
    <p:sldId id="304" r:id="rId25"/>
    <p:sldId id="306" r:id="rId26"/>
    <p:sldId id="307" r:id="rId27"/>
    <p:sldId id="309" r:id="rId28"/>
    <p:sldId id="312" r:id="rId29"/>
    <p:sldId id="313" r:id="rId30"/>
    <p:sldId id="311" r:id="rId31"/>
    <p:sldId id="310" r:id="rId32"/>
    <p:sldId id="297" r:id="rId33"/>
    <p:sldId id="298" r:id="rId34"/>
    <p:sldId id="308" r:id="rId35"/>
    <p:sldId id="305" r:id="rId36"/>
  </p:sldIdLst>
  <p:sldSz cx="9144000" cy="6858000" type="screen4x3"/>
  <p:notesSz cx="7099300" cy="10234613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8" charset="0"/>
        <a:ea typeface="ＭＳ Ｐゴシック" pitchFamily="40" charset="-128"/>
        <a:cs typeface="ＭＳ Ｐゴシック" pitchFamily="40" charset="-128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8" charset="0"/>
        <a:ea typeface="ＭＳ Ｐゴシック" pitchFamily="40" charset="-128"/>
        <a:cs typeface="ＭＳ Ｐゴシック" pitchFamily="40" charset="-128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8" charset="0"/>
        <a:ea typeface="ＭＳ Ｐゴシック" pitchFamily="40" charset="-128"/>
        <a:cs typeface="ＭＳ Ｐゴシック" pitchFamily="40" charset="-128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8" charset="0"/>
        <a:ea typeface="ＭＳ Ｐゴシック" pitchFamily="40" charset="-128"/>
        <a:cs typeface="ＭＳ Ｐゴシック" pitchFamily="40" charset="-128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8" charset="0"/>
        <a:ea typeface="ＭＳ Ｐゴシック" pitchFamily="40" charset="-128"/>
        <a:cs typeface="ＭＳ Ｐゴシック" pitchFamily="40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8" charset="0"/>
        <a:ea typeface="ＭＳ Ｐゴシック" pitchFamily="40" charset="-128"/>
        <a:cs typeface="ＭＳ Ｐゴシック" pitchFamily="40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8" charset="0"/>
        <a:ea typeface="ＭＳ Ｐゴシック" pitchFamily="40" charset="-128"/>
        <a:cs typeface="ＭＳ Ｐゴシック" pitchFamily="40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8" charset="0"/>
        <a:ea typeface="ＭＳ Ｐゴシック" pitchFamily="40" charset="-128"/>
        <a:cs typeface="ＭＳ Ｐゴシック" pitchFamily="40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8" charset="0"/>
        <a:ea typeface="ＭＳ Ｐゴシック" pitchFamily="40" charset="-128"/>
        <a:cs typeface="ＭＳ Ｐゴシック" pitchFamily="40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C0C0C0"/>
    <a:srgbClr val="FFBD5B"/>
    <a:srgbClr val="FF9900"/>
    <a:srgbClr val="808080"/>
    <a:srgbClr val="333333"/>
    <a:srgbClr val="5F5F5F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7"/>
    <p:restoredTop sz="93106"/>
  </p:normalViewPr>
  <p:slideViewPr>
    <p:cSldViewPr>
      <p:cViewPr>
        <p:scale>
          <a:sx n="89" d="100"/>
          <a:sy n="89" d="100"/>
        </p:scale>
        <p:origin x="144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3864" y="-84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D92EF7BC-F363-E049-A7B2-EA2491007F91}" type="datetime1">
              <a:rPr lang="es-ES"/>
              <a:pPr>
                <a:defRPr/>
              </a:pPr>
              <a:t>13/11/17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29541357-1EF4-384D-9F27-3B59E434C455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89113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B0A7557E-A6B5-D446-9F38-48059A1A2E47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33589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47DE52-2696-5C4F-B278-509BBCFEDCF1}" type="slidenum">
              <a:rPr lang="es-ES">
                <a:latin typeface="Arial" pitchFamily="8" charset="0"/>
                <a:ea typeface="ＭＳ Ｐゴシック" pitchFamily="40" charset="-128"/>
                <a:cs typeface="ＭＳ Ｐゴシック" pitchFamily="40" charset="-128"/>
              </a:rPr>
              <a:pPr/>
              <a:t>2</a:t>
            </a:fld>
            <a:endParaRPr lang="es-ES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821944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5843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584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FD9A46-899E-1B4B-8801-629B91B5CC73}" type="slidenum">
              <a:rPr lang="es-ES" smtClean="0">
                <a:latin typeface="Arial" pitchFamily="8" charset="0"/>
                <a:ea typeface="ＭＳ Ｐゴシック" pitchFamily="40" charset="-128"/>
                <a:cs typeface="ＭＳ Ｐゴシック" pitchFamily="40" charset="-128"/>
              </a:rPr>
              <a:pPr/>
              <a:t>11</a:t>
            </a:fld>
            <a:endParaRPr lang="es-ES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1978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7891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789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CF07CB-5BA7-4D40-83F8-F8A3C4C54943}" type="slidenum">
              <a:rPr lang="es-ES" smtClean="0">
                <a:latin typeface="Arial" pitchFamily="8" charset="0"/>
                <a:ea typeface="ＭＳ Ｐゴシック" pitchFamily="40" charset="-128"/>
                <a:cs typeface="ＭＳ Ｐゴシック" pitchFamily="40" charset="-128"/>
              </a:rPr>
              <a:pPr/>
              <a:t>12</a:t>
            </a:fld>
            <a:endParaRPr lang="es-ES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0002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993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994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F97763-A916-C04F-ACC8-5B3508186C9F}" type="slidenum">
              <a:rPr lang="es-ES" smtClean="0">
                <a:latin typeface="Arial" pitchFamily="8" charset="0"/>
                <a:ea typeface="ＭＳ Ｐゴシック" pitchFamily="40" charset="-128"/>
                <a:cs typeface="ＭＳ Ｐゴシック" pitchFamily="40" charset="-128"/>
              </a:rPr>
              <a:pPr/>
              <a:t>13</a:t>
            </a:fld>
            <a:endParaRPr lang="es-ES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123373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198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ES" smtClean="0">
                <a:latin typeface="Arial" pitchFamily="8" charset="0"/>
                <a:ea typeface="ＭＳ Ｐゴシック" pitchFamily="40" charset="-128"/>
                <a:cs typeface="ＭＳ Ｐゴシック" pitchFamily="40" charset="-128"/>
              </a:rPr>
              <a:t>FOGASA: Fondo de garantía salarial, sirve para cubrir impagos en nóminas de empresas en crisis.</a:t>
            </a:r>
          </a:p>
        </p:txBody>
      </p:sp>
      <p:sp>
        <p:nvSpPr>
          <p:cNvPr id="4198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C4AD0B-EE20-2D4A-BA57-264805AE9A8E}" type="slidenum">
              <a:rPr lang="es-ES" smtClean="0">
                <a:latin typeface="Arial" pitchFamily="8" charset="0"/>
                <a:ea typeface="ＭＳ Ｐゴシック" pitchFamily="40" charset="-128"/>
                <a:cs typeface="ＭＳ Ｐゴシック" pitchFamily="40" charset="-128"/>
              </a:rPr>
              <a:pPr/>
              <a:t>14</a:t>
            </a:fld>
            <a:endParaRPr lang="es-ES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31266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403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4403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17623E-7EF2-6A4B-A1DA-FEDA52DD180E}" type="slidenum">
              <a:rPr lang="es-ES" smtClean="0">
                <a:latin typeface="Arial" pitchFamily="8" charset="0"/>
                <a:ea typeface="ＭＳ Ｐゴシック" pitchFamily="40" charset="-128"/>
                <a:cs typeface="ＭＳ Ｐゴシック" pitchFamily="40" charset="-128"/>
              </a:rPr>
              <a:pPr/>
              <a:t>15</a:t>
            </a:fld>
            <a:endParaRPr lang="es-ES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981056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6083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4608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236F7B-6AA1-1643-B3A7-8D77586C6F82}" type="slidenum">
              <a:rPr lang="es-ES" smtClean="0">
                <a:latin typeface="Arial" pitchFamily="8" charset="0"/>
                <a:ea typeface="ＭＳ Ｐゴシック" pitchFamily="40" charset="-128"/>
                <a:cs typeface="ＭＳ Ｐゴシック" pitchFamily="40" charset="-128"/>
              </a:rPr>
              <a:pPr/>
              <a:t>16</a:t>
            </a:fld>
            <a:endParaRPr lang="es-ES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4260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8131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4813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31DB7C-66B3-714A-95CA-D827DEEED4B4}" type="slidenum">
              <a:rPr lang="es-ES" smtClean="0">
                <a:latin typeface="Arial" pitchFamily="8" charset="0"/>
                <a:ea typeface="ＭＳ Ｐゴシック" pitchFamily="40" charset="-128"/>
                <a:cs typeface="ＭＳ Ｐゴシック" pitchFamily="40" charset="-128"/>
              </a:rPr>
              <a:pPr/>
              <a:t>17</a:t>
            </a:fld>
            <a:endParaRPr lang="es-ES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23865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1203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5120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D2DB91-C5FB-134A-AE59-A8B156AE8A3D}" type="slidenum">
              <a:rPr lang="es-ES" smtClean="0">
                <a:latin typeface="Arial" pitchFamily="8" charset="0"/>
                <a:ea typeface="ＭＳ Ｐゴシック" pitchFamily="40" charset="-128"/>
                <a:cs typeface="ＭＳ Ｐゴシック" pitchFamily="40" charset="-128"/>
              </a:rPr>
              <a:pPr/>
              <a:t>19</a:t>
            </a:fld>
            <a:endParaRPr lang="es-ES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45736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3251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5325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C2314D-BFF9-3F4A-A90F-D897FE76FEE0}" type="slidenum">
              <a:rPr lang="es-ES" smtClean="0">
                <a:latin typeface="Arial" pitchFamily="8" charset="0"/>
                <a:ea typeface="ＭＳ Ｐゴシック" pitchFamily="40" charset="-128"/>
                <a:cs typeface="ＭＳ Ｐゴシック" pitchFamily="40" charset="-128"/>
              </a:rPr>
              <a:pPr/>
              <a:t>20</a:t>
            </a:fld>
            <a:endParaRPr lang="es-ES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915987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529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5530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DDF0F6-803E-8F41-9A16-6B7F608D7F50}" type="slidenum">
              <a:rPr lang="es-ES" smtClean="0">
                <a:latin typeface="Arial" pitchFamily="8" charset="0"/>
                <a:ea typeface="ＭＳ Ｐゴシック" pitchFamily="40" charset="-128"/>
                <a:cs typeface="ＭＳ Ｐゴシック" pitchFamily="40" charset="-128"/>
              </a:rPr>
              <a:pPr/>
              <a:t>21</a:t>
            </a:fld>
            <a:endParaRPr lang="es-ES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0231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945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1946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31FEE7-21A7-9A4D-8439-8D20C703FD35}" type="slidenum">
              <a:rPr lang="es-ES" smtClean="0">
                <a:latin typeface="Arial" pitchFamily="8" charset="0"/>
                <a:ea typeface="ＭＳ Ｐゴシック" pitchFamily="40" charset="-128"/>
                <a:cs typeface="ＭＳ Ｐゴシック" pitchFamily="40" charset="-128"/>
              </a:rPr>
              <a:pPr/>
              <a:t>3</a:t>
            </a:fld>
            <a:endParaRPr lang="es-ES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18981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734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5734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F94C30-68CA-B945-90AA-4280843239A9}" type="slidenum">
              <a:rPr lang="es-ES" smtClean="0">
                <a:latin typeface="Arial" pitchFamily="8" charset="0"/>
                <a:ea typeface="ＭＳ Ｐゴシック" pitchFamily="40" charset="-128"/>
                <a:cs typeface="ＭＳ Ｐゴシック" pitchFamily="40" charset="-128"/>
              </a:rPr>
              <a:pPr/>
              <a:t>22</a:t>
            </a:fld>
            <a:endParaRPr lang="es-ES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96518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939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5939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3BA538-646E-8540-BFB0-7842C7B447E5}" type="slidenum">
              <a:rPr lang="es-ES" smtClean="0">
                <a:latin typeface="Arial" pitchFamily="8" charset="0"/>
                <a:ea typeface="ＭＳ Ｐゴシック" pitchFamily="40" charset="-128"/>
                <a:cs typeface="ＭＳ Ｐゴシック" pitchFamily="40" charset="-128"/>
              </a:rPr>
              <a:pPr/>
              <a:t>23</a:t>
            </a:fld>
            <a:endParaRPr lang="es-ES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607262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1443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6144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D9EE6B-644C-F74A-BC61-AEDB3782F895}" type="slidenum">
              <a:rPr lang="es-ES" smtClean="0">
                <a:latin typeface="Arial" pitchFamily="8" charset="0"/>
                <a:ea typeface="ＭＳ Ｐゴシック" pitchFamily="40" charset="-128"/>
                <a:cs typeface="ＭＳ Ｐゴシック" pitchFamily="40" charset="-128"/>
              </a:rPr>
              <a:pPr/>
              <a:t>24</a:t>
            </a:fld>
            <a:endParaRPr lang="es-ES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76558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3491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6349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A064CF-6027-CA49-BB28-81415EC11438}" type="slidenum">
              <a:rPr lang="es-ES" smtClean="0">
                <a:latin typeface="Arial" pitchFamily="8" charset="0"/>
                <a:ea typeface="ＭＳ Ｐゴシック" pitchFamily="40" charset="-128"/>
                <a:cs typeface="ＭＳ Ｐゴシック" pitchFamily="40" charset="-128"/>
              </a:rPr>
              <a:pPr/>
              <a:t>25</a:t>
            </a:fld>
            <a:endParaRPr lang="es-ES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979937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553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6554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7F995F-DDDD-1248-8934-6CD70FC892F8}" type="slidenum">
              <a:rPr lang="es-ES" smtClean="0">
                <a:latin typeface="Arial" pitchFamily="8" charset="0"/>
                <a:ea typeface="ＭＳ Ｐゴシック" pitchFamily="40" charset="-128"/>
                <a:cs typeface="ＭＳ Ｐゴシック" pitchFamily="40" charset="-128"/>
              </a:rPr>
              <a:pPr/>
              <a:t>26</a:t>
            </a:fld>
            <a:endParaRPr lang="es-ES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68141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758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6758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9AA6B5-EE25-A04E-B8E8-5A8ECB61C8F1}" type="slidenum">
              <a:rPr lang="es-ES" smtClean="0">
                <a:latin typeface="Arial" pitchFamily="8" charset="0"/>
                <a:ea typeface="ＭＳ Ｐゴシック" pitchFamily="40" charset="-128"/>
                <a:cs typeface="ＭＳ Ｐゴシック" pitchFamily="40" charset="-128"/>
              </a:rPr>
              <a:pPr/>
              <a:t>27</a:t>
            </a:fld>
            <a:endParaRPr lang="es-ES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28888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963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6963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3C4BE6-425B-BA4E-B1FA-EB2F409803F4}" type="slidenum">
              <a:rPr lang="es-ES" smtClean="0">
                <a:latin typeface="Arial" pitchFamily="8" charset="0"/>
                <a:ea typeface="ＭＳ Ｐゴシック" pitchFamily="40" charset="-128"/>
                <a:cs typeface="ＭＳ Ｐゴシック" pitchFamily="40" charset="-128"/>
              </a:rPr>
              <a:pPr/>
              <a:t>28</a:t>
            </a:fld>
            <a:endParaRPr lang="es-ES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68271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1683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7168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CFCC85-AEFF-3C4A-BCA0-7A5B0C1A6983}" type="slidenum">
              <a:rPr lang="es-ES" smtClean="0">
                <a:latin typeface="Arial" pitchFamily="8" charset="0"/>
                <a:ea typeface="ＭＳ Ｐゴシック" pitchFamily="40" charset="-128"/>
                <a:cs typeface="ＭＳ Ｐゴシック" pitchFamily="40" charset="-128"/>
              </a:rPr>
              <a:pPr/>
              <a:t>29</a:t>
            </a:fld>
            <a:endParaRPr lang="es-ES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0268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3731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7373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9CC32B-5ED6-CC43-BE22-6B209F3EDE73}" type="slidenum">
              <a:rPr lang="es-ES" smtClean="0">
                <a:latin typeface="Arial" pitchFamily="8" charset="0"/>
                <a:ea typeface="ＭＳ Ｐゴシック" pitchFamily="40" charset="-128"/>
                <a:cs typeface="ＭＳ Ｐゴシック" pitchFamily="40" charset="-128"/>
              </a:rPr>
              <a:pPr/>
              <a:t>30</a:t>
            </a:fld>
            <a:endParaRPr lang="es-ES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57669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577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7578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678636-8B21-3442-B975-765F4BEE44F1}" type="slidenum">
              <a:rPr lang="es-ES" smtClean="0">
                <a:latin typeface="Arial" pitchFamily="8" charset="0"/>
                <a:ea typeface="ＭＳ Ｐゴシック" pitchFamily="40" charset="-128"/>
                <a:cs typeface="ＭＳ Ｐゴシック" pitchFamily="40" charset="-128"/>
              </a:rPr>
              <a:pPr/>
              <a:t>31</a:t>
            </a:fld>
            <a:endParaRPr lang="es-ES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9444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150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2150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7CEE4A-40B2-8144-BD9F-17B2FA143EB2}" type="slidenum">
              <a:rPr lang="es-ES" smtClean="0">
                <a:latin typeface="Arial" pitchFamily="8" charset="0"/>
                <a:ea typeface="ＭＳ Ｐゴシック" pitchFamily="40" charset="-128"/>
                <a:cs typeface="ＭＳ Ｐゴシック" pitchFamily="40" charset="-128"/>
              </a:rPr>
              <a:pPr/>
              <a:t>4</a:t>
            </a:fld>
            <a:endParaRPr lang="es-ES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66602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782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7782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B07A69-1DA6-B148-8944-3572EEAB0ACD}" type="slidenum">
              <a:rPr lang="es-ES" smtClean="0">
                <a:latin typeface="Arial" pitchFamily="8" charset="0"/>
                <a:ea typeface="ＭＳ Ｐゴシック" pitchFamily="40" charset="-128"/>
                <a:cs typeface="ＭＳ Ｐゴシック" pitchFamily="40" charset="-128"/>
              </a:rPr>
              <a:pPr/>
              <a:t>32</a:t>
            </a:fld>
            <a:endParaRPr lang="es-ES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415688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987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7987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977E70-FC8A-344F-BC9C-D5F46BDF28F2}" type="slidenum">
              <a:rPr lang="es-ES" smtClean="0">
                <a:latin typeface="Arial" pitchFamily="8" charset="0"/>
                <a:ea typeface="ＭＳ Ｐゴシック" pitchFamily="40" charset="-128"/>
                <a:cs typeface="ＭＳ Ｐゴシック" pitchFamily="40" charset="-128"/>
              </a:rPr>
              <a:pPr/>
              <a:t>33</a:t>
            </a:fld>
            <a:endParaRPr lang="es-ES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55701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1923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8192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612CC2-94EA-E346-B95C-D0AE109B024D}" type="slidenum">
              <a:rPr lang="es-ES" smtClean="0">
                <a:latin typeface="Arial" pitchFamily="8" charset="0"/>
                <a:ea typeface="ＭＳ Ｐゴシック" pitchFamily="40" charset="-128"/>
                <a:cs typeface="ＭＳ Ｐゴシック" pitchFamily="40" charset="-128"/>
              </a:rPr>
              <a:pPr/>
              <a:t>34</a:t>
            </a:fld>
            <a:endParaRPr lang="es-ES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16791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3971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8397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53B8E1-9F85-C248-8191-CCBB17800D1B}" type="slidenum">
              <a:rPr lang="es-ES" smtClean="0">
                <a:latin typeface="Arial" pitchFamily="8" charset="0"/>
                <a:ea typeface="ＭＳ Ｐゴシック" pitchFamily="40" charset="-128"/>
                <a:cs typeface="ＭＳ Ｐゴシック" pitchFamily="40" charset="-128"/>
              </a:rPr>
              <a:pPr/>
              <a:t>35</a:t>
            </a:fld>
            <a:endParaRPr lang="es-ES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5106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DC2A98-246C-4446-B7A6-BF38C5F2CF6E}" type="slidenum">
              <a:rPr lang="es-ES" smtClean="0">
                <a:latin typeface="Arial" pitchFamily="8" charset="0"/>
                <a:ea typeface="ＭＳ Ｐゴシック" pitchFamily="40" charset="-128"/>
                <a:cs typeface="ＭＳ Ｐゴシック" pitchFamily="40" charset="-128"/>
              </a:rPr>
              <a:pPr/>
              <a:t>5</a:t>
            </a:fld>
            <a:endParaRPr lang="es-ES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0552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5603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2560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A1CB15-72F0-4646-992A-4158CECD8883}" type="slidenum">
              <a:rPr lang="es-ES" smtClean="0">
                <a:latin typeface="Arial" pitchFamily="8" charset="0"/>
                <a:ea typeface="ＭＳ Ｐゴシック" pitchFamily="40" charset="-128"/>
                <a:cs typeface="ＭＳ Ｐゴシック" pitchFamily="40" charset="-128"/>
              </a:rPr>
              <a:pPr/>
              <a:t>6</a:t>
            </a:fld>
            <a:endParaRPr lang="es-ES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27452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7651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2765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50DE39-226E-B345-AB6A-E74E4CEBD8B0}" type="slidenum">
              <a:rPr lang="es-ES" smtClean="0">
                <a:latin typeface="Arial" pitchFamily="8" charset="0"/>
                <a:ea typeface="ＭＳ Ｐゴシック" pitchFamily="40" charset="-128"/>
                <a:cs typeface="ＭＳ Ｐゴシック" pitchFamily="40" charset="-128"/>
              </a:rPr>
              <a:pPr/>
              <a:t>7</a:t>
            </a:fld>
            <a:endParaRPr lang="es-ES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32763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2970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8DC6AC-8323-3E49-990E-6EB966751E95}" type="slidenum">
              <a:rPr lang="es-ES" smtClean="0">
                <a:latin typeface="Arial" pitchFamily="8" charset="0"/>
                <a:ea typeface="ＭＳ Ｐゴシック" pitchFamily="40" charset="-128"/>
                <a:cs typeface="ＭＳ Ｐゴシック" pitchFamily="40" charset="-128"/>
              </a:rPr>
              <a:pPr/>
              <a:t>8</a:t>
            </a:fld>
            <a:endParaRPr lang="es-ES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426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174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174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B36D18-DE92-A647-B42A-745F0D16E505}" type="slidenum">
              <a:rPr lang="es-ES" smtClean="0">
                <a:latin typeface="Arial" pitchFamily="8" charset="0"/>
                <a:ea typeface="ＭＳ Ｐゴシック" pitchFamily="40" charset="-128"/>
                <a:cs typeface="ＭＳ Ｐゴシック" pitchFamily="40" charset="-128"/>
              </a:rPr>
              <a:pPr/>
              <a:t>9</a:t>
            </a:fld>
            <a:endParaRPr lang="es-ES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8249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1 Marcador de imagen de diapositiva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379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379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DE3A6A-B3CC-234F-8EC5-8C67366BE19E}" type="slidenum">
              <a:rPr lang="es-ES" smtClean="0">
                <a:latin typeface="Arial" pitchFamily="8" charset="0"/>
                <a:ea typeface="ＭＳ Ｐゴシック" pitchFamily="40" charset="-128"/>
                <a:cs typeface="ＭＳ Ｐゴシック" pitchFamily="40" charset="-128"/>
              </a:rPr>
              <a:pPr/>
              <a:t>10</a:t>
            </a:fld>
            <a:endParaRPr lang="es-ES" smtClean="0">
              <a:latin typeface="Arial" pitchFamily="8" charset="0"/>
              <a:ea typeface="ＭＳ Ｐゴシック" pitchFamily="40" charset="-128"/>
              <a:cs typeface="ＭＳ Ｐゴシック" pitchFamily="4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4281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://www.ua.es/es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dlsi.ua.es/2010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0 Forma"/>
          <p:cNvSpPr>
            <a:spLocks/>
          </p:cNvSpPr>
          <p:nvPr userDrawn="1"/>
        </p:nvSpPr>
        <p:spPr bwMode="auto">
          <a:xfrm>
            <a:off x="1687513" y="5715000"/>
            <a:ext cx="7456487" cy="487363"/>
          </a:xfrm>
          <a:custGeom>
            <a:avLst/>
            <a:gdLst>
              <a:gd name="T0" fmla="*/ 4697 w 4697"/>
              <a:gd name="T1" fmla="*/ 0 h 367"/>
              <a:gd name="T2" fmla="*/ 4697 w 4697"/>
              <a:gd name="T3" fmla="*/ 367 h 367"/>
              <a:gd name="T4" fmla="*/ 0 w 4697"/>
              <a:gd name="T5" fmla="*/ 218 h 367"/>
              <a:gd name="T6" fmla="*/ 4697 w 4697"/>
              <a:gd name="T7" fmla="*/ 0 h 367"/>
              <a:gd name="T8" fmla="*/ 0 60000 65536"/>
              <a:gd name="T9" fmla="*/ 0 60000 65536"/>
              <a:gd name="T10" fmla="*/ 0 60000 65536"/>
              <a:gd name="T11" fmla="*/ 0 60000 65536"/>
              <a:gd name="T12" fmla="*/ 0 w 4697"/>
              <a:gd name="T13" fmla="*/ 0 h 367"/>
              <a:gd name="T14" fmla="*/ 0 w 4697"/>
              <a:gd name="T15" fmla="*/ 0 h 36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97" h="367">
                <a:moveTo>
                  <a:pt x="4697" y="0"/>
                </a:moveTo>
                <a:lnTo>
                  <a:pt x="4697" y="367"/>
                </a:lnTo>
                <a:lnTo>
                  <a:pt x="0" y="218"/>
                </a:lnTo>
                <a:lnTo>
                  <a:pt x="4697" y="0"/>
                </a:lnTo>
                <a:close/>
              </a:path>
            </a:pathLst>
          </a:custGeom>
          <a:solidFill>
            <a:srgbClr val="0070C0">
              <a:alpha val="40000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s-ES" sz="1800">
              <a:latin typeface="Eras Medium ITC" pitchFamily="34" charset="0"/>
              <a:ea typeface="+mn-ea"/>
              <a:cs typeface="+mn-cs"/>
            </a:endParaRPr>
          </a:p>
        </p:txBody>
      </p:sp>
      <p:sp>
        <p:nvSpPr>
          <p:cNvPr id="4" name="11 Forma"/>
          <p:cNvSpPr>
            <a:spLocks/>
          </p:cNvSpPr>
          <p:nvPr userDrawn="1"/>
        </p:nvSpPr>
        <p:spPr bwMode="auto">
          <a:xfrm>
            <a:off x="36513" y="5999163"/>
            <a:ext cx="9107487" cy="788987"/>
          </a:xfrm>
          <a:custGeom>
            <a:avLst/>
            <a:gdLst>
              <a:gd name="T0" fmla="*/ 0 w 5760"/>
              <a:gd name="T1" fmla="*/ 0 h 528"/>
              <a:gd name="T2" fmla="*/ 5760 w 5760"/>
              <a:gd name="T3" fmla="*/ 0 h 528"/>
              <a:gd name="T4" fmla="*/ 5760 w 5760"/>
              <a:gd name="T5" fmla="*/ 528 h 528"/>
              <a:gd name="T6" fmla="*/ 48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0 w 5760"/>
              <a:gd name="T15" fmla="*/ 0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0" y="0"/>
                </a:moveTo>
                <a:lnTo>
                  <a:pt x="5760" y="0"/>
                </a:lnTo>
                <a:lnTo>
                  <a:pt x="5760" y="528"/>
                </a:lnTo>
                <a:lnTo>
                  <a:pt x="48" y="0"/>
                </a:lnTo>
              </a:path>
            </a:pathLst>
          </a:cu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s-ES" sz="1800">
              <a:latin typeface="Eras Medium ITC" pitchFamily="34" charset="0"/>
              <a:ea typeface="+mn-ea"/>
              <a:cs typeface="+mn-cs"/>
            </a:endParaRPr>
          </a:p>
        </p:txBody>
      </p:sp>
      <p:cxnSp>
        <p:nvCxnSpPr>
          <p:cNvPr id="5" name="Picture 7"/>
          <p:cNvCxnSpPr/>
          <p:nvPr userDrawn="1"/>
        </p:nvCxnSpPr>
        <p:spPr>
          <a:xfrm>
            <a:off x="9143" y="5894344"/>
            <a:ext cx="9143177" cy="790656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10 Rectángulo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gradFill rotWithShape="1">
            <a:gsLst>
              <a:gs pos="0">
                <a:srgbClr val="C0C0C0">
                  <a:alpha val="56000"/>
                </a:srgb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1800">
              <a:latin typeface="Eras Medium ITC" pitchFamily="34" charset="0"/>
              <a:ea typeface="+mn-ea"/>
              <a:cs typeface="+mn-cs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 userDrawn="1"/>
        </p:nvSpPr>
        <p:spPr bwMode="auto">
          <a:xfrm>
            <a:off x="533400" y="4770438"/>
            <a:ext cx="8089900" cy="1477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>
              <a:defRPr/>
            </a:pPr>
            <a:r>
              <a:rPr lang="es-ES_tradnl" b="1">
                <a:solidFill>
                  <a:srgbClr val="003399"/>
                </a:solidFill>
                <a:latin typeface="Tahoma" charset="0"/>
                <a:ea typeface="+mn-ea"/>
                <a:cs typeface="+mn-cs"/>
              </a:rPr>
              <a:t>2010-2011</a:t>
            </a:r>
            <a:endParaRPr lang="es-ES" b="1">
              <a:solidFill>
                <a:srgbClr val="003399"/>
              </a:solidFill>
              <a:latin typeface="Tahoma" charset="0"/>
              <a:ea typeface="+mn-ea"/>
              <a:cs typeface="+mn-cs"/>
            </a:endParaRPr>
          </a:p>
          <a:p>
            <a:pPr algn="ctr" eaLnBrk="0" hangingPunct="0">
              <a:defRPr/>
            </a:pPr>
            <a:r>
              <a:rPr lang="es-ES" b="1">
                <a:solidFill>
                  <a:srgbClr val="333333"/>
                </a:solidFill>
                <a:latin typeface="Tahoma" charset="0"/>
                <a:ea typeface="+mn-ea"/>
                <a:cs typeface="+mn-cs"/>
              </a:rPr>
              <a:t>Grado en Ingeniería Informática</a:t>
            </a:r>
          </a:p>
          <a:p>
            <a:pPr algn="ctr" eaLnBrk="0" hangingPunct="0">
              <a:spcBef>
                <a:spcPct val="50000"/>
              </a:spcBef>
              <a:defRPr/>
            </a:pPr>
            <a:endParaRPr lang="es-ES" sz="2800" i="1">
              <a:latin typeface="Tahoma" charset="0"/>
              <a:ea typeface="+mn-ea"/>
              <a:cs typeface="+mn-cs"/>
            </a:endParaRPr>
          </a:p>
        </p:txBody>
      </p:sp>
      <p:sp>
        <p:nvSpPr>
          <p:cNvPr id="8" name="19 Rectángulo"/>
          <p:cNvSpPr/>
          <p:nvPr userDrawn="1"/>
        </p:nvSpPr>
        <p:spPr>
          <a:xfrm>
            <a:off x="5304361" y="2819400"/>
            <a:ext cx="3077639" cy="15081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ES" sz="1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+mn-ea"/>
                <a:cs typeface="+mn-cs"/>
              </a:rPr>
              <a:t>Profesores:</a:t>
            </a:r>
          </a:p>
          <a:p>
            <a:pPr algn="ctr">
              <a:defRPr/>
            </a:pPr>
            <a:r>
              <a:rPr lang="es-ES" sz="26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+mn-ea"/>
                <a:cs typeface="+mn-cs"/>
              </a:rPr>
              <a:t>Andrés Montoyo</a:t>
            </a:r>
          </a:p>
          <a:p>
            <a:pPr algn="ctr">
              <a:defRPr/>
            </a:pPr>
            <a:r>
              <a:rPr lang="es-ES" sz="26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+mn-ea"/>
                <a:cs typeface="+mn-cs"/>
              </a:rPr>
              <a:t>Manuel Marco</a:t>
            </a:r>
          </a:p>
          <a:p>
            <a:pPr algn="ctr">
              <a:defRPr/>
            </a:pPr>
            <a:r>
              <a:rPr lang="es-ES" sz="26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+mn-ea"/>
                <a:cs typeface="+mn-cs"/>
              </a:rPr>
              <a:t>Sonia Vázquez</a:t>
            </a:r>
          </a:p>
        </p:txBody>
      </p:sp>
      <p:pic>
        <p:nvPicPr>
          <p:cNvPr id="10" name="Picture 14" descr="DLSI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819400"/>
            <a:ext cx="1676400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6" descr="logo Universidad Alicante">
            <a:hlinkClick r:id="rId4" tooltip="HOME - Universidad de Alicante"/>
          </p:cNvPr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914400" y="3733800"/>
            <a:ext cx="25050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 descr="Imagen de noticia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886200" y="3505200"/>
            <a:ext cx="1371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24 Rectángulo"/>
          <p:cNvSpPr/>
          <p:nvPr userDrawn="1"/>
        </p:nvSpPr>
        <p:spPr>
          <a:xfrm>
            <a:off x="304800" y="6150114"/>
            <a:ext cx="1371600" cy="707886"/>
          </a:xfrm>
          <a:prstGeom prst="rect">
            <a:avLst/>
          </a:prstGeom>
          <a:noFill/>
          <a:scene3d>
            <a:camera prst="orthographicFront"/>
            <a:lightRig rig="flat" dir="tl">
              <a:rot lat="0" lon="0" rev="6600000"/>
            </a:lightRig>
          </a:scene3d>
          <a:sp3d>
            <a:bevelT w="6350"/>
            <a:bevelB w="6350"/>
          </a:sp3d>
        </p:spPr>
        <p:txBody>
          <a:bodyPr>
            <a:spAutoFit/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s-E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  <a:ea typeface="+mn-ea"/>
                <a:cs typeface="+mn-cs"/>
              </a:rPr>
              <a:t>STI</a:t>
            </a:r>
          </a:p>
        </p:txBody>
      </p:sp>
      <p:sp>
        <p:nvSpPr>
          <p:cNvPr id="9" name="8 Rectángulo"/>
          <p:cNvSpPr>
            <a:spLocks noGrp="1"/>
          </p:cNvSpPr>
          <p:nvPr>
            <p:ph type="title"/>
          </p:nvPr>
        </p:nvSpPr>
        <p:spPr>
          <a:xfrm>
            <a:off x="558800" y="809625"/>
            <a:ext cx="7772400" cy="1470025"/>
          </a:xfrm>
        </p:spPr>
        <p:txBody>
          <a:bodyPr/>
          <a:lstStyle>
            <a:lvl1pPr marL="0" indent="0">
              <a:defRPr/>
            </a:lvl1pPr>
          </a:lstStyle>
          <a:p>
            <a:r>
              <a:rPr lang="es-ES"/>
              <a:t>Haga clic para cambiar el estilo de título	</a:t>
            </a:r>
          </a:p>
        </p:txBody>
      </p:sp>
      <p:sp>
        <p:nvSpPr>
          <p:cNvPr id="14" name="17 Rectángulo"/>
          <p:cNvSpPr>
            <a:spLocks noGrp="1"/>
          </p:cNvSpPr>
          <p:nvPr>
            <p:ph type="dt" sz="half" idx="10"/>
          </p:nvPr>
        </p:nvSpPr>
        <p:spPr>
          <a:xfrm>
            <a:off x="439738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26 Rectángulo"/>
          <p:cNvSpPr>
            <a:spLocks noGrp="1"/>
          </p:cNvSpPr>
          <p:nvPr>
            <p:ph type="sldNum" sz="quarter" idx="11"/>
          </p:nvPr>
        </p:nvSpPr>
        <p:spPr>
          <a:xfrm>
            <a:off x="6535738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B1375-A761-2249-AC2C-837272891A09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17 Rectángulo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2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6F4F46-3EFC-6747-9803-5A411AA9AAF3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17 Rectángulo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2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B870A9-3D0F-CE48-BAA0-7470CED80281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4" name="17 Rectángulo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2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B25DBD-B23D-DC46-A8AA-A629EE880300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4" name="17 Rectángulo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2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F0C029-61D5-3346-B765-DCD504D72DC8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17 Rectángulo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2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0C2357-9B37-1E48-85AE-56AB02B5CB7C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17 Rectángulo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2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73C62E-959F-CB44-9858-07CE3E5F23F7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17 Rectángulo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2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B453F3-A9B6-444D-91DA-5F98EDE7A8EB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7 Rectángulo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2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4BCF18-8AEF-354D-A95E-9DD8230D0233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17 Rectángulo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2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D64BF-77D3-B542-A307-8705E7490DBE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17 Rectángulo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2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5F2E9B-C938-914B-BF4F-AAB8684256AB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"/>
          <p:cNvSpPr>
            <a:spLocks/>
          </p:cNvSpPr>
          <p:nvPr userDrawn="1"/>
        </p:nvSpPr>
        <p:spPr bwMode="auto">
          <a:xfrm>
            <a:off x="457200" y="4953000"/>
            <a:ext cx="3802063" cy="1443038"/>
          </a:xfrm>
          <a:custGeom>
            <a:avLst/>
            <a:gdLst>
              <a:gd name="T0" fmla="*/ 0 w 5760"/>
              <a:gd name="T1" fmla="*/ 0 h 528"/>
              <a:gd name="T2" fmla="*/ 5760 w 5760"/>
              <a:gd name="T3" fmla="*/ 0 h 528"/>
              <a:gd name="T4" fmla="*/ 5760 w 5760"/>
              <a:gd name="T5" fmla="*/ 528 h 528"/>
              <a:gd name="T6" fmla="*/ 48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0 w 5760"/>
              <a:gd name="T15" fmla="*/ 0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rgbClr val="0070C0">
              <a:alpha val="40000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s-ES" sz="1800">
              <a:latin typeface="Eras Medium ITC" pitchFamily="34" charset="0"/>
              <a:ea typeface="+mn-ea"/>
              <a:cs typeface="+mn-cs"/>
            </a:endParaRPr>
          </a:p>
        </p:txBody>
      </p:sp>
      <p:sp>
        <p:nvSpPr>
          <p:cNvPr id="90115" name="11 Forma"/>
          <p:cNvSpPr>
            <a:spLocks/>
          </p:cNvSpPr>
          <p:nvPr/>
        </p:nvSpPr>
        <p:spPr bwMode="auto">
          <a:xfrm>
            <a:off x="0" y="5486400"/>
            <a:ext cx="3505200" cy="1066800"/>
          </a:xfrm>
          <a:custGeom>
            <a:avLst/>
            <a:gdLst>
              <a:gd name="T0" fmla="*/ 0 w 5760"/>
              <a:gd name="T1" fmla="*/ 0 h 528"/>
              <a:gd name="T2" fmla="*/ 5760 w 5760"/>
              <a:gd name="T3" fmla="*/ 0 h 528"/>
              <a:gd name="T4" fmla="*/ 5760 w 5760"/>
              <a:gd name="T5" fmla="*/ 528 h 528"/>
              <a:gd name="T6" fmla="*/ 48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0 w 5760"/>
              <a:gd name="T15" fmla="*/ 0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s-ES" sz="1800">
              <a:latin typeface="Eras Medium ITC" pitchFamily="34" charset="0"/>
              <a:ea typeface="+mn-ea"/>
              <a:cs typeface="+mn-cs"/>
            </a:endParaRPr>
          </a:p>
        </p:txBody>
      </p:sp>
      <p:cxnSp>
        <p:nvCxnSpPr>
          <p:cNvPr id="15" name="Picture 4"/>
          <p:cNvCxnSpPr/>
          <p:nvPr/>
        </p:nvCxnSpPr>
        <p:spPr>
          <a:xfrm>
            <a:off x="11816" y="5763367"/>
            <a:ext cx="3938768" cy="1084869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29 Rectángul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4"/>
            <a:r>
              <a:rPr lang="en-US"/>
              <a:t>Sixth level</a:t>
            </a:r>
          </a:p>
          <a:p>
            <a:pPr lvl="4"/>
            <a:r>
              <a:rPr lang="en-US"/>
              <a:t>Seventh level</a:t>
            </a:r>
          </a:p>
          <a:p>
            <a:pPr lvl="4"/>
            <a:r>
              <a:rPr lang="en-US"/>
              <a:t>Eighth level</a:t>
            </a:r>
          </a:p>
          <a:p>
            <a:pPr lvl="4"/>
            <a:r>
              <a:rPr lang="en-US"/>
              <a:t>Ninth level</a:t>
            </a:r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0" y="0"/>
            <a:ext cx="9144000" cy="1295400"/>
          </a:xfrm>
          <a:prstGeom prst="rect">
            <a:avLst/>
          </a:prstGeom>
          <a:gradFill rotWithShape="1">
            <a:gsLst>
              <a:gs pos="0">
                <a:srgbClr val="C0C0C0">
                  <a:alpha val="56000"/>
                </a:srgb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1800">
              <a:latin typeface="Arial Narrow" charset="0"/>
              <a:ea typeface="+mn-ea"/>
              <a:cs typeface="+mn-cs"/>
            </a:endParaRPr>
          </a:p>
        </p:txBody>
      </p:sp>
      <p:sp>
        <p:nvSpPr>
          <p:cNvPr id="90120" name="17 Rectángulo"/>
          <p:cNvSpPr>
            <a:spLocks noGrp="1"/>
          </p:cNvSpPr>
          <p:nvPr>
            <p:ph type="dt" sz="half" idx="2"/>
          </p:nvPr>
        </p:nvSpPr>
        <p:spPr bwMode="auto">
          <a:xfrm>
            <a:off x="6727825" y="6408738"/>
            <a:ext cx="19192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Eras Medium ITC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" name="20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Eras Medium ITC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3F3E805A-E072-AD49-BA0B-A835BF578502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  <p:sp>
        <p:nvSpPr>
          <p:cNvPr id="12" name="11 Rectángulo"/>
          <p:cNvSpPr/>
          <p:nvPr userDrawn="1"/>
        </p:nvSpPr>
        <p:spPr>
          <a:xfrm>
            <a:off x="304800" y="6150114"/>
            <a:ext cx="1371600" cy="707886"/>
          </a:xfrm>
          <a:prstGeom prst="rect">
            <a:avLst/>
          </a:prstGeom>
          <a:noFill/>
          <a:scene3d>
            <a:camera prst="orthographicFront"/>
            <a:lightRig rig="flat" dir="tl">
              <a:rot lat="0" lon="0" rev="6600000"/>
            </a:lightRig>
          </a:scene3d>
          <a:sp3d>
            <a:bevelT w="6350"/>
            <a:bevelB w="6350"/>
          </a:sp3d>
        </p:spPr>
        <p:txBody>
          <a:bodyPr>
            <a:spAutoFit/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s-E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  <a:ea typeface="+mn-ea"/>
                <a:cs typeface="+mn-cs"/>
              </a:rPr>
              <a:t>STI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42900" indent="-342900" algn="l" defTabSz="-13873163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ＭＳ Ｐゴシック" charset="-128"/>
          <a:cs typeface="ＭＳ Ｐゴシック" charset="-128"/>
        </a:defRPr>
      </a:lvl1pPr>
      <a:lvl2pPr marL="342900" indent="-342900" algn="l" defTabSz="-13873163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Eras Medium ITC" pitchFamily="34" charset="0"/>
          <a:ea typeface="ＭＳ Ｐゴシック" charset="-128"/>
          <a:cs typeface="ＭＳ Ｐゴシック" charset="-128"/>
        </a:defRPr>
      </a:lvl2pPr>
      <a:lvl3pPr marL="342900" indent="-342900" algn="l" defTabSz="-13873163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Eras Medium ITC" pitchFamily="34" charset="0"/>
          <a:ea typeface="ＭＳ Ｐゴシック" charset="-128"/>
          <a:cs typeface="ＭＳ Ｐゴシック" charset="-128"/>
        </a:defRPr>
      </a:lvl3pPr>
      <a:lvl4pPr marL="342900" indent="-342900" algn="l" defTabSz="-13873163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Eras Medium ITC" pitchFamily="34" charset="0"/>
          <a:ea typeface="ＭＳ Ｐゴシック" charset="-128"/>
          <a:cs typeface="ＭＳ Ｐゴシック" charset="-128"/>
        </a:defRPr>
      </a:lvl4pPr>
      <a:lvl5pPr marL="342900" indent="-342900" algn="l" defTabSz="-13873163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Eras Medium ITC" pitchFamily="34" charset="0"/>
          <a:ea typeface="ＭＳ Ｐゴシック" charset="-128"/>
          <a:cs typeface="ＭＳ Ｐゴシック" charset="-128"/>
        </a:defRPr>
      </a:lvl5pPr>
      <a:lvl6pPr marL="800100" indent="-342900" algn="l" defTabSz="-13873163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Eras Medium ITC" pitchFamily="34" charset="0"/>
        </a:defRPr>
      </a:lvl6pPr>
      <a:lvl7pPr marL="1257300" indent="-342900" algn="l" defTabSz="-13873163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Eras Medium ITC" pitchFamily="34" charset="0"/>
        </a:defRPr>
      </a:lvl7pPr>
      <a:lvl8pPr marL="1714500" indent="-342900" algn="l" defTabSz="-13873163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Eras Medium ITC" pitchFamily="34" charset="0"/>
        </a:defRPr>
      </a:lvl8pPr>
      <a:lvl9pPr marL="2171700" indent="-342900" algn="l" defTabSz="-13873163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Eras Medium ITC" pitchFamily="34" charset="0"/>
        </a:defRPr>
      </a:lvl9pPr>
    </p:titleStyle>
    <p:bodyStyle>
      <a:lvl1pPr marL="342900" indent="-342900" algn="l" defTabSz="-13873163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75000"/>
        <a:buFont typeface="Wingdings 3" pitchFamily="8" charset="2"/>
        <a:buChar char=""/>
        <a:defRPr sz="3100">
          <a:solidFill>
            <a:srgbClr val="333333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-13873163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Verdana" pitchFamily="8" charset="0"/>
        <a:buChar char="◦"/>
        <a:defRPr sz="2600">
          <a:solidFill>
            <a:srgbClr val="333333"/>
          </a:solidFill>
          <a:latin typeface="+mn-lt"/>
          <a:ea typeface="ＭＳ Ｐゴシック" charset="-128"/>
        </a:defRPr>
      </a:lvl2pPr>
      <a:lvl3pPr marL="1143000" indent="-228600" algn="l" defTabSz="-13873163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00000"/>
        <a:buFont typeface="Wingdings 2" pitchFamily="8" charset="2"/>
        <a:buChar char=""/>
        <a:defRPr sz="2400">
          <a:solidFill>
            <a:srgbClr val="333333"/>
          </a:solidFill>
          <a:latin typeface="+mn-lt"/>
          <a:ea typeface="ヒラギノ角ゴ Pro W3" pitchFamily="8" charset="-128"/>
        </a:defRPr>
      </a:lvl3pPr>
      <a:lvl4pPr marL="1600200" indent="-228600" algn="l" defTabSz="-13873163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8" charset="2"/>
        <a:buChar char=""/>
        <a:defRPr sz="2200">
          <a:solidFill>
            <a:srgbClr val="333333"/>
          </a:solidFill>
          <a:latin typeface="+mn-lt"/>
          <a:ea typeface="ヒラギノ角ゴ Pro W3" pitchFamily="8" charset="-128"/>
        </a:defRPr>
      </a:lvl4pPr>
      <a:lvl5pPr marL="2057400" indent="-228600" algn="l" defTabSz="-13873163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8" charset="2"/>
        <a:buChar char=""/>
        <a:defRPr sz="2000">
          <a:solidFill>
            <a:srgbClr val="333333"/>
          </a:solidFill>
          <a:latin typeface="+mn-lt"/>
          <a:ea typeface="ヒラギノ角ゴ Pro W3" pitchFamily="8" charset="-128"/>
        </a:defRPr>
      </a:lvl5pPr>
      <a:lvl6pPr marL="2514600" indent="-228600" algn="l" defTabSz="-13873163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>
          <a:solidFill>
            <a:srgbClr val="333333"/>
          </a:solidFill>
          <a:latin typeface="+mn-lt"/>
        </a:defRPr>
      </a:lvl6pPr>
      <a:lvl7pPr marL="2971800" indent="-228600" algn="l" defTabSz="-13873163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>
          <a:solidFill>
            <a:srgbClr val="333333"/>
          </a:solidFill>
          <a:latin typeface="+mn-lt"/>
        </a:defRPr>
      </a:lvl7pPr>
      <a:lvl8pPr marL="3429000" indent="-228600" algn="l" defTabSz="-13873163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>
          <a:solidFill>
            <a:srgbClr val="333333"/>
          </a:solidFill>
          <a:latin typeface="+mn-lt"/>
        </a:defRPr>
      </a:lvl8pPr>
      <a:lvl9pPr marL="3886200" indent="-228600" algn="l" defTabSz="-13873163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>
          <a:solidFill>
            <a:srgbClr val="333333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nomina.pdf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Content Placeholder 3" descr="Slide01.jp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28600" y="2362200"/>
            <a:ext cx="4876800" cy="21844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3716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s-ES_tradnl" dirty="0" smtClean="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  <a:t>Tema 8: Proceso de Recursos Humanos </a:t>
            </a:r>
            <a:endParaRPr lang="es-ES" dirty="0">
              <a:ea typeface="+mj-ea"/>
              <a:cs typeface="+mj-cs"/>
            </a:endParaRPr>
          </a:p>
        </p:txBody>
      </p:sp>
      <p:sp>
        <p:nvSpPr>
          <p:cNvPr id="15364" name="TextBox 5"/>
          <p:cNvSpPr txBox="1">
            <a:spLocks noChangeArrowheads="1"/>
          </p:cNvSpPr>
          <p:nvPr/>
        </p:nvSpPr>
        <p:spPr bwMode="auto">
          <a:xfrm>
            <a:off x="1905000" y="4953000"/>
            <a:ext cx="52546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ES" sz="2800"/>
              <a:t>Grado en Ingeniería Informática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>
                <a:ea typeface="ＭＳ Ｐゴシック" pitchFamily="40" charset="-128"/>
                <a:cs typeface="ＭＳ Ｐゴシック" pitchFamily="40" charset="-128"/>
              </a:rPr>
              <a:t>Las aportaciones del trabajador a la SS.</a:t>
            </a:r>
          </a:p>
          <a:p>
            <a:r>
              <a:rPr lang="es-ES" smtClean="0">
                <a:ea typeface="ＭＳ Ｐゴシック" pitchFamily="40" charset="-128"/>
                <a:cs typeface="ＭＳ Ｐゴシック" pitchFamily="40" charset="-128"/>
              </a:rPr>
              <a:t>Las retenciones del IRPF</a:t>
            </a:r>
          </a:p>
          <a:p>
            <a:r>
              <a:rPr lang="es-ES" smtClean="0">
                <a:ea typeface="ＭＳ Ｐゴシック" pitchFamily="40" charset="-128"/>
                <a:cs typeface="ＭＳ Ｐゴシック" pitchFamily="40" charset="-128"/>
              </a:rPr>
              <a:t>Los anticipos</a:t>
            </a:r>
          </a:p>
          <a:p>
            <a:r>
              <a:rPr lang="es-ES" smtClean="0">
                <a:ea typeface="ＭＳ Ｐゴシック" pitchFamily="40" charset="-128"/>
                <a:cs typeface="ＭＳ Ｐゴシック" pitchFamily="40" charset="-128"/>
              </a:rPr>
              <a:t>El valor de los productos recibidos en especie.</a:t>
            </a:r>
          </a:p>
          <a:p>
            <a:r>
              <a:rPr lang="es-ES" smtClean="0">
                <a:ea typeface="ＭＳ Ｐゴシック" pitchFamily="40" charset="-128"/>
                <a:cs typeface="ＭＳ Ｐゴシック" pitchFamily="40" charset="-128"/>
              </a:rPr>
              <a:t>Otras deducciones</a:t>
            </a:r>
          </a:p>
          <a:p>
            <a:endParaRPr lang="es-ES" smtClean="0">
              <a:ea typeface="ＭＳ Ｐゴシック" pitchFamily="40" charset="-128"/>
              <a:cs typeface="ＭＳ Ｐゴシック" pitchFamily="40" charset="-128"/>
            </a:endParaRPr>
          </a:p>
          <a:p>
            <a:r>
              <a:rPr lang="es-ES" smtClean="0">
                <a:ea typeface="ＭＳ Ｐゴシック" pitchFamily="40" charset="-128"/>
                <a:cs typeface="ＭＳ Ｐゴシック" pitchFamily="40" charset="-128"/>
                <a:hlinkClick r:id="rId3" action="ppaction://hlinkfile"/>
              </a:rPr>
              <a:t>Enlace a Nómina</a:t>
            </a:r>
            <a:endParaRPr lang="es-ES" smtClean="0">
              <a:ea typeface="ＭＳ Ｐゴシック" pitchFamily="40" charset="-128"/>
              <a:cs typeface="ＭＳ Ｐゴシック" pitchFamily="40" charset="-128"/>
            </a:endParaRPr>
          </a:p>
          <a:p>
            <a:endParaRPr lang="en-US" smtClean="0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Deducciones:</a:t>
            </a:r>
            <a:endParaRPr lang="es-ES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>
                <a:ea typeface="ＭＳ Ｐゴシック" pitchFamily="40" charset="-128"/>
                <a:cs typeface="ＭＳ Ｐゴシック" pitchFamily="40" charset="-128"/>
              </a:rPr>
              <a:t>Regímenes de la Seguridad Social</a:t>
            </a:r>
          </a:p>
          <a:p>
            <a:pPr lvl="1"/>
            <a:r>
              <a:rPr lang="es-ES" smtClean="0"/>
              <a:t>Régimen General, se aplica a los empleados.</a:t>
            </a:r>
          </a:p>
          <a:p>
            <a:pPr lvl="1"/>
            <a:r>
              <a:rPr lang="es-ES" smtClean="0"/>
              <a:t>Regímenes especiales:</a:t>
            </a:r>
          </a:p>
          <a:p>
            <a:pPr lvl="2"/>
            <a:r>
              <a:rPr lang="es-ES" smtClean="0"/>
              <a:t>Trabajadores autónomos</a:t>
            </a:r>
          </a:p>
          <a:p>
            <a:pPr lvl="2"/>
            <a:r>
              <a:rPr lang="es-ES" smtClean="0"/>
              <a:t>Agrario</a:t>
            </a:r>
          </a:p>
          <a:p>
            <a:pPr lvl="2"/>
            <a:r>
              <a:rPr lang="es-ES" smtClean="0"/>
              <a:t>Trabajadores del mar</a:t>
            </a:r>
          </a:p>
          <a:p>
            <a:pPr lvl="2"/>
            <a:r>
              <a:rPr lang="es-ES" smtClean="0"/>
              <a:t>Minería  del Carbón</a:t>
            </a:r>
          </a:p>
          <a:p>
            <a:pPr lvl="2"/>
            <a:r>
              <a:rPr lang="es-ES" smtClean="0"/>
              <a:t>Empleados hogar.</a:t>
            </a:r>
          </a:p>
          <a:p>
            <a:pPr lvl="1">
              <a:buFont typeface="Verdana" pitchFamily="8" charset="0"/>
              <a:buNone/>
            </a:pPr>
            <a:endParaRPr lang="es-ES" smtClean="0"/>
          </a:p>
          <a:p>
            <a:endParaRPr lang="es-ES" smtClean="0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Seguridad Social</a:t>
            </a:r>
            <a:endParaRPr lang="es-ES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smtClean="0">
                <a:ea typeface="ＭＳ Ｐゴシック" pitchFamily="40" charset="-128"/>
                <a:cs typeface="ＭＳ Ｐゴシック" pitchFamily="40" charset="-128"/>
              </a:rPr>
              <a:t>El pago a la Seguridad social se establece respecto de una base de cotización.</a:t>
            </a:r>
          </a:p>
          <a:p>
            <a:pPr lvl="1"/>
            <a:r>
              <a:rPr lang="es-ES" sz="2000" smtClean="0"/>
              <a:t>La base de cotización se establece con la suma del salario bruto total más el prorrateo de las pagas extraordinarias.</a:t>
            </a:r>
          </a:p>
          <a:p>
            <a:pPr lvl="2"/>
            <a:r>
              <a:rPr lang="es-ES" sz="1800" smtClean="0"/>
              <a:t>Prorrateo pagas extraordinarias /12.</a:t>
            </a:r>
          </a:p>
          <a:p>
            <a:pPr lvl="2"/>
            <a:r>
              <a:rPr lang="es-ES" sz="1800" smtClean="0"/>
              <a:t>Hay dos pagas extraordinarias, por convenio puede haber más, puede existir paga de beneficios. También puede no haber pagas extraordinarias y por tanto 12 pagas anuales.</a:t>
            </a:r>
          </a:p>
          <a:p>
            <a:pPr lvl="1"/>
            <a:r>
              <a:rPr lang="es-ES" sz="2000" smtClean="0"/>
              <a:t>La base es el sueldo mensual del trabajador, con un valor mínimo y máximo según la categoría profesional.</a:t>
            </a:r>
          </a:p>
          <a:p>
            <a:r>
              <a:rPr lang="es-ES" sz="2400" smtClean="0">
                <a:ea typeface="ＭＳ Ｐゴシック" pitchFamily="40" charset="-128"/>
                <a:cs typeface="ＭＳ Ｐゴシック" pitchFamily="40" charset="-128"/>
              </a:rPr>
              <a:t>A partir de la base se aplican unas cuotas a cargo:</a:t>
            </a:r>
          </a:p>
          <a:p>
            <a:pPr lvl="1"/>
            <a:r>
              <a:rPr lang="es-ES" sz="2000" smtClean="0"/>
              <a:t>De la empresa</a:t>
            </a:r>
          </a:p>
          <a:p>
            <a:pPr lvl="1"/>
            <a:r>
              <a:rPr lang="es-ES" sz="2000" smtClean="0"/>
              <a:t>Del trabajador.</a:t>
            </a:r>
          </a:p>
          <a:p>
            <a:endParaRPr lang="es-ES" smtClean="0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Seguridad Social</a:t>
            </a:r>
            <a:endParaRPr lang="es-ES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Bases de Cotización a la Seguridad Social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828800"/>
            <a:ext cx="9144000" cy="46851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0902746"/>
              </p:ext>
            </p:extLst>
          </p:nvPr>
        </p:nvGraphicFramePr>
        <p:xfrm>
          <a:off x="457200" y="1600200"/>
          <a:ext cx="8229600" cy="39738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200" dirty="0"/>
                        <a:t>CONTINGENCIAS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s-ES" sz="1200"/>
                        <a:t>EMPRESA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s-ES" sz="1200"/>
                        <a:t>TRABAJADORES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s-ES" sz="1200"/>
                        <a:t>TOTAL</a:t>
                      </a:r>
                    </a:p>
                  </a:txBody>
                  <a:tcPr marL="47625" marR="47625" marT="47625" marB="47625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/>
                        <a:t>C.Comunes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/>
                        <a:t>23,60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/>
                        <a:t>4,70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/>
                        <a:t>28,30</a:t>
                      </a:r>
                    </a:p>
                  </a:txBody>
                  <a:tcPr marL="47625" marR="47625" marT="47625" marB="47625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/>
                        <a:t>Horas Extraordinariaspor Fuerza Mayor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/>
                        <a:t>12,00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/>
                        <a:t>2,00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/>
                        <a:t>14,00</a:t>
                      </a:r>
                    </a:p>
                  </a:txBody>
                  <a:tcPr marL="47625" marR="47625" marT="47625" marB="47625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dirty="0"/>
                        <a:t>DESEMPLEO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 marL="47625" marR="47625" marT="47625" marB="47625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/>
                        <a:t>Tipo General (1)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5,50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1,55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7,05</a:t>
                      </a:r>
                    </a:p>
                  </a:txBody>
                  <a:tcPr marL="47625" marR="47625" marT="47625" marB="47625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dirty="0"/>
                        <a:t>Contratos de duración determinada a tiempo </a:t>
                      </a:r>
                      <a:r>
                        <a:rPr lang="es-ES" sz="1200" dirty="0" smtClean="0"/>
                        <a:t>completo</a:t>
                      </a:r>
                      <a:endParaRPr lang="es-ES" sz="1200" dirty="0"/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/>
                        <a:t>6,70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1,60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8,30</a:t>
                      </a:r>
                    </a:p>
                  </a:txBody>
                  <a:tcPr marL="47625" marR="47625" marT="47625" marB="47625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/>
                        <a:t>Contratos de duración determinada a tiempo parcial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6,70</a:t>
                      </a:r>
                      <a:endParaRPr lang="es-ES" sz="1200" dirty="0"/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/>
                        <a:t>1,60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8</a:t>
                      </a:r>
                      <a:r>
                        <a:rPr lang="es-ES" sz="1200" dirty="0" smtClean="0"/>
                        <a:t>,30</a:t>
                      </a:r>
                      <a:endParaRPr lang="es-ES" sz="1200" dirty="0"/>
                    </a:p>
                  </a:txBody>
                  <a:tcPr marL="47625" marR="47625" marT="47625" marB="47625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dirty="0"/>
                        <a:t>FOGASA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0,2</a:t>
                      </a:r>
                      <a:endParaRPr lang="es-ES" sz="1200" dirty="0"/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/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0,2</a:t>
                      </a:r>
                    </a:p>
                  </a:txBody>
                  <a:tcPr marL="47625" marR="47625" marT="47625" marB="47625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dirty="0"/>
                        <a:t>FORMACIÓN PROFESIONAL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0,60</a:t>
                      </a:r>
                      <a:endParaRPr lang="es-ES" sz="1200" dirty="0"/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0,10</a:t>
                      </a:r>
                      <a:endParaRPr lang="es-ES" sz="1200" dirty="0"/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0,70</a:t>
                      </a:r>
                    </a:p>
                  </a:txBody>
                  <a:tcPr marL="47625" marR="47625" marT="47625" marB="47625" anchor="ctr"/>
                </a:tc>
              </a:tr>
            </a:tbl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TIPOS DE COTIZACIÓN AL RÉGIMEN GENERAL(%) </a:t>
            </a:r>
            <a:endParaRPr lang="es-ES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>
                <a:ea typeface="ＭＳ Ｐゴシック" pitchFamily="40" charset="-128"/>
                <a:cs typeface="ＭＳ Ｐゴシック" pitchFamily="40" charset="-128"/>
              </a:rPr>
              <a:t>Se calcula en base</a:t>
            </a:r>
          </a:p>
          <a:p>
            <a:pPr lvl="2"/>
            <a:r>
              <a:rPr lang="es-ES" smtClean="0"/>
              <a:t>Salario anual</a:t>
            </a:r>
          </a:p>
          <a:p>
            <a:pPr lvl="2"/>
            <a:r>
              <a:rPr lang="es-ES" smtClean="0"/>
              <a:t>Situación Familiar. Cargas familiares</a:t>
            </a:r>
          </a:p>
          <a:p>
            <a:pPr lvl="2"/>
            <a:r>
              <a:rPr lang="es-ES" smtClean="0"/>
              <a:t>Situación personal. Discapacidades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Retención del IRPF</a:t>
            </a:r>
            <a:endParaRPr lang="es-ES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>
                <a:ea typeface="ＭＳ Ｐゴシック" pitchFamily="40" charset="-128"/>
                <a:cs typeface="ＭＳ Ｐゴシック" pitchFamily="40" charset="-128"/>
              </a:rPr>
              <a:t>Cálculo de la base</a:t>
            </a:r>
          </a:p>
          <a:p>
            <a:r>
              <a:rPr lang="es-ES" smtClean="0">
                <a:ea typeface="ＭＳ Ｐゴシック" pitchFamily="40" charset="-128"/>
                <a:cs typeface="ＭＳ Ｐゴシック" pitchFamily="40" charset="-128"/>
              </a:rPr>
              <a:t>Cálculo del mínimo personal y familiar</a:t>
            </a:r>
          </a:p>
          <a:p>
            <a:r>
              <a:rPr lang="es-ES" smtClean="0">
                <a:ea typeface="ＭＳ Ｐゴシック" pitchFamily="40" charset="-128"/>
                <a:cs typeface="ＭＳ Ｐゴシック" pitchFamily="40" charset="-128"/>
              </a:rPr>
              <a:t>Cálculo del tipo de retención</a:t>
            </a:r>
          </a:p>
          <a:p>
            <a:r>
              <a:rPr lang="es-ES" smtClean="0">
                <a:ea typeface="ＭＳ Ｐゴシック" pitchFamily="40" charset="-128"/>
                <a:cs typeface="ＭＳ Ｐゴシック" pitchFamily="40" charset="-128"/>
              </a:rPr>
              <a:t>Cálculo de la cuota</a:t>
            </a:r>
          </a:p>
          <a:p>
            <a:r>
              <a:rPr lang="es-ES" smtClean="0">
                <a:ea typeface="ＭＳ Ｐゴシック" pitchFamily="40" charset="-128"/>
                <a:cs typeface="ＭＳ Ｐゴシック" pitchFamily="40" charset="-128"/>
              </a:rPr>
              <a:t>Certificado anual de retenciones.</a:t>
            </a:r>
          </a:p>
          <a:p>
            <a:endParaRPr lang="en-US" smtClean="0">
              <a:ea typeface="ＭＳ Ｐゴシック" pitchFamily="40" charset="-128"/>
              <a:cs typeface="ＭＳ Ｐゴシック" pitchFamily="40" charset="-128"/>
            </a:endParaRPr>
          </a:p>
          <a:p>
            <a:endParaRPr lang="en-US" smtClean="0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Cálculo de la retención IRPF</a:t>
            </a:r>
            <a:endParaRPr lang="es-ES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+mj-ea"/>
              <a:cs typeface="+mj-cs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210291"/>
              </p:ext>
            </p:extLst>
          </p:nvPr>
        </p:nvGraphicFramePr>
        <p:xfrm>
          <a:off x="1447800" y="855579"/>
          <a:ext cx="5029200" cy="2725820"/>
        </p:xfrm>
        <a:graphic>
          <a:graphicData uri="http://schemas.openxmlformats.org/drawingml/2006/table">
            <a:tbl>
              <a:tblPr/>
              <a:tblGrid>
                <a:gridCol w="1676400"/>
                <a:gridCol w="1676400"/>
                <a:gridCol w="1676400"/>
              </a:tblGrid>
              <a:tr h="373007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ES_tradnl" sz="1000" b="1" i="1" u="none" strike="noStrike">
                          <a:effectLst/>
                          <a:latin typeface="Arial" charset="0"/>
                        </a:rPr>
                        <a:t>TABLA TRAMOS IRPF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</a:tr>
              <a:tr h="401700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000" b="1" i="1" u="none" strike="noStrike">
                          <a:effectLst/>
                          <a:latin typeface="Arial" charset="0"/>
                        </a:rPr>
                        <a:t>de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000" b="1" i="1" u="none" strike="noStrike"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000" b="1" i="1" u="none" strike="noStrike">
                          <a:effectLst/>
                          <a:latin typeface="Arial" charset="0"/>
                        </a:rPr>
                        <a:t>Retención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387353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charset="0"/>
                        </a:rPr>
                        <a:t>0,00 €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effectLst/>
                          <a:latin typeface="Arial" charset="0"/>
                        </a:rPr>
                        <a:t>12.450,00 €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charset="0"/>
                        </a:rPr>
                        <a:t>19,00%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700"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effectLst/>
                          <a:latin typeface="Arial" charset="0"/>
                        </a:rPr>
                        <a:t>12.450,00 €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charset="0"/>
                        </a:rPr>
                        <a:t>20.200,00 €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charset="0"/>
                        </a:rPr>
                        <a:t>24,00%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353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charset="0"/>
                        </a:rPr>
                        <a:t>20.200,00 €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charset="0"/>
                        </a:rPr>
                        <a:t>35.200,00 €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charset="0"/>
                        </a:rPr>
                        <a:t>30,00%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007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charset="0"/>
                        </a:rPr>
                        <a:t>35.200,00 €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charset="0"/>
                        </a:rPr>
                        <a:t>60.000,00 €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charset="0"/>
                        </a:rPr>
                        <a:t>37,00%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70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effectLst/>
                          <a:latin typeface="Arial" charset="0"/>
                        </a:rPr>
                        <a:t>60.000,00 €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000" b="0" i="0" u="none" strike="noStrike"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effectLst/>
                          <a:latin typeface="Arial" charset="0"/>
                        </a:rPr>
                        <a:t>45,00%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644729"/>
              </p:ext>
            </p:extLst>
          </p:nvPr>
        </p:nvGraphicFramePr>
        <p:xfrm>
          <a:off x="1600200" y="3962400"/>
          <a:ext cx="4876800" cy="2133599"/>
        </p:xfrm>
        <a:graphic>
          <a:graphicData uri="http://schemas.openxmlformats.org/drawingml/2006/table">
            <a:tbl>
              <a:tblPr/>
              <a:tblGrid>
                <a:gridCol w="1950720"/>
                <a:gridCol w="975360"/>
                <a:gridCol w="975360"/>
                <a:gridCol w="975360"/>
              </a:tblGrid>
              <a:tr h="271929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s-ES_tradnl" sz="1000" b="1" i="1" u="none" strike="noStrike">
                          <a:effectLst/>
                          <a:latin typeface="Arial" charset="0"/>
                        </a:rPr>
                        <a:t>SITUACION FAMILIAR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ES_tradnl" sz="1000" b="1" i="1" u="none" strike="noStrike">
                          <a:effectLst/>
                          <a:latin typeface="Arial" charset="0"/>
                        </a:rPr>
                        <a:t>Nº HIJOS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</a:tr>
              <a:tr h="292847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000" b="1" i="1" u="none" strike="noStrike"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000" b="1" i="1" u="none" strike="noStrike"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000" b="1" i="1" u="none" strike="noStrike">
                          <a:effectLst/>
                          <a:latin typeface="Arial" charset="0"/>
                        </a:rPr>
                        <a:t>2 o más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522941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000" b="0" i="1" u="none" strike="noStrike">
                          <a:effectLst/>
                          <a:latin typeface="Arial" charset="0"/>
                        </a:rPr>
                        <a:t>Soltero, Viudos, Divorciado o Separado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effectLst/>
                          <a:latin typeface="Arial" charset="0"/>
                        </a:rPr>
                        <a:t>13.662,00 €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effectLst/>
                          <a:latin typeface="Arial" charset="0"/>
                        </a:rPr>
                        <a:t>15.617,00 €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941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000" b="0" i="1" u="none" strike="noStrike">
                          <a:effectLst/>
                          <a:latin typeface="Arial" charset="0"/>
                        </a:rPr>
                        <a:t>Con cónyuge (ingresos de este &lt; 1500 euros año)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effectLst/>
                          <a:latin typeface="Arial" charset="0"/>
                        </a:rPr>
                        <a:t>13.335,00 </a:t>
                      </a:r>
                      <a:r>
                        <a:rPr lang="en-US" sz="1000" b="0" i="0" u="none" strike="noStrike" dirty="0">
                          <a:effectLst/>
                          <a:latin typeface="Arial" charset="0"/>
                        </a:rPr>
                        <a:t>€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effectLst/>
                          <a:latin typeface="Arial" charset="0"/>
                        </a:rPr>
                        <a:t>14.774,00 €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effectLst/>
                          <a:latin typeface="Arial" charset="0"/>
                        </a:rPr>
                        <a:t>16.952,00 €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941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000" b="0" i="1" u="none" strike="noStrike">
                          <a:effectLst/>
                          <a:latin typeface="Arial" charset="0"/>
                        </a:rPr>
                        <a:t>Otros (Solteros sin hijos, cónyuge &gt; 1500 euros)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effectLst/>
                          <a:latin typeface="Arial" charset="0"/>
                        </a:rPr>
                        <a:t>11.162,00 €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effectLst/>
                          <a:latin typeface="Arial" charset="0"/>
                        </a:rPr>
                        <a:t>11.888,00 €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effectLst/>
                          <a:latin typeface="Arial" charset="0"/>
                        </a:rPr>
                        <a:t>12.519,00 €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ES" sz="4444" dirty="0" smtClean="0"/>
              <a:t>Ejemplo: Separado con dos hijos que gana </a:t>
            </a:r>
            <a:r>
              <a:rPr lang="es-ES" sz="4444" dirty="0" smtClean="0"/>
              <a:t>82.324 </a:t>
            </a:r>
            <a:r>
              <a:rPr lang="es-ES" sz="4444" dirty="0" smtClean="0"/>
              <a:t>año.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00908"/>
              </p:ext>
            </p:extLst>
          </p:nvPr>
        </p:nvGraphicFramePr>
        <p:xfrm>
          <a:off x="304800" y="1523998"/>
          <a:ext cx="7086600" cy="4038606"/>
        </p:xfrm>
        <a:graphic>
          <a:graphicData uri="http://schemas.openxmlformats.org/drawingml/2006/table">
            <a:tbl>
              <a:tblPr/>
              <a:tblGrid>
                <a:gridCol w="1130378"/>
                <a:gridCol w="1231822"/>
                <a:gridCol w="1181100"/>
                <a:gridCol w="1181100"/>
                <a:gridCol w="1181100"/>
                <a:gridCol w="1181100"/>
              </a:tblGrid>
              <a:tr h="367146">
                <a:tc>
                  <a:txBody>
                    <a:bodyPr/>
                    <a:lstStyle/>
                    <a:p>
                      <a:pPr algn="l" fontAlgn="b"/>
                      <a:endParaRPr lang="es-ES_tradn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82324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ES_trad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salario total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7146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Base</a:t>
                      </a:r>
                      <a:r>
                        <a:rPr lang="es-ES_tradnl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  <a:endParaRPr lang="es-ES_tradn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66707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ES_tradnl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</a:t>
                      </a:r>
                      <a:r>
                        <a:rPr lang="es-ES_tradnl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      </a:t>
                      </a:r>
                      <a:r>
                        <a:rPr lang="es-ES_tradnl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Cantidad exenta</a:t>
                      </a:r>
                      <a:endParaRPr lang="es-ES_tradn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15.617</a:t>
                      </a:r>
                      <a:endParaRPr lang="es-ES_tradn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7146">
                <a:tc>
                  <a:txBody>
                    <a:bodyPr/>
                    <a:lstStyle/>
                    <a:p>
                      <a:pPr algn="l" fontAlgn="b"/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7146"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12450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19%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12450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2365,5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7146">
                <a:tc>
                  <a:txBody>
                    <a:bodyPr/>
                    <a:lstStyle/>
                    <a:p>
                      <a:pPr algn="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12450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20200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24%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7750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1860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7146">
                <a:tc>
                  <a:txBody>
                    <a:bodyPr/>
                    <a:lstStyle/>
                    <a:p>
                      <a:pPr algn="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20200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35200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30%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15000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7146">
                <a:tc>
                  <a:txBody>
                    <a:bodyPr/>
                    <a:lstStyle/>
                    <a:p>
                      <a:pPr algn="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35200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60000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37%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24800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9176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7146">
                <a:tc>
                  <a:txBody>
                    <a:bodyPr/>
                    <a:lstStyle/>
                    <a:p>
                      <a:pPr algn="r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60000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6707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3018,15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7146">
                <a:tc>
                  <a:txBody>
                    <a:bodyPr/>
                    <a:lstStyle/>
                    <a:p>
                      <a:pPr algn="l" fontAlgn="b"/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20919,65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Total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7146">
                <a:tc>
                  <a:txBody>
                    <a:bodyPr/>
                    <a:lstStyle/>
                    <a:p>
                      <a:pPr algn="l" fontAlgn="b"/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7146">
                <a:tc>
                  <a:txBody>
                    <a:bodyPr/>
                    <a:lstStyle/>
                    <a:p>
                      <a:pPr algn="l" fontAlgn="b"/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Retenci</a:t>
                      </a:r>
                      <a:r>
                        <a:rPr lang="es-E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ón</a:t>
                      </a:r>
                      <a:endParaRPr lang="es-ES_tradn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25,41%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500" smtClean="0">
                <a:ea typeface="ＭＳ Ｐゴシック" pitchFamily="40" charset="-128"/>
                <a:cs typeface="ＭＳ Ｐゴシック" pitchFamily="40" charset="-128"/>
              </a:rPr>
              <a:t>Existen distintos tipos y cada uno supone unas repercusiones distintas en el pago de cuotas.</a:t>
            </a:r>
          </a:p>
          <a:p>
            <a:r>
              <a:rPr lang="es-ES" sz="2500" smtClean="0">
                <a:ea typeface="ＭＳ Ｐゴシック" pitchFamily="40" charset="-128"/>
                <a:cs typeface="ＭＳ Ｐゴシック" pitchFamily="40" charset="-128"/>
              </a:rPr>
              <a:t>La empresa se descuenta de la liquidación a la Seguridad Social los Gastos que supone no disponer del trabajador.</a:t>
            </a:r>
          </a:p>
          <a:p>
            <a:r>
              <a:rPr lang="es-ES" sz="2500" smtClean="0">
                <a:ea typeface="ＭＳ Ｐゴシック" pitchFamily="40" charset="-128"/>
                <a:cs typeface="ＭＳ Ｐゴシック" pitchFamily="40" charset="-128"/>
              </a:rPr>
              <a:t>Los tipos fundamentales son:</a:t>
            </a:r>
          </a:p>
          <a:p>
            <a:pPr lvl="1"/>
            <a:r>
              <a:rPr lang="es-ES" sz="2000" smtClean="0"/>
              <a:t>Contingencias Comunes</a:t>
            </a:r>
          </a:p>
          <a:p>
            <a:pPr lvl="1"/>
            <a:r>
              <a:rPr lang="es-ES" sz="2000" smtClean="0"/>
              <a:t>Enfermedad y accidente laboral.</a:t>
            </a:r>
          </a:p>
          <a:p>
            <a:endParaRPr lang="es-ES" sz="2500" smtClean="0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Gestión de Bajas y Altas enfermedad</a:t>
            </a:r>
            <a:endParaRPr lang="es-ES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 bwMode="auto">
          <a:xfrm>
            <a:off x="684213" y="260350"/>
            <a:ext cx="8229600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dirty="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  <a:t>Índice</a:t>
            </a:r>
          </a:p>
        </p:txBody>
      </p:sp>
      <p:sp>
        <p:nvSpPr>
          <p:cNvPr id="16387" name="Rectangle 3"/>
          <p:cNvSpPr txBox="1">
            <a:spLocks/>
          </p:cNvSpPr>
          <p:nvPr/>
        </p:nvSpPr>
        <p:spPr bwMode="auto">
          <a:xfrm>
            <a:off x="1000125" y="1285875"/>
            <a:ext cx="7313613" cy="504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defTabSz="-13873163">
              <a:lnSpc>
                <a:spcPct val="90000"/>
              </a:lnSpc>
              <a:buClr>
                <a:schemeClr val="accent1"/>
              </a:buClr>
              <a:buSzPct val="75000"/>
              <a:buFont typeface="Wingdings 3" pitchFamily="8" charset="2"/>
              <a:buChar char=""/>
            </a:pPr>
            <a:r>
              <a:rPr lang="es-ES" sz="2600">
                <a:solidFill>
                  <a:srgbClr val="333333"/>
                </a:solidFill>
                <a:latin typeface="Tahoma" pitchFamily="8" charset="0"/>
              </a:rPr>
              <a:t>Datos Generales de la Empresa</a:t>
            </a:r>
          </a:p>
          <a:p>
            <a:pPr marL="342900" indent="-342900" defTabSz="-13873163">
              <a:lnSpc>
                <a:spcPct val="90000"/>
              </a:lnSpc>
              <a:buClr>
                <a:schemeClr val="accent1"/>
              </a:buClr>
              <a:buSzPct val="75000"/>
              <a:buFont typeface="Wingdings 3" pitchFamily="8" charset="2"/>
              <a:buChar char=""/>
            </a:pPr>
            <a:r>
              <a:rPr lang="es-ES" sz="2600">
                <a:solidFill>
                  <a:srgbClr val="333333"/>
                </a:solidFill>
                <a:latin typeface="Tahoma" pitchFamily="8" charset="0"/>
              </a:rPr>
              <a:t>Selección</a:t>
            </a:r>
          </a:p>
          <a:p>
            <a:pPr marL="342900" indent="-342900" defTabSz="-13873163">
              <a:lnSpc>
                <a:spcPct val="90000"/>
              </a:lnSpc>
              <a:buClr>
                <a:schemeClr val="accent1"/>
              </a:buClr>
              <a:buSzPct val="75000"/>
              <a:buFont typeface="Wingdings 3" pitchFamily="8" charset="2"/>
              <a:buChar char=""/>
            </a:pPr>
            <a:r>
              <a:rPr lang="es-ES" sz="2600">
                <a:solidFill>
                  <a:srgbClr val="333333"/>
                </a:solidFill>
                <a:latin typeface="Tahoma" pitchFamily="8" charset="0"/>
              </a:rPr>
              <a:t>Contratación</a:t>
            </a:r>
          </a:p>
          <a:p>
            <a:pPr marL="342900" indent="-342900" defTabSz="-13873163">
              <a:lnSpc>
                <a:spcPct val="90000"/>
              </a:lnSpc>
              <a:buClr>
                <a:schemeClr val="accent1"/>
              </a:buClr>
              <a:buSzPct val="75000"/>
              <a:buFont typeface="Wingdings 3" pitchFamily="8" charset="2"/>
              <a:buChar char=""/>
            </a:pPr>
            <a:r>
              <a:rPr lang="es-ES" sz="2600">
                <a:solidFill>
                  <a:srgbClr val="333333"/>
                </a:solidFill>
                <a:latin typeface="Tahoma" pitchFamily="8" charset="0"/>
              </a:rPr>
              <a:t>Nóminas</a:t>
            </a:r>
          </a:p>
          <a:p>
            <a:pPr marL="342900" indent="-342900" defTabSz="-13873163">
              <a:lnSpc>
                <a:spcPct val="90000"/>
              </a:lnSpc>
              <a:buClr>
                <a:schemeClr val="accent1"/>
              </a:buClr>
              <a:buSzPct val="75000"/>
              <a:buFont typeface="Wingdings 3" pitchFamily="8" charset="2"/>
              <a:buChar char=""/>
            </a:pPr>
            <a:r>
              <a:rPr lang="es-ES" sz="2600">
                <a:solidFill>
                  <a:srgbClr val="333333"/>
                </a:solidFill>
                <a:latin typeface="Tahoma" pitchFamily="8" charset="0"/>
              </a:rPr>
              <a:t>Seguros sociales</a:t>
            </a:r>
          </a:p>
          <a:p>
            <a:pPr marL="342900" indent="-342900" defTabSz="-13873163">
              <a:lnSpc>
                <a:spcPct val="90000"/>
              </a:lnSpc>
              <a:buClr>
                <a:schemeClr val="accent1"/>
              </a:buClr>
              <a:buSzPct val="75000"/>
              <a:buFont typeface="Wingdings 3" pitchFamily="8" charset="2"/>
              <a:buChar char=""/>
            </a:pPr>
            <a:r>
              <a:rPr lang="es-ES" sz="2600">
                <a:solidFill>
                  <a:srgbClr val="333333"/>
                </a:solidFill>
                <a:latin typeface="Tahoma" pitchFamily="8" charset="0"/>
              </a:rPr>
              <a:t>Gestion Personal</a:t>
            </a:r>
          </a:p>
          <a:p>
            <a:pPr marL="342900" indent="-342900" defTabSz="-13873163">
              <a:lnSpc>
                <a:spcPct val="90000"/>
              </a:lnSpc>
              <a:buClr>
                <a:schemeClr val="accent1"/>
              </a:buClr>
              <a:buSzPct val="75000"/>
            </a:pPr>
            <a:endParaRPr lang="es-ES" sz="2600">
              <a:solidFill>
                <a:srgbClr val="333333"/>
              </a:solidFill>
              <a:latin typeface="Tahoma" pitchFamily="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800" dirty="0" smtClean="0">
                <a:ea typeface="ＭＳ Ｐゴシック" pitchFamily="40" charset="-128"/>
                <a:cs typeface="ＭＳ Ｐゴシック" pitchFamily="40" charset="-128"/>
              </a:rPr>
              <a:t>Baja médica por contingencias comunes </a:t>
            </a:r>
          </a:p>
          <a:p>
            <a:pPr lvl="1"/>
            <a:r>
              <a:rPr lang="es-ES" sz="2000" dirty="0" smtClean="0"/>
              <a:t>Enfermedad común o accidente no laboral</a:t>
            </a:r>
          </a:p>
          <a:p>
            <a:pPr lvl="1"/>
            <a:r>
              <a:rPr lang="es-ES" sz="2000" dirty="0" smtClean="0"/>
              <a:t>Realizado por los servicios médicos dela Seguridad Social</a:t>
            </a:r>
          </a:p>
          <a:p>
            <a:pPr lvl="1"/>
            <a:r>
              <a:rPr lang="es-ES" sz="2000" dirty="0" smtClean="0"/>
              <a:t>Trabajador debe de presentar en 3 días</a:t>
            </a:r>
          </a:p>
          <a:p>
            <a:pPr lvl="1"/>
            <a:r>
              <a:rPr lang="es-ES" sz="2000" dirty="0" smtClean="0"/>
              <a:t>La empresa lo debe de comunicar en un plazo de 5 días.</a:t>
            </a:r>
            <a:endParaRPr lang="es-ES" sz="2400" dirty="0" smtClean="0"/>
          </a:p>
          <a:p>
            <a:pPr lvl="1"/>
            <a:r>
              <a:rPr lang="es-ES" sz="2000" dirty="0" smtClean="0"/>
              <a:t>En el se establece la duración prevista de la misma.</a:t>
            </a:r>
          </a:p>
          <a:p>
            <a:r>
              <a:rPr lang="es-ES" sz="2800" dirty="0" smtClean="0">
                <a:ea typeface="ＭＳ Ｐゴシック" pitchFamily="40" charset="-128"/>
                <a:cs typeface="ＭＳ Ｐゴシック" pitchFamily="40" charset="-128"/>
              </a:rPr>
              <a:t>Parte de Confirmación de Baja médica por contingencias comunes.</a:t>
            </a:r>
          </a:p>
          <a:p>
            <a:pPr lvl="1"/>
            <a:r>
              <a:rPr lang="es-ES" sz="2000" dirty="0" smtClean="0"/>
              <a:t>Los plazos y procedimiento a seguir, son los mismos que para el supuesto y tratamiento de la Baja médica.</a:t>
            </a:r>
          </a:p>
          <a:p>
            <a:r>
              <a:rPr lang="es-ES" sz="2800" dirty="0" smtClean="0">
                <a:ea typeface="ＭＳ Ｐゴシック" pitchFamily="40" charset="-128"/>
                <a:cs typeface="ＭＳ Ｐゴシック" pitchFamily="40" charset="-128"/>
              </a:rPr>
              <a:t>Parte de Alta	</a:t>
            </a:r>
          </a:p>
          <a:p>
            <a:pPr lvl="1"/>
            <a:r>
              <a:rPr lang="es-ES" sz="2000" dirty="0" smtClean="0"/>
              <a:t>Realizado por los servicios médicos dela Seguridad Social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Gestión de Bajas y Altas enfermedad</a:t>
            </a:r>
            <a:endParaRPr lang="es-ES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smtClean="0">
                <a:ea typeface="ＭＳ Ｐゴシック" pitchFamily="40" charset="-128"/>
                <a:cs typeface="ＭＳ Ｐゴシック" pitchFamily="40" charset="-128"/>
              </a:rPr>
              <a:t>Los mínimos legales durante una baja son los siguientes</a:t>
            </a:r>
          </a:p>
          <a:p>
            <a:r>
              <a:rPr lang="es-ES" sz="2400" smtClean="0">
                <a:ea typeface="ＭＳ Ｐゴシック" pitchFamily="40" charset="-128"/>
                <a:cs typeface="ＭＳ Ｐゴシック" pitchFamily="40" charset="-128"/>
              </a:rPr>
              <a:t>Los tres primeros días de la baja el trabajador no cobra ninguna percepción</a:t>
            </a:r>
          </a:p>
          <a:p>
            <a:r>
              <a:rPr lang="es-ES" sz="2400" smtClean="0">
                <a:ea typeface="ＭＳ Ｐゴシック" pitchFamily="40" charset="-128"/>
                <a:cs typeface="ＭＳ Ｐゴシック" pitchFamily="40" charset="-128"/>
              </a:rPr>
              <a:t>Del 4 al 21 cobra el 60% de la base de cotización</a:t>
            </a:r>
          </a:p>
          <a:p>
            <a:r>
              <a:rPr lang="es-ES" sz="2400" smtClean="0">
                <a:ea typeface="ＭＳ Ｐゴシック" pitchFamily="40" charset="-128"/>
                <a:cs typeface="ＭＳ Ｐゴシック" pitchFamily="40" charset="-128"/>
              </a:rPr>
              <a:t>Y a partir del 21 el 75 %</a:t>
            </a:r>
          </a:p>
          <a:p>
            <a:r>
              <a:rPr lang="es-ES" sz="2400" smtClean="0">
                <a:ea typeface="ＭＳ Ｐゴシック" pitchFamily="40" charset="-128"/>
                <a:cs typeface="ＭＳ Ｐゴシック" pitchFamily="40" charset="-128"/>
              </a:rPr>
              <a:t>Estos cobros los asume la empresa</a:t>
            </a:r>
          </a:p>
          <a:p>
            <a:r>
              <a:rPr lang="es-ES" sz="2400" smtClean="0">
                <a:ea typeface="ＭＳ Ｐゴシック" pitchFamily="40" charset="-128"/>
                <a:cs typeface="ＭＳ Ｐゴシック" pitchFamily="40" charset="-128"/>
              </a:rPr>
              <a:t>Después la empresa resta estas cantidades en la liquidación de las cuotas de la seguridad social.</a:t>
            </a:r>
          </a:p>
          <a:p>
            <a:r>
              <a:rPr lang="es-ES" sz="2400" smtClean="0">
                <a:ea typeface="ＭＳ Ｐゴシック" pitchFamily="40" charset="-128"/>
                <a:cs typeface="ＭＳ Ｐゴシック" pitchFamily="40" charset="-128"/>
              </a:rPr>
              <a:t>Por convenio colectivo los trabajadores pueden llegar a percibir la cantidad del salario, pero la empresa solo se descontará las cantidades indicadas.</a:t>
            </a:r>
          </a:p>
          <a:p>
            <a:endParaRPr lang="es-ES" smtClean="0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s-ES" sz="4000" dirty="0" smtClean="0">
                <a:ea typeface="+mj-ea"/>
                <a:cs typeface="+mj-cs"/>
              </a:rPr>
              <a:t>Pagos en nómina durante una baja por contingencias comunes</a:t>
            </a:r>
            <a:endParaRPr lang="es-ES" sz="4000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500" smtClean="0">
                <a:ea typeface="ＭＳ Ｐゴシック" pitchFamily="40" charset="-128"/>
                <a:cs typeface="ＭＳ Ｐゴシック" pitchFamily="40" charset="-128"/>
              </a:rPr>
              <a:t>Accidente de Trabajo o Enfermedad Profesional.</a:t>
            </a:r>
          </a:p>
          <a:p>
            <a:pPr lvl="1"/>
            <a:r>
              <a:rPr lang="es-ES" sz="2000" smtClean="0"/>
              <a:t>Presentación en 5 días.</a:t>
            </a:r>
          </a:p>
          <a:p>
            <a:pPr lvl="1"/>
            <a:r>
              <a:rPr lang="es-ES" sz="2000" smtClean="0"/>
              <a:t>Casos muy graves en 24 horas.</a:t>
            </a:r>
          </a:p>
          <a:p>
            <a:r>
              <a:rPr lang="es-ES" sz="2500" smtClean="0">
                <a:ea typeface="ＭＳ Ｐゴシック" pitchFamily="40" charset="-128"/>
                <a:cs typeface="ＭＳ Ｐゴシック" pitchFamily="40" charset="-128"/>
              </a:rPr>
              <a:t>Accidente de Trabajo o Enfermedad Profesional sin baja.</a:t>
            </a:r>
          </a:p>
          <a:p>
            <a:pPr lvl="1"/>
            <a:r>
              <a:rPr lang="es-ES" sz="2000" smtClean="0"/>
              <a:t>Presentación en 5 días.</a:t>
            </a:r>
            <a:endParaRPr lang="es-ES" sz="2500" smtClean="0"/>
          </a:p>
          <a:p>
            <a:endParaRPr lang="es-ES" smtClean="0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Gestión de Bajas y Altas especiales</a:t>
            </a:r>
            <a:endParaRPr lang="es-ES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800" smtClean="0">
                <a:ea typeface="ＭＳ Ｐゴシック" pitchFamily="40" charset="-128"/>
                <a:cs typeface="ＭＳ Ｐゴシック" pitchFamily="40" charset="-128"/>
              </a:rPr>
              <a:t>En algunos caso se establecen distintas bonificaciones:</a:t>
            </a:r>
          </a:p>
          <a:p>
            <a:pPr lvl="1"/>
            <a:r>
              <a:rPr lang="es-ES" sz="2400" smtClean="0"/>
              <a:t>Por realización de contratos fijos en algunos colectivos de trabajadores:</a:t>
            </a:r>
          </a:p>
          <a:p>
            <a:pPr lvl="2"/>
            <a:r>
              <a:rPr lang="es-ES" sz="2000" smtClean="0"/>
              <a:t>Mujeres</a:t>
            </a:r>
          </a:p>
          <a:p>
            <a:pPr lvl="2"/>
            <a:r>
              <a:rPr lang="es-ES" sz="2000" smtClean="0"/>
              <a:t>Jóvenes</a:t>
            </a:r>
          </a:p>
          <a:p>
            <a:pPr lvl="2"/>
            <a:r>
              <a:rPr lang="es-ES" sz="2000" smtClean="0"/>
              <a:t>Discapacitados</a:t>
            </a:r>
          </a:p>
          <a:p>
            <a:pPr lvl="2"/>
            <a:r>
              <a:rPr lang="es-ES" sz="2000" smtClean="0"/>
              <a:t>Trasformación de contratos de formación en fijos.</a:t>
            </a:r>
          </a:p>
          <a:p>
            <a:pPr lvl="1"/>
            <a:r>
              <a:rPr lang="es-ES" sz="2400" smtClean="0"/>
              <a:t>Por cursos de formación a los trabajadores.</a:t>
            </a:r>
          </a:p>
          <a:p>
            <a:pPr lvl="1"/>
            <a:r>
              <a:rPr lang="es-ES" sz="2400" smtClean="0"/>
              <a:t>Por pagos a desempleados.</a:t>
            </a:r>
          </a:p>
          <a:p>
            <a:pPr lvl="1"/>
            <a:endParaRPr lang="es-ES" smtClean="0"/>
          </a:p>
          <a:p>
            <a:pPr lvl="1"/>
            <a:endParaRPr lang="es-ES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Bonificaciones a las cuotas de la Seguridad Social</a:t>
            </a:r>
            <a:endParaRPr lang="es-ES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1800" smtClean="0">
                <a:ea typeface="ＭＳ Ｐゴシック" pitchFamily="40" charset="-128"/>
                <a:cs typeface="ＭＳ Ｐゴシック" pitchFamily="40" charset="-128"/>
              </a:rPr>
              <a:t>Para realizar las liquidaciones a la Seguridad social se realizan los siguientes Boletines:</a:t>
            </a:r>
          </a:p>
          <a:p>
            <a:pPr lvl="1"/>
            <a:r>
              <a:rPr lang="es-ES" sz="1600" smtClean="0"/>
              <a:t>TC1</a:t>
            </a:r>
          </a:p>
          <a:p>
            <a:pPr lvl="2"/>
            <a:r>
              <a:rPr lang="es-ES" sz="1400" smtClean="0"/>
              <a:t>Boletín por trabajador</a:t>
            </a:r>
          </a:p>
          <a:p>
            <a:pPr lvl="1"/>
            <a:r>
              <a:rPr lang="es-ES" sz="1600" smtClean="0"/>
              <a:t>TC2</a:t>
            </a:r>
          </a:p>
          <a:p>
            <a:pPr lvl="2"/>
            <a:r>
              <a:rPr lang="es-ES" sz="1400" smtClean="0"/>
              <a:t>Listado de todos los trabajadores.</a:t>
            </a:r>
          </a:p>
          <a:p>
            <a:r>
              <a:rPr lang="es-ES" sz="1800" smtClean="0">
                <a:ea typeface="ＭＳ Ｐゴシック" pitchFamily="40" charset="-128"/>
                <a:cs typeface="ＭＳ Ｐゴシック" pitchFamily="40" charset="-128"/>
              </a:rPr>
              <a:t>Los Boletines disponen de las siguientes  partes:</a:t>
            </a:r>
          </a:p>
          <a:p>
            <a:pPr lvl="1"/>
            <a:r>
              <a:rPr lang="es-ES" sz="1600" smtClean="0"/>
              <a:t>Cabecera datos generales de la empresa</a:t>
            </a:r>
          </a:p>
          <a:p>
            <a:pPr lvl="1"/>
            <a:r>
              <a:rPr lang="es-ES" sz="1600" smtClean="0"/>
              <a:t>Datos de las diferentes cotizaciones de la empresa y del trabajador</a:t>
            </a:r>
          </a:p>
          <a:p>
            <a:pPr lvl="1"/>
            <a:r>
              <a:rPr lang="es-ES" sz="1600" smtClean="0"/>
              <a:t>Pagos diferidos y bonificaciones</a:t>
            </a:r>
          </a:p>
          <a:p>
            <a:pPr lvl="1"/>
            <a:r>
              <a:rPr lang="es-ES" sz="1600" smtClean="0"/>
              <a:t>Liquidación</a:t>
            </a:r>
            <a:r>
              <a:rPr lang="es-ES" sz="2400" smtClean="0"/>
              <a:t>.</a:t>
            </a:r>
          </a:p>
          <a:p>
            <a:r>
              <a:rPr lang="es-ES" sz="1800" smtClean="0">
                <a:ea typeface="ＭＳ Ｐゴシック" pitchFamily="40" charset="-128"/>
                <a:cs typeface="ＭＳ Ｐゴシック" pitchFamily="40" charset="-128"/>
              </a:rPr>
              <a:t>Los boletines se presentan mensualmente.</a:t>
            </a:r>
          </a:p>
          <a:p>
            <a:pPr lvl="1"/>
            <a:r>
              <a:rPr lang="es-ES" sz="1600" smtClean="0"/>
              <a:t>Impresos</a:t>
            </a:r>
          </a:p>
          <a:p>
            <a:pPr lvl="1"/>
            <a:r>
              <a:rPr lang="es-ES" sz="1600" smtClean="0"/>
              <a:t>Por el sistema red</a:t>
            </a:r>
          </a:p>
          <a:p>
            <a:pPr lvl="1"/>
            <a:r>
              <a:rPr lang="es-ES" sz="1600" smtClean="0"/>
              <a:t>Liquidan mensualmente.</a:t>
            </a:r>
          </a:p>
          <a:p>
            <a:pPr lvl="1"/>
            <a:endParaRPr lang="es-ES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Boletines de Cotización</a:t>
            </a:r>
            <a:endParaRPr lang="es-ES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1 Imagen" descr="TC!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33400"/>
            <a:ext cx="8839200" cy="648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1 Imagen" descr="TC2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92100"/>
            <a:ext cx="9144000" cy="627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1 Imagen" descr="RRHH0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7663" y="676275"/>
            <a:ext cx="8448675" cy="550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1 Imagen" descr="RRHH1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90613" y="704850"/>
            <a:ext cx="6962775" cy="544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1 Imagen" descr="RRHH21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0550" y="500063"/>
            <a:ext cx="7962900" cy="585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>
                <a:ea typeface="ＭＳ Ｐゴシック" pitchFamily="40" charset="-128"/>
                <a:cs typeface="ＭＳ Ｐゴシック" pitchFamily="40" charset="-128"/>
              </a:rPr>
              <a:t>CNAE</a:t>
            </a:r>
          </a:p>
          <a:p>
            <a:pPr lvl="1"/>
            <a:r>
              <a:rPr lang="es-ES" smtClean="0"/>
              <a:t>Clasificación Nacional de Actividades Económicas</a:t>
            </a:r>
          </a:p>
          <a:p>
            <a:pPr lvl="1"/>
            <a:r>
              <a:rPr lang="es-ES" smtClean="0"/>
              <a:t>Ejemplo: </a:t>
            </a:r>
          </a:p>
          <a:p>
            <a:pPr lvl="2"/>
            <a:r>
              <a:rPr lang="es-ES" smtClean="0"/>
              <a:t>26 Fabricación de productos informáticos, electrónicos y ópticos </a:t>
            </a:r>
          </a:p>
          <a:p>
            <a:pPr lvl="3"/>
            <a:r>
              <a:rPr lang="es-ES" smtClean="0"/>
              <a:t>…..</a:t>
            </a:r>
          </a:p>
          <a:p>
            <a:pPr lvl="3"/>
            <a:r>
              <a:rPr lang="es-ES" smtClean="0"/>
              <a:t>262 Fabricación de ordenadores y equipos periféricos </a:t>
            </a:r>
          </a:p>
          <a:p>
            <a:pPr lvl="4"/>
            <a:r>
              <a:rPr lang="es-ES" smtClean="0"/>
              <a:t>2620 Fabricación de ordenadores y equipos periféricos </a:t>
            </a:r>
          </a:p>
          <a:p>
            <a:endParaRPr lang="es-ES" smtClean="0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Datos Generales de la empresa</a:t>
            </a:r>
            <a:endParaRPr lang="es-ES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2 CuadroTexto"/>
          <p:cNvSpPr txBox="1">
            <a:spLocks noChangeArrowheads="1"/>
          </p:cNvSpPr>
          <p:nvPr/>
        </p:nvSpPr>
        <p:spPr bwMode="auto">
          <a:xfrm>
            <a:off x="6477000" y="533400"/>
            <a:ext cx="22098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s-ES" sz="1800"/>
              <a:t>SELECCIONARCONTRATAR</a:t>
            </a:r>
          </a:p>
        </p:txBody>
      </p:sp>
      <p:pic>
        <p:nvPicPr>
          <p:cNvPr id="72707" name="3 Imagen" descr="RRHH22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28713" y="638175"/>
            <a:ext cx="6886575" cy="558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1 Imagen" descr="RRHH23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2550" y="904875"/>
            <a:ext cx="6438900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smtClean="0">
                <a:ea typeface="ＭＳ Ｐゴシック" pitchFamily="40" charset="-128"/>
                <a:cs typeface="ＭＳ Ｐゴシック" pitchFamily="40" charset="-128"/>
              </a:rPr>
              <a:t>Fichado.</a:t>
            </a:r>
          </a:p>
          <a:p>
            <a:pPr lvl="1"/>
            <a:r>
              <a:rPr lang="es-ES" sz="2000" smtClean="0"/>
              <a:t>Se comprueba la asistencia horaria al centro de trabajo.</a:t>
            </a:r>
          </a:p>
          <a:p>
            <a:pPr lvl="1"/>
            <a:r>
              <a:rPr lang="es-ES" sz="2000" smtClean="0"/>
              <a:t>Alternativas: reloj, acceso a cuenta de usuario, control de presencia….</a:t>
            </a:r>
          </a:p>
          <a:p>
            <a:r>
              <a:rPr lang="es-ES" sz="2400" smtClean="0">
                <a:ea typeface="ＭＳ Ｐゴシック" pitchFamily="40" charset="-128"/>
                <a:cs typeface="ＭＳ Ｐゴシック" pitchFamily="40" charset="-128"/>
              </a:rPr>
              <a:t>Bajas</a:t>
            </a:r>
          </a:p>
          <a:p>
            <a:pPr lvl="1"/>
            <a:r>
              <a:rPr lang="es-ES" sz="2000" smtClean="0"/>
              <a:t>Las bajas de los trabajadores se cubren en parte por la seguridad social y es necesario reflejarla en las liquidaciones de las cuotas.</a:t>
            </a:r>
          </a:p>
          <a:p>
            <a:r>
              <a:rPr lang="es-ES" sz="2400" smtClean="0">
                <a:ea typeface="ＭＳ Ｐゴシック" pitchFamily="40" charset="-128"/>
                <a:cs typeface="ＭＳ Ｐゴシック" pitchFamily="40" charset="-128"/>
              </a:rPr>
              <a:t>Permisos</a:t>
            </a:r>
          </a:p>
          <a:p>
            <a:pPr lvl="1"/>
            <a:r>
              <a:rPr lang="es-ES" sz="2000" smtClean="0"/>
              <a:t>Hay de distinto tipo, cambio de residencia, defunción de familiares, matrimonios, lactancia.</a:t>
            </a:r>
          </a:p>
          <a:p>
            <a:r>
              <a:rPr lang="es-ES" sz="2400" smtClean="0">
                <a:ea typeface="ＭＳ Ｐゴシック" pitchFamily="40" charset="-128"/>
                <a:cs typeface="ＭＳ Ｐゴシック" pitchFamily="40" charset="-128"/>
              </a:rPr>
              <a:t>Vacaciones.</a:t>
            </a:r>
          </a:p>
          <a:p>
            <a:pPr lvl="1"/>
            <a:endParaRPr lang="es-ES" smtClean="0"/>
          </a:p>
          <a:p>
            <a:pPr lvl="1"/>
            <a:endParaRPr lang="es-ES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Control de Asistencia al Centro de trabajo </a:t>
            </a:r>
            <a:endParaRPr lang="es-ES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 smtClean="0">
                <a:ea typeface="ＭＳ Ｐゴシック" pitchFamily="40" charset="-128"/>
                <a:cs typeface="ＭＳ Ｐゴシック" pitchFamily="40" charset="-128"/>
              </a:rPr>
              <a:t>No cotizan a la S.S ni en el IRPF hasta una cierta cantidad.</a:t>
            </a:r>
          </a:p>
          <a:p>
            <a:r>
              <a:rPr lang="es-ES" sz="2000" smtClean="0">
                <a:ea typeface="ＭＳ Ｐゴシック" pitchFamily="40" charset="-128"/>
                <a:cs typeface="ＭＳ Ｐゴシック" pitchFamily="40" charset="-128"/>
              </a:rPr>
              <a:t>Se establecen de distinto tipo:</a:t>
            </a:r>
          </a:p>
          <a:p>
            <a:pPr lvl="1"/>
            <a:r>
              <a:rPr lang="es-ES" sz="1800" smtClean="0"/>
              <a:t>Dieta de manutención se asigna una cantidad diaria, hasta un límite sin cotización:.</a:t>
            </a:r>
          </a:p>
          <a:p>
            <a:pPr lvl="2"/>
            <a:r>
              <a:rPr lang="es-ES" sz="1800" smtClean="0"/>
              <a:t>Con pernocta 53,34 €/día en territorio español</a:t>
            </a:r>
            <a:r>
              <a:rPr lang="es-ES" sz="1800" b="1" smtClean="0"/>
              <a:t> </a:t>
            </a:r>
            <a:r>
              <a:rPr lang="es-ES" sz="1800" smtClean="0"/>
              <a:t>o 91,35 €/día en el extranjero. </a:t>
            </a:r>
          </a:p>
          <a:p>
            <a:pPr lvl="2"/>
            <a:r>
              <a:rPr lang="es-ES" sz="1800" smtClean="0"/>
              <a:t>Sin pernocta serán 26,67€/día ó 48,08 €/día. </a:t>
            </a:r>
            <a:endParaRPr lang="es-ES" sz="2000" smtClean="0"/>
          </a:p>
          <a:p>
            <a:pPr lvl="1"/>
            <a:r>
              <a:rPr lang="es-ES" sz="2000" smtClean="0"/>
              <a:t>Por gastos de estancia, los importes que se justifiquen, sin límite.</a:t>
            </a:r>
          </a:p>
          <a:p>
            <a:pPr lvl="1"/>
            <a:r>
              <a:rPr lang="es-ES" sz="2000" smtClean="0"/>
              <a:t>Gastos de locomoción</a:t>
            </a:r>
          </a:p>
          <a:p>
            <a:pPr lvl="2"/>
            <a:r>
              <a:rPr lang="es-ES" sz="1800" smtClean="0"/>
              <a:t>Kilometraje, indemnización por la utilización de automóvil propio del trabajador, se establece una cantidad por Km. Límite 0,19 €/Km.</a:t>
            </a:r>
          </a:p>
          <a:p>
            <a:pPr lvl="2"/>
            <a:r>
              <a:rPr lang="es-ES" sz="1800" smtClean="0"/>
              <a:t>Sin límites en el caso de utilización de trasporte públicos, pago de peajes, aparcamientos,…</a:t>
            </a:r>
          </a:p>
          <a:p>
            <a:endParaRPr lang="es-ES" smtClean="0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Gestión de gastos por desplazamiento provisional</a:t>
            </a:r>
            <a:endParaRPr lang="es-ES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800" smtClean="0">
                <a:ea typeface="ＭＳ Ｐゴシック" pitchFamily="40" charset="-128"/>
                <a:cs typeface="ＭＳ Ｐゴシック" pitchFamily="40" charset="-128"/>
              </a:rPr>
              <a:t>Sistemas de Gestión de Contenidos (CMS)</a:t>
            </a:r>
          </a:p>
          <a:p>
            <a:pPr lvl="1"/>
            <a:r>
              <a:rPr lang="es-ES" sz="2400" smtClean="0"/>
              <a:t>Intranet, Extranet</a:t>
            </a:r>
          </a:p>
          <a:p>
            <a:pPr lvl="1"/>
            <a:r>
              <a:rPr lang="es-ES" sz="2400" smtClean="0"/>
              <a:t>Wikis, Documentación, …</a:t>
            </a:r>
          </a:p>
          <a:p>
            <a:r>
              <a:rPr lang="es-ES" sz="2800" smtClean="0">
                <a:ea typeface="ＭＳ Ｐゴシック" pitchFamily="40" charset="-128"/>
                <a:cs typeface="ＭＳ Ｐゴシック" pitchFamily="40" charset="-128"/>
              </a:rPr>
              <a:t>Formación:</a:t>
            </a:r>
          </a:p>
          <a:p>
            <a:pPr lvl="1"/>
            <a:r>
              <a:rPr lang="es-ES" sz="2400" smtClean="0"/>
              <a:t>Planificación de cursos. Se precisará de sistemas que gestionen:</a:t>
            </a:r>
          </a:p>
          <a:p>
            <a:pPr lvl="2"/>
            <a:r>
              <a:rPr lang="es-ES" sz="2000" smtClean="0"/>
              <a:t>Calendario de cursos</a:t>
            </a:r>
          </a:p>
          <a:p>
            <a:pPr lvl="2"/>
            <a:r>
              <a:rPr lang="es-ES" sz="2000" smtClean="0"/>
              <a:t>Matrícula y asistencia a los cursos</a:t>
            </a:r>
          </a:p>
          <a:p>
            <a:pPr lvl="1"/>
            <a:r>
              <a:rPr lang="es-ES" sz="2400" smtClean="0"/>
              <a:t>Deducciones de Cuotas de la Seguridad social.		</a:t>
            </a:r>
          </a:p>
          <a:p>
            <a:pPr lvl="2"/>
            <a:r>
              <a:rPr lang="es-ES" sz="2000" smtClean="0"/>
              <a:t>Cálculo del máximo a deducir</a:t>
            </a:r>
          </a:p>
          <a:p>
            <a:pPr lvl="2"/>
            <a:r>
              <a:rPr lang="es-ES" sz="2000" smtClean="0"/>
              <a:t>Cálculo mensual de la deducción.</a:t>
            </a:r>
          </a:p>
          <a:p>
            <a:pPr lvl="1"/>
            <a:endParaRPr lang="es-ES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Formación y Gestión del Conocimiento</a:t>
            </a:r>
            <a:endParaRPr lang="es-ES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dirty="0" smtClean="0">
                <a:ea typeface="ＭＳ Ｐゴシック" pitchFamily="40" charset="-128"/>
                <a:cs typeface="ＭＳ Ｐゴシック" pitchFamily="40" charset="-128"/>
              </a:rPr>
              <a:t>Documento de liquidación</a:t>
            </a:r>
          </a:p>
          <a:p>
            <a:pPr lvl="1"/>
            <a:r>
              <a:rPr lang="es-ES" sz="2000" dirty="0" smtClean="0"/>
              <a:t>Nómina especial</a:t>
            </a:r>
          </a:p>
          <a:p>
            <a:pPr lvl="2"/>
            <a:r>
              <a:rPr lang="es-ES" sz="1800" dirty="0" smtClean="0"/>
              <a:t>Pago de los días trabajados</a:t>
            </a:r>
          </a:p>
          <a:p>
            <a:pPr lvl="2"/>
            <a:r>
              <a:rPr lang="es-ES" sz="1800" dirty="0" smtClean="0"/>
              <a:t>Parte proporcional de vacaciones y pagas extraordinarias</a:t>
            </a:r>
          </a:p>
          <a:p>
            <a:pPr lvl="2"/>
            <a:r>
              <a:rPr lang="es-ES" sz="1800" dirty="0" smtClean="0"/>
              <a:t>Indemnización, según tipo de despido y contrato</a:t>
            </a:r>
          </a:p>
          <a:p>
            <a:pPr lvl="3"/>
            <a:r>
              <a:rPr lang="es-ES" sz="1800" dirty="0" smtClean="0"/>
              <a:t>Desde </a:t>
            </a:r>
            <a:r>
              <a:rPr lang="es-ES" sz="1800" dirty="0" smtClean="0"/>
              <a:t>12 </a:t>
            </a:r>
            <a:r>
              <a:rPr lang="es-ES" sz="1800" dirty="0" smtClean="0"/>
              <a:t>a 45 días por año trabajado. Desde el 22 de febrero de </a:t>
            </a:r>
            <a:r>
              <a:rPr lang="es-ES" sz="1800" dirty="0" smtClean="0"/>
              <a:t>2012 </a:t>
            </a:r>
            <a:r>
              <a:rPr lang="es-ES" sz="1800" dirty="0" smtClean="0"/>
              <a:t>el máximo son 33 </a:t>
            </a:r>
            <a:r>
              <a:rPr lang="es-ES" sz="1800" dirty="0" smtClean="0"/>
              <a:t>días, 20 d</a:t>
            </a:r>
            <a:r>
              <a:rPr lang="es-ES" sz="1800" dirty="0" smtClean="0"/>
              <a:t>ías si es objetivo el despido, 12 si es temporal el contrato</a:t>
            </a:r>
            <a:r>
              <a:rPr lang="es-ES" sz="1800" dirty="0" smtClean="0"/>
              <a:t>. </a:t>
            </a:r>
            <a:endParaRPr lang="es-ES" sz="1800" dirty="0" smtClean="0"/>
          </a:p>
          <a:p>
            <a:pPr lvl="3"/>
            <a:r>
              <a:rPr lang="es-ES" sz="1800" dirty="0" smtClean="0"/>
              <a:t>Con un máximo de 24 mensualidades.</a:t>
            </a:r>
          </a:p>
          <a:p>
            <a:pPr lvl="3"/>
            <a:r>
              <a:rPr lang="es-ES" sz="1800" dirty="0" smtClean="0"/>
              <a:t>Las cantidades percibidas por indemnización están exentas de cargas sociales (pago a la Seguridad Social) y no tributan al IRPF</a:t>
            </a:r>
          </a:p>
          <a:p>
            <a:r>
              <a:rPr lang="es-ES" sz="2400" dirty="0" smtClean="0">
                <a:ea typeface="ＭＳ Ｐゴシック" pitchFamily="40" charset="-128"/>
                <a:cs typeface="ＭＳ Ｐゴシック" pitchFamily="40" charset="-128"/>
              </a:rPr>
              <a:t>Comunicación a la Seguridad Social.</a:t>
            </a:r>
          </a:p>
          <a:p>
            <a:pPr lvl="1"/>
            <a:r>
              <a:rPr lang="es-ES" sz="2000" dirty="0" smtClean="0"/>
              <a:t>Baja del trabajador en la empresa</a:t>
            </a:r>
          </a:p>
          <a:p>
            <a:pPr lvl="1"/>
            <a:r>
              <a:rPr lang="es-ES" sz="2000" dirty="0" smtClean="0"/>
              <a:t>Inscripción en Servicio de Empleo.</a:t>
            </a:r>
          </a:p>
          <a:p>
            <a:endParaRPr lang="es-ES" dirty="0" smtClean="0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Proceso de baja</a:t>
            </a:r>
            <a:endParaRPr lang="es-ES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 smtClean="0">
                <a:ea typeface="ＭＳ Ｐゴシック" pitchFamily="40" charset="-128"/>
                <a:cs typeface="ＭＳ Ｐゴシック" pitchFamily="40" charset="-128"/>
              </a:rPr>
              <a:t>Convenio Colectivo</a:t>
            </a:r>
          </a:p>
          <a:p>
            <a:pPr lvl="1"/>
            <a:r>
              <a:rPr lang="es-ES" sz="1800" smtClean="0"/>
              <a:t>Acuerdo entre Trabajadores y Empresarios.</a:t>
            </a:r>
          </a:p>
          <a:p>
            <a:pPr lvl="2"/>
            <a:r>
              <a:rPr lang="es-ES" sz="1600" smtClean="0"/>
              <a:t>Se realiza entre los representantes legales de ambos sindicatos y organizaciones empresariales. Si es de empresa entre la dirección de la empresa y los representantes en la empresa de los trabajadores comíté de empresa o delegados sindicales. </a:t>
            </a:r>
          </a:p>
          <a:p>
            <a:pPr lvl="1"/>
            <a:r>
              <a:rPr lang="es-ES" sz="1800" smtClean="0"/>
              <a:t>Tipos de convenios</a:t>
            </a:r>
          </a:p>
          <a:p>
            <a:pPr lvl="2"/>
            <a:r>
              <a:rPr lang="es-ES" sz="1600" smtClean="0"/>
              <a:t> De Sector (nacional, provincial), de empresa </a:t>
            </a:r>
          </a:p>
          <a:p>
            <a:pPr lvl="1"/>
            <a:r>
              <a:rPr lang="es-ES" sz="1800" smtClean="0"/>
              <a:t>En el convenio se establece</a:t>
            </a:r>
          </a:p>
          <a:p>
            <a:pPr lvl="2"/>
            <a:r>
              <a:rPr lang="es-ES" sz="1600" smtClean="0"/>
              <a:t>Categorías</a:t>
            </a:r>
          </a:p>
          <a:p>
            <a:pPr lvl="2"/>
            <a:r>
              <a:rPr lang="es-ES" sz="1600" smtClean="0"/>
              <a:t>Retribuciones</a:t>
            </a:r>
          </a:p>
          <a:p>
            <a:pPr lvl="2"/>
            <a:r>
              <a:rPr lang="es-ES" sz="1600" smtClean="0"/>
              <a:t>Vacaciones</a:t>
            </a:r>
          </a:p>
          <a:p>
            <a:pPr lvl="2"/>
            <a:r>
              <a:rPr lang="es-ES" sz="1600" smtClean="0"/>
              <a:t>Jornadas laborales</a:t>
            </a:r>
          </a:p>
          <a:p>
            <a:pPr lvl="2"/>
            <a:r>
              <a:rPr lang="es-ES" sz="1600" smtClean="0"/>
              <a:t>Sanciones</a:t>
            </a:r>
          </a:p>
          <a:p>
            <a:pPr lvl="2"/>
            <a:r>
              <a:rPr lang="es-ES" sz="1600" smtClean="0"/>
              <a:t>Horas extraordinarias</a:t>
            </a:r>
          </a:p>
          <a:p>
            <a:pPr lvl="2"/>
            <a:r>
              <a:rPr lang="es-ES" sz="1600" smtClean="0"/>
              <a:t>Compensaciones sociales</a:t>
            </a:r>
          </a:p>
          <a:p>
            <a:pPr lvl="1"/>
            <a:endParaRPr lang="es-ES" smtClean="0"/>
          </a:p>
          <a:p>
            <a:endParaRPr lang="es-ES" smtClean="0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Datos Generales de la empresa</a:t>
            </a:r>
            <a:endParaRPr lang="es-ES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es-ES" sz="1400" dirty="0" smtClean="0"/>
          </a:p>
          <a:p>
            <a:r>
              <a:rPr lang="es-ES" sz="1800" dirty="0" smtClean="0">
                <a:ea typeface="ＭＳ Ｐゴシック" pitchFamily="40" charset="-128"/>
                <a:cs typeface="ＭＳ Ｐゴシック" pitchFamily="40" charset="-128"/>
              </a:rPr>
              <a:t>Tipos de Contrato</a:t>
            </a:r>
          </a:p>
          <a:p>
            <a:pPr lvl="1"/>
            <a:r>
              <a:rPr lang="es-ES" sz="1400" dirty="0" smtClean="0"/>
              <a:t>Indefinido</a:t>
            </a:r>
          </a:p>
          <a:p>
            <a:pPr lvl="1"/>
            <a:r>
              <a:rPr lang="es-ES" sz="1400" dirty="0" smtClean="0"/>
              <a:t>Duración determinada</a:t>
            </a:r>
          </a:p>
          <a:p>
            <a:pPr lvl="2"/>
            <a:r>
              <a:rPr lang="es-ES" sz="1200" dirty="0" smtClean="0"/>
              <a:t>Tiene que ajustarse a causa justificada y su duración máxima debe de ser de 2 años.</a:t>
            </a:r>
          </a:p>
          <a:p>
            <a:pPr lvl="1"/>
            <a:r>
              <a:rPr lang="es-ES" sz="1400" dirty="0" smtClean="0"/>
              <a:t>Formación</a:t>
            </a:r>
          </a:p>
          <a:p>
            <a:pPr lvl="2"/>
            <a:r>
              <a:rPr lang="es-ES" sz="1200" dirty="0" smtClean="0"/>
              <a:t>Diplomados universitarios y de Formación profesional en los 2 últimos años, duración de 2 años. Se permite el cobro de hasta un </a:t>
            </a:r>
            <a:r>
              <a:rPr lang="es-ES" sz="1200" dirty="0" smtClean="0"/>
              <a:t>60% </a:t>
            </a:r>
            <a:r>
              <a:rPr lang="es-ES" sz="1200" dirty="0" smtClean="0"/>
              <a:t>de la retribución de la categoría.</a:t>
            </a:r>
          </a:p>
          <a:p>
            <a:pPr lvl="1"/>
            <a:r>
              <a:rPr lang="es-ES" sz="1400" dirty="0" smtClean="0"/>
              <a:t>Tiempo parcial. Se contrata una parte de la jornada, se puede dar en cualquiera de las anteriores.</a:t>
            </a:r>
          </a:p>
          <a:p>
            <a:r>
              <a:rPr lang="es-ES" sz="1800" dirty="0" smtClean="0">
                <a:ea typeface="ＭＳ Ｐゴシック" pitchFamily="40" charset="-128"/>
                <a:cs typeface="ＭＳ Ｐゴシック" pitchFamily="40" charset="-128"/>
              </a:rPr>
              <a:t>Calendario</a:t>
            </a:r>
            <a:endParaRPr lang="es-ES" sz="1600" dirty="0" smtClean="0">
              <a:ea typeface="ＭＳ Ｐゴシック" pitchFamily="40" charset="-128"/>
              <a:cs typeface="ＭＳ Ｐゴシック" pitchFamily="40" charset="-128"/>
            </a:endParaRPr>
          </a:p>
          <a:p>
            <a:pPr lvl="1"/>
            <a:r>
              <a:rPr lang="es-ES" sz="1400" dirty="0" smtClean="0"/>
              <a:t>Se establecen </a:t>
            </a:r>
            <a:r>
              <a:rPr lang="es-ES" sz="1400" dirty="0" smtClean="0"/>
              <a:t>14 festivos</a:t>
            </a:r>
            <a:endParaRPr lang="es-ES" sz="1400" dirty="0" smtClean="0"/>
          </a:p>
          <a:p>
            <a:pPr lvl="1"/>
            <a:r>
              <a:rPr lang="es-ES" sz="1400" dirty="0" smtClean="0"/>
              <a:t>Festivos Nacionales, se establecen cada año por el gobierno del estado mediante decreto. Hay 8 fijos, se puede </a:t>
            </a:r>
            <a:r>
              <a:rPr lang="es-ES" sz="1400" dirty="0" smtClean="0"/>
              <a:t>establecer </a:t>
            </a:r>
            <a:r>
              <a:rPr lang="es-ES" sz="1400" dirty="0" smtClean="0"/>
              <a:t>uno más (por ejemplo el 6 de enero)., que es modificable por las comunidades autónomas.</a:t>
            </a:r>
          </a:p>
          <a:p>
            <a:pPr lvl="1"/>
            <a:r>
              <a:rPr lang="es-ES" sz="1400" dirty="0" smtClean="0"/>
              <a:t>Autonómicos. Se establecen desde las Comunidades autónomas, 2 son discrecionales y los otros 2 a elegir entre varias fechas (jueves santo, lunes de pascua,..)</a:t>
            </a:r>
          </a:p>
          <a:p>
            <a:pPr lvl="1"/>
            <a:r>
              <a:rPr lang="es-ES" sz="1400" dirty="0" smtClean="0"/>
              <a:t>Locales, Se establecen por los ayuntamientos y son 2.</a:t>
            </a:r>
          </a:p>
          <a:p>
            <a:pPr lvl="1"/>
            <a:endParaRPr lang="es-ES" dirty="0" smtClean="0"/>
          </a:p>
          <a:p>
            <a:endParaRPr lang="es-ES" dirty="0" smtClean="0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Datos Generales de la empresa</a:t>
            </a:r>
            <a:endParaRPr lang="es-ES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 dirty="0" smtClean="0">
                <a:ea typeface="ＭＳ Ｐゴシック" pitchFamily="40" charset="-128"/>
                <a:cs typeface="ＭＳ Ｐゴシック" pitchFamily="40" charset="-128"/>
              </a:rPr>
              <a:t>Fases del Proceso</a:t>
            </a:r>
          </a:p>
          <a:p>
            <a:pPr lvl="1"/>
            <a:r>
              <a:rPr lang="es-ES" sz="1800" dirty="0" smtClean="0"/>
              <a:t>Determinación de las vacantes</a:t>
            </a:r>
          </a:p>
          <a:p>
            <a:pPr lvl="2"/>
            <a:r>
              <a:rPr lang="es-ES" sz="1600" dirty="0" smtClean="0"/>
              <a:t>Perfiles de contratación</a:t>
            </a:r>
          </a:p>
          <a:p>
            <a:pPr lvl="1"/>
            <a:r>
              <a:rPr lang="es-ES" sz="1800" dirty="0" smtClean="0"/>
              <a:t>Realización de la Oferta</a:t>
            </a:r>
          </a:p>
          <a:p>
            <a:pPr lvl="1"/>
            <a:r>
              <a:rPr lang="es-ES" sz="1800" dirty="0" smtClean="0"/>
              <a:t>Recepción de Solicitudes</a:t>
            </a:r>
          </a:p>
          <a:p>
            <a:pPr lvl="1"/>
            <a:r>
              <a:rPr lang="es-ES" sz="1800" dirty="0" smtClean="0"/>
              <a:t>Establecimiento del baremo de </a:t>
            </a:r>
            <a:r>
              <a:rPr lang="es-ES" sz="1800" dirty="0" smtClean="0"/>
              <a:t>selección</a:t>
            </a:r>
            <a:endParaRPr lang="es-ES" sz="1800" dirty="0" smtClean="0"/>
          </a:p>
          <a:p>
            <a:pPr lvl="1"/>
            <a:r>
              <a:rPr lang="es-ES" sz="1800" dirty="0" smtClean="0"/>
              <a:t>Proceso de selección</a:t>
            </a:r>
          </a:p>
          <a:p>
            <a:pPr lvl="2"/>
            <a:r>
              <a:rPr lang="es-ES" sz="1600" dirty="0" smtClean="0"/>
              <a:t>Evaluación de los historiales</a:t>
            </a:r>
          </a:p>
          <a:p>
            <a:pPr lvl="2"/>
            <a:r>
              <a:rPr lang="es-ES" sz="1600" dirty="0" smtClean="0"/>
              <a:t>Entrevista personal</a:t>
            </a:r>
          </a:p>
          <a:p>
            <a:pPr lvl="1"/>
            <a:r>
              <a:rPr lang="es-ES" sz="1800" dirty="0" smtClean="0"/>
              <a:t>Elección del Candidato</a:t>
            </a:r>
          </a:p>
          <a:p>
            <a:r>
              <a:rPr lang="es-ES" sz="2000" dirty="0" smtClean="0">
                <a:ea typeface="ＭＳ Ｐゴシック" pitchFamily="40" charset="-128"/>
                <a:cs typeface="ＭＳ Ｐゴシック" pitchFamily="40" charset="-128"/>
              </a:rPr>
              <a:t>Tipos de selección</a:t>
            </a:r>
          </a:p>
          <a:p>
            <a:pPr lvl="1"/>
            <a:r>
              <a:rPr lang="es-ES" sz="1800" dirty="0" smtClean="0"/>
              <a:t>Interna</a:t>
            </a:r>
          </a:p>
          <a:p>
            <a:pPr lvl="1"/>
            <a:r>
              <a:rPr lang="es-ES" sz="1800" dirty="0" smtClean="0"/>
              <a:t>Externa, empresas de selección de personal</a:t>
            </a:r>
          </a:p>
          <a:p>
            <a:pPr lvl="1"/>
            <a:r>
              <a:rPr lang="es-ES" sz="1800" dirty="0" smtClean="0"/>
              <a:t>Portales de empleo</a:t>
            </a:r>
          </a:p>
          <a:p>
            <a:pPr lvl="1"/>
            <a:endParaRPr lang="es-ES" dirty="0" smtClean="0"/>
          </a:p>
          <a:p>
            <a:pPr lvl="1"/>
            <a:endParaRPr lang="es-ES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Selección de personal</a:t>
            </a:r>
            <a:endParaRPr lang="es-ES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smtClean="0">
                <a:ea typeface="ＭＳ Ｐゴシック" pitchFamily="40" charset="-128"/>
                <a:cs typeface="ＭＳ Ｐゴシック" pitchFamily="40" charset="-128"/>
              </a:rPr>
              <a:t>Datos Personales</a:t>
            </a:r>
          </a:p>
          <a:p>
            <a:pPr lvl="1"/>
            <a:r>
              <a:rPr lang="es-ES" sz="1800" smtClean="0"/>
              <a:t>Datos básicos</a:t>
            </a:r>
          </a:p>
          <a:p>
            <a:pPr lvl="1"/>
            <a:r>
              <a:rPr lang="es-ES" sz="1800" smtClean="0"/>
              <a:t>Datos económicos: cuenta de cobro</a:t>
            </a:r>
          </a:p>
          <a:p>
            <a:pPr lvl="1"/>
            <a:r>
              <a:rPr lang="es-ES" sz="1800" smtClean="0"/>
              <a:t>Datos Familiares</a:t>
            </a:r>
          </a:p>
          <a:p>
            <a:r>
              <a:rPr lang="es-ES" sz="2000" smtClean="0">
                <a:ea typeface="ＭＳ Ｐゴシック" pitchFamily="40" charset="-128"/>
                <a:cs typeface="ＭＳ Ｐゴシック" pitchFamily="40" charset="-128"/>
              </a:rPr>
              <a:t>Datos profesionales</a:t>
            </a:r>
          </a:p>
          <a:p>
            <a:pPr lvl="1"/>
            <a:r>
              <a:rPr lang="es-ES" sz="1800" smtClean="0"/>
              <a:t>Titulación</a:t>
            </a:r>
          </a:p>
          <a:p>
            <a:pPr lvl="1"/>
            <a:r>
              <a:rPr lang="es-ES" sz="1800" smtClean="0"/>
              <a:t>Tipo de contrato</a:t>
            </a:r>
          </a:p>
          <a:p>
            <a:pPr lvl="1"/>
            <a:r>
              <a:rPr lang="es-ES" sz="1800" smtClean="0"/>
              <a:t>Convenio Colectivo</a:t>
            </a:r>
          </a:p>
          <a:p>
            <a:pPr lvl="2"/>
            <a:r>
              <a:rPr lang="es-ES" sz="1600" smtClean="0"/>
              <a:t>Categorías</a:t>
            </a:r>
          </a:p>
          <a:p>
            <a:pPr lvl="2"/>
            <a:r>
              <a:rPr lang="es-ES" sz="1600" smtClean="0"/>
              <a:t>Retribución</a:t>
            </a:r>
          </a:p>
          <a:p>
            <a:r>
              <a:rPr lang="es-ES" sz="2000" smtClean="0">
                <a:ea typeface="ＭＳ Ｐゴシック" pitchFamily="40" charset="-128"/>
                <a:cs typeface="ＭＳ Ｐゴシック" pitchFamily="40" charset="-128"/>
              </a:rPr>
              <a:t>Alta la Seguridad Social</a:t>
            </a:r>
          </a:p>
          <a:p>
            <a:pPr lvl="1"/>
            <a:r>
              <a:rPr lang="es-ES" sz="1800" smtClean="0"/>
              <a:t>Grupo de cotización</a:t>
            </a:r>
          </a:p>
          <a:p>
            <a:pPr lvl="1"/>
            <a:r>
              <a:rPr lang="es-ES" sz="1800" smtClean="0"/>
              <a:t>Número de afiliación</a:t>
            </a:r>
          </a:p>
          <a:p>
            <a:pPr lvl="1"/>
            <a:r>
              <a:rPr lang="es-ES" sz="1800" smtClean="0"/>
              <a:t>Plazo de un día</a:t>
            </a:r>
          </a:p>
          <a:p>
            <a:endParaRPr lang="en-US" smtClean="0">
              <a:ea typeface="ＭＳ Ｐゴシック" pitchFamily="40" charset="-128"/>
              <a:cs typeface="ＭＳ Ｐゴシック" pitchFamily="40" charset="-128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Contratación</a:t>
            </a:r>
            <a:endParaRPr lang="es-ES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smtClean="0">
                <a:ea typeface="ＭＳ Ｐゴシック" pitchFamily="40" charset="-128"/>
                <a:cs typeface="ＭＳ Ｐゴシック" pitchFamily="40" charset="-128"/>
              </a:rPr>
              <a:t>El Salario Base </a:t>
            </a:r>
          </a:p>
          <a:p>
            <a:r>
              <a:rPr lang="es-ES" sz="2400" smtClean="0">
                <a:ea typeface="ＭＳ Ｐゴシック" pitchFamily="40" charset="-128"/>
                <a:cs typeface="ＭＳ Ｐゴシック" pitchFamily="40" charset="-128"/>
              </a:rPr>
              <a:t>Complementos </a:t>
            </a:r>
          </a:p>
          <a:p>
            <a:pPr lvl="1"/>
            <a:r>
              <a:rPr lang="es-ES" sz="1900" smtClean="0"/>
              <a:t>Personales: antigüedad, idiomas, titulación.</a:t>
            </a:r>
          </a:p>
          <a:p>
            <a:pPr lvl="1"/>
            <a:r>
              <a:rPr lang="es-ES" sz="1900" smtClean="0"/>
              <a:t>Puesto trabajo</a:t>
            </a:r>
          </a:p>
          <a:p>
            <a:pPr lvl="1"/>
            <a:r>
              <a:rPr lang="es-ES" sz="1900" smtClean="0"/>
              <a:t>Por Tareas de carácter tóxico, penoso, peligroso y nocturno. </a:t>
            </a:r>
          </a:p>
          <a:p>
            <a:pPr lvl="1"/>
            <a:r>
              <a:rPr lang="es-ES" sz="1900" smtClean="0"/>
              <a:t>Primas de producción, horas extraordinarias y comisiones.  </a:t>
            </a:r>
          </a:p>
          <a:p>
            <a:r>
              <a:rPr lang="es-ES" sz="2400" smtClean="0">
                <a:ea typeface="ＭＳ Ｐゴシック" pitchFamily="40" charset="-128"/>
                <a:cs typeface="ＭＳ Ｐゴシック" pitchFamily="40" charset="-128"/>
              </a:rPr>
              <a:t>Pagas extraordinarias.⋅ </a:t>
            </a:r>
          </a:p>
          <a:p>
            <a:r>
              <a:rPr lang="es-ES" sz="2400" smtClean="0">
                <a:ea typeface="ＭＳ Ｐゴシック" pitchFamily="40" charset="-128"/>
                <a:cs typeface="ＭＳ Ｐゴシック" pitchFamily="40" charset="-128"/>
              </a:rPr>
              <a:t>Salario en especie. </a:t>
            </a:r>
          </a:p>
          <a:p>
            <a:r>
              <a:rPr lang="es-ES" sz="2400" smtClean="0">
                <a:ea typeface="ＭＳ Ｐゴシック" pitchFamily="40" charset="-128"/>
                <a:cs typeface="ＭＳ Ｐゴシック" pitchFamily="40" charset="-128"/>
              </a:rPr>
              <a:t>Percepciones no salariales</a:t>
            </a:r>
          </a:p>
          <a:p>
            <a:pPr lvl="1"/>
            <a:r>
              <a:rPr lang="es-ES" sz="1600" smtClean="0"/>
              <a:t>Gastos de locomoción, dietas y quebranto de moneda.</a:t>
            </a:r>
          </a:p>
          <a:p>
            <a:pPr lvl="1"/>
            <a:r>
              <a:rPr lang="es-ES" sz="1600" smtClean="0"/>
              <a:t>Las indemnizaciones por traslado, suspensión de empleo o despido.</a:t>
            </a:r>
          </a:p>
          <a:p>
            <a:pPr lvl="1"/>
            <a:r>
              <a:rPr lang="es-ES" sz="1600" smtClean="0"/>
              <a:t>Prestaciones e indemnizaciones de la SS. </a:t>
            </a:r>
          </a:p>
          <a:p>
            <a:pPr lvl="1"/>
            <a:r>
              <a:rPr lang="es-ES" sz="1600" smtClean="0"/>
              <a:t>Otras percepciones no salariales.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Percepciones Salariales:</a:t>
            </a:r>
            <a:endParaRPr lang="es-ES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>
                <a:ea typeface="ＭＳ Ｐゴシック" pitchFamily="40" charset="-128"/>
                <a:cs typeface="ＭＳ Ｐゴシック" pitchFamily="40" charset="-128"/>
              </a:rPr>
              <a:t>Encabezamiento </a:t>
            </a:r>
          </a:p>
          <a:p>
            <a:pPr lvl="1"/>
            <a:r>
              <a:rPr lang="es-ES" smtClean="0"/>
              <a:t>datos de la empresa y del trabajador</a:t>
            </a:r>
          </a:p>
          <a:p>
            <a:pPr lvl="1"/>
            <a:r>
              <a:rPr lang="es-ES" smtClean="0"/>
              <a:t>período de la liquidación, </a:t>
            </a:r>
          </a:p>
          <a:p>
            <a:pPr lvl="2"/>
            <a:r>
              <a:rPr lang="es-ES" smtClean="0"/>
              <a:t>número de días naturales del mes</a:t>
            </a:r>
          </a:p>
          <a:p>
            <a:r>
              <a:rPr lang="es-ES" smtClean="0">
                <a:ea typeface="ＭＳ Ｐゴシック" pitchFamily="40" charset="-128"/>
                <a:cs typeface="ＭＳ Ｐゴシック" pitchFamily="40" charset="-128"/>
              </a:rPr>
              <a:t>Percepciones salariales y no salariales</a:t>
            </a:r>
          </a:p>
          <a:p>
            <a:r>
              <a:rPr lang="es-ES" smtClean="0">
                <a:ea typeface="ＭＳ Ｐゴシック" pitchFamily="40" charset="-128"/>
                <a:cs typeface="ＭＳ Ｐゴシック" pitchFamily="40" charset="-128"/>
              </a:rPr>
              <a:t>Deducciones</a:t>
            </a:r>
          </a:p>
          <a:p>
            <a:r>
              <a:rPr lang="es-ES" smtClean="0">
                <a:ea typeface="ＭＳ Ｐゴシック" pitchFamily="40" charset="-128"/>
                <a:cs typeface="ＭＳ Ｐゴシック" pitchFamily="40" charset="-128"/>
              </a:rPr>
              <a:t>Pie del documento</a:t>
            </a:r>
          </a:p>
          <a:p>
            <a:pPr lvl="1"/>
            <a:r>
              <a:rPr lang="es-ES" smtClean="0"/>
              <a:t>Las bases de cotización a la SS</a:t>
            </a:r>
          </a:p>
          <a:p>
            <a:pPr lvl="1"/>
            <a:r>
              <a:rPr lang="es-ES" smtClean="0"/>
              <a:t>La base sujeta al IRPF.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>
                <a:ea typeface="+mj-ea"/>
                <a:cs typeface="+mj-cs"/>
              </a:rPr>
              <a:t>Componentes de la Nómina</a:t>
            </a:r>
            <a:endParaRPr lang="es-ES" dirty="0"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1_Concurrencia">
  <a:themeElements>
    <a:clrScheme name="11_Concurrencia 1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FFFFFF"/>
      </a:accent3>
      <a:accent4>
        <a:srgbClr val="000000"/>
      </a:accent4>
      <a:accent5>
        <a:srgbClr val="ADCEDC"/>
      </a:accent5>
      <a:accent6>
        <a:srgbClr val="C51B23"/>
      </a:accent6>
      <a:hlink>
        <a:srgbClr val="D71600"/>
      </a:hlink>
      <a:folHlink>
        <a:srgbClr val="00AFE1"/>
      </a:folHlink>
    </a:clrScheme>
    <a:fontScheme name="11_Concurrencia">
      <a:majorFont>
        <a:latin typeface="Eras Medium ITC"/>
        <a:ea typeface=""/>
        <a:cs typeface=""/>
      </a:majorFont>
      <a:minorFont>
        <a:latin typeface="Tahoma"/>
        <a:ea typeface=""/>
        <a:cs typeface=""/>
      </a:minorFont>
    </a:fontScheme>
    <a:fmtScheme name="Papel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1_Concurrencia 1">
        <a:dk1>
          <a:srgbClr val="000000"/>
        </a:dk1>
        <a:lt1>
          <a:srgbClr val="FFFFFF"/>
        </a:lt1>
        <a:dk2>
          <a:srgbClr val="464646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FFFFFF"/>
        </a:accent3>
        <a:accent4>
          <a:srgbClr val="000000"/>
        </a:accent4>
        <a:accent5>
          <a:srgbClr val="ADCEDC"/>
        </a:accent5>
        <a:accent6>
          <a:srgbClr val="C51B23"/>
        </a:accent6>
        <a:hlink>
          <a:srgbClr val="D71600"/>
        </a:hlink>
        <a:folHlink>
          <a:srgbClr val="00AFE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7460</TotalTime>
  <Words>1623</Words>
  <Application>Microsoft Macintosh PowerPoint</Application>
  <PresentationFormat>Presentación en pantalla (4:3)</PresentationFormat>
  <Paragraphs>373</Paragraphs>
  <Slides>35</Slides>
  <Notes>33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6" baseType="lpstr">
      <vt:lpstr>Arial Narrow</vt:lpstr>
      <vt:lpstr>Calibri</vt:lpstr>
      <vt:lpstr>Eras Medium ITC</vt:lpstr>
      <vt:lpstr>ＭＳ Ｐゴシック</vt:lpstr>
      <vt:lpstr>Tahoma</vt:lpstr>
      <vt:lpstr>Verdana</vt:lpstr>
      <vt:lpstr>Wingdings 2</vt:lpstr>
      <vt:lpstr>Wingdings 3</vt:lpstr>
      <vt:lpstr>ヒラギノ角ゴ Pro W3</vt:lpstr>
      <vt:lpstr>Arial</vt:lpstr>
      <vt:lpstr>11_Concurrencia</vt:lpstr>
      <vt:lpstr>Tema 8: Proceso de Recursos Humanos </vt:lpstr>
      <vt:lpstr>Índice</vt:lpstr>
      <vt:lpstr>Datos Generales de la empresa</vt:lpstr>
      <vt:lpstr>Datos Generales de la empresa</vt:lpstr>
      <vt:lpstr>Datos Generales de la empresa</vt:lpstr>
      <vt:lpstr>Selección de personal</vt:lpstr>
      <vt:lpstr>Contratación</vt:lpstr>
      <vt:lpstr>Percepciones Salariales:</vt:lpstr>
      <vt:lpstr>Componentes de la Nómina</vt:lpstr>
      <vt:lpstr>Deducciones:</vt:lpstr>
      <vt:lpstr>Seguridad Social</vt:lpstr>
      <vt:lpstr>Seguridad Social</vt:lpstr>
      <vt:lpstr>Bases de Cotización a la Seguridad Social</vt:lpstr>
      <vt:lpstr>TIPOS DE COTIZACIÓN AL RÉGIMEN GENERAL(%) </vt:lpstr>
      <vt:lpstr>Retención del IRPF</vt:lpstr>
      <vt:lpstr>Cálculo de la retención IRPF</vt:lpstr>
      <vt:lpstr>Presentación de PowerPoint</vt:lpstr>
      <vt:lpstr>Ejemplo: Separado con dos hijos que gana 82.324 año. </vt:lpstr>
      <vt:lpstr>Gestión de Bajas y Altas enfermedad</vt:lpstr>
      <vt:lpstr>Gestión de Bajas y Altas enfermedad</vt:lpstr>
      <vt:lpstr>Pagos en nómina durante una baja por contingencias comunes</vt:lpstr>
      <vt:lpstr>Gestión de Bajas y Altas especiales</vt:lpstr>
      <vt:lpstr>Bonificaciones a las cuotas de la Seguridad Social</vt:lpstr>
      <vt:lpstr>Boletines de Cotización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Control de Asistencia al Centro de trabajo </vt:lpstr>
      <vt:lpstr>Gestión de gastos por desplazamiento provisional</vt:lpstr>
      <vt:lpstr>Formación y Gestión del Conocimiento</vt:lpstr>
      <vt:lpstr>Proceso de baja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Usuario de Microsoft Office</cp:lastModifiedBy>
  <cp:revision>859</cp:revision>
  <cp:lastPrinted>1601-01-01T00:00:00Z</cp:lastPrinted>
  <dcterms:created xsi:type="dcterms:W3CDTF">2015-10-20T10:31:28Z</dcterms:created>
  <dcterms:modified xsi:type="dcterms:W3CDTF">2017-11-13T17:12:36Z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