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14" r:id="rId2"/>
    <p:sldId id="276" r:id="rId3"/>
    <p:sldId id="278" r:id="rId4"/>
    <p:sldId id="279" r:id="rId5"/>
    <p:sldId id="280" r:id="rId6"/>
    <p:sldId id="281" r:id="rId7"/>
    <p:sldId id="282" r:id="rId8"/>
    <p:sldId id="286" r:id="rId9"/>
    <p:sldId id="283" r:id="rId10"/>
    <p:sldId id="287" r:id="rId11"/>
    <p:sldId id="284" r:id="rId12"/>
    <p:sldId id="288" r:id="rId13"/>
    <p:sldId id="285" r:id="rId14"/>
    <p:sldId id="304" r:id="rId15"/>
    <p:sldId id="305" r:id="rId16"/>
    <p:sldId id="289" r:id="rId17"/>
    <p:sldId id="290" r:id="rId18"/>
    <p:sldId id="291" r:id="rId19"/>
    <p:sldId id="292" r:id="rId20"/>
    <p:sldId id="293" r:id="rId21"/>
    <p:sldId id="294" r:id="rId22"/>
    <p:sldId id="297" r:id="rId23"/>
    <p:sldId id="296" r:id="rId24"/>
    <p:sldId id="298" r:id="rId25"/>
    <p:sldId id="299" r:id="rId26"/>
    <p:sldId id="300" r:id="rId27"/>
    <p:sldId id="301" r:id="rId28"/>
    <p:sldId id="302" r:id="rId29"/>
    <p:sldId id="303" r:id="rId30"/>
    <p:sldId id="306" r:id="rId31"/>
    <p:sldId id="307" r:id="rId32"/>
    <p:sldId id="308" r:id="rId33"/>
    <p:sldId id="309" r:id="rId34"/>
    <p:sldId id="310" r:id="rId35"/>
    <p:sldId id="311" r:id="rId36"/>
    <p:sldId id="315" r:id="rId37"/>
    <p:sldId id="312" r:id="rId38"/>
    <p:sldId id="313" r:id="rId39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" charset="0"/>
        <a:ea typeface="Arial" pitchFamily="8" charset="0"/>
        <a:cs typeface="Arial" pitchFamily="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" charset="0"/>
        <a:ea typeface="Arial" pitchFamily="8" charset="0"/>
        <a:cs typeface="Arial" pitchFamily="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" charset="0"/>
        <a:ea typeface="Arial" pitchFamily="8" charset="0"/>
        <a:cs typeface="Arial" pitchFamily="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" charset="0"/>
        <a:ea typeface="Arial" pitchFamily="8" charset="0"/>
        <a:cs typeface="Arial" pitchFamily="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" charset="0"/>
        <a:ea typeface="Arial" pitchFamily="8" charset="0"/>
        <a:cs typeface="Arial" pitchFamily="8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8" charset="0"/>
        <a:ea typeface="Arial" pitchFamily="8" charset="0"/>
        <a:cs typeface="Arial" pitchFamily="8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8" charset="0"/>
        <a:ea typeface="Arial" pitchFamily="8" charset="0"/>
        <a:cs typeface="Arial" pitchFamily="8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8" charset="0"/>
        <a:ea typeface="Arial" pitchFamily="8" charset="0"/>
        <a:cs typeface="Arial" pitchFamily="8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8" charset="0"/>
        <a:ea typeface="Arial" pitchFamily="8" charset="0"/>
        <a:cs typeface="Arial" pitchFamily="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0C0C0"/>
    <a:srgbClr val="FFBD5B"/>
    <a:srgbClr val="FF9900"/>
    <a:srgbClr val="808080"/>
    <a:srgbClr val="333333"/>
    <a:srgbClr val="5F5F5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3106"/>
  </p:normalViewPr>
  <p:slideViewPr>
    <p:cSldViewPr>
      <p:cViewPr>
        <p:scale>
          <a:sx n="110" d="100"/>
          <a:sy n="110" d="100"/>
        </p:scale>
        <p:origin x="152" y="-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864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AD95CF85-A2C5-984B-AFDE-0F4C19E740B6}" type="datetime1">
              <a:rPr lang="es-ES"/>
              <a:pPr>
                <a:defRPr/>
              </a:pPr>
              <a:t>20/11/17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F7C43621-3CE5-A143-AA8E-82EA8DDF0CFD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974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06BA01B3-FCFB-854E-8ECE-FB20E8A2C128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20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22907-D879-5F4F-962E-F8FA2DD99A02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2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7481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6A083-B762-1343-AFB6-E31450A5AA7D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11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89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750D6F-9620-6849-BFD4-4B7BDA25A95F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12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675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2EE42-76ED-7343-B5AD-7BA4E35168E3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13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077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0C4EBD-92C4-C54B-BB8A-B10704A87C9A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14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62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EAA662-126F-664C-BB6B-54F27D32182B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15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25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608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1C314-A1FB-7E47-8ED3-C0371C2DBCE3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16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133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813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15F38F-88A4-F541-AB04-0FFBD5AA4633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17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34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018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E66299-5481-1D4D-A915-0D1AB0264B5A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18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7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1AC3E-2FCB-AD43-89E1-EFE44A734513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19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60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8FAA0-5ABA-C743-83DC-DA59D68CC67B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20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62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194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A16D7-C9CA-D042-9128-D84ED6151572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3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174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8E3A12-E741-0749-8557-1B3120752317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21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18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83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88CB17-0F43-7C45-BE66-F4939B54F2AC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22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408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2CB19F-8DA1-D64B-8F26-B777A958EB04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23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01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40C293-8BBA-974D-84AC-90C6D59278C1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24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260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FE76B-4F09-F843-8F25-B4F6623223DC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25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123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866962-9576-C44C-AFCE-208BCD8228C4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26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963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CA5452-6016-6748-8024-9C6322ED0FA7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27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34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06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3CE00-F896-2440-881F-4151812F223F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28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52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71445A-3F42-5942-A04C-4B1A1E59731F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29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57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89B68-4791-C147-9485-B2598C24CB83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30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4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15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57A220-8DDE-AC46-875B-407688C0941A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4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8150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4976A-8FEB-C645-86F6-07BA62351B1B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31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669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88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3675BD-AB4F-0045-A8AD-BBA54129AD14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32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10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09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8613B-0389-A646-BDC1-86DD350C1BB2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33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234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29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000B7-2548-924F-A155-CBA9EBF56188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34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70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49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1ADD4B-7119-DE43-BECA-B939F247DA4E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35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1552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70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C672B-1B4D-0E4E-8B1E-47A167FD744E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37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12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90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54BF01-0AD1-5D40-862F-6B942677DF74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38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005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D334A-1A2B-6447-BE16-80D48741A1C3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5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00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560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A72C7-9CC3-534E-BE62-27A9EE36CBA2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6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440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34E25-C1D5-054C-BD14-15CA9EE1A9F0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7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4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F6A325-122A-754A-9AF8-3A1FE9797F19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8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121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732AD-5B93-3646-B1C8-1D697A33427B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9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293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CCB528-A94D-C340-A447-7C20CCE26B59}" type="slidenum">
              <a:rPr lang="es-ES">
                <a:latin typeface="Arial" pitchFamily="8" charset="0"/>
                <a:ea typeface="Arial" pitchFamily="8" charset="0"/>
                <a:cs typeface="Arial" pitchFamily="8" charset="0"/>
              </a:rPr>
              <a:pPr/>
              <a:t>10</a:t>
            </a:fld>
            <a:endParaRPr lang="es-ES">
              <a:latin typeface="Arial" pitchFamily="8" charset="0"/>
              <a:ea typeface="Arial" pitchFamily="8" charset="0"/>
              <a:cs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86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ww.ua.es/es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dlsi.ua.es/2010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0 Forma"/>
          <p:cNvSpPr>
            <a:spLocks/>
          </p:cNvSpPr>
          <p:nvPr userDrawn="1"/>
        </p:nvSpPr>
        <p:spPr bwMode="auto">
          <a:xfrm>
            <a:off x="1687513" y="5715000"/>
            <a:ext cx="7456487" cy="487363"/>
          </a:xfrm>
          <a:custGeom>
            <a:avLst/>
            <a:gdLst>
              <a:gd name="T0" fmla="*/ 4697 w 4697"/>
              <a:gd name="T1" fmla="*/ 0 h 367"/>
              <a:gd name="T2" fmla="*/ 4697 w 4697"/>
              <a:gd name="T3" fmla="*/ 367 h 367"/>
              <a:gd name="T4" fmla="*/ 0 w 4697"/>
              <a:gd name="T5" fmla="*/ 218 h 367"/>
              <a:gd name="T6" fmla="*/ 4697 w 4697"/>
              <a:gd name="T7" fmla="*/ 0 h 367"/>
              <a:gd name="T8" fmla="*/ 0 60000 65536"/>
              <a:gd name="T9" fmla="*/ 0 60000 65536"/>
              <a:gd name="T10" fmla="*/ 0 60000 65536"/>
              <a:gd name="T11" fmla="*/ 0 60000 65536"/>
              <a:gd name="T12" fmla="*/ 0 w 4697"/>
              <a:gd name="T13" fmla="*/ 0 h 367"/>
              <a:gd name="T14" fmla="*/ 0 w 4697"/>
              <a:gd name="T15" fmla="*/ 0 h 3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dirty="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4" name="11 Forma"/>
          <p:cNvSpPr>
            <a:spLocks/>
          </p:cNvSpPr>
          <p:nvPr userDrawn="1"/>
        </p:nvSpPr>
        <p:spPr bwMode="auto">
          <a:xfrm>
            <a:off x="36513" y="5999163"/>
            <a:ext cx="9107487" cy="788987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dirty="0">
              <a:latin typeface="Eras Medium ITC" pitchFamily="34" charset="0"/>
              <a:ea typeface="+mn-ea"/>
              <a:cs typeface="+mn-cs"/>
            </a:endParaRPr>
          </a:p>
        </p:txBody>
      </p:sp>
      <p:cxnSp>
        <p:nvCxnSpPr>
          <p:cNvPr id="5" name="Picture 7"/>
          <p:cNvCxnSpPr/>
          <p:nvPr userDrawn="1"/>
        </p:nvCxnSpPr>
        <p:spPr>
          <a:xfrm>
            <a:off x="9143" y="5894344"/>
            <a:ext cx="9143177" cy="79065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10 Rectángulo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s-ES">
              <a:latin typeface="Eras Medium ITC" pitchFamily="34" charset="0"/>
              <a:ea typeface="Arial" charset="0"/>
              <a:cs typeface="Arial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533400" y="4770438"/>
            <a:ext cx="8089900" cy="1477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s-ES_tradnl" sz="2400" b="1">
                <a:solidFill>
                  <a:srgbClr val="003399"/>
                </a:solidFill>
                <a:latin typeface="Tahoma" charset="0"/>
                <a:ea typeface="Arial" charset="0"/>
                <a:cs typeface="Arial" charset="0"/>
              </a:rPr>
              <a:t>2010-2011</a:t>
            </a:r>
            <a:endParaRPr lang="es-ES" sz="2400" b="1">
              <a:solidFill>
                <a:srgbClr val="003399"/>
              </a:solidFill>
              <a:latin typeface="Tahoma" charset="0"/>
              <a:ea typeface="Arial" charset="0"/>
              <a:cs typeface="Arial" charset="0"/>
            </a:endParaRPr>
          </a:p>
          <a:p>
            <a:pPr algn="ctr" eaLnBrk="0" hangingPunct="0">
              <a:defRPr/>
            </a:pPr>
            <a:r>
              <a:rPr lang="es-ES" sz="2400" b="1">
                <a:solidFill>
                  <a:srgbClr val="333333"/>
                </a:solidFill>
                <a:latin typeface="Tahoma" charset="0"/>
                <a:ea typeface="Arial" charset="0"/>
                <a:cs typeface="Arial" charset="0"/>
              </a:rPr>
              <a:t>Grado en Ingeniería Informática</a:t>
            </a:r>
          </a:p>
          <a:p>
            <a:pPr algn="ctr" eaLnBrk="0" hangingPunct="0">
              <a:spcBef>
                <a:spcPct val="50000"/>
              </a:spcBef>
              <a:defRPr/>
            </a:pPr>
            <a:endParaRPr lang="es-ES" sz="2800" i="1">
              <a:latin typeface="Tahoma" charset="0"/>
              <a:ea typeface="Arial" charset="0"/>
              <a:cs typeface="Arial" charset="0"/>
            </a:endParaRPr>
          </a:p>
        </p:txBody>
      </p:sp>
      <p:sp>
        <p:nvSpPr>
          <p:cNvPr id="8" name="19 Rectángulo"/>
          <p:cNvSpPr/>
          <p:nvPr userDrawn="1"/>
        </p:nvSpPr>
        <p:spPr>
          <a:xfrm>
            <a:off x="5304361" y="2819400"/>
            <a:ext cx="3077639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1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Profesores: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Andrés Montoyo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Manuel Marco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Sonia Vázquez</a:t>
            </a:r>
          </a:p>
        </p:txBody>
      </p:sp>
      <p:pic>
        <p:nvPicPr>
          <p:cNvPr id="10" name="Picture 14" descr="DLSI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19400"/>
            <a:ext cx="16764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6" descr="logo Universidad Alicante">
            <a:hlinkClick r:id="rId4" tooltip="HOME - Universidad de Alicante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733800"/>
            <a:ext cx="25050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Imagen de noticia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3505200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24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STI</a:t>
            </a:r>
          </a:p>
        </p:txBody>
      </p:sp>
      <p:sp>
        <p:nvSpPr>
          <p:cNvPr id="9" name="8 Rectángulo"/>
          <p:cNvSpPr>
            <a:spLocks noGrp="1"/>
          </p:cNvSpPr>
          <p:nvPr>
            <p:ph type="title"/>
          </p:nvPr>
        </p:nvSpPr>
        <p:spPr>
          <a:xfrm>
            <a:off x="558800" y="809625"/>
            <a:ext cx="7772400" cy="1470025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4" name="17 Rectángulo"/>
          <p:cNvSpPr>
            <a:spLocks noGrp="1"/>
          </p:cNvSpPr>
          <p:nvPr>
            <p:ph type="dt" sz="half" idx="10"/>
          </p:nvPr>
        </p:nvSpPr>
        <p:spPr>
          <a:xfrm>
            <a:off x="439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" name="26 Rectángulo"/>
          <p:cNvSpPr>
            <a:spLocks noGrp="1"/>
          </p:cNvSpPr>
          <p:nvPr>
            <p:ph type="sldNum" sz="quarter" idx="11"/>
          </p:nvPr>
        </p:nvSpPr>
        <p:spPr>
          <a:xfrm>
            <a:off x="6535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02B6E-1ADC-1C4B-B0AC-3AAE6C9E004B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64513-E48D-F64C-8B50-2D49D8B69F63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111F8-6FCC-B742-8190-EC25B4428179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CD384-F075-3344-BE5B-37CC6B5EDFDD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85814-43A4-5746-B81E-E5CEF935FC0A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8756A-3811-884C-987C-EB54BAFEDC82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83AA9-8EC9-544B-A96D-B6ABB6AD6DA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F5BD4-D1F1-AC42-9D92-748BB915D518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F3268-6442-6942-B14E-B21B7D4D3DB6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8F352-D363-BB4C-8B0A-FADF8D33A883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29501-FE0A-B948-9DDE-B1CB054EAD4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"/>
          <p:cNvSpPr>
            <a:spLocks/>
          </p:cNvSpPr>
          <p:nvPr userDrawn="1"/>
        </p:nvSpPr>
        <p:spPr bwMode="auto">
          <a:xfrm>
            <a:off x="457200" y="4953000"/>
            <a:ext cx="3802063" cy="1443038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dirty="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90115" name="11 Forma"/>
          <p:cNvSpPr>
            <a:spLocks/>
          </p:cNvSpPr>
          <p:nvPr/>
        </p:nvSpPr>
        <p:spPr bwMode="auto">
          <a:xfrm>
            <a:off x="0" y="5486400"/>
            <a:ext cx="3505200" cy="10668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dirty="0">
              <a:latin typeface="Eras Medium ITC" pitchFamily="34" charset="0"/>
              <a:ea typeface="+mn-ea"/>
              <a:cs typeface="+mn-cs"/>
            </a:endParaRPr>
          </a:p>
        </p:txBody>
      </p:sp>
      <p:cxnSp>
        <p:nvCxnSpPr>
          <p:cNvPr id="15" name="Picture 4"/>
          <p:cNvCxnSpPr/>
          <p:nvPr/>
        </p:nvCxnSpPr>
        <p:spPr>
          <a:xfrm>
            <a:off x="11816" y="5763367"/>
            <a:ext cx="3938768" cy="1084869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29 Rectángul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r>
              <a:rPr lang="en-US"/>
              <a:t>Sixth level</a:t>
            </a:r>
          </a:p>
          <a:p>
            <a:pPr lvl="4"/>
            <a:r>
              <a:rPr lang="en-US"/>
              <a:t>Seventh level</a:t>
            </a:r>
          </a:p>
          <a:p>
            <a:pPr lvl="4"/>
            <a:r>
              <a:rPr lang="en-US"/>
              <a:t>Eighth level</a:t>
            </a:r>
          </a:p>
          <a:p>
            <a:pPr lvl="4"/>
            <a:r>
              <a:rPr lang="en-US"/>
              <a:t>Ninth level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s-ES">
              <a:latin typeface="Arial Narrow" charset="0"/>
              <a:ea typeface="Arial" charset="0"/>
              <a:cs typeface="Arial" charset="0"/>
            </a:endParaRPr>
          </a:p>
        </p:txBody>
      </p:sp>
      <p:sp>
        <p:nvSpPr>
          <p:cNvPr id="90120" name="17 Rectángulo"/>
          <p:cNvSpPr>
            <a:spLocks noGrp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Eras Medium ITC" pitchFamily="34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1" name="20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Eras Medium ITC" pitchFamily="34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FF45F14C-6A98-1349-AAEE-D7B9482E177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  <p:sp>
        <p:nvSpPr>
          <p:cNvPr id="12" name="11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STI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2pPr>
      <a:lvl3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3pPr>
      <a:lvl4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4pPr>
      <a:lvl5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5pPr>
      <a:lvl6pPr marL="8001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6pPr>
      <a:lvl7pPr marL="12573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7pPr>
      <a:lvl8pPr marL="17145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8pPr>
      <a:lvl9pPr marL="21717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9pPr>
    </p:titleStyle>
    <p:body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75000"/>
        <a:buFont typeface="Wingdings 3" pitchFamily="8" charset="2"/>
        <a:buChar char=""/>
        <a:defRPr sz="3100">
          <a:solidFill>
            <a:srgbClr val="333333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Verdana" pitchFamily="8" charset="0"/>
        <a:buChar char="◦"/>
        <a:defRPr sz="2600">
          <a:solidFill>
            <a:srgbClr val="333333"/>
          </a:solidFill>
          <a:latin typeface="+mn-lt"/>
          <a:ea typeface="ＭＳ Ｐゴシック" charset="-128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 2" pitchFamily="8" charset="2"/>
        <a:buChar char=""/>
        <a:defRPr sz="2400">
          <a:solidFill>
            <a:srgbClr val="333333"/>
          </a:solidFill>
          <a:latin typeface="+mn-lt"/>
          <a:ea typeface="ヒラギノ角ゴ Pro W3" pitchFamily="8" charset="-128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8" charset="2"/>
        <a:buChar char=""/>
        <a:defRPr sz="2200">
          <a:solidFill>
            <a:srgbClr val="333333"/>
          </a:solidFill>
          <a:latin typeface="+mn-lt"/>
          <a:ea typeface="ヒラギノ角ゴ Pro W3" pitchFamily="8" charset="-128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8" charset="2"/>
        <a:buChar char=""/>
        <a:defRPr sz="2000">
          <a:solidFill>
            <a:srgbClr val="333333"/>
          </a:solidFill>
          <a:latin typeface="+mn-lt"/>
          <a:ea typeface="ヒラギノ角ゴ Pro W3" pitchFamily="8" charset="-128"/>
        </a:defRPr>
      </a:lvl5pPr>
      <a:lvl6pPr marL="25146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6pPr>
      <a:lvl7pPr marL="29718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7pPr>
      <a:lvl8pPr marL="34290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8pPr>
      <a:lvl9pPr marL="38862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2362200"/>
            <a:ext cx="4876800" cy="218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3716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ES_tradnl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Tema 9: Creación de empresas</a:t>
            </a:r>
            <a:endParaRPr lang="es-ES" dirty="0">
              <a:ea typeface="+mj-ea"/>
              <a:cs typeface="+mj-cs"/>
            </a:endParaRPr>
          </a:p>
        </p:txBody>
      </p:sp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5254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2800"/>
              <a:t>Grado en Ingeniería Informática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4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Política de Compras</a:t>
            </a:r>
          </a:p>
          <a:p>
            <a:pPr lvl="1" algn="just"/>
            <a:r>
              <a:rPr lang="es-ES" sz="2000">
                <a:solidFill>
                  <a:schemeClr val="tx1"/>
                </a:solidFill>
              </a:rPr>
              <a:t>Se debe establecer una política de compras que recoja los criterios y aspectos relacionados con la evaluación y selección de proveedores, requisitos de calidad necesarios, plazos de entrega, política de pagos (contado o crédito, y en este caso fijar el plazo de pago), etc.</a:t>
            </a:r>
          </a:p>
          <a:p>
            <a:pPr algn="just"/>
            <a:r>
              <a:rPr lang="es-ES" sz="24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Almacenes de Materias Primas</a:t>
            </a:r>
          </a:p>
          <a:p>
            <a:pPr lvl="1" algn="just"/>
            <a:r>
              <a:rPr lang="es-ES" sz="2000">
                <a:solidFill>
                  <a:schemeClr val="tx1"/>
                </a:solidFill>
              </a:rPr>
              <a:t>En este apartado se comentarán las instalaciones y recursos con los que se cuenta para el almacenamiento de materias primas y compras.</a:t>
            </a:r>
          </a:p>
          <a:p>
            <a:pPr algn="just"/>
            <a:r>
              <a:rPr lang="es-ES" sz="24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Plazo de Pago a Proveedores</a:t>
            </a:r>
          </a:p>
          <a:p>
            <a:pPr lvl="1" algn="just"/>
            <a:r>
              <a:rPr lang="es-ES" sz="2000">
                <a:solidFill>
                  <a:schemeClr val="tx1"/>
                </a:solidFill>
              </a:rPr>
              <a:t>Se trata de desglosar el 100% de las compras a proveedores en función del número de días que nos conceden como crédito; al contado, 30 días, 60 días, ...</a:t>
            </a:r>
            <a:endParaRPr lang="es-ES" sz="1800">
              <a:solidFill>
                <a:schemeClr val="tx1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Análisis del Mercado 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Análisis de proveedores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1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Barreras regulatorias: </a:t>
            </a:r>
          </a:p>
          <a:p>
            <a:pPr lvl="1" algn="just"/>
            <a:r>
              <a:rPr lang="es-ES" sz="1100">
                <a:solidFill>
                  <a:srgbClr val="444444"/>
                </a:solidFill>
              </a:rPr>
              <a:t>la creación de una empresa es un proceso de cierta complejidad, que está sujeto a un conjunto de requerimientos, supone dedicar tiempo y hacer frente a costes directos e indirectos.</a:t>
            </a:r>
          </a:p>
          <a:p>
            <a:pPr algn="just"/>
            <a:r>
              <a:rPr lang="es-ES" sz="1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Habilidades y formación: </a:t>
            </a:r>
          </a:p>
          <a:p>
            <a:pPr lvl="1" algn="just"/>
            <a:r>
              <a:rPr lang="es-ES" sz="1100">
                <a:solidFill>
                  <a:srgbClr val="444444"/>
                </a:solidFill>
              </a:rPr>
              <a:t>las deficiencias en la formación y la ausencia de motivación. La falta de capacidad impide que las oportunidades de negocio potenciales den lugar a la creación de nuevas empresas.</a:t>
            </a:r>
          </a:p>
          <a:p>
            <a:pPr algn="just"/>
            <a:r>
              <a:rPr lang="es-ES" sz="1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Política de competencia: </a:t>
            </a:r>
          </a:p>
          <a:p>
            <a:pPr lvl="1" algn="just"/>
            <a:r>
              <a:rPr lang="es-ES" sz="1100">
                <a:solidFill>
                  <a:srgbClr val="444444"/>
                </a:solidFill>
              </a:rPr>
              <a:t>los acuerdos tácitos entre empresas establecidas.</a:t>
            </a:r>
          </a:p>
          <a:p>
            <a:pPr algn="just"/>
            <a:r>
              <a:rPr lang="es-ES" sz="1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Legislación de quiebras: </a:t>
            </a:r>
          </a:p>
          <a:p>
            <a:pPr lvl="1" algn="just"/>
            <a:r>
              <a:rPr lang="es-ES" sz="1100">
                <a:solidFill>
                  <a:srgbClr val="444444"/>
                </a:solidFill>
              </a:rPr>
              <a:t>una buena legislación sobre quiebras es esencial para lograr que en caso necesario, las empresas puedan salir del mercado, permitiendo una reasignación de recursos eficientes, y que al mismo tiempo, todas las partes recuperen el máximo de su inversión.</a:t>
            </a:r>
          </a:p>
          <a:p>
            <a:pPr algn="just"/>
            <a:r>
              <a:rPr lang="es-ES" sz="1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Barreras fiscales: </a:t>
            </a:r>
          </a:p>
          <a:p>
            <a:pPr lvl="1" algn="just"/>
            <a:r>
              <a:rPr lang="es-ES" sz="1100">
                <a:solidFill>
                  <a:srgbClr val="444444"/>
                </a:solidFill>
              </a:rPr>
              <a:t>la existencia de tipos impositivos altos reduce el incentivo a la creación de empresas.</a:t>
            </a:r>
          </a:p>
          <a:p>
            <a:pPr algn="just"/>
            <a:r>
              <a:rPr lang="es-ES" sz="1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Retrasos en pagos: </a:t>
            </a:r>
          </a:p>
          <a:p>
            <a:pPr lvl="1" algn="just"/>
            <a:r>
              <a:rPr lang="es-ES" sz="1100">
                <a:solidFill>
                  <a:srgbClr val="444444"/>
                </a:solidFill>
              </a:rPr>
              <a:t>la vulnerabilidad financiera de las empresas hace que el retraso en el pago tenga un fuerte impacto en su crecimiento.</a:t>
            </a:r>
          </a:p>
          <a:p>
            <a:pPr algn="just"/>
            <a:r>
              <a:rPr lang="es-ES" sz="1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Financiación: </a:t>
            </a:r>
          </a:p>
          <a:p>
            <a:pPr lvl="1" algn="just"/>
            <a:r>
              <a:rPr lang="es-ES" sz="1100">
                <a:solidFill>
                  <a:srgbClr val="444444"/>
                </a:solidFill>
              </a:rPr>
              <a:t>dificultad para acceder al mercado de capitales.</a:t>
            </a:r>
          </a:p>
          <a:p>
            <a:pPr algn="just"/>
            <a:r>
              <a:rPr lang="es-ES" sz="1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Derechos de la propiedad intelectual: </a:t>
            </a:r>
          </a:p>
          <a:p>
            <a:pPr lvl="1" algn="just"/>
            <a:r>
              <a:rPr lang="es-ES" sz="1100">
                <a:solidFill>
                  <a:srgbClr val="444444"/>
                </a:solidFill>
              </a:rPr>
              <a:t>insuficiente protección de los derechos de propiedad intelectual, las empresas no invierten en investigación porque temen que sus resultados acaben en manos de la competencia.</a:t>
            </a:r>
            <a:endParaRPr lang="es-ES" sz="1100"/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  <a:t>Análisis del Mercado </a:t>
            </a:r>
            <a:b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  <a:t>Factores Claves del Éxito: Entorno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Precio o la estructura de costes de la organización</a:t>
            </a:r>
          </a:p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Momento justo de mercado</a:t>
            </a:r>
          </a:p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calidad</a:t>
            </a:r>
          </a:p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Diseño o el grado de innovación</a:t>
            </a:r>
          </a:p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Dimensiones</a:t>
            </a:r>
          </a:p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Novedad tecnológica o la eficiencia en la ejecución en las actividades productivas</a:t>
            </a:r>
          </a:p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Respeto medioambiental</a:t>
            </a:r>
          </a:p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Agresividad comercial o la capacidad para comercializar</a:t>
            </a:r>
          </a:p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Duración</a:t>
            </a:r>
          </a:p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Imagen de marca.</a:t>
            </a: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  <a:t>Análisis del Mercado </a:t>
            </a:r>
            <a:b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  <a:t>Factores Claves del Éxito: Sector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Herramienta para estudiar la viabilidad comercial de un proyecto. Se presenta en forma de matriz.</a:t>
            </a:r>
          </a:p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Factores Internos:</a:t>
            </a:r>
          </a:p>
          <a:p>
            <a:pPr lvl="1"/>
            <a:r>
              <a:rPr lang="es-ES" sz="2400"/>
              <a:t>Debilidades: aspectos del proyecto donde la competencia es superior</a:t>
            </a:r>
          </a:p>
          <a:p>
            <a:pPr lvl="1"/>
            <a:r>
              <a:rPr lang="es-ES" sz="2400"/>
              <a:t>Fortalezas: aspectos del proyecto donde la competencia es inferior</a:t>
            </a:r>
          </a:p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Factores Externos:</a:t>
            </a:r>
          </a:p>
          <a:p>
            <a:pPr lvl="1"/>
            <a:r>
              <a:rPr lang="es-ES" sz="2400"/>
              <a:t>Amenazas: Impedimentos y dificultades del entorno</a:t>
            </a:r>
          </a:p>
          <a:p>
            <a:pPr lvl="1"/>
            <a:r>
              <a:rPr lang="es-ES" sz="2400"/>
              <a:t>Oportunidades: Posibilidad de explotar una ventaja competitiva.</a:t>
            </a:r>
          </a:p>
          <a:p>
            <a:pPr lvl="1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Análisis del Mercado 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Análisis DAFO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52400" y="1392238"/>
          <a:ext cx="8763000" cy="5315586"/>
        </p:xfrm>
        <a:graphic>
          <a:graphicData uri="http://schemas.openxmlformats.org/drawingml/2006/table">
            <a:tbl>
              <a:tblPr/>
              <a:tblGrid>
                <a:gridCol w="4659313"/>
                <a:gridCol w="410368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D</a:t>
                      </a: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EBILIDADES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1430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</a:t>
                      </a: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MENAZAS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1430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no hay dirección estratégica clara,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entrada de nuevos competidores con costes más bajos,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incapacidad para financiar los cambios necesarios en la estrategia,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incremento en las ventas de los productos sustitutivos,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atraso en I+D,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crecimiento lento del mercado, cambio en las necesidades 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rentabilidad inferior a la media,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y gustos de los consumidores,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débil imagen en el mercado, cartera de productos limitada,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Incremento de barreras y requisitos reglamentarios costosos,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instalaciones obsoletas,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creciente poder de negociación de clientes y/o proveedores.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red de distribución débil o sistemas ineficientes 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exceso de problemas operativos internos.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FORTALEZAS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1430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OPORTUNIDADES</a:t>
                      </a:r>
                      <a:endParaRPr kumimoji="0" lang="es-E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1430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capacidades en actividades clave, recursos financieros adecuados,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entrar en nuevos mercados o segmentos,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habilidades y recursos tecnológicos superiores,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atender a grupos adicionales de clientes,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propiedad de la tecnología principal,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ampliación de la cartera de productos para satisfacer nuevas necesidades de los clientes,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ventajas en costes,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crecimiento rápido del mercado,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importante programa I+D,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diversificación de productos relacionados,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buena imagen en los consumidores,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eliminación de barreras comerciales en mercados exteriores atractivos.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líder en el mercado,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capacidad directiva.</a:t>
                      </a: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444444"/>
                        </a:solidFill>
                        <a:effectLst/>
                        <a:latin typeface="Tahoma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Análisis del Mercado </a:t>
            </a:r>
            <a:b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Ejemplo de DAFO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Estrategias defensivas: </a:t>
            </a:r>
          </a:p>
          <a:p>
            <a:pPr lvl="1" algn="just"/>
            <a:r>
              <a:rPr lang="es-ES" sz="2000">
                <a:solidFill>
                  <a:srgbClr val="444444"/>
                </a:solidFill>
              </a:rPr>
              <a:t>la empresa está preparada para enfrentarse a las amenazas.</a:t>
            </a:r>
          </a:p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Estrategias ofensivas:</a:t>
            </a:r>
          </a:p>
          <a:p>
            <a:pPr lvl="1" algn="just"/>
            <a:r>
              <a:rPr lang="es-ES" sz="2000">
                <a:solidFill>
                  <a:srgbClr val="444444"/>
                </a:solidFill>
              </a:rPr>
              <a:t>es la posición en la que toda empresa quisiera estar. Debe adoptar estrategias de crecimiento...</a:t>
            </a:r>
          </a:p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Estrategias de supervivencia: </a:t>
            </a:r>
          </a:p>
          <a:p>
            <a:pPr lvl="1" algn="just"/>
            <a:r>
              <a:rPr lang="es-ES" sz="2000">
                <a:solidFill>
                  <a:srgbClr val="444444"/>
                </a:solidFill>
              </a:rPr>
              <a:t>la empresa se enfrenta a amenazas externas sin las fortalezas internas necesarias para luchar contra la competencia.</a:t>
            </a:r>
          </a:p>
          <a:p>
            <a:pPr algn="just"/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Estrategias de reorientación: </a:t>
            </a:r>
          </a:p>
          <a:p>
            <a:pPr lvl="1" algn="just"/>
            <a:r>
              <a:rPr lang="es-ES" sz="2000">
                <a:solidFill>
                  <a:srgbClr val="444444"/>
                </a:solidFill>
              </a:rPr>
              <a:t>a la empresa se le plantean oportunidades que puede aprovechar pero sin embargo carece de la preparación adecuada. La empresa debe establecer un programa de acciones específicas y reorientar sus estrategias anteriores.</a:t>
            </a: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  <a:t>Análisis del Mercado </a:t>
            </a:r>
            <a:b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  <a:t>Conclusión a extraer de un DAFO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Crear la Demanda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Vender el Producto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Objetivos comerciales. Estrategias para conseguirlos.</a:t>
            </a:r>
          </a:p>
          <a:p>
            <a:r>
              <a:rPr lang="es-ES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Hay que trabajar en políticas de:</a:t>
            </a:r>
          </a:p>
          <a:p>
            <a:pPr lvl="1"/>
            <a:r>
              <a:rPr lang="es-ES">
                <a:solidFill>
                  <a:srgbClr val="444444"/>
                </a:solidFill>
              </a:rPr>
              <a:t>Producto</a:t>
            </a:r>
          </a:p>
          <a:p>
            <a:pPr lvl="1"/>
            <a:r>
              <a:rPr lang="es-ES">
                <a:solidFill>
                  <a:srgbClr val="444444"/>
                </a:solidFill>
              </a:rPr>
              <a:t>Precio</a:t>
            </a:r>
          </a:p>
          <a:p>
            <a:pPr lvl="1"/>
            <a:r>
              <a:rPr lang="es-ES">
                <a:solidFill>
                  <a:srgbClr val="444444"/>
                </a:solidFill>
              </a:rPr>
              <a:t>Distribución</a:t>
            </a:r>
          </a:p>
          <a:p>
            <a:pPr lvl="1"/>
            <a:r>
              <a:rPr lang="es-ES">
                <a:solidFill>
                  <a:srgbClr val="444444"/>
                </a:solidFill>
              </a:rPr>
              <a:t>Promoción</a:t>
            </a:r>
            <a:endParaRPr lang="es-ES"/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Marketing y Comercialización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Líneas de productos. </a:t>
            </a:r>
          </a:p>
          <a:p>
            <a:pPr lvl="1"/>
            <a:r>
              <a:rPr lang="es-ES" sz="1800"/>
              <a:t>Amplitud: nº líneas de productos ofrecidos</a:t>
            </a:r>
          </a:p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Artículos de referencia.</a:t>
            </a:r>
          </a:p>
          <a:p>
            <a:pPr lvl="1"/>
            <a:r>
              <a:rPr lang="es-ES" sz="1800"/>
              <a:t>Profundidad. Nº de artículos ofrecidos.</a:t>
            </a:r>
          </a:p>
          <a:p>
            <a:r>
              <a:rPr lang="es-ES" sz="20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Comparación del Producto/Servicio con la Oferta Existente</a:t>
            </a:r>
          </a:p>
          <a:p>
            <a:r>
              <a:rPr lang="es-ES" sz="20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Garantía y Asistencia Técnica</a:t>
            </a:r>
          </a:p>
          <a:p>
            <a:r>
              <a:rPr lang="es-ES" sz="20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Ventaja Competitiva</a:t>
            </a:r>
          </a:p>
          <a:p>
            <a:r>
              <a:rPr lang="es-ES" sz="20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Tecnología: Patentes y Marcas</a:t>
            </a:r>
          </a:p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Fases del producto</a:t>
            </a:r>
          </a:p>
          <a:p>
            <a:pPr lvl="1"/>
            <a:r>
              <a:rPr lang="es-ES" sz="1800"/>
              <a:t>Emergente</a:t>
            </a:r>
          </a:p>
          <a:p>
            <a:pPr lvl="1"/>
            <a:r>
              <a:rPr lang="es-ES" sz="1800"/>
              <a:t>Crecimiento</a:t>
            </a:r>
          </a:p>
          <a:p>
            <a:pPr lvl="1"/>
            <a:r>
              <a:rPr lang="es-ES" sz="1800"/>
              <a:t>Madurez</a:t>
            </a:r>
          </a:p>
          <a:p>
            <a:pPr lvl="1"/>
            <a:r>
              <a:rPr lang="es-ES" sz="1800"/>
              <a:t>Declive</a:t>
            </a:r>
            <a:endParaRPr lang="es-ES" sz="1600"/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Marketing y Comercialización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Política de Producto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Criterios de Fijación de Precios</a:t>
            </a:r>
          </a:p>
          <a:p>
            <a:pPr lvl="1"/>
            <a:r>
              <a:rPr lang="es-ES" sz="1800">
                <a:solidFill>
                  <a:schemeClr val="tx1"/>
                </a:solidFill>
              </a:rPr>
              <a:t>Análisis de los costes</a:t>
            </a:r>
          </a:p>
          <a:p>
            <a:pPr lvl="1"/>
            <a:r>
              <a:rPr lang="es-ES" sz="1800">
                <a:solidFill>
                  <a:schemeClr val="tx1"/>
                </a:solidFill>
              </a:rPr>
              <a:t>Demanda.</a:t>
            </a:r>
          </a:p>
          <a:p>
            <a:pPr lvl="1"/>
            <a:r>
              <a:rPr lang="es-ES" sz="1800">
                <a:solidFill>
                  <a:schemeClr val="tx1"/>
                </a:solidFill>
              </a:rPr>
              <a:t>Producto.</a:t>
            </a:r>
          </a:p>
          <a:p>
            <a:pPr lvl="1"/>
            <a:r>
              <a:rPr lang="es-ES" sz="1800">
                <a:solidFill>
                  <a:schemeClr val="tx1"/>
                </a:solidFill>
              </a:rPr>
              <a:t>Competencia.</a:t>
            </a:r>
          </a:p>
          <a:p>
            <a:r>
              <a:rPr lang="es-ES" sz="20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Estrategias de Fijación de Precios</a:t>
            </a:r>
          </a:p>
          <a:p>
            <a:pPr lvl="1"/>
            <a:r>
              <a:rPr lang="es-ES" sz="1800">
                <a:solidFill>
                  <a:schemeClr val="tx1"/>
                </a:solidFill>
              </a:rPr>
              <a:t>Precios altos o selección</a:t>
            </a:r>
          </a:p>
          <a:p>
            <a:pPr lvl="1"/>
            <a:r>
              <a:rPr lang="es-ES" sz="1800">
                <a:solidFill>
                  <a:schemeClr val="tx1"/>
                </a:solidFill>
              </a:rPr>
              <a:t>Precios bajos de salida o penetración.</a:t>
            </a:r>
          </a:p>
          <a:p>
            <a:pPr lvl="1"/>
            <a:r>
              <a:rPr lang="es-ES" sz="1800">
                <a:solidFill>
                  <a:schemeClr val="tx1"/>
                </a:solidFill>
              </a:rPr>
              <a:t>Estrategias de "Líneas de producto“</a:t>
            </a:r>
          </a:p>
          <a:p>
            <a:pPr lvl="1"/>
            <a:r>
              <a:rPr lang="es-ES" sz="1800">
                <a:solidFill>
                  <a:schemeClr val="tx1"/>
                </a:solidFill>
              </a:rPr>
              <a:t>Precios psicológicos.</a:t>
            </a:r>
          </a:p>
          <a:p>
            <a:pPr lvl="2"/>
            <a:r>
              <a:rPr lang="es-ES" sz="1600">
                <a:solidFill>
                  <a:schemeClr val="tx1"/>
                </a:solidFill>
              </a:rPr>
              <a:t>Precio impar precio par.</a:t>
            </a:r>
          </a:p>
          <a:p>
            <a:pPr lvl="1"/>
            <a:r>
              <a:rPr lang="es-ES" sz="1800">
                <a:solidFill>
                  <a:schemeClr val="tx1"/>
                </a:solidFill>
              </a:rPr>
              <a:t>Precios geográficos</a:t>
            </a:r>
          </a:p>
          <a:p>
            <a:r>
              <a:rPr lang="es-ES" sz="20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Plazo de Cobro a Cliente</a:t>
            </a:r>
            <a:endParaRPr lang="es-ES" sz="3200" b="1" i="1">
              <a:solidFill>
                <a:srgbClr val="444444"/>
              </a:solidFill>
              <a:ea typeface="ＭＳ Ｐゴシック" pitchFamily="40" charset="-128"/>
              <a:cs typeface="ＭＳ Ｐゴシック" pitchFamily="40" charset="-128"/>
            </a:endParaRPr>
          </a:p>
          <a:p>
            <a:endParaRPr lang="es-ES" b="1">
              <a:solidFill>
                <a:srgbClr val="BD0021"/>
              </a:solidFill>
              <a:ea typeface="ＭＳ Ｐゴシック" pitchFamily="40" charset="-128"/>
              <a:cs typeface="ＭＳ Ｐゴシック" pitchFamily="40" charset="-128"/>
            </a:endParaRP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Marketing y Comercialización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Política de precios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Distribución al por Mayor</a:t>
            </a:r>
          </a:p>
          <a:p>
            <a:pPr lvl="1" algn="just"/>
            <a:r>
              <a:rPr lang="es-ES" sz="1400">
                <a:solidFill>
                  <a:schemeClr val="tx1"/>
                </a:solidFill>
              </a:rPr>
              <a:t>mayorista especializado/cash-and-carry/transportista/de despacho/de estantería</a:t>
            </a:r>
          </a:p>
          <a:p>
            <a:pPr algn="just"/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Distribución al por Menor</a:t>
            </a:r>
          </a:p>
          <a:p>
            <a:pPr lvl="1" algn="just"/>
            <a:r>
              <a:rPr lang="es-ES" sz="1400">
                <a:solidFill>
                  <a:schemeClr val="tx1"/>
                </a:solidFill>
              </a:rPr>
              <a:t>venta tradicional/supermercado/hipermercado</a:t>
            </a:r>
          </a:p>
          <a:p>
            <a:pPr lvl="1" algn="just"/>
            <a:r>
              <a:rPr lang="es-ES" sz="1400">
                <a:solidFill>
                  <a:schemeClr val="tx1"/>
                </a:solidFill>
              </a:rPr>
              <a:t>Hiper especializado/tienda de descuento/tienda de conveniencia</a:t>
            </a:r>
          </a:p>
          <a:p>
            <a:pPr lvl="1" algn="just"/>
            <a:r>
              <a:rPr lang="es-ES" sz="1400">
                <a:solidFill>
                  <a:schemeClr val="tx1"/>
                </a:solidFill>
              </a:rPr>
              <a:t>Grandes almacenes populares/venta a domicilio/máquinas expendedoras</a:t>
            </a:r>
          </a:p>
          <a:p>
            <a:pPr lvl="1" algn="just"/>
            <a:r>
              <a:rPr lang="es-ES" sz="1400">
                <a:solidFill>
                  <a:schemeClr val="tx1"/>
                </a:solidFill>
              </a:rPr>
              <a:t> venta por correo/venta por revista/venta por televisión/venta por Internet</a:t>
            </a:r>
          </a:p>
          <a:p>
            <a:pPr algn="just"/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Red de Vendedores: propios /ajena</a:t>
            </a:r>
            <a:endParaRPr lang="es-ES" sz="1400">
              <a:solidFill>
                <a:schemeClr val="tx1"/>
              </a:solidFill>
              <a:ea typeface="ＭＳ Ｐゴシック" pitchFamily="40" charset="-128"/>
              <a:cs typeface="ＭＳ Ｐゴシック" pitchFamily="40" charset="-128"/>
            </a:endParaRPr>
          </a:p>
          <a:p>
            <a:pPr algn="just"/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Sucursales o Delegaciones</a:t>
            </a:r>
          </a:p>
          <a:p>
            <a:pPr algn="just"/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Agencias</a:t>
            </a:r>
          </a:p>
          <a:p>
            <a:pPr algn="just"/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Representantes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Listado de Distribuidores</a:t>
            </a:r>
          </a:p>
          <a:p>
            <a:pPr algn="just"/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Política de Distribución</a:t>
            </a:r>
          </a:p>
          <a:p>
            <a:pPr algn="just"/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Red de Ventas: Política de Motivación e Incentivos para los Comerciales</a:t>
            </a:r>
          </a:p>
          <a:p>
            <a:pPr algn="just"/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Servicio a los clientes: Sistemas de evaluación de los canales de distribución</a:t>
            </a:r>
          </a:p>
          <a:p>
            <a:pPr algn="just"/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Comercio Exterior</a:t>
            </a:r>
          </a:p>
          <a:p>
            <a:pPr>
              <a:buFont typeface="Wingdings 3" pitchFamily="8" charset="2"/>
              <a:buNone/>
            </a:pPr>
            <a:r>
              <a:rPr lang="es-ES" sz="1600">
                <a:ea typeface="ＭＳ Ｐゴシック" pitchFamily="40" charset="-128"/>
                <a:cs typeface="ＭＳ Ｐゴシック" pitchFamily="40" charset="-128"/>
              </a:rPr>
              <a:t/>
            </a:r>
            <a:br>
              <a:rPr lang="es-ES" sz="1600">
                <a:ea typeface="ＭＳ Ｐゴシック" pitchFamily="40" charset="-128"/>
                <a:cs typeface="ＭＳ Ｐゴシック" pitchFamily="40" charset="-128"/>
              </a:rPr>
            </a:br>
            <a:r>
              <a:rPr lang="es-ES" sz="1600">
                <a:ea typeface="ＭＳ Ｐゴシック" pitchFamily="40" charset="-128"/>
                <a:cs typeface="ＭＳ Ｐゴシック" pitchFamily="40" charset="-128"/>
              </a:rPr>
              <a:t/>
            </a:r>
            <a:br>
              <a:rPr lang="es-ES" sz="1600">
                <a:ea typeface="ＭＳ Ｐゴシック" pitchFamily="40" charset="-128"/>
                <a:cs typeface="ＭＳ Ｐゴシック" pitchFamily="40" charset="-128"/>
              </a:rPr>
            </a:br>
            <a:r>
              <a:rPr lang="es-ES" sz="1600">
                <a:ea typeface="ＭＳ Ｐゴシック" pitchFamily="40" charset="-128"/>
                <a:cs typeface="ＭＳ Ｐゴシック" pitchFamily="40" charset="-128"/>
              </a:rPr>
              <a:t/>
            </a:r>
            <a:br>
              <a:rPr lang="es-ES" sz="1600">
                <a:ea typeface="ＭＳ Ｐゴシック" pitchFamily="40" charset="-128"/>
                <a:cs typeface="ＭＳ Ｐゴシック" pitchFamily="40" charset="-128"/>
              </a:rPr>
            </a:br>
            <a:r>
              <a:rPr lang="es-ES" sz="1600">
                <a:ea typeface="ＭＳ Ｐゴシック" pitchFamily="40" charset="-128"/>
                <a:cs typeface="ＭＳ Ｐゴシック" pitchFamily="40" charset="-128"/>
              </a:rPr>
              <a:t/>
            </a:r>
            <a:br>
              <a:rPr lang="es-ES" sz="1600">
                <a:ea typeface="ＭＳ Ｐゴシック" pitchFamily="40" charset="-128"/>
                <a:cs typeface="ＭＳ Ｐゴシック" pitchFamily="40" charset="-128"/>
              </a:rPr>
            </a:br>
            <a:endParaRPr lang="es-ES" sz="160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Marketing y Comercialización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Canales de Distribución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Índice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755650" y="1557338"/>
            <a:ext cx="7321550" cy="4525962"/>
          </a:xfrm>
        </p:spPr>
        <p:txBody>
          <a:bodyPr/>
          <a:lstStyle/>
          <a:p>
            <a:endParaRPr lang="es-ES" sz="2800">
              <a:ea typeface="ＭＳ Ｐゴシック" pitchFamily="40" charset="-128"/>
              <a:cs typeface="ＭＳ Ｐゴシック" pitchFamily="4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s-ES" sz="2200">
                <a:ea typeface="ＭＳ Ｐゴシック" pitchFamily="40" charset="-128"/>
                <a:cs typeface="ＭＳ Ｐゴシック" pitchFamily="40" charset="-128"/>
              </a:rPr>
              <a:t>Presentación del Proyecto</a:t>
            </a:r>
          </a:p>
          <a:p>
            <a:pPr eaLnBrk="1" hangingPunct="1">
              <a:lnSpc>
                <a:spcPct val="90000"/>
              </a:lnSpc>
            </a:pPr>
            <a:r>
              <a:rPr lang="es-ES" sz="2200">
                <a:ea typeface="ＭＳ Ｐゴシック" pitchFamily="40" charset="-128"/>
                <a:cs typeface="ＭＳ Ｐゴシック" pitchFamily="40" charset="-128"/>
              </a:rPr>
              <a:t>Actividad del Negocio</a:t>
            </a:r>
          </a:p>
          <a:p>
            <a:pPr eaLnBrk="1" hangingPunct="1">
              <a:lnSpc>
                <a:spcPct val="90000"/>
              </a:lnSpc>
            </a:pPr>
            <a:r>
              <a:rPr lang="es-ES" sz="2200">
                <a:ea typeface="ＭＳ Ｐゴシック" pitchFamily="40" charset="-128"/>
                <a:cs typeface="ＭＳ Ｐゴシック" pitchFamily="40" charset="-128"/>
              </a:rPr>
              <a:t>Análisis del Mercado</a:t>
            </a:r>
          </a:p>
          <a:p>
            <a:pPr eaLnBrk="1" hangingPunct="1">
              <a:lnSpc>
                <a:spcPct val="90000"/>
              </a:lnSpc>
            </a:pPr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Marketing y Comercialización</a:t>
            </a:r>
          </a:p>
          <a:p>
            <a:pPr eaLnBrk="1" hangingPunct="1">
              <a:lnSpc>
                <a:spcPct val="90000"/>
              </a:lnSpc>
            </a:pPr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Producción y Operaciones</a:t>
            </a:r>
          </a:p>
          <a:p>
            <a:pPr eaLnBrk="1" hangingPunct="1">
              <a:lnSpc>
                <a:spcPct val="90000"/>
              </a:lnSpc>
            </a:pPr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Organización y Recursos Humanos</a:t>
            </a:r>
          </a:p>
          <a:p>
            <a:pPr eaLnBrk="1" hangingPunct="1">
              <a:lnSpc>
                <a:spcPct val="90000"/>
              </a:lnSpc>
            </a:pPr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Plan Económico y Financiero</a:t>
            </a:r>
          </a:p>
          <a:p>
            <a:pPr eaLnBrk="1" hangingPunct="1">
              <a:lnSpc>
                <a:spcPct val="90000"/>
              </a:lnSpc>
            </a:pPr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Constitución formal de la empresa</a:t>
            </a:r>
          </a:p>
          <a:p>
            <a:pPr eaLnBrk="1" hangingPunct="1">
              <a:lnSpc>
                <a:spcPct val="90000"/>
              </a:lnSpc>
            </a:pPr>
            <a:endParaRPr lang="es-ES" sz="2200">
              <a:ea typeface="ＭＳ Ｐゴシック" pitchFamily="40" charset="-128"/>
              <a:cs typeface="ＭＳ Ｐゴシック" pitchFamily="40" charset="-128"/>
            </a:endParaRPr>
          </a:p>
          <a:p>
            <a:pPr eaLnBrk="1" hangingPunct="1">
              <a:lnSpc>
                <a:spcPct val="90000"/>
              </a:lnSpc>
            </a:pPr>
            <a:endParaRPr lang="es-ES" sz="2200">
              <a:ea typeface="ＭＳ Ｐゴシック" pitchFamily="40" charset="-128"/>
              <a:cs typeface="ＭＳ Ｐゴシック" pitchFamily="40" charset="-128"/>
            </a:endParaRPr>
          </a:p>
          <a:p>
            <a:pPr eaLnBrk="1" hangingPunct="1">
              <a:lnSpc>
                <a:spcPct val="90000"/>
              </a:lnSpc>
            </a:pPr>
            <a:endParaRPr lang="es-ES" sz="2200">
              <a:ea typeface="ＭＳ Ｐゴシック" pitchFamily="40" charset="-128"/>
              <a:cs typeface="ＭＳ Ｐゴシック" pitchFamily="4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Imagen corporativa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Marca Corporativa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Mensaje o Eslogan de la Empresa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Marcas de Productos o Servicios</a:t>
            </a:r>
          </a:p>
          <a:p>
            <a:pPr lvl="1" algn="just"/>
            <a:r>
              <a:rPr lang="es-ES" sz="1600">
                <a:solidFill>
                  <a:schemeClr val="tx1"/>
                </a:solidFill>
              </a:rPr>
              <a:t>Rótulos del Establecimiento</a:t>
            </a:r>
          </a:p>
          <a:p>
            <a:pPr algn="just"/>
            <a:r>
              <a:rPr lang="es-ES" sz="18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Estrategia de Comunicación dos tipos 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De Empuje: de canales al cliente.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De Atracción: directo al cliente</a:t>
            </a:r>
          </a:p>
          <a:p>
            <a:r>
              <a:rPr lang="es-ES" sz="18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Canales de Comunicación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Publicidad.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Promoción de ventas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Relaciones públicas.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Ventas personales.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Merchandising</a:t>
            </a:r>
          </a:p>
          <a:p>
            <a:r>
              <a:rPr lang="es-ES" sz="18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Acciones de Promoción: Líderes de opinión</a:t>
            </a:r>
          </a:p>
          <a:p>
            <a:r>
              <a:rPr lang="es-ES" sz="18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Sistemas de Información y de Resultados de las Acciones de Promoción</a:t>
            </a:r>
          </a:p>
          <a:p>
            <a:pPr>
              <a:buFont typeface="Wingdings 3" pitchFamily="8" charset="2"/>
              <a:buNone/>
            </a:pPr>
            <a:r>
              <a:rPr lang="es-ES">
                <a:ea typeface="ＭＳ Ｐゴシック" pitchFamily="40" charset="-128"/>
                <a:cs typeface="ＭＳ Ｐゴシック" pitchFamily="40" charset="-128"/>
              </a:rPr>
              <a:t/>
            </a:r>
            <a:br>
              <a:rPr lang="es-ES">
                <a:ea typeface="ＭＳ Ｐゴシック" pitchFamily="40" charset="-128"/>
                <a:cs typeface="ＭＳ Ｐゴシック" pitchFamily="40" charset="-128"/>
              </a:rPr>
            </a:br>
            <a:r>
              <a:rPr lang="es-ES">
                <a:ea typeface="ＭＳ Ｐゴシック" pitchFamily="40" charset="-128"/>
                <a:cs typeface="ＭＳ Ｐゴシック" pitchFamily="40" charset="-128"/>
              </a:rPr>
              <a:t/>
            </a:r>
            <a:br>
              <a:rPr lang="es-ES">
                <a:ea typeface="ＭＳ Ｐゴシック" pitchFamily="40" charset="-128"/>
                <a:cs typeface="ＭＳ Ｐゴシック" pitchFamily="40" charset="-128"/>
              </a:rPr>
            </a:b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Marketing y Comercialización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Estrategia de Promoción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Promover aquellas características que distingan y que interesen más a nuestros clientes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Estrategia de posicionamiento;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Consiste en decidir la imagen con que la empresa desea ser identificada por su público objetivo</a:t>
            </a:r>
          </a:p>
          <a:p>
            <a:pPr lvl="2"/>
            <a:r>
              <a:rPr lang="es-ES" sz="1200">
                <a:solidFill>
                  <a:schemeClr val="tx1"/>
                </a:solidFill>
              </a:rPr>
              <a:t>Imagen</a:t>
            </a:r>
          </a:p>
          <a:p>
            <a:pPr lvl="2"/>
            <a:r>
              <a:rPr lang="es-ES" sz="1200">
                <a:solidFill>
                  <a:schemeClr val="tx1"/>
                </a:solidFill>
              </a:rPr>
              <a:t>Precio</a:t>
            </a:r>
          </a:p>
          <a:p>
            <a:pPr lvl="2"/>
            <a:r>
              <a:rPr lang="es-ES" sz="1200">
                <a:solidFill>
                  <a:schemeClr val="tx1"/>
                </a:solidFill>
              </a:rPr>
              <a:t>Calidad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Objetivos de Mercado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cuota de mercado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incrementos de ventas: porcentuales, absolutos.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periodo de planificación: mensual, semestral, anual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Política de la Fuerza de Venta (Comerciales)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política de incentivos, remuneración y motivación de la red de vendedores de la empresa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Técnicas de Merchandising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objetivo de dinamizar y facilitar sus ventas, transmitir la imagen deseada al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 cliente y asegurar su satisfacción. 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Escaparatismo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Marketing y Comercialización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Plan de Ventas.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Estrategia de Producción y Operaciones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Medio para alcanzar los objetivos establecidos de fabricación o de prestación de servicios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Costes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Calidad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Entrega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Servicio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Descripción del Proceso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Planificación de la Actividad: Programa de Producción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Capacidad máxima por producto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Recursos Necesarios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Materias Primas/Auxiliares y Energía)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Costes de Producción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Control de Calidad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Medidas de Seguridad</a:t>
            </a:r>
          </a:p>
          <a:p>
            <a:pPr lvl="1"/>
            <a:r>
              <a:rPr lang="es-ES" sz="1400">
                <a:solidFill>
                  <a:schemeClr val="tx1"/>
                </a:solidFill>
              </a:rPr>
              <a:t>Plan de Prevención de Riesgos Laborales</a:t>
            </a:r>
          </a:p>
          <a:p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Factores Medioambientales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Producción y Operaciones</a:t>
            </a:r>
            <a:r>
              <a:rPr lang="es-ES" sz="32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/>
            </a:r>
            <a:br>
              <a:rPr lang="es-ES" sz="32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32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Proceso de Fabricación/ Producción del Servicio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>
                <a:ea typeface="ＭＳ Ｐゴシック" pitchFamily="40" charset="-128"/>
                <a:cs typeface="ＭＳ Ｐゴシック" pitchFamily="40" charset="-128"/>
              </a:rPr>
              <a:t>Locales</a:t>
            </a:r>
          </a:p>
          <a:p>
            <a:pPr lvl="1"/>
            <a:r>
              <a:rPr lang="es-ES" sz="1600"/>
              <a:t>Ubicación</a:t>
            </a:r>
          </a:p>
          <a:p>
            <a:pPr lvl="1"/>
            <a:r>
              <a:rPr lang="es-ES" sz="1600"/>
              <a:t>Tamaño</a:t>
            </a:r>
          </a:p>
          <a:p>
            <a:pPr lvl="1"/>
            <a:r>
              <a:rPr lang="es-ES" sz="1600"/>
              <a:t>Distribución</a:t>
            </a:r>
          </a:p>
          <a:p>
            <a:pPr lvl="1"/>
            <a:r>
              <a:rPr lang="es-ES" sz="1600"/>
              <a:t>Compra/Alquiler</a:t>
            </a:r>
          </a:p>
          <a:p>
            <a:pPr lvl="1"/>
            <a:r>
              <a:rPr lang="es-ES" sz="1600"/>
              <a:t>Características local.</a:t>
            </a:r>
          </a:p>
          <a:p>
            <a:r>
              <a:rPr lang="es-ES" sz="1800">
                <a:ea typeface="ＭＳ Ｐゴシック" pitchFamily="40" charset="-128"/>
                <a:cs typeface="ＭＳ Ｐゴシック" pitchFamily="40" charset="-128"/>
              </a:rPr>
              <a:t>Equipamiento</a:t>
            </a:r>
          </a:p>
          <a:p>
            <a:pPr lvl="1"/>
            <a:r>
              <a:rPr lang="es-ES" sz="1600"/>
              <a:t>Maquinaria</a:t>
            </a:r>
          </a:p>
          <a:p>
            <a:pPr lvl="1"/>
            <a:r>
              <a:rPr lang="es-ES" sz="1600"/>
              <a:t>Transporte</a:t>
            </a:r>
          </a:p>
          <a:p>
            <a:pPr lvl="1"/>
            <a:r>
              <a:rPr lang="es-ES" sz="1600"/>
              <a:t>Mobiliario</a:t>
            </a:r>
          </a:p>
          <a:p>
            <a:r>
              <a:rPr lang="es-ES" sz="1800">
                <a:ea typeface="ＭＳ Ｐゴシック" pitchFamily="40" charset="-128"/>
                <a:cs typeface="ＭＳ Ｐゴシック" pitchFamily="40" charset="-128"/>
              </a:rPr>
              <a:t>Tecnología</a:t>
            </a:r>
          </a:p>
          <a:p>
            <a:pPr lvl="1"/>
            <a:r>
              <a:rPr lang="es-ES" sz="1600"/>
              <a:t>Hardware</a:t>
            </a:r>
          </a:p>
          <a:p>
            <a:pPr lvl="1"/>
            <a:r>
              <a:rPr lang="es-ES" sz="1600"/>
              <a:t>Software</a:t>
            </a:r>
          </a:p>
          <a:p>
            <a:pPr lvl="1"/>
            <a:r>
              <a:rPr lang="es-ES" sz="1600"/>
              <a:t>Otras.</a:t>
            </a:r>
          </a:p>
          <a:p>
            <a:r>
              <a:rPr lang="es-ES" sz="1800">
                <a:ea typeface="ＭＳ Ｐゴシック" pitchFamily="40" charset="-128"/>
                <a:cs typeface="ＭＳ Ｐゴシック" pitchFamily="40" charset="-128"/>
              </a:rPr>
              <a:t>Mantenimiento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Producción y Operaciones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Instalaciones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La Política de Compras</a:t>
            </a:r>
          </a:p>
          <a:p>
            <a:r>
              <a:rPr lang="es-ES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Parámetros de Aprovisionamiento (Distancia, Coste, Plazo de Entrega)</a:t>
            </a:r>
          </a:p>
          <a:p>
            <a:r>
              <a:rPr lang="es-ES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Programa de Compras y Aprovisionamientos</a:t>
            </a:r>
          </a:p>
          <a:p>
            <a:r>
              <a:rPr lang="es-ES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Política de Gestión de Stocks</a:t>
            </a: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Producción y Operaciones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Aprovisionamiento y Logística.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Establecer el Organigrama de la empresa</a:t>
            </a:r>
          </a:p>
          <a:p>
            <a:pPr lvl="1"/>
            <a:r>
              <a:rPr lang="es-ES" sz="2800">
                <a:solidFill>
                  <a:schemeClr val="tx1"/>
                </a:solidFill>
              </a:rPr>
              <a:t>Departamentos/Áreas/Procesos/proyectos.</a:t>
            </a:r>
          </a:p>
          <a:p>
            <a:r>
              <a:rPr lang="es-ES" sz="32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Determinación de los puestos de trabajo:</a:t>
            </a:r>
          </a:p>
          <a:p>
            <a:r>
              <a:rPr lang="es-ES" sz="32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Función, dependencia funcional</a:t>
            </a:r>
          </a:p>
          <a:p>
            <a:r>
              <a:rPr lang="es-ES" sz="32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Nivel de Conocimientos Técnico</a:t>
            </a:r>
          </a:p>
          <a:p>
            <a:r>
              <a:rPr lang="es-ES" sz="32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Importancia de las Actividades</a:t>
            </a:r>
          </a:p>
          <a:p>
            <a:r>
              <a:rPr lang="es-ES" sz="32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Dimensión y Estructura de la Plantilla</a:t>
            </a:r>
            <a:endParaRPr lang="es-ES" sz="2800">
              <a:solidFill>
                <a:schemeClr val="tx1"/>
              </a:solidFill>
              <a:ea typeface="ＭＳ Ｐゴシック" pitchFamily="40" charset="-128"/>
              <a:cs typeface="ＭＳ Ｐゴシック" pitchFamily="40" charset="-128"/>
            </a:endParaRP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Organización y Recursos Humanos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Habilidades Directivas</a:t>
            </a:r>
          </a:p>
          <a:p>
            <a:pPr lvl="1"/>
            <a:r>
              <a:rPr lang="es-ES" sz="1800"/>
              <a:t>Dirigir</a:t>
            </a:r>
          </a:p>
          <a:p>
            <a:pPr lvl="1"/>
            <a:r>
              <a:rPr lang="es-ES" sz="1800"/>
              <a:t>Toma de decisiones</a:t>
            </a:r>
          </a:p>
          <a:p>
            <a:pPr lvl="1"/>
            <a:r>
              <a:rPr lang="es-ES" sz="1800"/>
              <a:t>Gestión del Tiempo</a:t>
            </a:r>
          </a:p>
          <a:p>
            <a:pPr lvl="1"/>
            <a:r>
              <a:rPr lang="es-ES" sz="1800"/>
              <a:t>Delegación de funciones</a:t>
            </a:r>
          </a:p>
          <a:p>
            <a:pPr lvl="1"/>
            <a:r>
              <a:rPr lang="es-ES" sz="1800"/>
              <a:t>Liderazgo</a:t>
            </a:r>
          </a:p>
          <a:p>
            <a:pPr lvl="1"/>
            <a:r>
              <a:rPr lang="es-ES" sz="1800"/>
              <a:t>Trabajo en equipo</a:t>
            </a:r>
          </a:p>
          <a:p>
            <a:pPr lvl="1"/>
            <a:r>
              <a:rPr lang="es-ES" sz="1800"/>
              <a:t>Reuniones productivas</a:t>
            </a:r>
          </a:p>
          <a:p>
            <a:r>
              <a:rPr lang="es-ES" sz="2000">
                <a:ea typeface="ＭＳ Ｐゴシック" pitchFamily="40" charset="-128"/>
                <a:cs typeface="ＭＳ Ｐゴシック" pitchFamily="40" charset="-128"/>
              </a:rPr>
              <a:t>Aspecto Humano de la Empresa.</a:t>
            </a:r>
          </a:p>
          <a:p>
            <a:pPr lvl="1"/>
            <a:r>
              <a:rPr lang="es-ES" sz="1800"/>
              <a:t>Relaciones</a:t>
            </a:r>
          </a:p>
          <a:p>
            <a:pPr lvl="1"/>
            <a:r>
              <a:rPr lang="es-ES" sz="1800"/>
              <a:t>Resolución de conflictos</a:t>
            </a:r>
          </a:p>
          <a:p>
            <a:pPr lvl="1"/>
            <a:r>
              <a:rPr lang="es-ES" sz="1800"/>
              <a:t>Motivación</a:t>
            </a:r>
          </a:p>
          <a:p>
            <a:pPr lvl="1"/>
            <a:r>
              <a:rPr lang="es-ES" sz="1800"/>
              <a:t>Comunicación</a:t>
            </a:r>
          </a:p>
          <a:p>
            <a:pPr lvl="1"/>
            <a:endParaRPr lang="es-ES"/>
          </a:p>
          <a:p>
            <a:pPr lvl="1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Organización y Recursos Humanos.  Equipo Directivo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600">
                <a:ea typeface="ＭＳ Ｐゴシック" pitchFamily="40" charset="-128"/>
                <a:cs typeface="ＭＳ Ｐゴシック" pitchFamily="40" charset="-128"/>
              </a:rPr>
              <a:t>Establecer retribución en base a: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Categoría profesional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Puesto de trabajo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Antigüedad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Nivel de responsabilidad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Por potencial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Grado de desempeño de sus tareas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Resultados del grupo o del individuo.</a:t>
            </a:r>
          </a:p>
          <a:p>
            <a:r>
              <a:rPr lang="es-ES" sz="16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Remuneraciones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Fija.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Variable.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En especies</a:t>
            </a:r>
          </a:p>
          <a:p>
            <a:r>
              <a:rPr lang="es-ES" sz="16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Retribuciones al personal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Sueldos y salarios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Indemnizaciones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Seguridad Social a cargo de la empresa:</a:t>
            </a:r>
          </a:p>
          <a:p>
            <a:pPr lvl="1"/>
            <a:r>
              <a:rPr lang="es-ES" sz="1400">
                <a:solidFill>
                  <a:srgbClr val="444444"/>
                </a:solidFill>
              </a:rPr>
              <a:t>Otros gastos sociales</a:t>
            </a:r>
            <a:endParaRPr lang="es-ES" sz="140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Organización y Recursos Humanos. Política de Retribuciones.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Definir tipos de contrato a utilizar.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Política de selección de personal</a:t>
            </a:r>
          </a:p>
          <a:p>
            <a:pPr lvl="1"/>
            <a:r>
              <a:rPr lang="es-ES"/>
              <a:t>Empresas de selección. Bolsas de trabajo.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Políticas de Motivación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Políticas de Formación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Externalización de Funciones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Seguridad e Higiene.</a:t>
            </a: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Organización y Recursos Humanos. Plan de Contratación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Previsiones a medio largo plazo 3 a 5 años.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Estudio de viabilidad de la empresa.</a:t>
            </a:r>
          </a:p>
          <a:p>
            <a:pPr lvl="1"/>
            <a:r>
              <a:rPr lang="es-ES" sz="2000"/>
              <a:t>Beneficios</a:t>
            </a:r>
          </a:p>
          <a:p>
            <a:pPr lvl="1"/>
            <a:r>
              <a:rPr lang="es-ES" sz="2000"/>
              <a:t>Liquidez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Inversiones:</a:t>
            </a:r>
          </a:p>
          <a:p>
            <a:pPr lvl="1"/>
            <a:r>
              <a:rPr lang="es-ES" sz="2000"/>
              <a:t>Todos las adquisiciones necesarias para la puesta en marcha y para el funcionamiento en 5 años.</a:t>
            </a:r>
          </a:p>
          <a:p>
            <a:r>
              <a:rPr lang="es-ES" sz="2400">
                <a:ea typeface="ＭＳ Ｐゴシック" pitchFamily="40" charset="-128"/>
                <a:cs typeface="ＭＳ Ｐゴシック" pitchFamily="40" charset="-128"/>
              </a:rPr>
              <a:t>Financiación:</a:t>
            </a:r>
          </a:p>
          <a:p>
            <a:pPr lvl="1"/>
            <a:r>
              <a:rPr lang="es-ES" sz="2000"/>
              <a:t>Recursos Propios</a:t>
            </a:r>
          </a:p>
          <a:p>
            <a:pPr lvl="1"/>
            <a:r>
              <a:rPr lang="es-ES" sz="2000"/>
              <a:t>Recursos Ajenos	</a:t>
            </a:r>
          </a:p>
          <a:p>
            <a:pPr lvl="2"/>
            <a:r>
              <a:rPr lang="es-ES" sz="1800"/>
              <a:t>Largo Plazo</a:t>
            </a:r>
          </a:p>
          <a:p>
            <a:pPr lvl="2"/>
            <a:r>
              <a:rPr lang="es-ES" sz="1800"/>
              <a:t>Corto Plazo.</a:t>
            </a:r>
          </a:p>
          <a:p>
            <a:pPr lvl="2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Plan Económico y Financiero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Datos de los Promotores</a:t>
            </a:r>
          </a:p>
          <a:p>
            <a:pPr lvl="1" algn="just"/>
            <a:r>
              <a:rPr lang="es-ES" sz="1500">
                <a:solidFill>
                  <a:srgbClr val="444444"/>
                </a:solidFill>
              </a:rPr>
              <a:t>Datos personales: nombre, edad, dirección, estado civil, sexo, número de D.N.I.</a:t>
            </a:r>
          </a:p>
          <a:p>
            <a:pPr lvl="1" algn="just"/>
            <a:r>
              <a:rPr lang="es-ES" sz="1500">
                <a:solidFill>
                  <a:srgbClr val="444444"/>
                </a:solidFill>
              </a:rPr>
              <a:t>Formación: estudios realizados, duración de los mismos, formación complementaria y conocimientos adicionales en materias de interés.</a:t>
            </a:r>
          </a:p>
          <a:p>
            <a:pPr lvl="1" algn="just"/>
            <a:r>
              <a:rPr lang="es-ES" sz="1500">
                <a:solidFill>
                  <a:srgbClr val="444444"/>
                </a:solidFill>
              </a:rPr>
              <a:t>Experiencia laboral: trabajos realizados, labor desempeñada y tiempo de permanencia en el mismo. El orden habitual es de forma inversa al orden cronológico.</a:t>
            </a:r>
          </a:p>
          <a:p>
            <a:pPr lvl="1" algn="just"/>
            <a:r>
              <a:rPr lang="es-ES" sz="1500">
                <a:solidFill>
                  <a:srgbClr val="444444"/>
                </a:solidFill>
              </a:rPr>
              <a:t>Otros datos relevantes que tengan relación con el proyecto que se desee llevar cabo.</a:t>
            </a:r>
          </a:p>
          <a:p>
            <a:pPr algn="just"/>
            <a:r>
              <a:rPr lang="es-ES" sz="20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Datos de la Empresa</a:t>
            </a:r>
          </a:p>
          <a:p>
            <a:pPr lvl="1" algn="just"/>
            <a:r>
              <a:rPr lang="es-ES" sz="1500">
                <a:solidFill>
                  <a:schemeClr val="tx1"/>
                </a:solidFill>
              </a:rPr>
              <a:t>Nombre de la empresa</a:t>
            </a:r>
          </a:p>
          <a:p>
            <a:pPr lvl="1" algn="just"/>
            <a:r>
              <a:rPr lang="es-ES" sz="1500">
                <a:solidFill>
                  <a:schemeClr val="tx1"/>
                </a:solidFill>
              </a:rPr>
              <a:t>Forma jurídica</a:t>
            </a:r>
          </a:p>
          <a:p>
            <a:pPr lvl="1" algn="just"/>
            <a:r>
              <a:rPr lang="es-ES" sz="1500">
                <a:solidFill>
                  <a:schemeClr val="tx1"/>
                </a:solidFill>
              </a:rPr>
              <a:t>Fecha de constitución</a:t>
            </a:r>
          </a:p>
          <a:p>
            <a:pPr lvl="1" algn="just"/>
            <a:r>
              <a:rPr lang="es-ES" sz="1500">
                <a:solidFill>
                  <a:schemeClr val="tx1"/>
                </a:solidFill>
              </a:rPr>
              <a:t>Domicilio y teléfono</a:t>
            </a:r>
          </a:p>
          <a:p>
            <a:pPr lvl="1" algn="just"/>
            <a:r>
              <a:rPr lang="es-ES" sz="1500">
                <a:solidFill>
                  <a:schemeClr val="tx1"/>
                </a:solidFill>
              </a:rPr>
              <a:t>Socios y capital social</a:t>
            </a:r>
          </a:p>
          <a:p>
            <a:pPr lvl="1" algn="just"/>
            <a:r>
              <a:rPr lang="es-ES" sz="1500">
                <a:solidFill>
                  <a:schemeClr val="tx1"/>
                </a:solidFill>
              </a:rPr>
              <a:t>Sector de la actividad</a:t>
            </a:r>
          </a:p>
          <a:p>
            <a:pPr lvl="1" algn="just"/>
            <a:r>
              <a:rPr lang="es-ES" sz="1500">
                <a:solidFill>
                  <a:schemeClr val="tx1"/>
                </a:solidFill>
              </a:rPr>
              <a:t>Resumen del objeto del negocio</a:t>
            </a: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Presentación del Proyecto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8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Debe de Ser: </a:t>
            </a:r>
          </a:p>
          <a:p>
            <a:pPr lvl="1" algn="just"/>
            <a:r>
              <a:rPr lang="es-ES" sz="2400">
                <a:solidFill>
                  <a:srgbClr val="444444"/>
                </a:solidFill>
              </a:rPr>
              <a:t>Realista (ajustado a condiciones del mercado y de la empresa)</a:t>
            </a:r>
          </a:p>
          <a:p>
            <a:pPr lvl="1" algn="just"/>
            <a:r>
              <a:rPr lang="es-ES" sz="2400">
                <a:solidFill>
                  <a:srgbClr val="444444"/>
                </a:solidFill>
              </a:rPr>
              <a:t>Ambicioso</a:t>
            </a:r>
          </a:p>
          <a:p>
            <a:pPr lvl="1" algn="just"/>
            <a:r>
              <a:rPr lang="es-ES" sz="2400">
                <a:solidFill>
                  <a:srgbClr val="444444"/>
                </a:solidFill>
              </a:rPr>
              <a:t>Alcanzable</a:t>
            </a:r>
          </a:p>
          <a:p>
            <a:pPr lvl="1" algn="just"/>
            <a:r>
              <a:rPr lang="es-ES" sz="2400">
                <a:solidFill>
                  <a:srgbClr val="444444"/>
                </a:solidFill>
              </a:rPr>
              <a:t>Definido con claridad</a:t>
            </a:r>
          </a:p>
          <a:p>
            <a:pPr lvl="1" algn="just"/>
            <a:r>
              <a:rPr lang="es-ES" sz="2400">
                <a:solidFill>
                  <a:srgbClr val="444444"/>
                </a:solidFill>
              </a:rPr>
              <a:t>Comunicado al personal de la empresa</a:t>
            </a:r>
          </a:p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Previsiones de Ventas</a:t>
            </a:r>
          </a:p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Ingresos Financieros</a:t>
            </a:r>
          </a:p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Otros Ingresos, subvenciones</a:t>
            </a:r>
          </a:p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Temporalidad de los ingresos</a:t>
            </a:r>
          </a:p>
          <a:p>
            <a:pPr lvl="1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Plan Económico y Financiero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Previsión de Ingresos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Compras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Formas de pago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Gastos Generales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Gastos de personal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Tributos.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Plan Económico y Financiero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Previsión de Gastos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Previsión: Realizar presupuestos mensuales de los flujos de caja.</a:t>
            </a:r>
          </a:p>
          <a:p>
            <a:pPr algn="just"/>
            <a:r>
              <a:rPr lang="es-ES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La Previsión de Tesorería tiene dos objetivos:</a:t>
            </a:r>
          </a:p>
          <a:p>
            <a:pPr lvl="1" algn="just"/>
            <a:r>
              <a:rPr lang="es-ES">
                <a:solidFill>
                  <a:srgbClr val="444444"/>
                </a:solidFill>
              </a:rPr>
              <a:t>Captar recursos financieros para cubrir una situación deficitaria (o bien, una colocación adecuada de recursos sobrantes). </a:t>
            </a:r>
          </a:p>
          <a:p>
            <a:pPr lvl="1" algn="just"/>
            <a:r>
              <a:rPr lang="es-ES">
                <a:solidFill>
                  <a:srgbClr val="444444"/>
                </a:solidFill>
              </a:rPr>
              <a:t>Estimar el mínimo de dinero líquido que conviene tener siempre en la empresa.</a:t>
            </a:r>
          </a:p>
          <a:p>
            <a:pPr lvl="1" algn="just"/>
            <a:r>
              <a:rPr lang="es-ES"/>
              <a:t/>
            </a:r>
            <a:br>
              <a:rPr lang="es-ES"/>
            </a:br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Plan Económico y Financiero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Tesorería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Realizar una previsión a 5 años:</a:t>
            </a:r>
          </a:p>
          <a:p>
            <a:pPr lvl="1"/>
            <a:r>
              <a:rPr lang="es-ES"/>
              <a:t>Balances de Perdidas y Ganancias</a:t>
            </a:r>
          </a:p>
          <a:p>
            <a:pPr lvl="1"/>
            <a:r>
              <a:rPr lang="es-ES"/>
              <a:t>Balances de Situación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Previsión de los Ratios.</a:t>
            </a:r>
          </a:p>
          <a:p>
            <a:r>
              <a:rPr lang="es-ES">
                <a:ea typeface="ＭＳ Ｐゴシック" pitchFamily="40" charset="-128"/>
                <a:cs typeface="ＭＳ Ｐゴシック" pitchFamily="40" charset="-128"/>
              </a:rPr>
              <a:t>Previsión de la Rentabilidad.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Plan Económico y Financiero</a:t>
            </a:r>
            <a:b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Previsión de Balances y Ratios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Crecimiento de las ventas</a:t>
            </a:r>
          </a:p>
          <a:p>
            <a:r>
              <a:rPr lang="es-ES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Crecimiento de las inversiones</a:t>
            </a:r>
          </a:p>
          <a:p>
            <a:r>
              <a:rPr lang="es-ES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Crecimiento de los fondos propios</a:t>
            </a:r>
          </a:p>
          <a:p>
            <a:r>
              <a:rPr lang="es-ES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Crecimiento de la plantilla</a:t>
            </a:r>
          </a:p>
          <a:p>
            <a:r>
              <a:rPr lang="es-ES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Crecimiento del beneficio neto</a:t>
            </a: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Plan Económico y Financiero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Indicadores de Crecimiento.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Plazo de Recuperación o PAY BACK</a:t>
            </a:r>
          </a:p>
          <a:p>
            <a:pPr lvl="1"/>
            <a:r>
              <a:rPr lang="es-ES" sz="1800">
                <a:solidFill>
                  <a:srgbClr val="444444"/>
                </a:solidFill>
              </a:rPr>
              <a:t>Número de años que va a tardar el inversor en recuperar la inversión inicial.</a:t>
            </a:r>
          </a:p>
          <a:p>
            <a:r>
              <a:rPr lang="es-ES" sz="20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Valor Actual Neto (V.A.N.)</a:t>
            </a:r>
            <a:r>
              <a:rPr lang="pt-BR" sz="20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 </a:t>
            </a:r>
          </a:p>
          <a:p>
            <a:pPr lvl="1"/>
            <a:r>
              <a:rPr lang="pt-BR" sz="1800">
                <a:solidFill>
                  <a:srgbClr val="444444"/>
                </a:solidFill>
              </a:rPr>
              <a:t>VAN = -I + [Q1 / (1 + i)] + [Q2 / (1 + i)^2] +.....+ [Qn / (1 + i)^n]</a:t>
            </a:r>
          </a:p>
          <a:p>
            <a:pPr lvl="1"/>
            <a:r>
              <a:rPr lang="es-ES" sz="1800">
                <a:solidFill>
                  <a:srgbClr val="444444"/>
                </a:solidFill>
              </a:rPr>
              <a:t>I: Inversión Inicial.  Q1, Q2.. Qn: Beneficios anuales. i:  tipo de interés esperado.</a:t>
            </a:r>
          </a:p>
          <a:p>
            <a:r>
              <a:rPr lang="es-ES" sz="20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VAN debe de ser positivo, Habremos ganado más dinero que el estimado. </a:t>
            </a:r>
          </a:p>
          <a:p>
            <a:pPr lvl="1"/>
            <a:r>
              <a:rPr lang="es-ES" sz="1800">
                <a:solidFill>
                  <a:srgbClr val="444444"/>
                </a:solidFill>
              </a:rPr>
              <a:t>Tener en cuenta Inflación, Tipos de interés fijo, Euribor,…</a:t>
            </a:r>
          </a:p>
          <a:p>
            <a:r>
              <a:rPr lang="es-ES" sz="20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Tasa Interna de Rentabilidad: (T.I.R.):</a:t>
            </a:r>
          </a:p>
          <a:p>
            <a:pPr lvl="1"/>
            <a:r>
              <a:rPr lang="es-ES" sz="1800">
                <a:solidFill>
                  <a:srgbClr val="444444"/>
                </a:solidFill>
              </a:rPr>
              <a:t> Es el porcentaje al que se tienen que actualizar los cobros y los pagos de una inversión, para que el VAN de la misma, sea igual a cero</a:t>
            </a:r>
          </a:p>
          <a:p>
            <a:pPr lvl="1"/>
            <a:r>
              <a:rPr lang="es-ES" sz="1800">
                <a:solidFill>
                  <a:srgbClr val="444444"/>
                </a:solidFill>
              </a:rPr>
              <a:t>Es el valor de i que en un plazo determinado hace el VAN = 0</a:t>
            </a:r>
          </a:p>
          <a:p>
            <a:pPr>
              <a:buFont typeface="Wingdings 3" pitchFamily="8" charset="2"/>
              <a:buNone/>
            </a:pPr>
            <a:endParaRPr lang="es-ES" sz="2400">
              <a:solidFill>
                <a:srgbClr val="444444"/>
              </a:solidFill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Plan Económico y Financiero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Indicadores sobre la Inversión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Inversi</a:t>
            </a:r>
            <a:r>
              <a:rPr lang="es-ES" dirty="0" err="1" smtClean="0"/>
              <a:t>ón</a:t>
            </a:r>
            <a:r>
              <a:rPr lang="es-ES_tradnl" dirty="0" smtClean="0"/>
              <a:t> </a:t>
            </a:r>
            <a:r>
              <a:rPr lang="es-ES_tradnl" dirty="0"/>
              <a:t>5.000 </a:t>
            </a:r>
            <a:r>
              <a:rPr lang="es-ES_tradnl" dirty="0" smtClean="0"/>
              <a:t>€</a:t>
            </a:r>
          </a:p>
          <a:p>
            <a:pPr lvl="1"/>
            <a:r>
              <a:rPr lang="es-ES_tradnl" dirty="0" smtClean="0"/>
              <a:t>1.000 </a:t>
            </a:r>
            <a:r>
              <a:rPr lang="es-ES_tradnl" dirty="0"/>
              <a:t>euros el primer </a:t>
            </a:r>
            <a:r>
              <a:rPr lang="es-ES_tradnl" dirty="0" smtClean="0"/>
              <a:t>año</a:t>
            </a:r>
          </a:p>
          <a:p>
            <a:pPr lvl="1"/>
            <a:r>
              <a:rPr lang="es-ES_tradnl" dirty="0" smtClean="0"/>
              <a:t>2.000 </a:t>
            </a:r>
            <a:r>
              <a:rPr lang="es-ES_tradnl" dirty="0"/>
              <a:t>euros el segundo </a:t>
            </a:r>
            <a:r>
              <a:rPr lang="es-ES_tradnl" dirty="0" smtClean="0"/>
              <a:t>año</a:t>
            </a:r>
          </a:p>
          <a:p>
            <a:pPr lvl="1"/>
            <a:r>
              <a:rPr lang="es-ES_tradnl" dirty="0" smtClean="0"/>
              <a:t>1.500 </a:t>
            </a:r>
            <a:r>
              <a:rPr lang="es-ES_tradnl" dirty="0"/>
              <a:t>euros el tercer </a:t>
            </a:r>
            <a:r>
              <a:rPr lang="es-ES_tradnl" dirty="0" smtClean="0"/>
              <a:t>año</a:t>
            </a:r>
          </a:p>
          <a:p>
            <a:pPr lvl="1"/>
            <a:r>
              <a:rPr lang="es-ES_tradnl" dirty="0" smtClean="0"/>
              <a:t>3.000 </a:t>
            </a:r>
            <a:r>
              <a:rPr lang="es-ES_tradnl" dirty="0"/>
              <a:t>euros el cuarto </a:t>
            </a:r>
            <a:endParaRPr lang="es-ES_tradnl" dirty="0" smtClean="0"/>
          </a:p>
          <a:p>
            <a:pPr lvl="1"/>
            <a:endParaRPr lang="es-ES_tradnl" dirty="0"/>
          </a:p>
          <a:p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r>
              <a:rPr lang="es-ES_tradnl" dirty="0" smtClean="0"/>
              <a:t>El </a:t>
            </a:r>
            <a:r>
              <a:rPr lang="es-ES_tradnl" dirty="0"/>
              <a:t>valor actual  neto de la inversión en este momento es 1894,24 euros.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495800"/>
            <a:ext cx="6730139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2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Ejemplo: Inversión Inicial 200 a 5 años y un interés del 10%</a:t>
            </a:r>
          </a:p>
          <a:p>
            <a:endParaRPr lang="es-ES" sz="2400">
              <a:solidFill>
                <a:srgbClr val="444444"/>
              </a:solidFill>
              <a:ea typeface="ＭＳ Ｐゴシック" pitchFamily="40" charset="-128"/>
              <a:cs typeface="ＭＳ Ｐゴシック" pitchFamily="40" charset="-128"/>
            </a:endParaRPr>
          </a:p>
          <a:p>
            <a:endParaRPr lang="es-ES" sz="2400">
              <a:solidFill>
                <a:srgbClr val="444444"/>
              </a:solidFill>
              <a:ea typeface="ＭＳ Ｐゴシック" pitchFamily="40" charset="-128"/>
              <a:cs typeface="ＭＳ Ｐゴシック" pitchFamily="40" charset="-128"/>
            </a:endParaRPr>
          </a:p>
          <a:p>
            <a:endParaRPr lang="es-ES" sz="2400">
              <a:solidFill>
                <a:srgbClr val="444444"/>
              </a:solidFill>
              <a:ea typeface="ＭＳ Ｐゴシック" pitchFamily="40" charset="-128"/>
              <a:cs typeface="ＭＳ Ｐゴシック" pitchFamily="40" charset="-128"/>
            </a:endParaRPr>
          </a:p>
          <a:p>
            <a:endParaRPr lang="es-ES" sz="2400">
              <a:solidFill>
                <a:srgbClr val="444444"/>
              </a:solidFill>
              <a:ea typeface="ＭＳ Ｐゴシック" pitchFamily="40" charset="-128"/>
              <a:cs typeface="ＭＳ Ｐゴシック" pitchFamily="40" charset="-128"/>
            </a:endParaRPr>
          </a:p>
          <a:p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PAY BACK 4 años. Beneficios = 210 &gt; 200</a:t>
            </a:r>
          </a:p>
          <a:p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VAN = 1</a:t>
            </a:r>
          </a:p>
          <a:p>
            <a:r>
              <a:rPr lang="es-ES" sz="2400">
                <a:solidFill>
                  <a:srgbClr val="444444"/>
                </a:solidFill>
                <a:ea typeface="ＭＳ Ｐゴシック" pitchFamily="40" charset="-128"/>
                <a:cs typeface="ＭＳ Ｐゴシック" pitchFamily="40" charset="-128"/>
              </a:rPr>
              <a:t>TIR ~ 10 % </a:t>
            </a:r>
          </a:p>
          <a:p>
            <a:endParaRPr lang="es-ES" sz="2400">
              <a:solidFill>
                <a:srgbClr val="444444"/>
              </a:solidFill>
              <a:ea typeface="ＭＳ Ｐゴシック" pitchFamily="40" charset="-128"/>
              <a:cs typeface="ＭＳ Ｐゴシック" pitchFamily="40" charset="-128"/>
            </a:endParaRPr>
          </a:p>
          <a:p>
            <a:pPr>
              <a:buFont typeface="Wingdings 3" pitchFamily="8" charset="2"/>
              <a:buNone/>
            </a:pPr>
            <a:endParaRPr lang="es-ES">
              <a:solidFill>
                <a:srgbClr val="444444"/>
              </a:solidFill>
              <a:ea typeface="ＭＳ Ｐゴシック" pitchFamily="40" charset="-128"/>
              <a:cs typeface="ＭＳ Ｐゴシック" pitchFamily="40" charset="-128"/>
            </a:endParaRP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Plan Económico y Financiero</a:t>
            </a:r>
            <a:b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Indicadores sobre la Inversión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57200" y="2590800"/>
          <a:ext cx="8077200" cy="1114425"/>
        </p:xfrm>
        <a:graphic>
          <a:graphicData uri="http://schemas.openxmlformats.org/drawingml/2006/table">
            <a:tbl>
              <a:tblPr/>
              <a:tblGrid>
                <a:gridCol w="1154113"/>
                <a:gridCol w="1154112"/>
                <a:gridCol w="1154113"/>
                <a:gridCol w="1152525"/>
                <a:gridCol w="1154112"/>
                <a:gridCol w="1154113"/>
                <a:gridCol w="115411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Año 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Año 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Año 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Año 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Año 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Total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Beneficio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40,00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50,00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60,00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60,00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70,00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280,00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Coeficiente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36,36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41,32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45,08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40,98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37,26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201,00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Arial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400">
                <a:ea typeface="ＭＳ Ｐゴシック" pitchFamily="40" charset="-128"/>
                <a:cs typeface="ＭＳ Ｐゴシック" pitchFamily="40" charset="-128"/>
              </a:rPr>
              <a:t>Notaria</a:t>
            </a:r>
            <a:endParaRPr lang="es-ES" sz="120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r>
              <a:rPr lang="es-ES" sz="1200"/>
              <a:t>Constitución, poderes.</a:t>
            </a:r>
          </a:p>
          <a:p>
            <a:r>
              <a:rPr lang="es-ES" sz="1400">
                <a:ea typeface="ＭＳ Ｐゴシック" pitchFamily="40" charset="-128"/>
                <a:cs typeface="ＭＳ Ｐゴシック" pitchFamily="40" charset="-128"/>
              </a:rPr>
              <a:t>Registro Mercantil</a:t>
            </a:r>
          </a:p>
          <a:p>
            <a:pPr lvl="1"/>
            <a:r>
              <a:rPr lang="es-ES" sz="1200"/>
              <a:t>Legalización libros</a:t>
            </a:r>
          </a:p>
          <a:p>
            <a:r>
              <a:rPr lang="es-ES" sz="1400">
                <a:ea typeface="ＭＳ Ｐゴシック" pitchFamily="40" charset="-128"/>
                <a:cs typeface="ＭＳ Ｐゴシック" pitchFamily="40" charset="-128"/>
              </a:rPr>
              <a:t>Delegación de la Agencia Tributaria</a:t>
            </a:r>
          </a:p>
          <a:p>
            <a:pPr lvl="1"/>
            <a:r>
              <a:rPr lang="es-ES" sz="1200"/>
              <a:t>Alta Censal: IAE, IVA, IRPF o IS</a:t>
            </a:r>
          </a:p>
          <a:p>
            <a:r>
              <a:rPr lang="es-ES" sz="1400">
                <a:ea typeface="ＭＳ Ｐゴシック" pitchFamily="40" charset="-128"/>
                <a:cs typeface="ＭＳ Ｐゴシック" pitchFamily="40" charset="-128"/>
              </a:rPr>
              <a:t>INSS	</a:t>
            </a:r>
          </a:p>
          <a:p>
            <a:pPr lvl="1"/>
            <a:r>
              <a:rPr lang="es-ES" sz="1200"/>
              <a:t>Inscripción empresa</a:t>
            </a:r>
          </a:p>
          <a:p>
            <a:pPr lvl="1"/>
            <a:r>
              <a:rPr lang="es-ES" sz="1200"/>
              <a:t>Mutualidad</a:t>
            </a:r>
          </a:p>
          <a:p>
            <a:pPr lvl="1"/>
            <a:r>
              <a:rPr lang="es-ES" sz="1200"/>
              <a:t>Inscripción trabajadores</a:t>
            </a:r>
          </a:p>
          <a:p>
            <a:r>
              <a:rPr lang="es-ES" sz="1400">
                <a:ea typeface="ＭＳ Ｐゴシック" pitchFamily="40" charset="-128"/>
                <a:cs typeface="ＭＳ Ｐゴシック" pitchFamily="40" charset="-128"/>
              </a:rPr>
              <a:t>Inspección de Trabajo</a:t>
            </a:r>
          </a:p>
          <a:p>
            <a:pPr lvl="1"/>
            <a:r>
              <a:rPr lang="es-ES" sz="1200"/>
              <a:t>Notificación de apertura</a:t>
            </a:r>
          </a:p>
          <a:p>
            <a:pPr lvl="1"/>
            <a:r>
              <a:rPr lang="es-ES" sz="1200"/>
              <a:t>Libro de visitas</a:t>
            </a:r>
          </a:p>
          <a:p>
            <a:pPr lvl="1"/>
            <a:r>
              <a:rPr lang="es-ES" sz="1200"/>
              <a:t>Libro de Matricula de personal</a:t>
            </a:r>
          </a:p>
          <a:p>
            <a:r>
              <a:rPr lang="es-ES" sz="1400">
                <a:ea typeface="ＭＳ Ｐゴシック" pitchFamily="40" charset="-128"/>
                <a:cs typeface="ＭＳ Ｐゴシック" pitchFamily="40" charset="-128"/>
              </a:rPr>
              <a:t>Ayuntamiento</a:t>
            </a:r>
          </a:p>
          <a:p>
            <a:pPr lvl="1"/>
            <a:r>
              <a:rPr lang="es-ES" sz="1200"/>
              <a:t>Licencia Actividad y Apertura</a:t>
            </a:r>
          </a:p>
          <a:p>
            <a:r>
              <a:rPr lang="es-ES" sz="1400">
                <a:ea typeface="ＭＳ Ｐゴシック" pitchFamily="40" charset="-128"/>
                <a:cs typeface="ＭＳ Ｐゴシック" pitchFamily="40" charset="-128"/>
              </a:rPr>
              <a:t>Registro de la Propiedad Industrial</a:t>
            </a:r>
          </a:p>
          <a:p>
            <a:pPr lvl="1"/>
            <a:r>
              <a:rPr lang="es-ES" sz="1200"/>
              <a:t>Marca, Nombre comercial, Patentes</a:t>
            </a:r>
          </a:p>
          <a:p>
            <a:r>
              <a:rPr lang="es-ES" sz="1400">
                <a:ea typeface="ＭＳ Ｐゴシック" pitchFamily="40" charset="-128"/>
                <a:cs typeface="ＭＳ Ｐゴシック" pitchFamily="40" charset="-128"/>
              </a:rPr>
              <a:t>Otras empresas</a:t>
            </a:r>
          </a:p>
          <a:p>
            <a:pPr lvl="1"/>
            <a:r>
              <a:rPr lang="es-ES" sz="1200"/>
              <a:t>Bancos, electricidad, teléfono,….</a:t>
            </a:r>
          </a:p>
          <a:p>
            <a:pPr lvl="1"/>
            <a:endParaRPr lang="es-ES" sz="1600"/>
          </a:p>
          <a:p>
            <a:pPr lvl="1"/>
            <a:endParaRPr lang="es-ES" sz="2000"/>
          </a:p>
          <a:p>
            <a:pPr lvl="1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La constitución formal de la Empresa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>
                <a:ea typeface="ＭＳ Ｐゴシック" pitchFamily="40" charset="-128"/>
                <a:cs typeface="ＭＳ Ｐゴシック" pitchFamily="40" charset="-128"/>
              </a:rPr>
              <a:t>Descripción del Negocio</a:t>
            </a:r>
          </a:p>
          <a:p>
            <a:pPr lvl="1" algn="just"/>
            <a:r>
              <a:rPr lang="es-ES" sz="1600">
                <a:solidFill>
                  <a:srgbClr val="444444"/>
                </a:solidFill>
              </a:rPr>
              <a:t>Idea básica del proyecto de empresa </a:t>
            </a:r>
          </a:p>
          <a:p>
            <a:pPr lvl="1" algn="just"/>
            <a:r>
              <a:rPr lang="es-ES" sz="1600">
                <a:solidFill>
                  <a:srgbClr val="444444"/>
                </a:solidFill>
              </a:rPr>
              <a:t>Oportunidad de negocio e identificarla. </a:t>
            </a:r>
          </a:p>
          <a:p>
            <a:pPr lvl="1" algn="just"/>
            <a:r>
              <a:rPr lang="es-ES" sz="1600">
                <a:solidFill>
                  <a:srgbClr val="444444"/>
                </a:solidFill>
              </a:rPr>
              <a:t>Riesgos y factores claves que fundamenten el éxito de la idea.</a:t>
            </a:r>
          </a:p>
          <a:p>
            <a:pPr lvl="1" algn="just"/>
            <a:r>
              <a:rPr lang="es-ES" sz="1600">
                <a:solidFill>
                  <a:srgbClr val="444444"/>
                </a:solidFill>
              </a:rPr>
              <a:t>Razones u objetivos que se persiguen a corto y medio plazo mediante la creación de la empresa (dinero, auto-ocupación, independencia, solidez profesional...).</a:t>
            </a:r>
          </a:p>
          <a:p>
            <a:pPr lvl="1" algn="just"/>
            <a:r>
              <a:rPr lang="es-ES" sz="1600">
                <a:solidFill>
                  <a:srgbClr val="444444"/>
                </a:solidFill>
              </a:rPr>
              <a:t>Repercusiones que representará ser empresario a nivel personal, (más responsabilidad, más dedicación,...)</a:t>
            </a:r>
          </a:p>
          <a:p>
            <a:r>
              <a:rPr lang="es-ES" sz="18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Objetivos que se desean conseguir</a:t>
            </a:r>
          </a:p>
          <a:p>
            <a:pPr lvl="1"/>
            <a:r>
              <a:rPr lang="es-ES" sz="1600">
                <a:solidFill>
                  <a:srgbClr val="444444"/>
                </a:solidFill>
              </a:rPr>
              <a:t>previsiones de crecimiento del negocio: instalaciones y personal</a:t>
            </a:r>
          </a:p>
          <a:p>
            <a:pPr lvl="1"/>
            <a:r>
              <a:rPr lang="es-ES" sz="1600">
                <a:solidFill>
                  <a:srgbClr val="444444"/>
                </a:solidFill>
              </a:rPr>
              <a:t>cuota de mercado que se prevé alcanzar</a:t>
            </a:r>
          </a:p>
          <a:p>
            <a:pPr lvl="1"/>
            <a:r>
              <a:rPr lang="es-ES" sz="1600">
                <a:solidFill>
                  <a:srgbClr val="444444"/>
                </a:solidFill>
              </a:rPr>
              <a:t>número de productos a comercializar</a:t>
            </a:r>
          </a:p>
          <a:p>
            <a:pPr lvl="1"/>
            <a:r>
              <a:rPr lang="es-ES" sz="1600">
                <a:solidFill>
                  <a:srgbClr val="444444"/>
                </a:solidFill>
              </a:rPr>
              <a:t>Ámbito geográfico de venta</a:t>
            </a:r>
          </a:p>
          <a:p>
            <a:pPr lvl="1"/>
            <a:r>
              <a:rPr lang="es-ES" sz="1600">
                <a:solidFill>
                  <a:srgbClr val="444444"/>
                </a:solidFill>
              </a:rPr>
              <a:t>Etc.</a:t>
            </a:r>
            <a:endParaRPr lang="es-ES" sz="1600">
              <a:solidFill>
                <a:schemeClr val="tx1"/>
              </a:solidFill>
            </a:endParaRPr>
          </a:p>
          <a:p>
            <a:pPr>
              <a:buFont typeface="Wingdings 3" pitchFamily="8" charset="2"/>
              <a:buNone/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Actividad del Negocio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Descripción de la Actividad de la Empresa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Productos/Servicios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Clientes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Ámbito Geográfico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Comparación con otro existentes.</a:t>
            </a:r>
          </a:p>
          <a:p>
            <a:pPr lvl="1"/>
            <a:r>
              <a:rPr lang="es-ES" sz="1600">
                <a:solidFill>
                  <a:schemeClr val="tx1"/>
                </a:solidFill>
              </a:rPr>
              <a:t>Ventajas Competitivas</a:t>
            </a:r>
          </a:p>
          <a:p>
            <a:r>
              <a:rPr lang="es-ES" sz="18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Líneas de Negocio/Productos/Servicios</a:t>
            </a:r>
          </a:p>
          <a:p>
            <a:pPr lvl="1"/>
            <a:r>
              <a:rPr lang="es-ES" sz="1600">
                <a:solidFill>
                  <a:srgbClr val="444444"/>
                </a:solidFill>
              </a:rPr>
              <a:t>Imagen ampliada del producto,</a:t>
            </a:r>
          </a:p>
          <a:p>
            <a:pPr lvl="2"/>
            <a:r>
              <a:rPr lang="es-ES" sz="1100">
                <a:solidFill>
                  <a:srgbClr val="444444"/>
                </a:solidFill>
              </a:rPr>
              <a:t>características </a:t>
            </a:r>
          </a:p>
          <a:p>
            <a:pPr lvl="2"/>
            <a:r>
              <a:rPr lang="es-ES" sz="1100">
                <a:solidFill>
                  <a:srgbClr val="444444"/>
                </a:solidFill>
              </a:rPr>
              <a:t>utilidad</a:t>
            </a:r>
          </a:p>
          <a:p>
            <a:pPr lvl="2"/>
            <a:r>
              <a:rPr lang="es-ES" sz="1100">
                <a:solidFill>
                  <a:srgbClr val="444444"/>
                </a:solidFill>
              </a:rPr>
              <a:t>modo de funcionamiento, resaltar los aspectos innovadores</a:t>
            </a:r>
          </a:p>
          <a:p>
            <a:pPr lvl="2"/>
            <a:r>
              <a:rPr lang="es-ES" sz="1100">
                <a:solidFill>
                  <a:srgbClr val="444444"/>
                </a:solidFill>
              </a:rPr>
              <a:t>ventajas que éste pueda tener derivadas del servicio postventa, atención al cliente, etc. </a:t>
            </a:r>
          </a:p>
          <a:p>
            <a:pPr lvl="1"/>
            <a:r>
              <a:rPr lang="es-ES" sz="1600">
                <a:solidFill>
                  <a:srgbClr val="444444"/>
                </a:solidFill>
              </a:rPr>
              <a:t>Diferencia con los productos ya existentes en el mercado.</a:t>
            </a:r>
            <a:br>
              <a:rPr lang="es-ES" sz="1600">
                <a:solidFill>
                  <a:srgbClr val="444444"/>
                </a:solidFill>
              </a:rPr>
            </a:br>
            <a:r>
              <a:rPr lang="es-ES" sz="1600">
                <a:solidFill>
                  <a:srgbClr val="444444"/>
                </a:solidFill>
              </a:rPr>
              <a:t>Clasificación de los productos y servicios en líneas, gamas o unidades de negocio. </a:t>
            </a:r>
            <a:endParaRPr lang="es-ES" sz="1600" i="1">
              <a:solidFill>
                <a:srgbClr val="444444"/>
              </a:solidFill>
            </a:endParaRPr>
          </a:p>
          <a:p>
            <a:pPr lvl="1"/>
            <a:r>
              <a:rPr lang="es-ES" sz="1600">
                <a:solidFill>
                  <a:srgbClr val="444444"/>
                </a:solidFill>
              </a:rPr>
              <a:t>Productos o servicios concretos, sus principales características, así como las necesidades concretas que van a cubrir y para qué mercados. </a:t>
            </a:r>
            <a:endParaRPr lang="es-ES" sz="160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Actividad del Negocio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>
                <a:ea typeface="ＭＳ Ｐゴシック" pitchFamily="40" charset="-128"/>
                <a:cs typeface="ＭＳ Ｐゴシック" pitchFamily="40" charset="-128"/>
              </a:rPr>
              <a:t>Viabilidad comercial del proyecto</a:t>
            </a:r>
          </a:p>
          <a:p>
            <a:r>
              <a:rPr lang="es-ES" sz="1800">
                <a:ea typeface="ＭＳ Ｐゴシック" pitchFamily="40" charset="-128"/>
                <a:cs typeface="ＭＳ Ｐゴシック" pitchFamily="40" charset="-128"/>
              </a:rPr>
              <a:t>Segmentos del Mercado</a:t>
            </a:r>
          </a:p>
          <a:p>
            <a:pPr lvl="1" algn="just"/>
            <a:r>
              <a:rPr lang="es-ES" sz="1400">
                <a:solidFill>
                  <a:srgbClr val="444444"/>
                </a:solidFill>
              </a:rPr>
              <a:t>Geográfico. División del mercado por la ubicación geográfica de los clientes -por calles, barrios, zonas, municipios, poblaciones, islas, regiones, países, continentes, etc..</a:t>
            </a:r>
          </a:p>
          <a:p>
            <a:pPr lvl="1" algn="just"/>
            <a:r>
              <a:rPr lang="es-ES" sz="1400">
                <a:solidFill>
                  <a:srgbClr val="444444"/>
                </a:solidFill>
              </a:rPr>
              <a:t>Demográfico. División del mercado por las características demográficas de los clientes - edad, sexo, estado civil, número de hijos, etc..</a:t>
            </a:r>
          </a:p>
          <a:p>
            <a:pPr lvl="1" algn="just"/>
            <a:r>
              <a:rPr lang="es-ES" sz="1400">
                <a:solidFill>
                  <a:srgbClr val="444444"/>
                </a:solidFill>
              </a:rPr>
              <a:t>Socioeconómico. División del mercado por las características socioeconómicas de los clientes - clase social, nivel de estudios, poder adquisitivo, etc..</a:t>
            </a:r>
          </a:p>
          <a:p>
            <a:pPr lvl="1" algn="just"/>
            <a:r>
              <a:rPr lang="es-ES" sz="1400">
                <a:solidFill>
                  <a:srgbClr val="444444"/>
                </a:solidFill>
              </a:rPr>
              <a:t>Psicográfico. División del mercado por las características psicográficas de los clientes, sus comportamientos, hábitos, estilos de vida, etc..</a:t>
            </a:r>
          </a:p>
          <a:p>
            <a:r>
              <a:rPr lang="es-ES" sz="1800">
                <a:ea typeface="ＭＳ Ｐゴシック" pitchFamily="40" charset="-128"/>
                <a:cs typeface="ＭＳ Ｐゴシック" pitchFamily="40" charset="-128"/>
              </a:rPr>
              <a:t>Comportamientos y hábitos de consumo</a:t>
            </a:r>
          </a:p>
          <a:p>
            <a:pPr lvl="1"/>
            <a:r>
              <a:rPr lang="es-ES" sz="1400"/>
              <a:t>Grupos, Subgrupos, Nichos de mercado.</a:t>
            </a:r>
          </a:p>
          <a:p>
            <a:r>
              <a:rPr lang="es-ES" sz="1800">
                <a:ea typeface="ＭＳ Ｐゴシック" pitchFamily="40" charset="-128"/>
                <a:cs typeface="ＭＳ Ｐゴシック" pitchFamily="40" charset="-128"/>
              </a:rPr>
              <a:t>Segmentos más rentables en función de:</a:t>
            </a:r>
          </a:p>
          <a:p>
            <a:pPr lvl="1" algn="just"/>
            <a:r>
              <a:rPr lang="es-ES" sz="1400">
                <a:solidFill>
                  <a:srgbClr val="444444"/>
                </a:solidFill>
              </a:rPr>
              <a:t>El rendimiento de las ventas (la diferencia entre los costes y los ingresos que genera un determinado segmento).</a:t>
            </a:r>
          </a:p>
          <a:p>
            <a:pPr lvl="1" algn="just"/>
            <a:r>
              <a:rPr lang="es-ES" sz="1400">
                <a:solidFill>
                  <a:srgbClr val="444444"/>
                </a:solidFill>
              </a:rPr>
              <a:t>El volumen de ventas que puede generar (medido por el número de clientes potenciales que tiene cada segmento).</a:t>
            </a:r>
          </a:p>
          <a:p>
            <a:pPr lvl="1" algn="just"/>
            <a:r>
              <a:rPr lang="es-ES" sz="1400">
                <a:solidFill>
                  <a:srgbClr val="444444"/>
                </a:solidFill>
              </a:rPr>
              <a:t>El potencial de crecimiento que tiene cada segmento de mercado.</a:t>
            </a:r>
          </a:p>
          <a:p>
            <a:endParaRPr lang="es-ES" sz="200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z="2000">
              <a:ea typeface="ＭＳ Ｐゴシック" pitchFamily="40" charset="-128"/>
              <a:cs typeface="ＭＳ Ｐゴシック" pitchFamily="40" charset="-128"/>
            </a:endParaRPr>
          </a:p>
          <a:p>
            <a:endParaRPr lang="es-ES" sz="2000">
              <a:ea typeface="ＭＳ Ｐゴシック" pitchFamily="40" charset="-128"/>
              <a:cs typeface="ＭＳ Ｐゴシック" pitchFamily="40" charset="-128"/>
            </a:endParaRP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Análisis del Mercado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400">
                <a:ea typeface="ＭＳ Ｐゴシック" pitchFamily="40" charset="-128"/>
                <a:cs typeface="ＭＳ Ｐゴシック" pitchFamily="40" charset="-128"/>
              </a:rPr>
              <a:t>Competencia directa</a:t>
            </a:r>
            <a:endParaRPr lang="es-ES" sz="2000">
              <a:ea typeface="ＭＳ Ｐゴシック" pitchFamily="40" charset="-128"/>
              <a:cs typeface="ＭＳ Ｐゴシック" pitchFamily="40" charset="-128"/>
            </a:endParaRPr>
          </a:p>
          <a:p>
            <a:pPr lvl="1" algn="just"/>
            <a:r>
              <a:rPr lang="es-ES" sz="1200">
                <a:solidFill>
                  <a:srgbClr val="444444"/>
                </a:solidFill>
              </a:rPr>
              <a:t>Nombre.</a:t>
            </a:r>
          </a:p>
          <a:p>
            <a:pPr lvl="1" algn="just"/>
            <a:r>
              <a:rPr lang="es-ES" sz="1200">
                <a:solidFill>
                  <a:srgbClr val="444444"/>
                </a:solidFill>
              </a:rPr>
              <a:t>Líneas de productos, elementos de diferenciación.</a:t>
            </a:r>
          </a:p>
          <a:p>
            <a:pPr lvl="1" algn="just"/>
            <a:r>
              <a:rPr lang="es-ES" sz="1200">
                <a:solidFill>
                  <a:srgbClr val="444444"/>
                </a:solidFill>
              </a:rPr>
              <a:t>Factores claves de éxito.</a:t>
            </a:r>
          </a:p>
          <a:p>
            <a:pPr lvl="1" algn="just"/>
            <a:r>
              <a:rPr lang="es-ES" sz="1200">
                <a:solidFill>
                  <a:srgbClr val="444444"/>
                </a:solidFill>
              </a:rPr>
              <a:t>Cuota de mercado de los distintos competidores.</a:t>
            </a:r>
          </a:p>
          <a:p>
            <a:pPr lvl="1" algn="just"/>
            <a:r>
              <a:rPr lang="es-ES" sz="1200">
                <a:solidFill>
                  <a:srgbClr val="444444"/>
                </a:solidFill>
              </a:rPr>
              <a:t>Objetivos globales y por segmentos.</a:t>
            </a:r>
          </a:p>
          <a:p>
            <a:pPr lvl="1" algn="just"/>
            <a:r>
              <a:rPr lang="es-ES" sz="1200">
                <a:solidFill>
                  <a:srgbClr val="444444"/>
                </a:solidFill>
              </a:rPr>
              <a:t>Volumen de ventas en unidades y en euros.</a:t>
            </a:r>
          </a:p>
          <a:p>
            <a:pPr lvl="1" algn="just"/>
            <a:r>
              <a:rPr lang="es-ES" sz="1200">
                <a:solidFill>
                  <a:srgbClr val="444444"/>
                </a:solidFill>
              </a:rPr>
              <a:t>Estructura de costes: análisis de los costes en los que incurre en su cadena de valor y en su proceso de producción.</a:t>
            </a:r>
          </a:p>
          <a:p>
            <a:pPr lvl="1" algn="just"/>
            <a:r>
              <a:rPr lang="es-ES" sz="1200">
                <a:solidFill>
                  <a:srgbClr val="444444"/>
                </a:solidFill>
              </a:rPr>
              <a:t>Medios de financiación y solvencia.</a:t>
            </a:r>
          </a:p>
          <a:p>
            <a:pPr lvl="1" algn="just"/>
            <a:r>
              <a:rPr lang="es-ES" sz="1200">
                <a:solidFill>
                  <a:srgbClr val="444444"/>
                </a:solidFill>
              </a:rPr>
              <a:t>Capacidad de innovación: observar la evolución de la capacidad innovadora y los cambios en los modos de hacer las cosas.</a:t>
            </a:r>
          </a:p>
          <a:p>
            <a:pPr lvl="1" algn="just"/>
            <a:r>
              <a:rPr lang="es-ES" sz="1200">
                <a:solidFill>
                  <a:srgbClr val="444444"/>
                </a:solidFill>
              </a:rPr>
              <a:t>Nivel de tecnología: nivel tecnológico, patentes, licencias, procesos secretos, sistemas de calidad, equipamiento, etc..</a:t>
            </a:r>
          </a:p>
          <a:p>
            <a:pPr lvl="1" algn="just"/>
            <a:r>
              <a:rPr lang="es-ES" sz="1200">
                <a:solidFill>
                  <a:srgbClr val="444444"/>
                </a:solidFill>
              </a:rPr>
              <a:t>Grado de diferenciación de sus productos con respecto a los de nuestra empresa.</a:t>
            </a:r>
          </a:p>
          <a:p>
            <a:pPr lvl="1" algn="just"/>
            <a:r>
              <a:rPr lang="es-ES" sz="1200">
                <a:solidFill>
                  <a:srgbClr val="444444"/>
                </a:solidFill>
              </a:rPr>
              <a:t>Si poseen economías de escala: es decir, las ventajas operativas asociadas al gran tamaño de la empresa.</a:t>
            </a:r>
          </a:p>
          <a:p>
            <a:pPr lvl="1" algn="just"/>
            <a:r>
              <a:rPr lang="es-ES" sz="1200">
                <a:solidFill>
                  <a:srgbClr val="444444"/>
                </a:solidFill>
              </a:rPr>
              <a:t>Estrategia de comunicación: imagen transmitida, imagen percibida y reputación en el mercado.</a:t>
            </a:r>
          </a:p>
          <a:p>
            <a:pPr lvl="1" algn="just"/>
            <a:r>
              <a:rPr lang="es-ES" sz="1200">
                <a:solidFill>
                  <a:srgbClr val="444444"/>
                </a:solidFill>
              </a:rPr>
              <a:t>Lealtad a la marca: preferencias de los consumidores sobre las distintas alternativas del mercado</a:t>
            </a:r>
            <a:endParaRPr lang="es-ES" sz="180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Análisis del Mercado (2)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Análisis de la competencia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Competencia Indirecta y Productos Sustitutivos.</a:t>
            </a:r>
          </a:p>
          <a:p>
            <a:pPr lvl="1"/>
            <a:r>
              <a:rPr lang="es-ES" sz="1800"/>
              <a:t>Funciones semejantes</a:t>
            </a:r>
          </a:p>
          <a:p>
            <a:pPr lvl="1"/>
            <a:r>
              <a:rPr lang="es-ES" sz="1800"/>
              <a:t>Mismo grupo de consumidores</a:t>
            </a:r>
          </a:p>
          <a:p>
            <a:r>
              <a:rPr lang="es-ES" sz="2800">
                <a:ea typeface="ＭＳ Ｐゴシック" pitchFamily="40" charset="-128"/>
                <a:cs typeface="ＭＳ Ｐゴシック" pitchFamily="40" charset="-128"/>
              </a:rPr>
              <a:t>Competencia Potencial. Barreras de entrada.</a:t>
            </a:r>
          </a:p>
          <a:p>
            <a:pPr lvl="1"/>
            <a:r>
              <a:rPr lang="es-ES" sz="1800">
                <a:solidFill>
                  <a:srgbClr val="444444"/>
                </a:solidFill>
              </a:rPr>
              <a:t>Economías de escala</a:t>
            </a:r>
          </a:p>
          <a:p>
            <a:pPr lvl="1"/>
            <a:r>
              <a:rPr lang="es-ES" sz="1800">
                <a:solidFill>
                  <a:srgbClr val="444444"/>
                </a:solidFill>
              </a:rPr>
              <a:t>Diferenciación del producto,</a:t>
            </a:r>
          </a:p>
          <a:p>
            <a:pPr lvl="1"/>
            <a:r>
              <a:rPr lang="es-ES" sz="1800">
                <a:solidFill>
                  <a:srgbClr val="444444"/>
                </a:solidFill>
              </a:rPr>
              <a:t>Identificación de marcas concretas por los clientes,</a:t>
            </a:r>
          </a:p>
          <a:p>
            <a:pPr lvl="1"/>
            <a:r>
              <a:rPr lang="es-ES" sz="1800">
                <a:solidFill>
                  <a:srgbClr val="444444"/>
                </a:solidFill>
              </a:rPr>
              <a:t>Costes de cambio</a:t>
            </a:r>
          </a:p>
          <a:p>
            <a:pPr lvl="1"/>
            <a:r>
              <a:rPr lang="es-ES" sz="1800">
                <a:solidFill>
                  <a:srgbClr val="444444"/>
                </a:solidFill>
              </a:rPr>
              <a:t>Requisitos de capital</a:t>
            </a:r>
          </a:p>
          <a:p>
            <a:pPr lvl="1"/>
            <a:r>
              <a:rPr lang="es-ES" sz="1800">
                <a:solidFill>
                  <a:srgbClr val="444444"/>
                </a:solidFill>
              </a:rPr>
              <a:t>Curva de aprendizaje</a:t>
            </a:r>
            <a:endParaRPr lang="es-ES" sz="180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Análisis del Mercado 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Análisis de la competencia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Relación entre  el costes de compra de productos a proveedores respecto del precio de venta.</a:t>
            </a:r>
          </a:p>
          <a:p>
            <a:pPr algn="just"/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Análisis de las Subcontrataciones.</a:t>
            </a:r>
          </a:p>
          <a:p>
            <a:pPr algn="just"/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Identificar y Clasificación de los Proveedores</a:t>
            </a:r>
          </a:p>
          <a:p>
            <a:pPr lvl="1" algn="just"/>
            <a:r>
              <a:rPr lang="es-ES" sz="1400">
                <a:solidFill>
                  <a:schemeClr val="tx1"/>
                </a:solidFill>
              </a:rPr>
              <a:t>En primer lugar, debemos realizar un listado de proveedores detallando los productos que ofrece, % del mercado que controla, precios, calidades, condiciones de pago y plazos de entrega.</a:t>
            </a:r>
          </a:p>
          <a:p>
            <a:pPr lvl="1" algn="just"/>
            <a:r>
              <a:rPr lang="es-ES" sz="1400">
                <a:solidFill>
                  <a:schemeClr val="tx1"/>
                </a:solidFill>
              </a:rPr>
              <a:t>En segundo lugar, se deben de clasificar por orden de importancia que vendrá dado por los productos que suministra si son críticos para el proceso, si existen productos alternativos, o si el volumen previsto de sus suministros es muy significativo en relación con el total.</a:t>
            </a:r>
          </a:p>
          <a:p>
            <a:pPr algn="just"/>
            <a:r>
              <a:rPr lang="es-ES" sz="1600">
                <a:solidFill>
                  <a:schemeClr val="tx1"/>
                </a:solidFill>
                <a:ea typeface="ＭＳ Ｐゴシック" pitchFamily="40" charset="-128"/>
                <a:cs typeface="ＭＳ Ｐゴシック" pitchFamily="40" charset="-128"/>
              </a:rPr>
              <a:t>Criterios de Selección y Evaluación de Proveedores</a:t>
            </a:r>
          </a:p>
          <a:p>
            <a:pPr lvl="1" algn="just"/>
            <a:r>
              <a:rPr lang="es-ES" sz="1400">
                <a:solidFill>
                  <a:schemeClr val="tx1"/>
                </a:solidFill>
              </a:rPr>
              <a:t>En este apartado, seleccionaremos los proveedores más importantes con el objetivo de establecer una relación preferencial con ellos. Dichos proveedores deben cumplir con los siguientes requisitos: precios competitivos, especializados en los productos que entregan, fiables en calidad y plazos de entrega, mejor servicio técnico e infraestructuras, proximidad y cercanía a la empresa.</a:t>
            </a:r>
          </a:p>
          <a:p>
            <a:pPr lvl="1" algn="just"/>
            <a:r>
              <a:rPr lang="es-ES" sz="1400">
                <a:solidFill>
                  <a:schemeClr val="tx1"/>
                </a:solidFill>
              </a:rPr>
              <a:t>Además, periódicamente debemos evaluar a los proveedores para conocer su grado de cumplimiento con los niveles de calidad que se le exigen.</a:t>
            </a:r>
          </a:p>
          <a:p>
            <a:pPr algn="just"/>
            <a:endParaRPr lang="es-ES" sz="1000">
              <a:solidFill>
                <a:schemeClr val="tx1"/>
              </a:solidFill>
              <a:ea typeface="ＭＳ Ｐゴシック" pitchFamily="40" charset="-128"/>
              <a:cs typeface="ＭＳ Ｐゴシック" pitchFamily="40" charset="-128"/>
            </a:endParaRPr>
          </a:p>
          <a:p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Análisis del Mercado </a:t>
            </a:r>
            <a:b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</a:br>
            <a:r>
              <a:rPr lang="es-ES" sz="430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Análisis de proveedores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1_Concurrencia">
  <a:themeElements>
    <a:clrScheme name="11_Concurrencia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D71600"/>
      </a:hlink>
      <a:folHlink>
        <a:srgbClr val="00AFE1"/>
      </a:folHlink>
    </a:clrScheme>
    <a:fontScheme name="11_Concurrencia">
      <a:majorFont>
        <a:latin typeface="Eras Medium ITC"/>
        <a:ea typeface=""/>
        <a:cs typeface=""/>
      </a:majorFont>
      <a:minorFont>
        <a:latin typeface="Tahoma"/>
        <a:ea typeface=""/>
        <a:cs typeface="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Concurrencia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D71600"/>
        </a:hlink>
        <a:folHlink>
          <a:srgbClr val="00AF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7731</TotalTime>
  <Words>2598</Words>
  <Application>Microsoft Macintosh PowerPoint</Application>
  <PresentationFormat>Presentación en pantalla (4:3)</PresentationFormat>
  <Paragraphs>523</Paragraphs>
  <Slides>38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9" baseType="lpstr">
      <vt:lpstr>Arial</vt:lpstr>
      <vt:lpstr>Arial Narrow</vt:lpstr>
      <vt:lpstr>Calibri</vt:lpstr>
      <vt:lpstr>Eras Medium ITC</vt:lpstr>
      <vt:lpstr>ＭＳ Ｐゴシック</vt:lpstr>
      <vt:lpstr>Tahoma</vt:lpstr>
      <vt:lpstr>Verdana</vt:lpstr>
      <vt:lpstr>Wingdings 2</vt:lpstr>
      <vt:lpstr>Wingdings 3</vt:lpstr>
      <vt:lpstr>ヒラギノ角ゴ Pro W3</vt:lpstr>
      <vt:lpstr>11_Concurrencia</vt:lpstr>
      <vt:lpstr>Tema 9: Creación de empresas</vt:lpstr>
      <vt:lpstr>Índice</vt:lpstr>
      <vt:lpstr>Presentación del Proyecto</vt:lpstr>
      <vt:lpstr>Actividad del Negocio</vt:lpstr>
      <vt:lpstr>Actividad del Negocio</vt:lpstr>
      <vt:lpstr>Análisis del Mercado</vt:lpstr>
      <vt:lpstr>Análisis del Mercado (2) Análisis de la competencia</vt:lpstr>
      <vt:lpstr>Análisis del Mercado  Análisis de la competencia</vt:lpstr>
      <vt:lpstr>Análisis del Mercado  Análisis de proveedores</vt:lpstr>
      <vt:lpstr>Análisis del Mercado  Análisis de proveedores</vt:lpstr>
      <vt:lpstr>Análisis del Mercado  Factores Claves del Éxito: Entorno</vt:lpstr>
      <vt:lpstr>Análisis del Mercado  Factores Claves del Éxito: Sector</vt:lpstr>
      <vt:lpstr>Análisis del Mercado  Análisis DAFO</vt:lpstr>
      <vt:lpstr>Análisis del Mercado  Ejemplo de DAFO</vt:lpstr>
      <vt:lpstr>Análisis del Mercado  Conclusión a extraer de un DAFO</vt:lpstr>
      <vt:lpstr>Marketing y Comercialización</vt:lpstr>
      <vt:lpstr>Marketing y Comercialización Política de Producto</vt:lpstr>
      <vt:lpstr>Marketing y Comercialización Política de precios</vt:lpstr>
      <vt:lpstr>Marketing y Comercialización Canales de Distribución</vt:lpstr>
      <vt:lpstr>Marketing y Comercialización Estrategia de Promoción</vt:lpstr>
      <vt:lpstr>Marketing y Comercialización Plan de Ventas.</vt:lpstr>
      <vt:lpstr>Producción y Operaciones Proceso de Fabricación/ Producción del Servicio</vt:lpstr>
      <vt:lpstr>Producción y Operaciones Instalaciones</vt:lpstr>
      <vt:lpstr>Producción y Operaciones Aprovisionamiento y Logística.</vt:lpstr>
      <vt:lpstr>Organización y Recursos Humanos</vt:lpstr>
      <vt:lpstr>Organización y Recursos Humanos.  Equipo Directivo</vt:lpstr>
      <vt:lpstr>Organización y Recursos Humanos. Política de Retribuciones.</vt:lpstr>
      <vt:lpstr>Organización y Recursos Humanos. Plan de Contratación</vt:lpstr>
      <vt:lpstr>Plan Económico y Financiero</vt:lpstr>
      <vt:lpstr>Plan Económico y Financiero Previsión de Ingresos</vt:lpstr>
      <vt:lpstr>Plan Económico y Financiero Previsión de Gastos</vt:lpstr>
      <vt:lpstr>Plan Económico y Financiero Tesorería</vt:lpstr>
      <vt:lpstr>Plan Económico y Financiero Previsión de Balances y Ratios</vt:lpstr>
      <vt:lpstr>Plan Económico y Financiero Indicadores de Crecimiento.</vt:lpstr>
      <vt:lpstr>Plan Económico y Financiero Indicadores sobre la Inversión</vt:lpstr>
      <vt:lpstr>Presentación de PowerPoint</vt:lpstr>
      <vt:lpstr>Plan Económico y Financiero Indicadores sobre la Inversión</vt:lpstr>
      <vt:lpstr>La constitución formal de la Empresa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Administrador</dc:creator>
  <cp:lastModifiedBy>Usuario de Microsoft Office</cp:lastModifiedBy>
  <cp:revision>819</cp:revision>
  <cp:lastPrinted>1601-01-01T00:00:00Z</cp:lastPrinted>
  <dcterms:created xsi:type="dcterms:W3CDTF">2015-10-20T10:34:01Z</dcterms:created>
  <dcterms:modified xsi:type="dcterms:W3CDTF">2017-11-20T17:04:37Z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