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14" r:id="rId2"/>
    <p:sldId id="360" r:id="rId3"/>
    <p:sldId id="316" r:id="rId4"/>
    <p:sldId id="315" r:id="rId5"/>
    <p:sldId id="317" r:id="rId6"/>
    <p:sldId id="318" r:id="rId7"/>
    <p:sldId id="319" r:id="rId8"/>
    <p:sldId id="366" r:id="rId9"/>
    <p:sldId id="321" r:id="rId10"/>
    <p:sldId id="322" r:id="rId11"/>
    <p:sldId id="324" r:id="rId12"/>
    <p:sldId id="377" r:id="rId13"/>
    <p:sldId id="328" r:id="rId14"/>
    <p:sldId id="329" r:id="rId15"/>
    <p:sldId id="330" r:id="rId16"/>
    <p:sldId id="331" r:id="rId17"/>
    <p:sldId id="332" r:id="rId18"/>
    <p:sldId id="333" r:id="rId19"/>
    <p:sldId id="334" r:id="rId20"/>
    <p:sldId id="335" r:id="rId21"/>
    <p:sldId id="341" r:id="rId22"/>
    <p:sldId id="342" r:id="rId23"/>
    <p:sldId id="343" r:id="rId24"/>
    <p:sldId id="345" r:id="rId25"/>
    <p:sldId id="348" r:id="rId26"/>
    <p:sldId id="349" r:id="rId27"/>
    <p:sldId id="350" r:id="rId28"/>
    <p:sldId id="351" r:id="rId29"/>
    <p:sldId id="353" r:id="rId30"/>
    <p:sldId id="372" r:id="rId31"/>
    <p:sldId id="362" r:id="rId32"/>
    <p:sldId id="364" r:id="rId33"/>
    <p:sldId id="374" r:id="rId34"/>
    <p:sldId id="375" r:id="rId35"/>
    <p:sldId id="376" r:id="rId36"/>
    <p:sldId id="365" r:id="rId37"/>
    <p:sldId id="382" r:id="rId38"/>
    <p:sldId id="379" r:id="rId39"/>
    <p:sldId id="380" r:id="rId40"/>
    <p:sldId id="381" r:id="rId41"/>
    <p:sldId id="368" r:id="rId42"/>
    <p:sldId id="369" r:id="rId43"/>
    <p:sldId id="370" r:id="rId44"/>
    <p:sldId id="371" r:id="rId45"/>
  </p:sldIdLst>
  <p:sldSz cx="9144000" cy="6858000" type="screen4x3"/>
  <p:notesSz cx="7099300" cy="10234613"/>
  <p:defaultTextStyle>
    <a:defPPr>
      <a:defRPr lang="es-ES"/>
    </a:defPPr>
    <a:lvl1pPr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1pPr>
    <a:lvl2pPr marL="4572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2pPr>
    <a:lvl3pPr marL="9144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3pPr>
    <a:lvl4pPr marL="13716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4pPr>
    <a:lvl5pPr marL="18288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5pPr>
    <a:lvl6pPr marL="2286000" algn="l" defTabSz="457200" rtl="0" eaLnBrk="1" latinLnBrk="0" hangingPunct="1">
      <a:defRPr sz="2400" kern="1200">
        <a:solidFill>
          <a:schemeClr val="tx1"/>
        </a:solidFill>
        <a:latin typeface="Arial" pitchFamily="8" charset="0"/>
        <a:ea typeface="Arial" pitchFamily="8" charset="0"/>
        <a:cs typeface="Arial" pitchFamily="8" charset="0"/>
      </a:defRPr>
    </a:lvl6pPr>
    <a:lvl7pPr marL="2743200" algn="l" defTabSz="457200" rtl="0" eaLnBrk="1" latinLnBrk="0" hangingPunct="1">
      <a:defRPr sz="2400" kern="1200">
        <a:solidFill>
          <a:schemeClr val="tx1"/>
        </a:solidFill>
        <a:latin typeface="Arial" pitchFamily="8" charset="0"/>
        <a:ea typeface="Arial" pitchFamily="8" charset="0"/>
        <a:cs typeface="Arial" pitchFamily="8" charset="0"/>
      </a:defRPr>
    </a:lvl7pPr>
    <a:lvl8pPr marL="3200400" algn="l" defTabSz="457200" rtl="0" eaLnBrk="1" latinLnBrk="0" hangingPunct="1">
      <a:defRPr sz="2400" kern="1200">
        <a:solidFill>
          <a:schemeClr val="tx1"/>
        </a:solidFill>
        <a:latin typeface="Arial" pitchFamily="8" charset="0"/>
        <a:ea typeface="Arial" pitchFamily="8" charset="0"/>
        <a:cs typeface="Arial" pitchFamily="8" charset="0"/>
      </a:defRPr>
    </a:lvl8pPr>
    <a:lvl9pPr marL="3657600" algn="l" defTabSz="457200" rtl="0" eaLnBrk="1" latinLnBrk="0" hangingPunct="1">
      <a:defRPr sz="2400" kern="1200">
        <a:solidFill>
          <a:schemeClr val="tx1"/>
        </a:solidFill>
        <a:latin typeface="Arial" pitchFamily="8" charset="0"/>
        <a:ea typeface="Arial" pitchFamily="8" charset="0"/>
        <a:cs typeface="Arial" pitchFamily="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p:restoredTop sz="94604"/>
  </p:normalViewPr>
  <p:slideViewPr>
    <p:cSldViewPr>
      <p:cViewPr>
        <p:scale>
          <a:sx n="106" d="100"/>
          <a:sy n="106" d="100"/>
        </p:scale>
        <p:origin x="1008" y="-3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Arial" charset="0"/>
                <a:cs typeface="Arial" charset="0"/>
              </a:defRPr>
            </a:lvl1pPr>
          </a:lstStyle>
          <a:p>
            <a:pPr>
              <a:defRPr/>
            </a:pPr>
            <a:endParaRPr lang="es-ES"/>
          </a:p>
        </p:txBody>
      </p:sp>
      <p:sp>
        <p:nvSpPr>
          <p:cNvPr id="3" name="2 Marcador de fecha"/>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Arial" charset="0"/>
                <a:cs typeface="Arial" charset="0"/>
              </a:defRPr>
            </a:lvl1pPr>
          </a:lstStyle>
          <a:p>
            <a:pPr>
              <a:defRPr/>
            </a:pPr>
            <a:fld id="{AA7E9C94-D170-E44C-A572-7479C3836B1C}" type="datetime1">
              <a:rPr lang="es-ES"/>
              <a:pPr>
                <a:defRPr/>
              </a:pPr>
              <a:t>28/11/17</a:t>
            </a:fld>
            <a:endParaRPr lang="es-ES"/>
          </a:p>
        </p:txBody>
      </p:sp>
      <p:sp>
        <p:nvSpPr>
          <p:cNvPr id="4" name="3 Marcador de pie de página"/>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Arial" charset="0"/>
                <a:cs typeface="Arial" charset="0"/>
              </a:defRPr>
            </a:lvl1pPr>
          </a:lstStyle>
          <a:p>
            <a:pPr>
              <a:defRPr/>
            </a:pPr>
            <a:endParaRPr lang="es-ES"/>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Arial" charset="0"/>
                <a:cs typeface="Arial" charset="0"/>
              </a:defRPr>
            </a:lvl1pPr>
          </a:lstStyle>
          <a:p>
            <a:pPr>
              <a:defRPr/>
            </a:pPr>
            <a:fld id="{8A0B9A3C-28E3-6C43-AD9F-137BEFFA290E}" type="slidenum">
              <a:rPr lang="es-ES"/>
              <a:pPr>
                <a:defRPr/>
              </a:pPr>
              <a:t>‹Nr.›</a:t>
            </a:fld>
            <a:endParaRPr lang="es-ES"/>
          </a:p>
        </p:txBody>
      </p:sp>
    </p:spTree>
    <p:extLst>
      <p:ext uri="{BB962C8B-B14F-4D97-AF65-F5344CB8AC3E}">
        <p14:creationId xmlns:p14="http://schemas.microsoft.com/office/powerpoint/2010/main" val="1433393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Arial" charset="0"/>
                <a:cs typeface="Arial" charset="0"/>
              </a:defRPr>
            </a:lvl1pPr>
          </a:lstStyle>
          <a:p>
            <a:pPr>
              <a:defRPr/>
            </a:pPr>
            <a:endParaRPr lang="es-ES"/>
          </a:p>
        </p:txBody>
      </p:sp>
      <p:sp>
        <p:nvSpPr>
          <p:cNvPr id="17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Arial" charset="0"/>
                <a:cs typeface="Arial" charset="0"/>
              </a:defRPr>
            </a:lvl1pPr>
          </a:lstStyle>
          <a:p>
            <a:pPr>
              <a:defRPr/>
            </a:pPr>
            <a:endParaRPr lang="es-ES"/>
          </a:p>
        </p:txBody>
      </p:sp>
      <p:sp>
        <p:nvSpPr>
          <p:cNvPr id="15364"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7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Arial" charset="0"/>
                <a:cs typeface="Arial" charset="0"/>
              </a:defRPr>
            </a:lvl1pPr>
          </a:lstStyle>
          <a:p>
            <a:pPr>
              <a:defRPr/>
            </a:pPr>
            <a:endParaRPr lang="es-ES"/>
          </a:p>
        </p:txBody>
      </p:sp>
      <p:sp>
        <p:nvSpPr>
          <p:cNvPr id="17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ea typeface="Arial" charset="0"/>
                <a:cs typeface="Arial" charset="0"/>
              </a:defRPr>
            </a:lvl1pPr>
          </a:lstStyle>
          <a:p>
            <a:pPr>
              <a:defRPr/>
            </a:pPr>
            <a:fld id="{E434B941-A148-9044-B74B-E94B17510724}" type="slidenum">
              <a:rPr lang="es-ES"/>
              <a:pPr>
                <a:defRPr/>
              </a:pPr>
              <a:t>‹Nr.›</a:t>
            </a:fld>
            <a:endParaRPr lang="es-ES"/>
          </a:p>
        </p:txBody>
      </p:sp>
    </p:spTree>
    <p:extLst>
      <p:ext uri="{BB962C8B-B14F-4D97-AF65-F5344CB8AC3E}">
        <p14:creationId xmlns:p14="http://schemas.microsoft.com/office/powerpoint/2010/main" val="120490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ua.es/es" TargetMode="External"/><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hyperlink" Target="http://www.dlsi.ua.es/201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p>
            <a:pPr>
              <a:defRPr/>
            </a:pPr>
            <a:endParaRPr lang="es-ES" sz="1800" dirty="0">
              <a:latin typeface="Eras Medium ITC" pitchFamily="34" charset="0"/>
              <a:ea typeface="+mn-ea"/>
              <a:cs typeface="+mn-cs"/>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p>
            <a:pPr>
              <a:defRPr/>
            </a:pPr>
            <a:endParaRPr lang="es-ES" sz="1800" dirty="0">
              <a:latin typeface="Eras Medium ITC" pitchFamily="34" charset="0"/>
              <a:ea typeface="+mn-ea"/>
              <a:cs typeface="+mn-cs"/>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sz="1800">
              <a:latin typeface="Eras Medium ITC" pitchFamily="34" charset="0"/>
              <a:ea typeface="Arial" charset="0"/>
              <a:cs typeface="Arial"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prstTxWarp prst="textNoShape">
              <a:avLst/>
            </a:prstTxWarp>
            <a:spAutoFit/>
          </a:bodyPr>
          <a:lstStyle/>
          <a:p>
            <a:pPr algn="ctr" eaLnBrk="0" hangingPunct="0">
              <a:defRPr/>
            </a:pPr>
            <a:r>
              <a:rPr lang="es-ES_tradnl" b="1">
                <a:solidFill>
                  <a:srgbClr val="003399"/>
                </a:solidFill>
                <a:latin typeface="Tahoma" charset="0"/>
                <a:ea typeface="Arial" charset="0"/>
                <a:cs typeface="Arial" charset="0"/>
              </a:rPr>
              <a:t>2010-2011</a:t>
            </a:r>
            <a:endParaRPr lang="es-ES" b="1">
              <a:solidFill>
                <a:srgbClr val="003399"/>
              </a:solidFill>
              <a:latin typeface="Tahoma" charset="0"/>
              <a:ea typeface="Arial" charset="0"/>
              <a:cs typeface="Arial" charset="0"/>
            </a:endParaRPr>
          </a:p>
          <a:p>
            <a:pPr algn="ctr" eaLnBrk="0" hangingPunct="0">
              <a:defRPr/>
            </a:pPr>
            <a:r>
              <a:rPr lang="es-ES" b="1">
                <a:solidFill>
                  <a:srgbClr val="333333"/>
                </a:solidFill>
                <a:latin typeface="Tahoma" charset="0"/>
                <a:ea typeface="Arial" charset="0"/>
                <a:cs typeface="Arial" charset="0"/>
              </a:rPr>
              <a:t>Grado en Ingeniería Informática</a:t>
            </a:r>
          </a:p>
          <a:p>
            <a:pPr algn="ctr" eaLnBrk="0" hangingPunct="0">
              <a:spcBef>
                <a:spcPct val="50000"/>
              </a:spcBef>
              <a:defRPr/>
            </a:pPr>
            <a:endParaRPr lang="es-ES" sz="2800" i="1">
              <a:latin typeface="Tahoma" charset="0"/>
              <a:ea typeface="Arial" charset="0"/>
              <a:cs typeface="Arial"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latin typeface="Arial" charset="0"/>
                <a:ea typeface="+mn-ea"/>
                <a:cs typeface="+mn-cs"/>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Sonia Vázquez</a:t>
            </a:r>
          </a:p>
        </p:txBody>
      </p:sp>
      <p:pic>
        <p:nvPicPr>
          <p:cNvPr id="10" name="Picture 14" descr="DLSI">
            <a:hlinkClick r:id="rId2"/>
          </p:cNvPr>
          <p:cNvPicPr>
            <a:picLocks noChangeAspect="1" noChangeArrowheads="1"/>
          </p:cNvPicPr>
          <p:nvPr userDrawn="1"/>
        </p:nvPicPr>
        <p:blipFill>
          <a:blip r:embed="rId3"/>
          <a:srcRect/>
          <a:stretch>
            <a:fillRect/>
          </a:stretch>
        </p:blipFill>
        <p:spPr bwMode="auto">
          <a:xfrm>
            <a:off x="914400" y="2819400"/>
            <a:ext cx="1676400" cy="608013"/>
          </a:xfrm>
          <a:prstGeom prst="rect">
            <a:avLst/>
          </a:prstGeom>
          <a:noFill/>
          <a:ln w="9525">
            <a:noFill/>
            <a:miter lim="800000"/>
            <a:headEnd/>
            <a:tailEnd/>
          </a:ln>
        </p:spPr>
      </p:pic>
      <p:pic>
        <p:nvPicPr>
          <p:cNvPr id="11" name="Picture 16" descr="logo Universidad Alicante">
            <a:hlinkClick r:id="rId4" tooltip="HOME - Universidad de Alicante"/>
          </p:cNvPr>
          <p:cNvPicPr>
            <a:picLocks noChangeAspect="1" noChangeArrowheads="1"/>
          </p:cNvPicPr>
          <p:nvPr userDrawn="1"/>
        </p:nvPicPr>
        <p:blipFill>
          <a:blip r:embed="rId5"/>
          <a:srcRect/>
          <a:stretch>
            <a:fillRect/>
          </a:stretch>
        </p:blipFill>
        <p:spPr bwMode="auto">
          <a:xfrm>
            <a:off x="914400" y="3733800"/>
            <a:ext cx="2505075" cy="428625"/>
          </a:xfrm>
          <a:prstGeom prst="rect">
            <a:avLst/>
          </a:prstGeom>
          <a:noFill/>
          <a:ln w="9525">
            <a:noFill/>
            <a:miter lim="800000"/>
            <a:headEnd/>
            <a:tailEnd/>
          </a:ln>
        </p:spPr>
      </p:pic>
      <p:pic>
        <p:nvPicPr>
          <p:cNvPr id="12" name="Picture 2" descr="Imagen de noticia"/>
          <p:cNvPicPr>
            <a:picLocks noChangeAspect="1" noChangeArrowheads="1"/>
          </p:cNvPicPr>
          <p:nvPr userDrawn="1"/>
        </p:nvPicPr>
        <p:blipFill>
          <a:blip r:embed="rId6"/>
          <a:srcRect/>
          <a:stretch>
            <a:fillRect/>
          </a:stretch>
        </p:blipFill>
        <p:spPr bwMode="auto">
          <a:xfrm>
            <a:off x="3886200" y="3505200"/>
            <a:ext cx="1371600" cy="533400"/>
          </a:xfrm>
          <a:prstGeom prst="rect">
            <a:avLst/>
          </a:prstGeom>
          <a:noFill/>
          <a:ln w="9525">
            <a:noFill/>
            <a:miter lim="800000"/>
            <a:headEnd/>
            <a:tailEnd/>
          </a:ln>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a typeface="+mn-ea"/>
                <a:cs typeface="+mn-cs"/>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pPr>
              <a:defRPr/>
            </a:pPr>
            <a:endParaRPr lang="es-ES"/>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pPr>
              <a:defRPr/>
            </a:pPr>
            <a:fld id="{77A30B71-81BA-F74B-AD9C-AB4774EAA3C2}" type="slidenum">
              <a:rPr lang="es-ES"/>
              <a:pPr>
                <a:defRPr/>
              </a:pPr>
              <a:t>‹Nr.›</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DF607F54-A526-AD4F-925E-76EBC1F8EC44}" type="slidenum">
              <a:rPr lang="es-ES"/>
              <a:pPr>
                <a:defRPr/>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1B89EC66-424F-DD47-BCAF-E3E6BA2C2452}" type="slidenum">
              <a:rPr lang="es-ES"/>
              <a:pPr>
                <a:defRPr/>
              </a:pPr>
              <a:t>‹Nr.›</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s-ES_tradnl" smtClean="0"/>
              <a:t>Click to edit Master title style</a:t>
            </a:r>
            <a:endParaRPr lang="es-E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Título"/>
          <p:cNvSpPr>
            <a:spLocks noGrp="1"/>
          </p:cNvSpPr>
          <p:nvPr>
            <p:ph type="title"/>
          </p:nvPr>
        </p:nvSpPr>
        <p:spPr/>
        <p:txBody>
          <a:bodyPr/>
          <a:lstStyle/>
          <a:p>
            <a:r>
              <a:rPr lang="es-ES" smtClean="0"/>
              <a:t>Haga clic para modificar el estilo de título del patrón</a:t>
            </a:r>
            <a:endParaRPr lang="es-ES"/>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E7C19AFE-3CB6-D04E-9510-4366C4DACF7A}" type="slidenum">
              <a:rPr lang="es-ES"/>
              <a:pPr>
                <a:defRPr/>
              </a:pPr>
              <a:t>‹Nr.›</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smtClean="0"/>
              <a:t>Haga clic para modificar el estilo de texto del patrón</a:t>
            </a:r>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E08856CC-5DC6-7F49-AB3A-CCF41C490A70}" type="slidenum">
              <a:rPr lang="es-ES"/>
              <a:pPr>
                <a:defRPr/>
              </a:pPr>
              <a:t>‹Nr.›</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C548148D-E1EA-5340-82E2-C05E5AABF303}" type="slidenum">
              <a:rPr lang="es-ES"/>
              <a:pPr>
                <a:defRPr/>
              </a:pPr>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17 Rectángulo"/>
          <p:cNvSpPr>
            <a:spLocks noGrp="1"/>
          </p:cNvSpPr>
          <p:nvPr>
            <p:ph type="dt" sz="half" idx="10"/>
          </p:nvPr>
        </p:nvSpPr>
        <p:spPr/>
        <p:txBody>
          <a:bodyPr/>
          <a:lstStyle>
            <a:lvl1pPr>
              <a:defRPr/>
            </a:lvl1pPr>
          </a:lstStyle>
          <a:p>
            <a:pPr>
              <a:defRPr/>
            </a:pPr>
            <a:endParaRPr lang="es-ES"/>
          </a:p>
        </p:txBody>
      </p:sp>
      <p:sp>
        <p:nvSpPr>
          <p:cNvPr id="8" name="20 Marcador de número de diapositiva"/>
          <p:cNvSpPr>
            <a:spLocks noGrp="1"/>
          </p:cNvSpPr>
          <p:nvPr>
            <p:ph type="sldNum" sz="quarter" idx="11"/>
          </p:nvPr>
        </p:nvSpPr>
        <p:spPr/>
        <p:txBody>
          <a:bodyPr/>
          <a:lstStyle>
            <a:lvl1pPr>
              <a:defRPr/>
            </a:lvl1pPr>
          </a:lstStyle>
          <a:p>
            <a:pPr>
              <a:defRPr/>
            </a:pPr>
            <a:fld id="{0A66E0ED-CD5F-1445-8C33-799910803BB9}" type="slidenum">
              <a:rPr lang="es-ES"/>
              <a:pPr>
                <a:defRPr/>
              </a:pPr>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17 Rectángulo"/>
          <p:cNvSpPr>
            <a:spLocks noGrp="1"/>
          </p:cNvSpPr>
          <p:nvPr>
            <p:ph type="dt" sz="half" idx="10"/>
          </p:nvPr>
        </p:nvSpPr>
        <p:spPr/>
        <p:txBody>
          <a:bodyPr/>
          <a:lstStyle>
            <a:lvl1pPr>
              <a:defRPr/>
            </a:lvl1pPr>
          </a:lstStyle>
          <a:p>
            <a:pPr>
              <a:defRPr/>
            </a:pPr>
            <a:endParaRPr lang="es-ES"/>
          </a:p>
        </p:txBody>
      </p:sp>
      <p:sp>
        <p:nvSpPr>
          <p:cNvPr id="4" name="20 Marcador de número de diapositiva"/>
          <p:cNvSpPr>
            <a:spLocks noGrp="1"/>
          </p:cNvSpPr>
          <p:nvPr>
            <p:ph type="sldNum" sz="quarter" idx="11"/>
          </p:nvPr>
        </p:nvSpPr>
        <p:spPr/>
        <p:txBody>
          <a:bodyPr/>
          <a:lstStyle>
            <a:lvl1pPr>
              <a:defRPr/>
            </a:lvl1pPr>
          </a:lstStyle>
          <a:p>
            <a:pPr>
              <a:defRPr/>
            </a:pPr>
            <a:fld id="{90947FD1-365E-5E48-8A5A-39615C449F4F}" type="slidenum">
              <a:rPr lang="es-ES"/>
              <a:pPr>
                <a:defRPr/>
              </a:pPr>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p:txBody>
          <a:bodyPr/>
          <a:lstStyle>
            <a:lvl1pPr>
              <a:defRPr/>
            </a:lvl1pPr>
          </a:lstStyle>
          <a:p>
            <a:pPr>
              <a:defRPr/>
            </a:pPr>
            <a:endParaRPr lang="es-ES"/>
          </a:p>
        </p:txBody>
      </p:sp>
      <p:sp>
        <p:nvSpPr>
          <p:cNvPr id="3" name="20 Marcador de número de diapositiva"/>
          <p:cNvSpPr>
            <a:spLocks noGrp="1"/>
          </p:cNvSpPr>
          <p:nvPr>
            <p:ph type="sldNum" sz="quarter" idx="11"/>
          </p:nvPr>
        </p:nvSpPr>
        <p:spPr/>
        <p:txBody>
          <a:bodyPr/>
          <a:lstStyle>
            <a:lvl1pPr>
              <a:defRPr/>
            </a:lvl1pPr>
          </a:lstStyle>
          <a:p>
            <a:pPr>
              <a:defRPr/>
            </a:pPr>
            <a:fld id="{E8DF58AA-48C2-344B-AF89-CDF802CF066A}" type="slidenum">
              <a:rPr lang="es-ES"/>
              <a:pPr>
                <a:defRPr/>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0BBF9301-E01E-1B4E-AB36-56C15FA209F8}" type="slidenum">
              <a:rPr lang="es-ES"/>
              <a:pPr>
                <a:defRPr/>
              </a:pPr>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6C4697D6-079E-2441-B709-C11ECCE6CD95}" type="slidenum">
              <a:rPr lang="es-ES"/>
              <a:pPr>
                <a:defRPr/>
              </a:pPr>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p>
            <a:pPr>
              <a:defRPr/>
            </a:pPr>
            <a:endParaRPr lang="es-ES" sz="1800" dirty="0">
              <a:latin typeface="Eras Medium ITC" pitchFamily="34" charset="0"/>
              <a:ea typeface="+mn-ea"/>
              <a:cs typeface="+mn-cs"/>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p>
            <a:pPr>
              <a:defRPr/>
            </a:pPr>
            <a:endParaRPr lang="es-ES" sz="1800" dirty="0">
              <a:latin typeface="Eras Medium ITC" pitchFamily="34" charset="0"/>
              <a:ea typeface="+mn-ea"/>
              <a:cs typeface="+mn-cs"/>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sz="1800">
              <a:latin typeface="Arial Narrow" charset="0"/>
              <a:ea typeface="Arial" charset="0"/>
              <a:cs typeface="Arial"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pitchFamily="34" charset="0"/>
                <a:ea typeface="Arial" charset="0"/>
                <a:cs typeface="Arial" charset="0"/>
              </a:defRPr>
            </a:lvl1pPr>
          </a:lstStyle>
          <a:p>
            <a:pPr>
              <a:defRPr/>
            </a:pPr>
            <a:endParaRPr lang="es-ES"/>
          </a:p>
        </p:txBody>
      </p:sp>
      <p:sp>
        <p:nvSpPr>
          <p:cNvPr id="21" name="20 Marcador de número de diapositiva"/>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pitchFamily="34" charset="0"/>
                <a:ea typeface="Arial" charset="0"/>
                <a:cs typeface="Arial" charset="0"/>
              </a:defRPr>
            </a:lvl1pPr>
          </a:lstStyle>
          <a:p>
            <a:pPr>
              <a:defRPr/>
            </a:pPr>
            <a:fld id="{FD58214C-87C7-F14C-B678-9CDBC9C2DF2D}" type="slidenum">
              <a:rPr lang="es-ES"/>
              <a:pPr>
                <a:defRPr/>
              </a:pPr>
              <a:t>‹Nr.›</a:t>
            </a:fld>
            <a:endParaRPr lang="es-ES"/>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a typeface="+mn-ea"/>
                <a:cs typeface="+mn-cs"/>
              </a:rPr>
              <a:t>STI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pitchFamily="8"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pitchFamily="8"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pitchFamily="8" charset="2"/>
        <a:buChar char=""/>
        <a:defRPr sz="2400">
          <a:solidFill>
            <a:srgbClr val="333333"/>
          </a:solidFill>
          <a:latin typeface="+mn-lt"/>
          <a:ea typeface="ヒラギノ角ゴ Pro W3" pitchFamily="8" charset="-128"/>
        </a:defRPr>
      </a:lvl3pPr>
      <a:lvl4pPr marL="1600200" indent="-228600" algn="l" defTabSz="-13873163" rtl="0" eaLnBrk="0" fontAlgn="base" hangingPunct="0">
        <a:spcBef>
          <a:spcPct val="20000"/>
        </a:spcBef>
        <a:spcAft>
          <a:spcPct val="0"/>
        </a:spcAft>
        <a:buClr>
          <a:schemeClr val="accent2"/>
        </a:buClr>
        <a:buFont typeface="Wingdings 2" pitchFamily="8" charset="2"/>
        <a:buChar char=""/>
        <a:defRPr sz="2200">
          <a:solidFill>
            <a:srgbClr val="333333"/>
          </a:solidFill>
          <a:latin typeface="+mn-lt"/>
          <a:ea typeface="ヒラギノ角ゴ Pro W3" pitchFamily="8" charset="-128"/>
        </a:defRPr>
      </a:lvl4pPr>
      <a:lvl5pPr marL="2057400" indent="-228600" algn="l" defTabSz="-13873163" rtl="0" eaLnBrk="0" fontAlgn="base" hangingPunct="0">
        <a:spcBef>
          <a:spcPct val="20000"/>
        </a:spcBef>
        <a:spcAft>
          <a:spcPct val="0"/>
        </a:spcAft>
        <a:buClr>
          <a:schemeClr val="accent2"/>
        </a:buClr>
        <a:buFont typeface="Wingdings 2" pitchFamily="8" charset="2"/>
        <a:buChar char=""/>
        <a:defRPr sz="2000">
          <a:solidFill>
            <a:srgbClr val="333333"/>
          </a:solidFill>
          <a:latin typeface="+mn-lt"/>
          <a:ea typeface="ヒラギノ角ゴ Pro W3" pitchFamily="8"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onsumali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vue.es/" TargetMode="External"/><Relationship Id="rId3" Type="http://schemas.openxmlformats.org/officeDocument/2006/relationships/hyperlink" Target="http://www.rmc.e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networksolutions.com/" TargetMode="External"/><Relationship Id="rId3" Type="http://schemas.openxmlformats.org/officeDocument/2006/relationships/hyperlink" Target="http://www.nic.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entreworld.com/" TargetMode="External"/><Relationship Id="rId3" Type="http://schemas.openxmlformats.org/officeDocument/2006/relationships/hyperlink" Target="http://www.ayudas.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Content Placeholder 3" descr="Slide01.jpg"/>
          <p:cNvPicPr>
            <a:picLocks noGrp="1" noChangeAspect="1"/>
          </p:cNvPicPr>
          <p:nvPr>
            <p:ph idx="1"/>
          </p:nvPr>
        </p:nvPicPr>
        <p:blipFill>
          <a:blip r:embed="rId2"/>
          <a:srcRect/>
          <a:stretch>
            <a:fillRect/>
          </a:stretch>
        </p:blipFill>
        <p:spPr>
          <a:xfrm>
            <a:off x="228600" y="2362200"/>
            <a:ext cx="4876800" cy="2184400"/>
          </a:xfrm>
        </p:spPr>
      </p:pic>
      <p:sp>
        <p:nvSpPr>
          <p:cNvPr id="3" name="Title 2"/>
          <p:cNvSpPr>
            <a:spLocks noGrp="1"/>
          </p:cNvSpPr>
          <p:nvPr>
            <p:ph type="title"/>
          </p:nvPr>
        </p:nvSpPr>
        <p:spPr>
          <a:xfrm>
            <a:off x="457200" y="685800"/>
            <a:ext cx="8229600" cy="1371600"/>
          </a:xfrm>
        </p:spPr>
        <p:txBody>
          <a:bodyPr>
            <a:normAutofit fontScale="90000"/>
          </a:bodyPr>
          <a:lstStyle/>
          <a:p>
            <a:pPr algn="ctr">
              <a:defRPr/>
            </a:pPr>
            <a:r>
              <a:rPr lang="es-ES_tradnl" dirty="0" smtClean="0">
                <a:effectLst>
                  <a:outerShdw blurRad="38100" dist="38100" dir="2700000" algn="tl">
                    <a:srgbClr val="DDDDDD"/>
                  </a:outerShdw>
                </a:effectLst>
                <a:ea typeface="+mj-ea"/>
                <a:cs typeface="+mj-cs"/>
              </a:rPr>
              <a:t>Tema 10: El negocio electrónico</a:t>
            </a:r>
            <a:endParaRPr lang="es-ES" dirty="0">
              <a:ea typeface="+mj-ea"/>
              <a:cs typeface="+mj-cs"/>
            </a:endParaRPr>
          </a:p>
        </p:txBody>
      </p:sp>
      <p:sp>
        <p:nvSpPr>
          <p:cNvPr id="16388" name="TextBox 5"/>
          <p:cNvSpPr txBox="1">
            <a:spLocks noChangeArrowheads="1"/>
          </p:cNvSpPr>
          <p:nvPr/>
        </p:nvSpPr>
        <p:spPr bwMode="auto">
          <a:xfrm>
            <a:off x="1905000" y="4953000"/>
            <a:ext cx="5254625" cy="523875"/>
          </a:xfrm>
          <a:prstGeom prst="rect">
            <a:avLst/>
          </a:prstGeom>
          <a:noFill/>
          <a:ln w="9525">
            <a:noFill/>
            <a:miter lim="800000"/>
            <a:headEnd/>
            <a:tailEnd/>
          </a:ln>
        </p:spPr>
        <p:txBody>
          <a:bodyPr wrap="none">
            <a:prstTxWarp prst="textNoShape">
              <a:avLst/>
            </a:prstTxWarp>
            <a:spAutoFit/>
          </a:bodyPr>
          <a:lstStyle/>
          <a:p>
            <a:r>
              <a:rPr lang="es-ES" sz="2800"/>
              <a:t>Grado en Ingeniería Informática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bwMode="auto">
          <a:ln>
            <a:miter lim="800000"/>
            <a:headEnd/>
            <a:tailEnd/>
          </a:ln>
        </p:spPr>
        <p:txBody>
          <a:bodyPr anchor="t">
            <a:normAutofit fontScale="90000"/>
          </a:bodyPr>
          <a:lstStyle/>
          <a:p>
            <a:pPr algn="ctr">
              <a:defRPr/>
            </a:pPr>
            <a:r>
              <a:rPr lang="es-ES" sz="4000" dirty="0" smtClean="0"/>
              <a:t>B2C: Business to Consumer</a:t>
            </a:r>
            <a:br>
              <a:rPr lang="es-ES" sz="4000" dirty="0" smtClean="0"/>
            </a:br>
            <a:r>
              <a:rPr lang="es-ES" sz="4000" dirty="0" smtClean="0"/>
              <a:t>Pasarela de pago o TPV Virtual</a:t>
            </a:r>
            <a:r>
              <a:rPr lang="es-ES" dirty="0" smtClean="0"/>
              <a:t/>
            </a:r>
            <a:br>
              <a:rPr lang="es-ES" dirty="0" smtClean="0"/>
            </a:br>
            <a:endParaRPr lang="es-ES" dirty="0"/>
          </a:p>
        </p:txBody>
      </p:sp>
      <p:sp>
        <p:nvSpPr>
          <p:cNvPr id="16387" name="Rectangle 3"/>
          <p:cNvSpPr>
            <a:spLocks noGrp="1" noChangeArrowheads="1"/>
          </p:cNvSpPr>
          <p:nvPr>
            <p:ph idx="1"/>
          </p:nvPr>
        </p:nvSpPr>
        <p:spPr>
          <a:xfrm>
            <a:off x="838200" y="1676400"/>
            <a:ext cx="7693025" cy="4416425"/>
          </a:xfrm>
        </p:spPr>
        <p:txBody>
          <a:bodyPr>
            <a:normAutofit lnSpcReduction="10000"/>
          </a:bodyPr>
          <a:lstStyle/>
          <a:p>
            <a:pPr fontAlgn="auto">
              <a:lnSpc>
                <a:spcPct val="90000"/>
              </a:lnSpc>
              <a:spcAft>
                <a:spcPts val="0"/>
              </a:spcAft>
              <a:buFont typeface="Wingdings 3" charset="2"/>
              <a:buChar char=""/>
              <a:defRPr/>
            </a:pPr>
            <a:r>
              <a:rPr lang="es-ES" dirty="0" smtClean="0">
                <a:ea typeface="+mn-ea"/>
                <a:cs typeface="+mn-cs"/>
              </a:rPr>
              <a:t>VENTAJAS</a:t>
            </a:r>
            <a:endParaRPr lang="es-ES" dirty="0">
              <a:ea typeface="+mn-ea"/>
              <a:cs typeface="+mn-cs"/>
            </a:endParaRPr>
          </a:p>
          <a:p>
            <a:pPr lvl="1" fontAlgn="auto">
              <a:lnSpc>
                <a:spcPct val="90000"/>
              </a:lnSpc>
              <a:spcAft>
                <a:spcPts val="0"/>
              </a:spcAft>
              <a:buFont typeface="Verdana" charset="0"/>
              <a:buChar char="◦"/>
              <a:defRPr/>
            </a:pPr>
            <a:r>
              <a:rPr lang="es-ES" sz="2162" dirty="0">
                <a:ea typeface="+mn-ea"/>
              </a:rPr>
              <a:t>El número de tarjeta viaja codificado (comprador)</a:t>
            </a:r>
          </a:p>
          <a:p>
            <a:pPr lvl="1" fontAlgn="auto">
              <a:lnSpc>
                <a:spcPct val="90000"/>
              </a:lnSpc>
              <a:spcAft>
                <a:spcPts val="0"/>
              </a:spcAft>
              <a:buFont typeface="Verdana" charset="0"/>
              <a:buChar char="◦"/>
              <a:defRPr/>
            </a:pPr>
            <a:r>
              <a:rPr lang="es-ES" sz="2162" dirty="0">
                <a:ea typeface="+mn-ea"/>
              </a:rPr>
              <a:t>El vendedor debe tener una cuenta en el banco (comprador)</a:t>
            </a:r>
          </a:p>
          <a:p>
            <a:pPr lvl="1" fontAlgn="auto">
              <a:lnSpc>
                <a:spcPct val="90000"/>
              </a:lnSpc>
              <a:spcAft>
                <a:spcPts val="0"/>
              </a:spcAft>
              <a:buFont typeface="Verdana" charset="0"/>
              <a:buChar char="◦"/>
              <a:defRPr/>
            </a:pPr>
            <a:r>
              <a:rPr lang="es-ES" sz="2162" dirty="0">
                <a:ea typeface="+mn-ea"/>
              </a:rPr>
              <a:t>Banco verifica autenticidad y fondos (vendedor)</a:t>
            </a:r>
          </a:p>
          <a:p>
            <a:pPr lvl="1" fontAlgn="auto">
              <a:lnSpc>
                <a:spcPct val="90000"/>
              </a:lnSpc>
              <a:spcAft>
                <a:spcPts val="0"/>
              </a:spcAft>
              <a:buFont typeface="Verdana" charset="0"/>
              <a:buChar char="◦"/>
              <a:defRPr/>
            </a:pPr>
            <a:r>
              <a:rPr lang="es-ES" sz="2162" dirty="0">
                <a:ea typeface="+mn-ea"/>
              </a:rPr>
              <a:t>El cobro se ingresa al instante (vendedor)</a:t>
            </a:r>
          </a:p>
          <a:p>
            <a:pPr lvl="1" fontAlgn="auto">
              <a:lnSpc>
                <a:spcPct val="90000"/>
              </a:lnSpc>
              <a:spcAft>
                <a:spcPts val="0"/>
              </a:spcAft>
              <a:buFont typeface="Verdana" charset="0"/>
              <a:buChar char="◦"/>
              <a:defRPr/>
            </a:pPr>
            <a:r>
              <a:rPr lang="es-ES" sz="2162" dirty="0">
                <a:ea typeface="+mn-ea"/>
              </a:rPr>
              <a:t>Cobrar a clientes de cualquier lugar (vendedor)</a:t>
            </a:r>
          </a:p>
          <a:p>
            <a:pPr lvl="1" fontAlgn="auto">
              <a:lnSpc>
                <a:spcPct val="90000"/>
              </a:lnSpc>
              <a:spcAft>
                <a:spcPts val="0"/>
              </a:spcAft>
              <a:buFont typeface="Verdana" charset="0"/>
              <a:buChar char="◦"/>
              <a:defRPr/>
            </a:pPr>
            <a:r>
              <a:rPr lang="es-ES" sz="2162" dirty="0">
                <a:ea typeface="+mn-ea"/>
              </a:rPr>
              <a:t>Seguridad total para los clientes (usando </a:t>
            </a:r>
            <a:r>
              <a:rPr lang="es-ES" sz="2162" dirty="0" smtClean="0">
                <a:ea typeface="+mn-ea"/>
              </a:rPr>
              <a:t>pasarela)</a:t>
            </a:r>
          </a:p>
          <a:p>
            <a:pPr>
              <a:buFont typeface="Wingdings 3" charset="2"/>
              <a:buChar char=""/>
              <a:defRPr/>
            </a:pPr>
            <a:r>
              <a:rPr lang="es-ES" dirty="0" smtClean="0"/>
              <a:t>DESVENTAJAS</a:t>
            </a:r>
          </a:p>
          <a:p>
            <a:pPr lvl="1">
              <a:buFont typeface="Verdana" charset="0"/>
              <a:buChar char="◦"/>
              <a:defRPr/>
            </a:pPr>
            <a:r>
              <a:rPr lang="es-ES" sz="2162" dirty="0" smtClean="0"/>
              <a:t>Las comisiones por este sistema de cobro suelen ser más altas que comprando físicamente</a:t>
            </a:r>
          </a:p>
          <a:p>
            <a:pPr lvl="1">
              <a:buFont typeface="Verdana" charset="0"/>
              <a:buChar char="◦"/>
              <a:defRPr/>
            </a:pPr>
            <a:r>
              <a:rPr lang="es-ES" sz="2162" dirty="0" smtClean="0"/>
              <a:t>Posibilidad de reclamaciones</a:t>
            </a:r>
          </a:p>
          <a:p>
            <a:pPr fontAlgn="auto">
              <a:lnSpc>
                <a:spcPct val="90000"/>
              </a:lnSpc>
              <a:spcAft>
                <a:spcPts val="0"/>
              </a:spcAft>
              <a:buFont typeface="Arial"/>
              <a:buChar char="–"/>
              <a:defRPr/>
            </a:pPr>
            <a:endParaRPr lang="es-ES" dirty="0">
              <a:ea typeface="+mn-ea"/>
            </a:endParaRPr>
          </a:p>
        </p:txBody>
      </p:sp>
      <p:sp>
        <p:nvSpPr>
          <p:cNvPr id="25604"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bwMode="auto">
          <a:ln>
            <a:miter lim="800000"/>
            <a:headEnd/>
            <a:tailEnd/>
          </a:ln>
        </p:spPr>
        <p:txBody>
          <a:bodyPr anchor="t">
            <a:noAutofit/>
          </a:bodyPr>
          <a:lstStyle/>
          <a:p>
            <a:pPr algn="ctr">
              <a:defRPr/>
            </a:pPr>
            <a:r>
              <a:rPr lang="es-ES" sz="3600" dirty="0" smtClean="0"/>
              <a:t>B2C: Business to Consumer</a:t>
            </a:r>
            <a:br>
              <a:rPr lang="es-ES" sz="3600" dirty="0" smtClean="0"/>
            </a:br>
            <a:r>
              <a:rPr lang="es-ES" sz="3600" dirty="0" smtClean="0"/>
              <a:t>Pasarela de pago o TPV Virtual</a:t>
            </a:r>
            <a:endParaRPr lang="es-ES" sz="3600" dirty="0"/>
          </a:p>
        </p:txBody>
      </p:sp>
      <p:sp>
        <p:nvSpPr>
          <p:cNvPr id="26627" name="Rectangle 3"/>
          <p:cNvSpPr>
            <a:spLocks noGrp="1" noChangeArrowheads="1"/>
          </p:cNvSpPr>
          <p:nvPr>
            <p:ph idx="1"/>
          </p:nvPr>
        </p:nvSpPr>
        <p:spPr>
          <a:xfrm>
            <a:off x="838200" y="1600200"/>
            <a:ext cx="7693025" cy="4492625"/>
          </a:xfrm>
        </p:spPr>
        <p:txBody>
          <a:bodyPr/>
          <a:lstStyle/>
          <a:p>
            <a:r>
              <a:rPr lang="es-ES">
                <a:ea typeface="ＭＳ Ｐゴシック" pitchFamily="40" charset="-128"/>
                <a:cs typeface="ＭＳ Ｐゴシック" pitchFamily="40" charset="-128"/>
              </a:rPr>
              <a:t>Puntos fuertes</a:t>
            </a:r>
          </a:p>
          <a:p>
            <a:pPr lvl="1"/>
            <a:r>
              <a:rPr lang="es-ES"/>
              <a:t>Comodidad, ahorro de tiempo, información, ahorro de costes, posibilidad de comparar precios, buscar productos difíciles</a:t>
            </a:r>
          </a:p>
          <a:p>
            <a:r>
              <a:rPr lang="es-ES">
                <a:ea typeface="ＭＳ Ｐゴシック" pitchFamily="40" charset="-128"/>
                <a:cs typeface="ＭＳ Ｐゴシック" pitchFamily="40" charset="-128"/>
              </a:rPr>
              <a:t>Puntos débiles</a:t>
            </a:r>
          </a:p>
          <a:p>
            <a:pPr lvl="1"/>
            <a:r>
              <a:rPr lang="es-ES"/>
              <a:t>Desconfianza de los medios de pago, no se ve ni se toca el producto, costes de envío</a:t>
            </a:r>
          </a:p>
        </p:txBody>
      </p:sp>
      <p:sp>
        <p:nvSpPr>
          <p:cNvPr id="26628"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bwMode="auto">
          <a:ln>
            <a:miter lim="800000"/>
            <a:headEnd/>
            <a:tailEnd/>
          </a:ln>
        </p:spPr>
        <p:txBody>
          <a:bodyPr anchor="t">
            <a:noAutofit/>
          </a:bodyPr>
          <a:lstStyle/>
          <a:p>
            <a:pPr algn="ctr">
              <a:defRPr/>
            </a:pPr>
            <a:r>
              <a:rPr lang="es-ES" sz="3600" dirty="0" smtClean="0"/>
              <a:t>B2C: Business to Consumer</a:t>
            </a:r>
            <a:br>
              <a:rPr lang="es-ES" sz="3600" dirty="0" smtClean="0"/>
            </a:br>
            <a:r>
              <a:rPr lang="es-ES" sz="3600" dirty="0" smtClean="0"/>
              <a:t>Otros medios de pago</a:t>
            </a:r>
            <a:endParaRPr lang="es-ES" sz="3600" dirty="0"/>
          </a:p>
        </p:txBody>
      </p:sp>
      <p:sp>
        <p:nvSpPr>
          <p:cNvPr id="27651" name="Rectangle 3"/>
          <p:cNvSpPr>
            <a:spLocks noGrp="1" noChangeArrowheads="1"/>
          </p:cNvSpPr>
          <p:nvPr>
            <p:ph idx="1"/>
          </p:nvPr>
        </p:nvSpPr>
        <p:spPr>
          <a:xfrm>
            <a:off x="838200" y="1600200"/>
            <a:ext cx="7693025" cy="4492625"/>
          </a:xfrm>
        </p:spPr>
        <p:txBody>
          <a:bodyPr/>
          <a:lstStyle/>
          <a:p>
            <a:r>
              <a:rPr lang="es-ES" dirty="0" err="1" smtClean="0">
                <a:ea typeface="ＭＳ Ｐゴシック" pitchFamily="40" charset="-128"/>
                <a:cs typeface="ＭＳ Ｐゴシック" pitchFamily="40" charset="-128"/>
              </a:rPr>
              <a:t>Contrareembolso</a:t>
            </a:r>
            <a:endParaRPr lang="es-ES" dirty="0" smtClean="0">
              <a:ea typeface="ＭＳ Ｐゴシック" pitchFamily="40" charset="-128"/>
              <a:cs typeface="ＭＳ Ｐゴシック" pitchFamily="40" charset="-128"/>
            </a:endParaRPr>
          </a:p>
          <a:p>
            <a:r>
              <a:rPr lang="es-ES" dirty="0" smtClean="0">
                <a:ea typeface="ＭＳ Ｐゴシック" pitchFamily="40" charset="-128"/>
                <a:cs typeface="ＭＳ Ｐゴシック" pitchFamily="40" charset="-128"/>
              </a:rPr>
              <a:t>Transferencia</a:t>
            </a:r>
          </a:p>
          <a:p>
            <a:r>
              <a:rPr lang="es-ES" dirty="0" err="1" smtClean="0">
                <a:ea typeface="ＭＳ Ｐゴシック" pitchFamily="40" charset="-128"/>
                <a:cs typeface="ＭＳ Ｐゴシック" pitchFamily="40" charset="-128"/>
              </a:rPr>
              <a:t>Domicialización</a:t>
            </a:r>
            <a:endParaRPr lang="es-ES" dirty="0" smtClean="0">
              <a:ea typeface="ＭＳ Ｐゴシック" pitchFamily="40" charset="-128"/>
              <a:cs typeface="ＭＳ Ｐゴシック" pitchFamily="40" charset="-128"/>
            </a:endParaRPr>
          </a:p>
          <a:p>
            <a:r>
              <a:rPr lang="es-ES" dirty="0" err="1" smtClean="0">
                <a:ea typeface="ＭＳ Ｐゴシック" pitchFamily="40" charset="-128"/>
                <a:cs typeface="ＭＳ Ｐゴシック" pitchFamily="40" charset="-128"/>
              </a:rPr>
              <a:t>Bitcoin</a:t>
            </a:r>
            <a:r>
              <a:rPr lang="es-ES" dirty="0">
                <a:ea typeface="ＭＳ Ｐゴシック" pitchFamily="40" charset="-128"/>
                <a:cs typeface="ＭＳ Ｐゴシック" pitchFamily="40" charset="-128"/>
              </a:rPr>
              <a:t> </a:t>
            </a:r>
            <a:r>
              <a:rPr lang="es-ES" dirty="0" smtClean="0">
                <a:ea typeface="ＭＳ Ｐゴシック" pitchFamily="40" charset="-128"/>
                <a:cs typeface="ＭＳ Ｐゴシック" pitchFamily="40" charset="-128"/>
              </a:rPr>
              <a:t>(moneda electr</a:t>
            </a:r>
            <a:r>
              <a:rPr lang="es-ES" dirty="0" smtClean="0">
                <a:ea typeface="ＭＳ Ｐゴシック" pitchFamily="40" charset="-128"/>
                <a:cs typeface="ＭＳ Ｐゴシック" pitchFamily="40" charset="-128"/>
              </a:rPr>
              <a:t>ónica)</a:t>
            </a:r>
            <a:endParaRPr lang="es-ES" dirty="0" smtClean="0">
              <a:ea typeface="ＭＳ Ｐゴシック" pitchFamily="40" charset="-128"/>
              <a:cs typeface="ＭＳ Ｐゴシック" pitchFamily="40" charset="-128"/>
            </a:endParaRPr>
          </a:p>
          <a:p>
            <a:r>
              <a:rPr lang="es-ES" dirty="0" err="1" smtClean="0">
                <a:ea typeface="ＭＳ Ｐゴシック" pitchFamily="40" charset="-128"/>
                <a:cs typeface="ＭＳ Ｐゴシック" pitchFamily="40" charset="-128"/>
              </a:rPr>
              <a:t>Pay</a:t>
            </a:r>
            <a:r>
              <a:rPr lang="es-ES" dirty="0" smtClean="0">
                <a:ea typeface="ＭＳ Ｐゴシック" pitchFamily="40" charset="-128"/>
                <a:cs typeface="ＭＳ Ｐゴシック" pitchFamily="40" charset="-128"/>
              </a:rPr>
              <a:t> Pal.</a:t>
            </a:r>
          </a:p>
          <a:p>
            <a:r>
              <a:rPr lang="es-ES" dirty="0" smtClean="0">
                <a:ea typeface="ＭＳ Ｐゴシック" pitchFamily="40" charset="-128"/>
                <a:cs typeface="ＭＳ Ｐゴシック" pitchFamily="40" charset="-128"/>
              </a:rPr>
              <a:t>Pago </a:t>
            </a:r>
            <a:r>
              <a:rPr lang="es-ES" dirty="0" smtClean="0">
                <a:ea typeface="ＭＳ Ｐゴシック" pitchFamily="40" charset="-128"/>
                <a:cs typeface="ＭＳ Ｐゴシック" pitchFamily="40" charset="-128"/>
              </a:rPr>
              <a:t>mediante </a:t>
            </a:r>
            <a:r>
              <a:rPr lang="es-ES" dirty="0" smtClean="0">
                <a:ea typeface="ＭＳ Ｐゴシック" pitchFamily="40" charset="-128"/>
                <a:cs typeface="ＭＳ Ｐゴシック" pitchFamily="40" charset="-128"/>
              </a:rPr>
              <a:t>Móvil (pago f</a:t>
            </a:r>
            <a:r>
              <a:rPr lang="es-ES" dirty="0" smtClean="0">
                <a:ea typeface="ＭＳ Ｐゴシック" pitchFamily="40" charset="-128"/>
                <a:cs typeface="ＭＳ Ｐゴシック" pitchFamily="40" charset="-128"/>
              </a:rPr>
              <a:t>ísico)</a:t>
            </a:r>
            <a:endParaRPr lang="es-ES" dirty="0" smtClean="0">
              <a:ea typeface="ＭＳ Ｐゴシック" pitchFamily="40" charset="-128"/>
              <a:cs typeface="ＭＳ Ｐゴシック" pitchFamily="40" charset="-128"/>
            </a:endParaRPr>
          </a:p>
          <a:p>
            <a:pPr lvl="1"/>
            <a:r>
              <a:rPr lang="es-ES" dirty="0" smtClean="0"/>
              <a:t>En pago en tienda física: NFC (</a:t>
            </a:r>
            <a:r>
              <a:rPr lang="es-ES" dirty="0" err="1" smtClean="0"/>
              <a:t>Near</a:t>
            </a:r>
            <a:r>
              <a:rPr lang="es-ES" dirty="0" smtClean="0"/>
              <a:t> Field </a:t>
            </a:r>
            <a:r>
              <a:rPr lang="es-ES" dirty="0" err="1" smtClean="0"/>
              <a:t>Communication</a:t>
            </a:r>
            <a:r>
              <a:rPr lang="es-ES" dirty="0" smtClean="0"/>
              <a:t>)</a:t>
            </a:r>
          </a:p>
        </p:txBody>
      </p:sp>
      <p:sp>
        <p:nvSpPr>
          <p:cNvPr id="27652"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bwMode="auto">
          <a:ln>
            <a:miter lim="800000"/>
            <a:headEnd/>
            <a:tailEnd/>
          </a:ln>
        </p:spPr>
        <p:txBody>
          <a:bodyPr anchor="t"/>
          <a:lstStyle/>
          <a:p>
            <a:pPr>
              <a:defRPr/>
            </a:pPr>
            <a:r>
              <a:rPr lang="es-ES"/>
              <a:t>B2B: Business to Business </a:t>
            </a:r>
          </a:p>
        </p:txBody>
      </p:sp>
      <p:sp>
        <p:nvSpPr>
          <p:cNvPr id="3072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Comercio electrónico entre empresas: clientes y proveedores</a:t>
            </a:r>
          </a:p>
          <a:p>
            <a:pPr lvl="1"/>
            <a:r>
              <a:rPr lang="es-ES"/>
              <a:t>Obtención de información sobre productos</a:t>
            </a:r>
          </a:p>
          <a:p>
            <a:pPr lvl="1"/>
            <a:r>
              <a:rPr lang="es-ES"/>
              <a:t>Negociación de precios</a:t>
            </a:r>
          </a:p>
          <a:p>
            <a:pPr lvl="1"/>
            <a:r>
              <a:rPr lang="es-ES"/>
              <a:t>Aprovisionamiento</a:t>
            </a:r>
          </a:p>
          <a:p>
            <a:pPr lvl="1"/>
            <a:r>
              <a:rPr lang="es-ES"/>
              <a:t>Pagos</a:t>
            </a:r>
          </a:p>
          <a:p>
            <a:pPr lvl="1"/>
            <a:r>
              <a:rPr lang="es-ES"/>
              <a:t>Intercambio de facturas</a:t>
            </a:r>
          </a:p>
          <a:p>
            <a:pPr lvl="1"/>
            <a:r>
              <a:rPr lang="es-ES"/>
              <a:t>Servicio de postventa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1747" name="Rectangle 3"/>
          <p:cNvSpPr>
            <a:spLocks noGrp="1" noChangeArrowheads="1"/>
          </p:cNvSpPr>
          <p:nvPr>
            <p:ph idx="1"/>
          </p:nvPr>
        </p:nvSpPr>
        <p:spPr/>
        <p:txBody>
          <a:bodyPr/>
          <a:lstStyle/>
          <a:p>
            <a:r>
              <a:rPr lang="es-ES">
                <a:ea typeface="ＭＳ Ｐゴシック" pitchFamily="40" charset="-128"/>
                <a:cs typeface="ＭＳ Ｐゴシック" pitchFamily="40" charset="-128"/>
              </a:rPr>
              <a:t>EDI (Intercambio Electrónico de Datos)</a:t>
            </a:r>
          </a:p>
          <a:p>
            <a:pPr lvl="1"/>
            <a:r>
              <a:rPr lang="es-ES"/>
              <a:t>Tecnología pionera</a:t>
            </a:r>
          </a:p>
          <a:p>
            <a:pPr lvl="1"/>
            <a:r>
              <a:rPr lang="es-ES"/>
              <a:t>Transmitir electrónicamente documentos comerciales y administritivo-contables (pedidos, facturas, etc.) entre </a:t>
            </a:r>
            <a:r>
              <a:rPr lang="es-ES" b="1"/>
              <a:t>aplicaciones</a:t>
            </a:r>
          </a:p>
          <a:p>
            <a:pPr lvl="1"/>
            <a:r>
              <a:rPr lang="es-ES"/>
              <a:t>Envío de documentos es en un formato normalizado de manera que se pueda procesar automáticamente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2771"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Mercados B2B </a:t>
            </a:r>
            <a:r>
              <a:rPr lang="es-ES" dirty="0" smtClean="0">
                <a:ea typeface="ＭＳ Ｐゴシック" pitchFamily="40" charset="-128"/>
                <a:cs typeface="ＭＳ Ｐゴシック" pitchFamily="40" charset="-128"/>
              </a:rPr>
              <a:t>verticales (</a:t>
            </a:r>
            <a:r>
              <a:rPr lang="es-ES" dirty="0" err="1" smtClean="0">
                <a:ea typeface="ＭＳ Ｐゴシック" pitchFamily="40" charset="-128"/>
                <a:cs typeface="ＭＳ Ｐゴシック" pitchFamily="40" charset="-128"/>
              </a:rPr>
              <a:t>marketplace</a:t>
            </a:r>
            <a:r>
              <a:rPr lang="es-ES" dirty="0" smtClean="0">
                <a:ea typeface="ＭＳ Ｐゴシック" pitchFamily="40" charset="-128"/>
                <a:cs typeface="ＭＳ Ｐゴシック" pitchFamily="40" charset="-128"/>
              </a:rPr>
              <a:t>)</a:t>
            </a:r>
            <a:endParaRPr lang="es-ES" dirty="0">
              <a:ea typeface="ＭＳ Ｐゴシック" pitchFamily="40" charset="-128"/>
              <a:cs typeface="ＭＳ Ｐゴシック" pitchFamily="40" charset="-128"/>
            </a:endParaRPr>
          </a:p>
          <a:p>
            <a:pPr lvl="1"/>
            <a:r>
              <a:rPr lang="es-ES" dirty="0"/>
              <a:t>Se centran en sectores de una actividad </a:t>
            </a:r>
          </a:p>
          <a:p>
            <a:pPr lvl="1"/>
            <a:r>
              <a:rPr lang="es-ES" dirty="0"/>
              <a:t>Ofrecen servicios como petición de ofertas, concursos, licitaciones</a:t>
            </a:r>
          </a:p>
          <a:p>
            <a:pPr lvl="1"/>
            <a:r>
              <a:rPr lang="es-ES" dirty="0"/>
              <a:t>Permiten comparar los precios, la calidad, los servicios</a:t>
            </a:r>
          </a:p>
          <a:p>
            <a:pPr lvl="1"/>
            <a:r>
              <a:rPr lang="es-ES" dirty="0"/>
              <a:t>El beneficio para la empresa es la rapidez de las transacciones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3795" name="Rectangle 3"/>
          <p:cNvSpPr>
            <a:spLocks noGrp="1" noChangeArrowheads="1"/>
          </p:cNvSpPr>
          <p:nvPr>
            <p:ph idx="1"/>
          </p:nvPr>
        </p:nvSpPr>
        <p:spPr/>
        <p:txBody>
          <a:bodyPr/>
          <a:lstStyle/>
          <a:p>
            <a:pPr marL="533400" indent="-533400"/>
            <a:r>
              <a:rPr lang="es-ES">
                <a:ea typeface="ＭＳ Ｐゴシック" pitchFamily="40" charset="-128"/>
                <a:cs typeface="ＭＳ Ｐゴシック" pitchFamily="40" charset="-128"/>
              </a:rPr>
              <a:t>Mercados B2B verticales</a:t>
            </a:r>
          </a:p>
          <a:p>
            <a:pPr marL="914400" lvl="1" indent="-457200"/>
            <a:r>
              <a:rPr lang="es-ES"/>
              <a:t>Ejemplo: </a:t>
            </a:r>
            <a:r>
              <a:rPr lang="es-ES">
                <a:hlinkClick r:id="rId2"/>
              </a:rPr>
              <a:t>http://www.consumalia.com</a:t>
            </a:r>
            <a:endParaRPr lang="es-ES"/>
          </a:p>
          <a:p>
            <a:pPr marL="914400" lvl="1" indent="-457200">
              <a:buFontTx/>
              <a:buAutoNum type="arabicPeriod"/>
            </a:pPr>
            <a:r>
              <a:rPr lang="es-ES"/>
              <a:t>Empresa compradora realiza su petición</a:t>
            </a:r>
          </a:p>
          <a:p>
            <a:pPr marL="914400" lvl="1" indent="-457200">
              <a:buFontTx/>
              <a:buAutoNum type="arabicPeriod"/>
            </a:pPr>
            <a:r>
              <a:rPr lang="es-ES"/>
              <a:t>Los proveedores seleccionados son notificados por e-mail</a:t>
            </a:r>
          </a:p>
          <a:p>
            <a:pPr marL="914400" lvl="1" indent="-457200">
              <a:buFontTx/>
              <a:buAutoNum type="arabicPeriod"/>
            </a:pPr>
            <a:r>
              <a:rPr lang="es-ES"/>
              <a:t>Los proveedores realizan sus ofertas</a:t>
            </a:r>
          </a:p>
          <a:p>
            <a:pPr marL="914400" lvl="1" indent="-457200">
              <a:buFontTx/>
              <a:buAutoNum type="arabicPeriod"/>
            </a:pPr>
            <a:r>
              <a:rPr lang="es-ES"/>
              <a:t>Los compradores adjudican las ofertas e informan a los proveedores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4819" name="Rectangle 3"/>
          <p:cNvSpPr>
            <a:spLocks noGrp="1" noChangeArrowheads="1"/>
          </p:cNvSpPr>
          <p:nvPr>
            <p:ph idx="1"/>
          </p:nvPr>
        </p:nvSpPr>
        <p:spPr/>
        <p:txBody>
          <a:bodyPr/>
          <a:lstStyle/>
          <a:p>
            <a:pPr>
              <a:lnSpc>
                <a:spcPct val="90000"/>
              </a:lnSpc>
            </a:pPr>
            <a:r>
              <a:rPr lang="es-ES">
                <a:ea typeface="ＭＳ Ｐゴシック" pitchFamily="40" charset="-128"/>
                <a:cs typeface="ＭＳ Ｐゴシック" pitchFamily="40" charset="-128"/>
              </a:rPr>
              <a:t>Mercados B2B verticales</a:t>
            </a:r>
          </a:p>
          <a:p>
            <a:pPr lvl="1">
              <a:lnSpc>
                <a:spcPct val="90000"/>
              </a:lnSpc>
            </a:pPr>
            <a:r>
              <a:rPr lang="es-ES"/>
              <a:t>La información es confidencial</a:t>
            </a:r>
          </a:p>
          <a:p>
            <a:pPr lvl="1">
              <a:lnSpc>
                <a:spcPct val="90000"/>
              </a:lnSpc>
            </a:pPr>
            <a:r>
              <a:rPr lang="es-ES"/>
              <a:t>El intermediario (consumalia) simplifica al máximo todas las gestiones de compra-venta</a:t>
            </a:r>
          </a:p>
          <a:p>
            <a:pPr lvl="1">
              <a:lnSpc>
                <a:spcPct val="90000"/>
              </a:lnSpc>
            </a:pPr>
            <a:r>
              <a:rPr lang="es-ES"/>
              <a:t>Se proporciona reducción de costes</a:t>
            </a:r>
          </a:p>
          <a:p>
            <a:pPr lvl="1">
              <a:lnSpc>
                <a:spcPct val="90000"/>
              </a:lnSpc>
            </a:pPr>
            <a:r>
              <a:rPr lang="es-ES"/>
              <a:t>Oportunidades de negocio y acceso a nuevos clientes</a:t>
            </a:r>
          </a:p>
          <a:p>
            <a:pPr lvl="1">
              <a:lnSpc>
                <a:spcPct val="90000"/>
              </a:lnSpc>
            </a:pPr>
            <a:r>
              <a:rPr lang="es-ES"/>
              <a:t>Cuota anual - Comisión 1% que factura al proveedor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584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Mercados B2B horizontales</a:t>
            </a:r>
          </a:p>
          <a:p>
            <a:pPr lvl="1"/>
            <a:r>
              <a:rPr lang="es-ES"/>
              <a:t>Permiten comprar, vender, subastar cualquier tipo de producto</a:t>
            </a:r>
          </a:p>
          <a:p>
            <a:pPr lvl="1"/>
            <a:r>
              <a:rPr lang="es-ES"/>
              <a:t>Facilita operaciones de compra-venta entre empresas de todos los sectores y países</a:t>
            </a:r>
          </a:p>
          <a:p>
            <a:pPr lvl="1"/>
            <a:r>
              <a:rPr lang="es-ES"/>
              <a:t>Ejemplo: Opciona http://www.opciona.com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A2B/C/A: Administration to …</a:t>
            </a:r>
          </a:p>
        </p:txBody>
      </p:sp>
      <p:sp>
        <p:nvSpPr>
          <p:cNvPr id="36867" name="Rectangle 3"/>
          <p:cNvSpPr>
            <a:spLocks noGrp="1" noChangeArrowheads="1"/>
          </p:cNvSpPr>
          <p:nvPr>
            <p:ph idx="1"/>
          </p:nvPr>
        </p:nvSpPr>
        <p:spPr/>
        <p:txBody>
          <a:bodyPr/>
          <a:lstStyle/>
          <a:p>
            <a:r>
              <a:rPr lang="es-ES">
                <a:ea typeface="ＭＳ Ｐゴシック" pitchFamily="40" charset="-128"/>
                <a:cs typeface="ＭＳ Ｐゴシック" pitchFamily="40" charset="-128"/>
              </a:rPr>
              <a:t>A2B: Administration to Business</a:t>
            </a:r>
          </a:p>
          <a:p>
            <a:pPr lvl="1"/>
            <a:r>
              <a:rPr lang="es-ES"/>
              <a:t>Abarca transacciones entre empresas y organizaciones gubernamentales</a:t>
            </a:r>
          </a:p>
          <a:p>
            <a:pPr lvl="1"/>
            <a:r>
              <a:rPr lang="es-ES"/>
              <a:t>Publicación de disposiciones administrativas; intercambio electrónico de impuestos, pago de tasas, cotizaciones SS, etc; información de subvenciones; trámite para creación de empresas, etc.</a:t>
            </a:r>
          </a:p>
          <a:p>
            <a:pPr lvl="1"/>
            <a:r>
              <a:rPr lang="es-ES"/>
              <a:t>http://www.administracion.es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r>
              <a:rPr lang="es-ES" sz="2800" dirty="0" smtClean="0">
                <a:ea typeface="ＭＳ Ｐゴシック" pitchFamily="40" charset="-128"/>
                <a:cs typeface="ＭＳ Ｐゴシック" pitchFamily="40" charset="-128"/>
              </a:rPr>
              <a:t>Nueva Economía- Nuevas Tecnologías de la Información y las Comunicaciones (TIC)</a:t>
            </a:r>
          </a:p>
          <a:p>
            <a:r>
              <a:rPr lang="es-ES" sz="2800" dirty="0" smtClean="0">
                <a:ea typeface="ＭＳ Ｐゴシック" pitchFamily="40" charset="-128"/>
                <a:cs typeface="ＭＳ Ｐゴシック" pitchFamily="40" charset="-128"/>
              </a:rPr>
              <a:t>Negocio Electrónico</a:t>
            </a:r>
          </a:p>
          <a:p>
            <a:r>
              <a:rPr lang="es-ES" sz="2800" dirty="0" smtClean="0">
                <a:ea typeface="ＭＳ Ｐゴシック" pitchFamily="40" charset="-128"/>
                <a:cs typeface="ＭＳ Ｐゴシック" pitchFamily="40" charset="-128"/>
              </a:rPr>
              <a:t>Publicidad en Internet</a:t>
            </a:r>
          </a:p>
          <a:p>
            <a:r>
              <a:rPr lang="es-ES" sz="2800" dirty="0" smtClean="0">
                <a:ea typeface="ＭＳ Ｐゴシック" pitchFamily="40" charset="-128"/>
                <a:cs typeface="ＭＳ Ｐゴシック" pitchFamily="40" charset="-128"/>
              </a:rPr>
              <a:t>Atraer. Fuentes de tráfico</a:t>
            </a:r>
          </a:p>
          <a:p>
            <a:r>
              <a:rPr lang="es-ES" sz="2800" dirty="0" smtClean="0">
                <a:ea typeface="ＭＳ Ｐゴシック" pitchFamily="40" charset="-128"/>
                <a:cs typeface="ＭＳ Ｐゴシック" pitchFamily="40" charset="-128"/>
              </a:rPr>
              <a:t>Social Media </a:t>
            </a:r>
            <a:r>
              <a:rPr lang="es-ES" sz="2800" dirty="0" smtClean="0">
                <a:ea typeface="ＭＳ Ｐゴシック" pitchFamily="40" charset="-128"/>
                <a:cs typeface="ＭＳ Ｐゴシック" pitchFamily="40" charset="-128"/>
              </a:rPr>
              <a:t>Marketing</a:t>
            </a:r>
            <a:endParaRPr lang="es-ES" sz="2800" dirty="0" smtClean="0">
              <a:ea typeface="ＭＳ Ｐゴシック" pitchFamily="40" charset="-128"/>
              <a:cs typeface="ＭＳ Ｐゴシック" pitchFamily="40" charset="-128"/>
            </a:endParaRPr>
          </a:p>
          <a:p>
            <a:r>
              <a:rPr lang="es-ES" sz="2800" dirty="0" smtClean="0">
                <a:ea typeface="ＭＳ Ｐゴシック" pitchFamily="40" charset="-128"/>
                <a:cs typeface="ＭＳ Ｐゴシック" pitchFamily="40" charset="-128"/>
              </a:rPr>
              <a:t>E-Mobile</a:t>
            </a:r>
          </a:p>
          <a:p>
            <a:r>
              <a:rPr lang="es-ES" sz="2800" dirty="0" smtClean="0">
                <a:ea typeface="ＭＳ Ｐゴシック" pitchFamily="40" charset="-128"/>
                <a:cs typeface="ＭＳ Ｐゴシック" pitchFamily="40" charset="-128"/>
              </a:rPr>
              <a:t>Crear una empresa en Internet</a:t>
            </a:r>
          </a:p>
          <a:p>
            <a:endParaRPr lang="es-ES" dirty="0" smtClean="0">
              <a:ea typeface="ＭＳ Ｐゴシック" pitchFamily="40" charset="-128"/>
              <a:cs typeface="ＭＳ Ｐゴシック" pitchFamily="40" charset="-128"/>
            </a:endParaRPr>
          </a:p>
          <a:p>
            <a:endParaRPr lang="es-ES" dirty="0" smtClean="0">
              <a:ea typeface="ＭＳ Ｐゴシック" pitchFamily="40" charset="-128"/>
              <a:cs typeface="ＭＳ Ｐゴシック" pitchFamily="40" charset="-128"/>
            </a:endParaRPr>
          </a:p>
        </p:txBody>
      </p:sp>
      <p:sp>
        <p:nvSpPr>
          <p:cNvPr id="3" name="Title 2"/>
          <p:cNvSpPr>
            <a:spLocks noGrp="1"/>
          </p:cNvSpPr>
          <p:nvPr>
            <p:ph type="title"/>
          </p:nvPr>
        </p:nvSpPr>
        <p:spPr/>
        <p:txBody>
          <a:bodyPr/>
          <a:lstStyle/>
          <a:p>
            <a:pPr>
              <a:defRPr/>
            </a:pPr>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A2B/C/A: Administration to …</a:t>
            </a:r>
          </a:p>
        </p:txBody>
      </p:sp>
      <p:sp>
        <p:nvSpPr>
          <p:cNvPr id="37891" name="Rectangle 3"/>
          <p:cNvSpPr>
            <a:spLocks noGrp="1" noChangeArrowheads="1"/>
          </p:cNvSpPr>
          <p:nvPr>
            <p:ph idx="1"/>
          </p:nvPr>
        </p:nvSpPr>
        <p:spPr/>
        <p:txBody>
          <a:bodyPr/>
          <a:lstStyle/>
          <a:p>
            <a:r>
              <a:rPr lang="es-ES">
                <a:ea typeface="ＭＳ Ｐゴシック" pitchFamily="40" charset="-128"/>
                <a:cs typeface="ＭＳ Ｐゴシック" pitchFamily="40" charset="-128"/>
              </a:rPr>
              <a:t>A2C: Administration to Consumer</a:t>
            </a:r>
          </a:p>
          <a:p>
            <a:pPr lvl="1"/>
            <a:r>
              <a:rPr lang="es-ES"/>
              <a:t>Abarca transacciones entre ciudadanos y organizaciones gubernamentales</a:t>
            </a:r>
          </a:p>
          <a:p>
            <a:pPr lvl="1"/>
            <a:r>
              <a:rPr lang="es-ES"/>
              <a:t>VENTANILLA ÚNICA ELECTRÓNICA</a:t>
            </a:r>
          </a:p>
          <a:p>
            <a:pPr lvl="1"/>
            <a:r>
              <a:rPr lang="es-ES"/>
              <a:t>Empleo público, autorizaciones para instalaciones publicas, consulta trámites legales, pago de impuestos, dar de alta en el padrón, tarjeta de descuento de transporte, conseguir certificado, etc.</a:t>
            </a:r>
          </a:p>
          <a:p>
            <a:pPr lvl="1"/>
            <a:r>
              <a:rPr lang="es-ES"/>
              <a:t>Ejemplo: Seguridad Social http://www.seg-social.es</a:t>
            </a:r>
          </a:p>
          <a:p>
            <a:pPr lvl="1"/>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bwMode="auto">
          <a:ln>
            <a:miter lim="800000"/>
            <a:headEnd/>
            <a:tailEnd/>
          </a:ln>
        </p:spPr>
        <p:txBody>
          <a:bodyPr anchor="t"/>
          <a:lstStyle/>
          <a:p>
            <a:pPr>
              <a:defRPr/>
            </a:pPr>
            <a:r>
              <a:rPr lang="es-ES" sz="3200"/>
              <a:t>e-CRM (Customer Relation Management)</a:t>
            </a:r>
          </a:p>
        </p:txBody>
      </p:sp>
      <p:sp>
        <p:nvSpPr>
          <p:cNvPr id="38915" name="Rectangle 3"/>
          <p:cNvSpPr>
            <a:spLocks noGrp="1" noChangeArrowheads="1"/>
          </p:cNvSpPr>
          <p:nvPr>
            <p:ph idx="1"/>
          </p:nvPr>
        </p:nvSpPr>
        <p:spPr/>
        <p:txBody>
          <a:bodyPr/>
          <a:lstStyle/>
          <a:p>
            <a:r>
              <a:rPr lang="es-ES">
                <a:ea typeface="ＭＳ Ｐゴシック" pitchFamily="40" charset="-128"/>
                <a:cs typeface="ＭＳ Ｐゴシック" pitchFamily="40" charset="-128"/>
              </a:rPr>
              <a:t>Gestión Electrónica de las Relaciones con Clientes</a:t>
            </a:r>
          </a:p>
          <a:p>
            <a:r>
              <a:rPr lang="es-ES">
                <a:ea typeface="ＭＳ Ｐゴシック" pitchFamily="40" charset="-128"/>
                <a:cs typeface="ＭＳ Ｐゴシック" pitchFamily="40" charset="-128"/>
              </a:rPr>
              <a:t>Hacer electrónicamente lo que hace un vendedor en una tienda </a:t>
            </a:r>
          </a:p>
          <a:p>
            <a:pPr lvl="1"/>
            <a:r>
              <a:rPr lang="es-ES"/>
              <a:t>Ejemplos: consejos de otros productos en base a lo que compraste o lo que miraste; descuentos personalizados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bwMode="auto">
          <a:ln>
            <a:miter lim="800000"/>
            <a:headEnd/>
            <a:tailEnd/>
          </a:ln>
        </p:spPr>
        <p:txBody>
          <a:bodyPr anchor="t"/>
          <a:lstStyle/>
          <a:p>
            <a:pPr>
              <a:defRPr/>
            </a:pPr>
            <a:r>
              <a:rPr lang="es-ES" sz="3200"/>
              <a:t>e-CRM (Customer Relation Management)</a:t>
            </a:r>
          </a:p>
        </p:txBody>
      </p:sp>
      <p:sp>
        <p:nvSpPr>
          <p:cNvPr id="39939"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Agente Comercial Virtual</a:t>
            </a:r>
          </a:p>
          <a:p>
            <a:pPr lvl="1"/>
            <a:r>
              <a:rPr lang="es-ES" dirty="0"/>
              <a:t>Programa que utiliza técnicas de inteligencia artificial para mantener charlas con clientes informando de </a:t>
            </a:r>
            <a:r>
              <a:rPr lang="es-ES" dirty="0" smtClean="0"/>
              <a:t>productos (</a:t>
            </a:r>
            <a:r>
              <a:rPr lang="es-ES" dirty="0" err="1" smtClean="0"/>
              <a:t>Chatbots</a:t>
            </a:r>
            <a:r>
              <a:rPr lang="es-ES" dirty="0" smtClean="0"/>
              <a:t>)</a:t>
            </a:r>
            <a:endParaRPr lang="es-ES" dirty="0"/>
          </a:p>
          <a:p>
            <a:pPr lvl="1"/>
            <a:r>
              <a:rPr lang="es-ES" dirty="0"/>
              <a:t>Ejemplo: </a:t>
            </a:r>
            <a:r>
              <a:rPr lang="es-ES" dirty="0" err="1"/>
              <a:t>www.nativeminds.com</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bwMode="auto">
          <a:ln>
            <a:miter lim="800000"/>
            <a:headEnd/>
            <a:tailEnd/>
          </a:ln>
        </p:spPr>
        <p:txBody>
          <a:bodyPr anchor="t"/>
          <a:lstStyle/>
          <a:p>
            <a:pPr>
              <a:defRPr/>
            </a:pPr>
            <a:r>
              <a:rPr lang="es-ES" dirty="0"/>
              <a:t>Publicidad en Internet</a:t>
            </a:r>
          </a:p>
        </p:txBody>
      </p:sp>
      <p:sp>
        <p:nvSpPr>
          <p:cNvPr id="4096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Los ingresos por publicidad son muy altos. Hay diferentes maneras de hacer publicidad en Internet</a:t>
            </a:r>
          </a:p>
          <a:p>
            <a:r>
              <a:rPr lang="es-ES">
                <a:ea typeface="ＭＳ Ｐゴシック" pitchFamily="40" charset="-128"/>
                <a:cs typeface="ＭＳ Ｐゴシック" pitchFamily="40" charset="-128"/>
              </a:rPr>
              <a:t>Es posible analizar a cada usuario que se conecta y memorizar sus datos. De esta manera se tiene más control de a quién va dirigida la publicidad.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1987" name="Rectangle 3"/>
          <p:cNvSpPr>
            <a:spLocks noGrp="1" noChangeArrowheads="1"/>
          </p:cNvSpPr>
          <p:nvPr>
            <p:ph idx="1"/>
          </p:nvPr>
        </p:nvSpPr>
        <p:spPr>
          <a:xfrm>
            <a:off x="762000" y="1295400"/>
            <a:ext cx="7693025" cy="4495800"/>
          </a:xfrm>
        </p:spPr>
        <p:txBody>
          <a:bodyPr/>
          <a:lstStyle/>
          <a:p>
            <a:pPr>
              <a:lnSpc>
                <a:spcPct val="90000"/>
              </a:lnSpc>
            </a:pPr>
            <a:r>
              <a:rPr lang="es-ES">
                <a:ea typeface="ＭＳ Ｐゴシック" pitchFamily="40" charset="-128"/>
                <a:cs typeface="ＭＳ Ｐゴシック" pitchFamily="40" charset="-128"/>
              </a:rPr>
              <a:t>¿Cómo se puede recordar a un usuario?</a:t>
            </a:r>
          </a:p>
          <a:p>
            <a:pPr lvl="1">
              <a:lnSpc>
                <a:spcPct val="90000"/>
              </a:lnSpc>
            </a:pPr>
            <a:r>
              <a:rPr lang="es-ES"/>
              <a:t>Una </a:t>
            </a:r>
            <a:r>
              <a:rPr lang="es-ES" b="1"/>
              <a:t>cookie </a:t>
            </a:r>
            <a:r>
              <a:rPr lang="es-ES"/>
              <a:t>es un fichero de texto que se escribirá en nuestro disco duro a pedido de algunos servidores de internet (si nosotros le damos el permiso! Sino deshabilitar cookies.)</a:t>
            </a:r>
          </a:p>
          <a:p>
            <a:pPr lvl="1">
              <a:lnSpc>
                <a:spcPct val="90000"/>
              </a:lnSpc>
            </a:pPr>
            <a:r>
              <a:rPr lang="es-ES"/>
              <a:t>El fichero tiene información sobre lo que hemos hecho en las páginas de internet de ese servidor.</a:t>
            </a:r>
          </a:p>
          <a:p>
            <a:pPr lvl="1">
              <a:lnSpc>
                <a:spcPct val="90000"/>
              </a:lnSpc>
            </a:pPr>
            <a:r>
              <a:rPr lang="es-ES"/>
              <a:t>La información de este fichero puede ser usada otro día que nos volvamos a conectar</a:t>
            </a:r>
          </a:p>
          <a:p>
            <a:pPr lvl="1">
              <a:lnSpc>
                <a:spcPct val="90000"/>
              </a:lnSpc>
            </a:pPr>
            <a:r>
              <a:rPr lang="es-ES"/>
              <a:t>El servidor de internet pedirá a nuestro navegador que le pase la cookie con información de conexiones anteriores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5059"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¿Cómo se puede recordar a un usuario?</a:t>
            </a:r>
          </a:p>
          <a:p>
            <a:pPr lvl="1"/>
            <a:r>
              <a:rPr lang="es-ES"/>
              <a:t>Los </a:t>
            </a:r>
            <a:r>
              <a:rPr lang="es-ES" b="1"/>
              <a:t>ficheros .log </a:t>
            </a:r>
            <a:r>
              <a:rPr lang="es-ES"/>
              <a:t>es un fichero que está en el servidor que registra todos los accesos de los usuarios</a:t>
            </a:r>
          </a:p>
          <a:p>
            <a:pPr lvl="1"/>
            <a:r>
              <a:rPr lang="es-ES"/>
              <a:t>Almacena fecha, hora, dirección IP del que está viendo la página web, qué páginas está viendo, etc.</a:t>
            </a:r>
            <a:endParaRPr lang="es-ES" b="1"/>
          </a:p>
          <a:p>
            <a:endParaRPr lang="es-ES">
              <a:ea typeface="ＭＳ Ｐゴシック" pitchFamily="40" charset="-128"/>
              <a:cs typeface="ＭＳ Ｐゴシック" pitchFamily="40"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6083" name="Rectangle 3"/>
          <p:cNvSpPr>
            <a:spLocks noGrp="1" noChangeArrowheads="1"/>
          </p:cNvSpPr>
          <p:nvPr>
            <p:ph idx="1"/>
          </p:nvPr>
        </p:nvSpPr>
        <p:spPr/>
        <p:txBody>
          <a:bodyPr/>
          <a:lstStyle/>
          <a:p>
            <a:pPr>
              <a:lnSpc>
                <a:spcPct val="90000"/>
              </a:lnSpc>
            </a:pPr>
            <a:r>
              <a:rPr lang="es-ES">
                <a:ea typeface="ＭＳ Ｐゴシック" pitchFamily="40" charset="-128"/>
                <a:cs typeface="ＭＳ Ｐゴシック" pitchFamily="40" charset="-128"/>
              </a:rPr>
              <a:t>Formas de publicitar</a:t>
            </a:r>
          </a:p>
          <a:p>
            <a:pPr lvl="1">
              <a:lnSpc>
                <a:spcPct val="90000"/>
              </a:lnSpc>
            </a:pPr>
            <a:r>
              <a:rPr lang="es-ES" sz="2000"/>
              <a:t>Banner</a:t>
            </a:r>
          </a:p>
          <a:p>
            <a:pPr lvl="1">
              <a:lnSpc>
                <a:spcPct val="90000"/>
              </a:lnSpc>
            </a:pPr>
            <a:r>
              <a:rPr lang="es-ES" sz="2000"/>
              <a:t>Robapágina</a:t>
            </a:r>
          </a:p>
          <a:p>
            <a:pPr lvl="1">
              <a:lnSpc>
                <a:spcPct val="90000"/>
              </a:lnSpc>
            </a:pPr>
            <a:r>
              <a:rPr lang="es-ES" sz="2000"/>
              <a:t>Rascacielos</a:t>
            </a:r>
          </a:p>
          <a:p>
            <a:pPr lvl="1">
              <a:lnSpc>
                <a:spcPct val="90000"/>
              </a:lnSpc>
            </a:pPr>
            <a:r>
              <a:rPr lang="es-ES" sz="2000"/>
              <a:t>Pop-up window</a:t>
            </a:r>
          </a:p>
          <a:p>
            <a:pPr lvl="1">
              <a:lnSpc>
                <a:spcPct val="90000"/>
              </a:lnSpc>
            </a:pPr>
            <a:r>
              <a:rPr lang="es-ES" sz="2000"/>
              <a:t>Pop-up on click</a:t>
            </a:r>
          </a:p>
          <a:p>
            <a:pPr lvl="1">
              <a:lnSpc>
                <a:spcPct val="90000"/>
              </a:lnSpc>
            </a:pPr>
            <a:r>
              <a:rPr lang="es-ES" sz="2000"/>
              <a:t>Interstitial</a:t>
            </a:r>
          </a:p>
          <a:p>
            <a:pPr lvl="1">
              <a:lnSpc>
                <a:spcPct val="90000"/>
              </a:lnSpc>
            </a:pPr>
            <a:r>
              <a:rPr lang="es-ES" sz="2000"/>
              <a:t>Superstitia</a:t>
            </a:r>
          </a:p>
          <a:p>
            <a:pPr lvl="1">
              <a:lnSpc>
                <a:spcPct val="90000"/>
              </a:lnSpc>
            </a:pPr>
            <a:r>
              <a:rPr lang="es-ES" sz="2000"/>
              <a:t>Layer</a:t>
            </a:r>
          </a:p>
          <a:p>
            <a:pPr lvl="1">
              <a:lnSpc>
                <a:spcPct val="90000"/>
              </a:lnSpc>
            </a:pPr>
            <a:r>
              <a:rPr lang="es-ES" sz="2000"/>
              <a:t>Tira Flash</a:t>
            </a:r>
          </a:p>
          <a:p>
            <a:pPr lvl="1">
              <a:lnSpc>
                <a:spcPct val="90000"/>
              </a:lnSpc>
            </a:pPr>
            <a:r>
              <a:rPr lang="es-ES" sz="2000"/>
              <a:t>P.L.V. Interactivo</a:t>
            </a:r>
          </a:p>
          <a:p>
            <a:pPr lvl="1">
              <a:lnSpc>
                <a:spcPct val="90000"/>
              </a:lnSpc>
            </a:pPr>
            <a:r>
              <a:rPr lang="es-ES" sz="2000"/>
              <a:t>Publicidad Contextual.</a:t>
            </a:r>
          </a:p>
          <a:p>
            <a:pPr>
              <a:lnSpc>
                <a:spcPct val="90000"/>
              </a:lnSpc>
            </a:pPr>
            <a:endParaRPr lang="es-ES" sz="2400">
              <a:ea typeface="ＭＳ Ｐゴシック" pitchFamily="40" charset="-128"/>
              <a:cs typeface="ＭＳ Ｐゴシック" pitchFamily="40"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54275" name="Rectangle 3"/>
          <p:cNvSpPr>
            <a:spLocks noGrp="1" noChangeArrowheads="1"/>
          </p:cNvSpPr>
          <p:nvPr>
            <p:ph idx="1"/>
          </p:nvPr>
        </p:nvSpPr>
        <p:spPr/>
        <p:txBody>
          <a:bodyPr/>
          <a:lstStyle/>
          <a:p>
            <a:pPr>
              <a:buFont typeface="Wingdings 3" charset="2"/>
              <a:buChar char=""/>
              <a:defRPr/>
            </a:pPr>
            <a:r>
              <a:rPr lang="es-ES" b="1" dirty="0" smtClean="0"/>
              <a:t>Banner</a:t>
            </a:r>
            <a:r>
              <a:rPr lang="es-ES" dirty="0"/>
              <a:t>: gráfico presentado en la página web a modo de anuncio que enlaza con otro sitio web si clickeamos sobre </a:t>
            </a:r>
            <a:r>
              <a:rPr lang="es-ES" dirty="0" smtClean="0"/>
              <a:t>él</a:t>
            </a:r>
          </a:p>
          <a:p>
            <a:pPr marL="342900" lvl="1" indent="-342900">
              <a:spcBef>
                <a:spcPct val="0"/>
              </a:spcBef>
              <a:buSzPct val="75000"/>
              <a:buFont typeface="Wingdings 3" charset="2"/>
              <a:buChar char=""/>
              <a:defRPr/>
            </a:pPr>
            <a:r>
              <a:rPr lang="es-ES" b="1" dirty="0" smtClean="0"/>
              <a:t>Robápagina</a:t>
            </a:r>
            <a:r>
              <a:rPr lang="es-ES" dirty="0" smtClean="0"/>
              <a:t>: gráfico presentado en la página web a modo de anuncio que enlaza con otro sitio web si clickeamos sobre él situado entre el contenido de la página</a:t>
            </a:r>
          </a:p>
          <a:p>
            <a:pPr marL="342900" lvl="1" indent="-342900">
              <a:spcBef>
                <a:spcPct val="0"/>
              </a:spcBef>
              <a:buSzPct val="75000"/>
              <a:buFont typeface="Wingdings 3" charset="2"/>
              <a:buChar char=""/>
              <a:defRPr/>
            </a:pPr>
            <a:r>
              <a:rPr lang="es-ES" b="1" dirty="0" smtClean="0"/>
              <a:t>Rascacielos: </a:t>
            </a:r>
            <a:r>
              <a:rPr lang="es-ES" dirty="0" smtClean="0"/>
              <a:t> banners verticales de gran tamaño.</a:t>
            </a:r>
            <a:endParaRPr lang="es-ES" b="1" dirty="0" smtClean="0"/>
          </a:p>
          <a:p>
            <a:pPr marL="342900" lvl="1" indent="-342900">
              <a:spcBef>
                <a:spcPct val="0"/>
              </a:spcBef>
              <a:buSzPct val="75000"/>
              <a:buFont typeface="Wingdings 3" charset="2"/>
              <a:buChar char=""/>
              <a:defRPr/>
            </a:pPr>
            <a:endParaRPr lang="es-ES" dirty="0" smtClean="0"/>
          </a:p>
          <a:p>
            <a:pPr>
              <a:buFont typeface="Wingdings 3" charset="2"/>
              <a:buChar char=""/>
              <a:defRPr/>
            </a:pPr>
            <a:endParaRPr lang="es-ES" dirty="0" smtClean="0"/>
          </a:p>
          <a:p>
            <a:pPr lvl="1">
              <a:buFont typeface="Verdana" charset="0"/>
              <a:buChar char="◦"/>
              <a:defRPr/>
            </a:pP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8131" name="Rectangle 3"/>
          <p:cNvSpPr>
            <a:spLocks noGrp="1" noChangeArrowheads="1"/>
          </p:cNvSpPr>
          <p:nvPr>
            <p:ph idx="1"/>
          </p:nvPr>
        </p:nvSpPr>
        <p:spPr/>
        <p:txBody>
          <a:bodyPr/>
          <a:lstStyle/>
          <a:p>
            <a:r>
              <a:rPr lang="es-ES" b="1" smtClean="0">
                <a:ea typeface="ＭＳ Ｐゴシック" pitchFamily="40" charset="-128"/>
                <a:cs typeface="ＭＳ Ｐゴシック" pitchFamily="40" charset="-128"/>
              </a:rPr>
              <a:t>Pop</a:t>
            </a:r>
            <a:r>
              <a:rPr lang="es-ES" b="1">
                <a:ea typeface="ＭＳ Ｐゴシック" pitchFamily="40" charset="-128"/>
                <a:cs typeface="ＭＳ Ｐゴシック" pitchFamily="40" charset="-128"/>
              </a:rPr>
              <a:t>-up window:</a:t>
            </a:r>
            <a:r>
              <a:rPr lang="es-ES">
                <a:ea typeface="ＭＳ Ｐゴシック" pitchFamily="40" charset="-128"/>
                <a:cs typeface="ＭＳ Ｐゴシック" pitchFamily="40" charset="-128"/>
              </a:rPr>
              <a:t> ventana que se abre sin que sea solicitada cuando accedemos a un sitio web. Puede cerrarse en cualquier momento y puede incluir un vínculo a un sitio web</a:t>
            </a:r>
            <a:r>
              <a:rPr lang="es-ES" smtClean="0">
                <a:ea typeface="ＭＳ Ｐゴシック" pitchFamily="40" charset="-128"/>
                <a:cs typeface="ＭＳ Ｐゴシック" pitchFamily="40" charset="-128"/>
              </a:rPr>
              <a:t>.</a:t>
            </a:r>
          </a:p>
          <a:p>
            <a:pPr marL="342900" lvl="1" indent="-342900">
              <a:spcBef>
                <a:spcPct val="0"/>
              </a:spcBef>
              <a:buSzPct val="75000"/>
              <a:buFont typeface="Wingdings 3" pitchFamily="8" charset="2"/>
              <a:buChar char=""/>
            </a:pPr>
            <a:r>
              <a:rPr lang="es-ES" b="1" smtClean="0"/>
              <a:t>Pop-up on click:</a:t>
            </a:r>
            <a:r>
              <a:rPr lang="es-ES" smtClean="0"/>
              <a:t> la diferencia con la pop-up window es que se abre sólo al clickear sobre un banner.</a:t>
            </a:r>
          </a:p>
          <a:p>
            <a:endParaRPr lang="es-ES">
              <a:ea typeface="ＭＳ Ｐゴシック" pitchFamily="40" charset="-128"/>
              <a:cs typeface="ＭＳ Ｐゴシック" pitchFamily="4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9155" name="Rectangle 3"/>
          <p:cNvSpPr>
            <a:spLocks noGrp="1" noChangeArrowheads="1"/>
          </p:cNvSpPr>
          <p:nvPr>
            <p:ph idx="1"/>
          </p:nvPr>
        </p:nvSpPr>
        <p:spPr/>
        <p:txBody>
          <a:bodyPr/>
          <a:lstStyle/>
          <a:p>
            <a:r>
              <a:rPr lang="es-ES" b="1" dirty="0" err="1" smtClean="0">
                <a:ea typeface="ＭＳ Ｐゴシック" pitchFamily="40" charset="-128"/>
                <a:cs typeface="ＭＳ Ｐゴシック" pitchFamily="40" charset="-128"/>
              </a:rPr>
              <a:t>Interstitial</a:t>
            </a:r>
            <a:r>
              <a:rPr lang="es-ES" b="1" dirty="0">
                <a:ea typeface="ＭＳ Ｐゴシック" pitchFamily="40" charset="-128"/>
                <a:cs typeface="ＭＳ Ｐゴシック" pitchFamily="40" charset="-128"/>
              </a:rPr>
              <a:t>: </a:t>
            </a:r>
            <a:r>
              <a:rPr lang="es-ES" dirty="0">
                <a:ea typeface="ＭＳ Ｐゴシック" pitchFamily="40" charset="-128"/>
                <a:cs typeface="ＭＳ Ｐゴシック" pitchFamily="40" charset="-128"/>
              </a:rPr>
              <a:t>mientras se descarga una página solicitada se muestra un mensaje publicitario que desaparece cuando la página termina de </a:t>
            </a:r>
            <a:r>
              <a:rPr lang="es-ES" dirty="0" smtClean="0">
                <a:ea typeface="ＭＳ Ｐゴシック" pitchFamily="40" charset="-128"/>
                <a:cs typeface="ＭＳ Ｐゴシック" pitchFamily="40" charset="-128"/>
              </a:rPr>
              <a:t>descargarse</a:t>
            </a:r>
          </a:p>
          <a:p>
            <a:pPr marL="342900" lvl="1" indent="-342900">
              <a:spcBef>
                <a:spcPct val="0"/>
              </a:spcBef>
              <a:buSzPct val="75000"/>
              <a:buFont typeface="Wingdings 3" pitchFamily="8" charset="2"/>
              <a:buChar char=""/>
            </a:pPr>
            <a:r>
              <a:rPr lang="es-ES" b="1" dirty="0" err="1" smtClean="0"/>
              <a:t>Superstitial</a:t>
            </a:r>
            <a:r>
              <a:rPr lang="es-ES" b="1" dirty="0" smtClean="0"/>
              <a:t>:</a:t>
            </a:r>
            <a:r>
              <a:rPr lang="es-ES" dirty="0" smtClean="0"/>
              <a:t> pantalla que se abre automáticamente y se carga en los tiempos muertos de navegación. Se pueden mostrar anuncios de mayor calidad sin demorar las páginas que desea el usuario</a:t>
            </a:r>
            <a:r>
              <a:rPr lang="es-ES" dirty="0" smtClean="0"/>
              <a:t>.</a:t>
            </a:r>
          </a:p>
          <a:p>
            <a:pPr marL="342900" lvl="1" indent="-342900">
              <a:spcBef>
                <a:spcPct val="0"/>
              </a:spcBef>
              <a:buSzPct val="75000"/>
              <a:buFont typeface="Wingdings 3" pitchFamily="8" charset="2"/>
              <a:buChar char=""/>
            </a:pPr>
            <a:r>
              <a:rPr lang="es-ES" b="1" dirty="0" err="1">
                <a:ea typeface="ＭＳ Ｐゴシック" pitchFamily="40" charset="-128"/>
                <a:cs typeface="ＭＳ Ｐゴシック" pitchFamily="40" charset="-128"/>
              </a:rPr>
              <a:t>Layer</a:t>
            </a:r>
            <a:r>
              <a:rPr lang="es-ES" b="1" dirty="0">
                <a:ea typeface="ＭＳ Ｐゴシック" pitchFamily="40" charset="-128"/>
                <a:cs typeface="ＭＳ Ｐゴシック" pitchFamily="40" charset="-128"/>
              </a:rPr>
              <a:t>:</a:t>
            </a:r>
            <a:r>
              <a:rPr lang="es-ES" dirty="0">
                <a:ea typeface="ＭＳ Ｐゴシック" pitchFamily="40" charset="-128"/>
                <a:cs typeface="ＭＳ Ｐゴシック" pitchFamily="40" charset="-128"/>
              </a:rPr>
              <a:t> elemento móvil existente en una página web que al hacer </a:t>
            </a:r>
            <a:r>
              <a:rPr lang="es-ES" dirty="0" err="1">
                <a:ea typeface="ＭＳ Ｐゴシック" pitchFamily="40" charset="-128"/>
                <a:cs typeface="ＭＳ Ｐゴシック" pitchFamily="40" charset="-128"/>
              </a:rPr>
              <a:t>click</a:t>
            </a:r>
            <a:r>
              <a:rPr lang="es-ES" dirty="0">
                <a:ea typeface="ＭＳ Ｐゴシック" pitchFamily="40" charset="-128"/>
                <a:cs typeface="ＭＳ Ｐゴシック" pitchFamily="40" charset="-128"/>
              </a:rPr>
              <a:t> sobre él lleva a un sitio web</a:t>
            </a:r>
          </a:p>
          <a:p>
            <a:pPr marL="342900" lvl="1" indent="-342900">
              <a:spcBef>
                <a:spcPct val="0"/>
              </a:spcBef>
              <a:buSzPct val="75000"/>
              <a:buFont typeface="Wingdings 3" pitchFamily="8" charset="2"/>
              <a:buChar char=""/>
            </a:pPr>
            <a:endParaRPr lang="es-ES" b="1" dirty="0" smtClean="0"/>
          </a:p>
          <a:p>
            <a:endParaRPr lang="es-ES" b="1" dirty="0">
              <a:ea typeface="ＭＳ Ｐゴシック" pitchFamily="40" charset="-128"/>
              <a:cs typeface="ＭＳ Ｐゴシック" pitchFamily="4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s-ES" sz="3200" smtClean="0">
                <a:effectLst>
                  <a:outerShdw blurRad="38100" dist="38100" dir="2700000" algn="tl">
                    <a:srgbClr val="DDDDDD"/>
                  </a:outerShdw>
                </a:effectLst>
                <a:ea typeface="ＭＳ Ｐゴシック" pitchFamily="40" charset="-128"/>
                <a:cs typeface="ＭＳ Ｐゴシック" pitchFamily="40" charset="-128"/>
              </a:rPr>
              <a:t>	NUEVA ECONOMÍA- NUEVAS TECNOLOGÍAS DE LA INFORMACIÓN</a:t>
            </a:r>
          </a:p>
        </p:txBody>
      </p:sp>
      <p:sp>
        <p:nvSpPr>
          <p:cNvPr id="18435" name="Rectangle 3"/>
          <p:cNvSpPr>
            <a:spLocks noGrp="1" noChangeArrowheads="1"/>
          </p:cNvSpPr>
          <p:nvPr>
            <p:ph idx="1"/>
          </p:nvPr>
        </p:nvSpPr>
        <p:spPr/>
        <p:txBody>
          <a:bodyPr/>
          <a:lstStyle/>
          <a:p>
            <a:pPr>
              <a:lnSpc>
                <a:spcPct val="90000"/>
              </a:lnSpc>
            </a:pPr>
            <a:r>
              <a:rPr lang="es-ES" dirty="0">
                <a:ea typeface="ＭＳ Ｐゴシック" pitchFamily="40" charset="-128"/>
                <a:cs typeface="ＭＳ Ｐゴシック" pitchFamily="40" charset="-128"/>
              </a:rPr>
              <a:t>Costes de interacción no son tan elevados</a:t>
            </a:r>
          </a:p>
          <a:p>
            <a:pPr>
              <a:lnSpc>
                <a:spcPct val="90000"/>
              </a:lnSpc>
            </a:pPr>
            <a:r>
              <a:rPr lang="es-ES" dirty="0">
                <a:ea typeface="ＭＳ Ｐゴシック" pitchFamily="40" charset="-128"/>
                <a:cs typeface="ＭＳ Ｐゴシック" pitchFamily="40" charset="-128"/>
              </a:rPr>
              <a:t>Los activos ya no son tan </a:t>
            </a:r>
            <a:r>
              <a:rPr lang="es-ES" dirty="0" smtClean="0">
                <a:ea typeface="ＭＳ Ｐゴシック" pitchFamily="40" charset="-128"/>
                <a:cs typeface="ＭＳ Ｐゴシック" pitchFamily="40" charset="-128"/>
              </a:rPr>
              <a:t>importantes, y por tanto tampoco pasivo (inversiones y deuda)</a:t>
            </a:r>
            <a:endParaRPr lang="es-ES" dirty="0">
              <a:ea typeface="ＭＳ Ｐゴシック" pitchFamily="40" charset="-128"/>
              <a:cs typeface="ＭＳ Ｐゴシック" pitchFamily="40" charset="-128"/>
            </a:endParaRPr>
          </a:p>
          <a:p>
            <a:pPr>
              <a:lnSpc>
                <a:spcPct val="90000"/>
              </a:lnSpc>
            </a:pPr>
            <a:r>
              <a:rPr lang="es-ES" dirty="0">
                <a:ea typeface="ＭＳ Ｐゴシック" pitchFamily="40" charset="-128"/>
                <a:cs typeface="ＭＳ Ｐゴシック" pitchFamily="40" charset="-128"/>
              </a:rPr>
              <a:t>El tamaño de la empresa no condiciona los beneficios</a:t>
            </a:r>
          </a:p>
          <a:p>
            <a:pPr>
              <a:lnSpc>
                <a:spcPct val="90000"/>
              </a:lnSpc>
            </a:pPr>
            <a:r>
              <a:rPr lang="es-ES" dirty="0">
                <a:ea typeface="ＭＳ Ｐゴシック" pitchFamily="40" charset="-128"/>
                <a:cs typeface="ＭＳ Ｐゴシック" pitchFamily="40" charset="-128"/>
              </a:rPr>
              <a:t>El acceso a la información ya no es caro ni restringido</a:t>
            </a:r>
          </a:p>
          <a:p>
            <a:pPr>
              <a:lnSpc>
                <a:spcPct val="90000"/>
              </a:lnSpc>
            </a:pPr>
            <a:r>
              <a:rPr lang="es-ES" dirty="0">
                <a:ea typeface="ＭＳ Ｐゴシック" pitchFamily="40" charset="-128"/>
                <a:cs typeface="ＭＳ Ｐゴシック" pitchFamily="40" charset="-128"/>
              </a:rPr>
              <a:t>Ya no se necesitan años para una empresa a escala mundial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51203"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Formas de publicitar</a:t>
            </a:r>
          </a:p>
          <a:p>
            <a:pPr lvl="1"/>
            <a:r>
              <a:rPr lang="es-ES" b="1" dirty="0"/>
              <a:t>Publicidad Contextual: </a:t>
            </a:r>
            <a:r>
              <a:rPr lang="es-ES" dirty="0"/>
              <a:t>Anuncios vinculados al contenido de la página:</a:t>
            </a:r>
          </a:p>
          <a:p>
            <a:pPr lvl="2"/>
            <a:r>
              <a:rPr lang="es-ES" dirty="0" err="1"/>
              <a:t>Adwords</a:t>
            </a:r>
            <a:r>
              <a:rPr lang="es-ES" dirty="0"/>
              <a:t> </a:t>
            </a:r>
            <a:r>
              <a:rPr lang="es-ES" dirty="0" smtClean="0"/>
              <a:t>(en el buscador o en p</a:t>
            </a:r>
            <a:r>
              <a:rPr lang="es-ES" dirty="0" smtClean="0"/>
              <a:t>áginas)</a:t>
            </a:r>
          </a:p>
          <a:p>
            <a:pPr lvl="2"/>
            <a:r>
              <a:rPr lang="es-ES" dirty="0" err="1" smtClean="0"/>
              <a:t>Adsense</a:t>
            </a:r>
            <a:r>
              <a:rPr lang="es-ES" b="1" dirty="0" smtClean="0"/>
              <a:t>.</a:t>
            </a:r>
            <a:endParaRPr lang="es-ES" b="1" dirty="0"/>
          </a:p>
          <a:p>
            <a:endParaRPr lang="es-ES" b="1" dirty="0">
              <a:ea typeface="ＭＳ Ｐゴシック" pitchFamily="40" charset="-128"/>
              <a:cs typeface="ＭＳ Ｐゴシック" pitchFamily="4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s-ES" sz="3200" dirty="0" smtClean="0"/>
              <a:t>Modelos de contratación publicitarias</a:t>
            </a:r>
            <a:endParaRPr lang="es-ES" sz="3200" dirty="0"/>
          </a:p>
        </p:txBody>
      </p:sp>
      <p:sp>
        <p:nvSpPr>
          <p:cNvPr id="52227" name="Content Placeholder 2"/>
          <p:cNvSpPr>
            <a:spLocks noGrp="1"/>
          </p:cNvSpPr>
          <p:nvPr>
            <p:ph idx="1"/>
          </p:nvPr>
        </p:nvSpPr>
        <p:spPr/>
        <p:txBody>
          <a:bodyPr/>
          <a:lstStyle/>
          <a:p>
            <a:r>
              <a:rPr lang="es-ES" sz="2000" smtClean="0">
                <a:ea typeface="ＭＳ Ｐゴシック" pitchFamily="40" charset="-128"/>
                <a:cs typeface="ＭＳ Ｐゴシック" pitchFamily="40" charset="-128"/>
              </a:rPr>
              <a:t>CPM (Coste por mil impresiones servidas). </a:t>
            </a:r>
          </a:p>
          <a:p>
            <a:pPr lvl="1"/>
            <a:r>
              <a:rPr lang="es-ES" sz="1500" smtClean="0"/>
              <a:t>Modelo de contratación publicitaria a través del cual el anunciante paga una cantidad establecida cada vez que se generan mil impactos publicitarios.</a:t>
            </a:r>
          </a:p>
          <a:p>
            <a:r>
              <a:rPr lang="es-ES" sz="2000" smtClean="0">
                <a:ea typeface="ＭＳ Ｐゴシック" pitchFamily="40" charset="-128"/>
                <a:cs typeface="ＭＳ Ｐゴシック" pitchFamily="40" charset="-128"/>
              </a:rPr>
              <a:t>CPC (Coste por Click). </a:t>
            </a:r>
          </a:p>
          <a:p>
            <a:pPr lvl="1"/>
            <a:r>
              <a:rPr lang="es-ES" sz="1500" smtClean="0"/>
              <a:t>Modelo de contratación publicitaria a través del cual un anunciante paga una cantidad fija cada vez que alguno de los usuarios alcanzados a través de una campaña de gráfica en Internet hace click en alguna de las piezas, independientemente del número de impresiones que se sirvan.</a:t>
            </a:r>
          </a:p>
          <a:p>
            <a:r>
              <a:rPr lang="es-ES" sz="2000" smtClean="0">
                <a:ea typeface="ＭＳ Ｐゴシック" pitchFamily="40" charset="-128"/>
                <a:cs typeface="ＭＳ Ｐゴシック" pitchFamily="40" charset="-128"/>
              </a:rPr>
              <a:t>CPL (Coste por Lead). </a:t>
            </a:r>
          </a:p>
          <a:p>
            <a:pPr lvl="1"/>
            <a:r>
              <a:rPr lang="es-ES" sz="1500" smtClean="0"/>
              <a:t>Modelo de contratación publicitaria a través del cual el anunciante paga cada vez que un usuario es conducido a su Web Site y se registra en este.</a:t>
            </a:r>
          </a:p>
          <a:p>
            <a:r>
              <a:rPr lang="es-ES" sz="2000" smtClean="0">
                <a:ea typeface="ＭＳ Ｐゴシック" pitchFamily="40" charset="-128"/>
                <a:cs typeface="ＭＳ Ｐゴシック" pitchFamily="40" charset="-128"/>
              </a:rPr>
              <a:t>CPA (Coste por Adquisición). </a:t>
            </a:r>
          </a:p>
          <a:p>
            <a:pPr lvl="1"/>
            <a:r>
              <a:rPr lang="es-ES" sz="1500" smtClean="0"/>
              <a:t>Modelo de contratación publicitaria a través del cual el anunciante paga cada vez que un usuario es conducido a su eStore/Plataforma de e-commerce y hace una compra.</a:t>
            </a:r>
          </a:p>
          <a:p>
            <a:r>
              <a:rPr lang="es-ES" sz="2000" smtClean="0">
                <a:ea typeface="ＭＳ Ｐゴシック" pitchFamily="40" charset="-128"/>
                <a:cs typeface="ＭＳ Ｐゴシック" pitchFamily="40" charset="-128"/>
              </a:rPr>
              <a:t>Otros modelos de Contratación Publicitaria:</a:t>
            </a:r>
          </a:p>
          <a:p>
            <a:pPr lvl="1"/>
            <a:r>
              <a:rPr lang="es-ES" sz="1500" smtClean="0"/>
              <a:t>Patrocinios, Integración de Contenido, por Tiempo (Fijo), “Eventos” Online...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s-ES" sz="3200" dirty="0" smtClean="0"/>
              <a:t>Parámetros de medición del rendimiento de las acciones de publicidad online</a:t>
            </a:r>
            <a:endParaRPr lang="es-ES" sz="3200" dirty="0"/>
          </a:p>
        </p:txBody>
      </p:sp>
      <p:sp>
        <p:nvSpPr>
          <p:cNvPr id="53251" name="Content Placeholder 2"/>
          <p:cNvSpPr>
            <a:spLocks noGrp="1"/>
          </p:cNvSpPr>
          <p:nvPr>
            <p:ph idx="1"/>
          </p:nvPr>
        </p:nvSpPr>
        <p:spPr/>
        <p:txBody>
          <a:bodyPr/>
          <a:lstStyle/>
          <a:p>
            <a:r>
              <a:rPr lang="es-ES" sz="2000" smtClean="0">
                <a:ea typeface="ＭＳ Ｐゴシック" pitchFamily="40" charset="-128"/>
                <a:cs typeface="ＭＳ Ｐゴシック" pitchFamily="40" charset="-128"/>
              </a:rPr>
              <a:t>CTR (Clickthrough Rate). </a:t>
            </a:r>
          </a:p>
          <a:p>
            <a:pPr lvl="1"/>
            <a:r>
              <a:rPr lang="es-ES" sz="1400" smtClean="0"/>
              <a:t>Ratio que mide el porcentaje de clicks sobre impresiones servidas.</a:t>
            </a:r>
          </a:p>
          <a:p>
            <a:r>
              <a:rPr lang="es-ES" sz="2000" smtClean="0">
                <a:ea typeface="ＭＳ Ｐゴシック" pitchFamily="40" charset="-128"/>
                <a:cs typeface="ＭＳ Ｐゴシック" pitchFamily="40" charset="-128"/>
              </a:rPr>
              <a:t>CPC (Coste por Click). </a:t>
            </a:r>
          </a:p>
          <a:p>
            <a:pPr lvl="1"/>
            <a:r>
              <a:rPr lang="es-ES" sz="1400" smtClean="0"/>
              <a:t>Además de ser un modelo de contratación publicitaria, es un Parámetro de medición que indica el coste de cada click generado.</a:t>
            </a:r>
          </a:p>
          <a:p>
            <a:r>
              <a:rPr lang="es-ES" sz="2000" smtClean="0">
                <a:ea typeface="ＭＳ Ｐゴシック" pitchFamily="40" charset="-128"/>
                <a:cs typeface="ＭＳ Ｐゴシック" pitchFamily="40" charset="-128"/>
              </a:rPr>
              <a:t>CPL (Coste por Lead). </a:t>
            </a:r>
          </a:p>
          <a:p>
            <a:pPr lvl="1"/>
            <a:r>
              <a:rPr lang="es-ES" sz="1400" smtClean="0"/>
              <a:t>Además de ser un modelo de contratación publicitaria, es un Parámetro de medición que indica el coste de cada Lead conseguido.</a:t>
            </a:r>
          </a:p>
          <a:p>
            <a:r>
              <a:rPr lang="es-ES" sz="2000" smtClean="0">
                <a:ea typeface="ＭＳ Ｐゴシック" pitchFamily="40" charset="-128"/>
                <a:cs typeface="ＭＳ Ｐゴシック" pitchFamily="40" charset="-128"/>
              </a:rPr>
              <a:t>CPA (Coste por Adquisición). </a:t>
            </a:r>
          </a:p>
          <a:p>
            <a:pPr lvl="1"/>
            <a:r>
              <a:rPr lang="es-ES" sz="1400" smtClean="0"/>
              <a:t>Además de ser un modelo de contratación publicitaria, es un Parámetro de medición que indica el coste de cada venta que hemos conseguido.</a:t>
            </a:r>
          </a:p>
          <a:p>
            <a:r>
              <a:rPr lang="es-ES" sz="2000" smtClean="0">
                <a:ea typeface="ＭＳ Ｐゴシック" pitchFamily="40" charset="-128"/>
                <a:cs typeface="ＭＳ Ｐゴシック" pitchFamily="40" charset="-128"/>
              </a:rPr>
              <a:t>Ratio de la Visita al Registro. </a:t>
            </a:r>
          </a:p>
          <a:p>
            <a:pPr lvl="1"/>
            <a:r>
              <a:rPr lang="es-ES" sz="1400" smtClean="0"/>
              <a:t>Porcentaje de Registros sobre total Visitas. Ratio de Usuario Único a Usuario Registrado. Porcentaje de Registros sobre total Usuarios Únicos.</a:t>
            </a:r>
            <a:endParaRPr lang="es-ES" sz="2000" smtClean="0"/>
          </a:p>
          <a:p>
            <a:r>
              <a:rPr lang="es-ES" sz="2000" smtClean="0">
                <a:ea typeface="ＭＳ Ｐゴシック" pitchFamily="40" charset="-128"/>
                <a:cs typeface="ＭＳ Ｐゴシック" pitchFamily="40" charset="-128"/>
              </a:rPr>
              <a:t>Ratio de la visita a la Compra. </a:t>
            </a:r>
          </a:p>
          <a:p>
            <a:pPr lvl="1"/>
            <a:r>
              <a:rPr lang="es-ES" sz="1400" smtClean="0"/>
              <a:t>Porcentaje de Compras sobre total Visitas. </a:t>
            </a:r>
          </a:p>
          <a:p>
            <a:r>
              <a:rPr lang="es-ES" sz="2000" smtClean="0">
                <a:ea typeface="ＭＳ Ｐゴシック" pitchFamily="40" charset="-128"/>
                <a:cs typeface="ＭＳ Ｐゴシック" pitchFamily="40" charset="-128"/>
              </a:rPr>
              <a:t>Ratio de Usuario Único a Compra. </a:t>
            </a:r>
          </a:p>
          <a:p>
            <a:pPr lvl="1"/>
            <a:r>
              <a:rPr lang="es-ES" sz="1400" smtClean="0"/>
              <a:t>Porcentaje de Compras sobre el total de Usuarios Únicos</a:t>
            </a:r>
            <a:r>
              <a:rPr lang="es-ES" sz="110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ES" dirty="0" smtClean="0"/>
              <a:t>Atraer. Fuentes de tráfico</a:t>
            </a:r>
            <a:endParaRPr lang="es-ES" dirty="0"/>
          </a:p>
        </p:txBody>
      </p:sp>
      <p:sp>
        <p:nvSpPr>
          <p:cNvPr id="3" name="Content Placeholder 2"/>
          <p:cNvSpPr>
            <a:spLocks noGrp="1"/>
          </p:cNvSpPr>
          <p:nvPr>
            <p:ph idx="1"/>
          </p:nvPr>
        </p:nvSpPr>
        <p:spPr/>
        <p:txBody>
          <a:bodyPr/>
          <a:lstStyle/>
          <a:p>
            <a:pPr>
              <a:buFont typeface="Wingdings 3" charset="2"/>
              <a:buChar char=""/>
              <a:defRPr/>
            </a:pPr>
            <a:r>
              <a:rPr lang="es-ES" sz="2800" dirty="0" smtClean="0"/>
              <a:t>Volumen. Mayor cantidad de visitas.</a:t>
            </a:r>
          </a:p>
          <a:p>
            <a:pPr>
              <a:buFont typeface="Wingdings 3" charset="2"/>
              <a:buChar char=""/>
              <a:defRPr/>
            </a:pPr>
            <a:r>
              <a:rPr lang="es-ES" sz="2800" dirty="0" smtClean="0"/>
              <a:t>Calidad. Alto indice de conversión.</a:t>
            </a:r>
          </a:p>
          <a:p>
            <a:pPr marL="342900" lvl="1" indent="-342900">
              <a:spcBef>
                <a:spcPct val="0"/>
              </a:spcBef>
              <a:buSzPct val="75000"/>
              <a:buFont typeface="Wingdings 3" charset="2"/>
              <a:buChar char=""/>
              <a:defRPr/>
            </a:pPr>
            <a:r>
              <a:rPr lang="es-ES" sz="2800" dirty="0" smtClean="0"/>
              <a:t>Principal fuente de atracción: Buscadores.</a:t>
            </a:r>
          </a:p>
          <a:p>
            <a:pPr lvl="1">
              <a:buFont typeface="Verdana" charset="0"/>
              <a:buChar char="◦"/>
              <a:defRPr/>
            </a:pPr>
            <a:r>
              <a:rPr lang="es-ES" sz="2800" dirty="0" smtClean="0"/>
              <a:t>SEO </a:t>
            </a:r>
            <a:r>
              <a:rPr lang="en-US" sz="2800" dirty="0" smtClean="0"/>
              <a:t>(Search Engine Optimization)</a:t>
            </a:r>
            <a:endParaRPr lang="es-ES" sz="2800" dirty="0" smtClean="0"/>
          </a:p>
          <a:p>
            <a:pPr lvl="1">
              <a:buFont typeface="Verdana" charset="0"/>
              <a:buChar char="◦"/>
              <a:defRPr/>
            </a:pPr>
            <a:r>
              <a:rPr lang="es-ES" sz="2800" dirty="0" smtClean="0"/>
              <a:t>SEM (Search Engine Marketing)</a:t>
            </a:r>
            <a:endParaRPr lang="es-E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s-ES" dirty="0" smtClean="0"/>
              <a:t>SEO</a:t>
            </a:r>
            <a:endParaRPr lang="es-ES" dirty="0"/>
          </a:p>
        </p:txBody>
      </p:sp>
      <p:sp>
        <p:nvSpPr>
          <p:cNvPr id="55299" name="Content Placeholder 2"/>
          <p:cNvSpPr>
            <a:spLocks noGrp="1"/>
          </p:cNvSpPr>
          <p:nvPr>
            <p:ph idx="1"/>
          </p:nvPr>
        </p:nvSpPr>
        <p:spPr/>
        <p:txBody>
          <a:bodyPr/>
          <a:lstStyle/>
          <a:p>
            <a:r>
              <a:rPr lang="es-ES_tradnl" sz="2400" smtClean="0">
                <a:ea typeface="ＭＳ Ｐゴシック" pitchFamily="40" charset="-128"/>
                <a:cs typeface="ＭＳ Ｐゴシック" pitchFamily="40" charset="-128"/>
              </a:rPr>
              <a:t>Objetivo</a:t>
            </a:r>
            <a:r>
              <a:rPr lang="en-US" sz="2400" smtClean="0">
                <a:ea typeface="ＭＳ Ｐゴシック" pitchFamily="40" charset="-128"/>
                <a:cs typeface="ＭＳ Ｐゴシック" pitchFamily="40" charset="-128"/>
              </a:rPr>
              <a:t>:</a:t>
            </a:r>
          </a:p>
          <a:p>
            <a:pPr lvl="1"/>
            <a:r>
              <a:rPr lang="en-US" sz="1900" smtClean="0"/>
              <a:t>Aparecer de forma natural (u orgánica) en las primeras posiciones de los resultados de búsqueda de los principales buscadores –especialmente Google en España por su dominio de mercado, aunque también en Yahoo y MSN- para nuestras principales palabras clave.</a:t>
            </a:r>
          </a:p>
          <a:p>
            <a:r>
              <a:rPr lang="en-US" sz="2400" smtClean="0">
                <a:ea typeface="ＭＳ Ｐゴシック" pitchFamily="40" charset="-128"/>
                <a:cs typeface="ＭＳ Ｐゴシック" pitchFamily="40" charset="-128"/>
              </a:rPr>
              <a:t>Resultado:</a:t>
            </a:r>
          </a:p>
          <a:p>
            <a:pPr lvl="1"/>
            <a:r>
              <a:rPr lang="en-US" sz="1900" smtClean="0"/>
              <a:t>Tráfico cualificado de carácter casi gratuito y en elevado número si se trata de palabras con un alto volumen de búsquedas.</a:t>
            </a:r>
          </a:p>
          <a:p>
            <a:r>
              <a:rPr lang="en-US" sz="2400" smtClean="0">
                <a:ea typeface="ＭＳ Ｐゴシック" pitchFamily="40" charset="-128"/>
                <a:cs typeface="ＭＳ Ｐゴシック" pitchFamily="40" charset="-128"/>
              </a:rPr>
              <a:t>Tareas:</a:t>
            </a:r>
          </a:p>
          <a:p>
            <a:pPr lvl="1"/>
            <a:r>
              <a:rPr lang="es-ES" sz="1900" smtClean="0"/>
              <a:t>Selección de las palabras clave adecuadas.</a:t>
            </a:r>
          </a:p>
          <a:p>
            <a:pPr lvl="1"/>
            <a:r>
              <a:rPr lang="es-ES" sz="1900" smtClean="0"/>
              <a:t>Optimización del web site</a:t>
            </a:r>
          </a:p>
          <a:p>
            <a:pPr lvl="1"/>
            <a:r>
              <a:rPr lang="es-ES" sz="1900" smtClean="0"/>
              <a:t>Popularidad y captación de enlaces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s-ES" dirty="0" smtClean="0"/>
              <a:t>SEM</a:t>
            </a:r>
            <a:endParaRPr lang="es-ES" dirty="0"/>
          </a:p>
        </p:txBody>
      </p:sp>
      <p:sp>
        <p:nvSpPr>
          <p:cNvPr id="56323" name="Content Placeholder 2"/>
          <p:cNvSpPr>
            <a:spLocks noGrp="1"/>
          </p:cNvSpPr>
          <p:nvPr>
            <p:ph idx="1"/>
          </p:nvPr>
        </p:nvSpPr>
        <p:spPr/>
        <p:txBody>
          <a:bodyPr/>
          <a:lstStyle/>
          <a:p>
            <a:r>
              <a:rPr lang="en-US" sz="3200" smtClean="0">
                <a:ea typeface="ＭＳ Ｐゴシック" pitchFamily="40" charset="-128"/>
                <a:cs typeface="ＭＳ Ｐゴシック" pitchFamily="40" charset="-128"/>
              </a:rPr>
              <a:t>Objetivo:</a:t>
            </a:r>
          </a:p>
          <a:p>
            <a:pPr lvl="1"/>
            <a:r>
              <a:rPr lang="en-US" sz="2400" smtClean="0"/>
              <a:t>Crear campañas de marketing por palabra que nos permitan aparecer para las principales palabras clave con nuestros anuncios adecuadamente segmentados</a:t>
            </a:r>
          </a:p>
          <a:p>
            <a:r>
              <a:rPr lang="en-US" sz="3200" smtClean="0">
                <a:ea typeface="ＭＳ Ｐゴシック" pitchFamily="40" charset="-128"/>
                <a:cs typeface="ＭＳ Ｐゴシック" pitchFamily="40" charset="-128"/>
              </a:rPr>
              <a:t>Resultado:</a:t>
            </a:r>
          </a:p>
          <a:p>
            <a:pPr lvl="1"/>
            <a:r>
              <a:rPr lang="en-US" sz="2400" smtClean="0"/>
              <a:t>Tráfico cualificado muy segmentado con máximo control de resultados, análisis de retorno de inversión y rapidez en su ejecución.</a:t>
            </a:r>
          </a:p>
          <a:p>
            <a:r>
              <a:rPr lang="en-US" sz="3200" smtClean="0">
                <a:ea typeface="ＭＳ Ｐゴシック" pitchFamily="40" charset="-128"/>
                <a:cs typeface="ＭＳ Ｐゴシック" pitchFamily="40" charset="-128"/>
              </a:rPr>
              <a:t>Descripción</a:t>
            </a:r>
            <a:r>
              <a:rPr lang="en-US" sz="3600" smtClean="0">
                <a:ea typeface="ＭＳ Ｐゴシック" pitchFamily="40" charset="-128"/>
                <a:cs typeface="ＭＳ Ｐゴシック" pitchFamily="40" charset="-128"/>
              </a:rPr>
              <a:t>:</a:t>
            </a:r>
          </a:p>
          <a:p>
            <a:pPr lvl="1"/>
            <a:r>
              <a:rPr lang="es-ES" sz="2400" smtClean="0"/>
              <a:t>Campañas de pago por clic dentro de los principales buscadores. Adword.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bwMode="auto">
          <a:ln>
            <a:miter lim="800000"/>
            <a:headEnd/>
            <a:tailEnd/>
          </a:ln>
        </p:spPr>
        <p:txBody>
          <a:bodyPr anchor="t"/>
          <a:lstStyle/>
          <a:p>
            <a:pPr>
              <a:defRPr/>
            </a:pPr>
            <a:r>
              <a:rPr lang="es-ES" dirty="0"/>
              <a:t>E-Mobile</a:t>
            </a:r>
          </a:p>
        </p:txBody>
      </p:sp>
      <p:sp>
        <p:nvSpPr>
          <p:cNvPr id="57347" name="Rectangle 3"/>
          <p:cNvSpPr>
            <a:spLocks noGrp="1" noChangeArrowheads="1"/>
          </p:cNvSpPr>
          <p:nvPr>
            <p:ph idx="1"/>
          </p:nvPr>
        </p:nvSpPr>
        <p:spPr/>
        <p:txBody>
          <a:bodyPr/>
          <a:lstStyle/>
          <a:p>
            <a:r>
              <a:rPr lang="es-ES" dirty="0" smtClean="0">
                <a:ea typeface="ＭＳ Ｐゴシック" pitchFamily="40" charset="-128"/>
                <a:cs typeface="ＭＳ Ｐゴシック" pitchFamily="40" charset="-128"/>
              </a:rPr>
              <a:t>Principales ventajas:</a:t>
            </a:r>
          </a:p>
          <a:p>
            <a:pPr lvl="1"/>
            <a:r>
              <a:rPr lang="es-ES" sz="1800" dirty="0" smtClean="0"/>
              <a:t>Es el dispositivo </a:t>
            </a:r>
            <a:r>
              <a:rPr lang="es-ES" sz="1800" dirty="0" err="1" smtClean="0"/>
              <a:t>más</a:t>
            </a:r>
            <a:r>
              <a:rPr lang="es-ES" sz="1800" dirty="0" smtClean="0"/>
              <a:t> personal. </a:t>
            </a:r>
          </a:p>
          <a:p>
            <a:pPr lvl="1"/>
            <a:r>
              <a:rPr lang="es-ES" sz="1800" dirty="0" smtClean="0"/>
              <a:t>El usuario lo lleva encima las 24 horas del </a:t>
            </a:r>
            <a:r>
              <a:rPr lang="es-ES" sz="1800" dirty="0" err="1" smtClean="0"/>
              <a:t>día</a:t>
            </a:r>
            <a:r>
              <a:rPr lang="es-ES" sz="1800" dirty="0" smtClean="0"/>
              <a:t>.</a:t>
            </a:r>
          </a:p>
          <a:p>
            <a:pPr lvl="1"/>
            <a:r>
              <a:rPr lang="es-ES" sz="1800" dirty="0" smtClean="0"/>
              <a:t>El usuario puede conectarse en cualquier momento y en cualquier lugar</a:t>
            </a:r>
          </a:p>
          <a:p>
            <a:r>
              <a:rPr lang="es-ES" sz="2300" dirty="0" smtClean="0">
                <a:ea typeface="ＭＳ Ｐゴシック" pitchFamily="40" charset="-128"/>
                <a:cs typeface="ＭＳ Ｐゴシック" pitchFamily="40" charset="-128"/>
              </a:rPr>
              <a:t>Aplicaciones:</a:t>
            </a:r>
          </a:p>
          <a:p>
            <a:pPr lvl="1"/>
            <a:r>
              <a:rPr lang="es-ES" sz="1800" dirty="0" smtClean="0"/>
              <a:t>Nativas (App)</a:t>
            </a:r>
            <a:endParaRPr lang="es-ES" sz="1800" dirty="0" smtClean="0"/>
          </a:p>
          <a:p>
            <a:pPr lvl="1"/>
            <a:r>
              <a:rPr lang="es-ES" sz="1800" dirty="0" smtClean="0"/>
              <a:t>Web</a:t>
            </a:r>
          </a:p>
          <a:p>
            <a:r>
              <a:rPr lang="es-ES" sz="2300" dirty="0" smtClean="0">
                <a:ea typeface="ＭＳ Ｐゴシック" pitchFamily="40" charset="-128"/>
                <a:cs typeface="ＭＳ Ｐゴシック" pitchFamily="40" charset="-128"/>
              </a:rPr>
              <a:t>Varias plataformas:</a:t>
            </a:r>
          </a:p>
          <a:p>
            <a:pPr lvl="1"/>
            <a:r>
              <a:rPr lang="es-ES" sz="1800" dirty="0" smtClean="0"/>
              <a:t>Android, IOS, Windows, </a:t>
            </a:r>
            <a:r>
              <a:rPr lang="es-ES" sz="1800" dirty="0" smtClean="0"/>
              <a:t>(</a:t>
            </a:r>
            <a:r>
              <a:rPr lang="es-ES" sz="1800" dirty="0" err="1" smtClean="0"/>
              <a:t>obsoletas:Blackberry</a:t>
            </a:r>
            <a:r>
              <a:rPr lang="es-ES" sz="1800" dirty="0" smtClean="0"/>
              <a:t>, </a:t>
            </a:r>
            <a:r>
              <a:rPr lang="en-US" sz="1800" dirty="0" smtClean="0"/>
              <a:t>Symbian, </a:t>
            </a:r>
            <a:r>
              <a:rPr lang="en-US" sz="1800" dirty="0" err="1" smtClean="0"/>
              <a:t>WinMobile</a:t>
            </a:r>
            <a:r>
              <a:rPr lang="en-US" sz="1800" dirty="0" smtClean="0"/>
              <a:t> y </a:t>
            </a:r>
            <a:r>
              <a:rPr lang="en-US" sz="1800" dirty="0" err="1" smtClean="0"/>
              <a:t>Bada</a:t>
            </a:r>
            <a:r>
              <a:rPr lang="en-US" sz="1800" dirty="0" smtClean="0"/>
              <a:t>).</a:t>
            </a:r>
            <a:endParaRPr lang="en-US" sz="1800" dirty="0" smtClean="0"/>
          </a:p>
          <a:p>
            <a:r>
              <a:rPr lang="en-US" sz="2300" dirty="0" err="1" smtClean="0">
                <a:ea typeface="ＭＳ Ｐゴシック" pitchFamily="40" charset="-128"/>
                <a:cs typeface="ＭＳ Ｐゴシック" pitchFamily="40" charset="-128"/>
              </a:rPr>
              <a:t>Modelos</a:t>
            </a:r>
            <a:r>
              <a:rPr lang="en-US" sz="2300" dirty="0" smtClean="0">
                <a:ea typeface="ＭＳ Ｐゴシック" pitchFamily="40" charset="-128"/>
                <a:cs typeface="ＭＳ Ｐゴシック" pitchFamily="40" charset="-128"/>
              </a:rPr>
              <a:t> de </a:t>
            </a:r>
            <a:r>
              <a:rPr lang="en-US" sz="2300" dirty="0" err="1" smtClean="0">
                <a:ea typeface="ＭＳ Ｐゴシック" pitchFamily="40" charset="-128"/>
                <a:cs typeface="ＭＳ Ｐゴシック" pitchFamily="40" charset="-128"/>
              </a:rPr>
              <a:t>Negocio</a:t>
            </a:r>
            <a:endParaRPr lang="en-US" sz="2300" dirty="0" smtClean="0">
              <a:ea typeface="ＭＳ Ｐゴシック" pitchFamily="40" charset="-128"/>
              <a:cs typeface="ＭＳ Ｐゴシック" pitchFamily="40" charset="-128"/>
            </a:endParaRPr>
          </a:p>
          <a:p>
            <a:pPr lvl="1"/>
            <a:r>
              <a:rPr lang="en-US" sz="1800" dirty="0" smtClean="0"/>
              <a:t>Pago, Premium</a:t>
            </a:r>
          </a:p>
          <a:p>
            <a:pPr lvl="1"/>
            <a:r>
              <a:rPr lang="en-US" sz="1800" dirty="0" err="1" smtClean="0"/>
              <a:t>Gratuítas</a:t>
            </a:r>
            <a:endParaRPr lang="en-US" sz="1800" dirty="0" smtClean="0"/>
          </a:p>
          <a:p>
            <a:pPr lvl="1"/>
            <a:r>
              <a:rPr lang="en-US" sz="1800" dirty="0" smtClean="0"/>
              <a:t>Freemium</a:t>
            </a:r>
            <a:r>
              <a:rPr lang="es-ES" sz="1800" dirty="0" smtClean="0"/>
              <a:t> </a:t>
            </a:r>
          </a:p>
          <a:p>
            <a:pPr lvl="1"/>
            <a:endParaRPr lang="es-ES" sz="1800" dirty="0" smtClean="0"/>
          </a:p>
          <a:p>
            <a:pPr lvl="1"/>
            <a:endParaRPr lang="es-ES" sz="1800" dirty="0" smtClean="0"/>
          </a:p>
          <a:p>
            <a:pPr lvl="1"/>
            <a:endParaRPr lang="es-ES" sz="1800" dirty="0" smtClean="0"/>
          </a:p>
          <a:p>
            <a:pPr>
              <a:buFont typeface="Wingdings 3" pitchFamily="8" charset="2"/>
              <a:buNone/>
            </a:pPr>
            <a:endParaRPr lang="es-ES" sz="2400" dirty="0" smtClean="0">
              <a:ea typeface="ＭＳ Ｐゴシック" pitchFamily="40" charset="-128"/>
              <a:cs typeface="ＭＳ Ｐゴシック" pitchFamily="40"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bwMode="auto">
          <a:ln>
            <a:miter lim="800000"/>
            <a:headEnd/>
            <a:tailEnd/>
          </a:ln>
        </p:spPr>
        <p:txBody>
          <a:bodyPr anchor="t"/>
          <a:lstStyle/>
          <a:p>
            <a:pPr>
              <a:defRPr/>
            </a:pPr>
            <a:r>
              <a:rPr lang="es-ES"/>
              <a:t>E-Mobile</a:t>
            </a:r>
          </a:p>
        </p:txBody>
      </p:sp>
      <p:sp>
        <p:nvSpPr>
          <p:cNvPr id="58371" name="Rectangle 3"/>
          <p:cNvSpPr>
            <a:spLocks noGrp="1" noChangeArrowheads="1"/>
          </p:cNvSpPr>
          <p:nvPr>
            <p:ph idx="1"/>
          </p:nvPr>
        </p:nvSpPr>
        <p:spPr/>
        <p:txBody>
          <a:bodyPr/>
          <a:lstStyle/>
          <a:p>
            <a:r>
              <a:rPr lang="es-ES" sz="3600" smtClean="0">
                <a:ea typeface="ＭＳ Ｐゴシック" pitchFamily="40" charset="-128"/>
                <a:cs typeface="ＭＳ Ｐゴシック" pitchFamily="40" charset="-128"/>
              </a:rPr>
              <a:t>Geolocalización:</a:t>
            </a:r>
            <a:r>
              <a:rPr lang="es-ES" sz="2400" smtClean="0">
                <a:ea typeface="ＭＳ Ｐゴシック" pitchFamily="40" charset="-128"/>
                <a:cs typeface="ＭＳ Ｐゴシック" pitchFamily="40" charset="-128"/>
              </a:rPr>
              <a:t> </a:t>
            </a:r>
          </a:p>
          <a:p>
            <a:r>
              <a:rPr lang="es-ES" sz="3600" smtClean="0">
                <a:ea typeface="ＭＳ Ｐゴシック" pitchFamily="40" charset="-128"/>
                <a:cs typeface="ＭＳ Ｐゴシック" pitchFamily="40" charset="-128"/>
              </a:rPr>
              <a:t>SOLOMO: SOcial, LOcal, MÓvil:</a:t>
            </a:r>
            <a:endParaRPr lang="es-ES" sz="2400" smtClean="0">
              <a:ea typeface="ＭＳ Ｐゴシック" pitchFamily="40" charset="-128"/>
              <a:cs typeface="ＭＳ Ｐゴシック" pitchFamily="40" charset="-128"/>
            </a:endParaRPr>
          </a:p>
          <a:p>
            <a:r>
              <a:rPr lang="es-ES" sz="2800" smtClean="0">
                <a:ea typeface="ＭＳ Ｐゴシック" pitchFamily="40" charset="-128"/>
                <a:cs typeface="ＭＳ Ｐゴシック" pitchFamily="40" charset="-128"/>
              </a:rPr>
              <a:t>Realidad Aumentada</a:t>
            </a:r>
          </a:p>
          <a:p>
            <a:pPr lvl="1"/>
            <a:r>
              <a:rPr lang="en-US" sz="2400" smtClean="0"/>
              <a:t>Código Qr.</a:t>
            </a:r>
          </a:p>
          <a:p>
            <a:pPr lvl="1"/>
            <a:endParaRPr lang="es-ES" sz="1800" smtClean="0"/>
          </a:p>
          <a:p>
            <a:pPr lvl="1"/>
            <a:endParaRPr lang="es-ES" sz="1800" smtClean="0"/>
          </a:p>
          <a:p>
            <a:pPr>
              <a:buFont typeface="Wingdings 3" pitchFamily="8" charset="2"/>
              <a:buNone/>
            </a:pPr>
            <a:endParaRPr lang="es-ES" sz="2400" smtClean="0">
              <a:ea typeface="ＭＳ Ｐゴシック" pitchFamily="40" charset="-128"/>
              <a:cs typeface="ＭＳ Ｐゴシック" pitchFamily="4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Social Media Marketing</a:t>
            </a:r>
            <a:endParaRPr lang="es-ES" dirty="0"/>
          </a:p>
        </p:txBody>
      </p:sp>
      <p:sp>
        <p:nvSpPr>
          <p:cNvPr id="59395" name="Content Placeholder 2"/>
          <p:cNvSpPr>
            <a:spLocks noGrp="1"/>
          </p:cNvSpPr>
          <p:nvPr>
            <p:ph idx="1"/>
          </p:nvPr>
        </p:nvSpPr>
        <p:spPr/>
        <p:txBody>
          <a:bodyPr/>
          <a:lstStyle/>
          <a:p>
            <a:r>
              <a:rPr lang="es-ES" sz="2400" smtClean="0">
                <a:ea typeface="ＭＳ Ｐゴシック" pitchFamily="40" charset="-128"/>
                <a:cs typeface="ＭＳ Ｐゴシック" pitchFamily="40" charset="-128"/>
              </a:rPr>
              <a:t>Uso de redes sociales.</a:t>
            </a:r>
          </a:p>
          <a:p>
            <a:r>
              <a:rPr lang="es-ES" sz="2400" smtClean="0">
                <a:ea typeface="ＭＳ Ｐゴシック" pitchFamily="40" charset="-128"/>
                <a:cs typeface="ＭＳ Ｐゴシック" pitchFamily="40" charset="-128"/>
              </a:rPr>
              <a:t>Objetivos:</a:t>
            </a:r>
          </a:p>
          <a:p>
            <a:r>
              <a:rPr lang="es-ES" sz="2400" smtClean="0">
                <a:ea typeface="ＭＳ Ｐゴシック" pitchFamily="40" charset="-128"/>
                <a:cs typeface="ＭＳ Ｐゴシック" pitchFamily="40" charset="-128"/>
              </a:rPr>
              <a:t> ¿Promocionar </a:t>
            </a:r>
            <a:r>
              <a:rPr lang="es-ES" sz="2000" smtClean="0">
                <a:ea typeface="ＭＳ Ｐゴシック" pitchFamily="40" charset="-128"/>
                <a:cs typeface="ＭＳ Ｐゴシック" pitchFamily="40" charset="-128"/>
              </a:rPr>
              <a:t>nuestra marca, producto o servicio (branding)? ¿Relaciones Públicas?.</a:t>
            </a:r>
          </a:p>
          <a:p>
            <a:r>
              <a:rPr lang="es-ES" sz="2000" smtClean="0">
                <a:ea typeface="ＭＳ Ｐゴシック" pitchFamily="40" charset="-128"/>
                <a:cs typeface="ＭＳ Ｐゴシック" pitchFamily="40" charset="-128"/>
              </a:rPr>
              <a:t>¿Para ayudar con las ventas? ¿Generar “leads”?.</a:t>
            </a:r>
          </a:p>
          <a:p>
            <a:r>
              <a:rPr lang="es-ES" sz="2000" smtClean="0">
                <a:ea typeface="ＭＳ Ｐゴシック" pitchFamily="40" charset="-128"/>
                <a:cs typeface="ＭＳ Ｐゴシック" pitchFamily="40" charset="-128"/>
              </a:rPr>
              <a:t>¿Fidelizara los clientesactuales?¿Conocer y controlar la reputación de la marca? ¿Detectar e incentivar a los Evangelizadores de nuestra marca?.</a:t>
            </a:r>
          </a:p>
          <a:p>
            <a:r>
              <a:rPr lang="es-ES" sz="2000" smtClean="0">
                <a:ea typeface="ＭＳ Ｐゴシック" pitchFamily="40" charset="-128"/>
                <a:cs typeface="ＭＳ Ｐゴシック" pitchFamily="40" charset="-128"/>
              </a:rPr>
              <a:t>¿Abaratar los costes de Atención al Cliente? ¿Generar tráfico para la web o tienda online (vía resultados naturales)?.</a:t>
            </a:r>
          </a:p>
          <a:p>
            <a:r>
              <a:rPr lang="es-ES" sz="2000" smtClean="0">
                <a:ea typeface="ＭＳ Ｐゴシック" pitchFamily="40" charset="-128"/>
                <a:cs typeface="ＭＳ Ｐゴシック" pitchFamily="40" charset="-128"/>
              </a:rPr>
              <a:t>¿Realizar “Estudios de Mercado”? ¿Desarrollo o test de producto (I+D)?.</a:t>
            </a:r>
          </a:p>
          <a:p>
            <a:r>
              <a:rPr lang="es-ES" sz="2000" smtClean="0">
                <a:ea typeface="ＭＳ Ｐゴシック" pitchFamily="40" charset="-128"/>
                <a:cs typeface="ＭＳ Ｐゴシック" pitchFamily="40" charset="-128"/>
              </a:rPr>
              <a:t>¿Otro?.</a:t>
            </a:r>
            <a:endParaRPr lang="es-ES" sz="2400" smtClean="0">
              <a:ea typeface="ＭＳ Ｐゴシック" pitchFamily="40" charset="-128"/>
              <a:cs typeface="ＭＳ Ｐゴシック" pitchFamily="40"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Social Media Marketing</a:t>
            </a:r>
            <a:br>
              <a:rPr lang="en-US" dirty="0" smtClean="0"/>
            </a:br>
            <a:r>
              <a:rPr lang="en-US" dirty="0" err="1" smtClean="0"/>
              <a:t>Estrategia</a:t>
            </a:r>
            <a:endParaRPr lang="es-ES" dirty="0"/>
          </a:p>
        </p:txBody>
      </p:sp>
      <p:sp>
        <p:nvSpPr>
          <p:cNvPr id="60419" name="Content Placeholder 2"/>
          <p:cNvSpPr>
            <a:spLocks noGrp="1"/>
          </p:cNvSpPr>
          <p:nvPr>
            <p:ph idx="1"/>
          </p:nvPr>
        </p:nvSpPr>
        <p:spPr/>
        <p:txBody>
          <a:bodyPr/>
          <a:lstStyle/>
          <a:p>
            <a:r>
              <a:rPr lang="es-ES" sz="2400" smtClean="0">
                <a:ea typeface="ＭＳ Ｐゴシック" pitchFamily="40" charset="-128"/>
                <a:cs typeface="ＭＳ Ｐゴシック" pitchFamily="40" charset="-128"/>
              </a:rPr>
              <a:t>Analizar las Principales Redes Sociales</a:t>
            </a:r>
          </a:p>
          <a:p>
            <a:r>
              <a:rPr lang="es-ES" sz="2400" smtClean="0">
                <a:ea typeface="ＭＳ Ｐゴシック" pitchFamily="40" charset="-128"/>
                <a:cs typeface="ＭＳ Ｐゴシック" pitchFamily="40" charset="-128"/>
              </a:rPr>
              <a:t>Definir los KPI´s (medidores de éxito)</a:t>
            </a:r>
          </a:p>
          <a:p>
            <a:r>
              <a:rPr lang="es-ES" sz="2400" smtClean="0">
                <a:ea typeface="ＭＳ Ｐゴシック" pitchFamily="40" charset="-128"/>
                <a:cs typeface="ＭＳ Ｐゴシック" pitchFamily="40" charset="-128"/>
              </a:rPr>
              <a:t>Integración en la Estrategia de Marketing Online &amp; Offline</a:t>
            </a:r>
          </a:p>
          <a:p>
            <a:r>
              <a:rPr lang="es-ES" sz="2400" smtClean="0">
                <a:ea typeface="ＭＳ Ｐゴシック" pitchFamily="40" charset="-128"/>
                <a:cs typeface="ＭＳ Ｐゴシック" pitchFamily="40" charset="-128"/>
              </a:rPr>
              <a:t>Calendario: ediciones y promociones.</a:t>
            </a:r>
          </a:p>
          <a:p>
            <a:r>
              <a:rPr lang="es-ES" sz="2400" smtClean="0">
                <a:ea typeface="ＭＳ Ｐゴシック" pitchFamily="40" charset="-128"/>
                <a:cs typeface="ＭＳ Ｐゴシック" pitchFamily="40" charset="-128"/>
              </a:rPr>
              <a:t>Técnicas y Tácticas del Community Management</a:t>
            </a:r>
          </a:p>
          <a:p>
            <a:pPr lvl="1"/>
            <a:r>
              <a:rPr lang="es-ES" sz="1900" smtClean="0"/>
              <a:t>Contenido viral. </a:t>
            </a:r>
          </a:p>
          <a:p>
            <a:pPr lvl="1"/>
            <a:r>
              <a:rPr lang="es-ES" sz="1900" smtClean="0"/>
              <a:t>Dedicación del tiempo necesario.</a:t>
            </a:r>
          </a:p>
          <a:p>
            <a:pPr lvl="1"/>
            <a:r>
              <a:rPr lang="es-ES" sz="1900" smtClean="0"/>
              <a:t>Facilitar la participación con los usuarios. </a:t>
            </a:r>
          </a:p>
          <a:p>
            <a:pPr lvl="1"/>
            <a:r>
              <a:rPr lang="es-ES" sz="1900" smtClean="0"/>
              <a:t>Identificar a los usuarios potenciales. </a:t>
            </a:r>
          </a:p>
          <a:p>
            <a:pPr lvl="1"/>
            <a:r>
              <a:rPr lang="es-ES" sz="1900" smtClean="0"/>
              <a:t>Mostrar y publicar contenido generado por usuarios. </a:t>
            </a:r>
          </a:p>
          <a:p>
            <a:pPr lvl="1"/>
            <a:r>
              <a:rPr lang="es-ES" sz="1900" smtClean="0"/>
              <a:t>Recompensar a los que participan y contribuyan. </a:t>
            </a:r>
          </a:p>
          <a:p>
            <a:pPr lvl="1"/>
            <a:r>
              <a:rPr lang="es-ES" sz="1900" smtClean="0"/>
              <a:t>Animar a crear movimientos de comunidad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bwMode="auto">
          <a:ln>
            <a:miter lim="800000"/>
            <a:headEnd/>
            <a:tailEnd/>
          </a:ln>
        </p:spPr>
        <p:txBody>
          <a:bodyPr anchor="t"/>
          <a:lstStyle/>
          <a:p>
            <a:r>
              <a:rPr lang="es-ES" smtClean="0">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19459" name="Rectangle 3"/>
          <p:cNvSpPr>
            <a:spLocks noGrp="1" noChangeArrowheads="1"/>
          </p:cNvSpPr>
          <p:nvPr>
            <p:ph idx="1"/>
          </p:nvPr>
        </p:nvSpPr>
        <p:spPr/>
        <p:txBody>
          <a:bodyPr/>
          <a:lstStyle/>
          <a:p>
            <a:r>
              <a:rPr lang="es-ES" smtClean="0">
                <a:ea typeface="ＭＳ Ｐゴシック" pitchFamily="40" charset="-128"/>
                <a:cs typeface="ＭＳ Ｐゴシック" pitchFamily="40" charset="-128"/>
              </a:rPr>
              <a:t>Cualquier forma de transacción comercial</a:t>
            </a:r>
          </a:p>
          <a:p>
            <a:pPr lvl="1"/>
            <a:r>
              <a:rPr lang="es-ES" smtClean="0"/>
              <a:t>Compras ventas, publicidad, relación con empleados, contabilidad</a:t>
            </a:r>
          </a:p>
          <a:p>
            <a:r>
              <a:rPr lang="es-ES" smtClean="0">
                <a:ea typeface="ＭＳ Ｐゴシック" pitchFamily="40" charset="-128"/>
                <a:cs typeface="ＭＳ Ｐゴシック" pitchFamily="40" charset="-128"/>
              </a:rPr>
              <a:t>Las partes interactúan electrónicamente</a:t>
            </a:r>
          </a:p>
          <a:p>
            <a:r>
              <a:rPr lang="es-ES" smtClean="0">
                <a:ea typeface="ＭＳ Ｐゴシック" pitchFamily="40" charset="-128"/>
                <a:cs typeface="ＭＳ Ｐゴシック" pitchFamily="40" charset="-128"/>
              </a:rPr>
              <a:t>E-commerce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Social Media Marketing</a:t>
            </a:r>
            <a:br>
              <a:rPr lang="en-US" dirty="0" smtClean="0"/>
            </a:br>
            <a:r>
              <a:rPr lang="en-US" dirty="0" err="1" smtClean="0"/>
              <a:t>Audiencia</a:t>
            </a:r>
            <a:endParaRPr lang="es-ES" dirty="0"/>
          </a:p>
        </p:txBody>
      </p:sp>
      <p:sp>
        <p:nvSpPr>
          <p:cNvPr id="61443" name="Content Placeholder 2"/>
          <p:cNvSpPr>
            <a:spLocks noGrp="1"/>
          </p:cNvSpPr>
          <p:nvPr>
            <p:ph idx="1"/>
          </p:nvPr>
        </p:nvSpPr>
        <p:spPr/>
        <p:txBody>
          <a:bodyPr/>
          <a:lstStyle/>
          <a:p>
            <a:r>
              <a:rPr lang="es-ES" sz="1900" smtClean="0">
                <a:ea typeface="ＭＳ Ｐゴシック" pitchFamily="40" charset="-128"/>
                <a:cs typeface="ＭＳ Ｐゴシック" pitchFamily="40" charset="-128"/>
              </a:rPr>
              <a:t>Tipología de fans: del principio “90-9-1” al “70-20-10”</a:t>
            </a:r>
          </a:p>
          <a:p>
            <a:pPr lvl="1"/>
            <a:r>
              <a:rPr lang="es-ES" sz="1400" smtClean="0"/>
              <a:t>Audiencia</a:t>
            </a:r>
          </a:p>
          <a:p>
            <a:pPr lvl="1"/>
            <a:r>
              <a:rPr lang="es-ES" sz="1400" smtClean="0"/>
              <a:t>Editores</a:t>
            </a:r>
          </a:p>
          <a:p>
            <a:pPr lvl="1"/>
            <a:r>
              <a:rPr lang="es-ES" sz="1400" smtClean="0"/>
              <a:t>Creadores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Crear una empresa en Internet</a:t>
            </a:r>
          </a:p>
        </p:txBody>
      </p:sp>
      <p:sp>
        <p:nvSpPr>
          <p:cNvPr id="62467" name="Rectangle 3"/>
          <p:cNvSpPr>
            <a:spLocks noGrp="1" noChangeArrowheads="1"/>
          </p:cNvSpPr>
          <p:nvPr>
            <p:ph idx="1"/>
          </p:nvPr>
        </p:nvSpPr>
        <p:spPr/>
        <p:txBody>
          <a:bodyPr/>
          <a:lstStyle/>
          <a:p>
            <a:pPr marL="533400" indent="-533400"/>
            <a:r>
              <a:rPr lang="es-ES">
                <a:ea typeface="ＭＳ Ｐゴシック" pitchFamily="40" charset="-128"/>
                <a:cs typeface="ＭＳ Ｐゴシック" pitchFamily="40" charset="-128"/>
              </a:rPr>
              <a:t>Ventanilla única </a:t>
            </a:r>
            <a:r>
              <a:rPr lang="es-ES">
                <a:ea typeface="ＭＳ Ｐゴシック" pitchFamily="40" charset="-128"/>
                <a:cs typeface="ＭＳ Ｐゴシック" pitchFamily="40" charset="-128"/>
                <a:hlinkClick r:id="rId2"/>
              </a:rPr>
              <a:t>http://www.vue.es</a:t>
            </a:r>
            <a:r>
              <a:rPr lang="es-ES">
                <a:ea typeface="ＭＳ Ｐゴシック" pitchFamily="40" charset="-128"/>
                <a:cs typeface="ＭＳ Ｐゴシック" pitchFamily="40" charset="-128"/>
              </a:rPr>
              <a:t>. Pretende conectar ayuntamientos</a:t>
            </a:r>
          </a:p>
          <a:p>
            <a:pPr marL="533400" indent="-533400">
              <a:buFont typeface="Wingdings" pitchFamily="8" charset="2"/>
              <a:buAutoNum type="arabicPeriod"/>
            </a:pPr>
            <a:r>
              <a:rPr lang="es-ES">
                <a:ea typeface="ＭＳ Ｐゴシック" pitchFamily="40" charset="-128"/>
                <a:cs typeface="ＭＳ Ｐゴシック" pitchFamily="40" charset="-128"/>
              </a:rPr>
              <a:t>Obtener un certificado de la Sección de Denominaciones de Registro Mercantil Central: denominación única </a:t>
            </a:r>
            <a:r>
              <a:rPr lang="es-ES">
                <a:ea typeface="ＭＳ Ｐゴシック" pitchFamily="40" charset="-128"/>
                <a:cs typeface="ＭＳ Ｐゴシック" pitchFamily="40" charset="-128"/>
                <a:hlinkClick r:id="rId3"/>
              </a:rPr>
              <a:t>http://www.rmc.es</a:t>
            </a:r>
            <a:endParaRPr lang="es-ES">
              <a:ea typeface="ＭＳ Ｐゴシック" pitchFamily="40" charset="-128"/>
              <a:cs typeface="ＭＳ Ｐゴシック" pitchFamily="40" charset="-128"/>
            </a:endParaRPr>
          </a:p>
          <a:p>
            <a:pPr marL="533400" indent="-533400">
              <a:buFont typeface="Wingdings" pitchFamily="8" charset="2"/>
              <a:buAutoNum type="arabicPeriod"/>
            </a:pPr>
            <a:endParaRPr lang="es-ES">
              <a:ea typeface="ＭＳ Ｐゴシック" pitchFamily="40" charset="-128"/>
              <a:cs typeface="ＭＳ Ｐゴシック" pitchFamily="40"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Crear una empresa en Internet</a:t>
            </a:r>
          </a:p>
        </p:txBody>
      </p:sp>
      <p:sp>
        <p:nvSpPr>
          <p:cNvPr id="63491" name="Rectangle 3"/>
          <p:cNvSpPr>
            <a:spLocks noGrp="1" noChangeArrowheads="1"/>
          </p:cNvSpPr>
          <p:nvPr>
            <p:ph idx="1"/>
          </p:nvPr>
        </p:nvSpPr>
        <p:spPr/>
        <p:txBody>
          <a:bodyPr/>
          <a:lstStyle/>
          <a:p>
            <a:pPr marL="533400" indent="-533400">
              <a:lnSpc>
                <a:spcPct val="90000"/>
              </a:lnSpc>
            </a:pPr>
            <a:r>
              <a:rPr lang="es-ES" smtClean="0">
                <a:ea typeface="ＭＳ Ｐゴシック" pitchFamily="40" charset="-128"/>
                <a:cs typeface="ＭＳ Ｐゴシック" pitchFamily="40" charset="-128"/>
              </a:rPr>
              <a:t>Crear página Web y alojarla en un servidor</a:t>
            </a:r>
          </a:p>
          <a:p>
            <a:pPr marL="533400" indent="-533400">
              <a:lnSpc>
                <a:spcPct val="90000"/>
              </a:lnSpc>
            </a:pPr>
            <a:r>
              <a:rPr lang="es-ES" smtClean="0">
                <a:ea typeface="ＭＳ Ｐゴシック" pitchFamily="40" charset="-128"/>
                <a:cs typeface="ＭＳ Ｐゴシック" pitchFamily="40" charset="-128"/>
              </a:rPr>
              <a:t>Servidor propio alojado en la empresa:</a:t>
            </a:r>
          </a:p>
          <a:p>
            <a:pPr marL="933450" lvl="1" indent="-533400">
              <a:lnSpc>
                <a:spcPct val="90000"/>
              </a:lnSpc>
            </a:pPr>
            <a:r>
              <a:rPr lang="es-ES" sz="2400" smtClean="0"/>
              <a:t>mantenimiento, líneas de comunicación</a:t>
            </a:r>
          </a:p>
          <a:p>
            <a:pPr marL="533400" indent="-533400">
              <a:lnSpc>
                <a:spcPct val="90000"/>
              </a:lnSpc>
            </a:pPr>
            <a:r>
              <a:rPr lang="es-ES" smtClean="0">
                <a:ea typeface="ＭＳ Ｐゴシック" pitchFamily="40" charset="-128"/>
                <a:cs typeface="ＭＳ Ｐゴシック" pitchFamily="40" charset="-128"/>
              </a:rPr>
              <a:t>Housing:</a:t>
            </a:r>
          </a:p>
          <a:p>
            <a:pPr marL="933450" lvl="1" indent="-533400">
              <a:lnSpc>
                <a:spcPct val="90000"/>
              </a:lnSpc>
            </a:pPr>
            <a:r>
              <a:rPr lang="es-ES" sz="2400" smtClean="0"/>
              <a:t>Servidor propio alojado en otra empresa proveedora del servicio</a:t>
            </a:r>
          </a:p>
          <a:p>
            <a:pPr marL="533400" indent="-533400">
              <a:lnSpc>
                <a:spcPct val="90000"/>
              </a:lnSpc>
            </a:pPr>
            <a:r>
              <a:rPr lang="es-ES" smtClean="0">
                <a:ea typeface="ＭＳ Ｐゴシック" pitchFamily="40" charset="-128"/>
                <a:cs typeface="ＭＳ Ｐゴシック" pitchFamily="40" charset="-128"/>
              </a:rPr>
              <a:t>Hosting: </a:t>
            </a:r>
          </a:p>
          <a:p>
            <a:pPr marL="933450" lvl="1" indent="-533400">
              <a:lnSpc>
                <a:spcPct val="90000"/>
              </a:lnSpc>
            </a:pPr>
            <a:r>
              <a:rPr lang="es-ES" sz="2400" smtClean="0"/>
              <a:t>empresa que tiene un servidor compartido por varias empresas clientes: mejor calidad-precio</a:t>
            </a:r>
          </a:p>
          <a:p>
            <a:pPr marL="533400" indent="-533400">
              <a:lnSpc>
                <a:spcPct val="90000"/>
              </a:lnSpc>
            </a:pPr>
            <a:r>
              <a:rPr lang="es-ES" smtClean="0">
                <a:ea typeface="ＭＳ Ｐゴシック" pitchFamily="40" charset="-128"/>
                <a:cs typeface="ＭＳ Ｐゴシック" pitchFamily="40" charset="-128"/>
              </a:rPr>
              <a:t>Saas (Software as a service ): </a:t>
            </a:r>
          </a:p>
          <a:p>
            <a:pPr marL="933450" lvl="1" indent="-533400">
              <a:lnSpc>
                <a:spcPct val="90000"/>
              </a:lnSpc>
            </a:pPr>
            <a:r>
              <a:rPr lang="es-ES" sz="2400" smtClean="0"/>
              <a:t>hosting + software de tienda virtual</a:t>
            </a:r>
          </a:p>
          <a:p>
            <a:pPr marL="533400" indent="-533400">
              <a:lnSpc>
                <a:spcPct val="90000"/>
              </a:lnSpc>
            </a:pPr>
            <a:endParaRPr lang="es-ES" sz="2400" smtClean="0">
              <a:ea typeface="ＭＳ Ｐゴシック" pitchFamily="40" charset="-128"/>
              <a:cs typeface="ＭＳ Ｐゴシック" pitchFamily="40" charset="-128"/>
            </a:endParaRPr>
          </a:p>
          <a:p>
            <a:pPr marL="533400" indent="-533400">
              <a:lnSpc>
                <a:spcPct val="90000"/>
              </a:lnSpc>
            </a:pPr>
            <a:endParaRPr lang="es-ES" sz="2400" smtClean="0">
              <a:ea typeface="ＭＳ Ｐゴシック" pitchFamily="40" charset="-128"/>
              <a:cs typeface="ＭＳ Ｐゴシック" pitchFamily="40"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bwMode="auto">
          <a:ln>
            <a:miter lim="800000"/>
            <a:headEnd/>
            <a:tailEnd/>
          </a:ln>
        </p:spPr>
        <p:txBody>
          <a:bodyPr anchor="t">
            <a:normAutofit fontScale="90000"/>
          </a:bodyPr>
          <a:lstStyle/>
          <a:p>
            <a:pPr>
              <a:defRPr/>
            </a:pPr>
            <a:r>
              <a:rPr lang="es-ES" dirty="0"/>
              <a:t>Crear una empresa en Internet</a:t>
            </a:r>
          </a:p>
        </p:txBody>
      </p:sp>
      <p:sp>
        <p:nvSpPr>
          <p:cNvPr id="64515" name="Rectangle 3"/>
          <p:cNvSpPr>
            <a:spLocks noGrp="1" noChangeArrowheads="1"/>
          </p:cNvSpPr>
          <p:nvPr>
            <p:ph idx="1"/>
          </p:nvPr>
        </p:nvSpPr>
        <p:spPr/>
        <p:txBody>
          <a:bodyPr/>
          <a:lstStyle/>
          <a:p>
            <a:pPr marL="533400" indent="-533400">
              <a:buFontTx/>
              <a:buNone/>
            </a:pPr>
            <a:r>
              <a:rPr lang="es-ES">
                <a:ea typeface="ＭＳ Ｐゴシック" pitchFamily="40" charset="-128"/>
                <a:cs typeface="ＭＳ Ｐゴシック" pitchFamily="40" charset="-128"/>
              </a:rPr>
              <a:t>3. Registrar el nombre .com</a:t>
            </a:r>
          </a:p>
          <a:p>
            <a:pPr marL="533400" indent="-533400">
              <a:buFontTx/>
              <a:buNone/>
            </a:pPr>
            <a:endParaRPr lang="es-ES">
              <a:ea typeface="ＭＳ Ｐゴシック" pitchFamily="40" charset="-128"/>
              <a:cs typeface="ＭＳ Ｐゴシック" pitchFamily="40" charset="-128"/>
            </a:endParaRPr>
          </a:p>
          <a:p>
            <a:pPr marL="533400" indent="-533400">
              <a:buFontTx/>
              <a:buNone/>
            </a:pPr>
            <a:r>
              <a:rPr lang="es-ES">
                <a:ea typeface="ＭＳ Ｐゴシック" pitchFamily="40" charset="-128"/>
                <a:cs typeface="ＭＳ Ｐゴシック" pitchFamily="40" charset="-128"/>
              </a:rPr>
              <a:t>- Registro oficial en EEUU </a:t>
            </a:r>
            <a:r>
              <a:rPr lang="es-ES">
                <a:ea typeface="ＭＳ Ｐゴシック" pitchFamily="40" charset="-128"/>
                <a:cs typeface="ＭＳ Ｐゴシック" pitchFamily="40" charset="-128"/>
                <a:hlinkClick r:id="rId2"/>
              </a:rPr>
              <a:t>http://www.networksolutions.com</a:t>
            </a:r>
            <a:endParaRPr lang="es-ES">
              <a:ea typeface="ＭＳ Ｐゴシック" pitchFamily="40" charset="-128"/>
              <a:cs typeface="ＭＳ Ｐゴシック" pitchFamily="40" charset="-128"/>
            </a:endParaRPr>
          </a:p>
          <a:p>
            <a:pPr marL="533400" indent="-533400">
              <a:buFontTx/>
              <a:buNone/>
            </a:pPr>
            <a:r>
              <a:rPr lang="es-ES">
                <a:ea typeface="ＭＳ Ｐゴシック" pitchFamily="40" charset="-128"/>
                <a:cs typeface="ＭＳ Ｐゴシック" pitchFamily="40" charset="-128"/>
              </a:rPr>
              <a:t>- En España </a:t>
            </a:r>
            <a:r>
              <a:rPr lang="es-ES">
                <a:ea typeface="ＭＳ Ｐゴシック" pitchFamily="40" charset="-128"/>
                <a:cs typeface="ＭＳ Ｐゴシック" pitchFamily="40" charset="-128"/>
                <a:hlinkClick r:id="rId3"/>
              </a:rPr>
              <a:t>http://www.nic.es</a:t>
            </a:r>
            <a:r>
              <a:rPr lang="es-ES">
                <a:ea typeface="ＭＳ Ｐゴシック" pitchFamily="40" charset="-128"/>
                <a:cs typeface="ＭＳ Ｐゴシック" pitchFamily="40" charset="-128"/>
              </a:rPr>
              <a:t> </a:t>
            </a:r>
            <a:endParaRPr lang="es-ES" sz="2400">
              <a:ea typeface="ＭＳ Ｐゴシック" pitchFamily="40" charset="-128"/>
              <a:cs typeface="ＭＳ Ｐゴシック" pitchFamily="40"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Crear una empresa en Internet</a:t>
            </a:r>
          </a:p>
        </p:txBody>
      </p:sp>
      <p:sp>
        <p:nvSpPr>
          <p:cNvPr id="65539" name="Rectangle 3"/>
          <p:cNvSpPr>
            <a:spLocks noGrp="1" noChangeArrowheads="1"/>
          </p:cNvSpPr>
          <p:nvPr>
            <p:ph idx="1"/>
          </p:nvPr>
        </p:nvSpPr>
        <p:spPr/>
        <p:txBody>
          <a:bodyPr/>
          <a:lstStyle/>
          <a:p>
            <a:pPr marL="533400" indent="-533400">
              <a:buFontTx/>
              <a:buNone/>
            </a:pPr>
            <a:r>
              <a:rPr lang="es-ES">
                <a:ea typeface="ＭＳ Ｐゴシック" pitchFamily="40" charset="-128"/>
                <a:cs typeface="ＭＳ Ｐゴシック" pitchFamily="40" charset="-128"/>
              </a:rPr>
              <a:t>4. Búsqueda de ayudas, financiación</a:t>
            </a:r>
          </a:p>
          <a:p>
            <a:pPr marL="533400" indent="-533400">
              <a:buFontTx/>
              <a:buNone/>
            </a:pPr>
            <a:r>
              <a:rPr lang="es-ES">
                <a:ea typeface="ＭＳ Ｐゴシック" pitchFamily="40" charset="-128"/>
                <a:cs typeface="ＭＳ Ｐゴシック" pitchFamily="40" charset="-128"/>
              </a:rPr>
              <a:t>	- Ejemplo: </a:t>
            </a:r>
            <a:r>
              <a:rPr lang="es-ES">
                <a:ea typeface="ＭＳ Ｐゴシック" pitchFamily="40" charset="-128"/>
                <a:cs typeface="ＭＳ Ｐゴシック" pitchFamily="40" charset="-128"/>
                <a:hlinkClick r:id="rId2"/>
              </a:rPr>
              <a:t>http://www.EntreWorld.com</a:t>
            </a:r>
            <a:r>
              <a:rPr lang="es-ES">
                <a:ea typeface="ＭＳ Ｐゴシック" pitchFamily="40" charset="-128"/>
                <a:cs typeface="ＭＳ Ｐゴシック" pitchFamily="40" charset="-128"/>
              </a:rPr>
              <a:t> ayuda a elaborar plan de negocio, realizar estudios de mercado, solicitar préstamos, etc.</a:t>
            </a:r>
          </a:p>
          <a:p>
            <a:pPr marL="533400" indent="-533400">
              <a:buFontTx/>
              <a:buNone/>
            </a:pPr>
            <a:r>
              <a:rPr lang="es-ES">
                <a:ea typeface="ＭＳ Ｐゴシック" pitchFamily="40" charset="-128"/>
                <a:cs typeface="ＭＳ Ｐゴシック" pitchFamily="40" charset="-128"/>
              </a:rPr>
              <a:t>	- Ejemplo: </a:t>
            </a:r>
            <a:r>
              <a:rPr lang="es-ES">
                <a:ea typeface="ＭＳ Ｐゴシック" pitchFamily="40" charset="-128"/>
                <a:cs typeface="ＭＳ Ｐゴシック" pitchFamily="40" charset="-128"/>
                <a:hlinkClick r:id="rId3"/>
              </a:rPr>
              <a:t>http://www.ayudas.net</a:t>
            </a:r>
            <a:r>
              <a:rPr lang="es-ES">
                <a:ea typeface="ＭＳ Ｐゴシック" pitchFamily="40" charset="-128"/>
                <a:cs typeface="ＭＳ Ｐゴシック" pitchFamily="40" charset="-128"/>
              </a:rPr>
              <a:t> se recogen ayudas y subvenciones de la Unión Europea, comunidades, estado</a:t>
            </a:r>
          </a:p>
          <a:p>
            <a:pPr marL="533400" indent="-533400">
              <a:buFontTx/>
              <a:buNone/>
            </a:pPr>
            <a:endParaRPr lang="es-ES" sz="2400">
              <a:ea typeface="ＭＳ Ｐゴシック" pitchFamily="40" charset="-128"/>
              <a:cs typeface="ＭＳ Ｐゴシック" pitchFamily="4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bwMode="auto">
          <a:ln>
            <a:miter lim="800000"/>
            <a:headEnd/>
            <a:tailEnd/>
          </a:ln>
        </p:spPr>
        <p:txBody>
          <a:bodyPr anchor="t"/>
          <a:lstStyle/>
          <a:p>
            <a:r>
              <a:rPr lang="es-ES" smtClean="0">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2048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Convergen tecnologías de la comunicación</a:t>
            </a:r>
          </a:p>
          <a:p>
            <a:pPr lvl="1"/>
            <a:r>
              <a:rPr lang="es-ES"/>
              <a:t>Teletrabajo</a:t>
            </a:r>
          </a:p>
          <a:p>
            <a:pPr lvl="1"/>
            <a:r>
              <a:rPr lang="es-ES"/>
              <a:t>Publicidad en Internet</a:t>
            </a:r>
          </a:p>
          <a:p>
            <a:pPr lvl="1"/>
            <a:r>
              <a:rPr lang="es-ES"/>
              <a:t>Publicaciones electrónicas</a:t>
            </a:r>
          </a:p>
          <a:p>
            <a:pPr lvl="1"/>
            <a:r>
              <a:rPr lang="es-ES"/>
              <a:t>Intranet</a:t>
            </a:r>
          </a:p>
          <a:p>
            <a:pPr lvl="1"/>
            <a:r>
              <a:rPr lang="es-ES"/>
              <a:t>Compras electrónicas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bwMode="auto">
          <a:ln>
            <a:miter lim="800000"/>
            <a:headEnd/>
            <a:tailEnd/>
          </a:ln>
        </p:spPr>
        <p:txBody>
          <a:bodyPr anchor="t"/>
          <a:lstStyle/>
          <a:p>
            <a:r>
              <a:rPr lang="es-ES" smtClean="0">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21507" name="Rectangle 3"/>
          <p:cNvSpPr>
            <a:spLocks noGrp="1" noChangeArrowheads="1"/>
          </p:cNvSpPr>
          <p:nvPr>
            <p:ph idx="1"/>
          </p:nvPr>
        </p:nvSpPr>
        <p:spPr/>
        <p:txBody>
          <a:bodyPr/>
          <a:lstStyle/>
          <a:p>
            <a:r>
              <a:rPr lang="es-ES" sz="2400">
                <a:ea typeface="ＭＳ Ｐゴシック" pitchFamily="40" charset="-128"/>
                <a:cs typeface="ＭＳ Ｐゴシック" pitchFamily="40" charset="-128"/>
              </a:rPr>
              <a:t>B2C: Business to Consumer</a:t>
            </a:r>
          </a:p>
          <a:p>
            <a:r>
              <a:rPr lang="es-ES" sz="2400">
                <a:ea typeface="ＭＳ Ｐゴシック" pitchFamily="40" charset="-128"/>
                <a:cs typeface="ＭＳ Ｐゴシック" pitchFamily="40" charset="-128"/>
              </a:rPr>
              <a:t>B2B: Business to Business</a:t>
            </a:r>
          </a:p>
          <a:p>
            <a:r>
              <a:rPr lang="es-ES" sz="2400">
                <a:ea typeface="ＭＳ Ｐゴシック" pitchFamily="40" charset="-128"/>
                <a:cs typeface="ＭＳ Ｐゴシック" pitchFamily="40" charset="-128"/>
              </a:rPr>
              <a:t>C2C: Consumer to Consumer</a:t>
            </a:r>
          </a:p>
          <a:p>
            <a:r>
              <a:rPr lang="es-ES" sz="2400">
                <a:ea typeface="ＭＳ Ｐゴシック" pitchFamily="40" charset="-128"/>
                <a:cs typeface="ＭＳ Ｐゴシック" pitchFamily="40" charset="-128"/>
              </a:rPr>
              <a:t>C2B: Consumer to Business</a:t>
            </a:r>
          </a:p>
          <a:p>
            <a:r>
              <a:rPr lang="es-ES" sz="2400">
                <a:ea typeface="ＭＳ Ｐゴシック" pitchFamily="40" charset="-128"/>
                <a:cs typeface="ＭＳ Ｐゴシック" pitchFamily="40" charset="-128"/>
              </a:rPr>
              <a:t>A2B/C/A: Administration to Business/Consumer/Administration (e-goverment)</a:t>
            </a:r>
          </a:p>
          <a:p>
            <a:r>
              <a:rPr lang="es-ES" sz="2400">
                <a:ea typeface="ＭＳ Ｐゴシック" pitchFamily="40" charset="-128"/>
                <a:cs typeface="ＭＳ Ｐゴシック" pitchFamily="40" charset="-128"/>
              </a:rPr>
              <a:t>P2P: Peer to Peer</a:t>
            </a:r>
          </a:p>
          <a:p>
            <a:r>
              <a:rPr lang="es-ES" sz="2400">
                <a:ea typeface="ＭＳ Ｐゴシック" pitchFamily="40" charset="-128"/>
                <a:cs typeface="ＭＳ Ｐゴシック" pitchFamily="40" charset="-128"/>
              </a:rPr>
              <a:t>B2E: Business to Employee</a:t>
            </a:r>
          </a:p>
          <a:p>
            <a:endParaRPr lang="es-ES" sz="2400">
              <a:ea typeface="ＭＳ Ｐゴシック" pitchFamily="40" charset="-128"/>
              <a:cs typeface="ＭＳ Ｐゴシック" pitchFamily="4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bwMode="auto">
          <a:ln>
            <a:miter lim="800000"/>
            <a:headEnd/>
            <a:tailEnd/>
          </a:ln>
        </p:spPr>
        <p:txBody>
          <a:bodyPr anchor="t">
            <a:normAutofit/>
          </a:bodyPr>
          <a:lstStyle/>
          <a:p>
            <a:pPr>
              <a:defRPr/>
            </a:pPr>
            <a:r>
              <a:rPr lang="es-ES"/>
              <a:t>B2C: Business to Consumer</a:t>
            </a:r>
          </a:p>
        </p:txBody>
      </p:sp>
      <p:sp>
        <p:nvSpPr>
          <p:cNvPr id="13315" name="Rectangle 3"/>
          <p:cNvSpPr>
            <a:spLocks noGrp="1" noChangeArrowheads="1"/>
          </p:cNvSpPr>
          <p:nvPr>
            <p:ph idx="1"/>
          </p:nvPr>
        </p:nvSpPr>
        <p:spPr>
          <a:xfrm>
            <a:off x="838200" y="1524000"/>
            <a:ext cx="7693025" cy="4568825"/>
          </a:xfrm>
        </p:spPr>
        <p:txBody>
          <a:bodyPr>
            <a:normAutofit/>
          </a:bodyPr>
          <a:lstStyle/>
          <a:p>
            <a:pPr fontAlgn="auto">
              <a:lnSpc>
                <a:spcPct val="90000"/>
              </a:lnSpc>
              <a:spcAft>
                <a:spcPts val="0"/>
              </a:spcAft>
              <a:buFont typeface="Wingdings 3" charset="2"/>
              <a:buChar char=""/>
              <a:defRPr/>
            </a:pPr>
            <a:r>
              <a:rPr lang="es-ES" dirty="0">
                <a:ea typeface="+mn-ea"/>
                <a:cs typeface="+mn-cs"/>
              </a:rPr>
              <a:t>Venta de productos finales a un consumidor</a:t>
            </a:r>
          </a:p>
          <a:p>
            <a:pPr lvl="1" fontAlgn="auto">
              <a:lnSpc>
                <a:spcPct val="90000"/>
              </a:lnSpc>
              <a:spcAft>
                <a:spcPts val="0"/>
              </a:spcAft>
              <a:buFont typeface="Verdana" charset="0"/>
              <a:buChar char="◦"/>
              <a:defRPr/>
            </a:pPr>
            <a:r>
              <a:rPr lang="es-ES" dirty="0">
                <a:ea typeface="+mn-ea"/>
              </a:rPr>
              <a:t>Medios de pago</a:t>
            </a:r>
          </a:p>
          <a:p>
            <a:pPr lvl="1" fontAlgn="auto">
              <a:lnSpc>
                <a:spcPct val="90000"/>
              </a:lnSpc>
              <a:spcAft>
                <a:spcPts val="0"/>
              </a:spcAft>
              <a:buFont typeface="Verdana" charset="0"/>
              <a:buChar char="◦"/>
              <a:defRPr/>
            </a:pPr>
            <a:r>
              <a:rPr lang="es-ES" dirty="0">
                <a:ea typeface="+mn-ea"/>
              </a:rPr>
              <a:t>Formas de envío</a:t>
            </a:r>
          </a:p>
          <a:p>
            <a:pPr lvl="1" fontAlgn="auto">
              <a:lnSpc>
                <a:spcPct val="90000"/>
              </a:lnSpc>
              <a:spcAft>
                <a:spcPts val="0"/>
              </a:spcAft>
              <a:buFont typeface="Verdana" charset="0"/>
              <a:buChar char="◦"/>
              <a:defRPr/>
            </a:pPr>
            <a:r>
              <a:rPr lang="es-ES" dirty="0">
                <a:ea typeface="+mn-ea"/>
              </a:rPr>
              <a:t>Impuestos</a:t>
            </a:r>
          </a:p>
          <a:p>
            <a:pPr lvl="1" fontAlgn="auto">
              <a:lnSpc>
                <a:spcPct val="90000"/>
              </a:lnSpc>
              <a:spcAft>
                <a:spcPts val="0"/>
              </a:spcAft>
              <a:buFont typeface="Verdana" charset="0"/>
              <a:buChar char="◦"/>
              <a:defRPr/>
            </a:pPr>
            <a:r>
              <a:rPr lang="es-ES" dirty="0">
                <a:ea typeface="+mn-ea"/>
              </a:rPr>
              <a:t>Plazos de entrega</a:t>
            </a:r>
          </a:p>
          <a:p>
            <a:pPr lvl="1" fontAlgn="auto">
              <a:lnSpc>
                <a:spcPct val="90000"/>
              </a:lnSpc>
              <a:spcAft>
                <a:spcPts val="0"/>
              </a:spcAft>
              <a:buFont typeface="Verdana" charset="0"/>
              <a:buChar char="◦"/>
              <a:defRPr/>
            </a:pPr>
            <a:r>
              <a:rPr lang="es-ES" dirty="0">
                <a:ea typeface="+mn-ea"/>
              </a:rPr>
              <a:t>Garantía</a:t>
            </a:r>
          </a:p>
          <a:p>
            <a:pPr lvl="1" fontAlgn="auto">
              <a:lnSpc>
                <a:spcPct val="90000"/>
              </a:lnSpc>
              <a:spcAft>
                <a:spcPts val="0"/>
              </a:spcAft>
              <a:buFont typeface="Verdana" charset="0"/>
              <a:buChar char="◦"/>
              <a:defRPr/>
            </a:pPr>
            <a:r>
              <a:rPr lang="es-ES" dirty="0">
                <a:ea typeface="+mn-ea"/>
              </a:rPr>
              <a:t>Devoluciones de material</a:t>
            </a:r>
          </a:p>
          <a:p>
            <a:pPr lvl="1" fontAlgn="auto">
              <a:lnSpc>
                <a:spcPct val="90000"/>
              </a:lnSpc>
              <a:spcAft>
                <a:spcPts val="0"/>
              </a:spcAft>
              <a:buFont typeface="Verdana" charset="0"/>
              <a:buChar char="◦"/>
              <a:defRPr/>
            </a:pPr>
            <a:r>
              <a:rPr lang="es-ES" dirty="0">
                <a:ea typeface="+mn-ea"/>
              </a:rPr>
              <a:t>Servicio de postventa</a:t>
            </a:r>
          </a:p>
          <a:p>
            <a:pPr lvl="1" fontAlgn="auto">
              <a:lnSpc>
                <a:spcPct val="90000"/>
              </a:lnSpc>
              <a:spcAft>
                <a:spcPts val="0"/>
              </a:spcAft>
              <a:buFont typeface="Verdana" charset="0"/>
              <a:buChar char="◦"/>
              <a:defRPr/>
            </a:pPr>
            <a:r>
              <a:rPr lang="es-ES" dirty="0">
                <a:ea typeface="+mn-ea"/>
              </a:rPr>
              <a:t>Protección de datos</a:t>
            </a:r>
          </a:p>
        </p:txBody>
      </p:sp>
      <p:sp>
        <p:nvSpPr>
          <p:cNvPr id="22532"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
        <p:nvSpPr>
          <p:cNvPr id="22533" name="Text Box 5"/>
          <p:cNvSpPr txBox="1">
            <a:spLocks noChangeArrowheads="1"/>
          </p:cNvSpPr>
          <p:nvPr/>
        </p:nvSpPr>
        <p:spPr bwMode="auto">
          <a:xfrm>
            <a:off x="950913" y="6256338"/>
            <a:ext cx="4352602" cy="369332"/>
          </a:xfrm>
          <a:prstGeom prst="rect">
            <a:avLst/>
          </a:prstGeom>
          <a:noFill/>
          <a:ln w="9525">
            <a:noFill/>
            <a:miter lim="800000"/>
            <a:headEnd/>
            <a:tailEnd/>
          </a:ln>
        </p:spPr>
        <p:txBody>
          <a:bodyPr wrap="none">
            <a:prstTxWarp prst="textNoShape">
              <a:avLst/>
            </a:prstTxWarp>
            <a:spAutoFit/>
          </a:bodyPr>
          <a:lstStyle/>
          <a:p>
            <a:r>
              <a:rPr lang="es-ES" sz="1800" dirty="0" err="1"/>
              <a:t>Barrabes.com</a:t>
            </a:r>
            <a:r>
              <a:rPr lang="es-ES" sz="1800" dirty="0"/>
              <a:t>   http://</a:t>
            </a:r>
            <a:r>
              <a:rPr lang="es-ES" sz="1800" dirty="0" err="1" smtClean="0"/>
              <a:t>www.barrabes.com</a:t>
            </a:r>
            <a:endParaRPr lang="es-E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s-ES" sz="3200" dirty="0" smtClean="0"/>
              <a:t>B2C: Business to Consumer</a:t>
            </a:r>
            <a:br>
              <a:rPr lang="es-ES" sz="3200" dirty="0" smtClean="0"/>
            </a:br>
            <a:r>
              <a:rPr lang="es-ES" sz="3200" dirty="0" smtClean="0"/>
              <a:t>Elementos de una tienda online</a:t>
            </a:r>
            <a:br>
              <a:rPr lang="es-ES" sz="3200" dirty="0" smtClean="0"/>
            </a:br>
            <a:endParaRPr lang="es-ES" sz="3200" dirty="0"/>
          </a:p>
        </p:txBody>
      </p:sp>
      <p:sp>
        <p:nvSpPr>
          <p:cNvPr id="3" name="Content Placeholder 2"/>
          <p:cNvSpPr>
            <a:spLocks noGrp="1"/>
          </p:cNvSpPr>
          <p:nvPr>
            <p:ph idx="1"/>
          </p:nvPr>
        </p:nvSpPr>
        <p:spPr/>
        <p:txBody>
          <a:bodyPr/>
          <a:lstStyle/>
          <a:p>
            <a:pPr>
              <a:buFont typeface="Wingdings 3" charset="2"/>
              <a:buChar char=""/>
              <a:defRPr/>
            </a:pPr>
            <a:r>
              <a:rPr lang="es-ES" sz="2500" dirty="0" smtClean="0"/>
              <a:t>Catálogo de productos	 </a:t>
            </a:r>
          </a:p>
          <a:p>
            <a:pPr>
              <a:buFont typeface="Wingdings 3" charset="2"/>
              <a:buChar char=""/>
              <a:defRPr/>
            </a:pPr>
            <a:r>
              <a:rPr lang="es-ES" sz="2500" dirty="0" smtClean="0"/>
              <a:t>Carrito de compra	</a:t>
            </a:r>
          </a:p>
          <a:p>
            <a:pPr>
              <a:buFont typeface="Wingdings 3" charset="2"/>
              <a:buChar char=""/>
              <a:defRPr/>
            </a:pPr>
            <a:r>
              <a:rPr lang="es-ES" sz="2500" dirty="0" smtClean="0"/>
              <a:t>Proceso de registro	</a:t>
            </a:r>
          </a:p>
          <a:p>
            <a:pPr>
              <a:buFont typeface="Wingdings 3" charset="2"/>
              <a:buChar char=""/>
              <a:defRPr/>
            </a:pPr>
            <a:r>
              <a:rPr lang="es-ES" sz="2500" dirty="0" smtClean="0"/>
              <a:t>Proceso de venta: </a:t>
            </a:r>
          </a:p>
          <a:p>
            <a:pPr lvl="1">
              <a:buFont typeface="Verdana" charset="0"/>
              <a:buChar char="◦"/>
              <a:defRPr/>
            </a:pPr>
            <a:r>
              <a:rPr lang="es-ES" sz="1600" dirty="0" smtClean="0"/>
              <a:t>Conversion funnel	 (embudo)</a:t>
            </a:r>
          </a:p>
          <a:p>
            <a:pPr>
              <a:buFont typeface="Wingdings 3" charset="2"/>
              <a:buChar char=""/>
              <a:defRPr/>
            </a:pPr>
            <a:r>
              <a:rPr lang="es-ES" sz="2500" dirty="0" smtClean="0"/>
              <a:t>Motor interno de búsqueda	</a:t>
            </a:r>
          </a:p>
          <a:p>
            <a:pPr>
              <a:buFont typeface="Wingdings 3" charset="2"/>
              <a:buChar char=""/>
              <a:defRPr/>
            </a:pPr>
            <a:r>
              <a:rPr lang="es-ES" sz="2500" dirty="0" smtClean="0"/>
              <a:t>Motor de recomendaciones	</a:t>
            </a:r>
          </a:p>
          <a:p>
            <a:pPr>
              <a:buFont typeface="Wingdings 3" charset="2"/>
              <a:buChar char=""/>
              <a:defRPr/>
            </a:pPr>
            <a:r>
              <a:rPr lang="es-ES" sz="2500" dirty="0" smtClean="0"/>
              <a:t>Certificado de seguridad</a:t>
            </a:r>
          </a:p>
          <a:p>
            <a:pPr lvl="1">
              <a:buFont typeface="Verdana" charset="0"/>
              <a:buChar char="◦"/>
              <a:defRPr/>
            </a:pPr>
            <a:r>
              <a:rPr lang="es-ES" sz="1600" dirty="0" smtClean="0"/>
              <a:t>SSL	</a:t>
            </a:r>
          </a:p>
          <a:p>
            <a:pPr>
              <a:buFont typeface="Wingdings 3" charset="2"/>
              <a:buChar char=""/>
              <a:defRPr/>
            </a:pPr>
            <a:r>
              <a:rPr lang="es-ES" sz="2500" dirty="0" smtClean="0"/>
              <a:t>Gestión de stocks	</a:t>
            </a:r>
          </a:p>
          <a:p>
            <a:pPr>
              <a:buFont typeface="Wingdings 3" charset="2"/>
              <a:buChar char=""/>
              <a:defRPr/>
            </a:pPr>
            <a:r>
              <a:rPr lang="es-ES" sz="2500" dirty="0" smtClean="0"/>
              <a:t>Integración de sistemas de gestión</a:t>
            </a:r>
          </a:p>
          <a:p>
            <a:pPr marL="342900" lvl="1" indent="-342900">
              <a:spcBef>
                <a:spcPct val="0"/>
              </a:spcBef>
              <a:buSzPct val="75000"/>
              <a:buFont typeface="Wingdings 3" charset="2"/>
              <a:buChar char=""/>
              <a:defRPr/>
            </a:pPr>
            <a:r>
              <a:rPr lang="es-ES" sz="2200" dirty="0" smtClean="0"/>
              <a:t>Ejemplo: Shopsland http/www.shopsland.com</a:t>
            </a:r>
          </a:p>
          <a:p>
            <a:pPr>
              <a:buFont typeface="Wingdings 3" charset="2"/>
              <a:buChar char=""/>
              <a:defRPr/>
            </a:pPr>
            <a:endParaRPr lang="es-E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bwMode="auto">
          <a:ln>
            <a:miter lim="800000"/>
            <a:headEnd/>
            <a:tailEnd/>
          </a:ln>
        </p:spPr>
        <p:txBody>
          <a:bodyPr anchor="t">
            <a:normAutofit fontScale="90000"/>
          </a:bodyPr>
          <a:lstStyle/>
          <a:p>
            <a:pPr algn="ctr"/>
            <a:r>
              <a:rPr lang="es-ES" sz="3200">
                <a:effectLst>
                  <a:outerShdw blurRad="38100" dist="38100" dir="2700000" algn="tl">
                    <a:srgbClr val="DDDDDD"/>
                  </a:outerShdw>
                </a:effectLst>
                <a:ea typeface="ＭＳ Ｐゴシック" pitchFamily="40" charset="-128"/>
                <a:cs typeface="ＭＳ Ｐゴシック" pitchFamily="40" charset="-128"/>
              </a:rPr>
              <a:t>B2C: Business to Consumer</a:t>
            </a:r>
            <a:br>
              <a:rPr lang="es-ES" sz="3200">
                <a:effectLst>
                  <a:outerShdw blurRad="38100" dist="38100" dir="2700000" algn="tl">
                    <a:srgbClr val="DDDDDD"/>
                  </a:outerShdw>
                </a:effectLst>
                <a:ea typeface="ＭＳ Ｐゴシック" pitchFamily="40" charset="-128"/>
                <a:cs typeface="ＭＳ Ｐゴシック" pitchFamily="40" charset="-128"/>
              </a:rPr>
            </a:br>
            <a:r>
              <a:rPr lang="es-ES" sz="3200">
                <a:effectLst>
                  <a:outerShdw blurRad="38100" dist="38100" dir="2700000" algn="tl">
                    <a:srgbClr val="DDDDDD"/>
                  </a:outerShdw>
                </a:effectLst>
                <a:ea typeface="ＭＳ Ｐゴシック" pitchFamily="40" charset="-128"/>
                <a:cs typeface="ＭＳ Ｐゴシック" pitchFamily="40" charset="-128"/>
              </a:rPr>
              <a:t>Pasarela de pago o TPV Virtual</a:t>
            </a:r>
            <a:br>
              <a:rPr lang="es-ES" sz="3200">
                <a:effectLst>
                  <a:outerShdw blurRad="38100" dist="38100" dir="2700000" algn="tl">
                    <a:srgbClr val="DDDDDD"/>
                  </a:outerShdw>
                </a:effectLst>
                <a:ea typeface="ＭＳ Ｐゴシック" pitchFamily="40" charset="-128"/>
                <a:cs typeface="ＭＳ Ｐゴシック" pitchFamily="40" charset="-128"/>
              </a:rPr>
            </a:br>
            <a:endParaRPr lang="es-ES" sz="3200">
              <a:effectLst>
                <a:outerShdw blurRad="38100" dist="38100" dir="2700000" algn="tl">
                  <a:srgbClr val="DDDDDD"/>
                </a:outerShdw>
              </a:effectLst>
              <a:ea typeface="ＭＳ Ｐゴシック" pitchFamily="40" charset="-128"/>
              <a:cs typeface="ＭＳ Ｐゴシック" pitchFamily="40" charset="-128"/>
            </a:endParaRPr>
          </a:p>
        </p:txBody>
      </p:sp>
      <p:sp>
        <p:nvSpPr>
          <p:cNvPr id="24579" name="Rectangle 3"/>
          <p:cNvSpPr>
            <a:spLocks noGrp="1" noChangeArrowheads="1"/>
          </p:cNvSpPr>
          <p:nvPr>
            <p:ph idx="1"/>
          </p:nvPr>
        </p:nvSpPr>
        <p:spPr>
          <a:xfrm>
            <a:off x="838200" y="1600200"/>
            <a:ext cx="7693025" cy="4492625"/>
          </a:xfrm>
        </p:spPr>
        <p:txBody>
          <a:bodyPr/>
          <a:lstStyle/>
          <a:p>
            <a:r>
              <a:rPr lang="es-ES" sz="2500" smtClean="0">
                <a:ea typeface="ＭＳ Ｐゴシック" pitchFamily="40" charset="-128"/>
                <a:cs typeface="ＭＳ Ｐゴシック" pitchFamily="40" charset="-128"/>
              </a:rPr>
              <a:t>Cliente compra mediante alguna aplicación de e-commerce</a:t>
            </a:r>
          </a:p>
          <a:p>
            <a:r>
              <a:rPr lang="es-ES" sz="2500" smtClean="0">
                <a:ea typeface="ＭＳ Ｐゴシック" pitchFamily="40" charset="-128"/>
                <a:cs typeface="ＭＳ Ｐゴシック" pitchFamily="40" charset="-128"/>
              </a:rPr>
              <a:t>La aplicación redirigirse al sitio web del banco indicando el importe</a:t>
            </a:r>
          </a:p>
          <a:p>
            <a:r>
              <a:rPr lang="es-ES" sz="2500" smtClean="0">
                <a:ea typeface="ＭＳ Ｐゴシック" pitchFamily="40" charset="-128"/>
                <a:cs typeface="ＭＳ Ｐゴシック" pitchFamily="40" charset="-128"/>
              </a:rPr>
              <a:t>El número de tarjeta de crédito viaja encriptado al banco</a:t>
            </a:r>
          </a:p>
          <a:p>
            <a:r>
              <a:rPr lang="es-ES" sz="2500" smtClean="0">
                <a:ea typeface="ＭＳ Ｐゴシック" pitchFamily="40" charset="-128"/>
                <a:cs typeface="ＭＳ Ｐゴシック" pitchFamily="40" charset="-128"/>
              </a:rPr>
              <a:t>El banco comprueba validez de la tarjeta y realiza el cobro en la cuenta del vendedor</a:t>
            </a:r>
          </a:p>
          <a:p>
            <a:r>
              <a:rPr lang="es-ES" sz="2500" smtClean="0">
                <a:ea typeface="ＭＳ Ｐゴシック" pitchFamily="40" charset="-128"/>
                <a:cs typeface="ＭＳ Ｐゴシック" pitchFamily="40" charset="-128"/>
              </a:rPr>
              <a:t>El banco redirige a la aplicación de comercio electrónico indicando si se pudo hacer el cobro</a:t>
            </a:r>
          </a:p>
          <a:p>
            <a:endParaRPr lang="es-ES" sz="2500" smtClean="0">
              <a:ea typeface="ＭＳ Ｐゴシック" pitchFamily="40" charset="-128"/>
              <a:cs typeface="ＭＳ Ｐゴシック" pitchFamily="40" charset="-128"/>
            </a:endParaRPr>
          </a:p>
          <a:p>
            <a:pPr lvl="1"/>
            <a:endParaRPr lang="es-ES" sz="2000" smtClean="0"/>
          </a:p>
        </p:txBody>
      </p:sp>
      <p:sp>
        <p:nvSpPr>
          <p:cNvPr id="24580"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8387</TotalTime>
  <Words>2289</Words>
  <Application>Microsoft Macintosh PowerPoint</Application>
  <PresentationFormat>Presentación en pantalla (4:3)</PresentationFormat>
  <Paragraphs>308</Paragraphs>
  <Slides>44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44</vt:i4>
      </vt:variant>
    </vt:vector>
  </HeadingPairs>
  <TitlesOfParts>
    <vt:vector size="55" baseType="lpstr">
      <vt:lpstr>Arial Narrow</vt:lpstr>
      <vt:lpstr>Eras Medium ITC</vt:lpstr>
      <vt:lpstr>ＭＳ Ｐゴシック</vt:lpstr>
      <vt:lpstr>Tahoma</vt:lpstr>
      <vt:lpstr>Verdana</vt:lpstr>
      <vt:lpstr>Wingdings</vt:lpstr>
      <vt:lpstr>Wingdings 2</vt:lpstr>
      <vt:lpstr>Wingdings 3</vt:lpstr>
      <vt:lpstr>ヒラギノ角ゴ Pro W3</vt:lpstr>
      <vt:lpstr>Arial</vt:lpstr>
      <vt:lpstr>11_Concurrencia</vt:lpstr>
      <vt:lpstr>Tema 10: El negocio electrónico</vt:lpstr>
      <vt:lpstr>Presentación de PowerPoint</vt:lpstr>
      <vt:lpstr> NUEVA ECONOMÍA- NUEVAS TECNOLOGÍAS DE LA INFORMACIÓN</vt:lpstr>
      <vt:lpstr>Negocio Electrónico</vt:lpstr>
      <vt:lpstr>Negocio Electrónico</vt:lpstr>
      <vt:lpstr>Negocio Electrónico</vt:lpstr>
      <vt:lpstr>B2C: Business to Consumer</vt:lpstr>
      <vt:lpstr>B2C: Business to Consumer Elementos de una tienda online </vt:lpstr>
      <vt:lpstr>B2C: Business to Consumer Pasarela de pago o TPV Virtual </vt:lpstr>
      <vt:lpstr>B2C: Business to Consumer Pasarela de pago o TPV Virtual </vt:lpstr>
      <vt:lpstr>B2C: Business to Consumer Pasarela de pago o TPV Virtual</vt:lpstr>
      <vt:lpstr>B2C: Business to Consumer Otros medios de pago</vt:lpstr>
      <vt:lpstr>B2B: Business to Business </vt:lpstr>
      <vt:lpstr>B2B: Business to Business</vt:lpstr>
      <vt:lpstr>B2B: Business to Business</vt:lpstr>
      <vt:lpstr>B2B: Business to Business</vt:lpstr>
      <vt:lpstr>B2B: Business to Business</vt:lpstr>
      <vt:lpstr>B2B: Business to Business</vt:lpstr>
      <vt:lpstr>A2B/C/A: Administration to …</vt:lpstr>
      <vt:lpstr>A2B/C/A: Administration to …</vt:lpstr>
      <vt:lpstr>e-CRM (Customer Relation Management)</vt:lpstr>
      <vt:lpstr>e-CRM (Customer Relation Management)</vt:lpstr>
      <vt:lpstr>Publicidad en Internet</vt:lpstr>
      <vt:lpstr>Publicidad en Internet</vt:lpstr>
      <vt:lpstr>Publicidad en Internet</vt:lpstr>
      <vt:lpstr>Publicidad en Internet</vt:lpstr>
      <vt:lpstr>Publicidad en Internet</vt:lpstr>
      <vt:lpstr>Publicidad en Internet</vt:lpstr>
      <vt:lpstr>Publicidad en Internet</vt:lpstr>
      <vt:lpstr>Publicidad en Internet</vt:lpstr>
      <vt:lpstr>Modelos de contratación publicitarias</vt:lpstr>
      <vt:lpstr>Parámetros de medición del rendimiento de las acciones de publicidad online</vt:lpstr>
      <vt:lpstr>Atraer. Fuentes de tráfico</vt:lpstr>
      <vt:lpstr>SEO</vt:lpstr>
      <vt:lpstr>SEM</vt:lpstr>
      <vt:lpstr>E-Mobile</vt:lpstr>
      <vt:lpstr>E-Mobile</vt:lpstr>
      <vt:lpstr>Social Media Marketing</vt:lpstr>
      <vt:lpstr>Social Media Marketing Estrategia</vt:lpstr>
      <vt:lpstr>Social Media Marketing Audiencia</vt:lpstr>
      <vt:lpstr>Crear una empresa en Internet</vt:lpstr>
      <vt:lpstr>Crear una empresa en Internet</vt:lpstr>
      <vt:lpstr>Crear una empresa en Internet</vt:lpstr>
      <vt:lpstr>Crear una empresa en Internet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Administrador</dc:creator>
  <cp:lastModifiedBy>Usuario de Microsoft Office</cp:lastModifiedBy>
  <cp:revision>884</cp:revision>
  <cp:lastPrinted>1601-01-01T00:00:00Z</cp:lastPrinted>
  <dcterms:created xsi:type="dcterms:W3CDTF">2015-10-20T10:34:32Z</dcterms:created>
  <dcterms:modified xsi:type="dcterms:W3CDTF">2017-11-28T13:04:35Z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