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761"/>
  </p:normalViewPr>
  <p:slideViewPr>
    <p:cSldViewPr snapToObjects="1">
      <p:cViewPr varScale="1">
        <p:scale>
          <a:sx n="56" d="100"/>
          <a:sy n="56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AEA6-11DA-8A45-A96F-B655DB90E4B2}" type="datetime1">
              <a:rPr lang="en-US"/>
              <a:pPr>
                <a:defRPr/>
              </a:pPr>
              <a:t>12/10/17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  <a:endParaRPr lang="es-E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5FECE4-A74D-2549-B048-1898E5790C3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715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0A12F0-CA5A-4E4E-934D-E246EF9AADFF}" type="slidenum">
              <a:rPr lang="es-E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s-E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6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764CBA-71DD-1741-8F5C-D3E9A1B26259}" type="slidenum">
              <a:rPr lang="es-E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s-E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32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B0DE1E-F4E2-3540-B0C5-A050997B4721}" type="slidenum">
              <a:rPr lang="es-E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s-E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0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254035-D06A-F84B-9924-DD04DD21D7C1}" type="slidenum">
              <a:rPr lang="es-E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s-E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6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693B96-441A-7F4D-A456-44D3880E9F3C}" type="slidenum">
              <a:rPr lang="es-E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s-E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08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2B990-5F5D-9845-A195-ED205F99266F}" type="datetime1">
              <a:rPr lang="en-US"/>
              <a:pPr>
                <a:defRPr/>
              </a:pPr>
              <a:t>12/10/17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3D140-C37B-D04E-A8B7-5B4554760B3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AF33-F3C6-2B4D-9586-275FD0BEBCC0}" type="datetime1">
              <a:rPr lang="en-US"/>
              <a:pPr>
                <a:defRPr/>
              </a:pPr>
              <a:t>12/10/17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74088-E166-2240-8F4C-0FE0EDE1A61B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32BB1-0E05-AD4A-BC64-7510028B8A38}" type="datetime1">
              <a:rPr lang="en-US"/>
              <a:pPr>
                <a:defRPr/>
              </a:pPr>
              <a:t>12/10/17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3CAA6-91EA-AC46-A8D5-6E0DE7D4A67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8625-5503-9147-98EE-2F7A33AC173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85096-E6FA-3F4B-BF0C-9157EF201AF5}" type="datetime1">
              <a:rPr lang="en-US"/>
              <a:pPr>
                <a:defRPr/>
              </a:pPr>
              <a:t>12/10/17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16CE6-681E-F844-9023-9FFCA3163476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8E1E9-4891-1C41-8663-3DF390C33C0C}" type="datetime1">
              <a:rPr lang="en-US"/>
              <a:pPr>
                <a:defRPr/>
              </a:pPr>
              <a:t>12/10/17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3641A-AFB7-854D-9A0F-8EBB10224F3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17C41-13BE-3141-88E1-74DF97C4FECF}" type="datetime1">
              <a:rPr lang="en-US"/>
              <a:pPr>
                <a:defRPr/>
              </a:pPr>
              <a:t>12/10/17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D4F42-168B-1348-8EE8-7BF0077E01D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A29D5-5054-0243-A4ED-C336A3FD4F48}" type="datetime1">
              <a:rPr lang="en-US"/>
              <a:pPr>
                <a:defRPr/>
              </a:pPr>
              <a:t>12/10/17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5A6C7-3D84-AD43-95B5-812280DEDD4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A3C13-B761-8942-8D87-AD6CB6FB2C6C}" type="datetime1">
              <a:rPr lang="en-US"/>
              <a:pPr>
                <a:defRPr/>
              </a:pPr>
              <a:t>12/10/17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70B97-80D3-204B-86E2-CC81548E4646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63C4C-CBE7-F74E-8813-A995FB104647}" type="datetime1">
              <a:rPr lang="en-US"/>
              <a:pPr>
                <a:defRPr/>
              </a:pPr>
              <a:t>12/10/17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665F7-94B0-344E-BBB1-B95868DC3F2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2FBED-9304-3B4D-8A3D-A155D497C402}" type="datetime1">
              <a:rPr lang="en-US"/>
              <a:pPr>
                <a:defRPr/>
              </a:pPr>
              <a:t>12/10/17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498F3-4D93-434E-B300-1BB3D22F0E6B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30929-057E-8D45-A29B-093FDF583103}" type="datetime1">
              <a:rPr lang="en-US"/>
              <a:pPr>
                <a:defRPr/>
              </a:pPr>
              <a:t>12/10/17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756DA-0C78-D74F-9C25-24A67154DEB1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9B44F3-C782-974B-A46C-8B8E5771CAA7}" type="datetime1">
              <a:rPr lang="en-US"/>
              <a:pPr>
                <a:defRPr/>
              </a:pPr>
              <a:t>12/10/17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B915FA9-F30E-3C44-8BB3-D1B1CC24AC01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Hoja_de_c_lculo_de_Microsoft_Excel_97_-_20041.xls"/><Relationship Id="rId7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Tema 11: </a:t>
            </a:r>
            <a:r>
              <a:rPr lang="es-ES" dirty="0">
                <a:ea typeface="+mj-ea"/>
                <a:cs typeface="+mj-cs"/>
              </a:rPr>
              <a:t>Módelo de negocios para Start Up</a:t>
            </a: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800">
                <a:latin typeface="Calibri" charset="0"/>
              </a:rPr>
              <a:t>Grado en Ingeniería Informática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11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2. Propuesta de valor</a:t>
            </a:r>
          </a:p>
        </p:txBody>
      </p:sp>
      <p:sp>
        <p:nvSpPr>
          <p:cNvPr id="24582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83026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¿Cuál es la necesidad/problema/oportunidad que estamos generando?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000" b="1">
                <a:latin typeface="Calibri" charset="0"/>
                <a:ea typeface="Calibri" charset="0"/>
                <a:cs typeface="Calibri" charset="0"/>
              </a:rPr>
              <a:t>¿Diferencia de precio?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000" b="1">
                <a:latin typeface="Calibri" charset="0"/>
                <a:ea typeface="Calibri" charset="0"/>
                <a:cs typeface="Calibri" charset="0"/>
              </a:rPr>
              <a:t>¿Calidad del material/proceso?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000" b="1">
                <a:latin typeface="Calibri" charset="0"/>
                <a:ea typeface="Calibri" charset="0"/>
                <a:cs typeface="Calibri" charset="0"/>
              </a:rPr>
              <a:t>¿Ahorro de tiempo?</a:t>
            </a:r>
          </a:p>
          <a:p>
            <a:pPr marL="777875" lvl="1" indent="-320675">
              <a:lnSpc>
                <a:spcPct val="150000"/>
              </a:lnSpc>
            </a:pPr>
            <a:endParaRPr lang="es-ES_tradnl" sz="20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58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9638" y="3429000"/>
            <a:ext cx="295751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11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¿Donde está la aportación de valor?</a:t>
            </a:r>
          </a:p>
        </p:txBody>
      </p:sp>
      <p:sp>
        <p:nvSpPr>
          <p:cNvPr id="25607" name="TextBox 1"/>
          <p:cNvSpPr txBox="1">
            <a:spLocks noChangeArrowheads="1"/>
          </p:cNvSpPr>
          <p:nvPr/>
        </p:nvSpPr>
        <p:spPr bwMode="auto">
          <a:xfrm>
            <a:off x="339328" y="1875235"/>
            <a:ext cx="8232056" cy="460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 numCol="2">
            <a:prstTxWarp prst="textNoShape">
              <a:avLst/>
            </a:prstTxWarp>
            <a:spAutoFit/>
          </a:bodyPr>
          <a:lstStyle/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Precio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Mejora del rendimiento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Personalización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Trabajo acabado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Marca/Status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Diseño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Novedad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Reducción de costes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Reducción de riesgos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Comodidad/Utilidad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Accesibilidad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…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s-ES_tradnl" sz="2200" b="1" dirty="0">
              <a:latin typeface="Calibri" charset="0"/>
              <a:ea typeface="Calibri" charset="0"/>
              <a:cs typeface="Calibri" charset="0"/>
            </a:endParaRP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_tradnl" sz="22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11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Proceso iterativo</a:t>
            </a:r>
          </a:p>
        </p:txBody>
      </p:sp>
      <p:sp>
        <p:nvSpPr>
          <p:cNvPr id="26630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8302625" cy="539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La creación del producto se debe de realizar con el cliente. Importancia del arquetipo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Nuestra propuesta es una Hipótesis a validar.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Proceso de validación: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Crear prototipos rápidos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Producto Mínimo Viable</a:t>
            </a:r>
          </a:p>
          <a:p>
            <a:pPr marL="1235075" lvl="2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1700" b="1">
                <a:latin typeface="Calibri" charset="0"/>
                <a:ea typeface="Calibri" charset="0"/>
                <a:cs typeface="Calibri" charset="0"/>
              </a:rPr>
              <a:t>Consiste en una versión básica y simple de un producto o servicio que permita validar hipótesis y recibir retroalimentación lo más rápido posible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Idea recogida de la Programación Extrema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Fijación del producto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Pivotar.</a:t>
            </a:r>
            <a:endParaRPr lang="es-ES_tradnl" sz="1700" b="1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desarrolloclien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285875"/>
            <a:ext cx="7469188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12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3. Canal</a:t>
            </a:r>
          </a:p>
        </p:txBody>
      </p:sp>
      <p:sp>
        <p:nvSpPr>
          <p:cNvPr id="28678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8302625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¿Cómo se va a entregar la propuesta de valor a nuestro público meta?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El canal es fundamental a la hora de pensar en crear una experiencia para el cliente o público meta.</a:t>
            </a:r>
          </a:p>
          <a:p>
            <a:pPr lvl="1">
              <a:lnSpc>
                <a:spcPct val="150000"/>
              </a:lnSpc>
            </a:pPr>
            <a:endParaRPr lang="es-ES_tradnl" sz="20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8679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6425" y="3935413"/>
            <a:ext cx="33020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12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Tipos de Canales</a:t>
            </a:r>
          </a:p>
        </p:txBody>
      </p:sp>
      <p:sp>
        <p:nvSpPr>
          <p:cNvPr id="26631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8302625" cy="464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Fuerza Propia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Equipo comercial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Tiendas propias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Venta Internet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Indirectos (Socios)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Mayoristas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OEM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Tiendas asociadas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_tradnl" sz="20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13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4. Relación con los clientes</a:t>
            </a:r>
          </a:p>
        </p:txBody>
      </p:sp>
      <p:sp>
        <p:nvSpPr>
          <p:cNvPr id="30726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5367337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Mecanismos para desarrollar una relación con el cliente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Mantenimiento de relación y contacto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Obtención de retroalimentación</a:t>
            </a:r>
          </a:p>
        </p:txBody>
      </p:sp>
      <p:pic>
        <p:nvPicPr>
          <p:cNvPr id="30727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1625" y="3581400"/>
            <a:ext cx="3629025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9" descr="Icons-Illustartion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1413" y="87313"/>
            <a:ext cx="2938462" cy="31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13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Tres Fases</a:t>
            </a:r>
          </a:p>
        </p:txBody>
      </p:sp>
      <p:sp>
        <p:nvSpPr>
          <p:cNvPr id="31750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536733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Captación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Coste de captación. Marketing y Publicidad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Fidelización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Incremento de ventas.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Ciclo de vida del cliente.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funnel-embudo-metricas-startup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3338" y="642938"/>
            <a:ext cx="704215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coste-adquisicion-valor-ciclo-vida-cliente-bases-modelo-de-negoci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713" y="911225"/>
            <a:ext cx="78232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ZoneTexte 108"/>
          <p:cNvSpPr txBox="1">
            <a:spLocks noChangeArrowheads="1"/>
          </p:cNvSpPr>
          <p:nvPr/>
        </p:nvSpPr>
        <p:spPr bwMode="auto">
          <a:xfrm>
            <a:off x="7988300" y="6238875"/>
            <a:ext cx="228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6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Características básicas de un buen modelo de negocios para Start Up </a:t>
            </a:r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420688" y="1960563"/>
            <a:ext cx="8302625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3600" b="1">
                <a:latin typeface="Calibri" charset="0"/>
                <a:ea typeface="Calibri" charset="0"/>
                <a:cs typeface="Calibri" charset="0"/>
              </a:rPr>
              <a:t>Start Up: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3600" b="1">
                <a:latin typeface="Calibri" charset="0"/>
                <a:ea typeface="Calibri" charset="0"/>
                <a:cs typeface="Calibri" charset="0"/>
              </a:rPr>
              <a:t>Nueva empresa innovadora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3600" b="1">
                <a:latin typeface="Calibri" charset="0"/>
                <a:ea typeface="Calibri" charset="0"/>
                <a:cs typeface="Calibri" charset="0"/>
              </a:rPr>
              <a:t>Simple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3600" b="1">
                <a:latin typeface="Calibri" charset="0"/>
                <a:ea typeface="Calibri" charset="0"/>
                <a:cs typeface="Calibri" charset="0"/>
              </a:rPr>
              <a:t>Claro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3600" b="1">
                <a:latin typeface="Calibri" charset="0"/>
                <a:ea typeface="Calibri" charset="0"/>
                <a:cs typeface="Calibri" charset="0"/>
              </a:rPr>
              <a:t>Enfocado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endParaRPr lang="es-ES_tradnl" sz="4200" b="1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13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Tipo de relación</a:t>
            </a:r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536733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Personalizada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Exclusiva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Automática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Colectiva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Comunidad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Creación Colectiva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14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5. Flujos de Ingreso</a:t>
            </a:r>
          </a:p>
        </p:txBody>
      </p:sp>
      <p:sp>
        <p:nvSpPr>
          <p:cNvPr id="35846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5367337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Modelos de negocio actuales y potenciales que generen ingresos al proyecto.</a:t>
            </a:r>
          </a:p>
          <a:p>
            <a:pPr marL="320675" indent="-320675">
              <a:lnSpc>
                <a:spcPct val="150000"/>
              </a:lnSpc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5847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2888" y="160338"/>
            <a:ext cx="3063875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14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¿Por qué</a:t>
            </a:r>
            <a:r>
              <a:rPr lang="es-ES_tradnl" sz="3400" b="1">
                <a:latin typeface="Calibri" charset="0"/>
                <a:ea typeface="Calibri" charset="0"/>
                <a:cs typeface="Calibri" charset="0"/>
              </a:rPr>
              <a:t> se cobra?</a:t>
            </a:r>
          </a:p>
          <a:p>
            <a:endParaRPr lang="en-US" sz="3400" b="1">
              <a:solidFill>
                <a:srgbClr val="151515"/>
              </a:solidFill>
              <a:latin typeface="Rockwell" charset="0"/>
              <a:ea typeface="Calibri" charset="0"/>
              <a:cs typeface="Calibri" charset="0"/>
            </a:endParaRPr>
          </a:p>
        </p:txBody>
      </p:sp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5367337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Venta de activos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Alquileres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Cuotas de uso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Cuotas temporales/ subscripción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Licencias de Uso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Comisiones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Publicidad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14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Las claves: </a:t>
            </a:r>
            <a:r>
              <a:rPr lang="es-ES_tradnl" sz="3400" b="1">
                <a:latin typeface="Calibri" charset="0"/>
                <a:ea typeface="Calibri" charset="0"/>
                <a:cs typeface="Calibri" charset="0"/>
              </a:rPr>
              <a:t>Fijación de precios</a:t>
            </a:r>
            <a:endParaRPr lang="en-US" sz="3400" b="1">
              <a:solidFill>
                <a:srgbClr val="151515"/>
              </a:solidFill>
              <a:latin typeface="Rockwell" charset="0"/>
              <a:ea typeface="Calibri" charset="0"/>
              <a:cs typeface="Calibri" charset="0"/>
            </a:endParaRPr>
          </a:p>
        </p:txBody>
      </p:sp>
      <p:sp>
        <p:nvSpPr>
          <p:cNvPr id="28679" name="TextBox 1"/>
          <p:cNvSpPr txBox="1">
            <a:spLocks noChangeArrowheads="1"/>
          </p:cNvSpPr>
          <p:nvPr/>
        </p:nvSpPr>
        <p:spPr bwMode="auto">
          <a:xfrm>
            <a:off x="928687" y="1339453"/>
            <a:ext cx="5367859" cy="1215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 numCol="2" spcCol="63279">
            <a:prstTxWarp prst="textNoShape">
              <a:avLst/>
            </a:prstTxWarp>
            <a:spAutoFit/>
          </a:bodyPr>
          <a:lstStyle/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Precios Fijos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Tarifa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Cantidad/Volumen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Calidad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Segmento mercado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Precios Variables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Negociación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Rentabilidad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Tiempo real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Subastas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6. Recursos Clave</a:t>
            </a:r>
          </a:p>
        </p:txBody>
      </p:sp>
      <p:sp>
        <p:nvSpPr>
          <p:cNvPr id="38917" name="TextBox 1"/>
          <p:cNvSpPr txBox="1">
            <a:spLocks noChangeArrowheads="1"/>
          </p:cNvSpPr>
          <p:nvPr/>
        </p:nvSpPr>
        <p:spPr bwMode="auto">
          <a:xfrm>
            <a:off x="285750" y="1500188"/>
            <a:ext cx="4657725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Recursos necesarios para poder llevar la propuesta al mercado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Que recursos ocupamos consumir, de que tipo, y a que proporciones</a:t>
            </a:r>
          </a:p>
          <a:p>
            <a:pPr marL="320675" indent="-320675">
              <a:lnSpc>
                <a:spcPct val="150000"/>
              </a:lnSpc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8918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37200" y="588963"/>
            <a:ext cx="3248025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Recursos Clave</a:t>
            </a:r>
          </a:p>
        </p:txBody>
      </p:sp>
      <p:sp>
        <p:nvSpPr>
          <p:cNvPr id="39941" name="TextBox 1"/>
          <p:cNvSpPr txBox="1">
            <a:spLocks noChangeArrowheads="1"/>
          </p:cNvSpPr>
          <p:nvPr/>
        </p:nvSpPr>
        <p:spPr bwMode="auto">
          <a:xfrm>
            <a:off x="285750" y="1500188"/>
            <a:ext cx="4657725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Humanos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Intelectuales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Tecnológicos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Económicos</a:t>
            </a:r>
          </a:p>
          <a:p>
            <a:pPr marL="320675" indent="-320675">
              <a:lnSpc>
                <a:spcPct val="150000"/>
              </a:lnSpc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16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7. Actividades Clave</a:t>
            </a:r>
          </a:p>
        </p:txBody>
      </p:sp>
      <p:sp>
        <p:nvSpPr>
          <p:cNvPr id="40966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5367337" cy="522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Significan las actividades internas que nos permiten entregar la propuesta de valor a través de los diferentes canales y con un tipo de relación</a:t>
            </a:r>
          </a:p>
          <a:p>
            <a:pPr marL="1235075" lvl="2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Procesos de producción</a:t>
            </a:r>
          </a:p>
          <a:p>
            <a:pPr marL="1235075" lvl="2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Marketing</a:t>
            </a:r>
          </a:p>
          <a:p>
            <a:pPr marL="1235075" lvl="2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Distribución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0967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7238" y="1252538"/>
            <a:ext cx="2973387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16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Las Actividades Clave vincluadas a</a:t>
            </a:r>
          </a:p>
        </p:txBody>
      </p:sp>
      <p:sp>
        <p:nvSpPr>
          <p:cNvPr id="41990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5367337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Resolución de problemas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Producción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Plataforma de comercialización.</a:t>
            </a:r>
          </a:p>
          <a:p>
            <a:pPr marL="777875" lvl="1" indent="-320675">
              <a:lnSpc>
                <a:spcPct val="150000"/>
              </a:lnSpc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8. Alianzas</a:t>
            </a:r>
          </a:p>
        </p:txBody>
      </p:sp>
      <p:sp>
        <p:nvSpPr>
          <p:cNvPr id="43013" name="TextBox 1"/>
          <p:cNvSpPr txBox="1">
            <a:spLocks noChangeArrowheads="1"/>
          </p:cNvSpPr>
          <p:nvPr/>
        </p:nvSpPr>
        <p:spPr bwMode="auto">
          <a:xfrm>
            <a:off x="231775" y="1446213"/>
            <a:ext cx="4657725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Definición de las alianzas necesarias para: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Complementar actividades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Optimizar el consumo de recursos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Apoyar las relaciones o los ingresos</a:t>
            </a:r>
          </a:p>
        </p:txBody>
      </p:sp>
      <p:pic>
        <p:nvPicPr>
          <p:cNvPr id="43014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1925" y="106363"/>
            <a:ext cx="39020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5" name="Group 4"/>
          <p:cNvGrpSpPr>
            <a:grpSpLocks/>
          </p:cNvGrpSpPr>
          <p:nvPr/>
        </p:nvGrpSpPr>
        <p:grpSpPr bwMode="auto">
          <a:xfrm>
            <a:off x="5322888" y="3751263"/>
            <a:ext cx="3063875" cy="2076450"/>
            <a:chOff x="1389832" y="4160140"/>
            <a:chExt cx="6806350" cy="4174660"/>
          </a:xfrm>
        </p:grpSpPr>
        <p:pic>
          <p:nvPicPr>
            <p:cNvPr id="43016" name="Image 81" descr="Networks-Illustrati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89832" y="4588768"/>
              <a:ext cx="6806350" cy="374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e 15"/>
            <p:cNvGrpSpPr/>
            <p:nvPr/>
          </p:nvGrpSpPr>
          <p:grpSpPr>
            <a:xfrm>
              <a:off x="4635499" y="4588768"/>
              <a:ext cx="469109" cy="1309142"/>
              <a:chOff x="4287822" y="590520"/>
              <a:chExt cx="3071834" cy="8572560"/>
            </a:xfrm>
            <a:solidFill>
              <a:srgbClr val="ED0606"/>
            </a:solidFill>
          </p:grpSpPr>
          <p:sp>
            <p:nvSpPr>
              <p:cNvPr id="12" name="Rectangle à coins arrondis 5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13" name="Rectangle à coins arrondis 6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14" name="Rectangle à coins arrondis 7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15" name="Rectangle à coins arrondis 8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16" name="Rectangle à coins arrondis 9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17" name="Rectangle à coins arrondis 10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18" name="Ellipse 11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  <p:grpSp>
          <p:nvGrpSpPr>
            <p:cNvPr id="4" name="Groupe 24"/>
            <p:cNvGrpSpPr/>
            <p:nvPr/>
          </p:nvGrpSpPr>
          <p:grpSpPr>
            <a:xfrm>
              <a:off x="3461534" y="4160140"/>
              <a:ext cx="285752" cy="797446"/>
              <a:chOff x="4287822" y="590520"/>
              <a:chExt cx="3071834" cy="8572560"/>
            </a:xfrm>
            <a:solidFill>
              <a:srgbClr val="151515"/>
            </a:solidFill>
          </p:grpSpPr>
          <p:sp>
            <p:nvSpPr>
              <p:cNvPr id="20" name="Rectangle à coins arrondis 25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21" name="Rectangle à coins arrondis 26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22" name="Rectangle à coins arrondis 27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23" name="Rectangle à coins arrondis 28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24" name="Rectangle à coins arrondis 29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25" name="Rectangle à coins arrondis 30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26" name="Ellipse 31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  <p:grpSp>
          <p:nvGrpSpPr>
            <p:cNvPr id="5" name="Groupe 32"/>
            <p:cNvGrpSpPr/>
            <p:nvPr/>
          </p:nvGrpSpPr>
          <p:grpSpPr>
            <a:xfrm>
              <a:off x="6819120" y="4374454"/>
              <a:ext cx="285752" cy="797446"/>
              <a:chOff x="4287822" y="590520"/>
              <a:chExt cx="3071834" cy="8572560"/>
            </a:xfrm>
            <a:solidFill>
              <a:srgbClr val="151515"/>
            </a:solidFill>
          </p:grpSpPr>
          <p:sp>
            <p:nvSpPr>
              <p:cNvPr id="28" name="Rectangle à coins arrondis 33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29" name="Rectangle à coins arrondis 34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0" name="Rectangle à coins arrondis 35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1" name="Rectangle à coins arrondis 36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2" name="Rectangle à coins arrondis 37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3" name="Rectangle à coins arrondis 38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4" name="Ellipse 39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  <p:grpSp>
          <p:nvGrpSpPr>
            <p:cNvPr id="6" name="Groupe 40"/>
            <p:cNvGrpSpPr/>
            <p:nvPr/>
          </p:nvGrpSpPr>
          <p:grpSpPr>
            <a:xfrm>
              <a:off x="7462062" y="5374586"/>
              <a:ext cx="285752" cy="797446"/>
              <a:chOff x="4287822" y="590520"/>
              <a:chExt cx="3071834" cy="8572560"/>
            </a:xfrm>
            <a:solidFill>
              <a:srgbClr val="151515"/>
            </a:solidFill>
          </p:grpSpPr>
          <p:sp>
            <p:nvSpPr>
              <p:cNvPr id="36" name="Rectangle à coins arrondis 41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7" name="Rectangle à coins arrondis 42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8" name="Rectangle à coins arrondis 43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9" name="Rectangle à coins arrondis 44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40" name="Rectangle à coins arrondis 45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41" name="Rectangle à coins arrondis 46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42" name="Ellipse 47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  <p:grpSp>
          <p:nvGrpSpPr>
            <p:cNvPr id="7" name="Groupe 48"/>
            <p:cNvGrpSpPr/>
            <p:nvPr/>
          </p:nvGrpSpPr>
          <p:grpSpPr>
            <a:xfrm>
              <a:off x="2104212" y="4874520"/>
              <a:ext cx="285752" cy="797446"/>
              <a:chOff x="4287822" y="590520"/>
              <a:chExt cx="3071834" cy="8572560"/>
            </a:xfrm>
            <a:solidFill>
              <a:srgbClr val="151515"/>
            </a:solidFill>
          </p:grpSpPr>
          <p:sp>
            <p:nvSpPr>
              <p:cNvPr id="44" name="Rectangle à coins arrondis 49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45" name="Rectangle à coins arrondis 50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47" name="Rectangle à coins arrondis 51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48" name="Rectangle à coins arrondis 52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49" name="Rectangle à coins arrondis 53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0" name="Rectangle à coins arrondis 54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1" name="Ellipse 55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  <p:grpSp>
          <p:nvGrpSpPr>
            <p:cNvPr id="8" name="Groupe 56"/>
            <p:cNvGrpSpPr/>
            <p:nvPr/>
          </p:nvGrpSpPr>
          <p:grpSpPr>
            <a:xfrm>
              <a:off x="1772621" y="5731776"/>
              <a:ext cx="403029" cy="1124731"/>
              <a:chOff x="4287822" y="590520"/>
              <a:chExt cx="3071834" cy="8572560"/>
            </a:xfrm>
            <a:solidFill>
              <a:srgbClr val="151515"/>
            </a:solidFill>
          </p:grpSpPr>
          <p:sp>
            <p:nvSpPr>
              <p:cNvPr id="53" name="Rectangle à coins arrondis 57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4" name="Rectangle à coins arrondis 58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5" name="Rectangle à coins arrondis 59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6" name="Rectangle à coins arrondis 60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7" name="Rectangle à coins arrondis 61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8" name="Rectangle à coins arrondis 62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9" name="Ellipse 63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  <p:grpSp>
          <p:nvGrpSpPr>
            <p:cNvPr id="9" name="Groupe 64"/>
            <p:cNvGrpSpPr/>
            <p:nvPr/>
          </p:nvGrpSpPr>
          <p:grpSpPr>
            <a:xfrm>
              <a:off x="3604410" y="6461108"/>
              <a:ext cx="500066" cy="1395532"/>
              <a:chOff x="4287822" y="590520"/>
              <a:chExt cx="3071834" cy="8572560"/>
            </a:xfrm>
            <a:solidFill>
              <a:srgbClr val="151515"/>
            </a:solidFill>
          </p:grpSpPr>
          <p:sp>
            <p:nvSpPr>
              <p:cNvPr id="61" name="Rectangle à coins arrondis 65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62" name="Rectangle à coins arrondis 66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63" name="Rectangle à coins arrondis 67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64" name="Rectangle à coins arrondis 68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65" name="Rectangle à coins arrondis 69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66" name="Rectangle à coins arrondis 71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67" name="Ellipse 72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  <p:grpSp>
          <p:nvGrpSpPr>
            <p:cNvPr id="10" name="Groupe 73"/>
            <p:cNvGrpSpPr/>
            <p:nvPr/>
          </p:nvGrpSpPr>
          <p:grpSpPr>
            <a:xfrm>
              <a:off x="6604806" y="6160404"/>
              <a:ext cx="474467" cy="1324093"/>
              <a:chOff x="4287822" y="590520"/>
              <a:chExt cx="3071834" cy="8572560"/>
            </a:xfrm>
            <a:solidFill>
              <a:srgbClr val="151515"/>
            </a:solidFill>
          </p:grpSpPr>
          <p:sp>
            <p:nvSpPr>
              <p:cNvPr id="69" name="Rectangle à coins arrondis 74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70" name="Rectangle à coins arrondis 75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72" name="Rectangle à coins arrondis 76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73" name="Rectangle à coins arrondis 77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74" name="Rectangle à coins arrondis 78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75" name="Rectangle à coins arrondis 79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76" name="Ellipse 80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</p:grp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111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¿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quienes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</a:t>
            </a:r>
            <a:r>
              <a:rPr lang="en-US" sz="3400" b="1" dirty="0" err="1" smtClean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pueden</a:t>
            </a:r>
            <a:r>
              <a:rPr lang="en-US" sz="3400" b="1" dirty="0" smtClean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</a:t>
            </a:r>
            <a:r>
              <a:rPr lang="en-US" sz="3400" b="1" dirty="0" err="1" smtClean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ser</a:t>
            </a:r>
            <a:r>
              <a:rPr lang="en-US" sz="3400" b="1" dirty="0" smtClean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nuestros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socios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clave?</a:t>
            </a:r>
          </a:p>
        </p:txBody>
      </p:sp>
      <p:sp>
        <p:nvSpPr>
          <p:cNvPr id="44037" name="TextBox 1"/>
          <p:cNvSpPr txBox="1">
            <a:spLocks noChangeArrowheads="1"/>
          </p:cNvSpPr>
          <p:nvPr/>
        </p:nvSpPr>
        <p:spPr bwMode="auto">
          <a:xfrm>
            <a:off x="231775" y="1446213"/>
            <a:ext cx="4657725" cy="464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Proveedores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Clientes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Distribuidores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 err="1">
                <a:latin typeface="Calibri" charset="0"/>
                <a:ea typeface="Calibri" charset="0"/>
                <a:cs typeface="Calibri" charset="0"/>
              </a:rPr>
              <a:t>Outsoourcing</a:t>
            </a: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 err="1">
                <a:latin typeface="Calibri" charset="0"/>
                <a:ea typeface="Calibri" charset="0"/>
                <a:cs typeface="Calibri" charset="0"/>
              </a:rPr>
              <a:t>Finacieros</a:t>
            </a: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:  </a:t>
            </a:r>
            <a:r>
              <a:rPr lang="es-ES_tradnl" sz="2500" b="1" dirty="0" err="1">
                <a:latin typeface="Calibri" charset="0"/>
                <a:ea typeface="Calibri" charset="0"/>
                <a:cs typeface="Calibri" charset="0"/>
              </a:rPr>
              <a:t>Angels</a:t>
            </a: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 capital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Es fundamental tenerlos claro: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Ventajas/desventajas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ZoneTexte 108"/>
          <p:cNvSpPr txBox="1">
            <a:spLocks noChangeArrowheads="1"/>
          </p:cNvSpPr>
          <p:nvPr/>
        </p:nvSpPr>
        <p:spPr bwMode="auto">
          <a:xfrm>
            <a:off x="7988300" y="6238875"/>
            <a:ext cx="228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6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Como no empezar a realizar un nuevo negocio</a:t>
            </a:r>
          </a:p>
        </p:txBody>
      </p:sp>
      <p:sp>
        <p:nvSpPr>
          <p:cNvPr id="17414" name="TextBox 1"/>
          <p:cNvSpPr txBox="1">
            <a:spLocks noChangeArrowheads="1"/>
          </p:cNvSpPr>
          <p:nvPr/>
        </p:nvSpPr>
        <p:spPr bwMode="auto">
          <a:xfrm>
            <a:off x="420688" y="1960563"/>
            <a:ext cx="8302625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4200" b="1">
                <a:latin typeface="Calibri" charset="0"/>
                <a:ea typeface="Calibri" charset="0"/>
                <a:cs typeface="Calibri" charset="0"/>
              </a:rPr>
              <a:t>Haciendo en plan de negocios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3800" b="1">
                <a:latin typeface="Calibri" charset="0"/>
                <a:ea typeface="Calibri" charset="0"/>
                <a:cs typeface="Calibri" charset="0"/>
              </a:rPr>
              <a:t>De 80 páginas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3800" b="1">
                <a:latin typeface="Calibri" charset="0"/>
                <a:ea typeface="Calibri" charset="0"/>
                <a:cs typeface="Calibri" charset="0"/>
              </a:rPr>
              <a:t>Con las previsiones para los próximos 5 años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endParaRPr lang="es-ES_tradnl" sz="4200" b="1">
              <a:latin typeface="Calibri" charset="0"/>
              <a:ea typeface="Calibri" charset="0"/>
              <a:cs typeface="Calibri" charset="0"/>
            </a:endParaRP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endParaRPr lang="es-ES_tradnl" sz="4200" b="1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18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9. Estructura de Costos</a:t>
            </a:r>
          </a:p>
        </p:txBody>
      </p:sp>
      <p:sp>
        <p:nvSpPr>
          <p:cNvPr id="45062" name="TextBox 1"/>
          <p:cNvSpPr txBox="1">
            <a:spLocks noChangeArrowheads="1"/>
          </p:cNvSpPr>
          <p:nvPr/>
        </p:nvSpPr>
        <p:spPr bwMode="auto">
          <a:xfrm>
            <a:off x="285750" y="1500188"/>
            <a:ext cx="4657725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Listado de costos fijos y variables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Se busca innovar y minimizar los costos 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Debe permitir el crecimiento</a:t>
            </a:r>
          </a:p>
        </p:txBody>
      </p:sp>
      <p:pic>
        <p:nvPicPr>
          <p:cNvPr id="45063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8913" y="428625"/>
            <a:ext cx="33972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Image 107" descr="Small-Sea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6700" y="6173788"/>
            <a:ext cx="42068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19</a:t>
            </a:r>
          </a:p>
        </p:txBody>
      </p:sp>
      <p:pic>
        <p:nvPicPr>
          <p:cNvPr id="46086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700" y="390525"/>
            <a:ext cx="7929563" cy="56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21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Ciclo de desarrollo</a:t>
            </a:r>
          </a:p>
        </p:txBody>
      </p:sp>
      <p:pic>
        <p:nvPicPr>
          <p:cNvPr id="47110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13700" y="542925"/>
            <a:ext cx="82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963988" y="1352550"/>
            <a:ext cx="1366837" cy="1368425"/>
          </a:xfrm>
          <a:prstGeom prst="ellipse">
            <a:avLst/>
          </a:prstGeom>
          <a:solidFill>
            <a:srgbClr val="4CC2F5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>
                <a:solidFill>
                  <a:srgbClr val="FFFFFF"/>
                </a:solidFill>
                <a:ea typeface="Calibri" charset="0"/>
                <a:cs typeface="Calibri" charset="0"/>
              </a:rPr>
              <a:t>Ideas</a:t>
            </a:r>
          </a:p>
        </p:txBody>
      </p:sp>
      <p:sp>
        <p:nvSpPr>
          <p:cNvPr id="14" name="Oval 13"/>
          <p:cNvSpPr/>
          <p:nvPr/>
        </p:nvSpPr>
        <p:spPr>
          <a:xfrm>
            <a:off x="6191250" y="4289425"/>
            <a:ext cx="1368425" cy="1366838"/>
          </a:xfrm>
          <a:prstGeom prst="ellipse">
            <a:avLst/>
          </a:prstGeom>
          <a:solidFill>
            <a:srgbClr val="4CC2F5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700" dirty="0">
                <a:solidFill>
                  <a:srgbClr val="FFFFFF"/>
                </a:solidFill>
                <a:ea typeface="Calibri" charset="0"/>
                <a:cs typeface="Calibri" charset="0"/>
              </a:rPr>
              <a:t>Producto</a:t>
            </a:r>
          </a:p>
        </p:txBody>
      </p:sp>
      <p:sp>
        <p:nvSpPr>
          <p:cNvPr id="15" name="Oval 14"/>
          <p:cNvSpPr/>
          <p:nvPr/>
        </p:nvSpPr>
        <p:spPr>
          <a:xfrm>
            <a:off x="6243638" y="2112963"/>
            <a:ext cx="1366837" cy="1366837"/>
          </a:xfrm>
          <a:prstGeom prst="ellipse">
            <a:avLst/>
          </a:prstGeom>
          <a:solidFill>
            <a:srgbClr val="FF0000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700" dirty="0">
                <a:solidFill>
                  <a:srgbClr val="FFFFFF"/>
                </a:solidFill>
                <a:ea typeface="Calibri" charset="0"/>
                <a:cs typeface="Calibri" charset="0"/>
              </a:rPr>
              <a:t>Creación</a:t>
            </a:r>
          </a:p>
        </p:txBody>
      </p:sp>
      <p:sp>
        <p:nvSpPr>
          <p:cNvPr id="16" name="Oval 15"/>
          <p:cNvSpPr/>
          <p:nvPr/>
        </p:nvSpPr>
        <p:spPr>
          <a:xfrm>
            <a:off x="1938338" y="4137025"/>
            <a:ext cx="1368425" cy="1368425"/>
          </a:xfrm>
          <a:prstGeom prst="ellipse">
            <a:avLst/>
          </a:prstGeom>
          <a:solidFill>
            <a:srgbClr val="4CC2F5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400" dirty="0">
                <a:solidFill>
                  <a:srgbClr val="FFFFFF"/>
                </a:solidFill>
                <a:ea typeface="Calibri" charset="0"/>
                <a:cs typeface="Calibri" charset="0"/>
              </a:rPr>
              <a:t>Retroalimentación</a:t>
            </a:r>
          </a:p>
        </p:txBody>
      </p:sp>
      <p:sp>
        <p:nvSpPr>
          <p:cNvPr id="17" name="Oval 16"/>
          <p:cNvSpPr/>
          <p:nvPr/>
        </p:nvSpPr>
        <p:spPr>
          <a:xfrm>
            <a:off x="3963988" y="4795838"/>
            <a:ext cx="1366837" cy="1366837"/>
          </a:xfrm>
          <a:prstGeom prst="ellipse">
            <a:avLst/>
          </a:prstGeom>
          <a:solidFill>
            <a:srgbClr val="FF0000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700" dirty="0">
                <a:solidFill>
                  <a:srgbClr val="FFFFFF"/>
                </a:solidFill>
                <a:ea typeface="Calibri" charset="0"/>
                <a:cs typeface="Calibri" charset="0"/>
              </a:rPr>
              <a:t>Medición</a:t>
            </a:r>
          </a:p>
        </p:txBody>
      </p:sp>
      <p:sp>
        <p:nvSpPr>
          <p:cNvPr id="18" name="Oval 17"/>
          <p:cNvSpPr/>
          <p:nvPr/>
        </p:nvSpPr>
        <p:spPr>
          <a:xfrm>
            <a:off x="1736725" y="2163763"/>
            <a:ext cx="1366838" cy="1366837"/>
          </a:xfrm>
          <a:prstGeom prst="ellipse">
            <a:avLst/>
          </a:prstGeom>
          <a:solidFill>
            <a:srgbClr val="FF0000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700" dirty="0">
                <a:solidFill>
                  <a:srgbClr val="FFFFFF"/>
                </a:solidFill>
                <a:ea typeface="Calibri" charset="0"/>
                <a:cs typeface="Calibri" charset="0"/>
              </a:rPr>
              <a:t>Medición</a:t>
            </a:r>
          </a:p>
        </p:txBody>
      </p:sp>
      <p:cxnSp>
        <p:nvCxnSpPr>
          <p:cNvPr id="32" name="Straight Arrow Connector 31"/>
          <p:cNvCxnSpPr>
            <a:stCxn id="18" idx="7"/>
            <a:endCxn id="4" idx="2"/>
          </p:cNvCxnSpPr>
          <p:nvPr/>
        </p:nvCxnSpPr>
        <p:spPr>
          <a:xfrm flipV="1">
            <a:off x="2903538" y="2036763"/>
            <a:ext cx="1060450" cy="327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6"/>
            <a:endCxn id="15" idx="1"/>
          </p:cNvCxnSpPr>
          <p:nvPr/>
        </p:nvCxnSpPr>
        <p:spPr>
          <a:xfrm>
            <a:off x="5330825" y="2036763"/>
            <a:ext cx="1111250" cy="276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4"/>
            <a:endCxn id="14" idx="0"/>
          </p:cNvCxnSpPr>
          <p:nvPr/>
        </p:nvCxnSpPr>
        <p:spPr>
          <a:xfrm flipH="1">
            <a:off x="6875463" y="3479800"/>
            <a:ext cx="50800" cy="80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7" idx="6"/>
          </p:cNvCxnSpPr>
          <p:nvPr/>
        </p:nvCxnSpPr>
        <p:spPr>
          <a:xfrm flipH="1">
            <a:off x="5330825" y="4972050"/>
            <a:ext cx="860425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0"/>
            <a:endCxn id="18" idx="4"/>
          </p:cNvCxnSpPr>
          <p:nvPr/>
        </p:nvCxnSpPr>
        <p:spPr>
          <a:xfrm flipH="1" flipV="1">
            <a:off x="2419350" y="3530600"/>
            <a:ext cx="203200" cy="60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6" idx="5"/>
          </p:cNvCxnSpPr>
          <p:nvPr/>
        </p:nvCxnSpPr>
        <p:spPr>
          <a:xfrm flipH="1" flipV="1">
            <a:off x="3106738" y="5303838"/>
            <a:ext cx="858837" cy="17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GRATIS </a:t>
            </a:r>
            <a:r>
              <a:rPr lang="es-ES" dirty="0" smtClean="0"/>
              <a:t>como modelo de Negocio</a:t>
            </a:r>
          </a:p>
          <a:p>
            <a:r>
              <a:rPr lang="es-ES" dirty="0" smtClean="0"/>
              <a:t>La larga cola</a:t>
            </a:r>
          </a:p>
          <a:p>
            <a:r>
              <a:rPr lang="es-ES" dirty="0" smtClean="0"/>
              <a:t>Plataformas multilaterales</a:t>
            </a:r>
          </a:p>
          <a:p>
            <a:r>
              <a:rPr lang="es-ES" dirty="0" smtClean="0"/>
              <a:t>Modelos de negocio abiertos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Patrones de Negocio</a:t>
            </a:r>
            <a:endParaRPr lang="es-ES" dirty="0">
              <a:effectLst>
                <a:outerShdw blurRad="38100" dist="38100" dir="2700000" algn="tl">
                  <a:srgbClr val="DDDDDD"/>
                </a:outerShdw>
              </a:effectLst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sz="2700" smtClean="0"/>
              <a:t>Gratis total. Publicidad </a:t>
            </a:r>
          </a:p>
          <a:p>
            <a:pPr lvl="1">
              <a:lnSpc>
                <a:spcPct val="80000"/>
              </a:lnSpc>
            </a:pPr>
            <a:r>
              <a:rPr lang="es-ES" sz="2400" smtClean="0"/>
              <a:t>Periódicos gratuitos</a:t>
            </a:r>
          </a:p>
          <a:p>
            <a:pPr>
              <a:lnSpc>
                <a:spcPct val="80000"/>
              </a:lnSpc>
            </a:pPr>
            <a:r>
              <a:rPr lang="es-ES" sz="2700" smtClean="0"/>
              <a:t>Freemium. Pocos pagan lo de muchos.</a:t>
            </a:r>
          </a:p>
          <a:p>
            <a:pPr lvl="1">
              <a:lnSpc>
                <a:spcPct val="80000"/>
              </a:lnSpc>
            </a:pPr>
            <a:r>
              <a:rPr lang="es-ES" sz="2400" smtClean="0"/>
              <a:t>Skype, … </a:t>
            </a:r>
          </a:p>
          <a:p>
            <a:pPr>
              <a:lnSpc>
                <a:spcPct val="80000"/>
              </a:lnSpc>
            </a:pPr>
            <a:r>
              <a:rPr lang="es-ES" sz="2700" smtClean="0"/>
              <a:t>Reverso de Freemium. Muchos pagan lo de pocos</a:t>
            </a:r>
          </a:p>
          <a:p>
            <a:pPr lvl="1">
              <a:lnSpc>
                <a:spcPct val="80000"/>
              </a:lnSpc>
            </a:pPr>
            <a:r>
              <a:rPr lang="es-ES" sz="2400" smtClean="0"/>
              <a:t>Ejemplo: Seguros</a:t>
            </a:r>
          </a:p>
          <a:p>
            <a:pPr>
              <a:lnSpc>
                <a:spcPct val="80000"/>
              </a:lnSpc>
            </a:pPr>
            <a:r>
              <a:rPr lang="es-ES" sz="2700" smtClean="0"/>
              <a:t>Cebo y anzuelo</a:t>
            </a:r>
          </a:p>
          <a:p>
            <a:pPr lvl="1">
              <a:lnSpc>
                <a:spcPct val="80000"/>
              </a:lnSpc>
            </a:pPr>
            <a:r>
              <a:rPr lang="es-ES" sz="2400" smtClean="0"/>
              <a:t>Ejemplo Impresoras, maquinillas de afeitar</a:t>
            </a:r>
          </a:p>
          <a:p>
            <a:pPr lvl="1">
              <a:lnSpc>
                <a:spcPct val="80000"/>
              </a:lnSpc>
              <a:buFont typeface="Arial" pitchFamily="4" charset="0"/>
              <a:buNone/>
            </a:pPr>
            <a:endParaRPr lang="es-ES" sz="3100" smtClean="0"/>
          </a:p>
          <a:p>
            <a:pPr lvl="1">
              <a:lnSpc>
                <a:spcPct val="80000"/>
              </a:lnSpc>
              <a:buFont typeface="Arial" pitchFamily="4" charset="0"/>
              <a:buNone/>
            </a:pPr>
            <a:r>
              <a:rPr lang="es-ES" sz="3100" smtClean="0"/>
              <a:t>Importante el coste del usuario gratis debe de ser casi 0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dirty="0" smtClean="0">
                <a:ea typeface="+mj-ea"/>
                <a:cs typeface="+mj-cs"/>
              </a:rPr>
              <a:t>GRATIS como modelo de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/>
              <a:t>La proporción del 80/20</a:t>
            </a:r>
          </a:p>
          <a:p>
            <a:r>
              <a:rPr lang="es-ES" sz="2000" smtClean="0"/>
              <a:t>El coste del almacenaje.</a:t>
            </a:r>
          </a:p>
          <a:p>
            <a:r>
              <a:rPr lang="es-ES" sz="2000" smtClean="0"/>
              <a:t>Oportunida: vender poco muchas veces.</a:t>
            </a:r>
          </a:p>
          <a:p>
            <a:r>
              <a:rPr lang="es-ES" sz="2000" smtClean="0"/>
              <a:t>Ejemplo: Amazon, Lego</a:t>
            </a:r>
          </a:p>
        </p:txBody>
      </p:sp>
      <p:sp>
        <p:nvSpPr>
          <p:cNvPr id="54275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La larga cola</a:t>
            </a:r>
          </a:p>
        </p:txBody>
      </p:sp>
      <p:pic>
        <p:nvPicPr>
          <p:cNvPr id="54276" name="Picture 3" descr="Long_tai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276600"/>
            <a:ext cx="5891213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TextBox 5"/>
          <p:cNvSpPr txBox="1">
            <a:spLocks noChangeArrowheads="1"/>
          </p:cNvSpPr>
          <p:nvPr/>
        </p:nvSpPr>
        <p:spPr bwMode="auto">
          <a:xfrm>
            <a:off x="5943600" y="6369050"/>
            <a:ext cx="12255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Calibri" charset="0"/>
              </a:rPr>
              <a:t>Fuente: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Se establecen varios tipos de clientes</a:t>
            </a:r>
          </a:p>
          <a:p>
            <a:r>
              <a:rPr lang="es-ES" smtClean="0"/>
              <a:t>Unos generan volumen, otros ingresos.</a:t>
            </a:r>
          </a:p>
          <a:p>
            <a:r>
              <a:rPr lang="es-ES" smtClean="0"/>
              <a:t>Ejemplo:</a:t>
            </a:r>
          </a:p>
          <a:p>
            <a:pPr lvl="1"/>
            <a:r>
              <a:rPr lang="es-ES" smtClean="0"/>
              <a:t>Google</a:t>
            </a:r>
          </a:p>
          <a:p>
            <a:pPr lvl="2"/>
            <a:r>
              <a:rPr lang="es-ES" smtClean="0"/>
              <a:t>los usuarios de las búsquedas</a:t>
            </a:r>
          </a:p>
          <a:p>
            <a:pPr lvl="2"/>
            <a:r>
              <a:rPr lang="es-ES" smtClean="0"/>
              <a:t>Las empresas que se anuncian con Ad words que pagan por clic a sus páginas</a:t>
            </a:r>
          </a:p>
          <a:p>
            <a:pPr lvl="2"/>
            <a:r>
              <a:rPr lang="es-ES" smtClean="0"/>
              <a:t>Las empresas que ponen los anuncios en sus páginas y cobran por los clics que se hacen en esos anuncios (50%)</a:t>
            </a:r>
          </a:p>
          <a:p>
            <a:endParaRPr lang="es-ES" smtClean="0"/>
          </a:p>
          <a:p>
            <a:endParaRPr lang="es-ES" smtClean="0"/>
          </a:p>
        </p:txBody>
      </p:sp>
      <p:sp>
        <p:nvSpPr>
          <p:cNvPr id="5632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Plataformas multilaterales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Dentro a fuera</a:t>
            </a:r>
          </a:p>
          <a:p>
            <a:pPr lvl="1"/>
            <a:r>
              <a:rPr lang="es-ES" smtClean="0"/>
              <a:t>Fondos comunes de patentes de GlaxoSmithKline</a:t>
            </a:r>
          </a:p>
          <a:p>
            <a:r>
              <a:rPr lang="es-ES" smtClean="0"/>
              <a:t>Fuera a dentro</a:t>
            </a:r>
          </a:p>
          <a:p>
            <a:pPr lvl="1"/>
            <a:r>
              <a:rPr lang="es-ES" smtClean="0"/>
              <a:t>Procter &amp; Gamble: conectar y desarrollar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smtClean="0"/>
              <a:t>Modelos de negocio abiertos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8302625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Formato simplificado para el diseño de modelos de negocio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Consiste en 9 bloques de negocio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Segmentos de Clientes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Propuesta de Valor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Canales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Relaciones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Flujos de Ingresos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Recursos Clave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Actividades Clave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Alianzas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Estructura de Costos</a:t>
            </a:r>
          </a:p>
          <a:p>
            <a:pPr marL="777875" lvl="1" indent="-320675"/>
            <a:endParaRPr lang="es-ES_tradnl" sz="1700" b="1">
              <a:latin typeface="Calibri" charset="0"/>
              <a:ea typeface="Calibri" charset="0"/>
              <a:cs typeface="Calibri" charset="0"/>
            </a:endParaRPr>
          </a:p>
          <a:p>
            <a:pPr marL="320675" indent="-320675">
              <a:buFont typeface="Arial" pitchFamily="4" charset="0"/>
              <a:buChar char="•"/>
            </a:pPr>
            <a:r>
              <a:rPr lang="es-ES_tradnl" sz="1700" b="1">
                <a:latin typeface="Calibri" charset="0"/>
                <a:ea typeface="Calibri" charset="0"/>
                <a:cs typeface="Calibri" charset="0"/>
              </a:rPr>
              <a:t>Es una abstracción que nos permite ver los</a:t>
            </a:r>
            <a:br>
              <a:rPr lang="es-ES_tradnl" sz="1700" b="1">
                <a:latin typeface="Calibri" charset="0"/>
                <a:ea typeface="Calibri" charset="0"/>
                <a:cs typeface="Calibri" charset="0"/>
              </a:rPr>
            </a:br>
            <a:r>
              <a:rPr lang="es-ES_tradnl" sz="1700" b="1">
                <a:latin typeface="Calibri" charset="0"/>
                <a:ea typeface="Calibri" charset="0"/>
                <a:cs typeface="Calibri" charset="0"/>
              </a:rPr>
              <a:t>actores claves del negocio y poder entender las</a:t>
            </a:r>
            <a:br>
              <a:rPr lang="es-ES_tradnl" sz="1700" b="1">
                <a:latin typeface="Calibri" charset="0"/>
                <a:ea typeface="Calibri" charset="0"/>
                <a:cs typeface="Calibri" charset="0"/>
              </a:rPr>
            </a:br>
            <a:r>
              <a:rPr lang="es-ES_tradnl" sz="1700" b="1">
                <a:latin typeface="Calibri" charset="0"/>
                <a:ea typeface="Calibri" charset="0"/>
                <a:cs typeface="Calibri" charset="0"/>
              </a:rPr>
              <a:t>diferentes implicaciones entre estos a nivel macro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435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ALTERNATIVA: Biz model canvas</a:t>
            </a:r>
          </a:p>
        </p:txBody>
      </p:sp>
      <p:pic>
        <p:nvPicPr>
          <p:cNvPr id="18438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9213" y="3630613"/>
            <a:ext cx="356235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Image 107" descr="Small-Sea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6700" y="6173788"/>
            <a:ext cx="42068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19</a:t>
            </a:r>
          </a:p>
        </p:txBody>
      </p:sp>
      <p:pic>
        <p:nvPicPr>
          <p:cNvPr id="19462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700" y="390525"/>
            <a:ext cx="7929563" cy="56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10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1. Segmentos de Clientes</a:t>
            </a:r>
          </a:p>
        </p:txBody>
      </p:sp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83026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¿Cuáles son nuestros clientes (actuales/potenciales)?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¿Cuáles podrían ser clientes indirectos?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¿Existen nichos importantes o es para</a:t>
            </a:r>
            <a:br>
              <a:rPr lang="es-ES_tradnl" sz="2500" b="1">
                <a:latin typeface="Calibri" charset="0"/>
                <a:ea typeface="Calibri" charset="0"/>
                <a:cs typeface="Calibri" charset="0"/>
              </a:rPr>
            </a:b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las masas?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Definir el arquetipo de cliente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Estudiar su comportamiento</a:t>
            </a:r>
          </a:p>
          <a:p>
            <a:pPr marL="320675" indent="-320675">
              <a:lnSpc>
                <a:spcPct val="150000"/>
              </a:lnSpc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0487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1238" y="3327400"/>
            <a:ext cx="2941637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10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Tipos de mercado</a:t>
            </a:r>
          </a:p>
        </p:txBody>
      </p:sp>
      <p:sp>
        <p:nvSpPr>
          <p:cNvPr id="21510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8302625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Existentes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Resegmentado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Clon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Nuevos.</a:t>
            </a:r>
            <a:br>
              <a:rPr lang="es-ES_tradnl" sz="2500" b="1">
                <a:latin typeface="Calibri" charset="0"/>
                <a:ea typeface="Calibri" charset="0"/>
                <a:cs typeface="Calibri" charset="0"/>
              </a:rPr>
            </a:b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  <a:p>
            <a:pPr marL="320675" indent="-320675">
              <a:lnSpc>
                <a:spcPct val="150000"/>
              </a:lnSpc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10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Comportamiento del mercado</a:t>
            </a:r>
          </a:p>
        </p:txBody>
      </p:sp>
      <p:pic>
        <p:nvPicPr>
          <p:cNvPr id="22534" name="Picture 6" descr="Mercad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5263" y="1465263"/>
            <a:ext cx="6075362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extBox 7"/>
          <p:cNvSpPr txBox="1">
            <a:spLocks noChangeArrowheads="1"/>
          </p:cNvSpPr>
          <p:nvPr/>
        </p:nvSpPr>
        <p:spPr bwMode="auto">
          <a:xfrm>
            <a:off x="2803525" y="5786438"/>
            <a:ext cx="60007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s-ES" sz="1300">
                <a:latin typeface="Calibri" charset="0"/>
              </a:rPr>
              <a:t>http://javiermegias.com/wp-content/uploads/2013/05/image.png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10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Evolución de los ingresos</a:t>
            </a:r>
          </a:p>
        </p:txBody>
      </p:sp>
      <p:graphicFrame>
        <p:nvGraphicFramePr>
          <p:cNvPr id="23554" name="Chart 6"/>
          <p:cNvGraphicFramePr>
            <a:graphicFrameLocks/>
          </p:cNvGraphicFramePr>
          <p:nvPr/>
        </p:nvGraphicFramePr>
        <p:xfrm>
          <a:off x="660400" y="1231900"/>
          <a:ext cx="7662863" cy="487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Worksheet" r:id="rId6" imgW="10898747" imgH="6930579" progId="Excel.Sheet.8">
                  <p:embed/>
                </p:oleObj>
              </mc:Choice>
              <mc:Fallback>
                <p:oleObj name="Worksheet" r:id="rId6" imgW="10898747" imgH="6930579" progId="Excel.Shee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231900"/>
                        <a:ext cx="7662863" cy="487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810</Words>
  <Application>Microsoft Macintosh PowerPoint</Application>
  <PresentationFormat>Presentación en pantalla (4:3)</PresentationFormat>
  <Paragraphs>229</Paragraphs>
  <Slides>37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Arial</vt:lpstr>
      <vt:lpstr>Calibri</vt:lpstr>
      <vt:lpstr>ＭＳ Ｐゴシック</vt:lpstr>
      <vt:lpstr>Rockwell</vt:lpstr>
      <vt:lpstr>Office Theme</vt:lpstr>
      <vt:lpstr>Worksheet</vt:lpstr>
      <vt:lpstr>Tema 11: Módelo de negocios para Start Up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Patrones de Negocio</vt:lpstr>
      <vt:lpstr>GRATIS como modelo de Negocio</vt:lpstr>
      <vt:lpstr>La larga cola</vt:lpstr>
      <vt:lpstr>Plataformas multilaterales</vt:lpstr>
      <vt:lpstr>Modelos de negocio abiertos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11: Módelo de negocios para Start Up</dc:title>
  <dc:creator>M M</dc:creator>
  <cp:lastModifiedBy>Usuario de Microsoft Office</cp:lastModifiedBy>
  <cp:revision>3</cp:revision>
  <dcterms:created xsi:type="dcterms:W3CDTF">2015-10-20T10:38:16Z</dcterms:created>
  <dcterms:modified xsi:type="dcterms:W3CDTF">2017-12-10T16:27:06Z</dcterms:modified>
</cp:coreProperties>
</file>