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Libre Franklin" panose="00000500000000000000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h4nPfZmAEVqaUZP/pbEEQAKQon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d7535a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d7535a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d7535a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d7535a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3" name="Google Shape;23;p8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 rot="5400000">
            <a:off x="3302435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2" name="Google Shape;32;p9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>
            <a:spLocks noGrp="1"/>
          </p:cNvSpPr>
          <p:nvPr>
            <p:ph type="pic" idx="2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179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4" name="Google Shape;14;p7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2664814" y="3429000"/>
            <a:ext cx="5684053" cy="250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E6B8"/>
              </a:buClr>
              <a:buSzPts val="5400"/>
              <a:buFont typeface="Libre Franklin"/>
              <a:buNone/>
            </a:pPr>
            <a:r>
              <a:rPr lang="es-ES" sz="5400">
                <a:solidFill>
                  <a:srgbClr val="C5E6B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Proyecto de Evaluación del Rendimiento</a:t>
            </a: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2828040" y="2268787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ES">
                <a:latin typeface="Libre Franklin"/>
                <a:ea typeface="Libre Franklin"/>
                <a:cs typeface="Libre Franklin"/>
                <a:sym typeface="Libre Franklin"/>
              </a:rPr>
              <a:t>FASE II - PARTE GRUPAL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title"/>
          </p:nvPr>
        </p:nvSpPr>
        <p:spPr>
          <a:xfrm>
            <a:off x="-489200" y="794477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E6B8"/>
              </a:buClr>
              <a:buSzPts val="3400"/>
              <a:buFont typeface="Arial"/>
              <a:buNone/>
            </a:pPr>
            <a:r>
              <a:rPr lang="es-ES">
                <a:solidFill>
                  <a:srgbClr val="C5E6B8"/>
                </a:solidFill>
              </a:rPr>
              <a:t>CONTENIDO</a:t>
            </a:r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body" idx="1"/>
          </p:nvPr>
        </p:nvSpPr>
        <p:spPr>
          <a:xfrm>
            <a:off x="2197730" y="11136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/>
              <a:t>INTRODUCCIÓN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/>
              <a:t>DIFERENTES IMPLEMENTACIONES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/>
              <a:t>EVALUACIÓN DE RESULTADOS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/>
              <a:t>USO DEL SPEC</a:t>
            </a:r>
            <a:endParaRPr/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1378" y="3745470"/>
            <a:ext cx="3455405" cy="209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1776921" y="104659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E6B8"/>
              </a:buClr>
              <a:buSzPts val="3400"/>
              <a:buFont typeface="Arial"/>
              <a:buNone/>
            </a:pPr>
            <a:r>
              <a:rPr lang="es-ES">
                <a:solidFill>
                  <a:srgbClr val="C5E6B8"/>
                </a:solidFill>
              </a:rPr>
              <a:t>¿En que se basa nuestro algoritmo?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2359521" y="2494884"/>
            <a:ext cx="7796540" cy="262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s-ES" sz="1700"/>
              <a:t>Algoritmo que multiplica dos matrices de dimensión 100 tantas veces como deseemos.</a:t>
            </a:r>
            <a:endParaRPr/>
          </a:p>
          <a:p>
            <a:pPr marL="344488" lvl="0" indent="-344488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s-ES" sz="1700"/>
              <a:t>Implementación del algoritmo: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0"/>
              <a:buFont typeface="Arial"/>
              <a:buAutoNum type="arabicPeriod"/>
            </a:pPr>
            <a:r>
              <a:rPr lang="es-ES" sz="1700"/>
              <a:t>C++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0"/>
              <a:buFont typeface="Arial"/>
              <a:buAutoNum type="arabicPeriod"/>
            </a:pPr>
            <a:r>
              <a:rPr lang="es-ES" sz="1700"/>
              <a:t>x86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0"/>
              <a:buFont typeface="Arial"/>
              <a:buAutoNum type="arabicPeriod"/>
            </a:pPr>
            <a:r>
              <a:rPr lang="es-ES" sz="1700"/>
              <a:t>SSE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0"/>
              <a:buNone/>
            </a:pPr>
            <a:endParaRPr sz="1700"/>
          </a:p>
          <a:p>
            <a:pPr marL="344488" lvl="0" indent="-24733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0"/>
              <a:buNone/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557721" y="675207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E6B8"/>
              </a:buClr>
              <a:buSzPts val="3400"/>
              <a:buFont typeface="Arial"/>
              <a:buNone/>
            </a:pPr>
            <a:r>
              <a:rPr lang="es-ES">
                <a:solidFill>
                  <a:srgbClr val="C5E6B8"/>
                </a:solidFill>
              </a:rPr>
              <a:t>Implementación en C++</a:t>
            </a:r>
            <a:endParaRPr>
              <a:solidFill>
                <a:srgbClr val="C5E6B8"/>
              </a:solidFill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1996400" y="2362037"/>
            <a:ext cx="8464244" cy="465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s-ES" sz="1800" dirty="0"/>
              <a:t>Código dividido en: 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s-ES" sz="1800" dirty="0"/>
              <a:t>Generar matrices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s-ES" sz="1800" dirty="0"/>
              <a:t>Multiplicación de matrices</a:t>
            </a:r>
            <a:endParaRPr dirty="0"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s-ES" sz="1600" dirty="0"/>
              <a:t>3 FOR anidados</a:t>
            </a:r>
            <a:endParaRPr dirty="0"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s-ES" sz="1600" dirty="0"/>
              <a:t>Operación que multiplica matrices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/>
              <a:t>MAYOR COSTE  TEMPORAL</a:t>
            </a:r>
            <a:endParaRPr dirty="0"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s-ES" sz="1600" dirty="0"/>
              <a:t>Llamada a las demás implementaciones</a:t>
            </a:r>
            <a:endParaRPr sz="1600" dirty="0"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Font typeface="Arial"/>
              <a:buAutoNum type="arabicPeriod"/>
            </a:pPr>
            <a:r>
              <a:rPr lang="es-ES" sz="1800" dirty="0"/>
              <a:t>Obtener tiempos y la media</a:t>
            </a:r>
            <a:endParaRPr dirty="0"/>
          </a:p>
          <a:p>
            <a:pPr marL="344488" lvl="0" indent="-25304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sz="1600" dirty="0"/>
          </a:p>
          <a:p>
            <a:pPr marL="344488" lvl="0" indent="-25304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sz="1600" dirty="0"/>
          </a:p>
          <a:p>
            <a:pPr marL="344488" lvl="0" indent="-25304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None/>
            </a:pPr>
            <a:endParaRPr sz="1600" dirty="0"/>
          </a:p>
          <a:p>
            <a:pPr marL="457200" lvl="0" indent="-36576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sz="1600" dirty="0"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744" y="1490499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584225" y="701712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E6B8"/>
              </a:buClr>
              <a:buSzPts val="3400"/>
              <a:buFont typeface="Arial"/>
              <a:buNone/>
            </a:pPr>
            <a:r>
              <a:rPr lang="es-ES">
                <a:solidFill>
                  <a:srgbClr val="C5E6B8"/>
                </a:solidFill>
              </a:rPr>
              <a:t>Implementación en x86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1671518" y="143008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 dirty="0"/>
              <a:t>BUCLE INTERNO</a:t>
            </a:r>
            <a:endParaRPr dirty="0"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 dirty="0"/>
              <a:t>Instrucciones para la multiplicación: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dirty="0" err="1"/>
              <a:t>mov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mover contenido registros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dirty="0" err="1"/>
              <a:t>mul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multiplicar valores</a:t>
            </a:r>
            <a:endParaRPr dirty="0"/>
          </a:p>
          <a:p>
            <a:pPr marL="344488" lvl="0" indent="-2301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2507" y="250731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03495" y="715291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E6B8"/>
              </a:buClr>
              <a:buSzPts val="3400"/>
              <a:buFont typeface="Arial"/>
              <a:buNone/>
            </a:pPr>
            <a:r>
              <a:rPr lang="es-ES">
                <a:solidFill>
                  <a:srgbClr val="C5E6B8"/>
                </a:solidFill>
              </a:rPr>
              <a:t>Implementación en SSE</a:t>
            </a:r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1554400" y="1359257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 sz="1850" dirty="0"/>
          </a:p>
          <a:p>
            <a:pPr marL="344488" lvl="0" indent="-344488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65"/>
              <a:buChar char="▪"/>
            </a:pPr>
            <a:r>
              <a:rPr lang="es-ES" sz="1850" dirty="0"/>
              <a:t>BUCLE INTERNO</a:t>
            </a:r>
            <a:endParaRPr dirty="0"/>
          </a:p>
          <a:p>
            <a:pPr marL="344487" lvl="0" indent="-34448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65"/>
              <a:buChar char="▪"/>
            </a:pPr>
            <a:r>
              <a:rPr lang="es-ES" sz="1850" dirty="0"/>
              <a:t>Instrucciones empleadas:</a:t>
            </a:r>
            <a:endParaRPr dirty="0"/>
          </a:p>
          <a:p>
            <a:pPr marL="344487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65"/>
              <a:buFont typeface="Arial"/>
              <a:buAutoNum type="arabicPeriod"/>
            </a:pPr>
            <a:r>
              <a:rPr lang="es-ES" sz="1850" dirty="0" err="1"/>
              <a:t>movups</a:t>
            </a:r>
            <a:r>
              <a:rPr lang="es-ES" sz="1850" dirty="0"/>
              <a:t>  </a:t>
            </a:r>
            <a:r>
              <a:rPr lang="es-ES" sz="1850" dirty="0">
                <a:sym typeface="Wingdings" panose="05000000000000000000" pitchFamily="2" charset="2"/>
              </a:rPr>
              <a:t></a:t>
            </a:r>
            <a:r>
              <a:rPr lang="es-ES" sz="1850" dirty="0"/>
              <a:t> introducimos 128 bits de cada registro</a:t>
            </a:r>
            <a:endParaRPr sz="1850" dirty="0"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65"/>
              <a:buFont typeface="Arial"/>
              <a:buAutoNum type="arabicPeriod"/>
            </a:pPr>
            <a:r>
              <a:rPr lang="es-ES" sz="1850" dirty="0" err="1"/>
              <a:t>mulps</a:t>
            </a:r>
            <a:r>
              <a:rPr lang="es-ES" sz="1850" dirty="0"/>
              <a:t> </a:t>
            </a:r>
            <a:r>
              <a:rPr lang="es-ES" sz="1850" dirty="0">
                <a:sym typeface="Wingdings" panose="05000000000000000000" pitchFamily="2" charset="2"/>
              </a:rPr>
              <a:t></a:t>
            </a:r>
            <a:r>
              <a:rPr lang="es-ES" sz="1850" dirty="0"/>
              <a:t> multiplicar valores</a:t>
            </a:r>
            <a:endParaRPr sz="1850" dirty="0"/>
          </a:p>
          <a:p>
            <a:pPr marL="344488" lvl="0" indent="-23876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65"/>
              <a:buNone/>
            </a:pPr>
            <a:endParaRPr sz="1850" dirty="0"/>
          </a:p>
          <a:p>
            <a:pPr marL="344488" lvl="0" indent="-344488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65"/>
              <a:buChar char="▪"/>
            </a:pPr>
            <a:r>
              <a:rPr lang="es-ES" sz="1850" dirty="0"/>
              <a:t>Algoritmo en SSE debería de ser el más óptimo</a:t>
            </a:r>
            <a:endParaRPr dirty="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t="-3038" r="-241" b="4888"/>
          <a:stretch/>
        </p:blipFill>
        <p:spPr>
          <a:xfrm>
            <a:off x="8041998" y="3679775"/>
            <a:ext cx="2995089" cy="210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d7535a7a_0_0"/>
          <p:cNvSpPr txBox="1">
            <a:spLocks noGrp="1"/>
          </p:cNvSpPr>
          <p:nvPr>
            <p:ph type="title"/>
          </p:nvPr>
        </p:nvSpPr>
        <p:spPr>
          <a:xfrm>
            <a:off x="-1660392" y="808056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B6D7A8"/>
                </a:solidFill>
              </a:rPr>
              <a:t>SPEC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61" name="Google Shape;161;g82d7535a7a_0_0"/>
          <p:cNvSpPr txBox="1">
            <a:spLocks noGrp="1"/>
          </p:cNvSpPr>
          <p:nvPr>
            <p:ph type="body" idx="1"/>
          </p:nvPr>
        </p:nvSpPr>
        <p:spPr>
          <a:xfrm>
            <a:off x="1504050" y="464100"/>
            <a:ext cx="8742600" cy="399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31470" algn="l" rtl="0">
              <a:spcBef>
                <a:spcPts val="1000"/>
              </a:spcBef>
              <a:spcAft>
                <a:spcPts val="0"/>
              </a:spcAft>
              <a:buSzPts val="1620"/>
              <a:buChar char="●"/>
            </a:pPr>
            <a:r>
              <a:rPr lang="es-ES"/>
              <a:t>Consiste en proveer una medida de rendimiento que pudiese ser usada para comparar cargas de trabajo intensivas en cómputo en distintos computadores.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62" name="Google Shape;162;g82d7535a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250" y="2717075"/>
            <a:ext cx="6030050" cy="35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d7535a7a_0_5"/>
          <p:cNvSpPr txBox="1">
            <a:spLocks noGrp="1"/>
          </p:cNvSpPr>
          <p:nvPr>
            <p:ph type="title"/>
          </p:nvPr>
        </p:nvSpPr>
        <p:spPr>
          <a:xfrm>
            <a:off x="1262708" y="836131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B6D7A8"/>
                </a:solidFill>
              </a:rPr>
              <a:t>Evaluación de los resultados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68" name="Google Shape;168;g82d7535a7a_0_5"/>
          <p:cNvSpPr txBox="1">
            <a:spLocks noGrp="1"/>
          </p:cNvSpPr>
          <p:nvPr>
            <p:ph type="body" idx="1"/>
          </p:nvPr>
        </p:nvSpPr>
        <p:spPr>
          <a:xfrm>
            <a:off x="2450374" y="1913416"/>
            <a:ext cx="7796400" cy="399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r>
              <a:rPr lang="es-ES"/>
              <a:t>      </a:t>
            </a:r>
            <a:endParaRPr/>
          </a:p>
        </p:txBody>
      </p:sp>
      <p:pic>
        <p:nvPicPr>
          <p:cNvPr id="169" name="Google Shape;169;g82d7535a7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175" y="1587701"/>
            <a:ext cx="3953674" cy="233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82d7535a7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550" y="1503100"/>
            <a:ext cx="4111424" cy="24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82d7535a7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0175" y="4138650"/>
            <a:ext cx="4017675" cy="236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82d7535a7a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2425" y="4111075"/>
            <a:ext cx="4017668" cy="24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Panorámica</PresentationFormat>
  <Paragraphs>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Noto Sans Symbols</vt:lpstr>
      <vt:lpstr>Libre Franklin</vt:lpstr>
      <vt:lpstr>Arial</vt:lpstr>
      <vt:lpstr>Courier New</vt:lpstr>
      <vt:lpstr>Madison</vt:lpstr>
      <vt:lpstr>Proyecto de Evaluación del Rendimiento</vt:lpstr>
      <vt:lpstr>CONTENIDO</vt:lpstr>
      <vt:lpstr>¿En que se basa nuestro algoritmo?</vt:lpstr>
      <vt:lpstr>Implementación en C++</vt:lpstr>
      <vt:lpstr>Implementación en x86</vt:lpstr>
      <vt:lpstr>Implementación en SSE</vt:lpstr>
      <vt:lpstr>SPEC</vt:lpstr>
      <vt:lpstr>Evaluación de los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Evaluación del Rendimiento</dc:title>
  <dc:creator>Iana Spiridonova</dc:creator>
  <cp:lastModifiedBy>Fran</cp:lastModifiedBy>
  <cp:revision>2</cp:revision>
  <dcterms:created xsi:type="dcterms:W3CDTF">2020-03-30T15:26:39Z</dcterms:created>
  <dcterms:modified xsi:type="dcterms:W3CDTF">2020-04-10T16:02:17Z</dcterms:modified>
</cp:coreProperties>
</file>