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284" r:id="rId2"/>
    <p:sldId id="276" r:id="rId3"/>
    <p:sldId id="295" r:id="rId4"/>
    <p:sldId id="289" r:id="rId5"/>
    <p:sldId id="286" r:id="rId6"/>
    <p:sldId id="285" r:id="rId7"/>
    <p:sldId id="287" r:id="rId8"/>
    <p:sldId id="291" r:id="rId9"/>
    <p:sldId id="292" r:id="rId10"/>
    <p:sldId id="293" r:id="rId11"/>
  </p:sldIdLst>
  <p:sldSz cx="9144000" cy="6858000" type="screen4x3"/>
  <p:notesSz cx="7315200" cy="96012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000099"/>
    <a:srgbClr val="C0C0C0"/>
    <a:srgbClr val="FFBD5B"/>
    <a:srgbClr val="FF9900"/>
    <a:srgbClr val="CCCCFF"/>
    <a:srgbClr val="FFFF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2821"/>
  </p:normalViewPr>
  <p:slideViewPr>
    <p:cSldViewPr>
      <p:cViewPr varScale="1">
        <p:scale>
          <a:sx n="86" d="100"/>
          <a:sy n="86" d="100"/>
        </p:scale>
        <p:origin x="152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86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7281B6A-F6C9-4DDB-AD4C-2671AE55F744}" type="datetime1">
              <a:rPr lang="es-ES"/>
              <a:pPr>
                <a:defRPr/>
              </a:pPr>
              <a:t>22/11/2017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F33E2F78-1026-459A-933A-B2EEB8C588E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923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302A2E7-7C5F-4B77-9CD1-FDE61BA5205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6964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altLang="es-ES" smtClean="0">
              <a:ea typeface="ＭＳ Ｐゴシック"/>
              <a:cs typeface="ＭＳ Ｐゴシック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202546-90DC-4C42-B946-48F4E906C2BB}" type="slidenum">
              <a:rPr lang="es-ES" altLang="es-ES" smtClean="0">
                <a:ea typeface="ＭＳ Ｐゴシック"/>
                <a:cs typeface="ＭＳ Ｐゴシック"/>
              </a:rPr>
              <a:pPr/>
              <a:t>1</a:t>
            </a:fld>
            <a:endParaRPr lang="es-ES" altLang="es-ES" smtClean="0"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973588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8F03A8-ECFC-4A91-A1AC-55231BEBC707}" type="slidenum">
              <a:rPr lang="es-ES" altLang="es-ES" smtClean="0">
                <a:ea typeface="ＭＳ Ｐゴシック"/>
                <a:cs typeface="ＭＳ Ｐゴシック"/>
              </a:rPr>
              <a:pPr/>
              <a:t>2</a:t>
            </a:fld>
            <a:endParaRPr lang="es-ES" altLang="es-ES" smtClean="0">
              <a:ea typeface="ＭＳ Ｐゴシック"/>
              <a:cs typeface="ＭＳ Ｐゴシック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s-ES" smtClean="0"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28803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F1D318-0956-4F42-8E95-D1983167EFC9}" type="slidenum">
              <a:rPr lang="es-ES" altLang="es-ES" smtClean="0">
                <a:ea typeface="ＭＳ Ｐゴシック"/>
                <a:cs typeface="ＭＳ Ｐゴシック"/>
              </a:rPr>
              <a:pPr/>
              <a:t>5</a:t>
            </a:fld>
            <a:endParaRPr lang="es-ES" altLang="es-ES" smtClean="0">
              <a:ea typeface="ＭＳ Ｐゴシック"/>
              <a:cs typeface="ＭＳ Ｐゴシック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s-ES" smtClean="0"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29913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D669F8-081C-4F6D-8D4E-45E81BB938B5}" type="slidenum">
              <a:rPr lang="es-ES" altLang="es-ES" smtClean="0">
                <a:ea typeface="ＭＳ Ｐゴシック"/>
                <a:cs typeface="ＭＳ Ｐゴシック"/>
              </a:rPr>
              <a:pPr/>
              <a:t>6</a:t>
            </a:fld>
            <a:endParaRPr lang="es-ES" altLang="es-ES" smtClean="0">
              <a:ea typeface="ＭＳ Ｐゴシック"/>
              <a:cs typeface="ＭＳ Ｐゴシック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s-ES" smtClean="0"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235653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B93761-2629-438A-AADF-FF6F845507BB}" type="slidenum">
              <a:rPr lang="es-ES" altLang="es-ES" smtClean="0">
                <a:ea typeface="ＭＳ Ｐゴシック"/>
                <a:cs typeface="ＭＳ Ｐゴシック"/>
              </a:rPr>
              <a:pPr/>
              <a:t>7</a:t>
            </a:fld>
            <a:endParaRPr lang="es-ES" altLang="es-ES" smtClean="0">
              <a:ea typeface="ＭＳ Ｐゴシック"/>
              <a:cs typeface="ＭＳ Ｐゴシック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s-ES" smtClean="0"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59087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A32BF7D-3F52-45F6-84AA-C2A7373FF400}" type="slidenum">
              <a:rPr lang="es-ES" altLang="es-ES" smtClean="0"/>
              <a:pPr eaLnBrk="1" hangingPunct="1"/>
              <a:t>8</a:t>
            </a:fld>
            <a:endParaRPr lang="es-ES" altLang="es-E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s-ES" smtClean="0"/>
          </a:p>
        </p:txBody>
      </p:sp>
    </p:spTree>
    <p:extLst>
      <p:ext uri="{BB962C8B-B14F-4D97-AF65-F5344CB8AC3E}">
        <p14:creationId xmlns:p14="http://schemas.microsoft.com/office/powerpoint/2010/main" val="771875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BD960F8-C98B-4083-B33B-B27B4D86950C}" type="slidenum">
              <a:rPr lang="es-ES" altLang="es-ES" smtClean="0"/>
              <a:pPr eaLnBrk="1" hangingPunct="1"/>
              <a:t>9</a:t>
            </a:fld>
            <a:endParaRPr lang="es-ES" altLang="es-E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s-ES" smtClean="0"/>
          </a:p>
        </p:txBody>
      </p:sp>
    </p:spTree>
    <p:extLst>
      <p:ext uri="{BB962C8B-B14F-4D97-AF65-F5344CB8AC3E}">
        <p14:creationId xmlns:p14="http://schemas.microsoft.com/office/powerpoint/2010/main" val="230754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3A2EBFB-836C-474A-9FF6-5E0E0254A09C}" type="slidenum">
              <a:rPr lang="es-ES" altLang="es-ES" smtClean="0"/>
              <a:pPr eaLnBrk="1" hangingPunct="1"/>
              <a:t>10</a:t>
            </a:fld>
            <a:endParaRPr lang="es-ES" altLang="es-E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s-ES" smtClean="0"/>
          </a:p>
        </p:txBody>
      </p:sp>
    </p:spTree>
    <p:extLst>
      <p:ext uri="{BB962C8B-B14F-4D97-AF65-F5344CB8AC3E}">
        <p14:creationId xmlns:p14="http://schemas.microsoft.com/office/powerpoint/2010/main" val="51742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dlsi.ua.es/2010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hyperlink" Target="http://www.ua.es/es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0 Forma"/>
          <p:cNvSpPr>
            <a:spLocks/>
          </p:cNvSpPr>
          <p:nvPr userDrawn="1"/>
        </p:nvSpPr>
        <p:spPr bwMode="auto">
          <a:xfrm>
            <a:off x="1687513" y="5715000"/>
            <a:ext cx="7456487" cy="487363"/>
          </a:xfrm>
          <a:custGeom>
            <a:avLst/>
            <a:gdLst>
              <a:gd name="T0" fmla="*/ 2147483647 w 4697"/>
              <a:gd name="T1" fmla="*/ 0 h 367"/>
              <a:gd name="T2" fmla="*/ 2147483647 w 4697"/>
              <a:gd name="T3" fmla="*/ 647200800 h 367"/>
              <a:gd name="T4" fmla="*/ 0 w 4697"/>
              <a:gd name="T5" fmla="*/ 384440433 h 367"/>
              <a:gd name="T6" fmla="*/ 2147483647 w 4697"/>
              <a:gd name="T7" fmla="*/ 0 h 367"/>
              <a:gd name="T8" fmla="*/ 0 60000 65536"/>
              <a:gd name="T9" fmla="*/ 0 60000 65536"/>
              <a:gd name="T10" fmla="*/ 0 60000 65536"/>
              <a:gd name="T11" fmla="*/ 0 60000 65536"/>
              <a:gd name="T12" fmla="*/ 0 w 4697"/>
              <a:gd name="T13" fmla="*/ 0 h 367"/>
              <a:gd name="T14" fmla="*/ 4697 w 4697"/>
              <a:gd name="T15" fmla="*/ 367 h 3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97" h="367">
                <a:moveTo>
                  <a:pt x="4697" y="0"/>
                </a:moveTo>
                <a:lnTo>
                  <a:pt x="4697" y="367"/>
                </a:lnTo>
                <a:lnTo>
                  <a:pt x="0" y="218"/>
                </a:lnTo>
                <a:lnTo>
                  <a:pt x="4697" y="0"/>
                </a:lnTo>
                <a:close/>
              </a:path>
            </a:pathLst>
          </a:custGeom>
          <a:solidFill>
            <a:srgbClr val="0070C0">
              <a:alpha val="39999"/>
            </a:srgbClr>
          </a:solidFill>
          <a:ln>
            <a:noFill/>
          </a:ln>
          <a:extLst/>
        </p:spPr>
        <p:txBody>
          <a:bodyPr/>
          <a:lstStyle/>
          <a:p>
            <a:pPr algn="ctr">
              <a:defRPr/>
            </a:pPr>
            <a:endParaRPr lang="es-ES">
              <a:ea typeface="ＭＳ Ｐゴシック" charset="-128"/>
              <a:cs typeface="+mn-cs"/>
            </a:endParaRPr>
          </a:p>
        </p:txBody>
      </p:sp>
      <p:sp>
        <p:nvSpPr>
          <p:cNvPr id="4" name="11 Forma"/>
          <p:cNvSpPr>
            <a:spLocks/>
          </p:cNvSpPr>
          <p:nvPr userDrawn="1"/>
        </p:nvSpPr>
        <p:spPr bwMode="auto">
          <a:xfrm>
            <a:off x="36513" y="5999163"/>
            <a:ext cx="9107487" cy="788987"/>
          </a:xfrm>
          <a:custGeom>
            <a:avLst/>
            <a:gdLst>
              <a:gd name="T0" fmla="*/ 0 w 5760"/>
              <a:gd name="T1" fmla="*/ 0 h 528"/>
              <a:gd name="T2" fmla="*/ 2147483647 w 5760"/>
              <a:gd name="T3" fmla="*/ 0 h 528"/>
              <a:gd name="T4" fmla="*/ 2147483647 w 5760"/>
              <a:gd name="T5" fmla="*/ 1178978194 h 528"/>
              <a:gd name="T6" fmla="*/ 120003791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0" y="0"/>
                </a:moveTo>
                <a:lnTo>
                  <a:pt x="5760" y="0"/>
                </a:lnTo>
                <a:lnTo>
                  <a:pt x="5760" y="528"/>
                </a:lnTo>
                <a:lnTo>
                  <a:pt x="48" y="0"/>
                </a:lnTo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/>
          <a:lstStyle/>
          <a:p>
            <a:pPr algn="ctr">
              <a:defRPr/>
            </a:pPr>
            <a:endParaRPr lang="es-ES">
              <a:ea typeface="ＭＳ Ｐゴシック" charset="-128"/>
              <a:cs typeface="+mn-cs"/>
            </a:endParaRPr>
          </a:p>
        </p:txBody>
      </p:sp>
      <p:cxnSp>
        <p:nvCxnSpPr>
          <p:cNvPr id="5" name="Picture 7"/>
          <p:cNvCxnSpPr/>
          <p:nvPr userDrawn="1"/>
        </p:nvCxnSpPr>
        <p:spPr>
          <a:xfrm>
            <a:off x="9143" y="5894344"/>
            <a:ext cx="9143177" cy="790656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10 Rectángulo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rotWithShape="1">
            <a:gsLst>
              <a:gs pos="0">
                <a:srgbClr val="C0C0C0">
                  <a:alpha val="56000"/>
                </a:srgb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s-ES">
              <a:latin typeface="Eras Medium ITC" pitchFamily="34" charset="0"/>
              <a:cs typeface="+mn-cs"/>
            </a:endParaRPr>
          </a:p>
        </p:txBody>
      </p:sp>
      <p:pic>
        <p:nvPicPr>
          <p:cNvPr id="7" name="Picture 14" descr="DLSI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819400"/>
            <a:ext cx="167640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6" descr="logo Universidad Alicante">
            <a:hlinkClick r:id="rId4" tooltip="HOME - Universidad de Alicante"/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914400" y="3733800"/>
            <a:ext cx="25050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Imagen de noticia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886200" y="3505200"/>
            <a:ext cx="137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24 Rectángulo"/>
          <p:cNvSpPr/>
          <p:nvPr userDrawn="1"/>
        </p:nvSpPr>
        <p:spPr>
          <a:xfrm>
            <a:off x="304800" y="6150114"/>
            <a:ext cx="1371600" cy="707886"/>
          </a:xfrm>
          <a:prstGeom prst="rect">
            <a:avLst/>
          </a:prstGeom>
          <a:noFill/>
          <a:scene3d>
            <a:camera prst="orthographicFront"/>
            <a:lightRig rig="flat" dir="tl">
              <a:rot lat="0" lon="0" rev="6600000"/>
            </a:lightRig>
          </a:scene3d>
          <a:sp3d>
            <a:bevelT w="6350"/>
            <a:bevelB w="6350"/>
          </a:sp3d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+mn-ea"/>
                <a:cs typeface="+mn-cs"/>
              </a:rPr>
              <a:t>STI</a:t>
            </a:r>
          </a:p>
        </p:txBody>
      </p:sp>
      <p:sp>
        <p:nvSpPr>
          <p:cNvPr id="9" name="8 Rectángulo"/>
          <p:cNvSpPr>
            <a:spLocks noGrp="1"/>
          </p:cNvSpPr>
          <p:nvPr>
            <p:ph type="title"/>
          </p:nvPr>
        </p:nvSpPr>
        <p:spPr>
          <a:xfrm>
            <a:off x="558800" y="809625"/>
            <a:ext cx="7772400" cy="1470025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12" name="17 Rectángulo"/>
          <p:cNvSpPr>
            <a:spLocks noGrp="1"/>
          </p:cNvSpPr>
          <p:nvPr>
            <p:ph type="dt" sz="half" idx="10"/>
          </p:nvPr>
        </p:nvSpPr>
        <p:spPr>
          <a:xfrm>
            <a:off x="43973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14 Rectángulo"/>
          <p:cNvSpPr>
            <a:spLocks noGrp="1"/>
          </p:cNvSpPr>
          <p:nvPr>
            <p:ph type="sldNum" sz="quarter" idx="11"/>
          </p:nvPr>
        </p:nvSpPr>
        <p:spPr>
          <a:xfrm>
            <a:off x="653573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6CC3F-381F-4214-9991-80F46EC7F64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7F218-EF1B-4195-8ED5-D3F256496AC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841B8-4881-4619-B51C-88F23079E4D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F344F-C470-4068-8A60-9FAB58859BE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86656-ACF7-4B11-90A9-FE5191CD95B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00E3D-D692-4E8F-8133-9513FFFB58C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3D9E1-412B-44E5-8BFC-347DB008DA3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7E92A-A55A-4DCD-9E71-E5B070C43E6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89823-1418-436A-9240-BEFAAB0FB40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CAAB6-2F3C-4D12-AEA8-46667FC8597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6A760-8FC2-401C-A932-2146FC55ECB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95A63-27D3-4A42-81B0-D3E1596002E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2 Forma"/>
          <p:cNvSpPr>
            <a:spLocks/>
          </p:cNvSpPr>
          <p:nvPr userDrawn="1"/>
        </p:nvSpPr>
        <p:spPr bwMode="auto">
          <a:xfrm>
            <a:off x="457200" y="4953000"/>
            <a:ext cx="3802063" cy="1443038"/>
          </a:xfrm>
          <a:custGeom>
            <a:avLst/>
            <a:gdLst>
              <a:gd name="T0" fmla="*/ 0 w 5760"/>
              <a:gd name="T1" fmla="*/ 0 h 528"/>
              <a:gd name="T2" fmla="*/ 2147483647 w 5760"/>
              <a:gd name="T3" fmla="*/ 0 h 528"/>
              <a:gd name="T4" fmla="*/ 2147483647 w 5760"/>
              <a:gd name="T5" fmla="*/ 2147483647 h 528"/>
              <a:gd name="T6" fmla="*/ 20913987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0070C0">
              <a:alpha val="39999"/>
            </a:srgbClr>
          </a:solidFill>
          <a:ln>
            <a:noFill/>
          </a:ln>
          <a:extLst/>
        </p:spPr>
        <p:txBody>
          <a:bodyPr/>
          <a:lstStyle/>
          <a:p>
            <a:pPr algn="ctr">
              <a:defRPr/>
            </a:pPr>
            <a:endParaRPr lang="es-ES">
              <a:ea typeface="ＭＳ Ｐゴシック" charset="-128"/>
              <a:cs typeface="+mn-cs"/>
            </a:endParaRPr>
          </a:p>
        </p:txBody>
      </p:sp>
      <p:sp>
        <p:nvSpPr>
          <p:cNvPr id="1027" name="11 Forma"/>
          <p:cNvSpPr>
            <a:spLocks/>
          </p:cNvSpPr>
          <p:nvPr/>
        </p:nvSpPr>
        <p:spPr bwMode="auto">
          <a:xfrm>
            <a:off x="0" y="5486400"/>
            <a:ext cx="3505200" cy="1066800"/>
          </a:xfrm>
          <a:custGeom>
            <a:avLst/>
            <a:gdLst>
              <a:gd name="T0" fmla="*/ 0 w 5760"/>
              <a:gd name="T1" fmla="*/ 0 h 528"/>
              <a:gd name="T2" fmla="*/ 2133060250 w 5760"/>
              <a:gd name="T3" fmla="*/ 0 h 528"/>
              <a:gd name="T4" fmla="*/ 2133060250 w 5760"/>
              <a:gd name="T5" fmla="*/ 2147483647 h 528"/>
              <a:gd name="T6" fmla="*/ 17775502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/>
          <a:lstStyle/>
          <a:p>
            <a:pPr algn="ctr">
              <a:defRPr/>
            </a:pPr>
            <a:endParaRPr lang="es-ES">
              <a:ea typeface="ＭＳ Ｐゴシック" charset="-128"/>
              <a:cs typeface="+mn-cs"/>
            </a:endParaRPr>
          </a:p>
        </p:txBody>
      </p:sp>
      <p:cxnSp>
        <p:nvCxnSpPr>
          <p:cNvPr id="15" name="Picture 4"/>
          <p:cNvCxnSpPr/>
          <p:nvPr/>
        </p:nvCxnSpPr>
        <p:spPr>
          <a:xfrm>
            <a:off x="11816" y="5763367"/>
            <a:ext cx="3938768" cy="1084869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29 Rectángul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 smtClean="0"/>
              <a:t>Click to edit Master text styles</a:t>
            </a:r>
          </a:p>
          <a:p>
            <a:pPr lvl="1"/>
            <a:r>
              <a:rPr lang="en-US" altLang="es-ES" smtClean="0"/>
              <a:t>Second level</a:t>
            </a:r>
          </a:p>
          <a:p>
            <a:pPr lvl="2"/>
            <a:r>
              <a:rPr lang="en-US" altLang="es-ES" smtClean="0"/>
              <a:t>Third level</a:t>
            </a:r>
          </a:p>
          <a:p>
            <a:pPr lvl="3"/>
            <a:r>
              <a:rPr lang="en-US" altLang="es-ES" smtClean="0"/>
              <a:t>Fourth level</a:t>
            </a:r>
          </a:p>
          <a:p>
            <a:pPr lvl="4"/>
            <a:r>
              <a:rPr lang="en-US" altLang="es-ES" smtClean="0"/>
              <a:t>Fifth level</a:t>
            </a:r>
          </a:p>
          <a:p>
            <a:pPr lvl="4"/>
            <a:r>
              <a:rPr lang="en-US" altLang="es-ES" smtClean="0"/>
              <a:t>Sixth level</a:t>
            </a:r>
          </a:p>
          <a:p>
            <a:pPr lvl="4"/>
            <a:r>
              <a:rPr lang="en-US" altLang="es-ES" smtClean="0"/>
              <a:t>Seventh level</a:t>
            </a:r>
          </a:p>
          <a:p>
            <a:pPr lvl="4"/>
            <a:r>
              <a:rPr lang="en-US" altLang="es-ES" smtClean="0"/>
              <a:t>Eighth level</a:t>
            </a:r>
          </a:p>
          <a:p>
            <a:pPr lvl="4"/>
            <a:r>
              <a:rPr lang="en-US" altLang="es-ES" smtClean="0"/>
              <a:t>Ninth level</a:t>
            </a:r>
          </a:p>
        </p:txBody>
      </p:sp>
      <p:sp>
        <p:nvSpPr>
          <p:cNvPr id="1031" name="10 Rectángulo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gradFill rotWithShape="1">
            <a:gsLst>
              <a:gs pos="0">
                <a:srgbClr val="C0C0C0">
                  <a:alpha val="56000"/>
                </a:srgb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s-ES">
              <a:latin typeface="Arial Narrow" charset="0"/>
              <a:cs typeface="+mn-cs"/>
            </a:endParaRPr>
          </a:p>
        </p:txBody>
      </p:sp>
      <p:sp>
        <p:nvSpPr>
          <p:cNvPr id="90120" name="17 Rectángulo"/>
          <p:cNvSpPr>
            <a:spLocks noGrp="1"/>
          </p:cNvSpPr>
          <p:nvPr>
            <p:ph type="dt" sz="half" idx="2"/>
          </p:nvPr>
        </p:nvSpPr>
        <p:spPr bwMode="auto">
          <a:xfrm>
            <a:off x="6727825" y="6408738"/>
            <a:ext cx="19192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Eras Medium ITC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20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Eras Medium ITC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3FCDCF0-127F-493C-85A0-6D99A789559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12" name="11 Rectángulo"/>
          <p:cNvSpPr/>
          <p:nvPr userDrawn="1"/>
        </p:nvSpPr>
        <p:spPr>
          <a:xfrm>
            <a:off x="304800" y="6150114"/>
            <a:ext cx="1371600" cy="707886"/>
          </a:xfrm>
          <a:prstGeom prst="rect">
            <a:avLst/>
          </a:prstGeom>
          <a:noFill/>
          <a:scene3d>
            <a:camera prst="orthographicFront"/>
            <a:lightRig rig="flat" dir="tl">
              <a:rot lat="0" lon="0" rev="6600000"/>
            </a:lightRig>
          </a:scene3d>
          <a:sp3d>
            <a:bevelT w="6350"/>
            <a:bevelB w="6350"/>
          </a:sp3d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+mn-ea"/>
                <a:cs typeface="+mn-cs"/>
              </a:rPr>
              <a:t>STI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4" r:id="rId3"/>
    <p:sldLayoutId id="2147483663" r:id="rId4"/>
    <p:sldLayoutId id="2147483662" r:id="rId5"/>
    <p:sldLayoutId id="2147483661" r:id="rId6"/>
    <p:sldLayoutId id="2147483660" r:id="rId7"/>
    <p:sldLayoutId id="2147483659" r:id="rId8"/>
    <p:sldLayoutId id="2147483658" r:id="rId9"/>
    <p:sldLayoutId id="2147483657" r:id="rId10"/>
    <p:sldLayoutId id="2147483656" r:id="rId11"/>
    <p:sldLayoutId id="2147483655" r:id="rId12"/>
  </p:sldLayoutIdLst>
  <p:txStyles>
    <p:titleStyle>
      <a:lvl1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2pPr>
      <a:lvl3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3pPr>
      <a:lvl4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4pPr>
      <a:lvl5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5pPr>
      <a:lvl6pPr marL="8001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6pPr>
      <a:lvl7pPr marL="12573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7pPr>
      <a:lvl8pPr marL="17145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8pPr>
      <a:lvl9pPr marL="21717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9pPr>
    </p:titleStyle>
    <p:bodyStyle>
      <a:lvl1pPr marL="342900" indent="-342900" algn="l" defTabSz="-13873163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75000"/>
        <a:buFont typeface="Wingdings 3" pitchFamily="18" charset="2"/>
        <a:buChar char=""/>
        <a:defRPr sz="3100">
          <a:solidFill>
            <a:srgbClr val="333333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600">
          <a:solidFill>
            <a:srgbClr val="333333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>
          <a:solidFill>
            <a:srgbClr val="333333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200">
          <a:solidFill>
            <a:srgbClr val="333333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6pPr>
      <a:lvl7pPr marL="29718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7pPr>
      <a:lvl8pPr marL="34290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8pPr>
      <a:lvl9pPr marL="38862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defRPr/>
            </a:pPr>
            <a:r>
              <a:rPr lang="es-ES_tradnl" sz="4000" dirty="0" smtClean="0"/>
              <a:t>S</a:t>
            </a:r>
            <a:r>
              <a:rPr lang="es-ES_tradnl" sz="3200" dirty="0" smtClean="0"/>
              <a:t>istemas y </a:t>
            </a:r>
            <a:r>
              <a:rPr lang="es-ES_tradnl" sz="4000" dirty="0" smtClean="0"/>
              <a:t>T</a:t>
            </a:r>
            <a:r>
              <a:rPr lang="es-ES_tradnl" sz="3200" dirty="0" smtClean="0"/>
              <a:t>ecnologías de </a:t>
            </a:r>
            <a:r>
              <a:rPr lang="es-ES_tradnl" sz="4000" dirty="0" smtClean="0"/>
              <a:t>I</a:t>
            </a:r>
            <a:r>
              <a:rPr lang="es-ES_tradnl" sz="3200" dirty="0" smtClean="0"/>
              <a:t>nformación</a:t>
            </a:r>
            <a:br>
              <a:rPr lang="es-ES_tradnl" sz="3200" dirty="0" smtClean="0"/>
            </a:br>
            <a:r>
              <a:rPr lang="es-ES_tradnl" sz="3200" dirty="0" smtClean="0"/>
              <a:t/>
            </a:r>
            <a:br>
              <a:rPr lang="es-ES_tradnl" sz="3200" dirty="0" smtClean="0"/>
            </a:br>
            <a:r>
              <a:rPr lang="es-ES_tradnl" sz="3200" dirty="0" smtClean="0"/>
              <a:t>Práctica 4. Contabilidad.</a:t>
            </a:r>
            <a:endParaRPr lang="es-ES" sz="2000" dirty="0" smtClean="0"/>
          </a:p>
        </p:txBody>
      </p:sp>
      <p:sp>
        <p:nvSpPr>
          <p:cNvPr id="16386" name="1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9674CB-9307-42B9-8283-8900FB521166}" type="slidenum">
              <a:rPr lang="es-ES" smtClean="0">
                <a:ea typeface="ＭＳ Ｐゴシック"/>
                <a:cs typeface="ＭＳ Ｐゴシック"/>
              </a:rPr>
              <a:pPr/>
              <a:t>1</a:t>
            </a:fld>
            <a:endParaRPr lang="es-ES" smtClean="0">
              <a:ea typeface="ＭＳ Ｐゴシック"/>
              <a:cs typeface="ＭＳ Ｐゴシック"/>
            </a:endParaRPr>
          </a:p>
        </p:txBody>
      </p:sp>
      <p:pic>
        <p:nvPicPr>
          <p:cNvPr id="16387" name="Content Placeholder 3" descr="Slide01.jpg"/>
          <p:cNvPicPr>
            <a:picLocks noGrp="1" noChangeAspect="1"/>
          </p:cNvPicPr>
          <p:nvPr>
            <p:ph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2362200"/>
            <a:ext cx="4876800" cy="2184400"/>
          </a:xfrm>
        </p:spPr>
      </p:pic>
      <p:sp>
        <p:nvSpPr>
          <p:cNvPr id="16388" name="TextBox 5"/>
          <p:cNvSpPr txBox="1">
            <a:spLocks noChangeArrowheads="1"/>
          </p:cNvSpPr>
          <p:nvPr/>
        </p:nvSpPr>
        <p:spPr bwMode="auto">
          <a:xfrm>
            <a:off x="1905000" y="4876800"/>
            <a:ext cx="5254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algn="ctr"/>
            <a:r>
              <a:rPr lang="es-ES" altLang="es-ES" sz="2800"/>
              <a:t>Grado en Ingeniería Informática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" sz="4400" dirty="0"/>
              <a:t>8</a:t>
            </a:r>
            <a:r>
              <a:rPr lang="es-ES" sz="4400" dirty="0" smtClean="0"/>
              <a:t>. Análisis de Rentabilidad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755649" y="1557338"/>
            <a:ext cx="8139301" cy="4525962"/>
          </a:xfrm>
          <a:noFill/>
        </p:spPr>
        <p:txBody>
          <a:bodyPr/>
          <a:lstStyle/>
          <a:p>
            <a:pPr eaLnBrk="1" hangingPunct="1"/>
            <a:r>
              <a:rPr lang="es-ES" altLang="es-ES" sz="2200" dirty="0" smtClean="0"/>
              <a:t>Calcular los siguientes </a:t>
            </a:r>
            <a:r>
              <a:rPr lang="es-ES" altLang="es-ES" sz="2200" dirty="0" smtClean="0"/>
              <a:t>indicadores </a:t>
            </a:r>
            <a:r>
              <a:rPr lang="es-ES" altLang="es-ES" sz="2200" dirty="0" smtClean="0"/>
              <a:t>y </a:t>
            </a:r>
            <a:r>
              <a:rPr lang="es-ES" altLang="es-ES" sz="2200" dirty="0"/>
              <a:t>reflejar con una gráfica la evolución temporal de cada uno de ellos:</a:t>
            </a:r>
            <a:endParaRPr lang="es-ES" altLang="es-ES" sz="2200" dirty="0" smtClean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s-ES" altLang="es-ES" sz="1800" dirty="0" smtClean="0"/>
              <a:t>Rentabilidad Económica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s-ES" altLang="es-ES" sz="1800" dirty="0" smtClean="0"/>
              <a:t>Rentabilidad Financiera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s-ES" altLang="es-ES" sz="1800" dirty="0" smtClean="0"/>
              <a:t>Margen y Margen Neto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s-ES" altLang="es-ES" sz="1800" dirty="0" smtClean="0"/>
              <a:t>Rotación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s-ES" altLang="es-ES" sz="1800" dirty="0" smtClean="0"/>
              <a:t>Apalancamiento.</a:t>
            </a:r>
          </a:p>
          <a:p>
            <a:pPr eaLnBrk="1" hangingPunct="1">
              <a:spcBef>
                <a:spcPts val="1200"/>
              </a:spcBef>
            </a:pPr>
            <a:r>
              <a:rPr lang="es-ES" altLang="es-ES" sz="2200" dirty="0" smtClean="0"/>
              <a:t>En la documentación se debe indicar cómo se ha calculado cada indicador y qué significa cada uno.</a:t>
            </a:r>
          </a:p>
          <a:p>
            <a:pPr eaLnBrk="1" hangingPunct="1">
              <a:spcBef>
                <a:spcPts val="1200"/>
              </a:spcBef>
            </a:pPr>
            <a:r>
              <a:rPr lang="es-ES" altLang="es-ES" sz="2200" dirty="0" smtClean="0"/>
              <a:t>En la documentación se debe r</a:t>
            </a:r>
            <a:r>
              <a:rPr lang="es-ES" altLang="es-ES" sz="2200" dirty="0" smtClean="0"/>
              <a:t>ealizar </a:t>
            </a:r>
            <a:r>
              <a:rPr lang="es-ES" altLang="es-ES" sz="2200" dirty="0" smtClean="0"/>
              <a:t>un análisis de la rentabilidad de la empresa y plantear que medidas serían necesarias para conseguir una mayor rentabilidad económica y una mayor rentabilidad financiera.</a:t>
            </a:r>
          </a:p>
        </p:txBody>
      </p:sp>
      <p:sp>
        <p:nvSpPr>
          <p:cNvPr id="4" name="QuadreDeText 3"/>
          <p:cNvSpPr txBox="1"/>
          <p:nvPr/>
        </p:nvSpPr>
        <p:spPr>
          <a:xfrm>
            <a:off x="6739617" y="6052622"/>
            <a:ext cx="215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-Valencia" b="1" i="1" dirty="0" smtClean="0">
                <a:solidFill>
                  <a:srgbClr val="FFCCCC"/>
                </a:solidFill>
              </a:rPr>
              <a:t>SEGUNDA PARTE</a:t>
            </a:r>
            <a:endParaRPr lang="es-ES" b="1" i="1" dirty="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39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" sz="4400" smtClean="0"/>
              <a:t>Práctica 4: </a:t>
            </a:r>
            <a:r>
              <a:rPr lang="es-ES" sz="4400" dirty="0" smtClean="0"/>
              <a:t>Contabilidad</a:t>
            </a:r>
          </a:p>
        </p:txBody>
      </p:sp>
      <p:sp>
        <p:nvSpPr>
          <p:cNvPr id="18434" name="Rectangle 3"/>
          <p:cNvSpPr>
            <a:spLocks noGrp="1"/>
          </p:cNvSpPr>
          <p:nvPr>
            <p:ph type="body" idx="1"/>
          </p:nvPr>
        </p:nvSpPr>
        <p:spPr>
          <a:xfrm>
            <a:off x="755650" y="1557338"/>
            <a:ext cx="8083550" cy="4525962"/>
          </a:xfrm>
        </p:spPr>
        <p:txBody>
          <a:bodyPr/>
          <a:lstStyle/>
          <a:p>
            <a:pPr marL="514350" indent="-514350" eaLnBrk="1" hangingPunct="1">
              <a:buSzPct val="100000"/>
              <a:buFont typeface="Eras Medium ITC" pitchFamily="34" charset="0"/>
              <a:buAutoNum type="arabicPeriod"/>
            </a:pPr>
            <a:r>
              <a:rPr lang="es-ES" sz="2800" dirty="0" smtClean="0">
                <a:ea typeface="ＭＳ Ｐゴシック"/>
                <a:cs typeface="ＭＳ Ｐゴシック"/>
              </a:rPr>
              <a:t>Introducción</a:t>
            </a:r>
          </a:p>
          <a:p>
            <a:pPr marL="514350" indent="-514350" eaLnBrk="1" hangingPunct="1">
              <a:buSzPct val="100000"/>
              <a:buFont typeface="Eras Medium ITC" pitchFamily="34" charset="0"/>
              <a:buAutoNum type="arabicPeriod"/>
            </a:pPr>
            <a:r>
              <a:rPr lang="es-ES" sz="2800" dirty="0" smtClean="0">
                <a:ea typeface="ＭＳ Ｐゴシック"/>
                <a:cs typeface="ＭＳ Ｐゴシック"/>
              </a:rPr>
              <a:t>Creación de cuentas</a:t>
            </a:r>
          </a:p>
          <a:p>
            <a:pPr marL="514350" indent="-514350" eaLnBrk="1" hangingPunct="1">
              <a:buSzPct val="100000"/>
              <a:buFont typeface="Eras Medium ITC" pitchFamily="34" charset="0"/>
              <a:buAutoNum type="arabicPeriod"/>
            </a:pPr>
            <a:r>
              <a:rPr lang="es-ES" sz="2800" dirty="0" smtClean="0">
                <a:ea typeface="ＭＳ Ｐゴシック"/>
                <a:cs typeface="ＭＳ Ｐゴシック"/>
              </a:rPr>
              <a:t>Creación de un libro diario</a:t>
            </a:r>
          </a:p>
          <a:p>
            <a:pPr marL="514350" indent="-514350" eaLnBrk="1" hangingPunct="1">
              <a:buSzPct val="100000"/>
              <a:buFont typeface="Eras Medium ITC" pitchFamily="34" charset="0"/>
              <a:buAutoNum type="arabicPeriod"/>
            </a:pPr>
            <a:r>
              <a:rPr lang="es-ES" sz="2800" dirty="0" smtClean="0">
                <a:ea typeface="ＭＳ Ｐゴシック"/>
                <a:cs typeface="ＭＳ Ｐゴシック"/>
              </a:rPr>
              <a:t>Realizar el libro </a:t>
            </a:r>
            <a:r>
              <a:rPr lang="es-ES" sz="2800" dirty="0" smtClean="0">
                <a:ea typeface="ＭＳ Ｐゴシック"/>
                <a:cs typeface="ＭＳ Ｐゴシック"/>
              </a:rPr>
              <a:t>mayor</a:t>
            </a:r>
            <a:endParaRPr lang="es-ES" sz="2800" dirty="0" smtClean="0">
              <a:ea typeface="ＭＳ Ｐゴシック"/>
              <a:cs typeface="ＭＳ Ｐゴシック"/>
            </a:endParaRPr>
          </a:p>
          <a:p>
            <a:pPr marL="514350" indent="-514350" eaLnBrk="1" hangingPunct="1">
              <a:buSzPct val="100000"/>
              <a:buFont typeface="Eras Medium ITC" pitchFamily="34" charset="0"/>
              <a:buAutoNum type="arabicPeriod"/>
            </a:pPr>
            <a:r>
              <a:rPr lang="es-ES" sz="2800" dirty="0" smtClean="0">
                <a:ea typeface="ＭＳ Ｐゴシック"/>
                <a:cs typeface="ＭＳ Ｐゴシック"/>
              </a:rPr>
              <a:t>Calcular un balance de sumas y saldos</a:t>
            </a:r>
          </a:p>
          <a:p>
            <a:pPr marL="514350" indent="-514350" eaLnBrk="1" hangingPunct="1">
              <a:buSzPct val="100000"/>
              <a:buFont typeface="Eras Medium ITC" pitchFamily="34" charset="0"/>
              <a:buAutoNum type="arabicPeriod"/>
            </a:pPr>
            <a:r>
              <a:rPr lang="es-ES" sz="2800" dirty="0" smtClean="0"/>
              <a:t>Situación patrimonial de la empresa</a:t>
            </a:r>
          </a:p>
          <a:p>
            <a:pPr marL="514350" indent="-514350" eaLnBrk="1" hangingPunct="1">
              <a:buSzPct val="100000"/>
              <a:buFont typeface="Eras Medium ITC" pitchFamily="34" charset="0"/>
              <a:buAutoNum type="arabicPeriod"/>
            </a:pPr>
            <a:r>
              <a:rPr lang="es-ES" sz="2800" dirty="0" smtClean="0"/>
              <a:t>Cálculo </a:t>
            </a:r>
            <a:r>
              <a:rPr lang="es-ES" sz="2800" dirty="0"/>
              <a:t>de </a:t>
            </a:r>
            <a:r>
              <a:rPr lang="es-ES" sz="2800" dirty="0" smtClean="0"/>
              <a:t>Ratios</a:t>
            </a:r>
          </a:p>
          <a:p>
            <a:pPr marL="514350" indent="-514350" eaLnBrk="1" hangingPunct="1">
              <a:buSzPct val="100000"/>
              <a:buFont typeface="Eras Medium ITC" pitchFamily="34" charset="0"/>
              <a:buAutoNum type="arabicPeriod"/>
            </a:pPr>
            <a:r>
              <a:rPr lang="es-ES" sz="2800" dirty="0" smtClean="0"/>
              <a:t>Análisis </a:t>
            </a:r>
            <a:r>
              <a:rPr lang="es-ES" sz="2800" dirty="0"/>
              <a:t>de </a:t>
            </a:r>
            <a:r>
              <a:rPr lang="es-ES" sz="2800" dirty="0" smtClean="0"/>
              <a:t>rentabilidad</a:t>
            </a:r>
            <a:r>
              <a:rPr lang="es-ES" sz="2800" dirty="0" smtClean="0">
                <a:ea typeface="ＭＳ Ｐゴシック"/>
                <a:cs typeface="ＭＳ Ｐゴシック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1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724400"/>
          </a:xfrm>
        </p:spPr>
        <p:txBody>
          <a:bodyPr/>
          <a:lstStyle/>
          <a:p>
            <a:r>
              <a:rPr lang="ca-ES-Valencia" dirty="0" smtClean="0">
                <a:ea typeface="ＭＳ Ｐゴシック"/>
                <a:cs typeface="ＭＳ Ｐゴシック"/>
              </a:rPr>
              <a:t>La </a:t>
            </a:r>
            <a:r>
              <a:rPr lang="ca-ES-Valencia" dirty="0" err="1" smtClean="0">
                <a:ea typeface="ＭＳ Ｐゴシック"/>
                <a:cs typeface="ＭＳ Ｐゴシック"/>
              </a:rPr>
              <a:t>práctica</a:t>
            </a:r>
            <a:r>
              <a:rPr lang="ca-ES-Valencia" dirty="0" smtClean="0">
                <a:ea typeface="ＭＳ Ｐゴシック"/>
                <a:cs typeface="ＭＳ Ｐゴシック"/>
              </a:rPr>
              <a:t> se </a:t>
            </a:r>
            <a:r>
              <a:rPr lang="ca-ES-Valencia" dirty="0" err="1" smtClean="0">
                <a:ea typeface="ＭＳ Ｐゴシック"/>
                <a:cs typeface="ＭＳ Ｐゴシック"/>
              </a:rPr>
              <a:t>divide</a:t>
            </a:r>
            <a:r>
              <a:rPr lang="ca-ES-Valencia" dirty="0" smtClean="0">
                <a:ea typeface="ＭＳ Ｐゴシック"/>
                <a:cs typeface="ＭＳ Ｐゴシック"/>
              </a:rPr>
              <a:t> en dos partes:</a:t>
            </a:r>
          </a:p>
          <a:p>
            <a:pPr lvl="1"/>
            <a:r>
              <a:rPr lang="ca-ES-Valencia" sz="2200" dirty="0" smtClean="0">
                <a:ea typeface="ＭＳ Ｐゴシック"/>
              </a:rPr>
              <a:t>En la primera </a:t>
            </a:r>
            <a:r>
              <a:rPr lang="ca-ES-Valencia" sz="2200" dirty="0" err="1" smtClean="0">
                <a:ea typeface="ＭＳ Ｐゴシック"/>
              </a:rPr>
              <a:t>parte</a:t>
            </a:r>
            <a:r>
              <a:rPr lang="ca-ES-Valencia" sz="2200" dirty="0" smtClean="0">
                <a:ea typeface="ＭＳ Ｐゴシック"/>
              </a:rPr>
              <a:t> se </a:t>
            </a:r>
            <a:r>
              <a:rPr lang="ca-ES-Valencia" sz="2200" dirty="0" err="1" smtClean="0">
                <a:ea typeface="ＭＳ Ｐゴシック"/>
              </a:rPr>
              <a:t>debe</a:t>
            </a:r>
            <a:r>
              <a:rPr lang="ca-ES-Valencia" sz="2200" dirty="0" smtClean="0">
                <a:ea typeface="ＭＳ Ｐゴシック"/>
              </a:rPr>
              <a:t> </a:t>
            </a:r>
            <a:r>
              <a:rPr lang="ca-ES-Valencia" sz="2200" dirty="0" err="1" smtClean="0">
                <a:ea typeface="ＭＳ Ｐゴシック"/>
              </a:rPr>
              <a:t>realizar</a:t>
            </a:r>
            <a:r>
              <a:rPr lang="ca-ES-Valencia" sz="2200" dirty="0" smtClean="0">
                <a:ea typeface="ＭＳ Ｐゴシック"/>
              </a:rPr>
              <a:t> un </a:t>
            </a:r>
            <a:r>
              <a:rPr lang="ca-ES-Valencia" sz="2200" dirty="0" err="1" smtClean="0">
                <a:ea typeface="ＭＳ Ｐゴシック"/>
              </a:rPr>
              <a:t>reflejo</a:t>
            </a:r>
            <a:r>
              <a:rPr lang="ca-ES-Valencia" sz="2200" dirty="0" smtClean="0">
                <a:ea typeface="ＭＳ Ｐゴシック"/>
              </a:rPr>
              <a:t> </a:t>
            </a:r>
            <a:r>
              <a:rPr lang="ca-ES-Valencia" sz="2200" dirty="0" err="1" smtClean="0">
                <a:ea typeface="ＭＳ Ｐゴシック"/>
              </a:rPr>
              <a:t>contable</a:t>
            </a:r>
            <a:r>
              <a:rPr lang="ca-ES-Valencia" sz="2200" dirty="0" smtClean="0">
                <a:ea typeface="ＭＳ Ｐゴシック"/>
              </a:rPr>
              <a:t> de los </a:t>
            </a:r>
            <a:r>
              <a:rPr lang="ca-ES-Valencia" sz="2200" dirty="0" err="1" smtClean="0">
                <a:ea typeface="ＭＳ Ｐゴシック"/>
              </a:rPr>
              <a:t>movimientos</a:t>
            </a:r>
            <a:r>
              <a:rPr lang="ca-ES-Valencia" sz="2200" dirty="0" smtClean="0">
                <a:ea typeface="ＭＳ Ｐゴシック"/>
              </a:rPr>
              <a:t> de la empresa (</a:t>
            </a:r>
            <a:r>
              <a:rPr lang="ca-ES-Valencia" sz="2200" dirty="0" err="1" smtClean="0">
                <a:ea typeface="ＭＳ Ｐゴシック"/>
              </a:rPr>
              <a:t>libro</a:t>
            </a:r>
            <a:r>
              <a:rPr lang="ca-ES-Valencia" sz="2200" dirty="0" smtClean="0">
                <a:ea typeface="ＭＳ Ｐゴシック"/>
              </a:rPr>
              <a:t> </a:t>
            </a:r>
            <a:r>
              <a:rPr lang="ca-ES-Valencia" sz="2200" dirty="0" err="1" smtClean="0">
                <a:ea typeface="ＭＳ Ｐゴシック"/>
              </a:rPr>
              <a:t>diario</a:t>
            </a:r>
            <a:r>
              <a:rPr lang="ca-ES-Valencia" sz="2200" dirty="0" smtClean="0">
                <a:ea typeface="ＭＳ Ｐゴシック"/>
              </a:rPr>
              <a:t>, </a:t>
            </a:r>
            <a:r>
              <a:rPr lang="ca-ES-Valencia" sz="2200" dirty="0" err="1" smtClean="0">
                <a:ea typeface="ＭＳ Ｐゴシック"/>
              </a:rPr>
              <a:t>mayor</a:t>
            </a:r>
            <a:r>
              <a:rPr lang="ca-ES-Valencia" sz="2200" dirty="0" smtClean="0">
                <a:ea typeface="ＭＳ Ｐゴシック"/>
              </a:rPr>
              <a:t> de </a:t>
            </a:r>
            <a:r>
              <a:rPr lang="ca-ES-Valencia" sz="2200" dirty="0" err="1" smtClean="0">
                <a:ea typeface="ＭＳ Ｐゴシック"/>
              </a:rPr>
              <a:t>cuentas</a:t>
            </a:r>
            <a:r>
              <a:rPr lang="ca-ES-Valencia" sz="2200" dirty="0" smtClean="0">
                <a:ea typeface="ＭＳ Ｐゴシック"/>
              </a:rPr>
              <a:t>, balance </a:t>
            </a:r>
            <a:r>
              <a:rPr lang="ca-ES-Valencia" sz="2200" dirty="0" err="1" smtClean="0">
                <a:ea typeface="ＭＳ Ｐゴシック"/>
              </a:rPr>
              <a:t>sumas</a:t>
            </a:r>
            <a:r>
              <a:rPr lang="ca-ES-Valencia" sz="2200" dirty="0" smtClean="0">
                <a:ea typeface="ＭＳ Ｐゴシック"/>
              </a:rPr>
              <a:t> y saldos).</a:t>
            </a:r>
          </a:p>
          <a:p>
            <a:pPr lvl="1"/>
            <a:endParaRPr lang="ca-ES-Valencia" sz="2200" dirty="0" smtClean="0">
              <a:ea typeface="ＭＳ Ｐゴシック"/>
            </a:endParaRPr>
          </a:p>
          <a:p>
            <a:pPr lvl="1"/>
            <a:r>
              <a:rPr lang="ca-ES-Valencia" sz="2200" dirty="0" smtClean="0">
                <a:ea typeface="ＭＳ Ｐゴシック"/>
              </a:rPr>
              <a:t>En la </a:t>
            </a:r>
            <a:r>
              <a:rPr lang="ca-ES-Valencia" sz="2200" dirty="0" err="1" smtClean="0">
                <a:ea typeface="ＭＳ Ｐゴシック"/>
              </a:rPr>
              <a:t>segunda</a:t>
            </a:r>
            <a:r>
              <a:rPr lang="ca-ES-Valencia" sz="2200" dirty="0" smtClean="0">
                <a:ea typeface="ＭＳ Ｐゴシック"/>
              </a:rPr>
              <a:t> </a:t>
            </a:r>
            <a:r>
              <a:rPr lang="ca-ES-Valencia" sz="2200" dirty="0" err="1" smtClean="0">
                <a:ea typeface="ＭＳ Ｐゴシック"/>
              </a:rPr>
              <a:t>parte</a:t>
            </a:r>
            <a:r>
              <a:rPr lang="ca-ES-Valencia" sz="2200" dirty="0" smtClean="0">
                <a:ea typeface="ＭＳ Ｐゴシック"/>
              </a:rPr>
              <a:t> de la </a:t>
            </a:r>
            <a:r>
              <a:rPr lang="ca-ES-Valencia" sz="2200" dirty="0" err="1" smtClean="0">
                <a:ea typeface="ＭＳ Ｐゴシック"/>
              </a:rPr>
              <a:t>práctica</a:t>
            </a:r>
            <a:r>
              <a:rPr lang="ca-ES-Valencia" sz="2200" dirty="0" smtClean="0">
                <a:ea typeface="ＭＳ Ｐゴシック"/>
              </a:rPr>
              <a:t> </a:t>
            </a:r>
            <a:r>
              <a:rPr lang="ca-ES-Valencia" sz="2200" dirty="0" err="1" smtClean="0">
                <a:ea typeface="ＭＳ Ｐゴシック"/>
              </a:rPr>
              <a:t>utilizaremos</a:t>
            </a:r>
            <a:r>
              <a:rPr lang="ca-ES-Valencia" sz="2200" dirty="0" smtClean="0">
                <a:ea typeface="ＭＳ Ｐゴシック"/>
              </a:rPr>
              <a:t> </a:t>
            </a:r>
            <a:r>
              <a:rPr lang="ca-ES-Valencia" sz="2200" dirty="0" err="1" smtClean="0">
                <a:ea typeface="ＭＳ Ｐゴシック"/>
              </a:rPr>
              <a:t>unos</a:t>
            </a:r>
            <a:r>
              <a:rPr lang="ca-ES-Valencia" sz="2200" dirty="0" smtClean="0">
                <a:ea typeface="ＭＳ Ｐゴシック"/>
              </a:rPr>
              <a:t> balances que se </a:t>
            </a:r>
            <a:r>
              <a:rPr lang="ca-ES-Valencia" sz="2200" dirty="0" err="1" smtClean="0">
                <a:ea typeface="ＭＳ Ｐゴシック"/>
              </a:rPr>
              <a:t>proporcionan</a:t>
            </a:r>
            <a:r>
              <a:rPr lang="ca-ES-Valencia" sz="2200" dirty="0" smtClean="0">
                <a:ea typeface="ＭＳ Ｐゴシック"/>
              </a:rPr>
              <a:t> en </a:t>
            </a:r>
            <a:r>
              <a:rPr lang="ca-ES-Valencia" sz="2200" dirty="0" err="1" smtClean="0">
                <a:ea typeface="ＭＳ Ｐゴシック"/>
              </a:rPr>
              <a:t>excel</a:t>
            </a:r>
            <a:r>
              <a:rPr lang="ca-ES-Valencia" sz="2200" dirty="0" smtClean="0">
                <a:ea typeface="ＭＳ Ｐゴシック"/>
              </a:rPr>
              <a:t> a partir de los </a:t>
            </a:r>
            <a:r>
              <a:rPr lang="ca-ES-Valencia" sz="2200" dirty="0" err="1" smtClean="0">
                <a:ea typeface="ＭＳ Ｐゴシック"/>
              </a:rPr>
              <a:t>cuales</a:t>
            </a:r>
            <a:r>
              <a:rPr lang="ca-ES-Valencia" sz="2200" dirty="0" smtClean="0">
                <a:ea typeface="ＭＳ Ｐゴシック"/>
              </a:rPr>
              <a:t>, </a:t>
            </a:r>
            <a:r>
              <a:rPr lang="ca-ES-Valencia" sz="2200" dirty="0" err="1" smtClean="0">
                <a:ea typeface="ＭＳ Ｐゴシック"/>
              </a:rPr>
              <a:t>calcularemos</a:t>
            </a:r>
            <a:r>
              <a:rPr lang="ca-ES-Valencia" sz="2200" dirty="0" smtClean="0">
                <a:ea typeface="ＭＳ Ｐゴシック"/>
              </a:rPr>
              <a:t> el fondo de maniobra, diversos </a:t>
            </a:r>
            <a:r>
              <a:rPr lang="ca-ES-Valencia" sz="2200" dirty="0" err="1" smtClean="0">
                <a:ea typeface="ＭＳ Ｐゴシック"/>
              </a:rPr>
              <a:t>ratios</a:t>
            </a:r>
            <a:r>
              <a:rPr lang="ca-ES-Valencia" sz="2200" dirty="0">
                <a:ea typeface="ＭＳ Ｐゴシック"/>
              </a:rPr>
              <a:t> </a:t>
            </a:r>
            <a:r>
              <a:rPr lang="ca-ES-Valencia" sz="2200" dirty="0" smtClean="0">
                <a:ea typeface="ＭＳ Ｐゴシック"/>
              </a:rPr>
              <a:t>para poder sacar </a:t>
            </a:r>
            <a:r>
              <a:rPr lang="ca-ES-Valencia" sz="2200" dirty="0" err="1" smtClean="0">
                <a:ea typeface="ＭＳ Ｐゴシック"/>
              </a:rPr>
              <a:t>conclusiones</a:t>
            </a:r>
            <a:r>
              <a:rPr lang="ca-ES-Valencia" sz="2200" dirty="0" smtClean="0">
                <a:ea typeface="ＭＳ Ｐゴシック"/>
              </a:rPr>
              <a:t> de la </a:t>
            </a:r>
            <a:r>
              <a:rPr lang="ca-ES-Valencia" sz="2200" dirty="0" err="1" smtClean="0">
                <a:ea typeface="ＭＳ Ｐゴシック"/>
              </a:rPr>
              <a:t>situación</a:t>
            </a:r>
            <a:r>
              <a:rPr lang="ca-ES-Valencia" sz="2200" dirty="0" smtClean="0">
                <a:ea typeface="ＭＳ Ｐゴシック"/>
              </a:rPr>
              <a:t> patrimonial y financera de la empresa, </a:t>
            </a:r>
            <a:r>
              <a:rPr lang="ca-ES-Valencia" sz="2200" dirty="0" err="1" smtClean="0">
                <a:ea typeface="ＭＳ Ｐゴシック"/>
              </a:rPr>
              <a:t>así</a:t>
            </a:r>
            <a:r>
              <a:rPr lang="ca-ES-Valencia" sz="2200" dirty="0" smtClean="0">
                <a:ea typeface="ＭＳ Ｐゴシック"/>
              </a:rPr>
              <a:t> como </a:t>
            </a:r>
            <a:r>
              <a:rPr lang="ca-ES-Valencia" sz="2200" dirty="0" err="1" smtClean="0">
                <a:ea typeface="ＭＳ Ｐゴシック"/>
              </a:rPr>
              <a:t>algunos</a:t>
            </a:r>
            <a:r>
              <a:rPr lang="ca-ES-Valencia" sz="2200" dirty="0" smtClean="0">
                <a:ea typeface="ＭＳ Ｐゴシック"/>
              </a:rPr>
              <a:t> indicadores para </a:t>
            </a:r>
            <a:r>
              <a:rPr lang="ca-ES-Valencia" sz="2200" dirty="0" err="1" smtClean="0">
                <a:ea typeface="ＭＳ Ｐゴシック"/>
              </a:rPr>
              <a:t>realizar</a:t>
            </a:r>
            <a:r>
              <a:rPr lang="ca-ES-Valencia" sz="2200" dirty="0" smtClean="0">
                <a:ea typeface="ＭＳ Ｐゴシック"/>
              </a:rPr>
              <a:t> un </a:t>
            </a:r>
            <a:r>
              <a:rPr lang="ca-ES-Valencia" sz="2200" dirty="0" err="1" smtClean="0">
                <a:ea typeface="ＭＳ Ｐゴシック"/>
              </a:rPr>
              <a:t>análisis</a:t>
            </a:r>
            <a:r>
              <a:rPr lang="ca-ES-Valencia" sz="2200" dirty="0" smtClean="0">
                <a:ea typeface="ＭＳ Ｐゴシック"/>
              </a:rPr>
              <a:t> de </a:t>
            </a:r>
            <a:r>
              <a:rPr lang="ca-ES-Valencia" sz="2200" dirty="0" err="1" smtClean="0">
                <a:ea typeface="ＭＳ Ｐゴシック"/>
              </a:rPr>
              <a:t>rentabilidad</a:t>
            </a:r>
            <a:r>
              <a:rPr lang="ca-ES-Valencia" sz="2200" dirty="0" smtClean="0">
                <a:ea typeface="ＭＳ Ｐゴシック"/>
              </a:rPr>
              <a:t> de la </a:t>
            </a:r>
            <a:r>
              <a:rPr lang="ca-ES-Valencia" sz="2200" dirty="0" err="1" smtClean="0">
                <a:ea typeface="ＭＳ Ｐゴシック"/>
              </a:rPr>
              <a:t>misma</a:t>
            </a:r>
            <a:r>
              <a:rPr lang="ca-ES-Valencia" sz="2200" dirty="0" smtClean="0">
                <a:ea typeface="ＭＳ Ｐゴシック"/>
              </a:rPr>
              <a:t>.</a:t>
            </a:r>
            <a:endParaRPr lang="es-ES" sz="2200" dirty="0" smtClean="0">
              <a:ea typeface="ＭＳ Ｐゴシック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1. Introducción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986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ea typeface="ＭＳ Ｐゴシック"/>
                <a:cs typeface="ＭＳ Ｐゴシック"/>
              </a:rPr>
              <a:t>Crear una hoja </a:t>
            </a:r>
            <a:r>
              <a:rPr lang="es-ES" dirty="0" err="1" smtClean="0">
                <a:ea typeface="ＭＳ Ｐゴシック"/>
                <a:cs typeface="ＭＳ Ｐゴシック"/>
              </a:rPr>
              <a:t>excel</a:t>
            </a:r>
            <a:r>
              <a:rPr lang="es-ES" dirty="0" smtClean="0">
                <a:ea typeface="ＭＳ Ｐゴシック"/>
                <a:cs typeface="ＭＳ Ｐゴシック"/>
              </a:rPr>
              <a:t> con el listado de todas las cuentas que aparezcan en el diario</a:t>
            </a:r>
            <a:r>
              <a:rPr lang="es-ES" dirty="0" smtClean="0">
                <a:ea typeface="ＭＳ Ｐゴシック"/>
                <a:cs typeface="ＭＳ Ｐゴシック"/>
              </a:rPr>
              <a:t>.</a:t>
            </a:r>
          </a:p>
          <a:p>
            <a:r>
              <a:rPr lang="es-ES" altLang="es-ES" sz="3200" dirty="0" smtClean="0">
                <a:ea typeface="ＭＳ Ｐゴシック"/>
                <a:cs typeface="ＭＳ Ｐゴシック"/>
              </a:rPr>
              <a:t>Se </a:t>
            </a:r>
            <a:r>
              <a:rPr lang="es-ES" altLang="es-ES" sz="3200" dirty="0">
                <a:ea typeface="ＭＳ Ｐゴシック"/>
                <a:cs typeface="ＭＳ Ｐゴシック"/>
              </a:rPr>
              <a:t>tendrá que crear al menos </a:t>
            </a:r>
            <a:r>
              <a:rPr lang="es-ES" altLang="es-ES" sz="3200" dirty="0" smtClean="0">
                <a:ea typeface="ＭＳ Ｐゴシック"/>
                <a:cs typeface="ＭＳ Ｐゴシック"/>
              </a:rPr>
              <a:t>5 </a:t>
            </a:r>
            <a:r>
              <a:rPr lang="es-ES" altLang="es-ES" sz="3200" dirty="0">
                <a:ea typeface="ＭＳ Ｐゴシック"/>
                <a:cs typeface="ＭＳ Ｐゴシック"/>
              </a:rPr>
              <a:t>subcuentas de clientes, 5 de proveedores, </a:t>
            </a:r>
            <a:r>
              <a:rPr lang="es-ES" altLang="es-ES" sz="3200" dirty="0" smtClean="0">
                <a:ea typeface="ＭＳ Ｐゴシック"/>
                <a:cs typeface="ＭＳ Ｐゴシック"/>
              </a:rPr>
              <a:t>3 </a:t>
            </a:r>
            <a:r>
              <a:rPr lang="es-ES" altLang="es-ES" sz="3200" dirty="0">
                <a:ea typeface="ＭＳ Ｐゴシック"/>
                <a:cs typeface="ＭＳ Ｐゴシック"/>
              </a:rPr>
              <a:t>de bancos, las correspondientes cuentas de efectos comerciales  para clientes y proveedores, </a:t>
            </a:r>
            <a:r>
              <a:rPr lang="es-ES" altLang="es-ES" sz="3200" dirty="0" smtClean="0">
                <a:ea typeface="ＭＳ Ｐゴシック"/>
                <a:cs typeface="ＭＳ Ｐゴシック"/>
              </a:rPr>
              <a:t>cuentas </a:t>
            </a:r>
            <a:r>
              <a:rPr lang="es-ES" altLang="es-ES" sz="3200" dirty="0">
                <a:ea typeface="ＭＳ Ｐゴシック"/>
                <a:cs typeface="ＭＳ Ｐゴシック"/>
              </a:rPr>
              <a:t>de IVA </a:t>
            </a:r>
            <a:r>
              <a:rPr lang="es-ES" altLang="es-ES" sz="3200" dirty="0" smtClean="0">
                <a:ea typeface="ＭＳ Ｐゴシック"/>
                <a:cs typeface="ＭＳ Ｐゴシック"/>
              </a:rPr>
              <a:t>…</a:t>
            </a:r>
          </a:p>
          <a:p>
            <a:r>
              <a:rPr lang="ca-ES-Valencia" altLang="es-ES" sz="3200" dirty="0" smtClean="0">
                <a:ea typeface="ＭＳ Ｐゴシック"/>
                <a:cs typeface="ＭＳ Ｐゴシック"/>
              </a:rPr>
              <a:t>Las </a:t>
            </a:r>
            <a:r>
              <a:rPr lang="ca-ES-Valencia" altLang="es-ES" sz="3200" dirty="0" err="1" smtClean="0">
                <a:ea typeface="ＭＳ Ｐゴシック"/>
                <a:cs typeface="ＭＳ Ｐゴシック"/>
              </a:rPr>
              <a:t>subcuentas</a:t>
            </a:r>
            <a:r>
              <a:rPr lang="ca-ES-Valencia" altLang="es-ES" sz="3200" dirty="0" smtClean="0">
                <a:ea typeface="ＭＳ Ｐゴシック"/>
                <a:cs typeface="ＭＳ Ｐゴシック"/>
              </a:rPr>
              <a:t> </a:t>
            </a:r>
            <a:r>
              <a:rPr lang="ca-ES-Valencia" altLang="es-ES" sz="3200" dirty="0" err="1" smtClean="0">
                <a:ea typeface="ＭＳ Ｐゴシック"/>
                <a:cs typeface="ＭＳ Ｐゴシック"/>
              </a:rPr>
              <a:t>tendrán</a:t>
            </a:r>
            <a:r>
              <a:rPr lang="ca-ES-Valencia" altLang="es-ES" sz="3200" dirty="0" smtClean="0">
                <a:ea typeface="ＭＳ Ｐゴシック"/>
                <a:cs typeface="ＭＳ Ｐゴシック"/>
              </a:rPr>
              <a:t> 6 </a:t>
            </a:r>
            <a:r>
              <a:rPr lang="ca-ES-Valencia" altLang="es-ES" sz="3200" dirty="0" err="1" smtClean="0">
                <a:ea typeface="ＭＳ Ｐゴシック"/>
                <a:cs typeface="ＭＳ Ｐゴシック"/>
              </a:rPr>
              <a:t>dígitos</a:t>
            </a:r>
            <a:r>
              <a:rPr lang="ca-ES-Valencia" altLang="es-ES" sz="3200" dirty="0" smtClean="0">
                <a:ea typeface="ＭＳ Ｐゴシック"/>
                <a:cs typeface="ＭＳ Ｐゴシック"/>
              </a:rPr>
              <a:t>.</a:t>
            </a:r>
            <a:endParaRPr lang="es-ES" altLang="es-ES" sz="3200" dirty="0">
              <a:ea typeface="ＭＳ Ｐゴシック"/>
              <a:cs typeface="ＭＳ Ｐゴシック"/>
            </a:endParaRPr>
          </a:p>
          <a:p>
            <a:endParaRPr lang="es-ES" dirty="0">
              <a:ea typeface="ＭＳ Ｐゴシック"/>
              <a:cs typeface="ＭＳ Ｐゴシック"/>
            </a:endParaRPr>
          </a:p>
          <a:p>
            <a:endParaRPr lang="es-ES" dirty="0" smtClean="0">
              <a:ea typeface="ＭＳ Ｐゴシック"/>
              <a:cs typeface="ＭＳ Ｐゴシック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2. Creación de cuentas </a:t>
            </a:r>
            <a:endParaRPr lang="es-ES" dirty="0"/>
          </a:p>
        </p:txBody>
      </p:sp>
      <p:sp>
        <p:nvSpPr>
          <p:cNvPr id="4" name="QuadreDeText 3"/>
          <p:cNvSpPr txBox="1"/>
          <p:nvPr/>
        </p:nvSpPr>
        <p:spPr>
          <a:xfrm>
            <a:off x="6739617" y="6052622"/>
            <a:ext cx="206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-Valencia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PRIMERA PARTE</a:t>
            </a:r>
            <a:endParaRPr lang="es-ES" b="1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" sz="4400" dirty="0" smtClean="0"/>
              <a:t>3. Creación de un libro diario</a:t>
            </a:r>
          </a:p>
        </p:txBody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>
          <a:xfrm>
            <a:off x="755650" y="1295400"/>
            <a:ext cx="7550150" cy="4787900"/>
          </a:xfrm>
        </p:spPr>
        <p:txBody>
          <a:bodyPr/>
          <a:lstStyle/>
          <a:p>
            <a:pPr eaLnBrk="1" hangingPunct="1"/>
            <a:r>
              <a:rPr lang="es-ES" altLang="es-ES" sz="2000" dirty="0" smtClean="0">
                <a:ea typeface="ＭＳ Ｐゴシック"/>
                <a:cs typeface="ＭＳ Ｐゴシック"/>
              </a:rPr>
              <a:t>Crear un libro diario,  incluyendo número de apunte, fecha, importe en el debe o en el haber, subcuenta y concepto.</a:t>
            </a:r>
          </a:p>
          <a:p>
            <a:pPr eaLnBrk="1" hangingPunct="1">
              <a:spcBef>
                <a:spcPts val="600"/>
              </a:spcBef>
            </a:pPr>
            <a:r>
              <a:rPr lang="es-ES" altLang="es-ES" sz="2000" dirty="0" smtClean="0">
                <a:ea typeface="ＭＳ Ｐゴシック"/>
                <a:cs typeface="ＭＳ Ｐゴシック"/>
              </a:rPr>
              <a:t>Tened en cuenta el cuadre de los </a:t>
            </a:r>
            <a:r>
              <a:rPr lang="es-ES" altLang="es-ES" sz="2000" dirty="0" smtClean="0">
                <a:ea typeface="ＭＳ Ｐゴシック"/>
                <a:cs typeface="ＭＳ Ｐゴシック"/>
              </a:rPr>
              <a:t>asientos</a:t>
            </a:r>
            <a:endParaRPr lang="es-ES" altLang="es-ES" sz="2000" dirty="0" smtClean="0">
              <a:ea typeface="ＭＳ Ｐゴシック"/>
              <a:cs typeface="ＭＳ Ｐゴシック"/>
            </a:endParaRPr>
          </a:p>
          <a:p>
            <a:pPr eaLnBrk="1" hangingPunct="1">
              <a:spcBef>
                <a:spcPts val="600"/>
              </a:spcBef>
            </a:pPr>
            <a:r>
              <a:rPr lang="es-ES" altLang="es-ES" sz="2000" dirty="0" smtClean="0">
                <a:ea typeface="ＭＳ Ｐゴシック"/>
                <a:cs typeface="ＭＳ Ｐゴシック"/>
              </a:rPr>
              <a:t>Solamente se podrán hacer anotaciones en subcuentas.</a:t>
            </a:r>
          </a:p>
          <a:p>
            <a:r>
              <a:rPr lang="es-ES" sz="2000" dirty="0" smtClean="0">
                <a:ea typeface="ＭＳ Ｐゴシック"/>
                <a:cs typeface="ＭＳ Ｐゴシック"/>
              </a:rPr>
              <a:t>Realizar </a:t>
            </a:r>
            <a:r>
              <a:rPr lang="es-ES" sz="2000" dirty="0">
                <a:ea typeface="ＭＳ Ｐゴシック"/>
                <a:cs typeface="ＭＳ Ｐゴシック"/>
              </a:rPr>
              <a:t>al menos 30 asientos </a:t>
            </a:r>
            <a:r>
              <a:rPr lang="es-ES" sz="2000" b="1" dirty="0">
                <a:ea typeface="ＭＳ Ｐゴシック"/>
                <a:cs typeface="ＭＳ Ｐゴシック"/>
              </a:rPr>
              <a:t>diferentes</a:t>
            </a:r>
            <a:r>
              <a:rPr lang="es-ES" sz="2000" dirty="0">
                <a:ea typeface="ＭＳ Ｐゴシック"/>
                <a:cs typeface="ＭＳ Ｐゴシック"/>
              </a:rPr>
              <a:t>. Ejemplo: Con pago al contado, con pago fraccionado, que queden impagados,….</a:t>
            </a:r>
          </a:p>
          <a:p>
            <a:pPr eaLnBrk="1" hangingPunct="1">
              <a:spcBef>
                <a:spcPts val="600"/>
              </a:spcBef>
            </a:pPr>
            <a:r>
              <a:rPr lang="es-ES" altLang="es-ES" sz="2000" dirty="0" smtClean="0">
                <a:ea typeface="ＭＳ Ｐゴシック"/>
                <a:cs typeface="ＭＳ Ｐゴシック"/>
              </a:rPr>
              <a:t>Realizar </a:t>
            </a:r>
            <a:r>
              <a:rPr lang="es-ES" altLang="es-ES" sz="2000" dirty="0" smtClean="0">
                <a:ea typeface="ＭＳ Ｐゴシック"/>
                <a:cs typeface="ＭＳ Ｐゴシック"/>
              </a:rPr>
              <a:t>varios asientos para cada subcuenta:</a:t>
            </a:r>
          </a:p>
          <a:p>
            <a:pPr lvl="1" eaLnBrk="1" hangingPunct="1">
              <a:buFont typeface="Arial" charset="0"/>
              <a:buChar char="•"/>
            </a:pPr>
            <a:r>
              <a:rPr lang="es-ES" altLang="es-ES" sz="1500" dirty="0" smtClean="0">
                <a:ea typeface="ＭＳ Ｐゴシック"/>
              </a:rPr>
              <a:t>Asientos de </a:t>
            </a:r>
            <a:r>
              <a:rPr lang="es-ES" altLang="es-ES" sz="1500" dirty="0" smtClean="0">
                <a:ea typeface="ＭＳ Ｐゴシック"/>
              </a:rPr>
              <a:t>ventas/compras, pagos/cobros </a:t>
            </a:r>
            <a:r>
              <a:rPr lang="es-ES" altLang="es-ES" sz="1500" dirty="0" smtClean="0">
                <a:ea typeface="ＭＳ Ｐゴシック"/>
              </a:rPr>
              <a:t>con efectos </a:t>
            </a:r>
            <a:r>
              <a:rPr lang="es-ES" altLang="es-ES" sz="1500" dirty="0" smtClean="0">
                <a:ea typeface="ＭＳ Ｐゴシック"/>
              </a:rPr>
              <a:t>comerciales, pagos/cobros parciales, clientes que todavía no nos hayan pagado, proveedores a los que todavía no hayamos pagado….</a:t>
            </a:r>
            <a:endParaRPr lang="es-ES" altLang="es-ES" sz="1500" dirty="0" smtClean="0">
              <a:ea typeface="ＭＳ Ｐゴシック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s-ES" altLang="es-ES" sz="1500" dirty="0" smtClean="0">
                <a:ea typeface="ＭＳ Ｐゴシック"/>
              </a:rPr>
              <a:t>Asiento </a:t>
            </a:r>
            <a:r>
              <a:rPr lang="es-ES" altLang="es-ES" sz="1500" dirty="0" smtClean="0">
                <a:ea typeface="ＭＳ Ｐゴシック"/>
              </a:rPr>
              <a:t>de nómina y de pago de nómina</a:t>
            </a:r>
            <a:r>
              <a:rPr lang="es-ES" altLang="es-ES" sz="1500" dirty="0" smtClean="0">
                <a:ea typeface="ＭＳ Ｐゴシック"/>
              </a:rPr>
              <a:t>. </a:t>
            </a:r>
            <a:endParaRPr lang="es-ES" altLang="es-ES" sz="2000" dirty="0">
              <a:ea typeface="ＭＳ Ｐゴシック"/>
              <a:cs typeface="ＭＳ Ｐゴシック"/>
            </a:endParaRPr>
          </a:p>
          <a:p>
            <a:pPr eaLnBrk="1" hangingPunct="1">
              <a:spcBef>
                <a:spcPts val="600"/>
              </a:spcBef>
            </a:pPr>
            <a:r>
              <a:rPr lang="es-ES" sz="2000" dirty="0" smtClean="0">
                <a:ea typeface="ＭＳ Ｐゴシック"/>
                <a:cs typeface="ＭＳ Ｐゴシック"/>
              </a:rPr>
              <a:t>En </a:t>
            </a:r>
            <a:r>
              <a:rPr lang="es-ES" sz="2000" dirty="0">
                <a:ea typeface="ＭＳ Ｐゴシック"/>
                <a:cs typeface="ＭＳ Ｐゴシック"/>
              </a:rPr>
              <a:t>la documentación a entregar </a:t>
            </a:r>
            <a:r>
              <a:rPr lang="es-ES" sz="2000" dirty="0" smtClean="0">
                <a:ea typeface="ＭＳ Ｐゴシック"/>
                <a:cs typeface="ＭＳ Ｐゴシック"/>
              </a:rPr>
              <a:t>es imprescindible que aparezca la explicación de cada uno de los asientos del libro de diario.</a:t>
            </a:r>
            <a:endParaRPr lang="es-ES" altLang="es-ES" sz="2000" dirty="0">
              <a:ea typeface="ＭＳ Ｐゴシック"/>
              <a:cs typeface="ＭＳ Ｐゴシック"/>
            </a:endParaRPr>
          </a:p>
          <a:p>
            <a:pPr eaLnBrk="1" hangingPunct="1">
              <a:buFont typeface="Arial" charset="0"/>
              <a:buChar char="•"/>
            </a:pPr>
            <a:endParaRPr lang="es-ES" altLang="es-ES" sz="2000" dirty="0" smtClean="0">
              <a:ea typeface="ＭＳ Ｐゴシック"/>
            </a:endParaRPr>
          </a:p>
        </p:txBody>
      </p:sp>
      <p:sp>
        <p:nvSpPr>
          <p:cNvPr id="4" name="QuadreDeText 3"/>
          <p:cNvSpPr txBox="1"/>
          <p:nvPr/>
        </p:nvSpPr>
        <p:spPr>
          <a:xfrm>
            <a:off x="6739617" y="6052622"/>
            <a:ext cx="206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-Valencia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PRIMERA PARTE</a:t>
            </a:r>
            <a:endParaRPr lang="es-ES" b="1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sz="4000" dirty="0" smtClean="0"/>
              <a:t>4. Realizar el libro </a:t>
            </a:r>
            <a:r>
              <a:rPr lang="es-ES" sz="4000" dirty="0" smtClean="0"/>
              <a:t>mayor</a:t>
            </a:r>
            <a:r>
              <a:rPr lang="es-ES" sz="4000" dirty="0" smtClean="0"/>
              <a:t/>
            </a:r>
            <a:br>
              <a:rPr lang="es-ES" sz="4000" dirty="0" smtClean="0"/>
            </a:br>
            <a:endParaRPr lang="es-ES" sz="4000" dirty="0" smtClean="0"/>
          </a:p>
        </p:txBody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>
          <a:xfrm>
            <a:off x="755650" y="1557338"/>
            <a:ext cx="7016750" cy="4525962"/>
          </a:xfrm>
        </p:spPr>
        <p:txBody>
          <a:bodyPr/>
          <a:lstStyle/>
          <a:p>
            <a:pPr eaLnBrk="1" hangingPunct="1"/>
            <a:r>
              <a:rPr lang="es-ES" altLang="es-ES" sz="2800" dirty="0" smtClean="0">
                <a:ea typeface="ＭＳ Ｐゴシック"/>
                <a:cs typeface="ＭＳ Ｐゴシック"/>
              </a:rPr>
              <a:t>Del diario que se rellene, se extraerán los extractos de cada una de las subcuentas (libro mayor).</a:t>
            </a:r>
          </a:p>
          <a:p>
            <a:pPr eaLnBrk="1" hangingPunct="1"/>
            <a:endParaRPr lang="es-ES" altLang="es-ES" sz="2800" dirty="0" smtClean="0">
              <a:ea typeface="ＭＳ Ｐゴシック"/>
              <a:cs typeface="ＭＳ Ｐゴシック"/>
            </a:endParaRPr>
          </a:p>
          <a:p>
            <a:pPr eaLnBrk="1" hangingPunct="1"/>
            <a:r>
              <a:rPr lang="es-ES" altLang="es-ES" sz="2800" dirty="0" smtClean="0">
                <a:ea typeface="ＭＳ Ｐゴシック"/>
                <a:cs typeface="ＭＳ Ｐゴシック"/>
              </a:rPr>
              <a:t>Incluir el nombre de las </a:t>
            </a:r>
            <a:r>
              <a:rPr lang="es-ES" altLang="es-ES" sz="2800" dirty="0" smtClean="0">
                <a:ea typeface="ＭＳ Ｐゴシック"/>
                <a:cs typeface="ＭＳ Ｐゴシック"/>
              </a:rPr>
              <a:t>subcuentas y el saldo resultante.</a:t>
            </a:r>
            <a:endParaRPr lang="es-ES" altLang="es-ES" sz="2800" dirty="0" smtClean="0">
              <a:ea typeface="ＭＳ Ｐゴシック"/>
              <a:cs typeface="ＭＳ Ｐゴシック"/>
            </a:endParaRPr>
          </a:p>
        </p:txBody>
      </p:sp>
      <p:sp>
        <p:nvSpPr>
          <p:cNvPr id="4" name="QuadreDeText 3"/>
          <p:cNvSpPr txBox="1"/>
          <p:nvPr/>
        </p:nvSpPr>
        <p:spPr>
          <a:xfrm>
            <a:off x="6739617" y="6052622"/>
            <a:ext cx="206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-Valencia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PRIMERA PARTE</a:t>
            </a:r>
            <a:endParaRPr lang="es-ES" b="1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sz="4000" dirty="0" smtClean="0"/>
              <a:t/>
            </a:r>
            <a:br>
              <a:rPr lang="es-ES" sz="4000" dirty="0" smtClean="0"/>
            </a:br>
            <a:r>
              <a:rPr lang="es-ES" sz="4000" dirty="0" smtClean="0"/>
              <a:t>5. Calcular un balance de sumas y saldos</a:t>
            </a:r>
            <a:br>
              <a:rPr lang="es-ES" sz="4000" dirty="0" smtClean="0"/>
            </a:br>
            <a:endParaRPr lang="es-ES" sz="4000" dirty="0" smtClean="0"/>
          </a:p>
        </p:txBody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>
          <a:xfrm>
            <a:off x="755650" y="1557338"/>
            <a:ext cx="7016750" cy="4525962"/>
          </a:xfrm>
        </p:spPr>
        <p:txBody>
          <a:bodyPr/>
          <a:lstStyle/>
          <a:p>
            <a:pPr eaLnBrk="1" hangingPunct="1"/>
            <a:r>
              <a:rPr lang="es-ES" altLang="es-ES" sz="2800" dirty="0" smtClean="0">
                <a:ea typeface="ＭＳ Ｐゴシック"/>
                <a:cs typeface="ＭＳ Ｐゴシック"/>
              </a:rPr>
              <a:t>De los extractos de cada subcuenta se realizará el balance de sumas y saldos.</a:t>
            </a:r>
          </a:p>
          <a:p>
            <a:pPr eaLnBrk="1" hangingPunct="1"/>
            <a:endParaRPr lang="es-ES" altLang="es-ES" sz="2800" dirty="0" smtClean="0">
              <a:ea typeface="ＭＳ Ｐゴシック"/>
              <a:cs typeface="ＭＳ Ｐゴシック"/>
            </a:endParaRPr>
          </a:p>
          <a:p>
            <a:pPr eaLnBrk="1" hangingPunct="1"/>
            <a:r>
              <a:rPr lang="es-ES" altLang="es-ES" sz="2800" dirty="0" smtClean="0">
                <a:ea typeface="ＭＳ Ｐゴシック"/>
                <a:cs typeface="ＭＳ Ｐゴシック"/>
              </a:rPr>
              <a:t>A continuación se </a:t>
            </a:r>
            <a:r>
              <a:rPr lang="es-ES" altLang="es-ES" sz="2800" dirty="0" smtClean="0">
                <a:ea typeface="ＭＳ Ｐゴシック"/>
                <a:cs typeface="ＭＳ Ｐゴシック"/>
              </a:rPr>
              <a:t>calculará el balance de </a:t>
            </a:r>
            <a:r>
              <a:rPr lang="es-ES" altLang="es-ES" sz="2800" dirty="0" smtClean="0">
                <a:ea typeface="ＭＳ Ｐゴシック"/>
                <a:cs typeface="ＭＳ Ｐゴシック"/>
              </a:rPr>
              <a:t>sumas y saldos de las cuentas de mayor del </a:t>
            </a:r>
            <a:r>
              <a:rPr lang="es-ES" altLang="es-ES" sz="2800" dirty="0" smtClean="0">
                <a:ea typeface="ＭＳ Ｐゴシック"/>
                <a:cs typeface="ＭＳ Ｐゴシック"/>
              </a:rPr>
              <a:t>PGC.</a:t>
            </a:r>
          </a:p>
          <a:p>
            <a:pPr marL="0" indent="0" eaLnBrk="1" hangingPunct="1">
              <a:buNone/>
            </a:pPr>
            <a:endParaRPr lang="es-ES" altLang="es-ES" sz="2800" dirty="0" smtClean="0">
              <a:ea typeface="ＭＳ Ｐゴシック"/>
              <a:cs typeface="ＭＳ Ｐゴシック"/>
            </a:endParaRPr>
          </a:p>
          <a:p>
            <a:pPr eaLnBrk="1" hangingPunct="1"/>
            <a:r>
              <a:rPr lang="es-ES" altLang="es-ES" sz="2800" dirty="0" smtClean="0">
                <a:ea typeface="ＭＳ Ｐゴシック"/>
                <a:cs typeface="ＭＳ Ｐゴシック"/>
              </a:rPr>
              <a:t>Para finalizar, se calculará el balance de sumas y saldos de </a:t>
            </a:r>
            <a:r>
              <a:rPr lang="es-ES" altLang="es-ES" sz="2800" dirty="0" smtClean="0">
                <a:ea typeface="ＭＳ Ｐゴシック"/>
                <a:cs typeface="ＭＳ Ｐゴシック"/>
              </a:rPr>
              <a:t>los subgrupos del PGC.</a:t>
            </a:r>
            <a:endParaRPr lang="es-ES" altLang="es-ES" sz="2800" dirty="0" smtClean="0">
              <a:ea typeface="ＭＳ Ｐゴシック"/>
              <a:cs typeface="ＭＳ Ｐゴシック"/>
            </a:endParaRPr>
          </a:p>
        </p:txBody>
      </p:sp>
      <p:sp>
        <p:nvSpPr>
          <p:cNvPr id="5" name="QuadreDeText 4"/>
          <p:cNvSpPr txBox="1"/>
          <p:nvPr/>
        </p:nvSpPr>
        <p:spPr>
          <a:xfrm>
            <a:off x="6739617" y="6052622"/>
            <a:ext cx="206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-Valencia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PRIMERA PARTE</a:t>
            </a:r>
            <a:endParaRPr lang="es-ES" b="1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sz="4000" dirty="0" smtClean="0"/>
              <a:t>6</a:t>
            </a:r>
            <a:r>
              <a:rPr lang="es-ES" sz="4000" dirty="0" smtClean="0"/>
              <a:t>. </a:t>
            </a:r>
            <a:r>
              <a:rPr lang="es-ES" sz="4000" dirty="0" smtClean="0"/>
              <a:t>Situación patrimonial de la empresa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533401" y="1526660"/>
            <a:ext cx="8229600" cy="4525962"/>
          </a:xfrm>
          <a:noFill/>
        </p:spPr>
        <p:txBody>
          <a:bodyPr/>
          <a:lstStyle/>
          <a:p>
            <a:pPr eaLnBrk="1" hangingPunct="1"/>
            <a:r>
              <a:rPr lang="es-ES" altLang="es-ES" sz="3200" dirty="0" smtClean="0"/>
              <a:t>Calcular el Fondo de maniobra </a:t>
            </a:r>
            <a:r>
              <a:rPr lang="es-ES_tradnl" sz="3200" dirty="0" smtClean="0"/>
              <a:t> </a:t>
            </a:r>
            <a:r>
              <a:rPr lang="es-ES_tradnl" sz="3200" dirty="0"/>
              <a:t>partir de la hoja </a:t>
            </a:r>
            <a:r>
              <a:rPr lang="es-ES_tradnl" sz="3200" dirty="0" err="1"/>
              <a:t>Balances.xlxs</a:t>
            </a:r>
            <a:r>
              <a:rPr lang="es-ES" altLang="es-ES" sz="3200" dirty="0" smtClean="0"/>
              <a:t> para cada uno de los ejercicios contables y dibujar una gráfica con su evolución. El eje x (Años) debe de aparecer en el centro de el eje Y, para poder ver valores positivos y negativos</a:t>
            </a:r>
            <a:r>
              <a:rPr lang="es-ES" altLang="es-ES" sz="3200" dirty="0" smtClean="0"/>
              <a:t>.</a:t>
            </a:r>
          </a:p>
          <a:p>
            <a:pPr eaLnBrk="1" hangingPunct="1"/>
            <a:endParaRPr lang="es-ES" altLang="es-ES" sz="3200" dirty="0" smtClean="0"/>
          </a:p>
          <a:p>
            <a:pPr eaLnBrk="1" hangingPunct="1"/>
            <a:r>
              <a:rPr lang="es-ES" altLang="es-ES" sz="3200" dirty="0" smtClean="0"/>
              <a:t>Describir </a:t>
            </a:r>
            <a:r>
              <a:rPr lang="es-ES" altLang="es-ES" sz="3200" dirty="0" smtClean="0"/>
              <a:t>en la documentación cuál </a:t>
            </a:r>
            <a:r>
              <a:rPr lang="es-ES" altLang="es-ES" sz="3200" dirty="0" smtClean="0"/>
              <a:t>ha sido la situación patrimonial de la empresa. </a:t>
            </a:r>
          </a:p>
        </p:txBody>
      </p:sp>
      <p:sp>
        <p:nvSpPr>
          <p:cNvPr id="4" name="QuadreDeText 3"/>
          <p:cNvSpPr txBox="1"/>
          <p:nvPr/>
        </p:nvSpPr>
        <p:spPr>
          <a:xfrm>
            <a:off x="6739617" y="6052622"/>
            <a:ext cx="215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-Valencia" b="1" i="1" dirty="0" smtClean="0">
                <a:solidFill>
                  <a:srgbClr val="FFCCCC"/>
                </a:solidFill>
              </a:rPr>
              <a:t>SEGUNDA PARTE</a:t>
            </a:r>
            <a:endParaRPr lang="es-ES" b="1" i="1" dirty="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87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" sz="4400" dirty="0"/>
              <a:t>7</a:t>
            </a:r>
            <a:r>
              <a:rPr lang="es-ES" sz="4400" dirty="0" smtClean="0"/>
              <a:t>. Cálculo de </a:t>
            </a:r>
            <a:r>
              <a:rPr lang="es-ES" sz="4400" dirty="0"/>
              <a:t>r</a:t>
            </a:r>
            <a:r>
              <a:rPr lang="es-ES" sz="4400" dirty="0" smtClean="0"/>
              <a:t>atios</a:t>
            </a:r>
            <a:endParaRPr lang="es-ES" sz="4400" dirty="0" smtClean="0"/>
          </a:p>
        </p:txBody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755650" y="1295400"/>
            <a:ext cx="7321550" cy="4876800"/>
          </a:xfrm>
          <a:noFill/>
        </p:spPr>
        <p:txBody>
          <a:bodyPr/>
          <a:lstStyle/>
          <a:p>
            <a:pPr eaLnBrk="1" hangingPunct="1"/>
            <a:r>
              <a:rPr lang="es-ES" sz="2400" dirty="0" smtClean="0"/>
              <a:t>Calcular los ratios </a:t>
            </a:r>
            <a:r>
              <a:rPr lang="es-ES" sz="2400" dirty="0"/>
              <a:t>financieros y de tesorería </a:t>
            </a:r>
            <a:r>
              <a:rPr lang="es-ES" altLang="es-ES" sz="2400" dirty="0" smtClean="0"/>
              <a:t>para </a:t>
            </a:r>
            <a:r>
              <a:rPr lang="es-ES" altLang="es-ES" sz="2400" dirty="0" smtClean="0"/>
              <a:t>cada ejercicio en una tabla </a:t>
            </a:r>
            <a:r>
              <a:rPr lang="es-ES" altLang="es-ES" sz="2400" dirty="0" err="1" smtClean="0"/>
              <a:t>excel</a:t>
            </a:r>
            <a:r>
              <a:rPr lang="es-ES" altLang="es-ES" sz="2400" dirty="0" smtClean="0"/>
              <a:t> y </a:t>
            </a:r>
            <a:r>
              <a:rPr lang="es-ES" altLang="es-ES" sz="2400" dirty="0" smtClean="0"/>
              <a:t>reflejar con una gráfica la </a:t>
            </a:r>
            <a:r>
              <a:rPr lang="es-ES" altLang="es-ES" sz="2400" dirty="0" smtClean="0"/>
              <a:t>evolución temporal de cada uno de ellos: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s-ES" sz="2000" dirty="0" smtClean="0"/>
              <a:t>Ratio de </a:t>
            </a:r>
            <a:r>
              <a:rPr lang="en-US" altLang="es-ES" sz="2000" dirty="0" err="1" smtClean="0"/>
              <a:t>Tesorería</a:t>
            </a:r>
            <a:endParaRPr lang="en-US" altLang="es-ES" sz="2000" dirty="0" smtClean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s-ES" sz="2000" dirty="0" smtClean="0"/>
              <a:t>Ratio de </a:t>
            </a:r>
            <a:r>
              <a:rPr lang="en-US" altLang="es-ES" sz="2000" dirty="0" err="1" smtClean="0"/>
              <a:t>Liquidez</a:t>
            </a:r>
            <a:endParaRPr lang="en-US" altLang="es-ES" sz="2000" dirty="0" smtClean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s-ES" sz="2000" dirty="0" smtClean="0"/>
              <a:t>Ratio de </a:t>
            </a:r>
            <a:r>
              <a:rPr lang="en-US" altLang="es-ES" sz="2000" dirty="0" err="1" smtClean="0"/>
              <a:t>Garantía</a:t>
            </a:r>
            <a:r>
              <a:rPr lang="en-US" altLang="es-ES" sz="2000" dirty="0" smtClean="0"/>
              <a:t>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s-ES" sz="2000" dirty="0" smtClean="0"/>
              <a:t>Ratio de </a:t>
            </a:r>
            <a:r>
              <a:rPr lang="en-US" altLang="es-ES" sz="2000" dirty="0" err="1" smtClean="0"/>
              <a:t>Disponibilidad</a:t>
            </a:r>
            <a:endParaRPr lang="en-US" altLang="es-ES" sz="2000" dirty="0" smtClean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s-ES" sz="2000" dirty="0" smtClean="0"/>
              <a:t>Ratio de </a:t>
            </a:r>
            <a:r>
              <a:rPr lang="en-US" altLang="es-ES" sz="2000" dirty="0" err="1" smtClean="0"/>
              <a:t>Autonomía</a:t>
            </a:r>
            <a:endParaRPr lang="en-US" altLang="es-ES" sz="2000" dirty="0" smtClean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s-ES" sz="2000" dirty="0" smtClean="0"/>
              <a:t>Ratio de </a:t>
            </a:r>
            <a:r>
              <a:rPr lang="en-US" altLang="es-ES" sz="2000" dirty="0" err="1" smtClean="0"/>
              <a:t>Calidad</a:t>
            </a:r>
            <a:r>
              <a:rPr lang="en-US" altLang="es-ES" sz="2000" dirty="0" smtClean="0"/>
              <a:t> de la </a:t>
            </a:r>
            <a:r>
              <a:rPr lang="en-US" altLang="es-ES" sz="2000" dirty="0" err="1" smtClean="0"/>
              <a:t>Deuda</a:t>
            </a:r>
            <a:endParaRPr lang="en-US" altLang="es-ES" sz="2000" dirty="0" smtClean="0"/>
          </a:p>
          <a:p>
            <a:pPr eaLnBrk="1" hangingPunct="1">
              <a:spcBef>
                <a:spcPts val="600"/>
              </a:spcBef>
            </a:pPr>
            <a:r>
              <a:rPr lang="en-US" altLang="es-ES" sz="2400" dirty="0" err="1" smtClean="0"/>
              <a:t>En</a:t>
            </a:r>
            <a:r>
              <a:rPr lang="en-US" altLang="es-ES" sz="2400" dirty="0" smtClean="0"/>
              <a:t> la </a:t>
            </a:r>
            <a:r>
              <a:rPr lang="en-US" altLang="es-ES" sz="2400" dirty="0" err="1" smtClean="0"/>
              <a:t>documentación</a:t>
            </a:r>
            <a:r>
              <a:rPr lang="en-US" altLang="es-ES" sz="2400" dirty="0" smtClean="0"/>
              <a:t> se </a:t>
            </a:r>
            <a:r>
              <a:rPr lang="en-US" altLang="es-ES" sz="2400" dirty="0" err="1" smtClean="0"/>
              <a:t>debe</a:t>
            </a:r>
            <a:r>
              <a:rPr lang="en-US" altLang="es-ES" sz="2400" dirty="0" smtClean="0"/>
              <a:t> </a:t>
            </a:r>
            <a:r>
              <a:rPr lang="en-US" altLang="es-ES" sz="2400" dirty="0" err="1" smtClean="0"/>
              <a:t>explicar</a:t>
            </a:r>
            <a:r>
              <a:rPr lang="en-US" altLang="es-ES" sz="2400" dirty="0" smtClean="0"/>
              <a:t> </a:t>
            </a:r>
            <a:r>
              <a:rPr lang="en-US" altLang="es-ES" sz="2400" dirty="0" err="1" smtClean="0"/>
              <a:t>cómo</a:t>
            </a:r>
            <a:r>
              <a:rPr lang="en-US" altLang="es-ES" sz="2400" dirty="0" smtClean="0"/>
              <a:t> se ha </a:t>
            </a:r>
            <a:r>
              <a:rPr lang="en-US" altLang="es-ES" sz="2400" dirty="0" err="1" smtClean="0"/>
              <a:t>calculado</a:t>
            </a:r>
            <a:r>
              <a:rPr lang="en-US" altLang="es-ES" sz="2400" dirty="0" smtClean="0"/>
              <a:t> </a:t>
            </a:r>
            <a:r>
              <a:rPr lang="en-US" altLang="es-ES" sz="2400" dirty="0" err="1" smtClean="0"/>
              <a:t>cada</a:t>
            </a:r>
            <a:r>
              <a:rPr lang="en-US" altLang="es-ES" sz="2400" dirty="0" smtClean="0"/>
              <a:t> ratio, </a:t>
            </a:r>
            <a:r>
              <a:rPr lang="en-US" altLang="es-ES" sz="2400" dirty="0" err="1" smtClean="0"/>
              <a:t>qué</a:t>
            </a:r>
            <a:r>
              <a:rPr lang="en-US" altLang="es-ES" sz="2400" dirty="0" smtClean="0"/>
              <a:t> </a:t>
            </a:r>
            <a:r>
              <a:rPr lang="en-US" altLang="es-ES" sz="2400" dirty="0" err="1" smtClean="0"/>
              <a:t>significa</a:t>
            </a:r>
            <a:r>
              <a:rPr lang="en-US" altLang="es-ES" sz="2400" dirty="0" smtClean="0"/>
              <a:t> y </a:t>
            </a:r>
            <a:r>
              <a:rPr lang="en-US" altLang="es-ES" sz="2400" dirty="0" err="1" smtClean="0"/>
              <a:t>qué</a:t>
            </a:r>
            <a:r>
              <a:rPr lang="en-US" altLang="es-ES" sz="2400" dirty="0" smtClean="0"/>
              <a:t> se </a:t>
            </a:r>
            <a:r>
              <a:rPr lang="en-US" altLang="es-ES" sz="2400" dirty="0" err="1" smtClean="0"/>
              <a:t>puede</a:t>
            </a:r>
            <a:r>
              <a:rPr lang="en-US" altLang="es-ES" sz="2400" dirty="0" smtClean="0"/>
              <a:t> </a:t>
            </a:r>
            <a:r>
              <a:rPr lang="en-US" altLang="es-ES" sz="2400" dirty="0" err="1" smtClean="0"/>
              <a:t>deducir</a:t>
            </a:r>
            <a:r>
              <a:rPr lang="en-US" altLang="es-ES" sz="2400" dirty="0" smtClean="0"/>
              <a:t> </a:t>
            </a:r>
            <a:r>
              <a:rPr lang="en-US" altLang="es-ES" sz="2400" dirty="0" err="1" smtClean="0"/>
              <a:t>según</a:t>
            </a:r>
            <a:r>
              <a:rPr lang="en-US" altLang="es-ES" sz="2400" dirty="0" smtClean="0"/>
              <a:t> </a:t>
            </a:r>
            <a:r>
              <a:rPr lang="en-US" altLang="es-ES" sz="2400" dirty="0" err="1" smtClean="0"/>
              <a:t>los</a:t>
            </a:r>
            <a:r>
              <a:rPr lang="en-US" altLang="es-ES" sz="2400" dirty="0" smtClean="0"/>
              <a:t> </a:t>
            </a:r>
            <a:r>
              <a:rPr lang="en-US" altLang="es-ES" sz="2400" dirty="0" err="1" smtClean="0"/>
              <a:t>valores</a:t>
            </a:r>
            <a:r>
              <a:rPr lang="en-US" altLang="es-ES" sz="2400" dirty="0"/>
              <a:t> </a:t>
            </a:r>
            <a:r>
              <a:rPr lang="en-US" altLang="es-ES" sz="2400" dirty="0" err="1" smtClean="0"/>
              <a:t>obtenidos</a:t>
            </a:r>
            <a:r>
              <a:rPr lang="en-US" altLang="es-ES" sz="2400" dirty="0" smtClean="0"/>
              <a:t>.</a:t>
            </a:r>
            <a:endParaRPr lang="en-US" altLang="es-ES" sz="2400" dirty="0"/>
          </a:p>
          <a:p>
            <a:pPr marL="457200" lvl="1" indent="0" eaLnBrk="1" hangingPunct="1">
              <a:buNone/>
            </a:pPr>
            <a:endParaRPr lang="en-US" altLang="es-ES" sz="2400" dirty="0" smtClean="0"/>
          </a:p>
          <a:p>
            <a:pPr lvl="1" eaLnBrk="1" hangingPunct="1"/>
            <a:endParaRPr lang="en-US" altLang="es-ES" sz="2700" dirty="0" smtClean="0"/>
          </a:p>
          <a:p>
            <a:pPr eaLnBrk="1" hangingPunct="1"/>
            <a:endParaRPr lang="en-US" altLang="es-ES" sz="3200" b="1" dirty="0" smtClean="0"/>
          </a:p>
          <a:p>
            <a:pPr eaLnBrk="1" hangingPunct="1"/>
            <a:endParaRPr lang="es-ES" altLang="es-ES" sz="3200" dirty="0" smtClean="0"/>
          </a:p>
        </p:txBody>
      </p:sp>
      <p:sp>
        <p:nvSpPr>
          <p:cNvPr id="4" name="QuadreDeText 3"/>
          <p:cNvSpPr txBox="1"/>
          <p:nvPr/>
        </p:nvSpPr>
        <p:spPr>
          <a:xfrm>
            <a:off x="6739617" y="6052622"/>
            <a:ext cx="215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-Valencia" b="1" i="1" dirty="0" smtClean="0">
                <a:solidFill>
                  <a:srgbClr val="FFCCCC"/>
                </a:solidFill>
              </a:rPr>
              <a:t>SEGUNDA PARTE</a:t>
            </a:r>
            <a:endParaRPr lang="es-ES" b="1" i="1" dirty="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09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1_Concurrencia">
  <a:themeElements>
    <a:clrScheme name="11_Concurrencia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D71600"/>
      </a:hlink>
      <a:folHlink>
        <a:srgbClr val="00AFE1"/>
      </a:folHlink>
    </a:clrScheme>
    <a:fontScheme name="11_Concurrencia">
      <a:majorFont>
        <a:latin typeface="Eras Medium ITC"/>
        <a:ea typeface=""/>
        <a:cs typeface=""/>
      </a:majorFont>
      <a:minorFont>
        <a:latin typeface="Tahoma"/>
        <a:ea typeface=""/>
        <a:cs typeface="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Concurrencia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D71600"/>
        </a:hlink>
        <a:folHlink>
          <a:srgbClr val="00AFE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2081</TotalTime>
  <Words>686</Words>
  <Application>Microsoft Office PowerPoint</Application>
  <PresentationFormat>Presentació en pantalla (4:3)</PresentationFormat>
  <Paragraphs>79</Paragraphs>
  <Slides>10</Slides>
  <Notes>8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8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10</vt:i4>
      </vt:variant>
    </vt:vector>
  </HeadingPairs>
  <TitlesOfParts>
    <vt:vector size="19" baseType="lpstr">
      <vt:lpstr>ＭＳ Ｐゴシック</vt:lpstr>
      <vt:lpstr>Arial</vt:lpstr>
      <vt:lpstr>Arial Narrow</vt:lpstr>
      <vt:lpstr>Eras Medium ITC</vt:lpstr>
      <vt:lpstr>Tahoma</vt:lpstr>
      <vt:lpstr>Verdana</vt:lpstr>
      <vt:lpstr>Wingdings 2</vt:lpstr>
      <vt:lpstr>Wingdings 3</vt:lpstr>
      <vt:lpstr>11_Concurrencia</vt:lpstr>
      <vt:lpstr>Sistemas y Tecnologías de Información  Práctica 4. Contabilidad.</vt:lpstr>
      <vt:lpstr>Práctica 4: Contabilidad</vt:lpstr>
      <vt:lpstr>1. Introducción</vt:lpstr>
      <vt:lpstr>2. Creación de cuentas </vt:lpstr>
      <vt:lpstr>3. Creación de un libro diario</vt:lpstr>
      <vt:lpstr>4. Realizar el libro mayor </vt:lpstr>
      <vt:lpstr> 5. Calcular un balance de sumas y saldos </vt:lpstr>
      <vt:lpstr>6. Situación patrimonial de la empresa</vt:lpstr>
      <vt:lpstr>7. Cálculo de ratios</vt:lpstr>
      <vt:lpstr>8. Análisis de Rentabilidad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</dc:creator>
  <cp:lastModifiedBy>EPS</cp:lastModifiedBy>
  <cp:revision>150</cp:revision>
  <cp:lastPrinted>2016-11-15T11:04:25Z</cp:lastPrinted>
  <dcterms:created xsi:type="dcterms:W3CDTF">2012-11-28T18:40:58Z</dcterms:created>
  <dcterms:modified xsi:type="dcterms:W3CDTF">2017-11-22T16:48:10Z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