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8" r:id="rId1"/>
  </p:sldMasterIdLst>
  <p:notesMasterIdLst>
    <p:notesMasterId r:id="rId5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306" r:id="rId41"/>
    <p:sldId id="307" r:id="rId42"/>
    <p:sldId id="313" r:id="rId43"/>
    <p:sldId id="308" r:id="rId44"/>
    <p:sldId id="309" r:id="rId45"/>
    <p:sldId id="311" r:id="rId46"/>
    <p:sldId id="312" r:id="rId47"/>
    <p:sldId id="310" r:id="rId48"/>
    <p:sldId id="297" r:id="rId49"/>
    <p:sldId id="296" r:id="rId50"/>
    <p:sldId id="314" r:id="rId5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/>
    <p:restoredTop sz="93095"/>
  </p:normalViewPr>
  <p:slideViewPr>
    <p:cSldViewPr snapToObjects="1">
      <p:cViewPr varScale="1">
        <p:scale>
          <a:sx n="60" d="100"/>
          <a:sy n="60" d="100"/>
        </p:scale>
        <p:origin x="96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endParaRPr lang="es-ES" alt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572393FA-FF94-0D43-9025-1E5B3F69F77A}" type="datetime1">
              <a:rPr lang="en-US" altLang="es-ES_tradnl"/>
              <a:pPr/>
              <a:t>9/7/17</a:t>
            </a:fld>
            <a:endParaRPr lang="es-ES" alt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s-ES" alt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s-ES_tradnl" altLang="es-ES_tradnl"/>
              <a:t>Click to edit Master text styles</a:t>
            </a:r>
          </a:p>
          <a:p>
            <a:pPr lvl="1"/>
            <a:r>
              <a:rPr lang="es-ES_tradnl" altLang="es-ES_tradnl"/>
              <a:t>Second level</a:t>
            </a:r>
          </a:p>
          <a:p>
            <a:pPr lvl="2"/>
            <a:r>
              <a:rPr lang="es-ES_tradnl" altLang="es-ES_tradnl"/>
              <a:t>Third level</a:t>
            </a:r>
          </a:p>
          <a:p>
            <a:pPr lvl="3"/>
            <a:r>
              <a:rPr lang="es-ES_tradnl" altLang="es-ES_tradnl"/>
              <a:t>Fourth level</a:t>
            </a:r>
          </a:p>
          <a:p>
            <a:pPr lvl="4"/>
            <a:r>
              <a:rPr lang="es-ES_tradnl" altLang="es-ES_tradnl"/>
              <a:t>Fifth level</a:t>
            </a:r>
            <a:endParaRPr lang="es-ES" alt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endParaRPr lang="es-ES" alt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2A1E2638-CBA6-8548-8555-96060B11092C}" type="slidenum">
              <a:rPr lang="es-ES" altLang="es-ES_tradnl"/>
              <a:pPr/>
              <a:t>‹Nr.›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17994203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350E11B-8189-3141-B766-7C7F38C110BF}" type="slidenum">
              <a:rPr lang="es-ES" altLang="es-ES_tradnl" sz="1200"/>
              <a:pPr eaLnBrk="1" hangingPunct="1"/>
              <a:t>2</a:t>
            </a:fld>
            <a:endParaRPr lang="es-ES" altLang="es-ES_tradnl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 altLang="es-ES_tradnl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651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 altLang="es-ES_tradnl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C62EFE0-7D1F-884C-BF5D-0DB9C95BF706}" type="slidenum">
              <a:rPr lang="es-ES" altLang="es-ES_tradnl" sz="1200">
                <a:latin typeface="Calibri" charset="0"/>
              </a:rPr>
              <a:pPr eaLnBrk="1" hangingPunct="1"/>
              <a:t>3</a:t>
            </a:fld>
            <a:endParaRPr lang="es-ES" altLang="es-ES_tradnl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083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 altLang="es-ES_tradnl">
              <a:latin typeface="Arial" charset="0"/>
            </a:endParaRPr>
          </a:p>
        </p:txBody>
      </p:sp>
      <p:sp>
        <p:nvSpPr>
          <p:cNvPr id="3994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BFFB1D5-9722-4949-80E6-2E25A32F3228}" type="slidenum">
              <a:rPr lang="es-ES" altLang="es-ES_tradnl" sz="1200"/>
              <a:pPr eaLnBrk="1" hangingPunct="1"/>
              <a:t>22</a:t>
            </a:fld>
            <a:endParaRPr lang="es-ES" altLang="es-ES_tradnl" sz="1200"/>
          </a:p>
        </p:txBody>
      </p:sp>
    </p:spTree>
    <p:extLst>
      <p:ext uri="{BB962C8B-B14F-4D97-AF65-F5344CB8AC3E}">
        <p14:creationId xmlns:p14="http://schemas.microsoft.com/office/powerpoint/2010/main" val="1985790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BB4833-9C14-7947-8D8B-D2501FB9C740}" type="datetime1">
              <a:rPr lang="en-US" altLang="es-ES_tradnl"/>
              <a:pPr/>
              <a:t>9/7/17</a:t>
            </a:fld>
            <a:endParaRPr lang="es-ES" alt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E30ABA-1A65-A243-83FF-03CA496802A8}" type="slidenum">
              <a:rPr lang="es-ES" altLang="es-ES_tradnl"/>
              <a:pPr/>
              <a:t>‹Nr.›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113749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AA8F42-372E-914C-8AD9-770659F03F7C}" type="datetime1">
              <a:rPr lang="en-US" altLang="es-ES_tradnl"/>
              <a:pPr/>
              <a:t>9/7/17</a:t>
            </a:fld>
            <a:endParaRPr lang="es-ES" alt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31987B-367E-4F44-AB9A-CB809139B100}" type="slidenum">
              <a:rPr lang="es-ES" altLang="es-ES_tradnl"/>
              <a:pPr/>
              <a:t>‹Nr.›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1080870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BDF42F-793F-9D4D-9AC7-DBA1F10EF67D}" type="datetime1">
              <a:rPr lang="en-US" altLang="es-ES_tradnl"/>
              <a:pPr/>
              <a:t>9/7/17</a:t>
            </a:fld>
            <a:endParaRPr lang="es-ES" alt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76972D-B44B-C543-8405-29D61CA9B495}" type="slidenum">
              <a:rPr lang="es-ES" altLang="es-ES_tradnl"/>
              <a:pPr/>
              <a:t>‹Nr.›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627315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4" name="17 Rectángulo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</p:spPr>
        <p:txBody>
          <a:bodyPr/>
          <a:lstStyle>
            <a:lvl1pPr>
              <a:defRPr/>
            </a:lvl1pPr>
          </a:lstStyle>
          <a:p>
            <a:endParaRPr lang="es-ES" altLang="es-ES_tradnl"/>
          </a:p>
        </p:txBody>
      </p:sp>
      <p:sp>
        <p:nvSpPr>
          <p:cNvPr id="5" name="20 Rectángulo"/>
          <p:cNvSpPr>
            <a:spLocks noGrp="1"/>
          </p:cNvSpPr>
          <p:nvPr>
            <p:ph type="sldNum" sz="quarter" idx="11"/>
          </p:nvPr>
        </p:nvSpPr>
        <p:spPr>
          <a:xfrm>
            <a:off x="8647113" y="6408738"/>
            <a:ext cx="366712" cy="365125"/>
          </a:xfrm>
        </p:spPr>
        <p:txBody>
          <a:bodyPr/>
          <a:lstStyle>
            <a:lvl1pPr>
              <a:defRPr/>
            </a:lvl1pPr>
          </a:lstStyle>
          <a:p>
            <a:fld id="{C1D0A462-3768-504F-9A3E-67B046185968}" type="slidenum">
              <a:rPr lang="es-ES" altLang="es-ES_tradnl"/>
              <a:pPr/>
              <a:t>‹Nr.›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128833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D24A67-278F-234F-A3B7-25D53D74CDC0}" type="datetime1">
              <a:rPr lang="en-US" altLang="es-ES_tradnl"/>
              <a:pPr/>
              <a:t>9/7/17</a:t>
            </a:fld>
            <a:endParaRPr lang="es-ES" alt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9F4563-D047-F345-97A3-A85868DA47A9}" type="slidenum">
              <a:rPr lang="es-ES" altLang="es-ES_tradnl"/>
              <a:pPr/>
              <a:t>‹Nr.›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919172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F96212-74C6-3848-8BED-CD0C87EBA5E1}" type="datetime1">
              <a:rPr lang="en-US" altLang="es-ES_tradnl"/>
              <a:pPr/>
              <a:t>9/7/17</a:t>
            </a:fld>
            <a:endParaRPr lang="es-ES" alt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AD4795-82EF-7E4F-BFAE-03ADCA07F1DD}" type="slidenum">
              <a:rPr lang="es-ES" altLang="es-ES_tradnl"/>
              <a:pPr/>
              <a:t>‹Nr.›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1688586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4C34D9-96D5-AB4B-A78B-619620BFBFB1}" type="datetime1">
              <a:rPr lang="en-US" altLang="es-ES_tradnl"/>
              <a:pPr/>
              <a:t>9/7/17</a:t>
            </a:fld>
            <a:endParaRPr lang="es-ES" altLang="es-ES_tradnl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_tradnl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3C601C-0749-9E42-A4EF-718202481FE6}" type="slidenum">
              <a:rPr lang="es-ES" altLang="es-ES_tradnl"/>
              <a:pPr/>
              <a:t>‹Nr.›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108250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DA20F2-648F-FD4A-AED3-186F1DCAB1BA}" type="datetime1">
              <a:rPr lang="en-US" altLang="es-ES_tradnl"/>
              <a:pPr/>
              <a:t>9/7/17</a:t>
            </a:fld>
            <a:endParaRPr lang="es-ES" altLang="es-ES_tradnl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_tradnl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C3ED4F-6152-3F45-A959-605B32264135}" type="slidenum">
              <a:rPr lang="es-ES" altLang="es-ES_tradnl"/>
              <a:pPr/>
              <a:t>‹Nr.›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215809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A28B60-10AD-4845-8FCA-A9AB7B01FDB2}" type="datetime1">
              <a:rPr lang="en-US" altLang="es-ES_tradnl"/>
              <a:pPr/>
              <a:t>9/7/17</a:t>
            </a:fld>
            <a:endParaRPr lang="es-ES" altLang="es-ES_trad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_tradnl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50B5B1-C2D6-0943-B530-9614FC89A208}" type="slidenum">
              <a:rPr lang="es-ES" altLang="es-ES_tradnl"/>
              <a:pPr/>
              <a:t>‹Nr.›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699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CDA895-5C74-E548-B9A3-A8D353877224}" type="datetime1">
              <a:rPr lang="en-US" altLang="es-ES_tradnl"/>
              <a:pPr/>
              <a:t>9/7/17</a:t>
            </a:fld>
            <a:endParaRPr lang="es-ES" altLang="es-ES_tradnl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_tradnl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188F71-6068-8647-A7AD-94D5B27A13E6}" type="slidenum">
              <a:rPr lang="es-ES" altLang="es-ES_tradnl"/>
              <a:pPr/>
              <a:t>‹Nr.›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1545435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280EF0-6125-CA47-A4C6-F18AF1FA2414}" type="datetime1">
              <a:rPr lang="en-US" altLang="es-ES_tradnl"/>
              <a:pPr/>
              <a:t>9/7/17</a:t>
            </a:fld>
            <a:endParaRPr lang="es-ES" altLang="es-ES_tradnl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_tradnl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4D08F2-7228-DC42-B057-19B6E9627A15}" type="slidenum">
              <a:rPr lang="es-ES" altLang="es-ES_tradnl"/>
              <a:pPr/>
              <a:t>‹Nr.›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31777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F93C5E-B0D6-8549-822F-A0E21C8B0F5C}" type="datetime1">
              <a:rPr lang="en-US" altLang="es-ES_tradnl"/>
              <a:pPr/>
              <a:t>9/7/17</a:t>
            </a:fld>
            <a:endParaRPr lang="es-ES" altLang="es-ES_tradnl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_tradnl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65698D-2DD7-8D46-8E0B-B67E6834A1BA}" type="slidenum">
              <a:rPr lang="es-ES" altLang="es-ES_tradnl"/>
              <a:pPr/>
              <a:t>‹Nr.›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2143203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ES_tradnl"/>
              <a:t>Click to edit Master title style</a:t>
            </a:r>
            <a:endParaRPr lang="es-ES" altLang="es-ES_tradnl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ES_tradnl"/>
              <a:t>Click to edit Master text styles</a:t>
            </a:r>
          </a:p>
          <a:p>
            <a:pPr lvl="1"/>
            <a:r>
              <a:rPr lang="es-ES_tradnl" altLang="es-ES_tradnl"/>
              <a:t>Second level</a:t>
            </a:r>
          </a:p>
          <a:p>
            <a:pPr lvl="2"/>
            <a:r>
              <a:rPr lang="es-ES_tradnl" altLang="es-ES_tradnl"/>
              <a:t>Third level</a:t>
            </a:r>
          </a:p>
          <a:p>
            <a:pPr lvl="3"/>
            <a:r>
              <a:rPr lang="es-ES_tradnl" altLang="es-ES_tradnl"/>
              <a:t>Fourth level</a:t>
            </a:r>
          </a:p>
          <a:p>
            <a:pPr lvl="4"/>
            <a:r>
              <a:rPr lang="es-ES_tradnl" altLang="es-ES_tradnl"/>
              <a:t>Fifth level</a:t>
            </a:r>
            <a:endParaRPr lang="es-ES" alt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EC24C696-EA6E-4747-B9B8-3736E3511C6E}" type="datetime1">
              <a:rPr lang="en-US" altLang="es-ES_tradnl"/>
              <a:pPr/>
              <a:t>9/7/17</a:t>
            </a:fld>
            <a:endParaRPr lang="es-ES" alt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endParaRPr lang="es-ES" alt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84A596FE-BB43-2E43-A55D-8E299F714703}" type="slidenum">
              <a:rPr lang="es-ES" altLang="es-ES_tradnl"/>
              <a:pPr/>
              <a:t>‹Nr.›</a:t>
            </a:fld>
            <a:endParaRPr lang="es-ES" alt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Content Placeholder 3" descr="Slide0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2362200"/>
            <a:ext cx="4876800" cy="21844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ES_tradnl" alt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Tema 1: Introducción</a:t>
            </a:r>
            <a:endParaRPr lang="es-ES" altLang="es-ES_tradnl"/>
          </a:p>
        </p:txBody>
      </p:sp>
      <p:sp>
        <p:nvSpPr>
          <p:cNvPr id="15364" name="TextBox 5"/>
          <p:cNvSpPr txBox="1">
            <a:spLocks noChangeArrowheads="1"/>
          </p:cNvSpPr>
          <p:nvPr/>
        </p:nvSpPr>
        <p:spPr bwMode="auto">
          <a:xfrm>
            <a:off x="1905000" y="4953000"/>
            <a:ext cx="5254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" altLang="es-ES_tradnl" sz="2800">
                <a:latin typeface="Calibri" charset="0"/>
              </a:rPr>
              <a:t>Grado en Ingeniería Informática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s-ES" altLang="es-ES_tradnl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Clasificación de empresas: Número de competidores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52400" y="1346200"/>
          <a:ext cx="8839200" cy="5181600"/>
        </p:xfrm>
        <a:graphic>
          <a:graphicData uri="http://schemas.openxmlformats.org/drawingml/2006/table">
            <a:tbl>
              <a:tblPr/>
              <a:tblGrid>
                <a:gridCol w="4419600"/>
                <a:gridCol w="4419600"/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Monopolio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Una única empresa proporciona un cierto producto o servicio en un determinado mercado. La gran ventaja del monopolio es que la empresa puede fijar los precios de mercado de forma unilateral de manera que puede maximizar sus beneficios.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ES_tradnl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Oligopolio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Se da cuando unas pocas empresas (normalmente grandes) ofrecen básicamente el mismo bien. Por ejemplo, el mercado del automóvil, la banca… Esta situación se da en pocos sectores.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Competencia monopolística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Lo componen muchos competidores que son capaces de diferenciar sus ofertas en conjunto o en alguna parte concreta. Por ejemplo: restaurantes, tiendas de productos de belleza, electrodomésticos.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ES_tradnl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Competencia perfecta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Existen muchos compradores y vendedores pero el producto es uniforme. Un ejemplo lo encontramos en el mercado de cereales o de valores mobiliarios (acciones). En esta situación los precios sufren una presión a la baja de manera que el beneficio de las empresas disminuye.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ES_tradn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s-ES" altLang="es-ES_tradnl" sz="2800"/>
              <a:t>Forma en la que se registran legalmente</a:t>
            </a:r>
          </a:p>
          <a:p>
            <a:pPr eaLnBrk="1" hangingPunct="1">
              <a:lnSpc>
                <a:spcPct val="90000"/>
              </a:lnSpc>
            </a:pPr>
            <a:r>
              <a:rPr lang="es-ES" altLang="es-ES_tradnl" sz="2800"/>
              <a:t>Depende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 sz="2400"/>
              <a:t>Número de personas que invierten en capital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 sz="2400"/>
              <a:t>Responsabilidades de los socios</a:t>
            </a:r>
          </a:p>
          <a:p>
            <a:pPr eaLnBrk="1" hangingPunct="1">
              <a:lnSpc>
                <a:spcPct val="90000"/>
              </a:lnSpc>
            </a:pPr>
            <a:r>
              <a:rPr lang="es-ES" altLang="es-ES_tradnl" sz="2800"/>
              <a:t>Tipología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 sz="2400"/>
              <a:t>Personas Físicas</a:t>
            </a:r>
          </a:p>
          <a:p>
            <a:pPr lvl="2" eaLnBrk="1" hangingPunct="1">
              <a:lnSpc>
                <a:spcPct val="90000"/>
              </a:lnSpc>
            </a:pPr>
            <a:r>
              <a:rPr lang="es-ES" altLang="es-ES_tradnl" sz="2200"/>
              <a:t>No capital mínimo, el emprendedor responde con su patrimonio, se tributa por IRPF (rendimientos por actividades económicas)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 sz="2400"/>
              <a:t>Personas Jurídicas</a:t>
            </a:r>
          </a:p>
          <a:p>
            <a:pPr lvl="2" eaLnBrk="1" hangingPunct="1">
              <a:lnSpc>
                <a:spcPct val="90000"/>
              </a:lnSpc>
            </a:pPr>
            <a:r>
              <a:rPr lang="es-ES" altLang="es-ES_tradnl" sz="2200"/>
              <a:t>Creada por un conjunto de personas o socios</a:t>
            </a:r>
            <a:r>
              <a:rPr lang="es-ES" altLang="es-ES_tradnl"/>
              <a:t>.</a:t>
            </a:r>
          </a:p>
          <a:p>
            <a:pPr lvl="1" eaLnBrk="1" hangingPunct="1">
              <a:lnSpc>
                <a:spcPct val="90000"/>
              </a:lnSpc>
              <a:buFont typeface="Verdana" charset="0"/>
              <a:buNone/>
            </a:pPr>
            <a:endParaRPr lang="es-ES" altLang="es-ES_tradnl"/>
          </a:p>
        </p:txBody>
      </p:sp>
      <p:sp>
        <p:nvSpPr>
          <p:cNvPr id="6" name="2 Título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anchor="ctr"/>
          <a:lstStyle>
            <a:lvl1pPr marL="342900" indent="-342900" defTabSz="-138731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-138731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s-ES" altLang="es-ES_tradnl" sz="2800" b="1">
                <a:effectLst>
                  <a:outerShdw blurRad="38100" dist="38100" dir="2700000" algn="tl">
                    <a:srgbClr val="C0C0C0"/>
                  </a:outerShdw>
                </a:effectLst>
                <a:latin typeface="Eras Medium ITC" charset="0"/>
              </a:rPr>
              <a:t>Clasificación de empresa: Formas jurídicas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s-ES" altLang="es-ES_tradnl" sz="2800"/>
              <a:t>Forma en la que se registran legalmente</a:t>
            </a:r>
          </a:p>
          <a:p>
            <a:pPr eaLnBrk="1" hangingPunct="1">
              <a:lnSpc>
                <a:spcPct val="90000"/>
              </a:lnSpc>
            </a:pPr>
            <a:r>
              <a:rPr lang="es-ES" altLang="es-ES_tradnl" sz="2800"/>
              <a:t>Depende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 sz="2400"/>
              <a:t>Número de personas que invierten en capital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 sz="2400"/>
              <a:t>Responsabilidades de los socios</a:t>
            </a:r>
          </a:p>
          <a:p>
            <a:pPr eaLnBrk="1" hangingPunct="1">
              <a:lnSpc>
                <a:spcPct val="90000"/>
              </a:lnSpc>
            </a:pPr>
            <a:r>
              <a:rPr lang="es-ES" altLang="es-ES_tradnl" sz="2800"/>
              <a:t>Tipología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 sz="2400"/>
              <a:t>Personas Físicas</a:t>
            </a:r>
          </a:p>
          <a:p>
            <a:pPr lvl="2" eaLnBrk="1" hangingPunct="1">
              <a:lnSpc>
                <a:spcPct val="90000"/>
              </a:lnSpc>
            </a:pPr>
            <a:r>
              <a:rPr lang="es-ES" altLang="es-ES_tradnl" sz="2200"/>
              <a:t>No capital mínimo, el emprendedor responde con su patrimonio, se tributa por IRPF (rendimientos por actividades económicas)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 sz="2400"/>
              <a:t>Personas Jurídicas</a:t>
            </a:r>
          </a:p>
          <a:p>
            <a:pPr lvl="2" eaLnBrk="1" hangingPunct="1">
              <a:lnSpc>
                <a:spcPct val="90000"/>
              </a:lnSpc>
            </a:pPr>
            <a:r>
              <a:rPr lang="es-ES" altLang="es-ES_tradnl" sz="2200"/>
              <a:t>Creada por un conjunto de personas o socios</a:t>
            </a:r>
            <a:r>
              <a:rPr lang="es-ES" altLang="es-ES_tradnl"/>
              <a:t>.</a:t>
            </a:r>
          </a:p>
          <a:p>
            <a:pPr lvl="1" eaLnBrk="1" hangingPunct="1">
              <a:lnSpc>
                <a:spcPct val="90000"/>
              </a:lnSpc>
              <a:buFont typeface="Verdana" charset="0"/>
              <a:buNone/>
            </a:pPr>
            <a:endParaRPr lang="es-ES" altLang="es-ES_tradnl"/>
          </a:p>
        </p:txBody>
      </p:sp>
      <p:sp>
        <p:nvSpPr>
          <p:cNvPr id="6" name="2 Título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defTabSz="-138731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-138731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s-ES" altLang="es-ES_tradnl" sz="2800" b="1">
                <a:effectLst>
                  <a:outerShdw blurRad="38100" dist="38100" dir="2700000" algn="tl">
                    <a:srgbClr val="C0C0C0"/>
                  </a:outerShdw>
                </a:effectLst>
                <a:latin typeface="Eras Medium ITC" charset="0"/>
              </a:rPr>
              <a:t>Clasificación de empresa: Formas jurídicas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971800"/>
          </a:xfrm>
        </p:spPr>
        <p:txBody>
          <a:bodyPr/>
          <a:lstStyle/>
          <a:p>
            <a:pPr eaLnBrk="1" hangingPunct="1"/>
            <a:r>
              <a:rPr lang="es-ES" altLang="es-ES_tradnl" sz="2900"/>
              <a:t>Personas Jurídicas</a:t>
            </a:r>
          </a:p>
          <a:p>
            <a:pPr lvl="1" eaLnBrk="1" hangingPunct="1"/>
            <a:r>
              <a:rPr lang="es-ES" altLang="es-ES_tradnl"/>
              <a:t>Creada por un conjunto de personas o socios.</a:t>
            </a:r>
          </a:p>
          <a:p>
            <a:pPr lvl="1" eaLnBrk="1" hangingPunct="1"/>
            <a:endParaRPr lang="es-ES" altLang="es-ES_tradnl"/>
          </a:p>
        </p:txBody>
      </p:sp>
      <p:sp>
        <p:nvSpPr>
          <p:cNvPr id="6" name="2 Título"/>
          <p:cNvSpPr txBox="1">
            <a:spLocks/>
          </p:cNvSpPr>
          <p:nvPr/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defTabSz="-138731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-138731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s-ES" altLang="es-ES_tradnl" sz="3200">
                <a:effectLst>
                  <a:outerShdw blurRad="38100" dist="38100" dir="2700000" algn="tl">
                    <a:srgbClr val="C0C0C0"/>
                  </a:outerShdw>
                </a:effectLst>
                <a:latin typeface="Eras Medium ITC" charset="0"/>
              </a:rPr>
              <a:t>Clasificación de empresa: Persona Jurídicas</a:t>
            </a:r>
          </a:p>
          <a:p>
            <a:endParaRPr lang="es-ES" altLang="es-ES_tradnl" sz="48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Eras Medium ITC" charset="0"/>
            </a:endParaRPr>
          </a:p>
        </p:txBody>
      </p:sp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304800" y="1447800"/>
          <a:ext cx="8839200" cy="3284220"/>
        </p:xfrm>
        <a:graphic>
          <a:graphicData uri="http://schemas.openxmlformats.org/drawingml/2006/table">
            <a:tbl>
              <a:tblPr/>
              <a:tblGrid>
                <a:gridCol w="1600200"/>
                <a:gridCol w="1935163"/>
                <a:gridCol w="1189037"/>
                <a:gridCol w="1752600"/>
                <a:gridCol w="2362200"/>
              </a:tblGrid>
              <a:tr h="371475"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Forma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Nº socios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Capital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Responsabilidad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Empresario Individual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ES_tradn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No existe mínimo legal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Ilimitada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</a:tr>
              <a:tr h="371475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Sociedades no mercantiles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Comunidad de bienes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Mínimo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No existe mínimo legal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Ilimitada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</a:tr>
              <a:tr h="371475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Sociedad civil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Mínimo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No existe mínimo legal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Ilimitada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</a:tr>
              <a:tr h="371475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Sociedades mercantiles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Sociedad responsabilidad limitada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Mínimo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ES_tradnl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Mínimo 3.005,06 €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Limitada al capital aportado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</a:tr>
              <a:tr h="371475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Sociedad anónima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Mínimo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Mínimo 60.101,21 €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Limitada al capital aportado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</a:tr>
              <a:tr h="371475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Sociedades mercantiles especiales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Sociedad laboral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Mínimo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Mínimo 60.101,21 € (SAL)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Mínimo 3005,06 € (SLL)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Limitada al capital aportado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</a:tr>
              <a:tr h="371475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Sociedad cooperativa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Mínimo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Mínimo fijado en estatutos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Limitada al capital aportado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</a:tr>
            </a:tbl>
          </a:graphicData>
        </a:graphic>
      </p:graphicFrame>
      <p:sp>
        <p:nvSpPr>
          <p:cNvPr id="29752" name="TextBox 4"/>
          <p:cNvSpPr txBox="1">
            <a:spLocks noChangeArrowheads="1"/>
          </p:cNvSpPr>
          <p:nvPr/>
        </p:nvSpPr>
        <p:spPr bwMode="auto">
          <a:xfrm>
            <a:off x="609600" y="4876800"/>
            <a:ext cx="7620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" altLang="es-ES_tradnl" sz="1600">
                <a:latin typeface="Calibri" charset="0"/>
              </a:rPr>
              <a:t>Nota: Existen otras formas de sociedades, menos utilizadas.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s-ES" altLang="es-ES_tradnl" sz="2500"/>
              <a:t>Obtener el máximo beneficio</a:t>
            </a:r>
          </a:p>
          <a:p>
            <a:pPr lvl="1" eaLnBrk="1" hangingPunct="1">
              <a:lnSpc>
                <a:spcPct val="80000"/>
              </a:lnSpc>
            </a:pPr>
            <a:r>
              <a:rPr lang="es-ES" altLang="es-ES_tradnl" sz="2000"/>
              <a:t>R=I-(C+G)</a:t>
            </a:r>
          </a:p>
          <a:p>
            <a:pPr lvl="1" eaLnBrk="1" hangingPunct="1">
              <a:lnSpc>
                <a:spcPct val="80000"/>
              </a:lnSpc>
            </a:pPr>
            <a:endParaRPr lang="es-ES" altLang="es-ES_tradnl" sz="2000"/>
          </a:p>
          <a:p>
            <a:pPr lvl="1" eaLnBrk="1" hangingPunct="1">
              <a:lnSpc>
                <a:spcPct val="80000"/>
              </a:lnSpc>
            </a:pPr>
            <a:endParaRPr lang="es-ES" altLang="es-ES_tradnl" sz="2000"/>
          </a:p>
          <a:p>
            <a:pPr eaLnBrk="1" hangingPunct="1">
              <a:lnSpc>
                <a:spcPct val="80000"/>
              </a:lnSpc>
            </a:pPr>
            <a:r>
              <a:rPr lang="es-ES" altLang="es-ES_tradnl" sz="2500"/>
              <a:t>Entorno social</a:t>
            </a:r>
          </a:p>
          <a:p>
            <a:pPr lvl="1" eaLnBrk="1" hangingPunct="1">
              <a:lnSpc>
                <a:spcPct val="80000"/>
              </a:lnSpc>
            </a:pPr>
            <a:r>
              <a:rPr lang="es-ES" altLang="es-ES_tradnl" sz="2000"/>
              <a:t>Respeto medioambiental, ayuda social, Responsabilidad Social Corporativa, etc</a:t>
            </a:r>
          </a:p>
          <a:p>
            <a:pPr eaLnBrk="1" hangingPunct="1">
              <a:lnSpc>
                <a:spcPct val="80000"/>
              </a:lnSpc>
            </a:pPr>
            <a:r>
              <a:rPr lang="es-ES" altLang="es-ES_tradnl" sz="2500"/>
              <a:t>Misión de la empresa</a:t>
            </a:r>
          </a:p>
          <a:p>
            <a:pPr lvl="1" eaLnBrk="1" hangingPunct="1">
              <a:lnSpc>
                <a:spcPct val="80000"/>
              </a:lnSpc>
            </a:pPr>
            <a:r>
              <a:rPr lang="es-ES" altLang="es-ES_tradnl" sz="2000"/>
              <a:t>Conjunto de objetivos de la empresa</a:t>
            </a:r>
          </a:p>
          <a:p>
            <a:pPr lvl="2" eaLnBrk="1" hangingPunct="1">
              <a:lnSpc>
                <a:spcPct val="80000"/>
              </a:lnSpc>
            </a:pPr>
            <a:r>
              <a:rPr lang="es-ES" altLang="es-ES_tradnl" sz="1900"/>
              <a:t>Ejemplo: Helados Alacant</a:t>
            </a:r>
          </a:p>
          <a:p>
            <a:pPr lvl="3" eaLnBrk="1" hangingPunct="1">
              <a:lnSpc>
                <a:spcPct val="80000"/>
              </a:lnSpc>
            </a:pPr>
            <a:r>
              <a:rPr lang="es-ES" altLang="es-ES_tradnl" sz="1700"/>
              <a:t>Fomentar la I+D.</a:t>
            </a:r>
          </a:p>
          <a:p>
            <a:pPr lvl="3" eaLnBrk="1" hangingPunct="1">
              <a:lnSpc>
                <a:spcPct val="80000"/>
              </a:lnSpc>
            </a:pPr>
            <a:r>
              <a:rPr lang="es-ES" altLang="es-ES_tradnl" sz="1700"/>
              <a:t>Potenciar la internacionalización en los mercados.</a:t>
            </a:r>
          </a:p>
          <a:p>
            <a:pPr lvl="3" eaLnBrk="1" hangingPunct="1">
              <a:lnSpc>
                <a:spcPct val="80000"/>
              </a:lnSpc>
            </a:pPr>
            <a:r>
              <a:rPr lang="es-ES" altLang="es-ES_tradnl" sz="1700"/>
              <a:t>Fortalecer la presencia en el mercado español.</a:t>
            </a:r>
          </a:p>
          <a:p>
            <a:pPr eaLnBrk="1" hangingPunct="1">
              <a:lnSpc>
                <a:spcPct val="80000"/>
              </a:lnSpc>
              <a:buFont typeface="Wingdings 3" charset="2"/>
              <a:buNone/>
            </a:pPr>
            <a:endParaRPr lang="es-ES" altLang="es-ES_tradnl" sz="3000"/>
          </a:p>
          <a:p>
            <a:pPr eaLnBrk="1" hangingPunct="1">
              <a:lnSpc>
                <a:spcPct val="80000"/>
              </a:lnSpc>
            </a:pPr>
            <a:endParaRPr lang="es-ES" altLang="es-ES_tradnl" sz="3000"/>
          </a:p>
          <a:p>
            <a:pPr eaLnBrk="1" hangingPunct="1">
              <a:lnSpc>
                <a:spcPct val="80000"/>
              </a:lnSpc>
            </a:pPr>
            <a:endParaRPr lang="es-ES" altLang="es-ES_tradnl" sz="300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ES" alt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Objetivo de la empresa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2895600" y="2122488"/>
            <a:ext cx="5562600" cy="107791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" altLang="es-ES_tradnl" sz="1600"/>
              <a:t>R= Resultado del periodo considerado, beneficio o pérdida</a:t>
            </a:r>
          </a:p>
          <a:p>
            <a:pPr eaLnBrk="1" hangingPunct="1"/>
            <a:r>
              <a:rPr lang="es-ES" altLang="es-ES_tradnl" sz="1600"/>
              <a:t> I= Ingresos Obtenidos fundamentalmente por las ventas</a:t>
            </a:r>
          </a:p>
          <a:p>
            <a:pPr eaLnBrk="1" hangingPunct="1"/>
            <a:r>
              <a:rPr lang="es-ES" altLang="es-ES_tradnl" sz="1600"/>
              <a:t>C= Costes de producción</a:t>
            </a:r>
          </a:p>
          <a:p>
            <a:pPr eaLnBrk="1" hangingPunct="1"/>
            <a:r>
              <a:rPr lang="es-ES" altLang="es-ES_tradnl" sz="1600"/>
              <a:t>G= Gastos soportados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Marcador de contenido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s-ES" altLang="es-ES_tradnl"/>
              <a:t>Llamadas departamentos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/>
              <a:t>Comprenden actividades, funciones y labores necesarias para conseguir objetivos</a:t>
            </a:r>
          </a:p>
          <a:p>
            <a:pPr eaLnBrk="1" hangingPunct="1">
              <a:lnSpc>
                <a:spcPct val="90000"/>
              </a:lnSpc>
            </a:pPr>
            <a:r>
              <a:rPr lang="es-ES" altLang="es-ES_tradnl"/>
              <a:t>Funciones básicas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/>
              <a:t>Técnica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/>
              <a:t>Logística/compras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/>
              <a:t>Marketing/comercial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/>
              <a:t>Recursos humanos/social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/>
              <a:t>Financiera/contable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s-ES" alt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Áreas de actividad en empresa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1 Marcador de contenido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eaLnBrk="1" hangingPunct="1"/>
            <a:r>
              <a:rPr lang="es-ES" altLang="es-ES_tradnl" sz="2800"/>
              <a:t>Objetivo</a:t>
            </a:r>
          </a:p>
          <a:p>
            <a:pPr lvl="1" eaLnBrk="1" hangingPunct="1"/>
            <a:r>
              <a:rPr lang="es-ES" altLang="es-ES_tradnl" sz="2300"/>
              <a:t>Formula y produce los productos y/o servicios.</a:t>
            </a:r>
          </a:p>
          <a:p>
            <a:pPr lvl="1" eaLnBrk="1" hangingPunct="1"/>
            <a:r>
              <a:rPr lang="es-ES" altLang="es-ES_tradnl" sz="2300"/>
              <a:t>Define métodos para producirlos</a:t>
            </a:r>
          </a:p>
          <a:p>
            <a:pPr lvl="1" eaLnBrk="1" hangingPunct="1"/>
            <a:r>
              <a:rPr lang="es-ES" altLang="es-ES_tradnl" sz="2300"/>
              <a:t>Desarrolla las funciones </a:t>
            </a:r>
          </a:p>
          <a:p>
            <a:pPr lvl="2" eaLnBrk="1" hangingPunct="1"/>
            <a:r>
              <a:rPr lang="es-ES" altLang="es-ES_tradnl" sz="2200"/>
              <a:t>dependen de la actividad de la empresa.</a:t>
            </a:r>
          </a:p>
          <a:p>
            <a:pPr lvl="2" eaLnBrk="1" hangingPunct="1"/>
            <a:r>
              <a:rPr lang="es-ES" altLang="es-ES_tradnl" sz="2200"/>
              <a:t>Algunas funciones típicas por áreas son:</a:t>
            </a:r>
          </a:p>
          <a:p>
            <a:pPr eaLnBrk="1" hangingPunct="1"/>
            <a:endParaRPr lang="es-ES" altLang="es-ES_tradnl"/>
          </a:p>
        </p:txBody>
      </p:sp>
      <p:sp>
        <p:nvSpPr>
          <p:cNvPr id="6" name="2 Título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defTabSz="-138731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-138731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s-ES" altLang="es-ES_tradnl" sz="4400">
                <a:effectLst>
                  <a:outerShdw blurRad="38100" dist="38100" dir="2700000" algn="tl">
                    <a:srgbClr val="C0C0C0"/>
                  </a:outerShdw>
                </a:effectLst>
                <a:latin typeface="Eras Medium ITC" charset="0"/>
              </a:rPr>
              <a:t>Áreas de actividad: Técnica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1 Marcador de contenido"/>
          <p:cNvSpPr>
            <a:spLocks noGrp="1"/>
          </p:cNvSpPr>
          <p:nvPr>
            <p:ph idx="4294967295"/>
          </p:nvPr>
        </p:nvSpPr>
        <p:spPr>
          <a:xfrm>
            <a:off x="0" y="1219200"/>
            <a:ext cx="8229600" cy="4525963"/>
          </a:xfrm>
        </p:spPr>
        <p:txBody>
          <a:bodyPr/>
          <a:lstStyle/>
          <a:p>
            <a:pPr eaLnBrk="1" hangingPunct="1">
              <a:buFont typeface="Wingdings 3" charset="2"/>
              <a:buNone/>
            </a:pPr>
            <a:r>
              <a:rPr lang="es-ES" altLang="es-ES_tradnl" sz="2800"/>
              <a:t>Funciones típicas por áreas</a:t>
            </a:r>
          </a:p>
          <a:p>
            <a:pPr eaLnBrk="1" hangingPunct="1"/>
            <a:endParaRPr lang="es-ES" altLang="es-ES_tradnl"/>
          </a:p>
        </p:txBody>
      </p:sp>
      <p:sp>
        <p:nvSpPr>
          <p:cNvPr id="6" name="2 Título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defTabSz="-138731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-138731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s-ES" altLang="es-ES_tradnl" sz="4400">
                <a:effectLst>
                  <a:outerShdw blurRad="38100" dist="38100" dir="2700000" algn="tl">
                    <a:srgbClr val="C0C0C0"/>
                  </a:outerShdw>
                </a:effectLst>
                <a:latin typeface="Eras Medium ITC" charset="0"/>
              </a:rPr>
              <a:t>Áreas de actividad: Técnica</a:t>
            </a:r>
          </a:p>
        </p:txBody>
      </p:sp>
      <p:graphicFrame>
        <p:nvGraphicFramePr>
          <p:cNvPr id="34843" name="Group 27"/>
          <p:cNvGraphicFramePr>
            <a:graphicFrameLocks noGrp="1"/>
          </p:cNvGraphicFramePr>
          <p:nvPr/>
        </p:nvGraphicFramePr>
        <p:xfrm>
          <a:off x="152400" y="1752600"/>
          <a:ext cx="8839200" cy="4511040"/>
        </p:xfrm>
        <a:graphic>
          <a:graphicData uri="http://schemas.openxmlformats.org/drawingml/2006/table">
            <a:tbl>
              <a:tblPr/>
              <a:tblGrid>
                <a:gridCol w="2946400"/>
                <a:gridCol w="2946400"/>
                <a:gridCol w="2946400"/>
              </a:tblGrid>
              <a:tr h="5397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Investigación y desarrollo (I+D)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Producción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Tecnologías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5224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Ingeniería del producto</a:t>
                      </a:r>
                      <a:r>
                        <a:rPr kumimoji="0" lang="es-ES" altLang="es-ES_tradnl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: Diseño del producto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Producción:</a:t>
                      </a:r>
                      <a:r>
                        <a:rPr kumimoji="0" lang="es-ES" altLang="es-ES_tradnl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 </a:t>
                      </a:r>
                      <a:r>
                        <a:rPr kumimoji="0" lang="es-ES" altLang="es-ES_tradnl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Planificación de la producción en función de las necesidades de producción (aprovisionamiento), los medios (turno de trabajo), ritmos de producción, etc.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 row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Equipos tecnológicos: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Medios productivos que responden a la evolución del sector: costes, cuellos de botella y planificación de la capacidad productiva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</a:tr>
              <a:tr h="9937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Ingeniería de la planta: </a:t>
                      </a:r>
                      <a:r>
                        <a:rPr kumimoji="0" lang="es-ES" altLang="es-ES_tradnl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Diseño de instalaciones y sus superficies, mantenimiento y control de equipo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 </a:t>
                      </a:r>
                      <a:r>
                        <a:rPr kumimoji="0" lang="es-ES" altLang="es-ES_tradnl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Control de calidad: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Supervisión del producto (materia prima, producto en proceso y producto acabado) en función de las normas y especificaciones de calidad de la empresa.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</a:tr>
              <a:tr h="965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ES_tradnl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Ingeniería industrial:</a:t>
                      </a:r>
                      <a:r>
                        <a:rPr kumimoji="0" lang="es-ES" altLang="es-ES_tradnl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 </a:t>
                      </a:r>
                      <a:r>
                        <a:rPr kumimoji="0" lang="es-ES" altLang="es-ES_tradnl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Diseño y gestión de los procesos y métodos de trabajo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1 Marcador de contenido"/>
          <p:cNvSpPr>
            <a:spLocks noGrp="1"/>
          </p:cNvSpPr>
          <p:nvPr>
            <p:ph idx="4294967295"/>
          </p:nvPr>
        </p:nvSpPr>
        <p:spPr>
          <a:xfrm>
            <a:off x="0" y="838200"/>
            <a:ext cx="8229600" cy="4525963"/>
          </a:xfrm>
        </p:spPr>
        <p:txBody>
          <a:bodyPr/>
          <a:lstStyle/>
          <a:p>
            <a:pPr eaLnBrk="1" hangingPunct="1">
              <a:buFont typeface="Wingdings 3" charset="2"/>
              <a:buNone/>
            </a:pPr>
            <a:endParaRPr lang="es-ES" altLang="es-ES_tradnl" sz="2800"/>
          </a:p>
          <a:p>
            <a:pPr eaLnBrk="1" hangingPunct="1"/>
            <a:r>
              <a:rPr lang="es-ES" altLang="es-ES_tradnl"/>
              <a:t>Objetivo</a:t>
            </a:r>
          </a:p>
          <a:p>
            <a:pPr lvl="1" eaLnBrk="1" hangingPunct="1"/>
            <a:r>
              <a:rPr lang="es-ES" altLang="es-ES_tradnl"/>
              <a:t>Suministrar y distribuir las materias primas y productos, etc.</a:t>
            </a:r>
          </a:p>
        </p:txBody>
      </p:sp>
      <p:sp>
        <p:nvSpPr>
          <p:cNvPr id="6" name="2 Título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anchor="ctr"/>
          <a:lstStyle>
            <a:lvl1pPr marL="342900" indent="-342900" defTabSz="-138731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-138731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s-ES" altLang="es-ES_tradnl"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Eras Medium ITC" charset="0"/>
              </a:rPr>
              <a:t>Áreas de actividad: Logística y compras</a:t>
            </a:r>
          </a:p>
        </p:txBody>
      </p:sp>
      <p:graphicFrame>
        <p:nvGraphicFramePr>
          <p:cNvPr id="36940" name="Group 76"/>
          <p:cNvGraphicFramePr>
            <a:graphicFrameLocks noGrp="1"/>
          </p:cNvGraphicFramePr>
          <p:nvPr/>
        </p:nvGraphicFramePr>
        <p:xfrm>
          <a:off x="609600" y="2743200"/>
          <a:ext cx="8153400" cy="4023679"/>
        </p:xfrm>
        <a:graphic>
          <a:graphicData uri="http://schemas.openxmlformats.org/drawingml/2006/table">
            <a:tbl>
              <a:tblPr/>
              <a:tblGrid>
                <a:gridCol w="4076700"/>
                <a:gridCol w="4076700"/>
              </a:tblGrid>
              <a:tr h="4841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Compras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Logística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3636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Compra de materias primas, provisiones:</a:t>
                      </a:r>
                      <a:r>
                        <a:rPr kumimoji="0" lang="es-ES" altLang="es-ES_tradnl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 </a:t>
                      </a:r>
                      <a:r>
                        <a:rPr kumimoji="0" lang="es-ES" altLang="es-ES_tradnl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Selección de proveedores y determinación de controles de calidad, cantidades y negociación de precios.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Recepción de materias primas</a:t>
                      </a:r>
                      <a:r>
                        <a:rPr kumimoji="0" lang="es-ES" altLang="es-ES_tradnl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: Control de calidad, cantidad, precio y plazo de entrega de las mercancías.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</a:tr>
              <a:tr h="993775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 </a:t>
                      </a:r>
                      <a:r>
                        <a:rPr kumimoji="0" lang="es-ES" altLang="es-ES_tradnl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Compra de maquinaria, equipos, etc: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Normalmente en estas compras el departamento que genera la necesidad participa en la selección del producto a comprar.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Almacén y control de inventarios: </a:t>
                      </a:r>
                      <a:r>
                        <a:rPr kumimoji="0" lang="es-ES" altLang="es-ES_tradnl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Gestión del almacén de materias primas y productos terminados en función de las necesidades de distribución de materiales y la política de stocks.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</a:tr>
              <a:tr h="865188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ES_tradnl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Transporte de materiales: </a:t>
                      </a:r>
                      <a:r>
                        <a:rPr kumimoji="0" lang="es-ES" altLang="es-ES_tradnl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Entre las distintas fases de producción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1 Marcador de contenido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eaLnBrk="1" hangingPunct="1"/>
            <a:r>
              <a:rPr lang="es-ES" altLang="es-ES_tradnl" sz="2800"/>
              <a:t>Objetivo</a:t>
            </a:r>
          </a:p>
          <a:p>
            <a:pPr lvl="1" eaLnBrk="1" hangingPunct="1"/>
            <a:r>
              <a:rPr lang="es-ES" altLang="es-ES_tradnl" sz="2300"/>
              <a:t>Comercializa los productos y/o servicios.</a:t>
            </a:r>
          </a:p>
          <a:p>
            <a:pPr eaLnBrk="1" hangingPunct="1"/>
            <a:r>
              <a:rPr lang="es-ES" altLang="es-ES_tradnl" sz="2900"/>
              <a:t>Se divide en</a:t>
            </a:r>
          </a:p>
          <a:p>
            <a:pPr lvl="1" eaLnBrk="1" hangingPunct="1"/>
            <a:r>
              <a:rPr lang="es-ES" altLang="es-ES_tradnl" sz="2400" b="1"/>
              <a:t>Área comercial</a:t>
            </a:r>
            <a:r>
              <a:rPr lang="es-ES" altLang="es-ES_tradnl" sz="2400"/>
              <a:t>: Realiza la venta del producto o servicio. Define la estrategia comercial, política de precios, política de descuentos, negociación con clientes, estudiar a los competidores, etc.</a:t>
            </a:r>
          </a:p>
          <a:p>
            <a:pPr lvl="1" eaLnBrk="1" hangingPunct="1"/>
            <a:r>
              <a:rPr lang="es-ES" altLang="es-ES_tradnl" sz="2400" b="1"/>
              <a:t>Área marketing: </a:t>
            </a:r>
            <a:r>
              <a:rPr lang="es-ES" altLang="es-ES_tradnl" sz="2400"/>
              <a:t>Analiza las necesidades del mercado (clientes y clientes potenciales) y desarrolla las estrategias y políticas para conseguir dichas necesidades.</a:t>
            </a:r>
            <a:endParaRPr lang="es-ES" altLang="es-ES_tradnl" sz="2400" b="1"/>
          </a:p>
          <a:p>
            <a:pPr eaLnBrk="1" hangingPunct="1"/>
            <a:endParaRPr lang="es-ES" altLang="es-ES_tradnl"/>
          </a:p>
        </p:txBody>
      </p:sp>
      <p:sp>
        <p:nvSpPr>
          <p:cNvPr id="6" name="2 Título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anchor="ctr"/>
          <a:lstStyle>
            <a:lvl1pPr marL="342900" indent="-342900" defTabSz="-138731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-138731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s-ES" altLang="es-ES_tradnl"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Eras Medium ITC" charset="0"/>
              </a:rPr>
              <a:t>Áreas de actividad: Marketing /comercial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/>
          </p:cNvSpPr>
          <p:nvPr>
            <p:ph idx="1"/>
          </p:nvPr>
        </p:nvSpPr>
        <p:spPr>
          <a:xfrm>
            <a:off x="755650" y="1557338"/>
            <a:ext cx="7854950" cy="4525962"/>
          </a:xfrm>
        </p:spPr>
        <p:txBody>
          <a:bodyPr/>
          <a:lstStyle/>
          <a:p>
            <a:pPr eaLnBrk="1" hangingPunct="1"/>
            <a:r>
              <a:rPr lang="es-ES" altLang="es-ES_tradnl" sz="3000"/>
              <a:t>Concepto de empresa</a:t>
            </a:r>
          </a:p>
          <a:p>
            <a:pPr eaLnBrk="1" hangingPunct="1"/>
            <a:r>
              <a:rPr lang="es-ES" altLang="es-ES_tradnl" sz="3000"/>
              <a:t>Clasificación de empresas</a:t>
            </a:r>
          </a:p>
          <a:p>
            <a:pPr eaLnBrk="1" hangingPunct="1"/>
            <a:r>
              <a:rPr lang="es-ES" altLang="es-ES_tradnl" sz="3000"/>
              <a:t>Objetivo de las empresas</a:t>
            </a:r>
          </a:p>
          <a:p>
            <a:pPr eaLnBrk="1" hangingPunct="1"/>
            <a:r>
              <a:rPr lang="es-ES" altLang="es-ES_tradnl" sz="3000"/>
              <a:t>Áreas de actividad en las empresas</a:t>
            </a:r>
          </a:p>
          <a:p>
            <a:pPr eaLnBrk="1" hangingPunct="1"/>
            <a:r>
              <a:rPr lang="es-ES" altLang="es-ES_tradnl" sz="3000"/>
              <a:t>Estructuras organizativas</a:t>
            </a:r>
          </a:p>
          <a:p>
            <a:pPr eaLnBrk="1" hangingPunct="1"/>
            <a:r>
              <a:rPr lang="es-ES" altLang="es-ES_tradnl" sz="3000"/>
              <a:t>Diseños organizativos</a:t>
            </a:r>
          </a:p>
          <a:p>
            <a:pPr eaLnBrk="1" hangingPunct="1"/>
            <a:endParaRPr lang="es-ES" altLang="es-ES_tradnl" sz="3000"/>
          </a:p>
        </p:txBody>
      </p:sp>
      <p:sp>
        <p:nvSpPr>
          <p:cNvPr id="49154" name="Rectangle 2"/>
          <p:cNvSpPr>
            <a:spLocks noGrp="1"/>
          </p:cNvSpPr>
          <p:nvPr>
            <p:ph type="title"/>
          </p:nvPr>
        </p:nvSpPr>
        <p:spPr>
          <a:xfrm>
            <a:off x="684213" y="26035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s-ES" alt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Índice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1 Marcador de contenido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eaLnBrk="1" hangingPunct="1"/>
            <a:r>
              <a:rPr lang="es-ES" altLang="es-ES_tradnl" sz="2800"/>
              <a:t>Relación entre los dos departamentos</a:t>
            </a:r>
          </a:p>
          <a:p>
            <a:pPr lvl="1" eaLnBrk="1" hangingPunct="1"/>
            <a:r>
              <a:rPr lang="es-ES" altLang="es-ES_tradnl" sz="2400"/>
              <a:t>Deben actuar de forma coordinada</a:t>
            </a:r>
          </a:p>
          <a:p>
            <a:pPr lvl="2" eaLnBrk="1" hangingPunct="1"/>
            <a:r>
              <a:rPr lang="es-ES" altLang="es-ES_tradnl" sz="2200"/>
              <a:t>Área de Marketing</a:t>
            </a:r>
          </a:p>
          <a:p>
            <a:pPr lvl="3" eaLnBrk="1" hangingPunct="1"/>
            <a:r>
              <a:rPr lang="es-ES" altLang="es-ES_tradnl"/>
              <a:t>Estudia el mercado</a:t>
            </a:r>
          </a:p>
          <a:p>
            <a:pPr lvl="3" eaLnBrk="1" hangingPunct="1"/>
            <a:r>
              <a:rPr lang="es-ES" altLang="es-ES_tradnl"/>
              <a:t>Desarrolla los productos idóneos para el mercado</a:t>
            </a:r>
          </a:p>
          <a:p>
            <a:pPr lvl="3" eaLnBrk="1" hangingPunct="1"/>
            <a:r>
              <a:rPr lang="es-ES" altLang="es-ES_tradnl"/>
              <a:t>Genera las herramientas de comunicación para ayudar al departamento comercial</a:t>
            </a:r>
          </a:p>
          <a:p>
            <a:pPr lvl="2" eaLnBrk="1" hangingPunct="1"/>
            <a:r>
              <a:rPr lang="es-ES" altLang="es-ES_tradnl"/>
              <a:t>Área comercial</a:t>
            </a:r>
          </a:p>
          <a:p>
            <a:pPr lvl="3" eaLnBrk="1" hangingPunct="1"/>
            <a:r>
              <a:rPr lang="es-ES" altLang="es-ES_tradnl"/>
              <a:t>Se beneficia de todo lo anterior para </a:t>
            </a:r>
            <a:r>
              <a:rPr lang="es-ES" altLang="es-ES_tradnl" b="1"/>
              <a:t>Conseguir la ventas</a:t>
            </a:r>
          </a:p>
          <a:p>
            <a:pPr eaLnBrk="1" hangingPunct="1"/>
            <a:endParaRPr lang="es-ES" altLang="es-ES_tradnl" b="1"/>
          </a:p>
        </p:txBody>
      </p:sp>
      <p:sp>
        <p:nvSpPr>
          <p:cNvPr id="6" name="2 Título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defTabSz="-138731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-138731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s-ES" altLang="es-ES_tradnl"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Eras Medium ITC" charset="0"/>
              </a:rPr>
              <a:t>Áreas de actividad: Marketing /comercial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1 Marcador de contenido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s-ES" altLang="es-ES_tradnl" sz="2400"/>
              <a:t>Objetivo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 sz="2200"/>
              <a:t>Gestionar el personal de la empresa</a:t>
            </a:r>
          </a:p>
          <a:p>
            <a:pPr eaLnBrk="1" hangingPunct="1">
              <a:lnSpc>
                <a:spcPct val="90000"/>
              </a:lnSpc>
            </a:pPr>
            <a:r>
              <a:rPr lang="es-ES" altLang="es-ES_tradnl" sz="2400"/>
              <a:t>Funciones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 sz="2200" b="1"/>
              <a:t>Selección</a:t>
            </a:r>
            <a:r>
              <a:rPr lang="es-ES" altLang="es-ES_tradnl" sz="2200"/>
              <a:t>: Plan de selección y contratación de personas en función de la evolución de la empresa y de los recursos humanos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 sz="2200" b="1"/>
              <a:t>Plan de carrera profesional</a:t>
            </a:r>
            <a:r>
              <a:rPr lang="es-ES" altLang="es-ES_tradnl" sz="2200"/>
              <a:t> (promoción interna)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 sz="2200" b="1"/>
              <a:t>Jerarquía de puestos</a:t>
            </a:r>
            <a:r>
              <a:rPr lang="es-ES" altLang="es-ES_tradnl" sz="2200"/>
              <a:t>: Organigrama de la empresa, método de evaluación de tareas y puestos de trabajo, definición de programas de formación.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 sz="2200" b="1"/>
              <a:t>Programa de incentivos</a:t>
            </a:r>
            <a:r>
              <a:rPr lang="es-ES" altLang="es-ES_tradnl" sz="2200"/>
              <a:t>: Definir la política salarial, motivación del personal, beneficios extrasalariales</a:t>
            </a:r>
            <a:r>
              <a:rPr lang="es-ES" altLang="es-ES_tradnl" sz="2400"/>
              <a:t> </a:t>
            </a:r>
            <a:endParaRPr lang="es-ES" altLang="es-ES_tradnl"/>
          </a:p>
        </p:txBody>
      </p:sp>
      <p:sp>
        <p:nvSpPr>
          <p:cNvPr id="6" name="2 Título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anchor="ctr"/>
          <a:lstStyle>
            <a:lvl1pPr marL="342900" indent="-342900" defTabSz="-138731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-138731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s-ES" altLang="es-ES_tradnl" sz="3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Eras Medium ITC" charset="0"/>
              </a:rPr>
              <a:t>Áreas de actividad: Recursos humanos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1 Marcador de contenido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s-ES" altLang="es-ES_tradnl" sz="2800"/>
              <a:t>Objetivo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 sz="2300"/>
              <a:t>Presentar cuentas que se relacionan entre sí para conseguir información relevante para la empresa, para elaborar los presupuestos y para establecer el cuadro de mando de dirección.</a:t>
            </a:r>
          </a:p>
          <a:p>
            <a:pPr eaLnBrk="1" hangingPunct="1">
              <a:lnSpc>
                <a:spcPct val="90000"/>
              </a:lnSpc>
            </a:pPr>
            <a:r>
              <a:rPr lang="es-ES" altLang="es-ES_tradnl" sz="2800"/>
              <a:t>Se divide en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 sz="2300" b="1"/>
              <a:t>Área financiera</a:t>
            </a:r>
            <a:r>
              <a:rPr lang="es-ES" altLang="es-ES_tradnl" sz="2300"/>
              <a:t>: Se encarga de la gestión económica: cobros, pagos, tesorería, obtener fondos para nuevas inversiones, … (Asegura la salud económica) 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 sz="2300" b="1"/>
              <a:t>Área contable: </a:t>
            </a:r>
            <a:r>
              <a:rPr lang="es-ES" altLang="es-ES_tradnl" sz="2300"/>
              <a:t>Se encarga de recopilar los datos económicos y transcribirlos a los libros de la empresa según el sistema contable vigente.</a:t>
            </a:r>
            <a:r>
              <a:rPr lang="es-ES" altLang="es-ES_tradnl" sz="2400" b="1"/>
              <a:t> </a:t>
            </a:r>
          </a:p>
          <a:p>
            <a:pPr eaLnBrk="1" hangingPunct="1">
              <a:lnSpc>
                <a:spcPct val="90000"/>
              </a:lnSpc>
            </a:pPr>
            <a:endParaRPr lang="es-ES" altLang="es-ES_tradnl"/>
          </a:p>
        </p:txBody>
      </p:sp>
      <p:sp>
        <p:nvSpPr>
          <p:cNvPr id="6" name="2 Título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anchor="ctr"/>
          <a:lstStyle>
            <a:lvl1pPr marL="342900" indent="-342900" defTabSz="-138731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-138731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s-ES" altLang="es-ES_tradnl" sz="3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Eras Medium ITC" charset="0"/>
              </a:rPr>
              <a:t>Áreas de actividad: Financiera/contable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1 Marcador de contenido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eaLnBrk="1" hangingPunct="1"/>
            <a:r>
              <a:rPr lang="es-ES" altLang="es-ES_tradnl" sz="2400"/>
              <a:t>Se divide en tres subáreas:</a:t>
            </a:r>
          </a:p>
          <a:p>
            <a:pPr eaLnBrk="1" hangingPunct="1">
              <a:buFont typeface="Wingdings 3" charset="2"/>
              <a:buNone/>
            </a:pPr>
            <a:endParaRPr lang="es-ES" altLang="es-ES_tradnl"/>
          </a:p>
        </p:txBody>
      </p:sp>
      <p:sp>
        <p:nvSpPr>
          <p:cNvPr id="6" name="2 Título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anchor="ctr"/>
          <a:lstStyle>
            <a:lvl1pPr marL="342900" indent="-342900" defTabSz="-138731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-138731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s-ES" altLang="es-ES_tradnl" sz="400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</a:rPr>
              <a:t>Áreas de actividad:  Administrativa</a:t>
            </a:r>
          </a:p>
        </p:txBody>
      </p:sp>
      <p:graphicFrame>
        <p:nvGraphicFramePr>
          <p:cNvPr id="47131" name="Group 27"/>
          <p:cNvGraphicFramePr>
            <a:graphicFrameLocks noGrp="1"/>
          </p:cNvGraphicFramePr>
          <p:nvPr/>
        </p:nvGraphicFramePr>
        <p:xfrm>
          <a:off x="1447800" y="2209800"/>
          <a:ext cx="7010400" cy="3657600"/>
        </p:xfrm>
        <a:graphic>
          <a:graphicData uri="http://schemas.openxmlformats.org/drawingml/2006/table">
            <a:tbl>
              <a:tblPr/>
              <a:tblGrid>
                <a:gridCol w="1905000"/>
                <a:gridCol w="2768600"/>
                <a:gridCol w="2336800"/>
              </a:tblGrid>
              <a:tr h="325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Dirección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Preparación informes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Archivo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5224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Generan las estrategias y direcciones de la empresa</a:t>
                      </a:r>
                      <a:endParaRPr kumimoji="0" lang="es-ES" altLang="es-ES_tradnl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 Generan todo el trabajo para el Consejo de Administración, los Accionistas, la organización de reuniones, etc. Así como con organismos externos a la empresa (bancos, clientes, proveedores, etc).</a:t>
                      </a:r>
                      <a:endParaRPr kumimoji="0" lang="es-ES" altLang="es-ES_tradnl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Se archiva toda la documentación tanto técnica como laboral y legal</a:t>
                      </a:r>
                      <a:r>
                        <a:rPr kumimoji="0" lang="es-ES" altLang="es-ES_tradnl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.</a:t>
                      </a:r>
                      <a:endParaRPr kumimoji="0" lang="es-ES" altLang="es-ES_tradnl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1 Marcador de contenido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3200400"/>
          </a:xfrm>
        </p:spPr>
        <p:txBody>
          <a:bodyPr/>
          <a:lstStyle/>
          <a:p>
            <a:pPr eaLnBrk="1" hangingPunct="1"/>
            <a:r>
              <a:rPr lang="es-ES" altLang="es-ES_tradnl">
                <a:solidFill>
                  <a:schemeClr val="accent2"/>
                </a:solidFill>
              </a:rPr>
              <a:t>Qué función básica es la más importante ?</a:t>
            </a:r>
          </a:p>
          <a:p>
            <a:pPr eaLnBrk="1" hangingPunct="1"/>
            <a:endParaRPr lang="es-ES" altLang="es-ES_tradnl" sz="1000"/>
          </a:p>
          <a:p>
            <a:pPr lvl="1" eaLnBrk="1" hangingPunct="1"/>
            <a:r>
              <a:rPr lang="es-ES" altLang="es-ES_tradnl" sz="2400"/>
              <a:t>Técnica</a:t>
            </a:r>
          </a:p>
          <a:p>
            <a:pPr lvl="1" eaLnBrk="1" hangingPunct="1"/>
            <a:r>
              <a:rPr lang="es-ES" altLang="es-ES_tradnl" sz="2400"/>
              <a:t>Logística/compras</a:t>
            </a:r>
          </a:p>
          <a:p>
            <a:pPr lvl="1" eaLnBrk="1" hangingPunct="1"/>
            <a:r>
              <a:rPr lang="es-ES" altLang="es-ES_tradnl" sz="2400"/>
              <a:t>Marketing/comercial</a:t>
            </a:r>
          </a:p>
          <a:p>
            <a:pPr lvl="1" eaLnBrk="1" hangingPunct="1"/>
            <a:r>
              <a:rPr lang="es-ES" altLang="es-ES_tradnl" sz="2400"/>
              <a:t>Recursos humanos/social</a:t>
            </a:r>
          </a:p>
          <a:p>
            <a:pPr lvl="1" eaLnBrk="1" hangingPunct="1"/>
            <a:r>
              <a:rPr lang="es-ES" altLang="es-ES_tradnl" sz="2400"/>
              <a:t>Financiera/contable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s-ES" alt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Áreas de actividad en empresa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0" y="4724400"/>
            <a:ext cx="91440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s-ES_tradnl" sz="2800">
                <a:solidFill>
                  <a:srgbClr val="33CC33"/>
                </a:solidFill>
                <a:latin typeface="Tahoma" charset="0"/>
              </a:rPr>
              <a:t>La relativa importancia de cada una de estas áreas dependera del tipo de empresa o actividad que desarrollen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1 Marcador de contenido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3200400"/>
          </a:xfrm>
        </p:spPr>
        <p:txBody>
          <a:bodyPr/>
          <a:lstStyle/>
          <a:p>
            <a:pPr eaLnBrk="1" hangingPunct="1"/>
            <a:r>
              <a:rPr lang="es-ES" altLang="es-ES_tradnl"/>
              <a:t>Ejemplos</a:t>
            </a:r>
          </a:p>
          <a:p>
            <a:pPr lvl="1" eaLnBrk="1" hangingPunct="1"/>
            <a:r>
              <a:rPr lang="es-ES" altLang="es-ES_tradnl"/>
              <a:t>En una empresa industrial</a:t>
            </a:r>
          </a:p>
          <a:p>
            <a:pPr lvl="1" eaLnBrk="1" hangingPunct="1"/>
            <a:r>
              <a:rPr lang="es-ES" altLang="es-ES_tradnl"/>
              <a:t>En una empresa de Gran Consumo</a:t>
            </a:r>
          </a:p>
          <a:p>
            <a:pPr eaLnBrk="1" hangingPunct="1"/>
            <a:endParaRPr lang="es-ES" altLang="es-ES_tradnl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s-ES" alt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Áreas de actividad en empresa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1 Marcador de contenido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3200400"/>
          </a:xfrm>
        </p:spPr>
        <p:txBody>
          <a:bodyPr/>
          <a:lstStyle/>
          <a:p>
            <a:pPr eaLnBrk="1" hangingPunct="1"/>
            <a:r>
              <a:rPr lang="es-ES" altLang="es-ES_tradnl"/>
              <a:t>Ejemplos</a:t>
            </a:r>
          </a:p>
          <a:p>
            <a:pPr lvl="1" eaLnBrk="1" hangingPunct="1"/>
            <a:r>
              <a:rPr lang="es-ES" altLang="es-ES_tradnl">
                <a:solidFill>
                  <a:srgbClr val="33CC33"/>
                </a:solidFill>
              </a:rPr>
              <a:t>En una empresa industrial</a:t>
            </a:r>
          </a:p>
          <a:p>
            <a:pPr lvl="2" eaLnBrk="1" hangingPunct="1"/>
            <a:r>
              <a:rPr lang="es-ES" altLang="es-ES_tradnl" sz="3200">
                <a:solidFill>
                  <a:schemeClr val="accent2"/>
                </a:solidFill>
              </a:rPr>
              <a:t>Departamento de producción</a:t>
            </a:r>
          </a:p>
          <a:p>
            <a:pPr lvl="1" eaLnBrk="1" hangingPunct="1"/>
            <a:r>
              <a:rPr lang="es-ES" altLang="es-ES_tradnl"/>
              <a:t>En una empresa de Gran Consumo</a:t>
            </a:r>
          </a:p>
          <a:p>
            <a:pPr eaLnBrk="1" hangingPunct="1"/>
            <a:endParaRPr lang="es-ES" altLang="es-ES_tradnl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s-ES" alt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Áreas de actividad en empresa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1 Marcador de contenido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3200400"/>
          </a:xfrm>
        </p:spPr>
        <p:txBody>
          <a:bodyPr/>
          <a:lstStyle/>
          <a:p>
            <a:pPr eaLnBrk="1" hangingPunct="1"/>
            <a:r>
              <a:rPr lang="es-ES" altLang="es-ES_tradnl"/>
              <a:t>Ejemplos</a:t>
            </a:r>
          </a:p>
          <a:p>
            <a:pPr lvl="1" eaLnBrk="1" hangingPunct="1"/>
            <a:r>
              <a:rPr lang="es-ES" altLang="es-ES_tradnl"/>
              <a:t>En una empresa industrial</a:t>
            </a:r>
            <a:endParaRPr lang="es-ES" altLang="es-ES_tradnl" sz="3500">
              <a:solidFill>
                <a:schemeClr val="accent2"/>
              </a:solidFill>
            </a:endParaRPr>
          </a:p>
          <a:p>
            <a:pPr lvl="1" eaLnBrk="1" hangingPunct="1"/>
            <a:r>
              <a:rPr lang="es-ES" altLang="es-ES_tradnl">
                <a:solidFill>
                  <a:srgbClr val="33CC33"/>
                </a:solidFill>
              </a:rPr>
              <a:t>En una empresa de Gran Consumo</a:t>
            </a:r>
          </a:p>
          <a:p>
            <a:pPr lvl="2" eaLnBrk="1" hangingPunct="1"/>
            <a:r>
              <a:rPr lang="es-ES" altLang="es-ES_tradnl" sz="3200">
                <a:solidFill>
                  <a:schemeClr val="accent2"/>
                </a:solidFill>
              </a:rPr>
              <a:t>Departamento de marketing</a:t>
            </a:r>
          </a:p>
          <a:p>
            <a:pPr eaLnBrk="1" hangingPunct="1"/>
            <a:endParaRPr lang="es-ES" altLang="es-ES_tradnl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s-ES" alt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Áreas de actividad en empresa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1 Marcador de contenido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eaLnBrk="1" hangingPunct="1"/>
            <a:r>
              <a:rPr lang="es-ES" altLang="es-ES_tradnl"/>
              <a:t>Definición</a:t>
            </a:r>
          </a:p>
          <a:p>
            <a:pPr lvl="1" eaLnBrk="1" hangingPunct="1"/>
            <a:r>
              <a:rPr lang="es-ES" altLang="es-ES_tradnl" sz="2700"/>
              <a:t>Conjunto de las distintas formas de división del trabajo, en tareas diferentes para coordinarlas.</a:t>
            </a:r>
          </a:p>
          <a:p>
            <a:pPr lvl="2" eaLnBrk="1" hangingPunct="1"/>
            <a:r>
              <a:rPr lang="es-ES" altLang="es-ES_tradnl" sz="2500"/>
              <a:t>Para organizar: Hay que conocer cuál es la división del trabajo y analizar la coordinación del mismo.</a:t>
            </a:r>
          </a:p>
          <a:p>
            <a:pPr eaLnBrk="1" hangingPunct="1"/>
            <a:r>
              <a:rPr lang="es-ES" altLang="es-ES_tradnl"/>
              <a:t>Pregunta: </a:t>
            </a:r>
            <a:r>
              <a:rPr lang="es-ES" altLang="es-ES_tradnl">
                <a:solidFill>
                  <a:schemeClr val="accent2"/>
                </a:solidFill>
              </a:rPr>
              <a:t>Qué hay en una organización?</a:t>
            </a:r>
          </a:p>
          <a:p>
            <a:pPr lvl="1" eaLnBrk="1" hangingPunct="1"/>
            <a:endParaRPr lang="es-ES" altLang="es-ES_tradnl" sz="2700"/>
          </a:p>
          <a:p>
            <a:pPr eaLnBrk="1" hangingPunct="1"/>
            <a:endParaRPr lang="es-ES" altLang="es-ES_tradnl"/>
          </a:p>
          <a:p>
            <a:pPr eaLnBrk="1" hangingPunct="1">
              <a:buFont typeface="Wingdings 3" charset="2"/>
              <a:buNone/>
            </a:pPr>
            <a:endParaRPr lang="es-ES" altLang="es-ES_tradnl"/>
          </a:p>
          <a:p>
            <a:pPr eaLnBrk="1" hangingPunct="1"/>
            <a:endParaRPr lang="es-ES" altLang="es-ES_tradnl"/>
          </a:p>
          <a:p>
            <a:pPr eaLnBrk="1" hangingPunct="1"/>
            <a:endParaRPr lang="es-ES" altLang="es-ES_tradnl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s-ES" alt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Estructuras Organizativas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1 Marcador de contenido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eaLnBrk="1" hangingPunct="1"/>
            <a:r>
              <a:rPr lang="es-ES" altLang="es-ES_tradnl"/>
              <a:t>Pregunta: </a:t>
            </a:r>
            <a:r>
              <a:rPr lang="es-ES" altLang="es-ES_tradnl">
                <a:solidFill>
                  <a:schemeClr val="accent2"/>
                </a:solidFill>
              </a:rPr>
              <a:t>Qué hay en una organización?</a:t>
            </a:r>
          </a:p>
          <a:p>
            <a:pPr lvl="1" eaLnBrk="1" hangingPunct="1"/>
            <a:r>
              <a:rPr lang="es-ES" altLang="es-ES_tradnl" sz="2700"/>
              <a:t>Personas</a:t>
            </a:r>
          </a:p>
          <a:p>
            <a:pPr lvl="1" eaLnBrk="1" hangingPunct="1"/>
            <a:r>
              <a:rPr lang="es-ES" altLang="es-ES_tradnl" sz="2700"/>
              <a:t>Grupos de trabajo</a:t>
            </a:r>
          </a:p>
          <a:p>
            <a:pPr lvl="2" eaLnBrk="1" hangingPunct="1"/>
            <a:r>
              <a:rPr lang="es-ES" altLang="es-ES_tradnl" sz="2500"/>
              <a:t>Formales, informales y ad hoc</a:t>
            </a:r>
          </a:p>
          <a:p>
            <a:pPr lvl="1" eaLnBrk="1" hangingPunct="1"/>
            <a:r>
              <a:rPr lang="es-ES" altLang="es-ES_tradnl" sz="2700"/>
              <a:t>Flujos de trabajo</a:t>
            </a:r>
          </a:p>
          <a:p>
            <a:pPr lvl="2" eaLnBrk="1" hangingPunct="1"/>
            <a:r>
              <a:rPr lang="es-ES" altLang="es-ES_tradnl" sz="2500"/>
              <a:t>Información, decisiones y control</a:t>
            </a:r>
          </a:p>
          <a:p>
            <a:pPr lvl="1" eaLnBrk="1" hangingPunct="1"/>
            <a:r>
              <a:rPr lang="es-ES" altLang="es-ES_tradnl" sz="2700"/>
              <a:t>Procesos de decisión</a:t>
            </a:r>
          </a:p>
          <a:p>
            <a:pPr lvl="2" eaLnBrk="1" hangingPunct="1"/>
            <a:r>
              <a:rPr lang="es-ES" altLang="es-ES_tradnl" sz="2500"/>
              <a:t>Decisión ad hoc</a:t>
            </a:r>
          </a:p>
          <a:p>
            <a:pPr lvl="1" eaLnBrk="1" hangingPunct="1"/>
            <a:r>
              <a:rPr lang="es-ES" altLang="es-ES_tradnl" sz="2700"/>
              <a:t>Autoridad</a:t>
            </a:r>
          </a:p>
          <a:p>
            <a:pPr lvl="1" eaLnBrk="1" hangingPunct="1"/>
            <a:endParaRPr lang="es-ES" altLang="es-ES_tradnl" sz="2700"/>
          </a:p>
          <a:p>
            <a:pPr eaLnBrk="1" hangingPunct="1"/>
            <a:endParaRPr lang="es-ES" altLang="es-ES_tradnl">
              <a:solidFill>
                <a:schemeClr val="accent2"/>
              </a:solidFill>
            </a:endParaRPr>
          </a:p>
          <a:p>
            <a:pPr lvl="1" eaLnBrk="1" hangingPunct="1"/>
            <a:endParaRPr lang="es-ES" altLang="es-ES_tradnl" sz="2700"/>
          </a:p>
          <a:p>
            <a:pPr eaLnBrk="1" hangingPunct="1"/>
            <a:endParaRPr lang="es-ES" altLang="es-ES_tradnl"/>
          </a:p>
          <a:p>
            <a:pPr eaLnBrk="1" hangingPunct="1">
              <a:buFont typeface="Wingdings 3" charset="2"/>
              <a:buNone/>
            </a:pPr>
            <a:endParaRPr lang="es-ES" altLang="es-ES_tradnl"/>
          </a:p>
          <a:p>
            <a:pPr eaLnBrk="1" hangingPunct="1"/>
            <a:endParaRPr lang="es-ES" altLang="es-ES_tradnl"/>
          </a:p>
          <a:p>
            <a:pPr eaLnBrk="1" hangingPunct="1"/>
            <a:endParaRPr lang="es-ES" altLang="es-ES_tradnl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s-ES" alt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Estructuras Organizativas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s-ES_tradnl"/>
              <a:t>Empresa:</a:t>
            </a:r>
          </a:p>
          <a:p>
            <a:pPr eaLnBrk="1" hangingPunct="1">
              <a:buFont typeface="Wingdings 3" charset="2"/>
              <a:buNone/>
            </a:pPr>
            <a:r>
              <a:rPr lang="es-ES" altLang="es-ES_tradnl"/>
              <a:t>	</a:t>
            </a:r>
            <a:r>
              <a:rPr lang="es-ES" altLang="es-ES_tradnl" sz="2700"/>
              <a:t>Es la coordinación de un conjunto de factores de producción (entorno físico, capital y trabajo, sea productivo o de gestión) cuyo objetivo es la generación de valor, tanto para el mercado al que se dirige como para el accionariado y entidades que la financian.</a:t>
            </a:r>
          </a:p>
          <a:p>
            <a:pPr eaLnBrk="1" hangingPunct="1"/>
            <a:r>
              <a:rPr lang="es-ES" altLang="es-ES_tradnl"/>
              <a:t>Constituye:</a:t>
            </a:r>
          </a:p>
          <a:p>
            <a:pPr lvl="1" eaLnBrk="1" hangingPunct="1"/>
            <a:r>
              <a:rPr lang="es-ES" altLang="es-ES_tradnl" sz="2700" b="1"/>
              <a:t>Unidad económica básica de producción.</a:t>
            </a:r>
          </a:p>
          <a:p>
            <a:pPr eaLnBrk="1" hangingPunct="1"/>
            <a:endParaRPr lang="es-ES" altLang="es-ES_tradnl"/>
          </a:p>
          <a:p>
            <a:pPr eaLnBrk="1" hangingPunct="1">
              <a:buFont typeface="Wingdings 3" charset="2"/>
              <a:buNone/>
            </a:pPr>
            <a:endParaRPr lang="es-ES" altLang="es-ES_tradnl"/>
          </a:p>
          <a:p>
            <a:pPr eaLnBrk="1" hangingPunct="1"/>
            <a:endParaRPr lang="es-ES" altLang="es-ES_tradnl"/>
          </a:p>
          <a:p>
            <a:pPr eaLnBrk="1" hangingPunct="1"/>
            <a:endParaRPr lang="es-ES" altLang="es-ES_tradnl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ES" alt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Concepto de empresa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1 Marcador de contenido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s-ES" altLang="es-ES_tradnl" sz="3000"/>
              <a:t>Organigrama</a:t>
            </a:r>
          </a:p>
          <a:p>
            <a:pPr lvl="1" eaLnBrk="1" hangingPunct="1"/>
            <a:r>
              <a:rPr lang="es-ES" altLang="es-ES_tradnl" sz="2500"/>
              <a:t>Es la fotografía estática de una organización</a:t>
            </a:r>
          </a:p>
          <a:p>
            <a:pPr lvl="1" eaLnBrk="1" hangingPunct="1"/>
            <a:r>
              <a:rPr lang="es-ES" altLang="es-ES_tradnl" sz="2500"/>
              <a:t>NO ABARCA</a:t>
            </a:r>
          </a:p>
          <a:p>
            <a:pPr lvl="2" eaLnBrk="1" hangingPunct="1"/>
            <a:r>
              <a:rPr lang="es-ES" altLang="es-ES_tradnl" sz="2300"/>
              <a:t>Todas las actividades que se hacen</a:t>
            </a:r>
          </a:p>
          <a:p>
            <a:pPr lvl="2" eaLnBrk="1" hangingPunct="1"/>
            <a:r>
              <a:rPr lang="es-ES" altLang="es-ES_tradnl" sz="2300"/>
              <a:t>Todas las decisiones</a:t>
            </a:r>
          </a:p>
          <a:p>
            <a:pPr lvl="2" eaLnBrk="1" hangingPunct="1"/>
            <a:r>
              <a:rPr lang="es-ES" altLang="es-ES_tradnl" sz="2300"/>
              <a:t>Todas las relaciones entre personas, grupos, comités, etc.</a:t>
            </a:r>
          </a:p>
          <a:p>
            <a:pPr eaLnBrk="1" hangingPunct="1"/>
            <a:r>
              <a:rPr lang="es-ES" altLang="es-ES_tradnl" sz="3000"/>
              <a:t>Complejidad actual</a:t>
            </a:r>
          </a:p>
          <a:p>
            <a:pPr lvl="1" eaLnBrk="1" hangingPunct="1"/>
            <a:r>
              <a:rPr lang="es-ES" altLang="es-ES_tradnl" sz="2600"/>
              <a:t>Hay que conocer mejor el funcionamiento, que solo de forma estática. De forma dinámica.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s-ES" alt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Estructuras Organizativas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1 Marcador de contenido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eaLnBrk="1" hangingPunct="1"/>
            <a:r>
              <a:rPr lang="es-ES" altLang="es-ES_tradnl" sz="2800"/>
              <a:t>Organización formal</a:t>
            </a:r>
          </a:p>
          <a:p>
            <a:pPr lvl="1" eaLnBrk="1" hangingPunct="1"/>
            <a:r>
              <a:rPr lang="es-ES" altLang="es-ES_tradnl" sz="2400"/>
              <a:t>Estructura planificada de los roles que deben ejercer las personas en la organización.</a:t>
            </a:r>
          </a:p>
          <a:p>
            <a:pPr lvl="1" eaLnBrk="1" hangingPunct="1"/>
            <a:r>
              <a:rPr lang="es-ES" altLang="es-ES_tradnl" sz="2400"/>
              <a:t>Es la establecida, reconocida oficialmente</a:t>
            </a:r>
          </a:p>
          <a:p>
            <a:pPr lvl="1" eaLnBrk="1" hangingPunct="1"/>
            <a:r>
              <a:rPr lang="es-ES" altLang="es-ES_tradnl" sz="2400"/>
              <a:t>representada</a:t>
            </a:r>
            <a:r>
              <a:rPr lang="es-ES" altLang="es-ES_tradnl"/>
              <a:t> </a:t>
            </a:r>
          </a:p>
          <a:p>
            <a:pPr lvl="2" eaLnBrk="1" hangingPunct="1"/>
            <a:r>
              <a:rPr lang="es-ES" altLang="es-ES_tradnl" sz="2200"/>
              <a:t>en el organigrama de la empresa</a:t>
            </a:r>
          </a:p>
          <a:p>
            <a:pPr lvl="2" eaLnBrk="1" hangingPunct="1"/>
            <a:r>
              <a:rPr lang="es-ES" altLang="es-ES_tradnl" sz="2200"/>
              <a:t>En las descripciones de los puestos de trabajo</a:t>
            </a:r>
          </a:p>
          <a:p>
            <a:pPr lvl="2" eaLnBrk="1" hangingPunct="1"/>
            <a:r>
              <a:rPr lang="es-ES" altLang="es-ES_tradnl" sz="2200"/>
              <a:t>En los manuales de organización.</a:t>
            </a:r>
          </a:p>
          <a:p>
            <a:pPr lvl="1" eaLnBrk="1" hangingPunct="1"/>
            <a:r>
              <a:rPr lang="es-ES" altLang="es-ES_tradnl" sz="2400"/>
              <a:t>La eficacia</a:t>
            </a:r>
          </a:p>
          <a:p>
            <a:pPr lvl="2" eaLnBrk="1" hangingPunct="1"/>
            <a:r>
              <a:rPr lang="es-ES" altLang="es-ES_tradnl" sz="2200"/>
              <a:t>Se puede modificar por el poder o la autoridad informales</a:t>
            </a:r>
            <a:r>
              <a:rPr lang="es-ES" altLang="es-ES_tradnl"/>
              <a:t>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s-ES" alt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Estructuras Organizativas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1 Marcador de contenido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eaLnBrk="1" hangingPunct="1"/>
            <a:r>
              <a:rPr lang="es-ES" altLang="es-ES_tradnl" sz="2800"/>
              <a:t>Organización formal según RRHH se compone</a:t>
            </a:r>
          </a:p>
          <a:p>
            <a:pPr lvl="1" eaLnBrk="1" hangingPunct="1"/>
            <a:r>
              <a:rPr lang="es-ES" altLang="es-ES_tradnl" sz="2300"/>
              <a:t>Actividades para desarrollar el trabajo</a:t>
            </a:r>
          </a:p>
          <a:p>
            <a:pPr lvl="1" eaLnBrk="1" hangingPunct="1"/>
            <a:r>
              <a:rPr lang="es-ES" altLang="es-ES_tradnl" sz="2300"/>
              <a:t>Interacciones entre individuos, según la división de las actividades</a:t>
            </a:r>
          </a:p>
          <a:p>
            <a:pPr lvl="1" eaLnBrk="1" hangingPunct="1"/>
            <a:r>
              <a:rPr lang="es-ES" altLang="es-ES_tradnl" sz="2300"/>
              <a:t>Los motivos que inducen a las personas a trabajar</a:t>
            </a:r>
          </a:p>
          <a:p>
            <a:pPr lvl="2" eaLnBrk="1" hangingPunct="1"/>
            <a:r>
              <a:rPr lang="es-ES" altLang="es-ES_tradnl" sz="2100"/>
              <a:t>El prestigio de deriva en la vida extraempresarial</a:t>
            </a:r>
          </a:p>
          <a:p>
            <a:pPr lvl="2" eaLnBrk="1" hangingPunct="1"/>
            <a:r>
              <a:rPr lang="es-ES" altLang="es-ES_tradnl" sz="2100"/>
              <a:t>Del puesto y tipo de trabajo que se desarrolla</a:t>
            </a:r>
          </a:p>
          <a:p>
            <a:pPr lvl="2" eaLnBrk="1" hangingPunct="1"/>
            <a:r>
              <a:rPr lang="es-ES" altLang="es-ES_tradnl" sz="2100"/>
              <a:t>El deseo de formar parte de una empresa de reputación</a:t>
            </a:r>
          </a:p>
          <a:p>
            <a:pPr lvl="2" eaLnBrk="1" hangingPunct="1"/>
            <a:r>
              <a:rPr lang="es-ES" altLang="es-ES_tradnl" sz="2100"/>
              <a:t>…</a:t>
            </a:r>
          </a:p>
          <a:p>
            <a:pPr lvl="2" eaLnBrk="1" hangingPunct="1"/>
            <a:endParaRPr lang="es-ES" altLang="es-ES_tradnl" sz="2100"/>
          </a:p>
          <a:p>
            <a:pPr lvl="1" eaLnBrk="1" hangingPunct="1"/>
            <a:endParaRPr lang="es-ES" altLang="es-ES_tradnl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s-ES" alt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Estructuras Organizativas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1 Marcador de contenido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s-ES" altLang="es-ES_tradnl" sz="2800"/>
              <a:t>Organización informal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 sz="2400"/>
              <a:t>Reconoce a los grupos y las personas y a menudo es conducida por un líder.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 sz="2400"/>
              <a:t>El líder y el propio grupo son los que ejercen su poder sobre la organización.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 sz="2400"/>
              <a:t>Armonía se consigue</a:t>
            </a:r>
          </a:p>
          <a:p>
            <a:pPr lvl="2" eaLnBrk="1" hangingPunct="1">
              <a:lnSpc>
                <a:spcPct val="90000"/>
              </a:lnSpc>
            </a:pPr>
            <a:r>
              <a:rPr lang="es-ES" altLang="es-ES_tradnl"/>
              <a:t>El líder es la autoridad formal</a:t>
            </a:r>
          </a:p>
          <a:p>
            <a:pPr lvl="2" eaLnBrk="1" hangingPunct="1">
              <a:lnSpc>
                <a:spcPct val="90000"/>
              </a:lnSpc>
            </a:pPr>
            <a:r>
              <a:rPr lang="es-ES" altLang="es-ES_tradnl"/>
              <a:t>Personas se adhieren al líder y hacen suyos los objetivos de la empresa.</a:t>
            </a:r>
          </a:p>
          <a:p>
            <a:pPr lvl="2" eaLnBrk="1" hangingPunct="1">
              <a:lnSpc>
                <a:spcPct val="90000"/>
              </a:lnSpc>
            </a:pPr>
            <a:r>
              <a:rPr lang="es-ES" altLang="es-ES_tradnl"/>
              <a:t>Relacionando ambas organizaciones (formal e informal) para conseguir armonía.</a:t>
            </a:r>
          </a:p>
          <a:p>
            <a:pPr lvl="2" eaLnBrk="1" hangingPunct="1">
              <a:lnSpc>
                <a:spcPct val="90000"/>
              </a:lnSpc>
            </a:pPr>
            <a:endParaRPr lang="es-ES" altLang="es-ES_tradnl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s-ES" alt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Estructuras Organizativas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1 Marcador de contenido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eaLnBrk="1" hangingPunct="1"/>
            <a:r>
              <a:rPr lang="es-ES" altLang="es-ES_tradnl" sz="2800"/>
              <a:t>Organización informal según RRHH</a:t>
            </a:r>
          </a:p>
          <a:p>
            <a:pPr lvl="1" eaLnBrk="1" hangingPunct="1"/>
            <a:r>
              <a:rPr lang="es-ES" altLang="es-ES_tradnl" sz="2300"/>
              <a:t>Las personas buscan </a:t>
            </a:r>
          </a:p>
          <a:p>
            <a:pPr lvl="2" eaLnBrk="1" hangingPunct="1"/>
            <a:r>
              <a:rPr lang="es-ES" altLang="es-ES_tradnl" sz="2100"/>
              <a:t>ser aceptadas</a:t>
            </a:r>
          </a:p>
          <a:p>
            <a:pPr lvl="2" eaLnBrk="1" hangingPunct="1"/>
            <a:r>
              <a:rPr lang="es-ES" altLang="es-ES_tradnl" sz="2100"/>
              <a:t>Sentirse solidarias entre sí</a:t>
            </a:r>
          </a:p>
          <a:p>
            <a:pPr lvl="2" eaLnBrk="1" hangingPunct="1"/>
            <a:r>
              <a:rPr lang="es-ES" altLang="es-ES_tradnl" sz="2100"/>
              <a:t>Protección</a:t>
            </a:r>
          </a:p>
          <a:p>
            <a:pPr lvl="2" eaLnBrk="1" hangingPunct="1"/>
            <a:r>
              <a:rPr lang="es-ES" altLang="es-ES_tradnl" sz="2100"/>
              <a:t>Ser escuchadas, …</a:t>
            </a:r>
          </a:p>
          <a:p>
            <a:pPr lvl="1" eaLnBrk="1" hangingPunct="1"/>
            <a:r>
              <a:rPr lang="es-ES" altLang="es-ES_tradnl" sz="2300"/>
              <a:t>No se trata de una simple reunión SINO</a:t>
            </a:r>
          </a:p>
          <a:p>
            <a:pPr lvl="2" eaLnBrk="1" hangingPunct="1"/>
            <a:r>
              <a:rPr lang="es-ES" altLang="es-ES_tradnl" sz="2100"/>
              <a:t>Un grupo que comparte objetivos, valores, filosofías, …</a:t>
            </a:r>
          </a:p>
          <a:p>
            <a:pPr lvl="2" eaLnBrk="1" hangingPunct="1"/>
            <a:r>
              <a:rPr lang="es-ES" altLang="es-ES_tradnl" sz="2100"/>
              <a:t>Desarrolla sus propias normas de funcionamiento</a:t>
            </a:r>
          </a:p>
          <a:p>
            <a:pPr lvl="2" eaLnBrk="1" hangingPunct="1"/>
            <a:r>
              <a:rPr lang="es-ES" altLang="es-ES_tradnl" sz="2100"/>
              <a:t>Asigna sus propios premios y castigos</a:t>
            </a:r>
          </a:p>
          <a:p>
            <a:pPr lvl="2" eaLnBrk="1" hangingPunct="1"/>
            <a:r>
              <a:rPr lang="es-ES" altLang="es-ES_tradnl" sz="2100"/>
              <a:t>Tiene sentido de pertenencia a un grupo.</a:t>
            </a:r>
          </a:p>
          <a:p>
            <a:pPr lvl="1" eaLnBrk="1" hangingPunct="1"/>
            <a:endParaRPr lang="es-ES" altLang="es-ES_tradnl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s-ES" alt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Estructuras Organizativas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1 Marcador de contenido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eaLnBrk="1" hangingPunct="1"/>
            <a:r>
              <a:rPr lang="es-ES" altLang="es-ES_tradnl" sz="3300"/>
              <a:t>Las estructuras se basan para contestar</a:t>
            </a:r>
          </a:p>
          <a:p>
            <a:pPr lvl="1" eaLnBrk="1" hangingPunct="1"/>
            <a:r>
              <a:rPr lang="es-ES" altLang="es-ES_tradnl"/>
              <a:t>¿Cómo insertamos a las personas en la organización?</a:t>
            </a:r>
          </a:p>
          <a:p>
            <a:pPr lvl="2" eaLnBrk="1" hangingPunct="1"/>
            <a:r>
              <a:rPr lang="es-ES" altLang="es-ES_tradnl" sz="2600"/>
              <a:t>En función de la autoridad</a:t>
            </a:r>
          </a:p>
          <a:p>
            <a:pPr lvl="1" eaLnBrk="1" hangingPunct="1"/>
            <a:r>
              <a:rPr lang="es-ES" altLang="es-ES_tradnl"/>
              <a:t>Aunque las empresas se caracterizan por su especialización creciente</a:t>
            </a:r>
          </a:p>
          <a:p>
            <a:pPr lvl="2" eaLnBrk="1" hangingPunct="1"/>
            <a:r>
              <a:rPr lang="es-ES" altLang="es-ES_tradnl" sz="2600"/>
              <a:t>Cómo será la relación con otros miembros</a:t>
            </a:r>
          </a:p>
          <a:p>
            <a:pPr lvl="2" eaLnBrk="1" hangingPunct="1"/>
            <a:r>
              <a:rPr lang="es-ES" altLang="es-ES_tradnl" sz="2600"/>
              <a:t>De que modo se situarán en la estructura</a:t>
            </a:r>
          </a:p>
          <a:p>
            <a:pPr lvl="2" eaLnBrk="1" hangingPunct="1"/>
            <a:r>
              <a:rPr lang="es-ES" altLang="es-ES_tradnl" sz="2600"/>
              <a:t>Autoridad que se les confía</a:t>
            </a:r>
          </a:p>
          <a:p>
            <a:pPr lvl="1" eaLnBrk="1" hangingPunct="1"/>
            <a:endParaRPr lang="es-ES" altLang="es-ES_tradnl"/>
          </a:p>
          <a:p>
            <a:pPr lvl="1" eaLnBrk="1" hangingPunct="1"/>
            <a:endParaRPr lang="es-ES" altLang="es-ES_tradnl" sz="2300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s-ES" alt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Diseños Organizativos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1 Marcador de contenido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s-ES" altLang="es-ES_tradnl" sz="3100"/>
              <a:t>Diseño de estructura clásica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 sz="2600"/>
              <a:t>Estructura jerárquica pura o estructura lineal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 sz="2600"/>
              <a:t>Estructura funcional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 sz="2600"/>
              <a:t>Estructura mixta, línea-staff o consultiva</a:t>
            </a:r>
          </a:p>
          <a:p>
            <a:pPr eaLnBrk="1" hangingPunct="1">
              <a:lnSpc>
                <a:spcPct val="90000"/>
              </a:lnSpc>
            </a:pPr>
            <a:r>
              <a:rPr lang="es-ES" altLang="es-ES_tradnl" sz="3300"/>
              <a:t>Diseño por departamentos</a:t>
            </a:r>
            <a:endParaRPr lang="es-ES" altLang="es-ES_tradnl" sz="3100"/>
          </a:p>
          <a:p>
            <a:pPr eaLnBrk="1" hangingPunct="1">
              <a:lnSpc>
                <a:spcPct val="90000"/>
              </a:lnSpc>
            </a:pPr>
            <a:r>
              <a:rPr lang="es-ES" altLang="es-ES_tradnl" sz="3100"/>
              <a:t>Diseño organizativo moderno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 sz="2600"/>
              <a:t>Estructura matricial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 sz="2600"/>
              <a:t>Por proyectos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 sz="2600"/>
              <a:t>Libres de forma</a:t>
            </a:r>
          </a:p>
          <a:p>
            <a:pPr lvl="1" eaLnBrk="1" hangingPunct="1">
              <a:lnSpc>
                <a:spcPct val="90000"/>
              </a:lnSpc>
            </a:pPr>
            <a:endParaRPr lang="es-ES" altLang="es-ES_tradnl" sz="2100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s-ES" alt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Diseños Organizativos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1 Marcador de contenido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1219200"/>
          </a:xfrm>
        </p:spPr>
        <p:txBody>
          <a:bodyPr/>
          <a:lstStyle/>
          <a:p>
            <a:pPr eaLnBrk="1" hangingPunct="1"/>
            <a:r>
              <a:rPr lang="es-ES" altLang="es-ES_tradnl" sz="3300"/>
              <a:t>Diseño de estructura clásica</a:t>
            </a:r>
            <a:endParaRPr lang="es-ES" altLang="es-ES_tradnl"/>
          </a:p>
          <a:p>
            <a:pPr lvl="1" eaLnBrk="1" hangingPunct="1"/>
            <a:endParaRPr lang="es-ES" altLang="es-ES_tradnl" sz="2300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s-ES" alt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Diseños Organizativos</a:t>
            </a:r>
          </a:p>
        </p:txBody>
      </p:sp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33600"/>
            <a:ext cx="7696200" cy="451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1 Marcador de contenido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1219200"/>
          </a:xfrm>
        </p:spPr>
        <p:txBody>
          <a:bodyPr/>
          <a:lstStyle/>
          <a:p>
            <a:pPr eaLnBrk="1" hangingPunct="1"/>
            <a:r>
              <a:rPr lang="es-ES" altLang="es-ES_tradnl" sz="3300"/>
              <a:t>Diseño de estructura clásica</a:t>
            </a:r>
            <a:endParaRPr lang="es-ES" altLang="es-ES_tradnl"/>
          </a:p>
          <a:p>
            <a:pPr lvl="1" eaLnBrk="1" hangingPunct="1"/>
            <a:endParaRPr lang="es-ES" altLang="es-ES_tradnl" sz="2300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s-ES" alt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Diseños Organizativos</a:t>
            </a:r>
          </a:p>
        </p:txBody>
      </p:sp>
      <p:pic>
        <p:nvPicPr>
          <p:cNvPr id="5632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66950"/>
            <a:ext cx="891540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1 Marcador de contenido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1219200"/>
          </a:xfrm>
        </p:spPr>
        <p:txBody>
          <a:bodyPr/>
          <a:lstStyle/>
          <a:p>
            <a:pPr eaLnBrk="1" hangingPunct="1"/>
            <a:r>
              <a:rPr lang="es-ES" altLang="es-ES_tradnl" sz="3300"/>
              <a:t>Diseño de estructura clásica</a:t>
            </a:r>
            <a:endParaRPr lang="es-ES" altLang="es-ES_tradnl"/>
          </a:p>
          <a:p>
            <a:pPr lvl="1" eaLnBrk="1" hangingPunct="1"/>
            <a:endParaRPr lang="es-ES" altLang="es-ES_tradnl" sz="2300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s-ES" alt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Diseños Organizativos</a:t>
            </a:r>
          </a:p>
        </p:txBody>
      </p:sp>
      <p:pic>
        <p:nvPicPr>
          <p:cNvPr id="5734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43125"/>
            <a:ext cx="8763000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s-ES" altLang="es-ES_tradnl" sz="2800"/>
              <a:t>Factores de producción: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 sz="2400"/>
              <a:t>Constituyen:</a:t>
            </a:r>
          </a:p>
          <a:p>
            <a:pPr lvl="2" eaLnBrk="1" hangingPunct="1">
              <a:lnSpc>
                <a:spcPct val="90000"/>
              </a:lnSpc>
            </a:pPr>
            <a:r>
              <a:rPr lang="es-ES" altLang="es-ES_tradnl" sz="2300" b="1"/>
              <a:t>La naturaleza</a:t>
            </a:r>
            <a:r>
              <a:rPr lang="es-ES" altLang="es-ES_tradnl" sz="2300"/>
              <a:t> </a:t>
            </a:r>
          </a:p>
          <a:p>
            <a:pPr lvl="3" eaLnBrk="1" hangingPunct="1">
              <a:lnSpc>
                <a:spcPct val="90000"/>
              </a:lnSpc>
            </a:pPr>
            <a:r>
              <a:rPr lang="es-ES" altLang="es-ES_tradnl"/>
              <a:t>Son las materias primas (minerales, ganadería, pesca, bosques…</a:t>
            </a:r>
            <a:endParaRPr lang="es-ES" altLang="es-ES_tradnl" b="1"/>
          </a:p>
          <a:p>
            <a:pPr lvl="2" eaLnBrk="1" hangingPunct="1">
              <a:lnSpc>
                <a:spcPct val="90000"/>
              </a:lnSpc>
            </a:pPr>
            <a:r>
              <a:rPr lang="es-ES" altLang="es-ES_tradnl" sz="2300" b="1"/>
              <a:t>El trabajo</a:t>
            </a:r>
            <a:r>
              <a:rPr lang="es-ES" altLang="es-ES_tradnl" sz="2300"/>
              <a:t> </a:t>
            </a:r>
          </a:p>
          <a:p>
            <a:pPr lvl="3" eaLnBrk="1" hangingPunct="1">
              <a:lnSpc>
                <a:spcPct val="90000"/>
              </a:lnSpc>
            </a:pPr>
            <a:r>
              <a:rPr lang="es-ES" altLang="es-ES_tradnl"/>
              <a:t>Esfuerzo para obtener los productos. </a:t>
            </a:r>
          </a:p>
          <a:p>
            <a:pPr lvl="4" eaLnBrk="1" hangingPunct="1">
              <a:lnSpc>
                <a:spcPct val="90000"/>
              </a:lnSpc>
            </a:pPr>
            <a:r>
              <a:rPr lang="es-ES" altLang="es-ES_tradnl"/>
              <a:t>Se remunera con un salario</a:t>
            </a:r>
            <a:endParaRPr lang="es-ES" altLang="es-ES_tradnl" b="1"/>
          </a:p>
          <a:p>
            <a:pPr lvl="2" eaLnBrk="1" hangingPunct="1">
              <a:lnSpc>
                <a:spcPct val="90000"/>
              </a:lnSpc>
            </a:pPr>
            <a:r>
              <a:rPr lang="es-ES" altLang="es-ES_tradnl" sz="2300" b="1"/>
              <a:t>El capital</a:t>
            </a:r>
          </a:p>
          <a:p>
            <a:pPr lvl="3" eaLnBrk="1" hangingPunct="1">
              <a:lnSpc>
                <a:spcPct val="90000"/>
              </a:lnSpc>
            </a:pPr>
            <a:r>
              <a:rPr lang="es-ES" altLang="es-ES_tradnl"/>
              <a:t>Aportaciones de las personas que van a participar en el negocio</a:t>
            </a:r>
          </a:p>
          <a:p>
            <a:pPr lvl="4" eaLnBrk="1" hangingPunct="1">
              <a:lnSpc>
                <a:spcPct val="90000"/>
              </a:lnSpc>
            </a:pPr>
            <a:r>
              <a:rPr lang="es-ES" altLang="es-ES_tradnl"/>
              <a:t>Dinerarias o en especie(maquinaria, herramientas,…)</a:t>
            </a:r>
            <a:endParaRPr lang="es-ES" altLang="es-ES_tradnl" sz="3200"/>
          </a:p>
          <a:p>
            <a:pPr eaLnBrk="1" hangingPunct="1">
              <a:lnSpc>
                <a:spcPct val="90000"/>
              </a:lnSpc>
              <a:buFont typeface="Wingdings 3" charset="2"/>
              <a:buNone/>
            </a:pPr>
            <a:endParaRPr lang="es-ES" altLang="es-ES_tradnl"/>
          </a:p>
          <a:p>
            <a:pPr eaLnBrk="1" hangingPunct="1">
              <a:lnSpc>
                <a:spcPct val="90000"/>
              </a:lnSpc>
            </a:pPr>
            <a:endParaRPr lang="es-ES" altLang="es-ES_tradnl"/>
          </a:p>
          <a:p>
            <a:pPr eaLnBrk="1" hangingPunct="1">
              <a:lnSpc>
                <a:spcPct val="90000"/>
              </a:lnSpc>
            </a:pPr>
            <a:endParaRPr lang="es-ES" altLang="es-ES_tradnl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ES" alt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Concepto de empresa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1 Marcador de contenido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72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s-ES" altLang="es-ES_tradnl"/>
              <a:t>Diseños por departamentos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>
                <a:solidFill>
                  <a:schemeClr val="accent2"/>
                </a:solidFill>
              </a:rPr>
              <a:t>¿Por qué las organizaciones deben dividirse en departamentos?</a:t>
            </a:r>
          </a:p>
          <a:p>
            <a:pPr lvl="2" eaLnBrk="1" hangingPunct="1">
              <a:lnSpc>
                <a:spcPct val="90000"/>
              </a:lnSpc>
            </a:pPr>
            <a:r>
              <a:rPr lang="es-ES" altLang="es-ES_tradnl"/>
              <a:t>Si los departamentos agrupan a las personas que trabajan en una organización y además agrupan las actividades en departamentos</a:t>
            </a:r>
          </a:p>
          <a:p>
            <a:pPr lvl="2" eaLnBrk="1" hangingPunct="1">
              <a:lnSpc>
                <a:spcPct val="90000"/>
              </a:lnSpc>
            </a:pPr>
            <a:r>
              <a:rPr lang="es-ES" altLang="es-ES_tradnl" b="1"/>
              <a:t>Respuesta</a:t>
            </a:r>
            <a:r>
              <a:rPr lang="es-ES" altLang="es-ES_tradnl"/>
              <a:t>: Limitar el número de personas que pueden ser dirigidas por un mismo directivo.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/>
              <a:t>Modelos de departamentación:</a:t>
            </a:r>
          </a:p>
          <a:p>
            <a:pPr lvl="2" eaLnBrk="1" hangingPunct="1">
              <a:lnSpc>
                <a:spcPct val="90000"/>
              </a:lnSpc>
            </a:pPr>
            <a:r>
              <a:rPr lang="es-ES" altLang="es-ES_tradnl"/>
              <a:t>Numéricamente, por territorios, por productos, por procesos, por clientes, por tiempo, por funciones. </a:t>
            </a:r>
          </a:p>
          <a:p>
            <a:pPr lvl="1" eaLnBrk="1" hangingPunct="1">
              <a:lnSpc>
                <a:spcPct val="90000"/>
              </a:lnSpc>
            </a:pPr>
            <a:endParaRPr lang="es-ES" altLang="es-ES_tradnl" sz="2300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s-ES" alt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Diseños Organizativos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1 Marcador de contenido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72000"/>
          </a:xfrm>
        </p:spPr>
        <p:txBody>
          <a:bodyPr/>
          <a:lstStyle/>
          <a:p>
            <a:pPr eaLnBrk="1" hangingPunct="1"/>
            <a:r>
              <a:rPr lang="es-ES" altLang="es-ES_tradnl"/>
              <a:t>Modelo numérico</a:t>
            </a:r>
          </a:p>
          <a:p>
            <a:pPr lvl="1" eaLnBrk="1" hangingPunct="1"/>
            <a:r>
              <a:rPr lang="es-ES" altLang="es-ES_tradnl"/>
              <a:t>Muy antigua, utilizada en clanes, tribus, docencia y el ejercito.</a:t>
            </a:r>
          </a:p>
          <a:p>
            <a:pPr lvl="1" eaLnBrk="1" hangingPunct="1"/>
            <a:r>
              <a:rPr lang="es-ES" altLang="es-ES_tradnl"/>
              <a:t>Importa el número de personas, ya que el éxito depende de ello.</a:t>
            </a:r>
          </a:p>
          <a:p>
            <a:pPr lvl="2" eaLnBrk="1" hangingPunct="1"/>
            <a:r>
              <a:rPr lang="es-ES" altLang="es-ES_tradnl"/>
              <a:t>Desuso</a:t>
            </a:r>
          </a:p>
          <a:p>
            <a:pPr lvl="3" eaLnBrk="1" hangingPunct="1"/>
            <a:r>
              <a:rPr lang="es-ES" altLang="es-ES_tradnl"/>
              <a:t>Actualmente, importa más la cualificación y la especialización.</a:t>
            </a:r>
          </a:p>
          <a:p>
            <a:pPr lvl="1" eaLnBrk="1" hangingPunct="1"/>
            <a:r>
              <a:rPr lang="es-ES" altLang="es-ES_tradnl" sz="2300"/>
              <a:t>Ejemplo: En docencia, se dividen a los profesores por número de alumnos en clase. No por su preparación.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s-ES" alt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Diseños Organizativos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1 Marcador de contenido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72000"/>
          </a:xfrm>
        </p:spPr>
        <p:txBody>
          <a:bodyPr/>
          <a:lstStyle/>
          <a:p>
            <a:pPr eaLnBrk="1" hangingPunct="1"/>
            <a:r>
              <a:rPr lang="es-ES" altLang="es-ES_tradnl"/>
              <a:t>Modelo por funciones</a:t>
            </a:r>
          </a:p>
          <a:p>
            <a:pPr lvl="1" eaLnBrk="1" hangingPunct="1"/>
            <a:r>
              <a:rPr lang="es-ES" altLang="es-ES_tradnl" sz="2300"/>
              <a:t>Se agrupan según la identidad o similitud de las tareas que hay que ejecutar, es decir especialización funcional.</a:t>
            </a:r>
          </a:p>
          <a:p>
            <a:pPr lvl="1" eaLnBrk="1" hangingPunct="1"/>
            <a:endParaRPr lang="es-ES" altLang="es-ES_tradnl" sz="2300"/>
          </a:p>
          <a:p>
            <a:pPr lvl="1" eaLnBrk="1" hangingPunct="1"/>
            <a:endParaRPr lang="es-ES" altLang="es-ES_tradnl" sz="2300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s-ES" alt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Diseños Organizativos</a:t>
            </a:r>
          </a:p>
        </p:txBody>
      </p:sp>
      <p:pic>
        <p:nvPicPr>
          <p:cNvPr id="6042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71800"/>
            <a:ext cx="84582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1 Marcador de contenido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72000"/>
          </a:xfrm>
        </p:spPr>
        <p:txBody>
          <a:bodyPr/>
          <a:lstStyle/>
          <a:p>
            <a:pPr eaLnBrk="1" hangingPunct="1"/>
            <a:r>
              <a:rPr lang="es-ES" altLang="es-ES_tradnl"/>
              <a:t>Modelo por territorio</a:t>
            </a:r>
          </a:p>
          <a:p>
            <a:pPr lvl="1" eaLnBrk="1" hangingPunct="1"/>
            <a:r>
              <a:rPr lang="es-ES" altLang="es-ES_tradnl" sz="2300"/>
              <a:t>Se aplica a empresas dispersas</a:t>
            </a:r>
          </a:p>
          <a:p>
            <a:pPr lvl="1" eaLnBrk="1" hangingPunct="1"/>
            <a:endParaRPr lang="es-ES" altLang="es-ES_tradnl" sz="2300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s-ES" alt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Diseños Organizativos</a:t>
            </a:r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90800"/>
            <a:ext cx="85344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1 Marcador de contenido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72000"/>
          </a:xfrm>
        </p:spPr>
        <p:txBody>
          <a:bodyPr/>
          <a:lstStyle/>
          <a:p>
            <a:pPr eaLnBrk="1" hangingPunct="1"/>
            <a:r>
              <a:rPr lang="es-ES" altLang="es-ES_tradnl"/>
              <a:t>Modelo por productos</a:t>
            </a:r>
          </a:p>
          <a:p>
            <a:pPr lvl="1" eaLnBrk="1" hangingPunct="1"/>
            <a:r>
              <a:rPr lang="es-ES" altLang="es-ES_tradnl" sz="2300"/>
              <a:t>Se crean departamentos en función de las características de fabricación y comercialización de cada producto.</a:t>
            </a:r>
          </a:p>
          <a:p>
            <a:pPr lvl="1" eaLnBrk="1" hangingPunct="1"/>
            <a:endParaRPr lang="es-ES" altLang="es-ES_tradnl" sz="2300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s-ES" alt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Diseños Organizativos</a:t>
            </a:r>
          </a:p>
        </p:txBody>
      </p:sp>
      <p:pic>
        <p:nvPicPr>
          <p:cNvPr id="6246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276600"/>
            <a:ext cx="8534400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1 Marcador de contenido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72000"/>
          </a:xfrm>
        </p:spPr>
        <p:txBody>
          <a:bodyPr/>
          <a:lstStyle/>
          <a:p>
            <a:pPr eaLnBrk="1" hangingPunct="1"/>
            <a:r>
              <a:rPr lang="es-ES" altLang="es-ES_tradnl"/>
              <a:t>Modelo por clientes</a:t>
            </a:r>
          </a:p>
          <a:p>
            <a:pPr lvl="1" eaLnBrk="1" hangingPunct="1"/>
            <a:r>
              <a:rPr lang="es-ES" altLang="es-ES_tradnl" sz="2300"/>
              <a:t>Se divide en partes a la organización por diferentes tipos de clientes, según sus distintas características</a:t>
            </a:r>
          </a:p>
          <a:p>
            <a:pPr lvl="2" eaLnBrk="1" hangingPunct="1"/>
            <a:r>
              <a:rPr lang="es-ES" altLang="es-ES_tradnl" sz="2100"/>
              <a:t>Mayoristas, minoristas, poder adquisitivo, edad, sexo, …</a:t>
            </a:r>
          </a:p>
          <a:p>
            <a:pPr lvl="2" eaLnBrk="1" hangingPunct="1"/>
            <a:r>
              <a:rPr lang="es-ES" altLang="es-ES_tradnl" sz="2100"/>
              <a:t>Relación, normalmente con departamento de producción</a:t>
            </a:r>
          </a:p>
          <a:p>
            <a:pPr lvl="1" eaLnBrk="1" hangingPunct="1"/>
            <a:endParaRPr lang="es-ES" altLang="es-ES_tradnl" sz="2300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s-ES" alt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Diseños Organizativos</a:t>
            </a:r>
          </a:p>
        </p:txBody>
      </p:sp>
      <p:pic>
        <p:nvPicPr>
          <p:cNvPr id="6451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700463"/>
            <a:ext cx="8610600" cy="308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1 Marcador de contenido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72000"/>
          </a:xfrm>
        </p:spPr>
        <p:txBody>
          <a:bodyPr/>
          <a:lstStyle/>
          <a:p>
            <a:pPr eaLnBrk="1" hangingPunct="1"/>
            <a:r>
              <a:rPr lang="es-ES" altLang="es-ES_tradnl"/>
              <a:t>Modelo por tiempo u horario</a:t>
            </a:r>
          </a:p>
          <a:p>
            <a:pPr lvl="1" eaLnBrk="1" hangingPunct="1"/>
            <a:r>
              <a:rPr lang="es-ES" altLang="es-ES_tradnl" sz="2300"/>
              <a:t>Se agrupan las actividades según el momento del tiempo en que se desarrolla el trabajo</a:t>
            </a:r>
          </a:p>
          <a:p>
            <a:pPr lvl="2" eaLnBrk="1" hangingPunct="1"/>
            <a:r>
              <a:rPr lang="es-ES" altLang="es-ES_tradnl" sz="2100"/>
              <a:t>Caso típico de empresas de servicios públicos</a:t>
            </a:r>
          </a:p>
          <a:p>
            <a:pPr lvl="3" eaLnBrk="1" hangingPunct="1"/>
            <a:r>
              <a:rPr lang="es-ES" altLang="es-ES_tradnl" sz="2100"/>
              <a:t>Por turnos</a:t>
            </a:r>
          </a:p>
          <a:p>
            <a:pPr lvl="3" eaLnBrk="1" hangingPunct="1"/>
            <a:r>
              <a:rPr lang="es-ES" altLang="es-ES_tradnl" sz="2100"/>
              <a:t>Por relevos, cuando excede de la jornada laboral.</a:t>
            </a:r>
          </a:p>
          <a:p>
            <a:pPr lvl="1" eaLnBrk="1" hangingPunct="1"/>
            <a:r>
              <a:rPr lang="es-ES" altLang="es-ES_tradnl" sz="2300"/>
              <a:t>Todos los turnos suelen desarrollar la misma actividad.</a:t>
            </a:r>
          </a:p>
          <a:p>
            <a:pPr lvl="1" eaLnBrk="1" hangingPunct="1"/>
            <a:r>
              <a:rPr lang="es-ES" altLang="es-ES_tradnl" sz="2300"/>
              <a:t>Presentan pocos problemas administrativos</a:t>
            </a:r>
          </a:p>
          <a:p>
            <a:pPr lvl="1" eaLnBrk="1" hangingPunct="1"/>
            <a:r>
              <a:rPr lang="es-ES" altLang="es-ES_tradnl" sz="2300"/>
              <a:t>Presentan problemas en la supervisión de turnos, aspectos de eficiencia y supervisión.</a:t>
            </a:r>
          </a:p>
          <a:p>
            <a:pPr lvl="1" eaLnBrk="1" hangingPunct="1"/>
            <a:endParaRPr lang="es-ES" altLang="es-ES_tradnl" sz="2300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s-ES" alt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Diseños Organizativos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1 Marcador de contenido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72000"/>
          </a:xfrm>
        </p:spPr>
        <p:txBody>
          <a:bodyPr/>
          <a:lstStyle/>
          <a:p>
            <a:pPr eaLnBrk="1" hangingPunct="1"/>
            <a:r>
              <a:rPr lang="es-ES" altLang="es-ES_tradnl"/>
              <a:t>Modelo por procesos</a:t>
            </a:r>
          </a:p>
          <a:p>
            <a:pPr lvl="1" eaLnBrk="1" hangingPunct="1"/>
            <a:r>
              <a:rPr lang="es-ES" altLang="es-ES_tradnl" sz="2300"/>
              <a:t>Se agrupa en un mismo departamento al personal que forma un mismo equipo:</a:t>
            </a:r>
          </a:p>
          <a:p>
            <a:pPr lvl="2" eaLnBrk="1" hangingPunct="1"/>
            <a:r>
              <a:rPr lang="es-ES" altLang="es-ES_tradnl" sz="2100"/>
              <a:t>Pintura, prensa, electricidad, fontanería, etc. </a:t>
            </a:r>
          </a:p>
          <a:p>
            <a:pPr lvl="2" eaLnBrk="1" hangingPunct="1"/>
            <a:r>
              <a:rPr lang="es-ES" altLang="es-ES_tradnl" sz="2100"/>
              <a:t>Favorece la actividad productiva en talleres.</a:t>
            </a:r>
          </a:p>
          <a:p>
            <a:pPr lvl="1" eaLnBrk="1" hangingPunct="1"/>
            <a:r>
              <a:rPr lang="es-ES" altLang="es-ES_tradnl" sz="2300"/>
              <a:t>Ventaja</a:t>
            </a:r>
          </a:p>
          <a:p>
            <a:pPr lvl="2" eaLnBrk="1" hangingPunct="1"/>
            <a:r>
              <a:rPr lang="es-ES" altLang="es-ES_tradnl" sz="2100"/>
              <a:t>Especialización por concentración en un único proceso</a:t>
            </a:r>
          </a:p>
          <a:p>
            <a:pPr lvl="2" eaLnBrk="1" hangingPunct="1"/>
            <a:r>
              <a:rPr lang="es-ES" altLang="es-ES_tradnl" sz="2100"/>
              <a:t>Se evita la duplicidad de inversiones</a:t>
            </a:r>
          </a:p>
          <a:p>
            <a:pPr lvl="2" eaLnBrk="1" hangingPunct="1"/>
            <a:r>
              <a:rPr lang="es-ES" altLang="es-ES_tradnl" sz="2100"/>
              <a:t>Facilidad de supervisión del trabajo</a:t>
            </a:r>
          </a:p>
          <a:p>
            <a:pPr lvl="1" eaLnBrk="1" hangingPunct="1"/>
            <a:r>
              <a:rPr lang="es-ES" altLang="es-ES_tradnl" sz="2300"/>
              <a:t>Se está trasladando a niveles medios de organización 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s-ES" alt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Diseños Organizativos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1 Marcador de contenido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1219200"/>
          </a:xfrm>
        </p:spPr>
        <p:txBody>
          <a:bodyPr/>
          <a:lstStyle/>
          <a:p>
            <a:pPr eaLnBrk="1" hangingPunct="1"/>
            <a:r>
              <a:rPr lang="es-ES" altLang="es-ES_tradnl" sz="3300"/>
              <a:t>Diseños organizativos modernos</a:t>
            </a:r>
            <a:endParaRPr lang="es-ES" altLang="es-ES_tradnl"/>
          </a:p>
          <a:p>
            <a:pPr lvl="1" eaLnBrk="1" hangingPunct="1"/>
            <a:endParaRPr lang="es-ES" altLang="es-ES_tradnl" sz="2300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s-ES" alt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Diseños Organizativos</a:t>
            </a:r>
          </a:p>
        </p:txBody>
      </p:sp>
      <p:pic>
        <p:nvPicPr>
          <p:cNvPr id="6758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14550"/>
            <a:ext cx="8534400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1 Marcador de contenido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1219200"/>
          </a:xfrm>
        </p:spPr>
        <p:txBody>
          <a:bodyPr/>
          <a:lstStyle/>
          <a:p>
            <a:pPr eaLnBrk="1" hangingPunct="1"/>
            <a:r>
              <a:rPr lang="es-ES" altLang="es-ES_tradnl" sz="3300"/>
              <a:t>Diseños organizativos modernos</a:t>
            </a:r>
            <a:endParaRPr lang="es-ES" altLang="es-ES_tradnl"/>
          </a:p>
          <a:p>
            <a:pPr lvl="1" eaLnBrk="1" hangingPunct="1"/>
            <a:endParaRPr lang="es-ES" altLang="es-ES_tradnl" sz="2300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s-ES" alt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Diseños Organizativos</a:t>
            </a:r>
          </a:p>
        </p:txBody>
      </p:sp>
      <p:pic>
        <p:nvPicPr>
          <p:cNvPr id="6656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09800"/>
            <a:ext cx="8610600" cy="438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s-ES" altLang="es-ES_tradnl"/>
              <a:t>La unión de los tres factores de producción constituyen la misión de la empresa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 sz="2700"/>
              <a:t>Dirigida por el empresario</a:t>
            </a:r>
          </a:p>
          <a:p>
            <a:pPr eaLnBrk="1" hangingPunct="1">
              <a:lnSpc>
                <a:spcPct val="90000"/>
              </a:lnSpc>
            </a:pPr>
            <a:r>
              <a:rPr lang="es-ES" altLang="es-ES_tradnl"/>
              <a:t>Empresario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 sz="2700"/>
              <a:t>Agente económico y administrador</a:t>
            </a:r>
          </a:p>
          <a:p>
            <a:pPr lvl="2" eaLnBrk="1" hangingPunct="1">
              <a:lnSpc>
                <a:spcPct val="90000"/>
              </a:lnSpc>
            </a:pPr>
            <a:r>
              <a:rPr lang="es-ES" altLang="es-ES_tradnl" sz="2500"/>
              <a:t>Toma decisiones</a:t>
            </a:r>
          </a:p>
          <a:p>
            <a:pPr lvl="3" eaLnBrk="1" hangingPunct="1">
              <a:lnSpc>
                <a:spcPct val="90000"/>
              </a:lnSpc>
            </a:pPr>
            <a:r>
              <a:rPr lang="es-ES" altLang="es-ES_tradnl" sz="2300"/>
              <a:t>Productos mejores condiciones (calidad y precio)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 sz="2700"/>
              <a:t> Empresario y propietario pueden ser distintos</a:t>
            </a:r>
            <a:endParaRPr lang="es-ES" altLang="es-ES_tradnl" sz="2500"/>
          </a:p>
          <a:p>
            <a:pPr eaLnBrk="1" hangingPunct="1">
              <a:lnSpc>
                <a:spcPct val="90000"/>
              </a:lnSpc>
              <a:buFont typeface="Wingdings 3" charset="2"/>
              <a:buNone/>
            </a:pPr>
            <a:r>
              <a:rPr lang="es-ES" altLang="es-ES_tradnl"/>
              <a:t>	</a:t>
            </a:r>
          </a:p>
          <a:p>
            <a:pPr eaLnBrk="1" hangingPunct="1">
              <a:lnSpc>
                <a:spcPct val="90000"/>
              </a:lnSpc>
              <a:buFont typeface="Wingdings 3" charset="2"/>
              <a:buNone/>
            </a:pPr>
            <a:endParaRPr lang="es-ES" altLang="es-ES_tradnl"/>
          </a:p>
          <a:p>
            <a:pPr eaLnBrk="1" hangingPunct="1">
              <a:lnSpc>
                <a:spcPct val="90000"/>
              </a:lnSpc>
            </a:pPr>
            <a:endParaRPr lang="es-ES" altLang="es-ES_tradnl"/>
          </a:p>
          <a:p>
            <a:pPr eaLnBrk="1" hangingPunct="1">
              <a:lnSpc>
                <a:spcPct val="90000"/>
              </a:lnSpc>
            </a:pPr>
            <a:endParaRPr lang="es-ES" altLang="es-ES_tradnl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ES" alt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Concepto de empresa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1 Marcador de contenido"/>
          <p:cNvSpPr>
            <a:spLocks noGrp="1"/>
          </p:cNvSpPr>
          <p:nvPr>
            <p:ph idx="4294967295"/>
          </p:nvPr>
        </p:nvSpPr>
        <p:spPr>
          <a:xfrm>
            <a:off x="611560" y="1700808"/>
            <a:ext cx="8424936" cy="4824536"/>
          </a:xfrm>
        </p:spPr>
        <p:txBody>
          <a:bodyPr/>
          <a:lstStyle/>
          <a:p>
            <a:pPr eaLnBrk="1" hangingPunct="1"/>
            <a:r>
              <a:rPr lang="es-ES" altLang="es-ES_tradnl" sz="3300" dirty="0"/>
              <a:t>Diseños organizativos </a:t>
            </a:r>
            <a:r>
              <a:rPr lang="es-ES" altLang="es-ES_tradnl" sz="3300" dirty="0" smtClean="0"/>
              <a:t>modernos. </a:t>
            </a:r>
          </a:p>
          <a:p>
            <a:pPr eaLnBrk="1" hangingPunct="1"/>
            <a:r>
              <a:rPr lang="es-ES" altLang="es-ES_tradnl" sz="3300" dirty="0" smtClean="0"/>
              <a:t>Matriciales varias dimensiones, por ejemplo estas tres:</a:t>
            </a:r>
          </a:p>
          <a:p>
            <a:pPr eaLnBrk="1" hangingPunct="1"/>
            <a:r>
              <a:rPr lang="es-ES" altLang="es-ES_tradnl" sz="3300" dirty="0" smtClean="0"/>
              <a:t>Funciones (Producción, Ventas, Financiera,.)</a:t>
            </a:r>
          </a:p>
          <a:p>
            <a:pPr eaLnBrk="1" hangingPunct="1"/>
            <a:r>
              <a:rPr lang="es-ES" altLang="es-ES_tradnl" sz="3300" dirty="0" smtClean="0"/>
              <a:t>Producto o por proyecto (P1, P2 P3,</a:t>
            </a:r>
            <a:r>
              <a:rPr lang="is-IS" altLang="es-ES_tradnl" sz="3300" dirty="0" smtClean="0"/>
              <a:t>…)</a:t>
            </a:r>
          </a:p>
          <a:p>
            <a:pPr eaLnBrk="1" hangingPunct="1"/>
            <a:r>
              <a:rPr lang="es-ES" altLang="es-ES_tradnl" sz="3300" dirty="0" smtClean="0"/>
              <a:t>Área geográfica, cliente, </a:t>
            </a:r>
            <a:r>
              <a:rPr lang="is-IS" altLang="es-ES_tradnl" sz="3300" dirty="0" smtClean="0"/>
              <a:t>….</a:t>
            </a:r>
            <a:endParaRPr lang="es-ES" altLang="es-ES_tradnl" sz="3300" dirty="0" smtClean="0"/>
          </a:p>
          <a:p>
            <a:pPr eaLnBrk="1" hangingPunct="1"/>
            <a:endParaRPr lang="es-ES" altLang="es-ES_tradnl" sz="2300" dirty="0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s-ES" alt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Diseños Organizativos</a:t>
            </a:r>
          </a:p>
        </p:txBody>
      </p:sp>
    </p:spTree>
    <p:extLst>
      <p:ext uri="{BB962C8B-B14F-4D97-AF65-F5344CB8AC3E}">
        <p14:creationId xmlns:p14="http://schemas.microsoft.com/office/powerpoint/2010/main" val="92548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s-ES_tradnl"/>
              <a:t>Según sus:</a:t>
            </a:r>
          </a:p>
          <a:p>
            <a:pPr lvl="1" eaLnBrk="1" hangingPunct="1"/>
            <a:r>
              <a:rPr lang="es-ES" altLang="es-ES_tradnl"/>
              <a:t>Dimensiones</a:t>
            </a:r>
          </a:p>
          <a:p>
            <a:pPr lvl="1" eaLnBrk="1" hangingPunct="1"/>
            <a:r>
              <a:rPr lang="es-ES" altLang="es-ES_tradnl"/>
              <a:t>Titularidad</a:t>
            </a:r>
          </a:p>
          <a:p>
            <a:pPr lvl="1" eaLnBrk="1" hangingPunct="1"/>
            <a:r>
              <a:rPr lang="es-ES" altLang="es-ES_tradnl"/>
              <a:t>Actividad</a:t>
            </a:r>
          </a:p>
          <a:p>
            <a:pPr lvl="1" eaLnBrk="1" hangingPunct="1"/>
            <a:r>
              <a:rPr lang="es-ES" altLang="es-ES_tradnl"/>
              <a:t>Número de competidores</a:t>
            </a:r>
          </a:p>
          <a:p>
            <a:pPr lvl="1" eaLnBrk="1" hangingPunct="1"/>
            <a:r>
              <a:rPr lang="es-ES" altLang="es-ES_tradnl"/>
              <a:t>Forma jurídica</a:t>
            </a:r>
          </a:p>
          <a:p>
            <a:pPr lvl="1" eaLnBrk="1" hangingPunct="1">
              <a:buFont typeface="Verdana" charset="0"/>
              <a:buNone/>
            </a:pPr>
            <a:endParaRPr lang="es-ES" altLang="es-ES_tradnl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ES" alt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Clasificación de empresas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52400" y="274638"/>
            <a:ext cx="8686800" cy="868362"/>
          </a:xfrm>
        </p:spPr>
        <p:txBody>
          <a:bodyPr>
            <a:noAutofit/>
          </a:bodyPr>
          <a:lstStyle/>
          <a:p>
            <a:pPr eaLnBrk="1" hangingPunct="1"/>
            <a:r>
              <a:rPr lang="es-ES" altLang="es-ES_tradnl" sz="4000">
                <a:effectLst>
                  <a:outerShdw blurRad="38100" dist="38100" dir="2700000" algn="tl">
                    <a:srgbClr val="C0C0C0"/>
                  </a:outerShdw>
                </a:effectLst>
              </a:rPr>
              <a:t>Clasificación de empresas: Dimensiones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52400" y="1276350"/>
          <a:ext cx="8839200" cy="5486400"/>
        </p:xfrm>
        <a:graphic>
          <a:graphicData uri="http://schemas.openxmlformats.org/drawingml/2006/table">
            <a:tbl>
              <a:tblPr/>
              <a:tblGrid>
                <a:gridCol w="2946400"/>
                <a:gridCol w="2946400"/>
                <a:gridCol w="2946400"/>
              </a:tblGrid>
              <a:tr h="4000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Pequeña Empresa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Mediana Empresa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Gran Empresa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863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Char char="Ø"/>
                        <a:tabLst/>
                      </a:pPr>
                      <a:r>
                        <a:rPr kumimoji="0" lang="es-ES" altLang="es-ES_tradnl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 </a:t>
                      </a:r>
                      <a:r>
                        <a:rPr kumimoji="0" lang="es-ES" altLang="es-ES_tradnl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Plantilla inferior a 50 trabajadores.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Char char="Ø"/>
                        <a:tabLst/>
                      </a:pPr>
                      <a:endParaRPr kumimoji="0" lang="es-ES" altLang="es-ES_tradnl" sz="1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Char char="Ø"/>
                        <a:tabLst/>
                      </a:pPr>
                      <a:r>
                        <a:rPr kumimoji="0" lang="pt-BR" altLang="es-ES_tradnl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 Cifra anual de negocios inferior a 7 </a:t>
                      </a:r>
                      <a:r>
                        <a:rPr kumimoji="0" lang="es-ES" altLang="es-ES_tradnl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millones de Euros, o bien balance general inferior a 5 millones de Euros.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Char char="Ø"/>
                        <a:tabLst/>
                      </a:pPr>
                      <a:endParaRPr kumimoji="0" lang="es-ES" altLang="es-ES_tradnl" sz="1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Char char="Ø"/>
                        <a:tabLst/>
                      </a:pPr>
                      <a:r>
                        <a:rPr kumimoji="0" lang="es-ES" altLang="es-ES_tradnl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 El 25% ó más de su capital o de sus derechos de voto no pertenezca a otra </a:t>
                      </a:r>
                      <a:r>
                        <a:rPr kumimoji="0" lang="pt-BR" altLang="es-ES_tradnl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empresa, o conjuntamente a varias </a:t>
                      </a:r>
                      <a:r>
                        <a:rPr kumimoji="0" lang="es-ES" altLang="es-ES_tradnl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empresas que no respondan a la definición de Pyme o pequeña empresa, según el caso.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ES_tradnl" sz="1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Char char="Ø"/>
                        <a:tabLst/>
                      </a:pPr>
                      <a:r>
                        <a:rPr kumimoji="0" lang="es-ES" alt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 Plantilla inferior a 250 trabajadores.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Char char="Ø"/>
                        <a:tabLst/>
                      </a:pPr>
                      <a:endParaRPr kumimoji="0" lang="es-ES" altLang="es-ES_tradnl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Char char="Ø"/>
                        <a:tabLst/>
                      </a:pPr>
                      <a:r>
                        <a:rPr kumimoji="0" lang="pt-BR" alt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 Cifra anual de negocios inferior a 40 </a:t>
                      </a:r>
                      <a:r>
                        <a:rPr kumimoji="0" lang="es-ES" alt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millones de Euros, o bien balance general inferior a 27 millones de Euros.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Char char="Ø"/>
                        <a:tabLst/>
                      </a:pPr>
                      <a:endParaRPr kumimoji="0" lang="es-ES" altLang="es-ES_tradnl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Char char="Ø"/>
                        <a:tabLst/>
                      </a:pPr>
                      <a:r>
                        <a:rPr kumimoji="0" lang="es-ES" alt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 El 25% ó más de su capital o de sus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s-ES" alt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 derechos de voto no pertenezca a otra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pt-BR" alt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empresa, o conjuntamente a varias </a:t>
                      </a:r>
                      <a:r>
                        <a:rPr kumimoji="0" lang="es-ES" alt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empresas que no respondan a la definición de Pyme o pequeña empresa, según el caso.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Char char="Ø"/>
                        <a:tabLst/>
                      </a:pPr>
                      <a:r>
                        <a:rPr kumimoji="0" lang="es-ES" alt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 Plantilla igual o superior a 250 trabajadores.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Char char="Ø"/>
                        <a:tabLst/>
                      </a:pPr>
                      <a:endParaRPr kumimoji="0" lang="es-ES" altLang="es-ES_tradnl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Char char="Ø"/>
                        <a:tabLst/>
                      </a:pPr>
                      <a:r>
                        <a:rPr kumimoji="0" lang="pt-BR" alt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 Cifra anual de negocios igual o superior a </a:t>
                      </a:r>
                      <a:r>
                        <a:rPr kumimoji="0" lang="es-ES" alt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40 millones de Euros, o bien balance general igual o superior a 27 millones de Euros.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Char char="Ø"/>
                        <a:tabLst/>
                      </a:pPr>
                      <a:endParaRPr kumimoji="0" lang="es-ES" altLang="es-ES_tradnl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s-ES" altLang="es-ES_tradnl" sz="4000">
                <a:effectLst>
                  <a:outerShdw blurRad="38100" dist="38100" dir="2700000" algn="tl">
                    <a:srgbClr val="C0C0C0"/>
                  </a:outerShdw>
                </a:effectLst>
              </a:rPr>
              <a:t>Clasificación de empresas:Titularidad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219200" y="1630363"/>
          <a:ext cx="7010400" cy="3550920"/>
        </p:xfrm>
        <a:graphic>
          <a:graphicData uri="http://schemas.openxmlformats.org/drawingml/2006/table">
            <a:tbl>
              <a:tblPr/>
              <a:tblGrid>
                <a:gridCol w="2336800"/>
                <a:gridCol w="2336800"/>
                <a:gridCol w="2336800"/>
              </a:tblGrid>
              <a:tr h="325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Públicas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Privadas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Mixtas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5224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Cuando se financian con recursos que provienen de entidades estatales,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autonómicas o locales.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ES_tradnl" sz="1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RENFE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 </a:t>
                      </a:r>
                      <a:r>
                        <a:rPr kumimoji="0" lang="es-ES" altLang="es-ES_tradnl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Cuando el capital procede de la aportación de particulares</a:t>
                      </a:r>
                      <a:r>
                        <a:rPr kumimoji="0" lang="es-ES" alt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ES_tradnl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ES_tradnl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ES_tradnl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ES_tradnl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ES_tradnl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TELEFÓNICA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Cuando el capital es de origen tanto publico como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privado</a:t>
                      </a:r>
                      <a:r>
                        <a:rPr kumimoji="0" lang="es-ES" alt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s-ES" altLang="es-ES_tradnl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s-ES" altLang="es-ES_tradnl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s-ES" altLang="es-ES_tradnl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s-ES" altLang="es-ES_tradnl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s-ES" altLang="es-ES_tradnl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s-ES" altLang="es-ES_tradnl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BANKIA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s-ES" altLang="es-ES_tradnl" sz="4000">
                <a:effectLst>
                  <a:outerShdw blurRad="38100" dist="38100" dir="2700000" algn="tl">
                    <a:srgbClr val="C0C0C0"/>
                  </a:outerShdw>
                </a:effectLst>
              </a:rPr>
              <a:t>Clasificación de empresas:  Actividad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219200" y="1630363"/>
          <a:ext cx="6629400" cy="2636520"/>
        </p:xfrm>
        <a:graphic>
          <a:graphicData uri="http://schemas.openxmlformats.org/drawingml/2006/table">
            <a:tbl>
              <a:tblPr/>
              <a:tblGrid>
                <a:gridCol w="3314700"/>
                <a:gridCol w="3314700"/>
              </a:tblGrid>
              <a:tr h="325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Industriales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Servicios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5224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Su actividad principal es la fabricación de un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producto.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ES_tradnl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Helados Alacant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ES_tradnl" sz="1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Su actividad principal es la prestación 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servicios.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ES_tradnl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Iberia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2616</Words>
  <Application>Microsoft Macintosh PowerPoint</Application>
  <PresentationFormat>Presentación en pantalla (4:3)</PresentationFormat>
  <Paragraphs>443</Paragraphs>
  <Slides>50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50</vt:i4>
      </vt:variant>
    </vt:vector>
  </HeadingPairs>
  <TitlesOfParts>
    <vt:vector size="59" baseType="lpstr">
      <vt:lpstr>Arial</vt:lpstr>
      <vt:lpstr>Calibri</vt:lpstr>
      <vt:lpstr>Eras Medium ITC</vt:lpstr>
      <vt:lpstr>ＭＳ Ｐゴシック</vt:lpstr>
      <vt:lpstr>Tahoma</vt:lpstr>
      <vt:lpstr>Verdana</vt:lpstr>
      <vt:lpstr>Wingdings</vt:lpstr>
      <vt:lpstr>Wingdings 3</vt:lpstr>
      <vt:lpstr>Office Theme</vt:lpstr>
      <vt:lpstr>Tema 1: Introducción</vt:lpstr>
      <vt:lpstr>Índice</vt:lpstr>
      <vt:lpstr>Concepto de empresa</vt:lpstr>
      <vt:lpstr>Concepto de empresa</vt:lpstr>
      <vt:lpstr>Concepto de empresa</vt:lpstr>
      <vt:lpstr>Clasificación de empresas</vt:lpstr>
      <vt:lpstr>Clasificación de empresas: Dimensiones</vt:lpstr>
      <vt:lpstr>Clasificación de empresas:Titularidad</vt:lpstr>
      <vt:lpstr>Clasificación de empresas:  Actividad</vt:lpstr>
      <vt:lpstr>Clasificación de empresas: Número de competidores</vt:lpstr>
      <vt:lpstr>Presentación de PowerPoint</vt:lpstr>
      <vt:lpstr>Presentación de PowerPoint</vt:lpstr>
      <vt:lpstr>Presentación de PowerPoint</vt:lpstr>
      <vt:lpstr>Objetivo de la empresa</vt:lpstr>
      <vt:lpstr>Áreas de actividad en empresa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Áreas de actividad en empresa</vt:lpstr>
      <vt:lpstr>Áreas de actividad en empresa</vt:lpstr>
      <vt:lpstr>Áreas de actividad en empresa</vt:lpstr>
      <vt:lpstr>Áreas de actividad en empresa</vt:lpstr>
      <vt:lpstr>Estructuras Organizativas</vt:lpstr>
      <vt:lpstr>Estructuras Organizativas</vt:lpstr>
      <vt:lpstr>Estructuras Organizativas</vt:lpstr>
      <vt:lpstr>Estructuras Organizativas</vt:lpstr>
      <vt:lpstr>Estructuras Organizativas</vt:lpstr>
      <vt:lpstr>Estructuras Organizativas</vt:lpstr>
      <vt:lpstr>Estructuras Organizativas</vt:lpstr>
      <vt:lpstr>Diseños Organizativos</vt:lpstr>
      <vt:lpstr>Diseños Organizativos</vt:lpstr>
      <vt:lpstr>Diseños Organizativos</vt:lpstr>
      <vt:lpstr>Diseños Organizativos</vt:lpstr>
      <vt:lpstr>Diseños Organizativos</vt:lpstr>
      <vt:lpstr>Diseños Organizativos</vt:lpstr>
      <vt:lpstr>Diseños Organizativos</vt:lpstr>
      <vt:lpstr>Diseños Organizativos</vt:lpstr>
      <vt:lpstr>Diseños Organizativos</vt:lpstr>
      <vt:lpstr>Diseños Organizativos</vt:lpstr>
      <vt:lpstr>Diseños Organizativos</vt:lpstr>
      <vt:lpstr>Diseños Organizativos</vt:lpstr>
      <vt:lpstr>Diseños Organizativos</vt:lpstr>
      <vt:lpstr>Diseños Organizativos</vt:lpstr>
      <vt:lpstr>Diseños Organizativos</vt:lpstr>
      <vt:lpstr>Diseños Organizativos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1: Introducción</dc:title>
  <dc:creator>MANUEL MARCO SUCH</dc:creator>
  <cp:lastModifiedBy>Usuario de Microsoft Office</cp:lastModifiedBy>
  <cp:revision>2</cp:revision>
  <dcterms:created xsi:type="dcterms:W3CDTF">2015-09-28T13:52:21Z</dcterms:created>
  <dcterms:modified xsi:type="dcterms:W3CDTF">2017-09-07T13:59:59Z</dcterms:modified>
</cp:coreProperties>
</file>