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34" r:id="rId2"/>
    <p:sldId id="276" r:id="rId3"/>
    <p:sldId id="278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8" r:id="rId20"/>
    <p:sldId id="381" r:id="rId21"/>
    <p:sldId id="382" r:id="rId22"/>
    <p:sldId id="384" r:id="rId23"/>
    <p:sldId id="383" r:id="rId24"/>
    <p:sldId id="380" r:id="rId25"/>
    <p:sldId id="379" r:id="rId26"/>
    <p:sldId id="386" r:id="rId27"/>
    <p:sldId id="376" r:id="rId28"/>
    <p:sldId id="388" r:id="rId29"/>
    <p:sldId id="389" r:id="rId3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3095"/>
  </p:normalViewPr>
  <p:slideViewPr>
    <p:cSldViewPr>
      <p:cViewPr varScale="1">
        <p:scale>
          <a:sx n="137" d="100"/>
          <a:sy n="137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0603CF-E6C8-0747-9AEF-7BE6D197D117}" type="datetime1">
              <a:rPr lang="es-ES"/>
              <a:pPr>
                <a:defRPr/>
              </a:pPr>
              <a:t>23/10/17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5A2A22-ADE7-2C44-A574-1BD9ED8B285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6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AECE24-FC20-2245-8548-37897E05B4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063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F0D718-B07C-E148-973C-D12D40D71EF2}" type="slidenum">
              <a:rPr lang="es-ES" smtClean="0"/>
              <a:pPr>
                <a:defRPr/>
              </a:pPr>
              <a:t>2</a:t>
            </a:fld>
            <a:endParaRPr lang="es-E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6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F55698-C8EA-7047-9DDA-D9A20B926732}" type="slidenum">
              <a:rPr lang="es-ES" smtClean="0"/>
              <a:pPr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3201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68D34F-3081-6E43-8F3A-DDC0F4636CAF}" type="slidenum">
              <a:rPr lang="es-ES" smtClean="0"/>
              <a:pPr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5729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3EC65-75F1-204E-9A73-BE7DC975A1C0}" type="slidenum">
              <a:rPr lang="es-ES" smtClean="0"/>
              <a:pPr>
                <a:defRPr/>
              </a:pPr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4721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A57E-A318-6E4B-99EB-5ED74AE157CE}" type="slidenum">
              <a:rPr lang="es-ES" smtClean="0"/>
              <a:pPr>
                <a:defRPr/>
              </a:pPr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268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Rappels: descuentos que se realizán cuando el cliente llega a un determinado volumen de compra</a:t>
            </a: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E1FD0-BF13-FC4D-8CDD-B3FA7EBF04C9}" type="slidenum">
              <a:rPr lang="es-ES" smtClean="0"/>
              <a:pPr>
                <a:defRPr/>
              </a:pPr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50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F29EA-1F76-3F46-AE64-9B968E0BB99E}" type="slidenum">
              <a:rPr lang="es-ES" smtClean="0"/>
              <a:pPr>
                <a:defRPr/>
              </a:pPr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8280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691DF-BBAE-E74B-8871-3CC14D82C34C}" type="slidenum">
              <a:rPr lang="es-ES" smtClean="0"/>
              <a:pPr>
                <a:defRPr/>
              </a:pPr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8684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72D45-331F-684C-AFE0-F7307D02366F}" type="slidenum">
              <a:rPr lang="es-ES" smtClean="0"/>
              <a:pPr>
                <a:defRPr/>
              </a:pPr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4333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3ABD9-37BA-DB4C-B6CD-CBD1E28E15E2}" type="slidenum">
              <a:rPr lang="es-ES" smtClean="0"/>
              <a:pPr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49639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91D6A0-3009-274E-8894-7094BE1735E4}" type="slidenum">
              <a:rPr lang="es-ES" smtClean="0"/>
              <a:pPr>
                <a:defRPr/>
              </a:pPr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1401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15BDB-8054-8B40-B87E-34A4FA0B671D}" type="slidenum">
              <a:rPr lang="es-ES" smtClean="0"/>
              <a:pPr>
                <a:defRPr/>
              </a:pPr>
              <a:t>3</a:t>
            </a:fld>
            <a:endParaRPr lang="es-E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337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612203-BAD7-6647-B850-8723BBCA9BE8}" type="slidenum">
              <a:rPr lang="es-ES" smtClean="0"/>
              <a:pPr>
                <a:defRPr/>
              </a:pPr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3312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A34119-43EF-8146-A897-E73911C7C11A}" type="slidenum">
              <a:rPr lang="es-ES" smtClean="0"/>
              <a:pPr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8599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B8C54-AD86-EC43-B5BE-C4CB0893A431}" type="slidenum">
              <a:rPr lang="es-ES" smtClean="0"/>
              <a:pPr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85325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BC1F6-7B8D-AD43-B189-657AF37EAD14}" type="slidenum">
              <a:rPr lang="es-ES" smtClean="0"/>
              <a:pPr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864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CB006-051A-0342-BA37-231ED9055CAC}" type="slidenum">
              <a:rPr lang="es-ES" smtClean="0"/>
              <a:pPr>
                <a:defRPr/>
              </a:pPr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25508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32957-D747-884D-9AA0-AF913901D9F4}" type="slidenum">
              <a:rPr lang="es-ES" smtClean="0"/>
              <a:pPr>
                <a:defRPr/>
              </a:pPr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11965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3E728-AA60-BD4D-826D-CAC73BBACD4A}" type="slidenum">
              <a:rPr lang="es-ES" smtClean="0"/>
              <a:pPr>
                <a:defRPr/>
              </a:pPr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91888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F7762-E000-5342-BC8E-1D7CDC6C3635}" type="slidenum">
              <a:rPr lang="es-ES" smtClean="0"/>
              <a:pPr>
                <a:defRPr/>
              </a:pPr>
              <a:t>28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26678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85407-EDC3-5A40-9AD5-127BC8702A15}" type="slidenum">
              <a:rPr lang="es-ES" smtClean="0"/>
              <a:pPr>
                <a:defRPr/>
              </a:pPr>
              <a:t>29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4384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AFC1B-7749-184F-A2C4-E6A23CCBEC56}" type="slidenum">
              <a:rPr lang="es-ES" smtClean="0"/>
              <a:pPr>
                <a:defRPr/>
              </a:pPr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2156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D6C98-BCAD-E248-98B5-E65D3375F16F}" type="slidenum">
              <a:rPr lang="es-ES" smtClean="0"/>
              <a:pPr>
                <a:defRPr/>
              </a:pPr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7249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7F1A6-208C-CF48-B8BF-C81277EA9CF0}" type="slidenum">
              <a:rPr lang="es-ES" smtClean="0"/>
              <a:pPr>
                <a:defRPr/>
              </a:pPr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1625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8F2D7-CFB2-C146-BA5A-87F96B385408}" type="slidenum">
              <a:rPr lang="es-ES" smtClean="0"/>
              <a:pPr>
                <a:defRPr/>
              </a:pPr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4711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09B90-FB4D-8448-B0BC-86C8096EF95C}" type="slidenum">
              <a:rPr lang="es-ES" smtClean="0"/>
              <a:pPr>
                <a:defRPr/>
              </a:pPr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035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54D88-5773-7049-A0B4-E93A4252B300}" type="slidenum">
              <a:rPr lang="es-ES" smtClean="0"/>
              <a:pPr>
                <a:defRPr/>
              </a:pPr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248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6408B1-BDF3-C640-A182-634B088E4F7A}" type="slidenum">
              <a:rPr lang="es-ES" smtClean="0"/>
              <a:pPr>
                <a:defRPr/>
              </a:pPr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546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b="1" dirty="0">
                <a:solidFill>
                  <a:srgbClr val="003399"/>
                </a:solidFill>
                <a:latin typeface="Tahoma" pitchFamily="34" charset="0"/>
                <a:ea typeface="+mn-ea"/>
                <a:cs typeface="+mn-cs"/>
              </a:rPr>
              <a:t>2010-2011</a:t>
            </a:r>
            <a:endParaRPr lang="es-ES" b="1" dirty="0">
              <a:solidFill>
                <a:srgbClr val="003399"/>
              </a:solidFill>
              <a:latin typeface="Tahoma" pitchFamily="34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 dirty="0">
                <a:solidFill>
                  <a:srgbClr val="333333"/>
                </a:solidFill>
                <a:latin typeface="Tahoma" pitchFamily="34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 dirty="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D2F1-6759-1F40-8D29-2E7C60CF95CB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BCE6-7EFB-0F4E-ADF1-018809213D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8A7E-EFFD-C344-9C64-5A7A1715698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5529-F409-9746-A8DC-2D0C2B4110A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19FC-24FA-E345-9A20-AFB63AEDBA7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EB02-F232-5B4B-A344-B59BFDD2182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C3EA-C68B-6A45-834E-4537CC86FCB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8104-6F8E-464E-831B-34929666C3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1138-A2BF-8549-B81C-17E728B0FBA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1D86-030B-094A-96D3-368604B6EF8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D14F-DFF2-9E47-86D7-0537CC46899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67EB9D22-F2E2-B34D-AC57-2C8FC3FDA2D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ea typeface="+mj-ea"/>
                <a:cs typeface="+mj-cs"/>
              </a:rPr>
              <a:t>Tema 7: Procesos financieros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Existencias.</a:t>
            </a:r>
          </a:p>
          <a:p>
            <a:pPr lvl="1"/>
            <a:r>
              <a:rPr lang="es-ES" sz="1800" smtClean="0"/>
              <a:t>Mercaderías</a:t>
            </a:r>
          </a:p>
          <a:p>
            <a:pPr lvl="1"/>
            <a:r>
              <a:rPr lang="es-ES" sz="1800" smtClean="0"/>
              <a:t>Materias Primas</a:t>
            </a:r>
          </a:p>
          <a:p>
            <a:pPr lvl="1"/>
            <a:r>
              <a:rPr lang="es-ES" sz="1800" smtClean="0"/>
              <a:t>Productos terminados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Realizable</a:t>
            </a:r>
          </a:p>
          <a:p>
            <a:pPr lvl="1"/>
            <a:r>
              <a:rPr lang="es-ES" sz="1800" smtClean="0"/>
              <a:t>Clientes. Derechos de cobros</a:t>
            </a:r>
          </a:p>
          <a:p>
            <a:pPr lvl="1"/>
            <a:r>
              <a:rPr lang="es-ES" sz="1800" smtClean="0"/>
              <a:t>Inversiones financieras temporales</a:t>
            </a:r>
          </a:p>
          <a:p>
            <a:pPr lvl="1"/>
            <a:r>
              <a:rPr lang="es-ES" sz="1800" smtClean="0"/>
              <a:t>Clientes efectos comerciales a cobrar.</a:t>
            </a:r>
          </a:p>
          <a:p>
            <a:pPr lvl="1"/>
            <a:r>
              <a:rPr lang="es-ES" sz="1800" smtClean="0"/>
              <a:t>Deudores</a:t>
            </a:r>
          </a:p>
          <a:p>
            <a:pPr lvl="1"/>
            <a:r>
              <a:rPr lang="es-ES" sz="1800" smtClean="0"/>
              <a:t>Deudores efectos comerciales a cobrar.</a:t>
            </a:r>
          </a:p>
          <a:p>
            <a:pPr lvl="1"/>
            <a:r>
              <a:rPr lang="es-ES" sz="1800" smtClean="0"/>
              <a:t>Hacienda Pública deudor.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Disponible</a:t>
            </a:r>
          </a:p>
          <a:p>
            <a:pPr lvl="1"/>
            <a:r>
              <a:rPr lang="es-ES" sz="1800" smtClean="0"/>
              <a:t>Bancos e instituciones de crédito</a:t>
            </a:r>
          </a:p>
          <a:p>
            <a:pPr lvl="1"/>
            <a:r>
              <a:rPr lang="es-ES" sz="1800" smtClean="0"/>
              <a:t>Caja</a:t>
            </a: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Circulante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Recursos propios</a:t>
            </a:r>
          </a:p>
          <a:p>
            <a:pPr lvl="1"/>
            <a:r>
              <a:rPr lang="es-ES" smtClean="0"/>
              <a:t>Capital (empresas individuales)</a:t>
            </a:r>
          </a:p>
          <a:p>
            <a:pPr lvl="1"/>
            <a:r>
              <a:rPr lang="es-ES" smtClean="0"/>
              <a:t>Capital Social  (sociedades mercantiles)</a:t>
            </a:r>
          </a:p>
          <a:p>
            <a:pPr lvl="1"/>
            <a:r>
              <a:rPr lang="es-ES" smtClean="0"/>
              <a:t>Reservas (beneficios no repartidos)</a:t>
            </a:r>
          </a:p>
          <a:p>
            <a:pPr lvl="1"/>
            <a:r>
              <a:rPr lang="es-ES" smtClean="0"/>
              <a:t>Pérdidas y ganancias (Pérdidas en negativo)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Exigible a largo plazo</a:t>
            </a:r>
          </a:p>
          <a:p>
            <a:pPr lvl="1"/>
            <a:r>
              <a:rPr lang="es-ES" smtClean="0"/>
              <a:t>Proveedores a largo plazo</a:t>
            </a:r>
          </a:p>
          <a:p>
            <a:pPr lvl="1"/>
            <a:r>
              <a:rPr lang="es-ES" smtClean="0"/>
              <a:t>Efectos a pagar a largo plazo</a:t>
            </a:r>
          </a:p>
          <a:p>
            <a:pPr lvl="1"/>
            <a:r>
              <a:rPr lang="es-ES" smtClean="0"/>
              <a:t>Deudas a entidades bancarias a largo plazo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 Fijo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Exigible a corto plazo</a:t>
            </a:r>
          </a:p>
          <a:p>
            <a:pPr lvl="1"/>
            <a:r>
              <a:rPr lang="es-ES" smtClean="0"/>
              <a:t>Proveedores</a:t>
            </a:r>
          </a:p>
          <a:p>
            <a:pPr lvl="1"/>
            <a:r>
              <a:rPr lang="es-ES" smtClean="0"/>
              <a:t>Proveedores efectos comerciales a pagar</a:t>
            </a:r>
          </a:p>
          <a:p>
            <a:pPr lvl="1"/>
            <a:r>
              <a:rPr lang="es-ES" smtClean="0"/>
              <a:t>Acreedores por prestación de servicios</a:t>
            </a:r>
          </a:p>
          <a:p>
            <a:pPr lvl="1"/>
            <a:r>
              <a:rPr lang="es-ES" smtClean="0"/>
              <a:t>Acreedores, efectos comerciales a pagar</a:t>
            </a:r>
          </a:p>
          <a:p>
            <a:pPr lvl="1"/>
            <a:r>
              <a:rPr lang="es-ES" smtClean="0"/>
              <a:t>Proveedores de inmovilizado a corto plazo</a:t>
            </a:r>
          </a:p>
          <a:p>
            <a:pPr lvl="1"/>
            <a:r>
              <a:rPr lang="es-ES" smtClean="0"/>
              <a:t>Deudas a corto plazo con entidades de crédito</a:t>
            </a:r>
          </a:p>
          <a:p>
            <a:pPr lvl="1"/>
            <a:r>
              <a:rPr lang="es-ES" smtClean="0"/>
              <a:t>Hacienda Pública acreedora.</a:t>
            </a:r>
          </a:p>
          <a:p>
            <a:pPr lvl="1"/>
            <a:r>
              <a:rPr lang="es-ES" smtClean="0"/>
              <a:t>Organismos de la Seguridad Social acreedores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 Circulante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Recursos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largo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Amortizaciones acumuladas del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Realizable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Disponible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Para conocer el resultado de la actividad de la empresa, es necesario tener en cuanta los gastos e ingresos que se han realizado en la empresa.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Veamos la forma normalizada de definir esos conceptos.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Los cuentas de explotación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Gastos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43011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Compras de mercaderías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Compras de materias primas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Devoluciones de ventas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Rappels sobre ventas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Variación de existencias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Arrendamientos y cánones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Servicios de profesionales independientes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Transportes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Servicios bancarios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3012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Suministros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Impuestos sobre beneficios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Otros tributos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Sueldos y salarios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Seguridad Social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Intereses de deuda a largo plazo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Intereses de deuda a corto plazo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Descuentos sobre ventas por pronto pago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Amortización del Inmovilizado.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Ventas de mercaderías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Prestaciones de servicios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Devoluciones de compras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Rappels por compras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Ingresos por arrendamientos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Descuentos sobre compras por pronto pago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Otros ingresos financieros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Ingresos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423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209800"/>
                <a:gridCol w="1905000"/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                     CUENTA DE PERDIDAS Y GANANCIAS                    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Ganancias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(Ingresos-gastos)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s-ES" sz="3200" dirty="0" smtClean="0">
                <a:ea typeface="+mj-ea"/>
                <a:cs typeface="+mj-cs"/>
              </a:rPr>
              <a:t>BALANCE</a:t>
            </a:r>
            <a:r>
              <a:rPr lang="es-ES" sz="3200" dirty="0" smtClean="0">
                <a:ea typeface="+mj-ea"/>
                <a:cs typeface="+mj-cs"/>
              </a:rPr>
              <a:t> </a:t>
            </a:r>
            <a:r>
              <a:rPr lang="es-ES" sz="3200" dirty="0">
                <a:ea typeface="+mj-ea"/>
                <a:cs typeface="+mj-cs"/>
              </a:rPr>
              <a:t>D</a:t>
            </a:r>
            <a:r>
              <a:rPr lang="es-ES" sz="3200" dirty="0" smtClean="0">
                <a:ea typeface="+mj-ea"/>
                <a:cs typeface="+mj-cs"/>
              </a:rPr>
              <a:t>E EXPLOTACI</a:t>
            </a:r>
            <a:r>
              <a:rPr lang="es-ES" sz="3200" dirty="0" smtClean="0">
                <a:ea typeface="+mj-ea"/>
                <a:cs typeface="+mj-cs"/>
              </a:rPr>
              <a:t>Ó</a:t>
            </a:r>
            <a:r>
              <a:rPr lang="es-ES" sz="3200" dirty="0" smtClean="0">
                <a:ea typeface="+mj-ea"/>
                <a:cs typeface="+mj-cs"/>
              </a:rPr>
              <a:t>N O</a:t>
            </a:r>
            <a:br>
              <a:rPr lang="es-ES" sz="3200" dirty="0" smtClean="0">
                <a:ea typeface="+mj-ea"/>
                <a:cs typeface="+mj-cs"/>
              </a:rPr>
            </a:br>
            <a:r>
              <a:rPr lang="es-ES" sz="3200" dirty="0" smtClean="0">
                <a:ea typeface="+mj-ea"/>
                <a:cs typeface="+mj-cs"/>
              </a:rPr>
              <a:t>CUENTA DE P</a:t>
            </a:r>
            <a:r>
              <a:rPr lang="es-ES" sz="3200" dirty="0" smtClean="0">
                <a:ea typeface="+mj-ea"/>
                <a:cs typeface="+mj-cs"/>
              </a:rPr>
              <a:t>É</a:t>
            </a:r>
            <a:r>
              <a:rPr lang="es-ES" sz="3200" dirty="0" smtClean="0">
                <a:ea typeface="+mj-ea"/>
                <a:cs typeface="+mj-cs"/>
              </a:rPr>
              <a:t>RDIDAS </a:t>
            </a:r>
            <a:r>
              <a:rPr lang="es-ES" sz="3200" dirty="0" smtClean="0">
                <a:ea typeface="+mj-ea"/>
                <a:cs typeface="+mj-cs"/>
              </a:rPr>
              <a:t>Y GANACIAS</a:t>
            </a:r>
            <a:endParaRPr lang="es-E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La cuenta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Asiento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Apunte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La mecánica contable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Elemento en que podemos ver el detalla de para cualquier componente del Activo o del Pasivo</a:t>
            </a: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Tiene dos componentes Debe y Haber.</a:t>
            </a:r>
          </a:p>
          <a:p>
            <a:pPr lvl="1"/>
            <a:r>
              <a:rPr lang="es-ES" sz="2400" smtClean="0"/>
              <a:t>Cargar: Añadir en el Debe</a:t>
            </a:r>
          </a:p>
          <a:p>
            <a:pPr lvl="1"/>
            <a:r>
              <a:rPr lang="es-ES" sz="2400" smtClean="0"/>
              <a:t>Abonar. Añadir en el Haber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Cuenta Contable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657600"/>
          <a:ext cx="4876800" cy="2514601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534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Nombre de la cuenta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 smtClean="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Balances.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activo. Aumenta añadiendo en el Debe. Disminuyen añadiendo en el Haber.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Variaciones en la cuenta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Activo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2743994" y="4571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52197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pasivo. Aumenta añadiendo en el Haber. Disminuyen añadiendo en el Deber.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Variaciones en la cuenta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Pasivo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52585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27813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Movimientos en caja (activo).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1.- Inicialmente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3.000 €.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3.- Pagamos 400 €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4. Añadimos 300 €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Saldo Deudor: 2.300 €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variación cuenta activo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52984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3.300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Compra a proveedor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1.- Compramos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ordenador de 1000€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3.- Compramos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Impresora de 500 €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4. Pagamos 400 €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Saldo Acreedor: 500 €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variación cuenta pasivo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83464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Es la entrada mínima en contabilidad hay que anotar la cuenta, la cantidad y el concepto al que se hace referencia y si la cantidad va al Debe o al Haber.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Apunte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71600" y="3962400"/>
          <a:ext cx="5740400" cy="91440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47800" y="5181600"/>
          <a:ext cx="5740400" cy="109728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Toda entrada de dinero en una o varias cuentas implica la salida de ese dinero en otra u otras cuentas. 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 este conjunto de apuntes o anotaciones se denomina </a:t>
            </a:r>
            <a:r>
              <a:rPr lang="es-ES" b="1" smtClean="0">
                <a:ea typeface="ＭＳ Ｐゴシック" pitchFamily="40" charset="-128"/>
                <a:cs typeface="ＭＳ Ｐゴシック" pitchFamily="40" charset="-128"/>
              </a:rPr>
              <a:t>Asiento</a:t>
            </a: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. La suma de las cantidades del Debe son las mismas de las del Haber.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Pueden ser de partida doble (hay dos cuentas) o de partida múltiple.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Asientos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de asiento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3429000"/>
          <a:ext cx="5778500" cy="2011680"/>
        </p:xfrm>
        <a:graphic>
          <a:graphicData uri="http://schemas.openxmlformats.org/drawingml/2006/table">
            <a:tbl>
              <a:tblPr/>
              <a:tblGrid>
                <a:gridCol w="1435100"/>
                <a:gridCol w="1473200"/>
                <a:gridCol w="1435100"/>
                <a:gridCol w="1435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566" name="6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1905000"/>
          </a:xfrm>
        </p:spPr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Compramos un Ordenador que cuesta 1.180 €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SALDO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En el aparecen consecutivamente todos los asientos, figurando un número y una fecha para cada asiento.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El número de asiento es correlativo y avanza con la fecha. 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Fecha del asiento n +1 ≥ Fecha del asiento n</a:t>
            </a: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diario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76400" y="3276600"/>
          <a:ext cx="6496050" cy="3108960"/>
        </p:xfrm>
        <a:graphic>
          <a:graphicData uri="http://schemas.openxmlformats.org/drawingml/2006/table">
            <a:tbl>
              <a:tblPr/>
              <a:tblGrid>
                <a:gridCol w="1076325"/>
                <a:gridCol w="1133475"/>
                <a:gridCol w="1019175"/>
                <a:gridCol w="1114425"/>
                <a:gridCol w="1076325"/>
                <a:gridCol w="10763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En el aparecen todas las cuentas de la empresa, con todas las anotaciones que se han reflejado en el diario.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Mayor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de libro Mayor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09600" y="1371600"/>
          <a:ext cx="7156450" cy="5788344"/>
        </p:xfrm>
        <a:graphic>
          <a:graphicData uri="http://schemas.openxmlformats.org/drawingml/2006/table">
            <a:tbl>
              <a:tblPr/>
              <a:tblGrid>
                <a:gridCol w="1257300"/>
                <a:gridCol w="1739900"/>
                <a:gridCol w="1073150"/>
                <a:gridCol w="1257300"/>
                <a:gridCol w="838200"/>
                <a:gridCol w="990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Hacienda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IVA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Proveedores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- 1.180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x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Introducción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Patrimonio Empresa: Conjunto de bienes, derechos y obligaciones. </a:t>
            </a:r>
          </a:p>
          <a:p>
            <a:pPr lvl="1"/>
            <a:r>
              <a:rPr lang="es-ES" sz="2200" smtClean="0"/>
              <a:t>Bienes: todo aquello que puede ser valorado económicamente.</a:t>
            </a:r>
          </a:p>
          <a:p>
            <a:pPr lvl="1"/>
            <a:r>
              <a:rPr lang="es-ES" sz="2200" smtClean="0"/>
              <a:t>Derechos (de cobro): son las deudas que los clientes u otros deudores tiene con la empresa.</a:t>
            </a:r>
          </a:p>
          <a:p>
            <a:pPr lvl="1"/>
            <a:r>
              <a:rPr lang="es-ES" sz="2200" smtClean="0"/>
              <a:t>Obligaciones(de pago): son las deudas que tiene la empresa a proveedores u otros acreedores.</a:t>
            </a:r>
          </a:p>
          <a:p>
            <a:pPr lvl="1"/>
            <a:endParaRPr lang="es-E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Contabilidad:</a:t>
            </a:r>
          </a:p>
          <a:p>
            <a:pPr lvl="1"/>
            <a:r>
              <a:rPr lang="es-ES" sz="2400" smtClean="0"/>
              <a:t>Estudio del patrimonio empresarial.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Visión:</a:t>
            </a:r>
          </a:p>
          <a:p>
            <a:pPr lvl="1"/>
            <a:r>
              <a:rPr lang="es-ES" sz="2400" smtClean="0"/>
              <a:t>Estática: Situación de la empresa en un momento dado.</a:t>
            </a:r>
          </a:p>
          <a:p>
            <a:pPr lvl="1"/>
            <a:r>
              <a:rPr lang="es-ES" sz="2400" smtClean="0"/>
              <a:t>Dinámica: registro de las variaciones.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Sistema de Información para:</a:t>
            </a:r>
          </a:p>
          <a:p>
            <a:pPr lvl="1"/>
            <a:r>
              <a:rPr lang="es-ES" sz="2400" smtClean="0"/>
              <a:t>Propietarios</a:t>
            </a:r>
          </a:p>
          <a:p>
            <a:pPr lvl="1"/>
            <a:r>
              <a:rPr lang="es-ES" sz="2400" smtClean="0"/>
              <a:t>Directivos</a:t>
            </a:r>
          </a:p>
          <a:p>
            <a:pPr lvl="1"/>
            <a:r>
              <a:rPr lang="es-ES" sz="2400" smtClean="0"/>
              <a:t>Trabajadores</a:t>
            </a:r>
          </a:p>
          <a:p>
            <a:pPr lvl="1"/>
            <a:r>
              <a:rPr lang="es-ES" sz="2400" smtClean="0"/>
              <a:t>Externos. Acreedores y deudores de la empresa.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La Contabilidad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patrimonio neto o neto o recursos propios </a:t>
            </a: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patrimonio neto = bienes + derechos –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activo = bienes + </a:t>
            </a: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derechos </a:t>
            </a: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pasivo exigible =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patrimonio neto = activo – pasivo exigible </a:t>
            </a: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pasivo total  o pasivo = patrimonio neto + pasivo exigible</a:t>
            </a:r>
          </a:p>
          <a:p>
            <a:pPr algn="ctr">
              <a:buFont typeface="Wingdings 3" pitchFamily="8" charset="2"/>
              <a:buNone/>
            </a:pP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algn="ctr"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pasivo = activo</a:t>
            </a:r>
          </a:p>
          <a:p>
            <a:pPr>
              <a:buFont typeface="Wingdings 3" pitchFamily="8" charset="2"/>
              <a:buNone/>
            </a:pP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Activo : estructura económica.</a:t>
            </a:r>
          </a:p>
          <a:p>
            <a:pPr>
              <a:buFont typeface="Wingdings 3" pitchFamily="8" charset="2"/>
              <a:buNone/>
            </a:pP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Pasivo: estructura financiera.</a:t>
            </a:r>
          </a:p>
          <a:p>
            <a:pPr>
              <a:buFont typeface="Wingdings 3" pitchFamily="8" charset="2"/>
              <a:buNone/>
            </a:pP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Patrimonio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Activo Fijo: elementos del patrimonio que permanecen más de un ejercicio.</a:t>
            </a:r>
          </a:p>
          <a:p>
            <a:pPr lvl="1"/>
            <a:r>
              <a:rPr lang="es-ES" smtClean="0"/>
              <a:t>Inmovilizado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Activo Circulante: elementos del patrimonio que permanecen menos de un ejercicio.</a:t>
            </a:r>
          </a:p>
          <a:p>
            <a:pPr lvl="1"/>
            <a:r>
              <a:rPr lang="es-ES" smtClean="0"/>
              <a:t>Existencias</a:t>
            </a:r>
          </a:p>
          <a:p>
            <a:pPr lvl="1"/>
            <a:r>
              <a:rPr lang="es-ES" smtClean="0"/>
              <a:t>Realizable</a:t>
            </a:r>
          </a:p>
          <a:p>
            <a:pPr lvl="1"/>
            <a:r>
              <a:rPr lang="es-ES" smtClean="0"/>
              <a:t>Disponible</a:t>
            </a: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Pasivo Fijo</a:t>
            </a:r>
          </a:p>
          <a:p>
            <a:pPr lvl="1"/>
            <a:r>
              <a:rPr lang="es-ES" smtClean="0"/>
              <a:t>Recursos propios o neto patrimonial</a:t>
            </a:r>
          </a:p>
          <a:p>
            <a:pPr lvl="2"/>
            <a:r>
              <a:rPr lang="es-ES" smtClean="0"/>
              <a:t>Capital, dividendos no repartidos.</a:t>
            </a:r>
          </a:p>
          <a:p>
            <a:pPr lvl="1"/>
            <a:r>
              <a:rPr lang="es-ES" smtClean="0"/>
              <a:t>Exigible a largo plazo</a:t>
            </a:r>
          </a:p>
          <a:p>
            <a:pPr lvl="2"/>
            <a:r>
              <a:rPr lang="es-ES" smtClean="0"/>
              <a:t>Deuda a devolver a mas de un año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Pasivo Circulante</a:t>
            </a:r>
          </a:p>
          <a:p>
            <a:pPr lvl="1"/>
            <a:r>
              <a:rPr lang="es-ES" smtClean="0"/>
              <a:t>Exigible a corto plazo.</a:t>
            </a:r>
          </a:p>
          <a:p>
            <a:pPr lvl="2"/>
            <a:r>
              <a:rPr lang="es-ES" smtClean="0"/>
              <a:t>Deuda a devolver a menos de un año.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Inmovilizado material</a:t>
            </a:r>
          </a:p>
          <a:p>
            <a:pPr lvl="1"/>
            <a:r>
              <a:rPr lang="es-ES" sz="2000" dirty="0" smtClean="0"/>
              <a:t>Terrenos y bienes naturales</a:t>
            </a:r>
          </a:p>
          <a:p>
            <a:pPr lvl="1"/>
            <a:r>
              <a:rPr lang="es-ES" sz="2000" dirty="0" smtClean="0"/>
              <a:t>Construcciones</a:t>
            </a:r>
          </a:p>
          <a:p>
            <a:pPr lvl="1"/>
            <a:r>
              <a:rPr lang="es-ES" sz="2000" dirty="0" smtClean="0"/>
              <a:t>Instalaciones técnicas</a:t>
            </a:r>
          </a:p>
          <a:p>
            <a:pPr lvl="1"/>
            <a:r>
              <a:rPr lang="es-ES" sz="2000" dirty="0" smtClean="0"/>
              <a:t>Maquinaria</a:t>
            </a:r>
          </a:p>
          <a:p>
            <a:pPr lvl="1"/>
            <a:r>
              <a:rPr lang="es-ES" sz="2000" dirty="0" smtClean="0"/>
              <a:t>Mobiliario</a:t>
            </a:r>
          </a:p>
          <a:p>
            <a:pPr lvl="1"/>
            <a:r>
              <a:rPr lang="es-ES" sz="2000" dirty="0" smtClean="0"/>
              <a:t>Equipos para proceso de la Información</a:t>
            </a:r>
          </a:p>
          <a:p>
            <a:pPr lvl="1"/>
            <a:r>
              <a:rPr lang="es-ES" sz="2000" dirty="0" smtClean="0"/>
              <a:t>Elementos de transportes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Inmovilizado inmaterial</a:t>
            </a:r>
          </a:p>
          <a:p>
            <a:pPr lvl="1"/>
            <a:r>
              <a:rPr lang="es-ES" sz="2000" dirty="0" smtClean="0"/>
              <a:t>Propiedad Industrial</a:t>
            </a:r>
          </a:p>
          <a:p>
            <a:pPr lvl="1"/>
            <a:r>
              <a:rPr lang="es-ES" sz="2000" dirty="0" smtClean="0"/>
              <a:t>Fondo de </a:t>
            </a:r>
            <a:r>
              <a:rPr lang="es-ES" sz="2000" dirty="0" smtClean="0"/>
              <a:t>Comercio</a:t>
            </a:r>
          </a:p>
          <a:p>
            <a:pPr lvl="1"/>
            <a:r>
              <a:rPr lang="es-ES" sz="2000" dirty="0" smtClean="0"/>
              <a:t>Aplicaciones </a:t>
            </a:r>
            <a:r>
              <a:rPr lang="es-ES" sz="2000" dirty="0" smtClean="0"/>
              <a:t>Informáticas</a:t>
            </a:r>
          </a:p>
          <a:p>
            <a:pPr lvl="1"/>
            <a:endParaRPr lang="es-ES" sz="1500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Fijo: Inmovilizado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Inmovilizado financiero</a:t>
            </a:r>
          </a:p>
          <a:p>
            <a:pPr lvl="1"/>
            <a:r>
              <a:rPr lang="es-ES" sz="2400" smtClean="0"/>
              <a:t>Inversiones financieras en capital (en otras empresas)</a:t>
            </a:r>
          </a:p>
          <a:p>
            <a:pPr lvl="1"/>
            <a:r>
              <a:rPr lang="es-ES" sz="2400" smtClean="0"/>
              <a:t>Valores de renta fija</a:t>
            </a:r>
          </a:p>
          <a:p>
            <a:pPr lvl="1"/>
            <a:r>
              <a:rPr lang="es-ES" sz="2400" smtClean="0"/>
              <a:t>Créditos a largo plazo. (concedidos por la empresa)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Amortizaciones acumuladas del Inventario</a:t>
            </a:r>
          </a:p>
          <a:p>
            <a:pPr lvl="1"/>
            <a:r>
              <a:rPr lang="es-ES" sz="2400" smtClean="0"/>
              <a:t>Amortizaciones acumuladas del Inventario material</a:t>
            </a:r>
          </a:p>
          <a:p>
            <a:pPr lvl="1"/>
            <a:r>
              <a:rPr lang="es-ES" sz="2400" smtClean="0"/>
              <a:t>Amortizaciones acumuladas del Inventario inmaterial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* Amortización: valoración de la depreciación de un bien. Coste del bien / años de uso.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Fijo: Inmovilizado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8070</TotalTime>
  <Words>1255</Words>
  <Application>Microsoft Macintosh PowerPoint</Application>
  <PresentationFormat>Presentación en pantalla (4:3)</PresentationFormat>
  <Paragraphs>416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Arial Narrow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Arial</vt:lpstr>
      <vt:lpstr>11_Concurrencia</vt:lpstr>
      <vt:lpstr>Tema 7: Procesos financieros</vt:lpstr>
      <vt:lpstr>Índice</vt:lpstr>
      <vt:lpstr>Introducción</vt:lpstr>
      <vt:lpstr>La Contabilidad </vt:lpstr>
      <vt:lpstr>El Patrimonio</vt:lpstr>
      <vt:lpstr>Activo</vt:lpstr>
      <vt:lpstr>Pasivo</vt:lpstr>
      <vt:lpstr>Activo Fijo: Inmovilizado</vt:lpstr>
      <vt:lpstr>Activo Fijo: Inmovilizado </vt:lpstr>
      <vt:lpstr>Activo Circulante</vt:lpstr>
      <vt:lpstr>Pasivo Fijo</vt:lpstr>
      <vt:lpstr>Pasivo Circulante</vt:lpstr>
      <vt:lpstr>Balance de Situación</vt:lpstr>
      <vt:lpstr>Los cuentas de explotación</vt:lpstr>
      <vt:lpstr>Gastos</vt:lpstr>
      <vt:lpstr>Ingresos</vt:lpstr>
      <vt:lpstr>BALANCE DE EXPLOTACIÓN O CUENTA DE PÉRDIDAS Y GANACIAS</vt:lpstr>
      <vt:lpstr>La mecánica contable</vt:lpstr>
      <vt:lpstr>Cuenta Contable</vt:lpstr>
      <vt:lpstr>Variaciones en la cuenta</vt:lpstr>
      <vt:lpstr>Variaciones en la cuenta</vt:lpstr>
      <vt:lpstr>Ejemplo variación cuenta activo</vt:lpstr>
      <vt:lpstr>Ejemplo variación cuenta pasivo</vt:lpstr>
      <vt:lpstr>Apunte</vt:lpstr>
      <vt:lpstr>Asientos</vt:lpstr>
      <vt:lpstr>Ejemplo de asiento</vt:lpstr>
      <vt:lpstr>El libro diario</vt:lpstr>
      <vt:lpstr>El libro Mayor</vt:lpstr>
      <vt:lpstr>Ejemplo de libro Mayor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Usuario de Microsoft Office</cp:lastModifiedBy>
  <cp:revision>796</cp:revision>
  <cp:lastPrinted>1601-01-01T00:00:00Z</cp:lastPrinted>
  <dcterms:created xsi:type="dcterms:W3CDTF">2015-10-20T10:29:07Z</dcterms:created>
  <dcterms:modified xsi:type="dcterms:W3CDTF">2017-10-23T15:26:44Z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