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/>
          <a:lstStyle/>
          <a:p>
            <a:pPr>
              <a:defRPr b="1" sz="1300" spc="-1">
                <a:solidFill>
                  <a:srgbClr val="000000"/>
                </a:solidFill>
                <a:latin typeface="Arial"/>
              </a:defRPr>
            </a:pPr>
            <a:r>
              <a:rPr b="1" sz="1300" spc="-1">
                <a:solidFill>
                  <a:srgbClr val="000000"/>
                </a:solidFill>
                <a:latin typeface="Arial"/>
              </a:rPr>
              <a:t>Mean Average Precision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lucene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0.005840271</c:v>
                </c:pt>
                <c:pt idx="1">
                  <c:v>0.005818465</c:v>
                </c:pt>
                <c:pt idx="2">
                  <c:v>0.005218619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sora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0.010545713</c:v>
                </c:pt>
                <c:pt idx="1">
                  <c:v>0.01161322</c:v>
                </c:pt>
                <c:pt idx="2">
                  <c:v>0.012199076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sopra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0.012697585</c:v>
                </c:pt>
                <c:pt idx="1">
                  <c:v>0.01613259</c:v>
                </c:pt>
                <c:pt idx="2">
                  <c:v>0.0285042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extended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triangle"/>
            <c:size val="8"/>
            <c:spPr>
              <a:solidFill>
                <a:srgbClr val="579d1c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0.042391866</c:v>
                </c:pt>
                <c:pt idx="1">
                  <c:v>0.042116053</c:v>
                </c:pt>
                <c:pt idx="2">
                  <c:v>0.0450998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53393078"/>
        <c:axId val="2852257"/>
      </c:lineChart>
      <c:catAx>
        <c:axId val="5339307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1" sz="900" spc="-1">
                    <a:solidFill>
                      <a:srgbClr val="000000"/>
                    </a:solidFill>
                    <a:latin typeface="Arial"/>
                  </a:defRPr>
                </a:pPr>
                <a:r>
                  <a:rPr b="1" sz="900" spc="-1">
                    <a:solidFill>
                      <a:srgbClr val="000000"/>
                    </a:solidFill>
                    <a:latin typeface="Arial"/>
                  </a:rPr>
                  <a:t>gamma</a:t>
                </a:r>
              </a:p>
            </c:rich>
          </c:tx>
          <c:overlay val="0"/>
        </c:title>
        <c:numFmt formatCode="GG/MM/AAAA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p>
            <a:pPr>
              <a:defRPr sz="1000" spc="-1">
                <a:solidFill>
                  <a:srgbClr val="000000"/>
                </a:solidFill>
                <a:latin typeface="Arial"/>
              </a:defRPr>
            </a:pPr>
          </a:p>
        </c:txPr>
        <c:crossAx val="2852257"/>
        <c:crosses val="autoZero"/>
        <c:auto val="1"/>
        <c:lblAlgn val="ctr"/>
        <c:lblOffset val="100"/>
      </c:catAx>
      <c:valAx>
        <c:axId val="285225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Standard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p>
            <a:pPr>
              <a:defRPr sz="1000" spc="-1">
                <a:solidFill>
                  <a:srgbClr val="000000"/>
                </a:solidFill>
                <a:latin typeface="Arial"/>
              </a:defRPr>
            </a:pPr>
          </a:p>
        </c:txPr>
        <c:crossAx val="53393078"/>
        <c:crosses val="autoZero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/>
          <a:lstStyle/>
          <a:p>
            <a:pPr>
              <a:defRPr b="1" sz="1300" spc="-1">
                <a:solidFill>
                  <a:srgbClr val="000000"/>
                </a:solidFill>
                <a:latin typeface="Arial"/>
              </a:defRPr>
            </a:pPr>
            <a:r>
              <a:rPr b="1" sz="1300" spc="-1">
                <a:solidFill>
                  <a:srgbClr val="000000"/>
                </a:solidFill>
                <a:latin typeface="Arial"/>
              </a:rPr>
              <a:t>Mean Reciprocal Rank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424859246427"/>
          <c:y val="0.202993315896542"/>
          <c:w val="0.698830662624513"/>
          <c:h val="0.556814879395525"/>
        </c:manualLayout>
      </c:layout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lucene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0.1285</c:v>
                </c:pt>
                <c:pt idx="1">
                  <c:v>0.1235</c:v>
                </c:pt>
                <c:pt idx="2">
                  <c:v>0.1165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sora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0.1445</c:v>
                </c:pt>
                <c:pt idx="1">
                  <c:v>0.141</c:v>
                </c:pt>
                <c:pt idx="2">
                  <c:v>0.1315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sopra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0.151</c:v>
                </c:pt>
                <c:pt idx="1">
                  <c:v>0.1725</c:v>
                </c:pt>
                <c:pt idx="2">
                  <c:v>0.2335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extended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triangle"/>
            <c:size val="8"/>
            <c:spPr>
              <a:solidFill>
                <a:srgbClr val="579d1c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0.247</c:v>
                </c:pt>
                <c:pt idx="1">
                  <c:v>0.253</c:v>
                </c:pt>
                <c:pt idx="2">
                  <c:v>0.244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75477890"/>
        <c:axId val="24328012"/>
      </c:lineChart>
      <c:catAx>
        <c:axId val="7547789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1" sz="900" spc="-1">
                    <a:solidFill>
                      <a:srgbClr val="000000"/>
                    </a:solidFill>
                    <a:latin typeface="Arial"/>
                  </a:defRPr>
                </a:pPr>
                <a:r>
                  <a:rPr b="1" sz="900" spc="-1">
                    <a:solidFill>
                      <a:srgbClr val="000000"/>
                    </a:solidFill>
                    <a:latin typeface="Arial"/>
                  </a:rPr>
                  <a:t>gamma</a:t>
                </a:r>
              </a:p>
            </c:rich>
          </c:tx>
          <c:overlay val="0"/>
        </c:title>
        <c:numFmt formatCode="GG/MM/AAAA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p>
            <a:pPr>
              <a:defRPr sz="1000" spc="-1">
                <a:solidFill>
                  <a:srgbClr val="000000"/>
                </a:solidFill>
                <a:latin typeface="Arial"/>
              </a:defRPr>
            </a:pPr>
          </a:p>
        </c:txPr>
        <c:crossAx val="24328012"/>
        <c:crosses val="autoZero"/>
        <c:auto val="1"/>
        <c:lblAlgn val="ctr"/>
        <c:lblOffset val="100"/>
      </c:catAx>
      <c:valAx>
        <c:axId val="2432801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Standard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p>
            <a:pPr>
              <a:defRPr sz="1000" spc="-1">
                <a:solidFill>
                  <a:srgbClr val="000000"/>
                </a:solidFill>
                <a:latin typeface="Arial"/>
              </a:defRPr>
            </a:pPr>
          </a:p>
        </c:txPr>
        <c:crossAx val="75477890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88474493571785"/>
          <c:y val="0.305887633591977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 spc="-1">
                <a:latin typeface="Arial"/>
              </a:rPr>
              <a:t>Fai clic per modificare il formato delle note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 spc="-1">
                <a:latin typeface="Times New Roman"/>
              </a:rPr>
              <a:t>&lt;intestazione&gt;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 spc="-1">
                <a:latin typeface="Times New Roman"/>
              </a:rPr>
              <a:t>&lt;data/ora&gt;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 spc="-1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BD58F8-50DB-4383-B2A0-4231D7A9887D}" type="slidenum">
              <a:rPr lang="it-IT" sz="1400" spc="-1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L’extended da mettere in fondo alla presentazione.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0CAF11-D449-46F0-95B7-C2CFAC5BFACD}" type="slidenum">
              <a:rPr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L’extended da mettere in fondo alla presentazione.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22B6B4-3BCB-4020-97DC-893AABD44E08}" type="slidenum">
              <a:rPr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it-IT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23/09/16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CE626B-15B5-4F42-9E3F-E6CFFF0FE18B}" type="slidenum">
              <a:rPr lang="it-I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Fai clic per modificare il formato del testo della struttura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Calibri"/>
              </a:rPr>
              <a:t>Secondo livello struttura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Terzo livello struttura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Quarto livello struttura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Quinto livello struttura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Sesto livello struttura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 clic per modificare il formato del testo della struttura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Secondo livello struttura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Terzo livello struttura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livello struttura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livello struttura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Sesto livello struttura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Settimo livello strutturaClick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23/09/16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6E033B-7D4D-46D6-9066-B306D0DABFDD}" type="slidenum">
              <a:rPr lang="it-I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SoPRa: a new Social Personalized Ranking function for improving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search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372040" y="5918040"/>
            <a:ext cx="6400440" cy="80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it-IT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Muzzini Filippo, Coriale Nico</a:t>
            </a:r>
            <a:endParaRPr/>
          </a:p>
          <a:p>
            <a:pPr algn="r">
              <a:lnSpc>
                <a:spcPct val="100000"/>
              </a:lnSpc>
            </a:pPr>
            <a:r>
              <a:rPr lang="it-IT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G.A.V.I. 2015/16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SoPRa Extended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164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Versione estesa dell’algoritmo.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tiene conto anche della 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similarità </a:t>
            </a:r>
            <a:r>
              <a:rPr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 l’utente che sottopone la query e tutti gli utenti che annotano i documenti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974520" y="3656160"/>
            <a:ext cx="6143040" cy="120996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776680" y="3656160"/>
            <a:ext cx="1767600" cy="577080"/>
          </a:xfrm>
          <a:prstGeom prst="frame">
            <a:avLst>
              <a:gd name="adj1" fmla="val 3924"/>
            </a:avLst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pic>
        <p:nvPicPr>
          <p:cNvPr id="124" name="Picture 6" descr=""/>
          <p:cNvPicPr/>
          <p:nvPr/>
        </p:nvPicPr>
        <p:blipFill>
          <a:blip r:embed="rId2"/>
          <a:stretch/>
        </p:blipFill>
        <p:spPr>
          <a:xfrm>
            <a:off x="1880280" y="5354280"/>
            <a:ext cx="4125600" cy="290160"/>
          </a:xfrm>
          <a:prstGeom prst="rect">
            <a:avLst/>
          </a:prstGeom>
          <a:ln>
            <a:noFill/>
          </a:ln>
        </p:spPr>
      </p:pic>
      <p:sp>
        <p:nvSpPr>
          <p:cNvPr id="125" name="Line 4"/>
          <p:cNvSpPr/>
          <p:nvPr/>
        </p:nvSpPr>
        <p:spPr>
          <a:xfrm>
            <a:off x="5526360" y="4087080"/>
            <a:ext cx="479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Implementazione SoPRa Extended</a:t>
            </a:r>
            <a:endParaRPr/>
          </a:p>
        </p:txBody>
      </p:sp>
      <p:pic>
        <p:nvPicPr>
          <p:cNvPr id="127" name="Picture 2" descr=""/>
          <p:cNvPicPr/>
          <p:nvPr/>
        </p:nvPicPr>
        <p:blipFill>
          <a:blip r:embed="rId1"/>
          <a:srcRect l="0" t="1717" r="0" b="0"/>
          <a:stretch/>
        </p:blipFill>
        <p:spPr>
          <a:xfrm>
            <a:off x="215640" y="1662480"/>
            <a:ext cx="8774280" cy="368568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5579280" y="5275080"/>
            <a:ext cx="3107160" cy="61200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9" name="Line 2"/>
          <p:cNvSpPr/>
          <p:nvPr/>
        </p:nvSpPr>
        <p:spPr>
          <a:xfrm>
            <a:off x="2024280" y="3409560"/>
            <a:ext cx="2031840" cy="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 get_user_has_tagged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19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Dato un documento (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docID)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restituisce un array contenente gli utenti (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userID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che vi hanno inserito dei tag.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Struttura dati di supporto:</a:t>
            </a:r>
            <a:endParaRPr/>
          </a:p>
          <a:p>
            <a:pPr lvl="4" marL="2057400" indent="-228240" algn="just">
              <a:lnSpc>
                <a:spcPct val="100000"/>
              </a:lnSpc>
              <a:buClr>
                <a:srgbClr val="0000ff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 &lt;docID, HashMap&lt;userID, tags&gt;&gt;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e valutazione delle prestazioni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70080"/>
            <a:ext cx="8229240" cy="485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Selezione casuale, per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n=2000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prove, di coppie utente-tag, considerate come query.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documenti rilevanti sono estratti dal metodo </a:t>
            </a:r>
            <a:r>
              <a:rPr i="1" lang="en-US" sz="2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getRelevant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34" name="Picture 5" descr=""/>
          <p:cNvPicPr/>
          <p:nvPr/>
        </p:nvPicPr>
        <p:blipFill>
          <a:blip r:embed="rId1"/>
          <a:stretch/>
        </p:blipFill>
        <p:spPr>
          <a:xfrm>
            <a:off x="518760" y="3020760"/>
            <a:ext cx="7594200" cy="2717280"/>
          </a:xfrm>
          <a:prstGeom prst="rect">
            <a:avLst/>
          </a:prstGeom>
          <a:ln>
            <a:noFill/>
          </a:ln>
        </p:spPr>
      </p:pic>
      <p:graphicFrame>
        <p:nvGraphicFramePr>
          <p:cNvPr id="135" name="Table 3"/>
          <p:cNvGraphicFramePr/>
          <p:nvPr/>
        </p:nvGraphicFramePr>
        <p:xfrm>
          <a:off x="457200" y="6099480"/>
          <a:ext cx="8229240" cy="542880"/>
        </p:xfrm>
        <a:graphic>
          <a:graphicData uri="http://schemas.openxmlformats.org/drawingml/2006/table">
            <a:tbl>
              <a:tblPr/>
              <a:tblGrid>
                <a:gridCol w="8229240"/>
              </a:tblGrid>
              <a:tr h="542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Ai fini di valutazione sono considerati rilevanti quei documenti che l'utente ha taggato con quel termine poiché un utente userà tag che ritiene rilevanti per quel documento.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e valutazione delle prestazioni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70080"/>
            <a:ext cx="8229240" cy="485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operazioni nella slide precedente sono state ripetute 3 volte, con diversi valori del parametro 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gamma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comparare le prestazioni sono stati calcolati, per tutte le prove, due indicatori di valutazione: la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 Average Precision (MAP)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la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 Reciprocal Rank (MRR).</a:t>
            </a:r>
            <a:endParaRPr/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4995360" y="2214360"/>
            <a:ext cx="3691080" cy="320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e valutazione delle prestazioni</a:t>
            </a:r>
            <a:endParaRPr/>
          </a:p>
        </p:txBody>
      </p:sp>
      <p:graphicFrame>
        <p:nvGraphicFramePr>
          <p:cNvPr id="140" name="Content Placeholder 6"/>
          <p:cNvGraphicFramePr/>
          <p:nvPr/>
        </p:nvGraphicFramePr>
        <p:xfrm>
          <a:off x="457200" y="2470680"/>
          <a:ext cx="4129920" cy="243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1" name="Chart 7"/>
          <p:cNvGraphicFramePr/>
          <p:nvPr/>
        </p:nvGraphicFramePr>
        <p:xfrm>
          <a:off x="4271760" y="2470680"/>
          <a:ext cx="4155840" cy="247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Conclusioni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L’algoritmo SoPRa e la sua versione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extended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forniscono risultati più precisi rispetto a ricerche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 personalizzate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(matching testuale con Lucene e SOcial RAnking).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Inoltre, all’aumentare della personalizzazione aumenta la bontà dei risultati ottenuti.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Presentazione Algoritmo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145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PASSO 1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Per una query 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un documento 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SoPRa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combina il risultato del matching </a:t>
            </a:r>
            <a:r>
              <a:rPr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testuale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(calcolato con 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Lucene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con il risultato del matching </a:t>
            </a:r>
            <a:r>
              <a:rPr i="1" lang="en-US" sz="2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sociale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88" name="Table 3"/>
          <p:cNvGraphicFramePr/>
          <p:nvPr/>
        </p:nvGraphicFramePr>
        <p:xfrm>
          <a:off x="457200" y="5972400"/>
          <a:ext cx="8229240" cy="542880"/>
        </p:xfrm>
        <a:graphic>
          <a:graphicData uri="http://schemas.openxmlformats.org/drawingml/2006/table">
            <a:tbl>
              <a:tblPr/>
              <a:tblGrid>
                <a:gridCol w="8229240"/>
              </a:tblGrid>
              <a:tr h="80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L’algoritmo usa la rappresentazione Vector Space Model, dove tutte le queries e I documenti sono considerati come vettori.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 rappresentazione sociale è basata sulle annotazioni (tag in questo caso) associate al documento d.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1389600" y="3739320"/>
            <a:ext cx="5785200" cy="54216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5842080" y="3668760"/>
            <a:ext cx="1332720" cy="721440"/>
          </a:xfrm>
          <a:prstGeom prst="donut">
            <a:avLst>
              <a:gd name="adj" fmla="val 4381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91" name="CustomShape 5"/>
          <p:cNvSpPr/>
          <p:nvPr/>
        </p:nvSpPr>
        <p:spPr>
          <a:xfrm>
            <a:off x="3313440" y="3668760"/>
            <a:ext cx="1332720" cy="721440"/>
          </a:xfrm>
          <a:prstGeom prst="donut">
            <a:avLst>
              <a:gd name="adj" fmla="val 4381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1446480" y="4603320"/>
            <a:ext cx="1643760" cy="666720"/>
          </a:xfrm>
          <a:prstGeom prst="wedgeRoundRectCallout">
            <a:avLst>
              <a:gd name="adj1" fmla="val 41640"/>
              <a:gd name="adj2" fmla="val -107516"/>
              <a:gd name="adj3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Parametro per pesare la considerazione delle due rappresentazioni.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Settato a 0,5.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Presentazione Algoritmo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129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PASSO 2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Allo Score(q,d) si aggiunge la stima dell’interesse dell’utente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 il documento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ottenuta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calcolando la similarità tra il profilo di 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la rappresentazione sociale di 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1226520" y="3184560"/>
            <a:ext cx="6682320" cy="58032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1756800" y="4086000"/>
            <a:ext cx="1643760" cy="666720"/>
          </a:xfrm>
          <a:prstGeom prst="wedgeRoundRectCallout">
            <a:avLst>
              <a:gd name="adj1" fmla="val 41640"/>
              <a:gd name="adj2" fmla="val -107516"/>
              <a:gd name="adj3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Parametro per pesare la considerazione delle due grandezze.. </a:t>
            </a:r>
            <a:endParaRPr/>
          </a:p>
        </p:txBody>
      </p:sp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4212000" y="4086000"/>
            <a:ext cx="3957840" cy="25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utilizzato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70080"/>
            <a:ext cx="8229240" cy="485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basato sul sistema di social bookmarking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Delicious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rilasciato nel 2011 all’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International Workshop on Information Heterogeneity and Fusion in Recommender Systems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(Hetrec 2011).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100" name="Table 3"/>
          <p:cNvGraphicFramePr/>
          <p:nvPr/>
        </p:nvGraphicFramePr>
        <p:xfrm>
          <a:off x="2893680" y="3603240"/>
          <a:ext cx="3350520" cy="1482840"/>
        </p:xfrm>
        <a:graphic>
          <a:graphicData uri="http://schemas.openxmlformats.org/drawingml/2006/table">
            <a:tbl>
              <a:tblPr/>
              <a:tblGrid>
                <a:gridCol w="33505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1.867 users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69.226 URLs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53.388 tags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104.799 bookmarks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Costruzione indici per Lucene (v3.6)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70080"/>
            <a:ext cx="8229240" cy="485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 di una struttura dati di supporto per il mapping tra utenti, tags e documenti:</a:t>
            </a:r>
            <a:endParaRPr/>
          </a:p>
          <a:p>
            <a:pPr lvl="4" marL="2057400" indent="-228240" algn="just">
              <a:lnSpc>
                <a:spcPct val="100000"/>
              </a:lnSpc>
              <a:buClr>
                <a:srgbClr val="0000ff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HashMap(&lt;</a:t>
            </a:r>
            <a:r>
              <a:rPr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key_type</a:t>
            </a:r>
            <a:r>
              <a:rPr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value_type</a:t>
            </a:r>
            <a:r>
              <a:rPr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&gt;)</a:t>
            </a:r>
            <a:endParaRPr/>
          </a:p>
        </p:txBody>
      </p:sp>
      <p:graphicFrame>
        <p:nvGraphicFramePr>
          <p:cNvPr id="103" name="Table 3"/>
          <p:cNvGraphicFramePr/>
          <p:nvPr/>
        </p:nvGraphicFramePr>
        <p:xfrm>
          <a:off x="1523880" y="3196080"/>
          <a:ext cx="6095520" cy="2277000"/>
        </p:xfrm>
        <a:graphic>
          <a:graphicData uri="http://schemas.openxmlformats.org/drawingml/2006/table">
            <a:tbl>
              <a:tblPr/>
              <a:tblGrid>
                <a:gridCol w="2031840"/>
                <a:gridCol w="1065240"/>
                <a:gridCol w="2998440"/>
              </a:tblGrid>
              <a:tr h="44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4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DocMap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4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TagMap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 testuale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UserTagMap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 usati dall’user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DocTagMap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 usati per taggare il documento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Costruzione indici per Lucene (v3.6)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70080"/>
            <a:ext cx="8229240" cy="485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Creazione effettiva degli indici per gli utenti (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IndexWriter </a:t>
            </a:r>
            <a:r>
              <a:rPr i="1" lang="en-US" sz="2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uiw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e per i documenti (</a:t>
            </a:r>
            <a:r>
              <a:rPr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IndexWriter </a:t>
            </a:r>
            <a:r>
              <a:rPr i="1" lang="en-US" sz="2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diw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106" name="Table 3"/>
          <p:cNvGraphicFramePr/>
          <p:nvPr/>
        </p:nvGraphicFramePr>
        <p:xfrm>
          <a:off x="1291320" y="2806200"/>
          <a:ext cx="5771160" cy="1481400"/>
        </p:xfrm>
        <a:graphic>
          <a:graphicData uri="http://schemas.openxmlformats.org/drawingml/2006/table">
            <a:tbl>
              <a:tblPr/>
              <a:tblGrid>
                <a:gridCol w="2885400"/>
                <a:gridCol w="288576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Fields dei documenti di </a:t>
                      </a:r>
                      <a:r>
                        <a:rPr b="1" i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uiw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Fields dei documenti di </a:t>
                      </a:r>
                      <a:r>
                        <a:rPr b="1" i="1" lang="it-I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diw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164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ID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 ID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4"/>
          <p:cNvSpPr/>
          <p:nvPr/>
        </p:nvSpPr>
        <p:spPr>
          <a:xfrm flipH="1">
            <a:off x="2116080" y="3836160"/>
            <a:ext cx="536040" cy="10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698400" y="4915800"/>
            <a:ext cx="18550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Elenco di tutti i tag usati dall’utente.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5919480" y="4308840"/>
            <a:ext cx="246600" cy="61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7"/>
          <p:cNvSpPr/>
          <p:nvPr/>
        </p:nvSpPr>
        <p:spPr>
          <a:xfrm>
            <a:off x="5747400" y="4952880"/>
            <a:ext cx="18550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Elenco di tutti i tag usati per taggare il documento.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Implementazione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11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 RILEVANTI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i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LuceneRisultati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costruzione del vettore con i documenti e gli score che matchano la query.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1093680" y="2744640"/>
            <a:ext cx="6836400" cy="328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Implementazione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116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 RILEVANTI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i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SoraRisultati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 la formula per il </a:t>
            </a:r>
            <a:r>
              <a:rPr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cial </a:t>
            </a:r>
            <a:r>
              <a:rPr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nking (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PASSO 1), utilizzando i risultati di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LuceneRisultati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2053080" y="2829240"/>
            <a:ext cx="4410720" cy="311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Implementazione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122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 RILEVANTI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i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SopraRisultati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 gli score SoPRa (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PASSO 2) partendo dai risultati di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SoraRisultati.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1517040" y="2822400"/>
            <a:ext cx="6377760" cy="307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Application>LibreOffice/5.0.3.2$Linux_X86_64 LibreOffice_project/00m0$Build-2</Application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2016-09-13T16:43:33Z</dcterms:created>
  <dc:creator>Coriale</dc:creator>
  <dc:language>it-IT</dc:language>
  <cp:lastModifiedBy>Filippo </cp:lastModifiedBy>
  <dcterms:modified xsi:type="dcterms:W3CDTF">2016-09-23T15:29:31Z</dcterms:modified>
  <cp:revision>62</cp:revision>
  <dc:title>SoPRa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