
<file path=[Content_Types].xml><?xml version="1.0" encoding="utf-8"?>
<Types xmlns="http://schemas.openxmlformats.org/package/2006/content-types">
  <Override PartName="/_rels/.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21.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0.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_rels/presentation.xml.rels" ContentType="application/vnd.openxmlformats-package.relationships+xml"/>
  <Override PartName="/ppt/media/image7.png" ContentType="image/png"/>
  <Override PartName="/ppt/media/image6.png" ContentType="image/pn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Lst>
  <p:sldSz cx="24384000" cy="13716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778040" y="2298600"/>
            <a:ext cx="20827800" cy="4647960"/>
          </a:xfrm>
          <a:prstGeom prst="rect">
            <a:avLst/>
          </a:prstGeom>
        </p:spPr>
        <p:txBody>
          <a:bodyPr lIns="0" rIns="0" tIns="0" bIns="0" anchor="ctr"/>
          <a:p>
            <a:pPr algn="ctr"/>
            <a:endParaRPr b="0" lang="en-US" sz="5000" spc="-1" strike="noStrike">
              <a:solidFill>
                <a:srgbClr val="ffffff"/>
              </a:solidFill>
              <a:uFill>
                <a:solidFill>
                  <a:srgbClr val="ffffff"/>
                </a:solidFill>
              </a:uFill>
              <a:latin typeface="Helvetica Light"/>
            </a:endParaRPr>
          </a:p>
        </p:txBody>
      </p:sp>
      <p:sp>
        <p:nvSpPr>
          <p:cNvPr id="24" name="PlaceHolder 2"/>
          <p:cNvSpPr>
            <a:spLocks noGrp="1"/>
          </p:cNvSpPr>
          <p:nvPr>
            <p:ph type="body"/>
          </p:nvPr>
        </p:nvSpPr>
        <p:spPr>
          <a:xfrm>
            <a:off x="1778040" y="7074000"/>
            <a:ext cx="20827800" cy="757080"/>
          </a:xfrm>
          <a:prstGeom prst="rect">
            <a:avLst/>
          </a:prstGeom>
        </p:spPr>
        <p:txBody>
          <a:bodyPr lIns="0" rIns="0" tIns="0" bIns="0"/>
          <a:p>
            <a:pPr algn="ctr"/>
            <a:endParaRPr b="0" lang="en-US" sz="5200" spc="-1" strike="noStrike">
              <a:solidFill>
                <a:srgbClr val="ffffff"/>
              </a:solidFill>
              <a:uFill>
                <a:solidFill>
                  <a:srgbClr val="ffffff"/>
                </a:solidFill>
              </a:uFill>
              <a:latin typeface="Helvetica Light"/>
            </a:endParaRPr>
          </a:p>
        </p:txBody>
      </p:sp>
      <p:sp>
        <p:nvSpPr>
          <p:cNvPr id="25" name="PlaceHolder 3"/>
          <p:cNvSpPr>
            <a:spLocks noGrp="1"/>
          </p:cNvSpPr>
          <p:nvPr>
            <p:ph type="body"/>
          </p:nvPr>
        </p:nvSpPr>
        <p:spPr>
          <a:xfrm>
            <a:off x="1778040" y="7903440"/>
            <a:ext cx="20827800" cy="757080"/>
          </a:xfrm>
          <a:prstGeom prst="rect">
            <a:avLst/>
          </a:prstGeom>
        </p:spPr>
        <p:txBody>
          <a:bodyPr lIns="0" rIns="0" tIns="0" bIns="0"/>
          <a:p>
            <a:pPr algn="ctr"/>
            <a:endParaRPr b="0" lang="en-US" sz="5200" spc="-1" strike="noStrike">
              <a:solidFill>
                <a:srgbClr val="ffffff"/>
              </a:solidFill>
              <a:uFill>
                <a:solidFill>
                  <a:srgbClr val="ffffff"/>
                </a:solidFill>
              </a:uFill>
              <a:latin typeface="Helvetica Ligh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778040" y="2298600"/>
            <a:ext cx="20827800" cy="4647960"/>
          </a:xfrm>
          <a:prstGeom prst="rect">
            <a:avLst/>
          </a:prstGeom>
        </p:spPr>
        <p:txBody>
          <a:bodyPr lIns="0" rIns="0" tIns="0" bIns="0" anchor="ctr"/>
          <a:p>
            <a:pPr algn="ctr"/>
            <a:endParaRPr b="0" lang="en-US" sz="5000" spc="-1" strike="noStrike">
              <a:solidFill>
                <a:srgbClr val="ffffff"/>
              </a:solidFill>
              <a:uFill>
                <a:solidFill>
                  <a:srgbClr val="ffffff"/>
                </a:solidFill>
              </a:uFill>
              <a:latin typeface="Helvetica Light"/>
            </a:endParaRPr>
          </a:p>
        </p:txBody>
      </p:sp>
      <p:sp>
        <p:nvSpPr>
          <p:cNvPr id="27" name="PlaceHolder 2"/>
          <p:cNvSpPr>
            <a:spLocks noGrp="1"/>
          </p:cNvSpPr>
          <p:nvPr>
            <p:ph type="body"/>
          </p:nvPr>
        </p:nvSpPr>
        <p:spPr>
          <a:xfrm>
            <a:off x="1778040" y="7074000"/>
            <a:ext cx="10163880" cy="757080"/>
          </a:xfrm>
          <a:prstGeom prst="rect">
            <a:avLst/>
          </a:prstGeom>
        </p:spPr>
        <p:txBody>
          <a:bodyPr lIns="0" rIns="0" tIns="0" bIns="0"/>
          <a:p>
            <a:pPr algn="ctr"/>
            <a:endParaRPr b="0" lang="en-US" sz="5200" spc="-1" strike="noStrike">
              <a:solidFill>
                <a:srgbClr val="ffffff"/>
              </a:solidFill>
              <a:uFill>
                <a:solidFill>
                  <a:srgbClr val="ffffff"/>
                </a:solidFill>
              </a:uFill>
              <a:latin typeface="Helvetica Light"/>
            </a:endParaRPr>
          </a:p>
        </p:txBody>
      </p:sp>
      <p:sp>
        <p:nvSpPr>
          <p:cNvPr id="28" name="PlaceHolder 3"/>
          <p:cNvSpPr>
            <a:spLocks noGrp="1"/>
          </p:cNvSpPr>
          <p:nvPr>
            <p:ph type="body"/>
          </p:nvPr>
        </p:nvSpPr>
        <p:spPr>
          <a:xfrm>
            <a:off x="12450600" y="7074000"/>
            <a:ext cx="10163880" cy="757080"/>
          </a:xfrm>
          <a:prstGeom prst="rect">
            <a:avLst/>
          </a:prstGeom>
        </p:spPr>
        <p:txBody>
          <a:bodyPr lIns="0" rIns="0" tIns="0" bIns="0"/>
          <a:p>
            <a:pPr algn="ctr"/>
            <a:endParaRPr b="0" lang="en-US" sz="5200" spc="-1" strike="noStrike">
              <a:solidFill>
                <a:srgbClr val="ffffff"/>
              </a:solidFill>
              <a:uFill>
                <a:solidFill>
                  <a:srgbClr val="ffffff"/>
                </a:solidFill>
              </a:uFill>
              <a:latin typeface="Helvetica Light"/>
            </a:endParaRPr>
          </a:p>
        </p:txBody>
      </p:sp>
      <p:sp>
        <p:nvSpPr>
          <p:cNvPr id="29" name="PlaceHolder 4"/>
          <p:cNvSpPr>
            <a:spLocks noGrp="1"/>
          </p:cNvSpPr>
          <p:nvPr>
            <p:ph type="body"/>
          </p:nvPr>
        </p:nvSpPr>
        <p:spPr>
          <a:xfrm>
            <a:off x="12450600" y="7903440"/>
            <a:ext cx="10163880" cy="757080"/>
          </a:xfrm>
          <a:prstGeom prst="rect">
            <a:avLst/>
          </a:prstGeom>
        </p:spPr>
        <p:txBody>
          <a:bodyPr lIns="0" rIns="0" tIns="0" bIns="0"/>
          <a:p>
            <a:pPr algn="ctr"/>
            <a:endParaRPr b="0" lang="en-US" sz="5200" spc="-1" strike="noStrike">
              <a:solidFill>
                <a:srgbClr val="ffffff"/>
              </a:solidFill>
              <a:uFill>
                <a:solidFill>
                  <a:srgbClr val="ffffff"/>
                </a:solidFill>
              </a:uFill>
              <a:latin typeface="Helvetica Light"/>
            </a:endParaRPr>
          </a:p>
        </p:txBody>
      </p:sp>
      <p:sp>
        <p:nvSpPr>
          <p:cNvPr id="30" name="PlaceHolder 5"/>
          <p:cNvSpPr>
            <a:spLocks noGrp="1"/>
          </p:cNvSpPr>
          <p:nvPr>
            <p:ph type="body"/>
          </p:nvPr>
        </p:nvSpPr>
        <p:spPr>
          <a:xfrm>
            <a:off x="1778040" y="7903440"/>
            <a:ext cx="10163880" cy="757080"/>
          </a:xfrm>
          <a:prstGeom prst="rect">
            <a:avLst/>
          </a:prstGeom>
        </p:spPr>
        <p:txBody>
          <a:bodyPr lIns="0" rIns="0" tIns="0" bIns="0"/>
          <a:p>
            <a:pPr algn="ctr"/>
            <a:endParaRPr b="0" lang="en-US" sz="5200" spc="-1" strike="noStrike">
              <a:solidFill>
                <a:srgbClr val="ffffff"/>
              </a:solidFill>
              <a:uFill>
                <a:solidFill>
                  <a:srgbClr val="ffffff"/>
                </a:solidFill>
              </a:uFill>
              <a:latin typeface="Helvetica Ligh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778040" y="2298600"/>
            <a:ext cx="20827800" cy="4647960"/>
          </a:xfrm>
          <a:prstGeom prst="rect">
            <a:avLst/>
          </a:prstGeom>
        </p:spPr>
        <p:txBody>
          <a:bodyPr lIns="0" rIns="0" tIns="0" bIns="0" anchor="ctr"/>
          <a:p>
            <a:pPr algn="ctr"/>
            <a:endParaRPr b="0" lang="en-US" sz="5000" spc="-1" strike="noStrike">
              <a:solidFill>
                <a:srgbClr val="ffffff"/>
              </a:solidFill>
              <a:uFill>
                <a:solidFill>
                  <a:srgbClr val="ffffff"/>
                </a:solidFill>
              </a:uFill>
              <a:latin typeface="Helvetica Light"/>
            </a:endParaRPr>
          </a:p>
        </p:txBody>
      </p:sp>
      <p:sp>
        <p:nvSpPr>
          <p:cNvPr id="32" name="PlaceHolder 2"/>
          <p:cNvSpPr>
            <a:spLocks noGrp="1"/>
          </p:cNvSpPr>
          <p:nvPr>
            <p:ph type="body"/>
          </p:nvPr>
        </p:nvSpPr>
        <p:spPr>
          <a:xfrm>
            <a:off x="1778040" y="7074000"/>
            <a:ext cx="20827800" cy="1587240"/>
          </a:xfrm>
          <a:prstGeom prst="rect">
            <a:avLst/>
          </a:prstGeom>
        </p:spPr>
        <p:txBody>
          <a:bodyPr lIns="0" rIns="0" tIns="0" bIns="0"/>
          <a:p>
            <a:pPr algn="ctr"/>
            <a:endParaRPr b="0" lang="en-US" sz="5200" spc="-1" strike="noStrike">
              <a:solidFill>
                <a:srgbClr val="ffffff"/>
              </a:solidFill>
              <a:uFill>
                <a:solidFill>
                  <a:srgbClr val="ffffff"/>
                </a:solidFill>
              </a:uFill>
              <a:latin typeface="Helvetica Light"/>
            </a:endParaRPr>
          </a:p>
        </p:txBody>
      </p:sp>
      <p:sp>
        <p:nvSpPr>
          <p:cNvPr id="33" name="PlaceHolder 3"/>
          <p:cNvSpPr>
            <a:spLocks noGrp="1"/>
          </p:cNvSpPr>
          <p:nvPr>
            <p:ph type="body"/>
          </p:nvPr>
        </p:nvSpPr>
        <p:spPr>
          <a:xfrm>
            <a:off x="1778040" y="7074000"/>
            <a:ext cx="20827800" cy="1587240"/>
          </a:xfrm>
          <a:prstGeom prst="rect">
            <a:avLst/>
          </a:prstGeom>
        </p:spPr>
        <p:txBody>
          <a:bodyPr lIns="0" rIns="0" tIns="0" bIns="0"/>
          <a:p>
            <a:pPr algn="ctr"/>
            <a:endParaRPr b="0" lang="en-US" sz="5200" spc="-1" strike="noStrike">
              <a:solidFill>
                <a:srgbClr val="ffffff"/>
              </a:solidFill>
              <a:uFill>
                <a:solidFill>
                  <a:srgbClr val="ffffff"/>
                </a:solidFill>
              </a:uFill>
              <a:latin typeface="Helvetica Light"/>
            </a:endParaRPr>
          </a:p>
        </p:txBody>
      </p:sp>
      <p:pic>
        <p:nvPicPr>
          <p:cNvPr id="34" name="" descr=""/>
          <p:cNvPicPr/>
          <p:nvPr/>
        </p:nvPicPr>
        <p:blipFill>
          <a:blip r:embed="rId2"/>
          <a:stretch/>
        </p:blipFill>
        <p:spPr>
          <a:xfrm>
            <a:off x="11196720" y="7073640"/>
            <a:ext cx="1990080" cy="1587240"/>
          </a:xfrm>
          <a:prstGeom prst="rect">
            <a:avLst/>
          </a:prstGeom>
          <a:ln>
            <a:noFill/>
          </a:ln>
        </p:spPr>
      </p:pic>
      <p:pic>
        <p:nvPicPr>
          <p:cNvPr id="35" name="" descr=""/>
          <p:cNvPicPr/>
          <p:nvPr/>
        </p:nvPicPr>
        <p:blipFill>
          <a:blip r:embed="rId3"/>
          <a:stretch/>
        </p:blipFill>
        <p:spPr>
          <a:xfrm>
            <a:off x="11196720" y="7073640"/>
            <a:ext cx="1990080" cy="15872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778040" y="2298600"/>
            <a:ext cx="20827800" cy="4647960"/>
          </a:xfrm>
          <a:prstGeom prst="rect">
            <a:avLst/>
          </a:prstGeom>
        </p:spPr>
        <p:txBody>
          <a:bodyPr lIns="0" rIns="0" tIns="0" bIns="0" anchor="ctr"/>
          <a:p>
            <a:pPr algn="ctr"/>
            <a:endParaRPr b="0" lang="en-US" sz="5000" spc="-1" strike="noStrike">
              <a:solidFill>
                <a:srgbClr val="ffffff"/>
              </a:solidFill>
              <a:uFill>
                <a:solidFill>
                  <a:srgbClr val="ffffff"/>
                </a:solidFill>
              </a:uFill>
              <a:latin typeface="Helvetica Light"/>
            </a:endParaRPr>
          </a:p>
        </p:txBody>
      </p:sp>
      <p:sp>
        <p:nvSpPr>
          <p:cNvPr id="3" name="PlaceHolder 2"/>
          <p:cNvSpPr>
            <a:spLocks noGrp="1"/>
          </p:cNvSpPr>
          <p:nvPr>
            <p:ph type="subTitle"/>
          </p:nvPr>
        </p:nvSpPr>
        <p:spPr>
          <a:xfrm>
            <a:off x="1778040" y="7074000"/>
            <a:ext cx="20827800" cy="158724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778040" y="2298600"/>
            <a:ext cx="20827800" cy="4647960"/>
          </a:xfrm>
          <a:prstGeom prst="rect">
            <a:avLst/>
          </a:prstGeom>
        </p:spPr>
        <p:txBody>
          <a:bodyPr lIns="0" rIns="0" tIns="0" bIns="0" anchor="ctr"/>
          <a:p>
            <a:pPr algn="ctr"/>
            <a:endParaRPr b="0" lang="en-US" sz="5000" spc="-1" strike="noStrike">
              <a:solidFill>
                <a:srgbClr val="ffffff"/>
              </a:solidFill>
              <a:uFill>
                <a:solidFill>
                  <a:srgbClr val="ffffff"/>
                </a:solidFill>
              </a:uFill>
              <a:latin typeface="Helvetica Light"/>
            </a:endParaRPr>
          </a:p>
        </p:txBody>
      </p:sp>
      <p:sp>
        <p:nvSpPr>
          <p:cNvPr id="5" name="PlaceHolder 2"/>
          <p:cNvSpPr>
            <a:spLocks noGrp="1"/>
          </p:cNvSpPr>
          <p:nvPr>
            <p:ph type="body"/>
          </p:nvPr>
        </p:nvSpPr>
        <p:spPr>
          <a:xfrm>
            <a:off x="1778040" y="7074000"/>
            <a:ext cx="20827800" cy="1587240"/>
          </a:xfrm>
          <a:prstGeom prst="rect">
            <a:avLst/>
          </a:prstGeom>
        </p:spPr>
        <p:txBody>
          <a:bodyPr lIns="0" rIns="0" tIns="0" bIns="0"/>
          <a:p>
            <a:pPr algn="ctr"/>
            <a:endParaRPr b="0" lang="en-US" sz="5200" spc="-1" strike="noStrike">
              <a:solidFill>
                <a:srgbClr val="ffffff"/>
              </a:solidFill>
              <a:uFill>
                <a:solidFill>
                  <a:srgbClr val="ffffff"/>
                </a:solidFill>
              </a:uFill>
              <a:latin typeface="Helvetica Ligh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778040" y="2298600"/>
            <a:ext cx="20827800" cy="4647960"/>
          </a:xfrm>
          <a:prstGeom prst="rect">
            <a:avLst/>
          </a:prstGeom>
        </p:spPr>
        <p:txBody>
          <a:bodyPr lIns="0" rIns="0" tIns="0" bIns="0" anchor="ctr"/>
          <a:p>
            <a:pPr algn="ctr"/>
            <a:endParaRPr b="0" lang="en-US" sz="5000" spc="-1" strike="noStrike">
              <a:solidFill>
                <a:srgbClr val="ffffff"/>
              </a:solidFill>
              <a:uFill>
                <a:solidFill>
                  <a:srgbClr val="ffffff"/>
                </a:solidFill>
              </a:uFill>
              <a:latin typeface="Helvetica Light"/>
            </a:endParaRPr>
          </a:p>
        </p:txBody>
      </p:sp>
      <p:sp>
        <p:nvSpPr>
          <p:cNvPr id="7" name="PlaceHolder 2"/>
          <p:cNvSpPr>
            <a:spLocks noGrp="1"/>
          </p:cNvSpPr>
          <p:nvPr>
            <p:ph type="body"/>
          </p:nvPr>
        </p:nvSpPr>
        <p:spPr>
          <a:xfrm>
            <a:off x="1778040" y="7074000"/>
            <a:ext cx="10163880" cy="1587240"/>
          </a:xfrm>
          <a:prstGeom prst="rect">
            <a:avLst/>
          </a:prstGeom>
        </p:spPr>
        <p:txBody>
          <a:bodyPr lIns="0" rIns="0" tIns="0" bIns="0"/>
          <a:p>
            <a:pPr algn="ctr"/>
            <a:endParaRPr b="0" lang="en-US" sz="5200" spc="-1" strike="noStrike">
              <a:solidFill>
                <a:srgbClr val="ffffff"/>
              </a:solidFill>
              <a:uFill>
                <a:solidFill>
                  <a:srgbClr val="ffffff"/>
                </a:solidFill>
              </a:uFill>
              <a:latin typeface="Helvetica Light"/>
            </a:endParaRPr>
          </a:p>
        </p:txBody>
      </p:sp>
      <p:sp>
        <p:nvSpPr>
          <p:cNvPr id="8" name="PlaceHolder 3"/>
          <p:cNvSpPr>
            <a:spLocks noGrp="1"/>
          </p:cNvSpPr>
          <p:nvPr>
            <p:ph type="body"/>
          </p:nvPr>
        </p:nvSpPr>
        <p:spPr>
          <a:xfrm>
            <a:off x="12450600" y="7074000"/>
            <a:ext cx="10163880" cy="1587240"/>
          </a:xfrm>
          <a:prstGeom prst="rect">
            <a:avLst/>
          </a:prstGeom>
        </p:spPr>
        <p:txBody>
          <a:bodyPr lIns="0" rIns="0" tIns="0" bIns="0"/>
          <a:p>
            <a:pPr algn="ctr"/>
            <a:endParaRPr b="0" lang="en-US" sz="5200" spc="-1" strike="noStrike">
              <a:solidFill>
                <a:srgbClr val="ffffff"/>
              </a:solidFill>
              <a:uFill>
                <a:solidFill>
                  <a:srgbClr val="ffffff"/>
                </a:solidFill>
              </a:uFill>
              <a:latin typeface="Helvetica Ligh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778040" y="2298600"/>
            <a:ext cx="20827800" cy="4647960"/>
          </a:xfrm>
          <a:prstGeom prst="rect">
            <a:avLst/>
          </a:prstGeom>
        </p:spPr>
        <p:txBody>
          <a:bodyPr lIns="0" rIns="0" tIns="0" bIns="0" anchor="ctr"/>
          <a:p>
            <a:pPr algn="ctr"/>
            <a:endParaRPr b="0" lang="en-US" sz="5000" spc="-1" strike="noStrike">
              <a:solidFill>
                <a:srgbClr val="ffffff"/>
              </a:solidFill>
              <a:uFill>
                <a:solidFill>
                  <a:srgbClr val="ffffff"/>
                </a:solidFill>
              </a:uFill>
              <a:latin typeface="Helvetica Ligh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778040" y="2298600"/>
            <a:ext cx="20827800" cy="2154636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778040" y="2298600"/>
            <a:ext cx="20827800" cy="4647960"/>
          </a:xfrm>
          <a:prstGeom prst="rect">
            <a:avLst/>
          </a:prstGeom>
        </p:spPr>
        <p:txBody>
          <a:bodyPr lIns="0" rIns="0" tIns="0" bIns="0" anchor="ctr"/>
          <a:p>
            <a:pPr algn="ctr"/>
            <a:endParaRPr b="0" lang="en-US" sz="5000" spc="-1" strike="noStrike">
              <a:solidFill>
                <a:srgbClr val="ffffff"/>
              </a:solidFill>
              <a:uFill>
                <a:solidFill>
                  <a:srgbClr val="ffffff"/>
                </a:solidFill>
              </a:uFill>
              <a:latin typeface="Helvetica Light"/>
            </a:endParaRPr>
          </a:p>
        </p:txBody>
      </p:sp>
      <p:sp>
        <p:nvSpPr>
          <p:cNvPr id="12" name="PlaceHolder 2"/>
          <p:cNvSpPr>
            <a:spLocks noGrp="1"/>
          </p:cNvSpPr>
          <p:nvPr>
            <p:ph type="body"/>
          </p:nvPr>
        </p:nvSpPr>
        <p:spPr>
          <a:xfrm>
            <a:off x="1778040" y="7074000"/>
            <a:ext cx="10163880" cy="757080"/>
          </a:xfrm>
          <a:prstGeom prst="rect">
            <a:avLst/>
          </a:prstGeom>
        </p:spPr>
        <p:txBody>
          <a:bodyPr lIns="0" rIns="0" tIns="0" bIns="0"/>
          <a:p>
            <a:pPr algn="ctr"/>
            <a:endParaRPr b="0" lang="en-US" sz="5200" spc="-1" strike="noStrike">
              <a:solidFill>
                <a:srgbClr val="ffffff"/>
              </a:solidFill>
              <a:uFill>
                <a:solidFill>
                  <a:srgbClr val="ffffff"/>
                </a:solidFill>
              </a:uFill>
              <a:latin typeface="Helvetica Light"/>
            </a:endParaRPr>
          </a:p>
        </p:txBody>
      </p:sp>
      <p:sp>
        <p:nvSpPr>
          <p:cNvPr id="13" name="PlaceHolder 3"/>
          <p:cNvSpPr>
            <a:spLocks noGrp="1"/>
          </p:cNvSpPr>
          <p:nvPr>
            <p:ph type="body"/>
          </p:nvPr>
        </p:nvSpPr>
        <p:spPr>
          <a:xfrm>
            <a:off x="1778040" y="7903440"/>
            <a:ext cx="10163880" cy="757080"/>
          </a:xfrm>
          <a:prstGeom prst="rect">
            <a:avLst/>
          </a:prstGeom>
        </p:spPr>
        <p:txBody>
          <a:bodyPr lIns="0" rIns="0" tIns="0" bIns="0"/>
          <a:p>
            <a:pPr algn="ctr"/>
            <a:endParaRPr b="0" lang="en-US" sz="5200" spc="-1" strike="noStrike">
              <a:solidFill>
                <a:srgbClr val="ffffff"/>
              </a:solidFill>
              <a:uFill>
                <a:solidFill>
                  <a:srgbClr val="ffffff"/>
                </a:solidFill>
              </a:uFill>
              <a:latin typeface="Helvetica Light"/>
            </a:endParaRPr>
          </a:p>
        </p:txBody>
      </p:sp>
      <p:sp>
        <p:nvSpPr>
          <p:cNvPr id="14" name="PlaceHolder 4"/>
          <p:cNvSpPr>
            <a:spLocks noGrp="1"/>
          </p:cNvSpPr>
          <p:nvPr>
            <p:ph type="body"/>
          </p:nvPr>
        </p:nvSpPr>
        <p:spPr>
          <a:xfrm>
            <a:off x="12450600" y="7074000"/>
            <a:ext cx="10163880" cy="1587240"/>
          </a:xfrm>
          <a:prstGeom prst="rect">
            <a:avLst/>
          </a:prstGeom>
        </p:spPr>
        <p:txBody>
          <a:bodyPr lIns="0" rIns="0" tIns="0" bIns="0"/>
          <a:p>
            <a:pPr algn="ctr"/>
            <a:endParaRPr b="0" lang="en-US" sz="5200" spc="-1" strike="noStrike">
              <a:solidFill>
                <a:srgbClr val="ffffff"/>
              </a:solidFill>
              <a:uFill>
                <a:solidFill>
                  <a:srgbClr val="ffffff"/>
                </a:solidFill>
              </a:uFill>
              <a:latin typeface="Helvetica Ligh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778040" y="2298600"/>
            <a:ext cx="20827800" cy="4647960"/>
          </a:xfrm>
          <a:prstGeom prst="rect">
            <a:avLst/>
          </a:prstGeom>
        </p:spPr>
        <p:txBody>
          <a:bodyPr lIns="0" rIns="0" tIns="0" bIns="0" anchor="ctr"/>
          <a:p>
            <a:pPr algn="ctr"/>
            <a:endParaRPr b="0" lang="en-US" sz="5000" spc="-1" strike="noStrike">
              <a:solidFill>
                <a:srgbClr val="ffffff"/>
              </a:solidFill>
              <a:uFill>
                <a:solidFill>
                  <a:srgbClr val="ffffff"/>
                </a:solidFill>
              </a:uFill>
              <a:latin typeface="Helvetica Light"/>
            </a:endParaRPr>
          </a:p>
        </p:txBody>
      </p:sp>
      <p:sp>
        <p:nvSpPr>
          <p:cNvPr id="16" name="PlaceHolder 2"/>
          <p:cNvSpPr>
            <a:spLocks noGrp="1"/>
          </p:cNvSpPr>
          <p:nvPr>
            <p:ph type="body"/>
          </p:nvPr>
        </p:nvSpPr>
        <p:spPr>
          <a:xfrm>
            <a:off x="1778040" y="7074000"/>
            <a:ext cx="10163880" cy="1587240"/>
          </a:xfrm>
          <a:prstGeom prst="rect">
            <a:avLst/>
          </a:prstGeom>
        </p:spPr>
        <p:txBody>
          <a:bodyPr lIns="0" rIns="0" tIns="0" bIns="0"/>
          <a:p>
            <a:pPr algn="ctr"/>
            <a:endParaRPr b="0" lang="en-US" sz="5200" spc="-1" strike="noStrike">
              <a:solidFill>
                <a:srgbClr val="ffffff"/>
              </a:solidFill>
              <a:uFill>
                <a:solidFill>
                  <a:srgbClr val="ffffff"/>
                </a:solidFill>
              </a:uFill>
              <a:latin typeface="Helvetica Light"/>
            </a:endParaRPr>
          </a:p>
        </p:txBody>
      </p:sp>
      <p:sp>
        <p:nvSpPr>
          <p:cNvPr id="17" name="PlaceHolder 3"/>
          <p:cNvSpPr>
            <a:spLocks noGrp="1"/>
          </p:cNvSpPr>
          <p:nvPr>
            <p:ph type="body"/>
          </p:nvPr>
        </p:nvSpPr>
        <p:spPr>
          <a:xfrm>
            <a:off x="12450600" y="7074000"/>
            <a:ext cx="10163880" cy="757080"/>
          </a:xfrm>
          <a:prstGeom prst="rect">
            <a:avLst/>
          </a:prstGeom>
        </p:spPr>
        <p:txBody>
          <a:bodyPr lIns="0" rIns="0" tIns="0" bIns="0"/>
          <a:p>
            <a:pPr algn="ctr"/>
            <a:endParaRPr b="0" lang="en-US" sz="5200" spc="-1" strike="noStrike">
              <a:solidFill>
                <a:srgbClr val="ffffff"/>
              </a:solidFill>
              <a:uFill>
                <a:solidFill>
                  <a:srgbClr val="ffffff"/>
                </a:solidFill>
              </a:uFill>
              <a:latin typeface="Helvetica Light"/>
            </a:endParaRPr>
          </a:p>
        </p:txBody>
      </p:sp>
      <p:sp>
        <p:nvSpPr>
          <p:cNvPr id="18" name="PlaceHolder 4"/>
          <p:cNvSpPr>
            <a:spLocks noGrp="1"/>
          </p:cNvSpPr>
          <p:nvPr>
            <p:ph type="body"/>
          </p:nvPr>
        </p:nvSpPr>
        <p:spPr>
          <a:xfrm>
            <a:off x="12450600" y="7903440"/>
            <a:ext cx="10163880" cy="757080"/>
          </a:xfrm>
          <a:prstGeom prst="rect">
            <a:avLst/>
          </a:prstGeom>
        </p:spPr>
        <p:txBody>
          <a:bodyPr lIns="0" rIns="0" tIns="0" bIns="0"/>
          <a:p>
            <a:pPr algn="ctr"/>
            <a:endParaRPr b="0" lang="en-US" sz="5200" spc="-1" strike="noStrike">
              <a:solidFill>
                <a:srgbClr val="ffffff"/>
              </a:solidFill>
              <a:uFill>
                <a:solidFill>
                  <a:srgbClr val="ffffff"/>
                </a:solidFill>
              </a:uFill>
              <a:latin typeface="Helvetica Ligh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778040" y="2298600"/>
            <a:ext cx="20827800" cy="4647960"/>
          </a:xfrm>
          <a:prstGeom prst="rect">
            <a:avLst/>
          </a:prstGeom>
        </p:spPr>
        <p:txBody>
          <a:bodyPr lIns="0" rIns="0" tIns="0" bIns="0" anchor="ctr"/>
          <a:p>
            <a:pPr algn="ctr"/>
            <a:endParaRPr b="0" lang="en-US" sz="5000" spc="-1" strike="noStrike">
              <a:solidFill>
                <a:srgbClr val="ffffff"/>
              </a:solidFill>
              <a:uFill>
                <a:solidFill>
                  <a:srgbClr val="ffffff"/>
                </a:solidFill>
              </a:uFill>
              <a:latin typeface="Helvetica Light"/>
            </a:endParaRPr>
          </a:p>
        </p:txBody>
      </p:sp>
      <p:sp>
        <p:nvSpPr>
          <p:cNvPr id="20" name="PlaceHolder 2"/>
          <p:cNvSpPr>
            <a:spLocks noGrp="1"/>
          </p:cNvSpPr>
          <p:nvPr>
            <p:ph type="body"/>
          </p:nvPr>
        </p:nvSpPr>
        <p:spPr>
          <a:xfrm>
            <a:off x="1778040" y="7074000"/>
            <a:ext cx="10163880" cy="757080"/>
          </a:xfrm>
          <a:prstGeom prst="rect">
            <a:avLst/>
          </a:prstGeom>
        </p:spPr>
        <p:txBody>
          <a:bodyPr lIns="0" rIns="0" tIns="0" bIns="0"/>
          <a:p>
            <a:pPr algn="ctr"/>
            <a:endParaRPr b="0" lang="en-US" sz="5200" spc="-1" strike="noStrike">
              <a:solidFill>
                <a:srgbClr val="ffffff"/>
              </a:solidFill>
              <a:uFill>
                <a:solidFill>
                  <a:srgbClr val="ffffff"/>
                </a:solidFill>
              </a:uFill>
              <a:latin typeface="Helvetica Light"/>
            </a:endParaRPr>
          </a:p>
        </p:txBody>
      </p:sp>
      <p:sp>
        <p:nvSpPr>
          <p:cNvPr id="21" name="PlaceHolder 3"/>
          <p:cNvSpPr>
            <a:spLocks noGrp="1"/>
          </p:cNvSpPr>
          <p:nvPr>
            <p:ph type="body"/>
          </p:nvPr>
        </p:nvSpPr>
        <p:spPr>
          <a:xfrm>
            <a:off x="12450600" y="7074000"/>
            <a:ext cx="10163880" cy="757080"/>
          </a:xfrm>
          <a:prstGeom prst="rect">
            <a:avLst/>
          </a:prstGeom>
        </p:spPr>
        <p:txBody>
          <a:bodyPr lIns="0" rIns="0" tIns="0" bIns="0"/>
          <a:p>
            <a:pPr algn="ctr"/>
            <a:endParaRPr b="0" lang="en-US" sz="5200" spc="-1" strike="noStrike">
              <a:solidFill>
                <a:srgbClr val="ffffff"/>
              </a:solidFill>
              <a:uFill>
                <a:solidFill>
                  <a:srgbClr val="ffffff"/>
                </a:solidFill>
              </a:uFill>
              <a:latin typeface="Helvetica Light"/>
            </a:endParaRPr>
          </a:p>
        </p:txBody>
      </p:sp>
      <p:sp>
        <p:nvSpPr>
          <p:cNvPr id="22" name="PlaceHolder 4"/>
          <p:cNvSpPr>
            <a:spLocks noGrp="1"/>
          </p:cNvSpPr>
          <p:nvPr>
            <p:ph type="body"/>
          </p:nvPr>
        </p:nvSpPr>
        <p:spPr>
          <a:xfrm>
            <a:off x="1778040" y="7903440"/>
            <a:ext cx="20827800" cy="757080"/>
          </a:xfrm>
          <a:prstGeom prst="rect">
            <a:avLst/>
          </a:prstGeom>
        </p:spPr>
        <p:txBody>
          <a:bodyPr lIns="0" rIns="0" tIns="0" bIns="0"/>
          <a:p>
            <a:pPr algn="ctr"/>
            <a:endParaRPr b="0" lang="en-US" sz="5200" spc="-1" strike="noStrike">
              <a:solidFill>
                <a:srgbClr val="ffffff"/>
              </a:solidFill>
              <a:uFill>
                <a:solidFill>
                  <a:srgbClr val="ffffff"/>
                </a:solidFill>
              </a:uFill>
              <a:latin typeface="Helvetica Ligh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778040" y="2298600"/>
            <a:ext cx="20827800" cy="4647960"/>
          </a:xfrm>
          <a:prstGeom prst="rect">
            <a:avLst/>
          </a:prstGeom>
        </p:spPr>
        <p:txBody>
          <a:bodyPr lIns="0" rIns="0" tIns="0" bIns="0" anchor="b"/>
          <a:p>
            <a:pPr algn="ctr">
              <a:lnSpc>
                <a:spcPct val="100000"/>
              </a:lnSpc>
            </a:pPr>
            <a:r>
              <a:rPr b="0" lang="en-US" sz="11200" spc="-1" strike="noStrike">
                <a:solidFill>
                  <a:srgbClr val="ffffff"/>
                </a:solidFill>
                <a:uFill>
                  <a:solidFill>
                    <a:srgbClr val="ffffff"/>
                  </a:solidFill>
                </a:uFill>
                <a:latin typeface="Helvetica Light"/>
                <a:ea typeface="Helvetica Light"/>
              </a:rPr>
              <a:t>Title Text</a:t>
            </a:r>
            <a:endParaRPr b="0" lang="en-US" sz="5000" spc="-1" strike="noStrike">
              <a:solidFill>
                <a:srgbClr val="ffffff"/>
              </a:solidFill>
              <a:uFill>
                <a:solidFill>
                  <a:srgbClr val="ffffff"/>
                </a:solidFill>
              </a:uFill>
              <a:latin typeface="Helvetica Light"/>
            </a:endParaRPr>
          </a:p>
        </p:txBody>
      </p:sp>
      <p:sp>
        <p:nvSpPr>
          <p:cNvPr id="1" name="PlaceHolder 2"/>
          <p:cNvSpPr>
            <a:spLocks noGrp="1"/>
          </p:cNvSpPr>
          <p:nvPr>
            <p:ph type="body"/>
          </p:nvPr>
        </p:nvSpPr>
        <p:spPr>
          <a:xfrm>
            <a:off x="1778040" y="7074000"/>
            <a:ext cx="20827800" cy="1587240"/>
          </a:xfrm>
          <a:prstGeom prst="rect">
            <a:avLst/>
          </a:prstGeom>
        </p:spPr>
        <p:txBody>
          <a:bodyPr lIns="0" rIns="0" tIns="0" bIns="0"/>
          <a:p>
            <a:pPr marL="432000" indent="-324000">
              <a:buClr>
                <a:srgbClr val="ffffff"/>
              </a:buClr>
              <a:buSzPct val="45000"/>
              <a:buFont typeface="Wingdings" charset="2"/>
              <a:buChar char=""/>
            </a:pPr>
            <a:r>
              <a:rPr b="0" lang="en-US" sz="4400" spc="-1" strike="noStrike">
                <a:solidFill>
                  <a:srgbClr val="ffffff"/>
                </a:solidFill>
                <a:uFill>
                  <a:solidFill>
                    <a:srgbClr val="ffffff"/>
                  </a:solidFill>
                </a:uFill>
                <a:latin typeface="Helvetica Light"/>
                <a:ea typeface="Helvetica Light"/>
              </a:rPr>
              <a:t>Click to edit the outline text format</a:t>
            </a:r>
            <a:endParaRPr b="0" lang="en-US" sz="4400" spc="-1" strike="noStrike">
              <a:solidFill>
                <a:srgbClr val="ffffff"/>
              </a:solidFill>
              <a:uFill>
                <a:solidFill>
                  <a:srgbClr val="ffffff"/>
                </a:solidFill>
              </a:uFill>
              <a:latin typeface="Helvetica Light"/>
            </a:endParaRPr>
          </a:p>
          <a:p>
            <a:pPr lvl="1" marL="864000" indent="-324000">
              <a:buClr>
                <a:srgbClr val="ffffff"/>
              </a:buClr>
              <a:buSzPct val="75000"/>
              <a:buFont typeface="Symbol" charset="2"/>
              <a:buChar char=""/>
            </a:pPr>
            <a:r>
              <a:rPr b="0" lang="en-US" sz="4400" spc="-1" strike="noStrike">
                <a:solidFill>
                  <a:srgbClr val="ffffff"/>
                </a:solidFill>
                <a:uFill>
                  <a:solidFill>
                    <a:srgbClr val="ffffff"/>
                  </a:solidFill>
                </a:uFill>
                <a:latin typeface="Helvetica Light"/>
                <a:ea typeface="Helvetica Light"/>
              </a:rPr>
              <a:t>Second Outline Level</a:t>
            </a:r>
            <a:endParaRPr b="0" lang="en-US" sz="4400" spc="-1" strike="noStrike">
              <a:solidFill>
                <a:srgbClr val="ffffff"/>
              </a:solidFill>
              <a:uFill>
                <a:solidFill>
                  <a:srgbClr val="ffffff"/>
                </a:solidFill>
              </a:uFill>
              <a:latin typeface="Helvetica Light"/>
            </a:endParaRPr>
          </a:p>
          <a:p>
            <a:pPr lvl="2" marL="1296000" indent="-288000">
              <a:buClr>
                <a:srgbClr val="ffffff"/>
              </a:buClr>
              <a:buSzPct val="45000"/>
              <a:buFont typeface="Wingdings" charset="2"/>
              <a:buChar char=""/>
            </a:pPr>
            <a:r>
              <a:rPr b="0" lang="en-US" sz="4400" spc="-1" strike="noStrike">
                <a:solidFill>
                  <a:srgbClr val="ffffff"/>
                </a:solidFill>
                <a:uFill>
                  <a:solidFill>
                    <a:srgbClr val="ffffff"/>
                  </a:solidFill>
                </a:uFill>
                <a:latin typeface="Helvetica Light"/>
                <a:ea typeface="Helvetica Light"/>
              </a:rPr>
              <a:t>Third Outline Level</a:t>
            </a:r>
            <a:endParaRPr b="0" lang="en-US" sz="4400" spc="-1" strike="noStrike">
              <a:solidFill>
                <a:srgbClr val="ffffff"/>
              </a:solidFill>
              <a:uFill>
                <a:solidFill>
                  <a:srgbClr val="ffffff"/>
                </a:solidFill>
              </a:uFill>
              <a:latin typeface="Helvetica Light"/>
            </a:endParaRPr>
          </a:p>
          <a:p>
            <a:pPr lvl="3" marL="1728000" indent="-216000">
              <a:buClr>
                <a:srgbClr val="ffffff"/>
              </a:buClr>
              <a:buSzPct val="75000"/>
              <a:buFont typeface="Symbol" charset="2"/>
              <a:buChar char=""/>
            </a:pPr>
            <a:r>
              <a:rPr b="0" lang="en-US" sz="4400" spc="-1" strike="noStrike">
                <a:solidFill>
                  <a:srgbClr val="ffffff"/>
                </a:solidFill>
                <a:uFill>
                  <a:solidFill>
                    <a:srgbClr val="ffffff"/>
                  </a:solidFill>
                </a:uFill>
                <a:latin typeface="Helvetica Light"/>
                <a:ea typeface="Helvetica Light"/>
              </a:rPr>
              <a:t>Fourth Outline Level</a:t>
            </a:r>
            <a:endParaRPr b="0" lang="en-US" sz="4400" spc="-1" strike="noStrike">
              <a:solidFill>
                <a:srgbClr val="ffffff"/>
              </a:solidFill>
              <a:uFill>
                <a:solidFill>
                  <a:srgbClr val="ffffff"/>
                </a:solidFill>
              </a:uFill>
              <a:latin typeface="Helvetica Light"/>
            </a:endParaRPr>
          </a:p>
          <a:p>
            <a:pPr lvl="4" marL="2160000" indent="-216000">
              <a:buClr>
                <a:srgbClr val="ffffff"/>
              </a:buClr>
              <a:buSzPct val="45000"/>
              <a:buFont typeface="Wingdings" charset="2"/>
              <a:buChar char=""/>
            </a:pPr>
            <a:r>
              <a:rPr b="0" lang="en-US" sz="4400" spc="-1" strike="noStrike">
                <a:solidFill>
                  <a:srgbClr val="ffffff"/>
                </a:solidFill>
                <a:uFill>
                  <a:solidFill>
                    <a:srgbClr val="ffffff"/>
                  </a:solidFill>
                </a:uFill>
                <a:latin typeface="Helvetica Light"/>
                <a:ea typeface="Helvetica Light"/>
              </a:rPr>
              <a:t>Fifth Outline Level</a:t>
            </a:r>
            <a:endParaRPr b="0" lang="en-US" sz="4400" spc="-1" strike="noStrike">
              <a:solidFill>
                <a:srgbClr val="ffffff"/>
              </a:solidFill>
              <a:uFill>
                <a:solidFill>
                  <a:srgbClr val="ffffff"/>
                </a:solidFill>
              </a:uFill>
              <a:latin typeface="Helvetica Light"/>
            </a:endParaRPr>
          </a:p>
          <a:p>
            <a:pPr lvl="5" marL="2592000" indent="-216000">
              <a:buClr>
                <a:srgbClr val="ffffff"/>
              </a:buClr>
              <a:buSzPct val="45000"/>
              <a:buFont typeface="Wingdings" charset="2"/>
              <a:buChar char=""/>
            </a:pPr>
            <a:r>
              <a:rPr b="0" lang="en-US" sz="4400" spc="-1" strike="noStrike">
                <a:solidFill>
                  <a:srgbClr val="ffffff"/>
                </a:solidFill>
                <a:uFill>
                  <a:solidFill>
                    <a:srgbClr val="ffffff"/>
                  </a:solidFill>
                </a:uFill>
                <a:latin typeface="Helvetica Light"/>
                <a:ea typeface="Helvetica Light"/>
              </a:rPr>
              <a:t>Sixth Outline Level</a:t>
            </a:r>
            <a:endParaRPr b="0" lang="en-US" sz="4400" spc="-1" strike="noStrike">
              <a:solidFill>
                <a:srgbClr val="ffffff"/>
              </a:solidFill>
              <a:uFill>
                <a:solidFill>
                  <a:srgbClr val="ffffff"/>
                </a:solidFill>
              </a:uFill>
              <a:latin typeface="Helvetica Light"/>
            </a:endParaRPr>
          </a:p>
          <a:p>
            <a:pPr algn="ctr">
              <a:lnSpc>
                <a:spcPct val="100000"/>
              </a:lnSpc>
            </a:pPr>
            <a:r>
              <a:rPr b="0" lang="en-US" sz="4400" spc="-1" strike="noStrike">
                <a:solidFill>
                  <a:srgbClr val="ffffff"/>
                </a:solidFill>
                <a:uFill>
                  <a:solidFill>
                    <a:srgbClr val="ffffff"/>
                  </a:solidFill>
                </a:uFill>
                <a:latin typeface="Helvetica Light"/>
                <a:ea typeface="Helvetica Light"/>
              </a:rPr>
              <a:t>Seventh Outline LevelBody Level One</a:t>
            </a:r>
            <a:endParaRPr b="0" lang="en-US" sz="4400" spc="-1" strike="noStrike">
              <a:solidFill>
                <a:srgbClr val="ffffff"/>
              </a:solidFill>
              <a:uFill>
                <a:solidFill>
                  <a:srgbClr val="ffffff"/>
                </a:solidFill>
              </a:uFill>
              <a:latin typeface="Helvetica Light"/>
            </a:endParaRPr>
          </a:p>
          <a:p>
            <a:pPr algn="ctr"/>
            <a:r>
              <a:rPr b="0" lang="en-US" sz="4400" spc="-1" strike="noStrike">
                <a:solidFill>
                  <a:srgbClr val="ffffff"/>
                </a:solidFill>
                <a:uFill>
                  <a:solidFill>
                    <a:srgbClr val="ffffff"/>
                  </a:solidFill>
                </a:uFill>
                <a:latin typeface="Helvetica Light"/>
                <a:ea typeface="Helvetica Light"/>
              </a:rPr>
              <a:t>Body Level Two</a:t>
            </a:r>
            <a:endParaRPr b="0" lang="en-US" sz="5200" spc="-1" strike="noStrike">
              <a:solidFill>
                <a:srgbClr val="ffffff"/>
              </a:solidFill>
              <a:uFill>
                <a:solidFill>
                  <a:srgbClr val="ffffff"/>
                </a:solidFill>
              </a:uFill>
              <a:latin typeface="Helvetica Light"/>
            </a:endParaRPr>
          </a:p>
          <a:p>
            <a:pPr algn="ctr"/>
            <a:r>
              <a:rPr b="0" lang="en-US" sz="4400" spc="-1" strike="noStrike">
                <a:solidFill>
                  <a:srgbClr val="ffffff"/>
                </a:solidFill>
                <a:uFill>
                  <a:solidFill>
                    <a:srgbClr val="ffffff"/>
                  </a:solidFill>
                </a:uFill>
                <a:latin typeface="Helvetica Light"/>
                <a:ea typeface="Helvetica Light"/>
              </a:rPr>
              <a:t>Body Level Three</a:t>
            </a:r>
            <a:endParaRPr b="0" lang="en-US" sz="5200" spc="-1" strike="noStrike">
              <a:solidFill>
                <a:srgbClr val="ffffff"/>
              </a:solidFill>
              <a:uFill>
                <a:solidFill>
                  <a:srgbClr val="ffffff"/>
                </a:solidFill>
              </a:uFill>
              <a:latin typeface="Helvetica Light"/>
            </a:endParaRPr>
          </a:p>
          <a:p>
            <a:pPr algn="ctr"/>
            <a:r>
              <a:rPr b="0" lang="en-US" sz="4400" spc="-1" strike="noStrike">
                <a:solidFill>
                  <a:srgbClr val="ffffff"/>
                </a:solidFill>
                <a:uFill>
                  <a:solidFill>
                    <a:srgbClr val="ffffff"/>
                  </a:solidFill>
                </a:uFill>
                <a:latin typeface="Helvetica Light"/>
                <a:ea typeface="Helvetica Light"/>
              </a:rPr>
              <a:t>Body Level Four</a:t>
            </a:r>
            <a:endParaRPr b="0" lang="en-US" sz="5200" spc="-1" strike="noStrike">
              <a:solidFill>
                <a:srgbClr val="ffffff"/>
              </a:solidFill>
              <a:uFill>
                <a:solidFill>
                  <a:srgbClr val="ffffff"/>
                </a:solidFill>
              </a:uFill>
              <a:latin typeface="Helvetica Light"/>
            </a:endParaRPr>
          </a:p>
          <a:p>
            <a:pPr algn="ctr"/>
            <a:r>
              <a:rPr b="0" lang="en-US" sz="4400" spc="-1" strike="noStrike">
                <a:solidFill>
                  <a:srgbClr val="ffffff"/>
                </a:solidFill>
                <a:uFill>
                  <a:solidFill>
                    <a:srgbClr val="ffffff"/>
                  </a:solidFill>
                </a:uFill>
                <a:latin typeface="Helvetica Light"/>
                <a:ea typeface="Helvetica Light"/>
              </a:rPr>
              <a:t>Body Level Five</a:t>
            </a:r>
            <a:endParaRPr b="0" lang="en-US" sz="5200" spc="-1" strike="noStrike">
              <a:solidFill>
                <a:srgbClr val="ffffff"/>
              </a:solidFill>
              <a:uFill>
                <a:solidFill>
                  <a:srgbClr val="ffffff"/>
                </a:solidFill>
              </a:uFill>
              <a:latin typeface="Helvetica Light"/>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hyperlink" Target="http://www.twitter.com/fmvilas" TargetMode="External"/><Relationship Id="rId2" Type="http://schemas.openxmlformats.org/officeDocument/2006/relationships/hyperlink" Target="http://www.fmvilas.com" TargetMode="External"/><Relationship Id="rId3" Type="http://schemas.openxmlformats.org/officeDocument/2006/relationships/image" Target="../media/image4.png"/><Relationship Id="rId4"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hyperlink" Target="http://github.com/fmvilas/hermes" TargetMode="External"/><Relationship Id="rId3" Type="http://schemas.openxmlformats.org/officeDocument/2006/relationships/slideLayout" Target="../slideLayouts/slideLayout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hyperlink" Target="http://github.com/fmvilas/hermes" TargetMode="External"/><Relationship Id="rId2" Type="http://schemas.openxmlformats.org/officeDocument/2006/relationships/image" Target="../media/image5.png"/><Relationship Id="rId3" Type="http://schemas.openxmlformats.org/officeDocument/2006/relationships/slideLayout" Target="../slideLayouts/slideLayout3.xml"/>
</Relationships>
</file>

<file path=ppt/slides/_rels/slide4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hyperlink" Target="http://evamorcillo.com" TargetMode="External"/><Relationship Id="rId3"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hyperlink" Target="http://slideshare.net/bpedro/asynchronous-microservices-in-nodejs" TargetMode="External"/><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0d284"/>
        </a:solidFill>
      </p:bgPr>
    </p:bg>
    <p:spTree>
      <p:nvGrpSpPr>
        <p:cNvPr id="1" name=""/>
        <p:cNvGrpSpPr/>
        <p:nvPr/>
      </p:nvGrpSpPr>
      <p:grpSpPr>
        <a:xfrm>
          <a:off x="0" y="0"/>
          <a:ext cx="0" cy="0"/>
          <a:chOff x="0" y="0"/>
          <a:chExt cx="0" cy="0"/>
        </a:xfrm>
      </p:grpSpPr>
      <p:sp>
        <p:nvSpPr>
          <p:cNvPr id="36" name="CustomShape 1"/>
          <p:cNvSpPr/>
          <p:nvPr/>
        </p:nvSpPr>
        <p:spPr>
          <a:xfrm>
            <a:off x="813960" y="478800"/>
            <a:ext cx="8187480" cy="619776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10000" spc="-1" strike="noStrike">
                <a:solidFill>
                  <a:srgbClr val="ffffff"/>
                </a:solidFill>
                <a:uFill>
                  <a:solidFill>
                    <a:srgbClr val="ffffff"/>
                  </a:solidFill>
                </a:uFill>
                <a:latin typeface="Open Sans Light"/>
                <a:ea typeface="Open Sans Light"/>
              </a:rPr>
              <a:t>Asynchronous</a:t>
            </a:r>
            <a:endParaRPr b="0" lang="en-US" sz="1800" spc="-1" strike="noStrike">
              <a:solidFill>
                <a:srgbClr val="000000"/>
              </a:solidFill>
              <a:uFill>
                <a:solidFill>
                  <a:srgbClr val="ffffff"/>
                </a:solidFill>
              </a:uFill>
              <a:latin typeface="Arial"/>
            </a:endParaRPr>
          </a:p>
          <a:p>
            <a:pPr>
              <a:lnSpc>
                <a:spcPct val="100000"/>
              </a:lnSpc>
            </a:pPr>
            <a:r>
              <a:rPr b="0" lang="en-US" sz="10000" spc="-1" strike="noStrike">
                <a:solidFill>
                  <a:srgbClr val="ffffff"/>
                </a:solidFill>
                <a:uFill>
                  <a:solidFill>
                    <a:srgbClr val="ffffff"/>
                  </a:solidFill>
                </a:uFill>
                <a:latin typeface="Open Sans Light"/>
                <a:ea typeface="Open Sans Light"/>
              </a:rPr>
              <a:t>Microservices</a:t>
            </a:r>
            <a:endParaRPr b="0" lang="en-US" sz="1800" spc="-1" strike="noStrike">
              <a:solidFill>
                <a:srgbClr val="000000"/>
              </a:solidFill>
              <a:uFill>
                <a:solidFill>
                  <a:srgbClr val="ffffff"/>
                </a:solidFill>
              </a:uFill>
              <a:latin typeface="Arial"/>
            </a:endParaRPr>
          </a:p>
          <a:p>
            <a:pPr>
              <a:lnSpc>
                <a:spcPct val="100000"/>
              </a:lnSpc>
            </a:pPr>
            <a:r>
              <a:rPr b="0" lang="en-US" sz="10000" spc="-1" strike="noStrike">
                <a:solidFill>
                  <a:srgbClr val="ffffff"/>
                </a:solidFill>
                <a:uFill>
                  <a:solidFill>
                    <a:srgbClr val="ffffff"/>
                  </a:solidFill>
                </a:uFill>
                <a:latin typeface="Open Sans Light"/>
                <a:ea typeface="Open Sans Light"/>
              </a:rPr>
              <a:t>right to your</a:t>
            </a:r>
            <a:endParaRPr b="0" lang="en-US" sz="1800" spc="-1" strike="noStrike">
              <a:solidFill>
                <a:srgbClr val="000000"/>
              </a:solidFill>
              <a:uFill>
                <a:solidFill>
                  <a:srgbClr val="ffffff"/>
                </a:solidFill>
              </a:uFill>
              <a:latin typeface="Arial"/>
            </a:endParaRPr>
          </a:p>
          <a:p>
            <a:pPr>
              <a:lnSpc>
                <a:spcPct val="100000"/>
              </a:lnSpc>
            </a:pPr>
            <a:r>
              <a:rPr b="0" lang="en-US" sz="10000" spc="-1" strike="noStrike">
                <a:solidFill>
                  <a:srgbClr val="ffffff"/>
                </a:solidFill>
                <a:uFill>
                  <a:solidFill>
                    <a:srgbClr val="ffffff"/>
                  </a:solidFill>
                </a:uFill>
                <a:latin typeface="Open Sans Light"/>
                <a:ea typeface="Open Sans Light"/>
              </a:rPr>
              <a:t>front-end</a:t>
            </a:r>
            <a:endParaRPr b="0" lang="en-US" sz="1800" spc="-1" strike="noStrike">
              <a:solidFill>
                <a:srgbClr val="000000"/>
              </a:solidFill>
              <a:uFill>
                <a:solidFill>
                  <a:srgbClr val="ffffff"/>
                </a:solidFill>
              </a:uFill>
              <a:latin typeface="Arial"/>
            </a:endParaRPr>
          </a:p>
        </p:txBody>
      </p:sp>
      <p:pic>
        <p:nvPicPr>
          <p:cNvPr id="37" name="Blanco.png" descr=""/>
          <p:cNvPicPr/>
          <p:nvPr/>
        </p:nvPicPr>
        <p:blipFill>
          <a:blip r:embed="rId1"/>
          <a:stretch/>
        </p:blipFill>
        <p:spPr>
          <a:xfrm>
            <a:off x="19751040" y="11496600"/>
            <a:ext cx="4169520" cy="1970640"/>
          </a:xfrm>
          <a:prstGeom prst="rect">
            <a:avLst/>
          </a:prstGeom>
          <a:ln w="12600">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74c3c"/>
        </a:solidFill>
      </p:bgPr>
    </p:bg>
    <p:spTree>
      <p:nvGrpSpPr>
        <p:cNvPr id="1" name=""/>
        <p:cNvGrpSpPr/>
        <p:nvPr/>
      </p:nvGrpSpPr>
      <p:grpSpPr>
        <a:xfrm>
          <a:off x="0" y="0"/>
          <a:ext cx="0" cy="0"/>
          <a:chOff x="0" y="0"/>
          <a:chExt cx="0" cy="0"/>
        </a:xfrm>
      </p:grpSpPr>
      <p:sp>
        <p:nvSpPr>
          <p:cNvPr id="71" name="CustomShape 1"/>
          <p:cNvSpPr/>
          <p:nvPr/>
        </p:nvSpPr>
        <p:spPr>
          <a:xfrm>
            <a:off x="358200" y="12551400"/>
            <a:ext cx="8181360" cy="864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5000" spc="-1" strike="noStrike">
                <a:solidFill>
                  <a:srgbClr val="ffffff"/>
                </a:solidFill>
                <a:uFill>
                  <a:solidFill>
                    <a:srgbClr val="ffffff"/>
                  </a:solidFill>
                </a:uFill>
                <a:latin typeface="Open Sans Light"/>
                <a:ea typeface="Open Sans Light"/>
              </a:rPr>
              <a:t>Asynchronous Microservices</a:t>
            </a:r>
            <a:endParaRPr b="0" lang="en-US" sz="1800" spc="-1" strike="noStrike">
              <a:solidFill>
                <a:srgbClr val="000000"/>
              </a:solidFill>
              <a:uFill>
                <a:solidFill>
                  <a:srgbClr val="ffffff"/>
                </a:solidFill>
              </a:uFill>
              <a:latin typeface="Arial"/>
            </a:endParaRPr>
          </a:p>
        </p:txBody>
      </p:sp>
      <p:sp>
        <p:nvSpPr>
          <p:cNvPr id="72" name="CustomShape 2"/>
          <p:cNvSpPr/>
          <p:nvPr/>
        </p:nvSpPr>
        <p:spPr>
          <a:xfrm>
            <a:off x="7467480" y="4660920"/>
            <a:ext cx="1269720" cy="1269720"/>
          </a:xfrm>
          <a:custGeom>
            <a:avLst/>
            <a:gdLst/>
            <a:ahLst/>
            <a:rect l="l" t="t"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alpha val="30000"/>
            </a:srgbClr>
          </a:solidFill>
          <a:ln w="12600">
            <a:noFill/>
          </a:ln>
        </p:spPr>
        <p:style>
          <a:lnRef idx="0"/>
          <a:fillRef idx="0"/>
          <a:effectRef idx="0"/>
          <a:fontRef idx="minor"/>
        </p:style>
        <p:txBody>
          <a:bodyPr lIns="0" rIns="0" tIns="0" bIns="0" anchor="ctr"/>
          <a:p>
            <a:pPr algn="ctr">
              <a:lnSpc>
                <a:spcPct val="100000"/>
              </a:lnSpc>
            </a:pPr>
            <a:r>
              <a:rPr b="0" lang="en-US" sz="3600" spc="-1" strike="noStrike">
                <a:solidFill>
                  <a:srgbClr val="e84b3c"/>
                </a:solidFill>
                <a:uFill>
                  <a:solidFill>
                    <a:srgbClr val="ffffff"/>
                  </a:solidFill>
                </a:uFill>
                <a:latin typeface="Helvetica Light"/>
                <a:ea typeface="Helvetica Light"/>
              </a:rPr>
              <a:t>B</a:t>
            </a:r>
            <a:endParaRPr b="0" lang="en-US" sz="1800" spc="-1" strike="noStrike">
              <a:solidFill>
                <a:srgbClr val="000000"/>
              </a:solidFill>
              <a:uFill>
                <a:solidFill>
                  <a:srgbClr val="ffffff"/>
                </a:solidFill>
              </a:uFill>
              <a:latin typeface="Arial"/>
            </a:endParaRPr>
          </a:p>
        </p:txBody>
      </p:sp>
      <p:sp>
        <p:nvSpPr>
          <p:cNvPr id="73" name="CustomShape 3"/>
          <p:cNvSpPr/>
          <p:nvPr/>
        </p:nvSpPr>
        <p:spPr>
          <a:xfrm>
            <a:off x="330120" y="1296000"/>
            <a:ext cx="2592000" cy="1269720"/>
          </a:xfrm>
          <a:prstGeom prst="rect">
            <a:avLst/>
          </a:prstGeom>
          <a:solidFill>
            <a:srgbClr val="ffffff">
              <a:alpha val="30000"/>
            </a:srgbClr>
          </a:solidFill>
          <a:ln w="12600">
            <a:noFill/>
          </a:ln>
        </p:spPr>
        <p:style>
          <a:lnRef idx="0"/>
          <a:fillRef idx="0"/>
          <a:effectRef idx="0"/>
          <a:fontRef idx="minor"/>
        </p:style>
        <p:txBody>
          <a:bodyPr lIns="0" rIns="0" tIns="0" bIns="0" anchor="ctr"/>
          <a:p>
            <a:pPr algn="ctr">
              <a:lnSpc>
                <a:spcPct val="100000"/>
              </a:lnSpc>
            </a:pPr>
            <a:r>
              <a:rPr b="0" lang="en-US" sz="3600" spc="-1" strike="noStrike">
                <a:solidFill>
                  <a:srgbClr val="e84b3c"/>
                </a:solidFill>
                <a:uFill>
                  <a:solidFill>
                    <a:srgbClr val="ffffff"/>
                  </a:solidFill>
                </a:uFill>
                <a:latin typeface="Helvetica Light"/>
                <a:ea typeface="Helvetica Light"/>
              </a:rPr>
              <a:t>Messages</a:t>
            </a:r>
            <a:endParaRPr b="0" lang="en-US" sz="1800" spc="-1" strike="noStrike">
              <a:solidFill>
                <a:srgbClr val="000000"/>
              </a:solidFill>
              <a:uFill>
                <a:solidFill>
                  <a:srgbClr val="ffffff"/>
                </a:solidFill>
              </a:uFill>
              <a:latin typeface="Arial"/>
            </a:endParaRPr>
          </a:p>
          <a:p>
            <a:pPr algn="ctr">
              <a:lnSpc>
                <a:spcPct val="100000"/>
              </a:lnSpc>
            </a:pPr>
            <a:r>
              <a:rPr b="0" lang="en-US" sz="3600" spc="-1" strike="noStrike">
                <a:solidFill>
                  <a:srgbClr val="e84b3c"/>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74" name="CustomShape 4"/>
          <p:cNvSpPr/>
          <p:nvPr/>
        </p:nvSpPr>
        <p:spPr>
          <a:xfrm>
            <a:off x="6806520" y="1296000"/>
            <a:ext cx="2592000" cy="1269720"/>
          </a:xfrm>
          <a:prstGeom prst="rect">
            <a:avLst/>
          </a:prstGeom>
          <a:solidFill>
            <a:srgbClr val="ffffff">
              <a:alpha val="30000"/>
            </a:srgbClr>
          </a:solidFill>
          <a:ln w="12600">
            <a:noFill/>
          </a:ln>
        </p:spPr>
        <p:style>
          <a:lnRef idx="0"/>
          <a:fillRef idx="0"/>
          <a:effectRef idx="0"/>
          <a:fontRef idx="minor"/>
        </p:style>
        <p:txBody>
          <a:bodyPr lIns="0" rIns="0" tIns="0" bIns="0" anchor="ctr"/>
          <a:p>
            <a:pPr algn="ctr">
              <a:lnSpc>
                <a:spcPct val="100000"/>
              </a:lnSpc>
            </a:pPr>
            <a:r>
              <a:rPr b="0" lang="en-US" sz="3600" spc="-1" strike="noStrike">
                <a:solidFill>
                  <a:srgbClr val="e84b3c"/>
                </a:solidFill>
                <a:uFill>
                  <a:solidFill>
                    <a:srgbClr val="ffffff"/>
                  </a:solidFill>
                </a:uFill>
                <a:latin typeface="Helvetica Light"/>
                <a:ea typeface="Helvetica Light"/>
              </a:rPr>
              <a:t>Metrics</a:t>
            </a:r>
            <a:endParaRPr b="0" lang="en-US" sz="1800" spc="-1" strike="noStrike">
              <a:solidFill>
                <a:srgbClr val="000000"/>
              </a:solidFill>
              <a:uFill>
                <a:solidFill>
                  <a:srgbClr val="ffffff"/>
                </a:solidFill>
              </a:uFill>
              <a:latin typeface="Arial"/>
            </a:endParaRPr>
          </a:p>
          <a:p>
            <a:pPr algn="ctr">
              <a:lnSpc>
                <a:spcPct val="100000"/>
              </a:lnSpc>
            </a:pPr>
            <a:r>
              <a:rPr b="0" lang="en-US" sz="3600" spc="-1" strike="noStrike">
                <a:solidFill>
                  <a:srgbClr val="e84b3c"/>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75" name="CustomShape 5"/>
          <p:cNvSpPr/>
          <p:nvPr/>
        </p:nvSpPr>
        <p:spPr>
          <a:xfrm>
            <a:off x="13283640" y="1296000"/>
            <a:ext cx="2592000" cy="1269720"/>
          </a:xfrm>
          <a:prstGeom prst="rect">
            <a:avLst/>
          </a:prstGeom>
          <a:solidFill>
            <a:srgbClr val="ffffff">
              <a:alpha val="30000"/>
            </a:srgbClr>
          </a:solidFill>
          <a:ln w="12600">
            <a:noFill/>
          </a:ln>
        </p:spPr>
        <p:style>
          <a:lnRef idx="0"/>
          <a:fillRef idx="0"/>
          <a:effectRef idx="0"/>
          <a:fontRef idx="minor"/>
        </p:style>
        <p:txBody>
          <a:bodyPr lIns="0" rIns="0" tIns="0" bIns="0" anchor="ctr"/>
          <a:p>
            <a:pPr algn="ctr">
              <a:lnSpc>
                <a:spcPct val="100000"/>
              </a:lnSpc>
            </a:pPr>
            <a:r>
              <a:rPr b="0" lang="en-US" sz="3600" spc="-1" strike="noStrike">
                <a:solidFill>
                  <a:srgbClr val="e84b3c"/>
                </a:solidFill>
                <a:uFill>
                  <a:solidFill>
                    <a:srgbClr val="ffffff"/>
                  </a:solidFill>
                </a:uFill>
                <a:latin typeface="Helvetica Light"/>
                <a:ea typeface="Helvetica Light"/>
              </a:rPr>
              <a:t>Hooks</a:t>
            </a:r>
            <a:endParaRPr b="0" lang="en-US" sz="1800" spc="-1" strike="noStrike">
              <a:solidFill>
                <a:srgbClr val="000000"/>
              </a:solidFill>
              <a:uFill>
                <a:solidFill>
                  <a:srgbClr val="ffffff"/>
                </a:solidFill>
              </a:uFill>
              <a:latin typeface="Arial"/>
            </a:endParaRPr>
          </a:p>
          <a:p>
            <a:pPr algn="ctr">
              <a:lnSpc>
                <a:spcPct val="100000"/>
              </a:lnSpc>
            </a:pPr>
            <a:r>
              <a:rPr b="0" lang="en-US" sz="3600" spc="-1" strike="noStrike">
                <a:solidFill>
                  <a:srgbClr val="e84b3c"/>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76" name="CustomShape 6"/>
          <p:cNvSpPr/>
          <p:nvPr/>
        </p:nvSpPr>
        <p:spPr>
          <a:xfrm>
            <a:off x="6058800" y="7500960"/>
            <a:ext cx="4087440" cy="75240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e84b3c"/>
                </a:solidFill>
                <a:uFill>
                  <a:solidFill>
                    <a:srgbClr val="ffffff"/>
                  </a:solidFill>
                </a:uFill>
                <a:latin typeface="Helvetica Light"/>
                <a:ea typeface="Helvetica Light"/>
              </a:rPr>
              <a:t>REST API</a:t>
            </a:r>
            <a:endParaRPr b="0" lang="en-US" sz="1800" spc="-1" strike="noStrike">
              <a:solidFill>
                <a:srgbClr val="000000"/>
              </a:solidFill>
              <a:uFill>
                <a:solidFill>
                  <a:srgbClr val="ffffff"/>
                </a:solidFill>
              </a:uFill>
              <a:latin typeface="Arial"/>
            </a:endParaRPr>
          </a:p>
        </p:txBody>
      </p:sp>
      <p:sp>
        <p:nvSpPr>
          <p:cNvPr id="77" name="Line 7"/>
          <p:cNvSpPr/>
          <p:nvPr/>
        </p:nvSpPr>
        <p:spPr>
          <a:xfrm flipV="1">
            <a:off x="8102520" y="8493120"/>
            <a:ext cx="0" cy="1111320"/>
          </a:xfrm>
          <a:prstGeom prst="line">
            <a:avLst/>
          </a:prstGeom>
          <a:ln w="38160">
            <a:solidFill>
              <a:srgbClr val="ffffff"/>
            </a:solidFill>
            <a:miter/>
            <a:tailEnd len="med" type="triangle" w="med"/>
          </a:ln>
        </p:spPr>
        <p:style>
          <a:lnRef idx="0"/>
          <a:fillRef idx="0"/>
          <a:effectRef idx="0"/>
          <a:fontRef idx="minor"/>
        </p:style>
      </p:sp>
      <p:sp>
        <p:nvSpPr>
          <p:cNvPr id="78" name="CustomShape 8"/>
          <p:cNvSpPr/>
          <p:nvPr/>
        </p:nvSpPr>
        <p:spPr>
          <a:xfrm>
            <a:off x="8432280" y="8775000"/>
            <a:ext cx="3987360" cy="55764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3000" spc="-1" strike="noStrike">
                <a:solidFill>
                  <a:srgbClr val="ffffff"/>
                </a:solidFill>
                <a:uFill>
                  <a:solidFill>
                    <a:srgbClr val="ffffff"/>
                  </a:solidFill>
                </a:uFill>
                <a:latin typeface="Andale Mono"/>
                <a:ea typeface="Andale Mono"/>
              </a:rPr>
              <a:t>POST /v1/messages</a:t>
            </a:r>
            <a:endParaRPr b="0" lang="en-US" sz="1800" spc="-1" strike="noStrike">
              <a:solidFill>
                <a:srgbClr val="000000"/>
              </a:solidFill>
              <a:uFill>
                <a:solidFill>
                  <a:srgbClr val="ffffff"/>
                </a:solidFill>
              </a:uFill>
              <a:latin typeface="Arial"/>
            </a:endParaRPr>
          </a:p>
        </p:txBody>
      </p:sp>
      <p:sp>
        <p:nvSpPr>
          <p:cNvPr id="79" name="CustomShape 9"/>
          <p:cNvSpPr/>
          <p:nvPr/>
        </p:nvSpPr>
        <p:spPr>
          <a:xfrm>
            <a:off x="8471520" y="6487200"/>
            <a:ext cx="3428640" cy="457560"/>
          </a:xfrm>
          <a:prstGeom prst="rect">
            <a:avLst/>
          </a:prstGeom>
          <a:noFill/>
          <a:ln w="12600">
            <a:noFill/>
          </a:ln>
        </p:spPr>
        <p:style>
          <a:lnRef idx="0"/>
          <a:fillRef idx="0"/>
          <a:effectRef idx="0"/>
          <a:fontRef idx="minor"/>
        </p:style>
        <p:txBody>
          <a:bodyPr wrap="none" lIns="0" rIns="0" tIns="0" bIns="0" anchor="ctr"/>
          <a:p>
            <a:pPr algn="ctr">
              <a:lnSpc>
                <a:spcPct val="100000"/>
              </a:lnSpc>
            </a:pPr>
            <a:r>
              <a:rPr b="0" lang="en-US" sz="3000" spc="-1" strike="noStrike">
                <a:solidFill>
                  <a:srgbClr val="ffffff"/>
                </a:solidFill>
                <a:uFill>
                  <a:solidFill>
                    <a:srgbClr val="ffffff"/>
                  </a:solidFill>
                </a:uFill>
                <a:latin typeface="Andale Mono"/>
                <a:ea typeface="Andale Mono"/>
              </a:rPr>
              <a:t>v1.messages.new</a:t>
            </a:r>
            <a:endParaRPr b="0" lang="en-US" sz="1800" spc="-1" strike="noStrike">
              <a:solidFill>
                <a:srgbClr val="000000"/>
              </a:solidFill>
              <a:uFill>
                <a:solidFill>
                  <a:srgbClr val="ffffff"/>
                </a:solidFill>
              </a:uFill>
              <a:latin typeface="Arial"/>
            </a:endParaRPr>
          </a:p>
        </p:txBody>
      </p:sp>
      <p:sp>
        <p:nvSpPr>
          <p:cNvPr id="80" name="Line 10"/>
          <p:cNvSpPr/>
          <p:nvPr/>
        </p:nvSpPr>
        <p:spPr>
          <a:xfrm flipV="1">
            <a:off x="8102520" y="6118200"/>
            <a:ext cx="0" cy="1111320"/>
          </a:xfrm>
          <a:prstGeom prst="line">
            <a:avLst/>
          </a:prstGeom>
          <a:ln cap="rnd" w="38160">
            <a:solidFill>
              <a:srgbClr val="ffffff"/>
            </a:solidFill>
            <a:custDash>
              <a:ds d="200000" sp="200000"/>
            </a:custDash>
            <a:miter/>
            <a:tailEnd len="med" type="triangle" w="med"/>
          </a:ln>
        </p:spPr>
        <p:style>
          <a:lnRef idx="0"/>
          <a:fillRef idx="0"/>
          <a:effectRef idx="0"/>
          <a:fontRef idx="minor"/>
        </p:style>
      </p:sp>
      <p:sp>
        <p:nvSpPr>
          <p:cNvPr id="81" name="CustomShape 11"/>
          <p:cNvSpPr/>
          <p:nvPr/>
        </p:nvSpPr>
        <p:spPr>
          <a:xfrm>
            <a:off x="8939160" y="5067000"/>
            <a:ext cx="2671200" cy="457560"/>
          </a:xfrm>
          <a:prstGeom prst="rect">
            <a:avLst/>
          </a:prstGeom>
          <a:noFill/>
          <a:ln w="12600">
            <a:noFill/>
          </a:ln>
        </p:spPr>
        <p:style>
          <a:lnRef idx="0"/>
          <a:fillRef idx="0"/>
          <a:effectRef idx="0"/>
          <a:fontRef idx="minor"/>
        </p:style>
        <p:txBody>
          <a:bodyPr wrap="none" lIns="0" rIns="0" tIns="0" bIns="0" anchor="ctr"/>
          <a:p>
            <a:pPr algn="ctr">
              <a:lnSpc>
                <a:spcPct val="100000"/>
              </a:lnSpc>
            </a:pPr>
            <a:r>
              <a:rPr b="0" lang="en-US" sz="3000" spc="-1" strike="noStrike">
                <a:solidFill>
                  <a:srgbClr val="ffffff"/>
                </a:solidFill>
                <a:uFill>
                  <a:solidFill>
                    <a:srgbClr val="ffffff"/>
                  </a:solidFill>
                </a:uFill>
                <a:latin typeface="Open Sans"/>
                <a:ea typeface="Open Sans"/>
              </a:rPr>
              <a:t>Main Exchange</a:t>
            </a:r>
            <a:endParaRPr b="0" lang="en-US" sz="1800" spc="-1" strike="noStrike">
              <a:solidFill>
                <a:srgbClr val="000000"/>
              </a:solidFill>
              <a:uFill>
                <a:solidFill>
                  <a:srgbClr val="ffffff"/>
                </a:solidFill>
              </a:uFill>
              <a:latin typeface="Arial"/>
            </a:endParaRPr>
          </a:p>
        </p:txBody>
      </p:sp>
      <p:sp>
        <p:nvSpPr>
          <p:cNvPr id="82" name="CustomShape 12"/>
          <p:cNvSpPr/>
          <p:nvPr/>
        </p:nvSpPr>
        <p:spPr>
          <a:xfrm>
            <a:off x="1563840" y="2736360"/>
            <a:ext cx="6526440" cy="1016640"/>
          </a:xfrm>
          <a:custGeom>
            <a:avLst/>
            <a:gdLst/>
            <a:ahLst/>
            <a:rect l="l" t="t" r="r" b="b"/>
            <a:pathLst>
              <a:path w="21061" h="21600">
                <a:moveTo>
                  <a:pt x="21061" y="21600"/>
                </a:moveTo>
                <a:cubicBezTo>
                  <a:pt x="6471" y="17247"/>
                  <a:pt x="-539" y="10047"/>
                  <a:pt x="32" y="0"/>
                </a:cubicBezTo>
              </a:path>
            </a:pathLst>
          </a:custGeom>
          <a:noFill/>
          <a:ln cap="rnd" w="38160">
            <a:solidFill>
              <a:srgbClr val="ffffff"/>
            </a:solidFill>
            <a:custDash>
              <a:ds d="200000" sp="200000"/>
            </a:custDash>
            <a:miter/>
            <a:tailEnd len="med" type="triangle" w="med"/>
          </a:ln>
        </p:spPr>
        <p:style>
          <a:lnRef idx="0"/>
          <a:fillRef idx="0"/>
          <a:effectRef idx="0"/>
          <a:fontRef idx="minor"/>
        </p:style>
      </p:sp>
      <p:sp>
        <p:nvSpPr>
          <p:cNvPr id="83" name="CustomShape 13"/>
          <p:cNvSpPr/>
          <p:nvPr/>
        </p:nvSpPr>
        <p:spPr>
          <a:xfrm>
            <a:off x="8107560" y="2730240"/>
            <a:ext cx="6505920" cy="1022760"/>
          </a:xfrm>
          <a:custGeom>
            <a:avLst/>
            <a:gdLst/>
            <a:ahLst/>
            <a:rect l="l" t="t" r="r" b="b"/>
            <a:pathLst>
              <a:path w="21059" h="21600">
                <a:moveTo>
                  <a:pt x="0" y="21600"/>
                </a:moveTo>
                <a:cubicBezTo>
                  <a:pt x="14591" y="17183"/>
                  <a:pt x="21600" y="9983"/>
                  <a:pt x="21026" y="0"/>
                </a:cubicBezTo>
              </a:path>
            </a:pathLst>
          </a:custGeom>
          <a:noFill/>
          <a:ln cap="rnd" w="38160">
            <a:solidFill>
              <a:srgbClr val="ffffff"/>
            </a:solidFill>
            <a:custDash>
              <a:ds d="200000" sp="200000"/>
            </a:custDash>
            <a:miter/>
            <a:tailEnd len="med" type="triangle" w="med"/>
          </a:ln>
        </p:spPr>
        <p:style>
          <a:lnRef idx="0"/>
          <a:fillRef idx="0"/>
          <a:effectRef idx="0"/>
          <a:fontRef idx="minor"/>
        </p:style>
      </p:sp>
      <p:sp>
        <p:nvSpPr>
          <p:cNvPr id="84" name="Line 14"/>
          <p:cNvSpPr/>
          <p:nvPr/>
        </p:nvSpPr>
        <p:spPr>
          <a:xfrm flipV="1">
            <a:off x="8102520" y="2736000"/>
            <a:ext cx="0" cy="1754640"/>
          </a:xfrm>
          <a:prstGeom prst="line">
            <a:avLst/>
          </a:prstGeom>
          <a:ln cap="rnd" w="38160">
            <a:solidFill>
              <a:srgbClr val="ffffff"/>
            </a:solidFill>
            <a:custDash>
              <a:ds d="200000" sp="200000"/>
            </a:custDash>
            <a:miter/>
            <a:tailEnd len="med" type="triangle" w="med"/>
          </a:ln>
        </p:spPr>
        <p:style>
          <a:lnRef idx="0"/>
          <a:fillRef idx="0"/>
          <a:effectRef idx="0"/>
          <a:fontRef idx="minor"/>
        </p:style>
      </p:sp>
      <p:sp>
        <p:nvSpPr>
          <p:cNvPr id="85" name="CustomShape 15"/>
          <p:cNvSpPr/>
          <p:nvPr/>
        </p:nvSpPr>
        <p:spPr>
          <a:xfrm>
            <a:off x="16384680" y="-18720"/>
            <a:ext cx="8023680" cy="13753440"/>
          </a:xfrm>
          <a:prstGeom prst="rect">
            <a:avLst/>
          </a:prstGeom>
          <a:solidFill>
            <a:srgbClr val="d44334"/>
          </a:solidFill>
          <a:ln w="12600">
            <a:noFill/>
          </a:ln>
        </p:spPr>
        <p:style>
          <a:lnRef idx="0"/>
          <a:fillRef idx="0"/>
          <a:effectRef idx="0"/>
          <a:fontRef idx="minor"/>
        </p:style>
      </p:sp>
      <p:sp>
        <p:nvSpPr>
          <p:cNvPr id="86" name="CustomShape 16"/>
          <p:cNvSpPr/>
          <p:nvPr/>
        </p:nvSpPr>
        <p:spPr>
          <a:xfrm>
            <a:off x="16928640" y="702000"/>
            <a:ext cx="2948040" cy="86328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5000" spc="-1" strike="noStrike">
                <a:solidFill>
                  <a:srgbClr val="ffffff"/>
                </a:solidFill>
                <a:uFill>
                  <a:solidFill>
                    <a:srgbClr val="ffffff"/>
                  </a:solidFill>
                </a:uFill>
                <a:latin typeface="Helvetica Light"/>
                <a:ea typeface="Helvetica Light"/>
              </a:rPr>
              <a:t>REST API</a:t>
            </a:r>
            <a:endParaRPr b="0" lang="en-US" sz="1800" spc="-1" strike="noStrike">
              <a:solidFill>
                <a:srgbClr val="000000"/>
              </a:solidFill>
              <a:uFill>
                <a:solidFill>
                  <a:srgbClr val="ffffff"/>
                </a:solidFill>
              </a:uFill>
              <a:latin typeface="Arial"/>
            </a:endParaRPr>
          </a:p>
        </p:txBody>
      </p:sp>
      <p:sp>
        <p:nvSpPr>
          <p:cNvPr id="87" name="CustomShape 17"/>
          <p:cNvSpPr/>
          <p:nvPr/>
        </p:nvSpPr>
        <p:spPr>
          <a:xfrm>
            <a:off x="17128800" y="2060280"/>
            <a:ext cx="7009200" cy="1523880"/>
          </a:xfrm>
          <a:prstGeom prst="rect">
            <a:avLst/>
          </a:prstGeom>
          <a:noFill/>
          <a:ln w="12600">
            <a:noFill/>
          </a:ln>
        </p:spPr>
        <p:style>
          <a:lnRef idx="0"/>
          <a:fillRef idx="0"/>
          <a:effectRef idx="0"/>
          <a:fontRef idx="minor"/>
        </p:style>
        <p:txBody>
          <a:bodyPr wrap="none" lIns="0" rIns="0" tIns="0" bIns="0"/>
          <a:p>
            <a:pPr marL="488520" indent="-488160">
              <a:lnSpc>
                <a:spcPct val="150000"/>
              </a:lnSpc>
              <a:buClr>
                <a:srgbClr val="ffffff"/>
              </a:buClr>
              <a:buSzPct val="75000"/>
              <a:buFont typeface="Symbol" charset="2"/>
              <a:buChar char=""/>
            </a:pPr>
            <a:r>
              <a:rPr b="0" lang="en-US" sz="4000" spc="-1" strike="noStrike">
                <a:solidFill>
                  <a:srgbClr val="ffffff"/>
                </a:solidFill>
                <a:uFill>
                  <a:solidFill>
                    <a:srgbClr val="ffffff"/>
                  </a:solidFill>
                </a:uFill>
                <a:latin typeface="Helvetica Light"/>
                <a:ea typeface="Helvetica Light"/>
              </a:rPr>
              <a:t>Client-Server communication</a:t>
            </a:r>
            <a:endParaRPr b="0" lang="en-US" sz="1800" spc="-1" strike="noStrike">
              <a:solidFill>
                <a:srgbClr val="000000"/>
              </a:solidFill>
              <a:uFill>
                <a:solidFill>
                  <a:srgbClr val="ffffff"/>
                </a:solidFill>
              </a:uFill>
              <a:latin typeface="Arial"/>
            </a:endParaRPr>
          </a:p>
          <a:p>
            <a:pPr marL="488520" indent="-488160">
              <a:lnSpc>
                <a:spcPct val="150000"/>
              </a:lnSpc>
              <a:buClr>
                <a:srgbClr val="ffffff"/>
              </a:buClr>
              <a:buSzPct val="75000"/>
              <a:buFont typeface="Symbol" charset="2"/>
              <a:buChar char=""/>
            </a:pPr>
            <a:r>
              <a:rPr b="0" lang="en-US" sz="4000" spc="-1" strike="noStrike">
                <a:solidFill>
                  <a:srgbClr val="ffffff"/>
                </a:solidFill>
                <a:uFill>
                  <a:solidFill>
                    <a:srgbClr val="ffffff"/>
                  </a:solidFill>
                </a:uFill>
                <a:latin typeface="Helvetica Light"/>
                <a:ea typeface="Helvetica Light"/>
              </a:rPr>
              <a:t>Request-based</a:t>
            </a:r>
            <a:endParaRPr b="0" lang="en-US" sz="1800" spc="-1" strike="noStrike">
              <a:solidFill>
                <a:srgbClr val="000000"/>
              </a:solidFill>
              <a:uFill>
                <a:solidFill>
                  <a:srgbClr val="ffffff"/>
                </a:solidFill>
              </a:uFill>
              <a:latin typeface="Arial"/>
            </a:endParaRPr>
          </a:p>
        </p:txBody>
      </p:sp>
      <p:sp>
        <p:nvSpPr>
          <p:cNvPr id="88" name="CustomShape 18"/>
          <p:cNvSpPr/>
          <p:nvPr/>
        </p:nvSpPr>
        <p:spPr>
          <a:xfrm>
            <a:off x="7635240" y="9844560"/>
            <a:ext cx="934560" cy="1628280"/>
          </a:xfrm>
          <a:custGeom>
            <a:avLst/>
            <a:gdLst/>
            <a:ahLst/>
            <a:rect l="l" t="t" r="r" b="b"/>
            <a:pathLst>
              <a:path w="21600" h="21600">
                <a:moveTo>
                  <a:pt x="3246" y="0"/>
                </a:moveTo>
                <a:cubicBezTo>
                  <a:pt x="1456" y="0"/>
                  <a:pt x="0" y="831"/>
                  <a:pt x="0" y="1858"/>
                </a:cubicBezTo>
                <a:lnTo>
                  <a:pt x="0" y="19742"/>
                </a:lnTo>
                <a:cubicBezTo>
                  <a:pt x="0" y="20769"/>
                  <a:pt x="1456" y="21600"/>
                  <a:pt x="3246" y="21600"/>
                </a:cubicBezTo>
                <a:lnTo>
                  <a:pt x="18364" y="21600"/>
                </a:lnTo>
                <a:cubicBezTo>
                  <a:pt x="20153" y="21600"/>
                  <a:pt x="21600" y="20769"/>
                  <a:pt x="21600" y="19742"/>
                </a:cubicBezTo>
                <a:lnTo>
                  <a:pt x="21600" y="1858"/>
                </a:lnTo>
                <a:cubicBezTo>
                  <a:pt x="21600" y="831"/>
                  <a:pt x="20153" y="0"/>
                  <a:pt x="18364" y="0"/>
                </a:cubicBezTo>
                <a:lnTo>
                  <a:pt x="3246" y="0"/>
                </a:lnTo>
                <a:close/>
                <a:moveTo>
                  <a:pt x="4850" y="1432"/>
                </a:moveTo>
                <a:lnTo>
                  <a:pt x="16750" y="1432"/>
                </a:lnTo>
                <a:cubicBezTo>
                  <a:pt x="18158" y="1432"/>
                  <a:pt x="19299" y="2086"/>
                  <a:pt x="19299" y="2895"/>
                </a:cubicBezTo>
                <a:lnTo>
                  <a:pt x="19299" y="16968"/>
                </a:lnTo>
                <a:cubicBezTo>
                  <a:pt x="19299" y="17777"/>
                  <a:pt x="18158" y="18437"/>
                  <a:pt x="16750" y="18437"/>
                </a:cubicBezTo>
                <a:lnTo>
                  <a:pt x="4850" y="18437"/>
                </a:lnTo>
                <a:cubicBezTo>
                  <a:pt x="3442" y="18437"/>
                  <a:pt x="2301" y="17777"/>
                  <a:pt x="2301" y="16968"/>
                </a:cubicBezTo>
                <a:lnTo>
                  <a:pt x="2301" y="2895"/>
                </a:lnTo>
                <a:cubicBezTo>
                  <a:pt x="2301" y="2086"/>
                  <a:pt x="3442" y="1432"/>
                  <a:pt x="4850" y="1432"/>
                </a:cubicBezTo>
                <a:close/>
                <a:moveTo>
                  <a:pt x="10910" y="18958"/>
                </a:moveTo>
                <a:cubicBezTo>
                  <a:pt x="11275" y="18958"/>
                  <a:pt x="11640" y="19035"/>
                  <a:pt x="11919" y="19195"/>
                </a:cubicBezTo>
                <a:cubicBezTo>
                  <a:pt x="12476" y="19515"/>
                  <a:pt x="12476" y="20033"/>
                  <a:pt x="11919" y="20353"/>
                </a:cubicBezTo>
                <a:cubicBezTo>
                  <a:pt x="11361" y="20672"/>
                  <a:pt x="10459" y="20672"/>
                  <a:pt x="9902" y="20353"/>
                </a:cubicBezTo>
                <a:cubicBezTo>
                  <a:pt x="9344" y="20033"/>
                  <a:pt x="9344" y="19515"/>
                  <a:pt x="9902" y="19195"/>
                </a:cubicBezTo>
                <a:cubicBezTo>
                  <a:pt x="10180" y="19035"/>
                  <a:pt x="10545" y="18958"/>
                  <a:pt x="10910" y="18958"/>
                </a:cubicBezTo>
                <a:close/>
              </a:path>
            </a:pathLst>
          </a:custGeom>
          <a:solidFill>
            <a:srgbClr val="ffffff"/>
          </a:solidFill>
          <a:ln w="12600">
            <a:noFill/>
          </a:ln>
        </p:spPr>
        <p:style>
          <a:lnRef idx="0"/>
          <a:fillRef idx="0"/>
          <a:effectRef idx="0"/>
          <a:fontRef idx="minor"/>
        </p:style>
      </p:sp>
    </p:spTree>
  </p:cSld>
  <p:timing>
    <p:tnLst>
      <p:par>
        <p:cTn id="50" dur="indefinite" restart="never" nodeType="tmRoot">
          <p:childTnLst>
            <p:seq>
              <p:cTn id="51" dur="indefinite" nodeType="mainSeq">
                <p:childTnLst>
                  <p:par>
                    <p:cTn id="52" fill="hold">
                      <p:stCondLst>
                        <p:cond delay="0"/>
                      </p:stCondLst>
                      <p:childTnLst>
                        <p:par>
                          <p:cTn id="53" fill="hold">
                            <p:stCondLst>
                              <p:cond delay="0"/>
                            </p:stCondLst>
                            <p:childTnLst>
                              <p:par>
                                <p:cTn id="54" nodeType="afterEffect" fill="hold" presetClass="entr" presetID="9">
                                  <p:stCondLst>
                                    <p:cond delay="0"/>
                                  </p:stCondLst>
                                  <p:childTnLst>
                                    <p:set>
                                      <p:cBhvr>
                                        <p:cTn id="55" fill="hold"/>
                                        <p:tgtEl>
                                          <p:spTgt spid="85"/>
                                        </p:tgtEl>
                                        <p:attrNameLst>
                                          <p:attrName>style.visibility</p:attrName>
                                        </p:attrNameLst>
                                      </p:cBhvr>
                                      <p:to>
                                        <p:strVal val="visible"/>
                                      </p:to>
                                    </p:set>
                                    <p:animEffect filter="dissolve" transition="in">
                                      <p:cBhvr additive="repl">
                                        <p:cTn id="56" dur="1000"/>
                                        <p:tgtEl>
                                          <p:spTgt spid="85"/>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74c3c"/>
        </a:solidFill>
      </p:bgPr>
    </p:bg>
    <p:spTree>
      <p:nvGrpSpPr>
        <p:cNvPr id="1" name=""/>
        <p:cNvGrpSpPr/>
        <p:nvPr/>
      </p:nvGrpSpPr>
      <p:grpSpPr>
        <a:xfrm>
          <a:off x="0" y="0"/>
          <a:ext cx="0" cy="0"/>
          <a:chOff x="0" y="0"/>
          <a:chExt cx="0" cy="0"/>
        </a:xfrm>
      </p:grpSpPr>
      <p:sp>
        <p:nvSpPr>
          <p:cNvPr id="89" name="CustomShape 1"/>
          <p:cNvSpPr/>
          <p:nvPr/>
        </p:nvSpPr>
        <p:spPr>
          <a:xfrm>
            <a:off x="358200" y="12551400"/>
            <a:ext cx="8181360" cy="864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5000" spc="-1" strike="noStrike">
                <a:solidFill>
                  <a:srgbClr val="ffffff"/>
                </a:solidFill>
                <a:uFill>
                  <a:solidFill>
                    <a:srgbClr val="ffffff"/>
                  </a:solidFill>
                </a:uFill>
                <a:latin typeface="Open Sans Light"/>
                <a:ea typeface="Open Sans Light"/>
              </a:rPr>
              <a:t>Asynchronous Microservices</a:t>
            </a:r>
            <a:endParaRPr b="0" lang="en-US" sz="1800" spc="-1" strike="noStrike">
              <a:solidFill>
                <a:srgbClr val="000000"/>
              </a:solidFill>
              <a:uFill>
                <a:solidFill>
                  <a:srgbClr val="ffffff"/>
                </a:solidFill>
              </a:uFill>
              <a:latin typeface="Arial"/>
            </a:endParaRPr>
          </a:p>
        </p:txBody>
      </p:sp>
      <p:sp>
        <p:nvSpPr>
          <p:cNvPr id="90" name="CustomShape 2"/>
          <p:cNvSpPr/>
          <p:nvPr/>
        </p:nvSpPr>
        <p:spPr>
          <a:xfrm>
            <a:off x="7635240" y="9844560"/>
            <a:ext cx="934560" cy="1628280"/>
          </a:xfrm>
          <a:custGeom>
            <a:avLst/>
            <a:gdLst/>
            <a:ahLst/>
            <a:rect l="l" t="t" r="r" b="b"/>
            <a:pathLst>
              <a:path w="21600" h="21600">
                <a:moveTo>
                  <a:pt x="3246" y="0"/>
                </a:moveTo>
                <a:cubicBezTo>
                  <a:pt x="1456" y="0"/>
                  <a:pt x="0" y="831"/>
                  <a:pt x="0" y="1858"/>
                </a:cubicBezTo>
                <a:lnTo>
                  <a:pt x="0" y="19742"/>
                </a:lnTo>
                <a:cubicBezTo>
                  <a:pt x="0" y="20769"/>
                  <a:pt x="1456" y="21600"/>
                  <a:pt x="3246" y="21600"/>
                </a:cubicBezTo>
                <a:lnTo>
                  <a:pt x="18364" y="21600"/>
                </a:lnTo>
                <a:cubicBezTo>
                  <a:pt x="20153" y="21600"/>
                  <a:pt x="21600" y="20769"/>
                  <a:pt x="21600" y="19742"/>
                </a:cubicBezTo>
                <a:lnTo>
                  <a:pt x="21600" y="1858"/>
                </a:lnTo>
                <a:cubicBezTo>
                  <a:pt x="21600" y="831"/>
                  <a:pt x="20153" y="0"/>
                  <a:pt x="18364" y="0"/>
                </a:cubicBezTo>
                <a:lnTo>
                  <a:pt x="3246" y="0"/>
                </a:lnTo>
                <a:close/>
                <a:moveTo>
                  <a:pt x="4850" y="1432"/>
                </a:moveTo>
                <a:lnTo>
                  <a:pt x="16750" y="1432"/>
                </a:lnTo>
                <a:cubicBezTo>
                  <a:pt x="18158" y="1432"/>
                  <a:pt x="19299" y="2086"/>
                  <a:pt x="19299" y="2895"/>
                </a:cubicBezTo>
                <a:lnTo>
                  <a:pt x="19299" y="16968"/>
                </a:lnTo>
                <a:cubicBezTo>
                  <a:pt x="19299" y="17777"/>
                  <a:pt x="18158" y="18437"/>
                  <a:pt x="16750" y="18437"/>
                </a:cubicBezTo>
                <a:lnTo>
                  <a:pt x="4850" y="18437"/>
                </a:lnTo>
                <a:cubicBezTo>
                  <a:pt x="3442" y="18437"/>
                  <a:pt x="2301" y="17777"/>
                  <a:pt x="2301" y="16968"/>
                </a:cubicBezTo>
                <a:lnTo>
                  <a:pt x="2301" y="2895"/>
                </a:lnTo>
                <a:cubicBezTo>
                  <a:pt x="2301" y="2086"/>
                  <a:pt x="3442" y="1432"/>
                  <a:pt x="4850" y="1432"/>
                </a:cubicBezTo>
                <a:close/>
                <a:moveTo>
                  <a:pt x="10910" y="18958"/>
                </a:moveTo>
                <a:cubicBezTo>
                  <a:pt x="11275" y="18958"/>
                  <a:pt x="11640" y="19035"/>
                  <a:pt x="11919" y="19195"/>
                </a:cubicBezTo>
                <a:cubicBezTo>
                  <a:pt x="12476" y="19515"/>
                  <a:pt x="12476" y="20033"/>
                  <a:pt x="11919" y="20353"/>
                </a:cubicBezTo>
                <a:cubicBezTo>
                  <a:pt x="11361" y="20672"/>
                  <a:pt x="10459" y="20672"/>
                  <a:pt x="9902" y="20353"/>
                </a:cubicBezTo>
                <a:cubicBezTo>
                  <a:pt x="9344" y="20033"/>
                  <a:pt x="9344" y="19515"/>
                  <a:pt x="9902" y="19195"/>
                </a:cubicBezTo>
                <a:cubicBezTo>
                  <a:pt x="10180" y="19035"/>
                  <a:pt x="10545" y="18958"/>
                  <a:pt x="10910" y="18958"/>
                </a:cubicBezTo>
                <a:close/>
              </a:path>
            </a:pathLst>
          </a:custGeom>
          <a:solidFill>
            <a:srgbClr val="ffffff">
              <a:alpha val="30000"/>
            </a:srgbClr>
          </a:solidFill>
          <a:ln w="12600">
            <a:noFill/>
          </a:ln>
        </p:spPr>
        <p:style>
          <a:lnRef idx="0"/>
          <a:fillRef idx="0"/>
          <a:effectRef idx="0"/>
          <a:fontRef idx="minor"/>
        </p:style>
      </p:sp>
      <p:sp>
        <p:nvSpPr>
          <p:cNvPr id="91" name="CustomShape 3"/>
          <p:cNvSpPr/>
          <p:nvPr/>
        </p:nvSpPr>
        <p:spPr>
          <a:xfrm>
            <a:off x="7467480" y="4660920"/>
            <a:ext cx="1269720" cy="1269720"/>
          </a:xfrm>
          <a:custGeom>
            <a:avLst/>
            <a:gdLst/>
            <a:ahLst/>
            <a:rect l="l" t="t"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600" spc="-1" strike="noStrike">
                <a:solidFill>
                  <a:srgbClr val="e84b3c"/>
                </a:solidFill>
                <a:uFill>
                  <a:solidFill>
                    <a:srgbClr val="ffffff"/>
                  </a:solidFill>
                </a:uFill>
                <a:latin typeface="Helvetica Light"/>
                <a:ea typeface="Helvetica Light"/>
              </a:rPr>
              <a:t>B</a:t>
            </a:r>
            <a:endParaRPr b="0" lang="en-US" sz="1800" spc="-1" strike="noStrike">
              <a:solidFill>
                <a:srgbClr val="000000"/>
              </a:solidFill>
              <a:uFill>
                <a:solidFill>
                  <a:srgbClr val="ffffff"/>
                </a:solidFill>
              </a:uFill>
              <a:latin typeface="Arial"/>
            </a:endParaRPr>
          </a:p>
        </p:txBody>
      </p:sp>
      <p:sp>
        <p:nvSpPr>
          <p:cNvPr id="92" name="CustomShape 4"/>
          <p:cNvSpPr/>
          <p:nvPr/>
        </p:nvSpPr>
        <p:spPr>
          <a:xfrm>
            <a:off x="330120" y="1296000"/>
            <a:ext cx="2592000" cy="1269720"/>
          </a:xfrm>
          <a:prstGeom prst="rect">
            <a:avLst/>
          </a:prstGeom>
          <a:solidFill>
            <a:srgbClr val="ffffff">
              <a:alpha val="30000"/>
            </a:srgbClr>
          </a:solidFill>
          <a:ln w="12600">
            <a:noFill/>
          </a:ln>
        </p:spPr>
        <p:style>
          <a:lnRef idx="0"/>
          <a:fillRef idx="0"/>
          <a:effectRef idx="0"/>
          <a:fontRef idx="minor"/>
        </p:style>
        <p:txBody>
          <a:bodyPr lIns="0" rIns="0" tIns="0" bIns="0" anchor="ctr"/>
          <a:p>
            <a:pPr algn="ctr">
              <a:lnSpc>
                <a:spcPct val="100000"/>
              </a:lnSpc>
            </a:pPr>
            <a:r>
              <a:rPr b="0" lang="en-US" sz="3600" spc="-1" strike="noStrike">
                <a:solidFill>
                  <a:srgbClr val="e84b3c"/>
                </a:solidFill>
                <a:uFill>
                  <a:solidFill>
                    <a:srgbClr val="ffffff"/>
                  </a:solidFill>
                </a:uFill>
                <a:latin typeface="Helvetica Light"/>
                <a:ea typeface="Helvetica Light"/>
              </a:rPr>
              <a:t>Messages</a:t>
            </a:r>
            <a:endParaRPr b="0" lang="en-US" sz="1800" spc="-1" strike="noStrike">
              <a:solidFill>
                <a:srgbClr val="000000"/>
              </a:solidFill>
              <a:uFill>
                <a:solidFill>
                  <a:srgbClr val="ffffff"/>
                </a:solidFill>
              </a:uFill>
              <a:latin typeface="Arial"/>
            </a:endParaRPr>
          </a:p>
          <a:p>
            <a:pPr algn="ctr">
              <a:lnSpc>
                <a:spcPct val="100000"/>
              </a:lnSpc>
            </a:pPr>
            <a:r>
              <a:rPr b="0" lang="en-US" sz="3600" spc="-1" strike="noStrike">
                <a:solidFill>
                  <a:srgbClr val="e84b3c"/>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93" name="CustomShape 5"/>
          <p:cNvSpPr/>
          <p:nvPr/>
        </p:nvSpPr>
        <p:spPr>
          <a:xfrm>
            <a:off x="6806520" y="1296000"/>
            <a:ext cx="2592000" cy="1269720"/>
          </a:xfrm>
          <a:prstGeom prst="rect">
            <a:avLst/>
          </a:prstGeom>
          <a:solidFill>
            <a:srgbClr val="ffffff">
              <a:alpha val="30000"/>
            </a:srgbClr>
          </a:solidFill>
          <a:ln w="12600">
            <a:noFill/>
          </a:ln>
        </p:spPr>
        <p:style>
          <a:lnRef idx="0"/>
          <a:fillRef idx="0"/>
          <a:effectRef idx="0"/>
          <a:fontRef idx="minor"/>
        </p:style>
        <p:txBody>
          <a:bodyPr lIns="0" rIns="0" tIns="0" bIns="0" anchor="ctr"/>
          <a:p>
            <a:pPr algn="ctr">
              <a:lnSpc>
                <a:spcPct val="100000"/>
              </a:lnSpc>
            </a:pPr>
            <a:r>
              <a:rPr b="0" lang="en-US" sz="3600" spc="-1" strike="noStrike">
                <a:solidFill>
                  <a:srgbClr val="e84b3c"/>
                </a:solidFill>
                <a:uFill>
                  <a:solidFill>
                    <a:srgbClr val="ffffff"/>
                  </a:solidFill>
                </a:uFill>
                <a:latin typeface="Helvetica Light"/>
                <a:ea typeface="Helvetica Light"/>
              </a:rPr>
              <a:t>Metrics</a:t>
            </a:r>
            <a:endParaRPr b="0" lang="en-US" sz="1800" spc="-1" strike="noStrike">
              <a:solidFill>
                <a:srgbClr val="000000"/>
              </a:solidFill>
              <a:uFill>
                <a:solidFill>
                  <a:srgbClr val="ffffff"/>
                </a:solidFill>
              </a:uFill>
              <a:latin typeface="Arial"/>
            </a:endParaRPr>
          </a:p>
          <a:p>
            <a:pPr algn="ctr">
              <a:lnSpc>
                <a:spcPct val="100000"/>
              </a:lnSpc>
            </a:pPr>
            <a:r>
              <a:rPr b="0" lang="en-US" sz="3600" spc="-1" strike="noStrike">
                <a:solidFill>
                  <a:srgbClr val="e84b3c"/>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94" name="CustomShape 6"/>
          <p:cNvSpPr/>
          <p:nvPr/>
        </p:nvSpPr>
        <p:spPr>
          <a:xfrm>
            <a:off x="13283640" y="1296000"/>
            <a:ext cx="2592000" cy="1269720"/>
          </a:xfrm>
          <a:prstGeom prst="rect">
            <a:avLst/>
          </a:prstGeom>
          <a:solidFill>
            <a:srgbClr val="ffffff">
              <a:alpha val="30000"/>
            </a:srgbClr>
          </a:solidFill>
          <a:ln w="12600">
            <a:noFill/>
          </a:ln>
        </p:spPr>
        <p:style>
          <a:lnRef idx="0"/>
          <a:fillRef idx="0"/>
          <a:effectRef idx="0"/>
          <a:fontRef idx="minor"/>
        </p:style>
        <p:txBody>
          <a:bodyPr lIns="0" rIns="0" tIns="0" bIns="0" anchor="ctr"/>
          <a:p>
            <a:pPr algn="ctr">
              <a:lnSpc>
                <a:spcPct val="100000"/>
              </a:lnSpc>
            </a:pPr>
            <a:r>
              <a:rPr b="0" lang="en-US" sz="3600" spc="-1" strike="noStrike">
                <a:solidFill>
                  <a:srgbClr val="e84b3c"/>
                </a:solidFill>
                <a:uFill>
                  <a:solidFill>
                    <a:srgbClr val="ffffff"/>
                  </a:solidFill>
                </a:uFill>
                <a:latin typeface="Helvetica Light"/>
                <a:ea typeface="Helvetica Light"/>
              </a:rPr>
              <a:t>Hooks</a:t>
            </a:r>
            <a:endParaRPr b="0" lang="en-US" sz="1800" spc="-1" strike="noStrike">
              <a:solidFill>
                <a:srgbClr val="000000"/>
              </a:solidFill>
              <a:uFill>
                <a:solidFill>
                  <a:srgbClr val="ffffff"/>
                </a:solidFill>
              </a:uFill>
              <a:latin typeface="Arial"/>
            </a:endParaRPr>
          </a:p>
          <a:p>
            <a:pPr algn="ctr">
              <a:lnSpc>
                <a:spcPct val="100000"/>
              </a:lnSpc>
            </a:pPr>
            <a:r>
              <a:rPr b="0" lang="en-US" sz="3600" spc="-1" strike="noStrike">
                <a:solidFill>
                  <a:srgbClr val="e84b3c"/>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95" name="CustomShape 7"/>
          <p:cNvSpPr/>
          <p:nvPr/>
        </p:nvSpPr>
        <p:spPr>
          <a:xfrm>
            <a:off x="6058800" y="7500960"/>
            <a:ext cx="4087440" cy="75240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e84b3c"/>
                </a:solidFill>
                <a:uFill>
                  <a:solidFill>
                    <a:srgbClr val="ffffff"/>
                  </a:solidFill>
                </a:uFill>
                <a:latin typeface="Helvetica Light"/>
                <a:ea typeface="Helvetica Light"/>
              </a:rPr>
              <a:t>REST API</a:t>
            </a:r>
            <a:endParaRPr b="0" lang="en-US" sz="1800" spc="-1" strike="noStrike">
              <a:solidFill>
                <a:srgbClr val="000000"/>
              </a:solidFill>
              <a:uFill>
                <a:solidFill>
                  <a:srgbClr val="ffffff"/>
                </a:solidFill>
              </a:uFill>
              <a:latin typeface="Arial"/>
            </a:endParaRPr>
          </a:p>
        </p:txBody>
      </p:sp>
      <p:sp>
        <p:nvSpPr>
          <p:cNvPr id="96" name="Line 8"/>
          <p:cNvSpPr/>
          <p:nvPr/>
        </p:nvSpPr>
        <p:spPr>
          <a:xfrm flipV="1">
            <a:off x="8102520" y="8493120"/>
            <a:ext cx="0" cy="1111320"/>
          </a:xfrm>
          <a:prstGeom prst="line">
            <a:avLst/>
          </a:prstGeom>
          <a:ln w="38160">
            <a:solidFill>
              <a:srgbClr val="ffffff"/>
            </a:solidFill>
            <a:miter/>
            <a:tailEnd len="med" type="triangle" w="med"/>
          </a:ln>
        </p:spPr>
        <p:style>
          <a:lnRef idx="0"/>
          <a:fillRef idx="0"/>
          <a:effectRef idx="0"/>
          <a:fontRef idx="minor"/>
        </p:style>
      </p:sp>
      <p:sp>
        <p:nvSpPr>
          <p:cNvPr id="97" name="CustomShape 9"/>
          <p:cNvSpPr/>
          <p:nvPr/>
        </p:nvSpPr>
        <p:spPr>
          <a:xfrm>
            <a:off x="8483040" y="8825040"/>
            <a:ext cx="3885840" cy="457560"/>
          </a:xfrm>
          <a:prstGeom prst="rect">
            <a:avLst/>
          </a:prstGeom>
          <a:noFill/>
          <a:ln w="12600">
            <a:noFill/>
          </a:ln>
        </p:spPr>
        <p:style>
          <a:lnRef idx="0"/>
          <a:fillRef idx="0"/>
          <a:effectRef idx="0"/>
          <a:fontRef idx="minor"/>
        </p:style>
        <p:txBody>
          <a:bodyPr wrap="none" lIns="0" rIns="0" tIns="0" bIns="0" anchor="ctr"/>
          <a:p>
            <a:pPr algn="ctr">
              <a:lnSpc>
                <a:spcPct val="100000"/>
              </a:lnSpc>
            </a:pPr>
            <a:r>
              <a:rPr b="0" lang="en-US" sz="3000" spc="-1" strike="noStrike">
                <a:solidFill>
                  <a:srgbClr val="ffffff"/>
                </a:solidFill>
                <a:uFill>
                  <a:solidFill>
                    <a:srgbClr val="ffffff"/>
                  </a:solidFill>
                </a:uFill>
                <a:latin typeface="Andale Mono"/>
                <a:ea typeface="Andale Mono"/>
              </a:rPr>
              <a:t>POST /v1/messages</a:t>
            </a:r>
            <a:endParaRPr b="0" lang="en-US" sz="1800" spc="-1" strike="noStrike">
              <a:solidFill>
                <a:srgbClr val="000000"/>
              </a:solidFill>
              <a:uFill>
                <a:solidFill>
                  <a:srgbClr val="ffffff"/>
                </a:solidFill>
              </a:uFill>
              <a:latin typeface="Arial"/>
            </a:endParaRPr>
          </a:p>
        </p:txBody>
      </p:sp>
      <p:sp>
        <p:nvSpPr>
          <p:cNvPr id="98" name="CustomShape 10"/>
          <p:cNvSpPr/>
          <p:nvPr/>
        </p:nvSpPr>
        <p:spPr>
          <a:xfrm>
            <a:off x="8420760" y="6437160"/>
            <a:ext cx="3530160" cy="55764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3000" spc="-1" strike="noStrike">
                <a:solidFill>
                  <a:srgbClr val="ffffff"/>
                </a:solidFill>
                <a:uFill>
                  <a:solidFill>
                    <a:srgbClr val="ffffff"/>
                  </a:solidFill>
                </a:uFill>
                <a:latin typeface="Andale Mono"/>
                <a:ea typeface="Andale Mono"/>
              </a:rPr>
              <a:t>v1.messages.new</a:t>
            </a:r>
            <a:endParaRPr b="0" lang="en-US" sz="1800" spc="-1" strike="noStrike">
              <a:solidFill>
                <a:srgbClr val="000000"/>
              </a:solidFill>
              <a:uFill>
                <a:solidFill>
                  <a:srgbClr val="ffffff"/>
                </a:solidFill>
              </a:uFill>
              <a:latin typeface="Arial"/>
            </a:endParaRPr>
          </a:p>
        </p:txBody>
      </p:sp>
      <p:sp>
        <p:nvSpPr>
          <p:cNvPr id="99" name="Line 11"/>
          <p:cNvSpPr/>
          <p:nvPr/>
        </p:nvSpPr>
        <p:spPr>
          <a:xfrm flipV="1">
            <a:off x="8102520" y="6118200"/>
            <a:ext cx="0" cy="1111320"/>
          </a:xfrm>
          <a:prstGeom prst="line">
            <a:avLst/>
          </a:prstGeom>
          <a:ln cap="rnd" w="38160">
            <a:solidFill>
              <a:srgbClr val="ffffff"/>
            </a:solidFill>
            <a:custDash>
              <a:ds d="200000" sp="200000"/>
            </a:custDash>
            <a:miter/>
            <a:tailEnd len="med" type="triangle" w="med"/>
          </a:ln>
        </p:spPr>
        <p:style>
          <a:lnRef idx="0"/>
          <a:fillRef idx="0"/>
          <a:effectRef idx="0"/>
          <a:fontRef idx="minor"/>
        </p:style>
      </p:sp>
      <p:sp>
        <p:nvSpPr>
          <p:cNvPr id="100" name="CustomShape 12"/>
          <p:cNvSpPr/>
          <p:nvPr/>
        </p:nvSpPr>
        <p:spPr>
          <a:xfrm>
            <a:off x="8888400" y="5016240"/>
            <a:ext cx="2772720" cy="55908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3000" spc="-1" strike="noStrike">
                <a:solidFill>
                  <a:srgbClr val="ffffff"/>
                </a:solidFill>
                <a:uFill>
                  <a:solidFill>
                    <a:srgbClr val="ffffff"/>
                  </a:solidFill>
                </a:uFill>
                <a:latin typeface="Open Sans"/>
                <a:ea typeface="Open Sans"/>
              </a:rPr>
              <a:t>Main Exchange</a:t>
            </a:r>
            <a:endParaRPr b="0" lang="en-US" sz="1800" spc="-1" strike="noStrike">
              <a:solidFill>
                <a:srgbClr val="000000"/>
              </a:solidFill>
              <a:uFill>
                <a:solidFill>
                  <a:srgbClr val="ffffff"/>
                </a:solidFill>
              </a:uFill>
              <a:latin typeface="Arial"/>
            </a:endParaRPr>
          </a:p>
        </p:txBody>
      </p:sp>
      <p:sp>
        <p:nvSpPr>
          <p:cNvPr id="101" name="CustomShape 13"/>
          <p:cNvSpPr/>
          <p:nvPr/>
        </p:nvSpPr>
        <p:spPr>
          <a:xfrm>
            <a:off x="1563840" y="2736360"/>
            <a:ext cx="6526440" cy="1016640"/>
          </a:xfrm>
          <a:custGeom>
            <a:avLst/>
            <a:gdLst/>
            <a:ahLst/>
            <a:rect l="l" t="t" r="r" b="b"/>
            <a:pathLst>
              <a:path w="21061" h="21600">
                <a:moveTo>
                  <a:pt x="21061" y="21600"/>
                </a:moveTo>
                <a:cubicBezTo>
                  <a:pt x="6471" y="17247"/>
                  <a:pt x="-539" y="10047"/>
                  <a:pt x="32" y="0"/>
                </a:cubicBezTo>
              </a:path>
            </a:pathLst>
          </a:custGeom>
          <a:noFill/>
          <a:ln cap="rnd" w="38160">
            <a:solidFill>
              <a:srgbClr val="ffffff"/>
            </a:solidFill>
            <a:custDash>
              <a:ds d="200000" sp="200000"/>
            </a:custDash>
            <a:miter/>
            <a:tailEnd len="med" type="triangle" w="med"/>
          </a:ln>
        </p:spPr>
        <p:style>
          <a:lnRef idx="0"/>
          <a:fillRef idx="0"/>
          <a:effectRef idx="0"/>
          <a:fontRef idx="minor"/>
        </p:style>
      </p:sp>
      <p:sp>
        <p:nvSpPr>
          <p:cNvPr id="102" name="CustomShape 14"/>
          <p:cNvSpPr/>
          <p:nvPr/>
        </p:nvSpPr>
        <p:spPr>
          <a:xfrm>
            <a:off x="8107560" y="2730240"/>
            <a:ext cx="6505920" cy="1022760"/>
          </a:xfrm>
          <a:custGeom>
            <a:avLst/>
            <a:gdLst/>
            <a:ahLst/>
            <a:rect l="l" t="t" r="r" b="b"/>
            <a:pathLst>
              <a:path w="21059" h="21600">
                <a:moveTo>
                  <a:pt x="0" y="21600"/>
                </a:moveTo>
                <a:cubicBezTo>
                  <a:pt x="14591" y="17183"/>
                  <a:pt x="21600" y="9983"/>
                  <a:pt x="21026" y="0"/>
                </a:cubicBezTo>
              </a:path>
            </a:pathLst>
          </a:custGeom>
          <a:noFill/>
          <a:ln cap="rnd" w="38160">
            <a:solidFill>
              <a:srgbClr val="ffffff"/>
            </a:solidFill>
            <a:custDash>
              <a:ds d="200000" sp="200000"/>
            </a:custDash>
            <a:miter/>
            <a:tailEnd len="med" type="triangle" w="med"/>
          </a:ln>
        </p:spPr>
        <p:style>
          <a:lnRef idx="0"/>
          <a:fillRef idx="0"/>
          <a:effectRef idx="0"/>
          <a:fontRef idx="minor"/>
        </p:style>
      </p:sp>
      <p:sp>
        <p:nvSpPr>
          <p:cNvPr id="103" name="Line 15"/>
          <p:cNvSpPr/>
          <p:nvPr/>
        </p:nvSpPr>
        <p:spPr>
          <a:xfrm flipV="1">
            <a:off x="8102520" y="2736000"/>
            <a:ext cx="0" cy="1754640"/>
          </a:xfrm>
          <a:prstGeom prst="line">
            <a:avLst/>
          </a:prstGeom>
          <a:ln cap="rnd" w="38160">
            <a:solidFill>
              <a:srgbClr val="ffffff"/>
            </a:solidFill>
            <a:custDash>
              <a:ds d="200000" sp="200000"/>
            </a:custDash>
            <a:miter/>
            <a:tailEnd len="med" type="triangle" w="med"/>
          </a:ln>
        </p:spPr>
        <p:style>
          <a:lnRef idx="0"/>
          <a:fillRef idx="0"/>
          <a:effectRef idx="0"/>
          <a:fontRef idx="minor"/>
        </p:style>
      </p:sp>
      <p:sp>
        <p:nvSpPr>
          <p:cNvPr id="104" name="CustomShape 16"/>
          <p:cNvSpPr/>
          <p:nvPr/>
        </p:nvSpPr>
        <p:spPr>
          <a:xfrm>
            <a:off x="16384680" y="-18720"/>
            <a:ext cx="8023680" cy="13753440"/>
          </a:xfrm>
          <a:prstGeom prst="rect">
            <a:avLst/>
          </a:prstGeom>
          <a:solidFill>
            <a:srgbClr val="d44334"/>
          </a:solidFill>
          <a:ln w="12600">
            <a:noFill/>
          </a:ln>
        </p:spPr>
        <p:style>
          <a:lnRef idx="0"/>
          <a:fillRef idx="0"/>
          <a:effectRef idx="0"/>
          <a:fontRef idx="minor"/>
        </p:style>
      </p:sp>
      <p:sp>
        <p:nvSpPr>
          <p:cNvPr id="105" name="CustomShape 17"/>
          <p:cNvSpPr/>
          <p:nvPr/>
        </p:nvSpPr>
        <p:spPr>
          <a:xfrm>
            <a:off x="16928640" y="702000"/>
            <a:ext cx="2948040" cy="86328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5000" spc="-1" strike="noStrike">
                <a:solidFill>
                  <a:srgbClr val="ffffff"/>
                </a:solidFill>
                <a:uFill>
                  <a:solidFill>
                    <a:srgbClr val="ffffff"/>
                  </a:solidFill>
                </a:uFill>
                <a:latin typeface="Helvetica Light"/>
                <a:ea typeface="Helvetica Light"/>
              </a:rPr>
              <a:t>REST API</a:t>
            </a:r>
            <a:endParaRPr b="0" lang="en-US" sz="1800" spc="-1" strike="noStrike">
              <a:solidFill>
                <a:srgbClr val="000000"/>
              </a:solidFill>
              <a:uFill>
                <a:solidFill>
                  <a:srgbClr val="ffffff"/>
                </a:solidFill>
              </a:uFill>
              <a:latin typeface="Arial"/>
            </a:endParaRPr>
          </a:p>
        </p:txBody>
      </p:sp>
      <p:sp>
        <p:nvSpPr>
          <p:cNvPr id="106" name="CustomShape 18"/>
          <p:cNvSpPr/>
          <p:nvPr/>
        </p:nvSpPr>
        <p:spPr>
          <a:xfrm>
            <a:off x="16986960" y="2060280"/>
            <a:ext cx="6818760" cy="2437920"/>
          </a:xfrm>
          <a:prstGeom prst="rect">
            <a:avLst/>
          </a:prstGeom>
          <a:noFill/>
          <a:ln w="12600">
            <a:noFill/>
          </a:ln>
        </p:spPr>
        <p:style>
          <a:lnRef idx="0"/>
          <a:fillRef idx="0"/>
          <a:effectRef idx="0"/>
          <a:fontRef idx="minor"/>
        </p:style>
        <p:txBody>
          <a:bodyPr lIns="0" rIns="0" tIns="0" bIns="0"/>
          <a:p>
            <a:pPr marL="488520" indent="-488160">
              <a:lnSpc>
                <a:spcPct val="150000"/>
              </a:lnSpc>
              <a:buClr>
                <a:srgbClr val="ffffff"/>
              </a:buClr>
              <a:buSzPct val="75000"/>
              <a:buFont typeface="Symbol" charset="2"/>
              <a:buChar char=""/>
            </a:pPr>
            <a:r>
              <a:rPr b="0" lang="en-US" sz="4000" spc="-1" strike="noStrike">
                <a:solidFill>
                  <a:srgbClr val="ffffff"/>
                </a:solidFill>
                <a:uFill>
                  <a:solidFill>
                    <a:srgbClr val="ffffff"/>
                  </a:solidFill>
                </a:uFill>
                <a:latin typeface="Helvetica Light"/>
                <a:ea typeface="Helvetica Light"/>
              </a:rPr>
              <a:t>It’s another service</a:t>
            </a:r>
            <a:endParaRPr b="0" lang="en-US" sz="1800" spc="-1" strike="noStrike">
              <a:solidFill>
                <a:srgbClr val="000000"/>
              </a:solidFill>
              <a:uFill>
                <a:solidFill>
                  <a:srgbClr val="ffffff"/>
                </a:solidFill>
              </a:uFill>
              <a:latin typeface="Arial"/>
            </a:endParaRPr>
          </a:p>
          <a:p>
            <a:pPr marL="488520" indent="-488160">
              <a:lnSpc>
                <a:spcPct val="150000"/>
              </a:lnSpc>
              <a:buClr>
                <a:srgbClr val="ffffff"/>
              </a:buClr>
              <a:buSzPct val="75000"/>
              <a:buFont typeface="Symbol" charset="2"/>
              <a:buChar char=""/>
            </a:pPr>
            <a:r>
              <a:rPr b="0" lang="en-US" sz="4000" spc="-1" strike="noStrike">
                <a:solidFill>
                  <a:srgbClr val="ffffff"/>
                </a:solidFill>
                <a:uFill>
                  <a:solidFill>
                    <a:srgbClr val="ffffff"/>
                  </a:solidFill>
                </a:uFill>
                <a:latin typeface="Helvetica Light"/>
                <a:ea typeface="Helvetica Light"/>
              </a:rPr>
              <a:t>Communicates to the Main Exchange</a:t>
            </a:r>
            <a:endParaRPr b="0" lang="en-US" sz="1800" spc="-1" strike="noStrike">
              <a:solidFill>
                <a:srgbClr val="000000"/>
              </a:solidFill>
              <a:uFill>
                <a:solidFill>
                  <a:srgbClr val="ffffff"/>
                </a:solidFill>
              </a:uFill>
              <a:latin typeface="Arial"/>
            </a:endParaRPr>
          </a:p>
        </p:txBody>
      </p:sp>
      <p:sp>
        <p:nvSpPr>
          <p:cNvPr id="107" name="CustomShape 19"/>
          <p:cNvSpPr/>
          <p:nvPr/>
        </p:nvSpPr>
        <p:spPr>
          <a:xfrm>
            <a:off x="17003880" y="5147280"/>
            <a:ext cx="6703200" cy="86328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5000" spc="-1" strike="noStrike">
                <a:solidFill>
                  <a:srgbClr val="ffffff"/>
                </a:solidFill>
                <a:uFill>
                  <a:solidFill>
                    <a:srgbClr val="ffffff"/>
                  </a:solidFill>
                </a:uFill>
                <a:latin typeface="Helvetica Light"/>
                <a:ea typeface="Helvetica Light"/>
              </a:rPr>
              <a:t>Broker: Main Exchange</a:t>
            </a:r>
            <a:endParaRPr b="0" lang="en-US" sz="1800" spc="-1" strike="noStrike">
              <a:solidFill>
                <a:srgbClr val="000000"/>
              </a:solidFill>
              <a:uFill>
                <a:solidFill>
                  <a:srgbClr val="ffffff"/>
                </a:solidFill>
              </a:uFill>
              <a:latin typeface="Arial"/>
            </a:endParaRPr>
          </a:p>
        </p:txBody>
      </p:sp>
      <p:sp>
        <p:nvSpPr>
          <p:cNvPr id="108" name="CustomShape 20"/>
          <p:cNvSpPr/>
          <p:nvPr/>
        </p:nvSpPr>
        <p:spPr>
          <a:xfrm>
            <a:off x="16986960" y="6505560"/>
            <a:ext cx="6818760" cy="5180040"/>
          </a:xfrm>
          <a:prstGeom prst="rect">
            <a:avLst/>
          </a:prstGeom>
          <a:noFill/>
          <a:ln w="12600">
            <a:noFill/>
          </a:ln>
        </p:spPr>
        <p:style>
          <a:lnRef idx="0"/>
          <a:fillRef idx="0"/>
          <a:effectRef idx="0"/>
          <a:fontRef idx="minor"/>
        </p:style>
        <p:txBody>
          <a:bodyPr lIns="0" rIns="0" tIns="0" bIns="0"/>
          <a:p>
            <a:pPr marL="488520" indent="-488160">
              <a:lnSpc>
                <a:spcPct val="150000"/>
              </a:lnSpc>
              <a:buClr>
                <a:srgbClr val="ffffff"/>
              </a:buClr>
              <a:buSzPct val="75000"/>
              <a:buFont typeface="Symbol" charset="2"/>
              <a:buChar char=""/>
            </a:pPr>
            <a:r>
              <a:rPr b="0" lang="en-US" sz="4000" spc="-1" strike="noStrike">
                <a:solidFill>
                  <a:srgbClr val="ffffff"/>
                </a:solidFill>
                <a:uFill>
                  <a:solidFill>
                    <a:srgbClr val="ffffff"/>
                  </a:solidFill>
                </a:uFill>
                <a:latin typeface="Helvetica Light"/>
                <a:ea typeface="Helvetica Light"/>
              </a:rPr>
              <a:t>It’s the cornerstone of the architecture.</a:t>
            </a:r>
            <a:endParaRPr b="0" lang="en-US" sz="1800" spc="-1" strike="noStrike">
              <a:solidFill>
                <a:srgbClr val="000000"/>
              </a:solidFill>
              <a:uFill>
                <a:solidFill>
                  <a:srgbClr val="ffffff"/>
                </a:solidFill>
              </a:uFill>
              <a:latin typeface="Arial"/>
            </a:endParaRPr>
          </a:p>
          <a:p>
            <a:pPr marL="488520" indent="-488160">
              <a:lnSpc>
                <a:spcPct val="150000"/>
              </a:lnSpc>
              <a:buClr>
                <a:srgbClr val="ffffff"/>
              </a:buClr>
              <a:buSzPct val="75000"/>
              <a:buFont typeface="Symbol" charset="2"/>
              <a:buChar char=""/>
            </a:pPr>
            <a:r>
              <a:rPr b="0" lang="en-US" sz="4000" spc="-1" strike="noStrike">
                <a:solidFill>
                  <a:srgbClr val="ffffff"/>
                </a:solidFill>
                <a:uFill>
                  <a:solidFill>
                    <a:srgbClr val="ffffff"/>
                  </a:solidFill>
                </a:uFill>
                <a:latin typeface="Helvetica Light"/>
                <a:ea typeface="Helvetica Light"/>
              </a:rPr>
              <a:t>It listens for all messages and route them depending on the topic. Ex: v1.messages.new</a:t>
            </a:r>
            <a:endParaRPr b="0" lang="en-US" sz="1800" spc="-1" strike="noStrike">
              <a:solidFill>
                <a:srgbClr val="000000"/>
              </a:solidFill>
              <a:uFill>
                <a:solidFill>
                  <a:srgbClr val="ffffff"/>
                </a:solidFill>
              </a:uFill>
              <a:latin typeface="Arial"/>
            </a:endParaRPr>
          </a:p>
        </p:txBody>
      </p:sp>
    </p:spTree>
  </p:cSld>
  <p:timing>
    <p:tnLst>
      <p:par>
        <p:cTn id="57" dur="indefinite" restart="never" nodeType="tmRoot">
          <p:childTnLst>
            <p:seq>
              <p:cTn id="58" dur="indefinite" nodeType="mainSeq">
                <p:childTnLst>
                  <p:par>
                    <p:cTn id="59" fill="hold">
                      <p:stCondLst>
                        <p:cond delay="0"/>
                      </p:stCondLst>
                      <p:childTnLst>
                        <p:par>
                          <p:cTn id="60" fill="hold">
                            <p:stCondLst>
                              <p:cond delay="0"/>
                            </p:stCondLst>
                            <p:childTnLst>
                              <p:par>
                                <p:cTn id="61" nodeType="afterEffect" fill="hold" presetClass="entr" presetID="9">
                                  <p:stCondLst>
                                    <p:cond delay="0"/>
                                  </p:stCondLst>
                                  <p:childTnLst>
                                    <p:set>
                                      <p:cBhvr>
                                        <p:cTn id="62" fill="hold"/>
                                        <p:tgtEl>
                                          <p:spTgt spid="104"/>
                                        </p:tgtEl>
                                        <p:attrNameLst>
                                          <p:attrName>style.visibility</p:attrName>
                                        </p:attrNameLst>
                                      </p:cBhvr>
                                      <p:to>
                                        <p:strVal val="visible"/>
                                      </p:to>
                                    </p:set>
                                    <p:animEffect filter="dissolve" transition="in">
                                      <p:cBhvr additive="repl">
                                        <p:cTn id="63" dur="1000"/>
                                        <p:tgtEl>
                                          <p:spTgt spid="10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74c3c"/>
        </a:solidFill>
      </p:bgPr>
    </p:bg>
    <p:spTree>
      <p:nvGrpSpPr>
        <p:cNvPr id="1" name=""/>
        <p:cNvGrpSpPr/>
        <p:nvPr/>
      </p:nvGrpSpPr>
      <p:grpSpPr>
        <a:xfrm>
          <a:off x="0" y="0"/>
          <a:ext cx="0" cy="0"/>
          <a:chOff x="0" y="0"/>
          <a:chExt cx="0" cy="0"/>
        </a:xfrm>
      </p:grpSpPr>
      <p:sp>
        <p:nvSpPr>
          <p:cNvPr id="109" name="CustomShape 1"/>
          <p:cNvSpPr/>
          <p:nvPr/>
        </p:nvSpPr>
        <p:spPr>
          <a:xfrm>
            <a:off x="358200" y="12551400"/>
            <a:ext cx="8181360" cy="864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5000" spc="-1" strike="noStrike">
                <a:solidFill>
                  <a:srgbClr val="ffffff"/>
                </a:solidFill>
                <a:uFill>
                  <a:solidFill>
                    <a:srgbClr val="ffffff"/>
                  </a:solidFill>
                </a:uFill>
                <a:latin typeface="Open Sans Light"/>
                <a:ea typeface="Open Sans Light"/>
              </a:rPr>
              <a:t>Asynchronous Microservices</a:t>
            </a:r>
            <a:endParaRPr b="0" lang="en-US" sz="1800" spc="-1" strike="noStrike">
              <a:solidFill>
                <a:srgbClr val="000000"/>
              </a:solidFill>
              <a:uFill>
                <a:solidFill>
                  <a:srgbClr val="ffffff"/>
                </a:solidFill>
              </a:uFill>
              <a:latin typeface="Arial"/>
            </a:endParaRPr>
          </a:p>
        </p:txBody>
      </p:sp>
      <p:sp>
        <p:nvSpPr>
          <p:cNvPr id="110" name="CustomShape 2"/>
          <p:cNvSpPr/>
          <p:nvPr/>
        </p:nvSpPr>
        <p:spPr>
          <a:xfrm>
            <a:off x="7635240" y="9844560"/>
            <a:ext cx="934560" cy="1628280"/>
          </a:xfrm>
          <a:custGeom>
            <a:avLst/>
            <a:gdLst/>
            <a:ahLst/>
            <a:rect l="l" t="t" r="r" b="b"/>
            <a:pathLst>
              <a:path w="21600" h="21600">
                <a:moveTo>
                  <a:pt x="3246" y="0"/>
                </a:moveTo>
                <a:cubicBezTo>
                  <a:pt x="1456" y="0"/>
                  <a:pt x="0" y="831"/>
                  <a:pt x="0" y="1858"/>
                </a:cubicBezTo>
                <a:lnTo>
                  <a:pt x="0" y="19742"/>
                </a:lnTo>
                <a:cubicBezTo>
                  <a:pt x="0" y="20769"/>
                  <a:pt x="1456" y="21600"/>
                  <a:pt x="3246" y="21600"/>
                </a:cubicBezTo>
                <a:lnTo>
                  <a:pt x="18364" y="21600"/>
                </a:lnTo>
                <a:cubicBezTo>
                  <a:pt x="20153" y="21600"/>
                  <a:pt x="21600" y="20769"/>
                  <a:pt x="21600" y="19742"/>
                </a:cubicBezTo>
                <a:lnTo>
                  <a:pt x="21600" y="1858"/>
                </a:lnTo>
                <a:cubicBezTo>
                  <a:pt x="21600" y="831"/>
                  <a:pt x="20153" y="0"/>
                  <a:pt x="18364" y="0"/>
                </a:cubicBezTo>
                <a:lnTo>
                  <a:pt x="3246" y="0"/>
                </a:lnTo>
                <a:close/>
                <a:moveTo>
                  <a:pt x="4850" y="1432"/>
                </a:moveTo>
                <a:lnTo>
                  <a:pt x="16750" y="1432"/>
                </a:lnTo>
                <a:cubicBezTo>
                  <a:pt x="18158" y="1432"/>
                  <a:pt x="19299" y="2086"/>
                  <a:pt x="19299" y="2895"/>
                </a:cubicBezTo>
                <a:lnTo>
                  <a:pt x="19299" y="16968"/>
                </a:lnTo>
                <a:cubicBezTo>
                  <a:pt x="19299" y="17777"/>
                  <a:pt x="18158" y="18437"/>
                  <a:pt x="16750" y="18437"/>
                </a:cubicBezTo>
                <a:lnTo>
                  <a:pt x="4850" y="18437"/>
                </a:lnTo>
                <a:cubicBezTo>
                  <a:pt x="3442" y="18437"/>
                  <a:pt x="2301" y="17777"/>
                  <a:pt x="2301" y="16968"/>
                </a:cubicBezTo>
                <a:lnTo>
                  <a:pt x="2301" y="2895"/>
                </a:lnTo>
                <a:cubicBezTo>
                  <a:pt x="2301" y="2086"/>
                  <a:pt x="3442" y="1432"/>
                  <a:pt x="4850" y="1432"/>
                </a:cubicBezTo>
                <a:close/>
                <a:moveTo>
                  <a:pt x="10910" y="18958"/>
                </a:moveTo>
                <a:cubicBezTo>
                  <a:pt x="11275" y="18958"/>
                  <a:pt x="11640" y="19035"/>
                  <a:pt x="11919" y="19195"/>
                </a:cubicBezTo>
                <a:cubicBezTo>
                  <a:pt x="12476" y="19515"/>
                  <a:pt x="12476" y="20033"/>
                  <a:pt x="11919" y="20353"/>
                </a:cubicBezTo>
                <a:cubicBezTo>
                  <a:pt x="11361" y="20672"/>
                  <a:pt x="10459" y="20672"/>
                  <a:pt x="9902" y="20353"/>
                </a:cubicBezTo>
                <a:cubicBezTo>
                  <a:pt x="9344" y="20033"/>
                  <a:pt x="9344" y="19515"/>
                  <a:pt x="9902" y="19195"/>
                </a:cubicBezTo>
                <a:cubicBezTo>
                  <a:pt x="10180" y="19035"/>
                  <a:pt x="10545" y="18958"/>
                  <a:pt x="10910" y="18958"/>
                </a:cubicBezTo>
                <a:close/>
              </a:path>
            </a:pathLst>
          </a:custGeom>
          <a:solidFill>
            <a:srgbClr val="ffffff">
              <a:alpha val="30000"/>
            </a:srgbClr>
          </a:solidFill>
          <a:ln w="12600">
            <a:noFill/>
          </a:ln>
        </p:spPr>
        <p:style>
          <a:lnRef idx="0"/>
          <a:fillRef idx="0"/>
          <a:effectRef idx="0"/>
          <a:fontRef idx="minor"/>
        </p:style>
      </p:sp>
      <p:sp>
        <p:nvSpPr>
          <p:cNvPr id="111" name="CustomShape 3"/>
          <p:cNvSpPr/>
          <p:nvPr/>
        </p:nvSpPr>
        <p:spPr>
          <a:xfrm>
            <a:off x="7467480" y="4660920"/>
            <a:ext cx="1269720" cy="1269720"/>
          </a:xfrm>
          <a:custGeom>
            <a:avLst/>
            <a:gdLst/>
            <a:ahLst/>
            <a:rect l="l" t="t"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600" spc="-1" strike="noStrike">
                <a:solidFill>
                  <a:srgbClr val="e84b3c"/>
                </a:solidFill>
                <a:uFill>
                  <a:solidFill>
                    <a:srgbClr val="ffffff"/>
                  </a:solidFill>
                </a:uFill>
                <a:latin typeface="Helvetica Light"/>
                <a:ea typeface="Helvetica Light"/>
              </a:rPr>
              <a:t>B</a:t>
            </a:r>
            <a:endParaRPr b="0" lang="en-US" sz="1800" spc="-1" strike="noStrike">
              <a:solidFill>
                <a:srgbClr val="000000"/>
              </a:solidFill>
              <a:uFill>
                <a:solidFill>
                  <a:srgbClr val="ffffff"/>
                </a:solidFill>
              </a:uFill>
              <a:latin typeface="Arial"/>
            </a:endParaRPr>
          </a:p>
        </p:txBody>
      </p:sp>
      <p:sp>
        <p:nvSpPr>
          <p:cNvPr id="112" name="CustomShape 4"/>
          <p:cNvSpPr/>
          <p:nvPr/>
        </p:nvSpPr>
        <p:spPr>
          <a:xfrm>
            <a:off x="330120" y="1296000"/>
            <a:ext cx="2592000" cy="126972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600" spc="-1" strike="noStrike">
                <a:solidFill>
                  <a:srgbClr val="e84b3c"/>
                </a:solidFill>
                <a:uFill>
                  <a:solidFill>
                    <a:srgbClr val="ffffff"/>
                  </a:solidFill>
                </a:uFill>
                <a:latin typeface="Helvetica Light"/>
                <a:ea typeface="Helvetica Light"/>
              </a:rPr>
              <a:t>Messages</a:t>
            </a:r>
            <a:endParaRPr b="0" lang="en-US" sz="1800" spc="-1" strike="noStrike">
              <a:solidFill>
                <a:srgbClr val="000000"/>
              </a:solidFill>
              <a:uFill>
                <a:solidFill>
                  <a:srgbClr val="ffffff"/>
                </a:solidFill>
              </a:uFill>
              <a:latin typeface="Arial"/>
            </a:endParaRPr>
          </a:p>
          <a:p>
            <a:pPr algn="ctr">
              <a:lnSpc>
                <a:spcPct val="100000"/>
              </a:lnSpc>
            </a:pPr>
            <a:r>
              <a:rPr b="0" lang="en-US" sz="3600" spc="-1" strike="noStrike">
                <a:solidFill>
                  <a:srgbClr val="e84b3c"/>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113" name="CustomShape 5"/>
          <p:cNvSpPr/>
          <p:nvPr/>
        </p:nvSpPr>
        <p:spPr>
          <a:xfrm>
            <a:off x="6806520" y="1296000"/>
            <a:ext cx="2592000" cy="126972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600" spc="-1" strike="noStrike">
                <a:solidFill>
                  <a:srgbClr val="e84b3c"/>
                </a:solidFill>
                <a:uFill>
                  <a:solidFill>
                    <a:srgbClr val="ffffff"/>
                  </a:solidFill>
                </a:uFill>
                <a:latin typeface="Helvetica Light"/>
                <a:ea typeface="Helvetica Light"/>
              </a:rPr>
              <a:t>Metrics</a:t>
            </a:r>
            <a:endParaRPr b="0" lang="en-US" sz="1800" spc="-1" strike="noStrike">
              <a:solidFill>
                <a:srgbClr val="000000"/>
              </a:solidFill>
              <a:uFill>
                <a:solidFill>
                  <a:srgbClr val="ffffff"/>
                </a:solidFill>
              </a:uFill>
              <a:latin typeface="Arial"/>
            </a:endParaRPr>
          </a:p>
          <a:p>
            <a:pPr algn="ctr">
              <a:lnSpc>
                <a:spcPct val="100000"/>
              </a:lnSpc>
            </a:pPr>
            <a:r>
              <a:rPr b="0" lang="en-US" sz="3600" spc="-1" strike="noStrike">
                <a:solidFill>
                  <a:srgbClr val="e84b3c"/>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114" name="CustomShape 6"/>
          <p:cNvSpPr/>
          <p:nvPr/>
        </p:nvSpPr>
        <p:spPr>
          <a:xfrm>
            <a:off x="13283640" y="1296000"/>
            <a:ext cx="2592000" cy="126972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600" spc="-1" strike="noStrike">
                <a:solidFill>
                  <a:srgbClr val="e84b3c"/>
                </a:solidFill>
                <a:uFill>
                  <a:solidFill>
                    <a:srgbClr val="ffffff"/>
                  </a:solidFill>
                </a:uFill>
                <a:latin typeface="Helvetica Light"/>
                <a:ea typeface="Helvetica Light"/>
              </a:rPr>
              <a:t>Hooks</a:t>
            </a:r>
            <a:endParaRPr b="0" lang="en-US" sz="1800" spc="-1" strike="noStrike">
              <a:solidFill>
                <a:srgbClr val="000000"/>
              </a:solidFill>
              <a:uFill>
                <a:solidFill>
                  <a:srgbClr val="ffffff"/>
                </a:solidFill>
              </a:uFill>
              <a:latin typeface="Arial"/>
            </a:endParaRPr>
          </a:p>
          <a:p>
            <a:pPr algn="ctr">
              <a:lnSpc>
                <a:spcPct val="100000"/>
              </a:lnSpc>
            </a:pPr>
            <a:r>
              <a:rPr b="0" lang="en-US" sz="3600" spc="-1" strike="noStrike">
                <a:solidFill>
                  <a:srgbClr val="e84b3c"/>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115" name="CustomShape 7"/>
          <p:cNvSpPr/>
          <p:nvPr/>
        </p:nvSpPr>
        <p:spPr>
          <a:xfrm>
            <a:off x="6058800" y="7500960"/>
            <a:ext cx="4087440" cy="752400"/>
          </a:xfrm>
          <a:prstGeom prst="rect">
            <a:avLst/>
          </a:prstGeom>
          <a:solidFill>
            <a:srgbClr val="ffffff">
              <a:alpha val="30000"/>
            </a:srgbClr>
          </a:solidFill>
          <a:ln w="12600">
            <a:noFill/>
          </a:ln>
        </p:spPr>
        <p:style>
          <a:lnRef idx="0"/>
          <a:fillRef idx="0"/>
          <a:effectRef idx="0"/>
          <a:fontRef idx="minor"/>
        </p:style>
        <p:txBody>
          <a:bodyPr lIns="0" rIns="0" tIns="0" bIns="0" anchor="ctr"/>
          <a:p>
            <a:pPr algn="ctr">
              <a:lnSpc>
                <a:spcPct val="100000"/>
              </a:lnSpc>
            </a:pPr>
            <a:r>
              <a:rPr b="0" lang="en-US" sz="3000" spc="-1" strike="noStrike">
                <a:solidFill>
                  <a:srgbClr val="e84b3c"/>
                </a:solidFill>
                <a:uFill>
                  <a:solidFill>
                    <a:srgbClr val="ffffff"/>
                  </a:solidFill>
                </a:uFill>
                <a:latin typeface="Helvetica Light"/>
                <a:ea typeface="Helvetica Light"/>
              </a:rPr>
              <a:t>REST API</a:t>
            </a:r>
            <a:endParaRPr b="0" lang="en-US" sz="1800" spc="-1" strike="noStrike">
              <a:solidFill>
                <a:srgbClr val="000000"/>
              </a:solidFill>
              <a:uFill>
                <a:solidFill>
                  <a:srgbClr val="ffffff"/>
                </a:solidFill>
              </a:uFill>
              <a:latin typeface="Arial"/>
            </a:endParaRPr>
          </a:p>
        </p:txBody>
      </p:sp>
      <p:sp>
        <p:nvSpPr>
          <p:cNvPr id="116" name="Line 8"/>
          <p:cNvSpPr/>
          <p:nvPr/>
        </p:nvSpPr>
        <p:spPr>
          <a:xfrm flipV="1">
            <a:off x="8102520" y="8493120"/>
            <a:ext cx="0" cy="1111320"/>
          </a:xfrm>
          <a:prstGeom prst="line">
            <a:avLst/>
          </a:prstGeom>
          <a:ln w="38160">
            <a:solidFill>
              <a:srgbClr val="ffffff"/>
            </a:solidFill>
            <a:miter/>
            <a:tailEnd len="med" type="triangle" w="med"/>
          </a:ln>
        </p:spPr>
        <p:style>
          <a:lnRef idx="0"/>
          <a:fillRef idx="0"/>
          <a:effectRef idx="0"/>
          <a:fontRef idx="minor"/>
        </p:style>
      </p:sp>
      <p:sp>
        <p:nvSpPr>
          <p:cNvPr id="117" name="CustomShape 9"/>
          <p:cNvSpPr/>
          <p:nvPr/>
        </p:nvSpPr>
        <p:spPr>
          <a:xfrm>
            <a:off x="8483040" y="8825040"/>
            <a:ext cx="3885840" cy="457560"/>
          </a:xfrm>
          <a:prstGeom prst="rect">
            <a:avLst/>
          </a:prstGeom>
          <a:noFill/>
          <a:ln w="12600">
            <a:noFill/>
          </a:ln>
        </p:spPr>
        <p:style>
          <a:lnRef idx="0"/>
          <a:fillRef idx="0"/>
          <a:effectRef idx="0"/>
          <a:fontRef idx="minor"/>
        </p:style>
        <p:txBody>
          <a:bodyPr wrap="none" lIns="0" rIns="0" tIns="0" bIns="0" anchor="ctr"/>
          <a:p>
            <a:pPr algn="ctr">
              <a:lnSpc>
                <a:spcPct val="100000"/>
              </a:lnSpc>
            </a:pPr>
            <a:r>
              <a:rPr b="0" lang="en-US" sz="3000" spc="-1" strike="noStrike">
                <a:solidFill>
                  <a:srgbClr val="ffffff"/>
                </a:solidFill>
                <a:uFill>
                  <a:solidFill>
                    <a:srgbClr val="ffffff"/>
                  </a:solidFill>
                </a:uFill>
                <a:latin typeface="Andale Mono"/>
                <a:ea typeface="Andale Mono"/>
              </a:rPr>
              <a:t>POST /v1/messages</a:t>
            </a:r>
            <a:endParaRPr b="0" lang="en-US" sz="1800" spc="-1" strike="noStrike">
              <a:solidFill>
                <a:srgbClr val="000000"/>
              </a:solidFill>
              <a:uFill>
                <a:solidFill>
                  <a:srgbClr val="ffffff"/>
                </a:solidFill>
              </a:uFill>
              <a:latin typeface="Arial"/>
            </a:endParaRPr>
          </a:p>
        </p:txBody>
      </p:sp>
      <p:sp>
        <p:nvSpPr>
          <p:cNvPr id="118" name="CustomShape 10"/>
          <p:cNvSpPr/>
          <p:nvPr/>
        </p:nvSpPr>
        <p:spPr>
          <a:xfrm>
            <a:off x="8471520" y="6487200"/>
            <a:ext cx="3428640" cy="457560"/>
          </a:xfrm>
          <a:prstGeom prst="rect">
            <a:avLst/>
          </a:prstGeom>
          <a:noFill/>
          <a:ln w="12600">
            <a:noFill/>
          </a:ln>
        </p:spPr>
        <p:style>
          <a:lnRef idx="0"/>
          <a:fillRef idx="0"/>
          <a:effectRef idx="0"/>
          <a:fontRef idx="minor"/>
        </p:style>
        <p:txBody>
          <a:bodyPr wrap="none" lIns="0" rIns="0" tIns="0" bIns="0" anchor="ctr"/>
          <a:p>
            <a:pPr algn="ctr">
              <a:lnSpc>
                <a:spcPct val="100000"/>
              </a:lnSpc>
            </a:pPr>
            <a:r>
              <a:rPr b="0" lang="en-US" sz="3000" spc="-1" strike="noStrike">
                <a:solidFill>
                  <a:srgbClr val="ffffff"/>
                </a:solidFill>
                <a:uFill>
                  <a:solidFill>
                    <a:srgbClr val="ffffff"/>
                  </a:solidFill>
                </a:uFill>
                <a:latin typeface="Andale Mono"/>
                <a:ea typeface="Andale Mono"/>
              </a:rPr>
              <a:t>v1.messages.new</a:t>
            </a:r>
            <a:endParaRPr b="0" lang="en-US" sz="1800" spc="-1" strike="noStrike">
              <a:solidFill>
                <a:srgbClr val="000000"/>
              </a:solidFill>
              <a:uFill>
                <a:solidFill>
                  <a:srgbClr val="ffffff"/>
                </a:solidFill>
              </a:uFill>
              <a:latin typeface="Arial"/>
            </a:endParaRPr>
          </a:p>
        </p:txBody>
      </p:sp>
      <p:sp>
        <p:nvSpPr>
          <p:cNvPr id="119" name="Line 11"/>
          <p:cNvSpPr/>
          <p:nvPr/>
        </p:nvSpPr>
        <p:spPr>
          <a:xfrm flipV="1">
            <a:off x="8102520" y="6118200"/>
            <a:ext cx="0" cy="1111320"/>
          </a:xfrm>
          <a:prstGeom prst="line">
            <a:avLst/>
          </a:prstGeom>
          <a:ln cap="rnd" w="38160">
            <a:solidFill>
              <a:srgbClr val="ffffff"/>
            </a:solidFill>
            <a:custDash>
              <a:ds d="200000" sp="200000"/>
            </a:custDash>
            <a:miter/>
            <a:tailEnd len="med" type="triangle" w="med"/>
          </a:ln>
        </p:spPr>
        <p:style>
          <a:lnRef idx="0"/>
          <a:fillRef idx="0"/>
          <a:effectRef idx="0"/>
          <a:fontRef idx="minor"/>
        </p:style>
      </p:sp>
      <p:sp>
        <p:nvSpPr>
          <p:cNvPr id="120" name="CustomShape 12"/>
          <p:cNvSpPr/>
          <p:nvPr/>
        </p:nvSpPr>
        <p:spPr>
          <a:xfrm>
            <a:off x="8888400" y="5016240"/>
            <a:ext cx="2772720" cy="55908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3000" spc="-1" strike="noStrike">
                <a:solidFill>
                  <a:srgbClr val="ffffff"/>
                </a:solidFill>
                <a:uFill>
                  <a:solidFill>
                    <a:srgbClr val="ffffff"/>
                  </a:solidFill>
                </a:uFill>
                <a:latin typeface="Open Sans"/>
                <a:ea typeface="Open Sans"/>
              </a:rPr>
              <a:t>Main Exchange</a:t>
            </a:r>
            <a:endParaRPr b="0" lang="en-US" sz="1800" spc="-1" strike="noStrike">
              <a:solidFill>
                <a:srgbClr val="000000"/>
              </a:solidFill>
              <a:uFill>
                <a:solidFill>
                  <a:srgbClr val="ffffff"/>
                </a:solidFill>
              </a:uFill>
              <a:latin typeface="Arial"/>
            </a:endParaRPr>
          </a:p>
        </p:txBody>
      </p:sp>
      <p:sp>
        <p:nvSpPr>
          <p:cNvPr id="121" name="CustomShape 13"/>
          <p:cNvSpPr/>
          <p:nvPr/>
        </p:nvSpPr>
        <p:spPr>
          <a:xfrm>
            <a:off x="1563840" y="2736360"/>
            <a:ext cx="6526440" cy="1016640"/>
          </a:xfrm>
          <a:custGeom>
            <a:avLst/>
            <a:gdLst/>
            <a:ahLst/>
            <a:rect l="l" t="t" r="r" b="b"/>
            <a:pathLst>
              <a:path w="21061" h="21600">
                <a:moveTo>
                  <a:pt x="21061" y="21600"/>
                </a:moveTo>
                <a:cubicBezTo>
                  <a:pt x="6471" y="17247"/>
                  <a:pt x="-539" y="10047"/>
                  <a:pt x="32" y="0"/>
                </a:cubicBezTo>
              </a:path>
            </a:pathLst>
          </a:custGeom>
          <a:noFill/>
          <a:ln cap="rnd" w="38160">
            <a:solidFill>
              <a:srgbClr val="ffffff"/>
            </a:solidFill>
            <a:custDash>
              <a:ds d="200000" sp="200000"/>
            </a:custDash>
            <a:miter/>
            <a:tailEnd len="med" type="triangle" w="med"/>
          </a:ln>
        </p:spPr>
        <p:style>
          <a:lnRef idx="0"/>
          <a:fillRef idx="0"/>
          <a:effectRef idx="0"/>
          <a:fontRef idx="minor"/>
        </p:style>
      </p:sp>
      <p:sp>
        <p:nvSpPr>
          <p:cNvPr id="122" name="CustomShape 14"/>
          <p:cNvSpPr/>
          <p:nvPr/>
        </p:nvSpPr>
        <p:spPr>
          <a:xfrm>
            <a:off x="8107560" y="2730240"/>
            <a:ext cx="6505920" cy="1022760"/>
          </a:xfrm>
          <a:custGeom>
            <a:avLst/>
            <a:gdLst/>
            <a:ahLst/>
            <a:rect l="l" t="t" r="r" b="b"/>
            <a:pathLst>
              <a:path w="21059" h="21600">
                <a:moveTo>
                  <a:pt x="0" y="21600"/>
                </a:moveTo>
                <a:cubicBezTo>
                  <a:pt x="14591" y="17183"/>
                  <a:pt x="21600" y="9983"/>
                  <a:pt x="21026" y="0"/>
                </a:cubicBezTo>
              </a:path>
            </a:pathLst>
          </a:custGeom>
          <a:noFill/>
          <a:ln cap="rnd" w="38160">
            <a:solidFill>
              <a:srgbClr val="ffffff"/>
            </a:solidFill>
            <a:custDash>
              <a:ds d="200000" sp="200000"/>
            </a:custDash>
            <a:miter/>
            <a:tailEnd len="med" type="triangle" w="med"/>
          </a:ln>
        </p:spPr>
        <p:style>
          <a:lnRef idx="0"/>
          <a:fillRef idx="0"/>
          <a:effectRef idx="0"/>
          <a:fontRef idx="minor"/>
        </p:style>
      </p:sp>
      <p:sp>
        <p:nvSpPr>
          <p:cNvPr id="123" name="Line 15"/>
          <p:cNvSpPr/>
          <p:nvPr/>
        </p:nvSpPr>
        <p:spPr>
          <a:xfrm flipV="1">
            <a:off x="8102520" y="2736000"/>
            <a:ext cx="0" cy="1754640"/>
          </a:xfrm>
          <a:prstGeom prst="line">
            <a:avLst/>
          </a:prstGeom>
          <a:ln cap="rnd" w="38160">
            <a:solidFill>
              <a:srgbClr val="ffffff"/>
            </a:solidFill>
            <a:custDash>
              <a:ds d="200000" sp="200000"/>
            </a:custDash>
            <a:miter/>
            <a:tailEnd len="med" type="triangle" w="med"/>
          </a:ln>
        </p:spPr>
        <p:style>
          <a:lnRef idx="0"/>
          <a:fillRef idx="0"/>
          <a:effectRef idx="0"/>
          <a:fontRef idx="minor"/>
        </p:style>
      </p:sp>
      <p:sp>
        <p:nvSpPr>
          <p:cNvPr id="124" name="CustomShape 16"/>
          <p:cNvSpPr/>
          <p:nvPr/>
        </p:nvSpPr>
        <p:spPr>
          <a:xfrm>
            <a:off x="16384680" y="-18720"/>
            <a:ext cx="8023680" cy="13753440"/>
          </a:xfrm>
          <a:prstGeom prst="rect">
            <a:avLst/>
          </a:prstGeom>
          <a:solidFill>
            <a:srgbClr val="d44334"/>
          </a:solidFill>
          <a:ln w="12600">
            <a:noFill/>
          </a:ln>
        </p:spPr>
        <p:style>
          <a:lnRef idx="0"/>
          <a:fillRef idx="0"/>
          <a:effectRef idx="0"/>
          <a:fontRef idx="minor"/>
        </p:style>
      </p:sp>
      <p:sp>
        <p:nvSpPr>
          <p:cNvPr id="125" name="CustomShape 17"/>
          <p:cNvSpPr/>
          <p:nvPr/>
        </p:nvSpPr>
        <p:spPr>
          <a:xfrm>
            <a:off x="16992720" y="702000"/>
            <a:ext cx="2536560" cy="86328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5000" spc="-1" strike="noStrike">
                <a:solidFill>
                  <a:srgbClr val="ffffff"/>
                </a:solidFill>
                <a:uFill>
                  <a:solidFill>
                    <a:srgbClr val="ffffff"/>
                  </a:solidFill>
                </a:uFill>
                <a:latin typeface="Helvetica Light"/>
                <a:ea typeface="Helvetica Light"/>
              </a:rPr>
              <a:t>Services</a:t>
            </a:r>
            <a:endParaRPr b="0" lang="en-US" sz="1800" spc="-1" strike="noStrike">
              <a:solidFill>
                <a:srgbClr val="000000"/>
              </a:solidFill>
              <a:uFill>
                <a:solidFill>
                  <a:srgbClr val="ffffff"/>
                </a:solidFill>
              </a:uFill>
              <a:latin typeface="Arial"/>
            </a:endParaRPr>
          </a:p>
        </p:txBody>
      </p:sp>
      <p:sp>
        <p:nvSpPr>
          <p:cNvPr id="126" name="CustomShape 18"/>
          <p:cNvSpPr/>
          <p:nvPr/>
        </p:nvSpPr>
        <p:spPr>
          <a:xfrm>
            <a:off x="16986960" y="2060280"/>
            <a:ext cx="6818760" cy="6094080"/>
          </a:xfrm>
          <a:prstGeom prst="rect">
            <a:avLst/>
          </a:prstGeom>
          <a:noFill/>
          <a:ln w="12600">
            <a:noFill/>
          </a:ln>
        </p:spPr>
        <p:style>
          <a:lnRef idx="0"/>
          <a:fillRef idx="0"/>
          <a:effectRef idx="0"/>
          <a:fontRef idx="minor"/>
        </p:style>
        <p:txBody>
          <a:bodyPr lIns="0" rIns="0" tIns="0" bIns="0"/>
          <a:p>
            <a:pPr marL="488520" indent="-488160">
              <a:lnSpc>
                <a:spcPct val="150000"/>
              </a:lnSpc>
              <a:buClr>
                <a:srgbClr val="ffffff"/>
              </a:buClr>
              <a:buSzPct val="75000"/>
              <a:buFont typeface="Symbol" charset="2"/>
              <a:buChar char=""/>
            </a:pPr>
            <a:r>
              <a:rPr b="0" lang="en-US" sz="4000" spc="-1" strike="noStrike">
                <a:solidFill>
                  <a:srgbClr val="ffffff"/>
                </a:solidFill>
                <a:uFill>
                  <a:solidFill>
                    <a:srgbClr val="ffffff"/>
                  </a:solidFill>
                </a:uFill>
                <a:latin typeface="Helvetica Light"/>
                <a:ea typeface="Helvetica Light"/>
              </a:rPr>
              <a:t>Are connected to Main Exchange via Message Queues</a:t>
            </a:r>
            <a:endParaRPr b="0" lang="en-US" sz="1800" spc="-1" strike="noStrike">
              <a:solidFill>
                <a:srgbClr val="000000"/>
              </a:solidFill>
              <a:uFill>
                <a:solidFill>
                  <a:srgbClr val="ffffff"/>
                </a:solidFill>
              </a:uFill>
              <a:latin typeface="Arial"/>
            </a:endParaRPr>
          </a:p>
          <a:p>
            <a:pPr marL="488520" indent="-488160">
              <a:lnSpc>
                <a:spcPct val="150000"/>
              </a:lnSpc>
              <a:buClr>
                <a:srgbClr val="ffffff"/>
              </a:buClr>
              <a:buSzPct val="75000"/>
              <a:buFont typeface="Symbol" charset="2"/>
              <a:buChar char=""/>
            </a:pPr>
            <a:r>
              <a:rPr b="0" lang="en-US" sz="4000" spc="-1" strike="noStrike">
                <a:solidFill>
                  <a:srgbClr val="ffffff"/>
                </a:solidFill>
                <a:uFill>
                  <a:solidFill>
                    <a:srgbClr val="ffffff"/>
                  </a:solidFill>
                </a:uFill>
                <a:latin typeface="Helvetica Light"/>
                <a:ea typeface="Helvetica Light"/>
              </a:rPr>
              <a:t>In the example the message will be delivered to all the connected services</a:t>
            </a:r>
            <a:endParaRPr b="0" lang="en-US" sz="1800" spc="-1" strike="noStrike">
              <a:solidFill>
                <a:srgbClr val="000000"/>
              </a:solidFill>
              <a:uFill>
                <a:solidFill>
                  <a:srgbClr val="ffffff"/>
                </a:solidFill>
              </a:uFill>
              <a:latin typeface="Arial"/>
            </a:endParaRPr>
          </a:p>
        </p:txBody>
      </p:sp>
    </p:spTree>
  </p:cSld>
  <p:timing>
    <p:tnLst>
      <p:par>
        <p:cTn id="64" dur="indefinite" restart="never" nodeType="tmRoot">
          <p:childTnLst>
            <p:seq>
              <p:cTn id="65" dur="indefinite" nodeType="mainSeq">
                <p:childTnLst>
                  <p:par>
                    <p:cTn id="66" fill="hold">
                      <p:stCondLst>
                        <p:cond delay="0"/>
                      </p:stCondLst>
                      <p:childTnLst>
                        <p:par>
                          <p:cTn id="67" fill="hold">
                            <p:stCondLst>
                              <p:cond delay="0"/>
                            </p:stCondLst>
                            <p:childTnLst>
                              <p:par>
                                <p:cTn id="68" nodeType="afterEffect" fill="hold" presetClass="entr" presetID="9">
                                  <p:stCondLst>
                                    <p:cond delay="0"/>
                                  </p:stCondLst>
                                  <p:childTnLst>
                                    <p:set>
                                      <p:cBhvr>
                                        <p:cTn id="69" fill="hold"/>
                                        <p:tgtEl>
                                          <p:spTgt spid="124"/>
                                        </p:tgtEl>
                                        <p:attrNameLst>
                                          <p:attrName>style.visibility</p:attrName>
                                        </p:attrNameLst>
                                      </p:cBhvr>
                                      <p:to>
                                        <p:strVal val="visible"/>
                                      </p:to>
                                    </p:set>
                                    <p:animEffect filter="dissolve" transition="in">
                                      <p:cBhvr additive="repl">
                                        <p:cTn id="70" dur="1000"/>
                                        <p:tgtEl>
                                          <p:spTgt spid="12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74c3c"/>
        </a:solidFill>
      </p:bgPr>
    </p:bg>
    <p:spTree>
      <p:nvGrpSpPr>
        <p:cNvPr id="1" name=""/>
        <p:cNvGrpSpPr/>
        <p:nvPr/>
      </p:nvGrpSpPr>
      <p:grpSpPr>
        <a:xfrm>
          <a:off x="0" y="0"/>
          <a:ext cx="0" cy="0"/>
          <a:chOff x="0" y="0"/>
          <a:chExt cx="0" cy="0"/>
        </a:xfrm>
      </p:grpSpPr>
      <p:sp>
        <p:nvSpPr>
          <p:cNvPr id="127" name="CustomShape 1"/>
          <p:cNvSpPr/>
          <p:nvPr/>
        </p:nvSpPr>
        <p:spPr>
          <a:xfrm>
            <a:off x="358200" y="12551400"/>
            <a:ext cx="8181360" cy="864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5000" spc="-1" strike="noStrike">
                <a:solidFill>
                  <a:srgbClr val="ffffff"/>
                </a:solidFill>
                <a:uFill>
                  <a:solidFill>
                    <a:srgbClr val="ffffff"/>
                  </a:solidFill>
                </a:uFill>
                <a:latin typeface="Open Sans Light"/>
                <a:ea typeface="Open Sans Light"/>
              </a:rPr>
              <a:t>Asynchronous Microservices</a:t>
            </a:r>
            <a:endParaRPr b="0" lang="en-US" sz="1800" spc="-1" strike="noStrike">
              <a:solidFill>
                <a:srgbClr val="000000"/>
              </a:solidFill>
              <a:uFill>
                <a:solidFill>
                  <a:srgbClr val="ffffff"/>
                </a:solidFill>
              </a:uFill>
              <a:latin typeface="Arial"/>
            </a:endParaRPr>
          </a:p>
        </p:txBody>
      </p:sp>
      <p:sp>
        <p:nvSpPr>
          <p:cNvPr id="128" name="CustomShape 2"/>
          <p:cNvSpPr/>
          <p:nvPr/>
        </p:nvSpPr>
        <p:spPr>
          <a:xfrm>
            <a:off x="7635240" y="9844560"/>
            <a:ext cx="934560" cy="1628280"/>
          </a:xfrm>
          <a:custGeom>
            <a:avLst/>
            <a:gdLst/>
            <a:ahLst/>
            <a:rect l="l" t="t" r="r" b="b"/>
            <a:pathLst>
              <a:path w="21600" h="21600">
                <a:moveTo>
                  <a:pt x="3246" y="0"/>
                </a:moveTo>
                <a:cubicBezTo>
                  <a:pt x="1456" y="0"/>
                  <a:pt x="0" y="831"/>
                  <a:pt x="0" y="1858"/>
                </a:cubicBezTo>
                <a:lnTo>
                  <a:pt x="0" y="19742"/>
                </a:lnTo>
                <a:cubicBezTo>
                  <a:pt x="0" y="20769"/>
                  <a:pt x="1456" y="21600"/>
                  <a:pt x="3246" y="21600"/>
                </a:cubicBezTo>
                <a:lnTo>
                  <a:pt x="18364" y="21600"/>
                </a:lnTo>
                <a:cubicBezTo>
                  <a:pt x="20153" y="21600"/>
                  <a:pt x="21600" y="20769"/>
                  <a:pt x="21600" y="19742"/>
                </a:cubicBezTo>
                <a:lnTo>
                  <a:pt x="21600" y="1858"/>
                </a:lnTo>
                <a:cubicBezTo>
                  <a:pt x="21600" y="831"/>
                  <a:pt x="20153" y="0"/>
                  <a:pt x="18364" y="0"/>
                </a:cubicBezTo>
                <a:lnTo>
                  <a:pt x="3246" y="0"/>
                </a:lnTo>
                <a:close/>
                <a:moveTo>
                  <a:pt x="4850" y="1432"/>
                </a:moveTo>
                <a:lnTo>
                  <a:pt x="16750" y="1432"/>
                </a:lnTo>
                <a:cubicBezTo>
                  <a:pt x="18158" y="1432"/>
                  <a:pt x="19299" y="2086"/>
                  <a:pt x="19299" y="2895"/>
                </a:cubicBezTo>
                <a:lnTo>
                  <a:pt x="19299" y="16968"/>
                </a:lnTo>
                <a:cubicBezTo>
                  <a:pt x="19299" y="17777"/>
                  <a:pt x="18158" y="18437"/>
                  <a:pt x="16750" y="18437"/>
                </a:cubicBezTo>
                <a:lnTo>
                  <a:pt x="4850" y="18437"/>
                </a:lnTo>
                <a:cubicBezTo>
                  <a:pt x="3442" y="18437"/>
                  <a:pt x="2301" y="17777"/>
                  <a:pt x="2301" y="16968"/>
                </a:cubicBezTo>
                <a:lnTo>
                  <a:pt x="2301" y="2895"/>
                </a:lnTo>
                <a:cubicBezTo>
                  <a:pt x="2301" y="2086"/>
                  <a:pt x="3442" y="1432"/>
                  <a:pt x="4850" y="1432"/>
                </a:cubicBezTo>
                <a:close/>
                <a:moveTo>
                  <a:pt x="10910" y="18958"/>
                </a:moveTo>
                <a:cubicBezTo>
                  <a:pt x="11275" y="18958"/>
                  <a:pt x="11640" y="19035"/>
                  <a:pt x="11919" y="19195"/>
                </a:cubicBezTo>
                <a:cubicBezTo>
                  <a:pt x="12476" y="19515"/>
                  <a:pt x="12476" y="20033"/>
                  <a:pt x="11919" y="20353"/>
                </a:cubicBezTo>
                <a:cubicBezTo>
                  <a:pt x="11361" y="20672"/>
                  <a:pt x="10459" y="20672"/>
                  <a:pt x="9902" y="20353"/>
                </a:cubicBezTo>
                <a:cubicBezTo>
                  <a:pt x="9344" y="20033"/>
                  <a:pt x="9344" y="19515"/>
                  <a:pt x="9902" y="19195"/>
                </a:cubicBezTo>
                <a:cubicBezTo>
                  <a:pt x="10180" y="19035"/>
                  <a:pt x="10545" y="18958"/>
                  <a:pt x="10910" y="18958"/>
                </a:cubicBezTo>
                <a:close/>
              </a:path>
            </a:pathLst>
          </a:custGeom>
          <a:solidFill>
            <a:srgbClr val="ffffff"/>
          </a:solidFill>
          <a:ln w="12600">
            <a:noFill/>
          </a:ln>
        </p:spPr>
        <p:style>
          <a:lnRef idx="0"/>
          <a:fillRef idx="0"/>
          <a:effectRef idx="0"/>
          <a:fontRef idx="minor"/>
        </p:style>
      </p:sp>
      <p:sp>
        <p:nvSpPr>
          <p:cNvPr id="129" name="CustomShape 3"/>
          <p:cNvSpPr/>
          <p:nvPr/>
        </p:nvSpPr>
        <p:spPr>
          <a:xfrm>
            <a:off x="7467480" y="4660920"/>
            <a:ext cx="1269720" cy="1269720"/>
          </a:xfrm>
          <a:custGeom>
            <a:avLst/>
            <a:gdLst/>
            <a:ahLst/>
            <a:rect l="l" t="t"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600" spc="-1" strike="noStrike">
                <a:solidFill>
                  <a:srgbClr val="e84b3c"/>
                </a:solidFill>
                <a:uFill>
                  <a:solidFill>
                    <a:srgbClr val="ffffff"/>
                  </a:solidFill>
                </a:uFill>
                <a:latin typeface="Helvetica Light"/>
                <a:ea typeface="Helvetica Light"/>
              </a:rPr>
              <a:t>B</a:t>
            </a:r>
            <a:endParaRPr b="0" lang="en-US" sz="1800" spc="-1" strike="noStrike">
              <a:solidFill>
                <a:srgbClr val="000000"/>
              </a:solidFill>
              <a:uFill>
                <a:solidFill>
                  <a:srgbClr val="ffffff"/>
                </a:solidFill>
              </a:uFill>
              <a:latin typeface="Arial"/>
            </a:endParaRPr>
          </a:p>
        </p:txBody>
      </p:sp>
      <p:sp>
        <p:nvSpPr>
          <p:cNvPr id="130" name="CustomShape 4"/>
          <p:cNvSpPr/>
          <p:nvPr/>
        </p:nvSpPr>
        <p:spPr>
          <a:xfrm>
            <a:off x="330120" y="1296000"/>
            <a:ext cx="2592000" cy="126972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600" spc="-1" strike="noStrike">
                <a:solidFill>
                  <a:srgbClr val="e84b3c"/>
                </a:solidFill>
                <a:uFill>
                  <a:solidFill>
                    <a:srgbClr val="ffffff"/>
                  </a:solidFill>
                </a:uFill>
                <a:latin typeface="Helvetica Light"/>
                <a:ea typeface="Helvetica Light"/>
              </a:rPr>
              <a:t>Messages</a:t>
            </a:r>
            <a:endParaRPr b="0" lang="en-US" sz="1800" spc="-1" strike="noStrike">
              <a:solidFill>
                <a:srgbClr val="000000"/>
              </a:solidFill>
              <a:uFill>
                <a:solidFill>
                  <a:srgbClr val="ffffff"/>
                </a:solidFill>
              </a:uFill>
              <a:latin typeface="Arial"/>
            </a:endParaRPr>
          </a:p>
          <a:p>
            <a:pPr algn="ctr">
              <a:lnSpc>
                <a:spcPct val="100000"/>
              </a:lnSpc>
            </a:pPr>
            <a:r>
              <a:rPr b="0" lang="en-US" sz="3600" spc="-1" strike="noStrike">
                <a:solidFill>
                  <a:srgbClr val="e84b3c"/>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131" name="CustomShape 5"/>
          <p:cNvSpPr/>
          <p:nvPr/>
        </p:nvSpPr>
        <p:spPr>
          <a:xfrm>
            <a:off x="6806520" y="1296000"/>
            <a:ext cx="2592000" cy="126972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600" spc="-1" strike="noStrike">
                <a:solidFill>
                  <a:srgbClr val="e84b3c"/>
                </a:solidFill>
                <a:uFill>
                  <a:solidFill>
                    <a:srgbClr val="ffffff"/>
                  </a:solidFill>
                </a:uFill>
                <a:latin typeface="Helvetica Light"/>
                <a:ea typeface="Helvetica Light"/>
              </a:rPr>
              <a:t>Metrics</a:t>
            </a:r>
            <a:endParaRPr b="0" lang="en-US" sz="1800" spc="-1" strike="noStrike">
              <a:solidFill>
                <a:srgbClr val="000000"/>
              </a:solidFill>
              <a:uFill>
                <a:solidFill>
                  <a:srgbClr val="ffffff"/>
                </a:solidFill>
              </a:uFill>
              <a:latin typeface="Arial"/>
            </a:endParaRPr>
          </a:p>
          <a:p>
            <a:pPr algn="ctr">
              <a:lnSpc>
                <a:spcPct val="100000"/>
              </a:lnSpc>
            </a:pPr>
            <a:r>
              <a:rPr b="0" lang="en-US" sz="3600" spc="-1" strike="noStrike">
                <a:solidFill>
                  <a:srgbClr val="e84b3c"/>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132" name="CustomShape 6"/>
          <p:cNvSpPr/>
          <p:nvPr/>
        </p:nvSpPr>
        <p:spPr>
          <a:xfrm>
            <a:off x="13283640" y="1296000"/>
            <a:ext cx="2592000" cy="126972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600" spc="-1" strike="noStrike">
                <a:solidFill>
                  <a:srgbClr val="e84b3c"/>
                </a:solidFill>
                <a:uFill>
                  <a:solidFill>
                    <a:srgbClr val="ffffff"/>
                  </a:solidFill>
                </a:uFill>
                <a:latin typeface="Helvetica Light"/>
                <a:ea typeface="Helvetica Light"/>
              </a:rPr>
              <a:t>Hooks</a:t>
            </a:r>
            <a:endParaRPr b="0" lang="en-US" sz="1800" spc="-1" strike="noStrike">
              <a:solidFill>
                <a:srgbClr val="000000"/>
              </a:solidFill>
              <a:uFill>
                <a:solidFill>
                  <a:srgbClr val="ffffff"/>
                </a:solidFill>
              </a:uFill>
              <a:latin typeface="Arial"/>
            </a:endParaRPr>
          </a:p>
          <a:p>
            <a:pPr algn="ctr">
              <a:lnSpc>
                <a:spcPct val="100000"/>
              </a:lnSpc>
            </a:pPr>
            <a:r>
              <a:rPr b="0" lang="en-US" sz="3600" spc="-1" strike="noStrike">
                <a:solidFill>
                  <a:srgbClr val="e84b3c"/>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133" name="CustomShape 7"/>
          <p:cNvSpPr/>
          <p:nvPr/>
        </p:nvSpPr>
        <p:spPr>
          <a:xfrm>
            <a:off x="6058800" y="7500960"/>
            <a:ext cx="4087440" cy="75240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e84b3c"/>
                </a:solidFill>
                <a:uFill>
                  <a:solidFill>
                    <a:srgbClr val="ffffff"/>
                  </a:solidFill>
                </a:uFill>
                <a:latin typeface="Helvetica Light"/>
                <a:ea typeface="Helvetica Light"/>
              </a:rPr>
              <a:t>REST API</a:t>
            </a:r>
            <a:endParaRPr b="0" lang="en-US" sz="1800" spc="-1" strike="noStrike">
              <a:solidFill>
                <a:srgbClr val="000000"/>
              </a:solidFill>
              <a:uFill>
                <a:solidFill>
                  <a:srgbClr val="ffffff"/>
                </a:solidFill>
              </a:uFill>
              <a:latin typeface="Arial"/>
            </a:endParaRPr>
          </a:p>
        </p:txBody>
      </p:sp>
      <p:sp>
        <p:nvSpPr>
          <p:cNvPr id="134" name="Line 8"/>
          <p:cNvSpPr/>
          <p:nvPr/>
        </p:nvSpPr>
        <p:spPr>
          <a:xfrm flipV="1">
            <a:off x="8102520" y="8493120"/>
            <a:ext cx="0" cy="1111320"/>
          </a:xfrm>
          <a:prstGeom prst="line">
            <a:avLst/>
          </a:prstGeom>
          <a:ln w="38160">
            <a:solidFill>
              <a:srgbClr val="ffffff"/>
            </a:solidFill>
            <a:miter/>
            <a:tailEnd len="med" type="triangle" w="med"/>
          </a:ln>
        </p:spPr>
        <p:style>
          <a:lnRef idx="0"/>
          <a:fillRef idx="0"/>
          <a:effectRef idx="0"/>
          <a:fontRef idx="minor"/>
        </p:style>
      </p:sp>
      <p:sp>
        <p:nvSpPr>
          <p:cNvPr id="135" name="CustomShape 9"/>
          <p:cNvSpPr/>
          <p:nvPr/>
        </p:nvSpPr>
        <p:spPr>
          <a:xfrm>
            <a:off x="8432280" y="8775000"/>
            <a:ext cx="3987360" cy="55764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3000" spc="-1" strike="noStrike">
                <a:solidFill>
                  <a:srgbClr val="ffffff"/>
                </a:solidFill>
                <a:uFill>
                  <a:solidFill>
                    <a:srgbClr val="ffffff"/>
                  </a:solidFill>
                </a:uFill>
                <a:latin typeface="Andale Mono"/>
                <a:ea typeface="Andale Mono"/>
              </a:rPr>
              <a:t>POST /v1/messages</a:t>
            </a:r>
            <a:endParaRPr b="0" lang="en-US" sz="1800" spc="-1" strike="noStrike">
              <a:solidFill>
                <a:srgbClr val="000000"/>
              </a:solidFill>
              <a:uFill>
                <a:solidFill>
                  <a:srgbClr val="ffffff"/>
                </a:solidFill>
              </a:uFill>
              <a:latin typeface="Arial"/>
            </a:endParaRPr>
          </a:p>
        </p:txBody>
      </p:sp>
      <p:sp>
        <p:nvSpPr>
          <p:cNvPr id="136" name="CustomShape 10"/>
          <p:cNvSpPr/>
          <p:nvPr/>
        </p:nvSpPr>
        <p:spPr>
          <a:xfrm>
            <a:off x="8420760" y="6437160"/>
            <a:ext cx="3530160" cy="55764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3000" spc="-1" strike="noStrike">
                <a:solidFill>
                  <a:srgbClr val="ffffff"/>
                </a:solidFill>
                <a:uFill>
                  <a:solidFill>
                    <a:srgbClr val="ffffff"/>
                  </a:solidFill>
                </a:uFill>
                <a:latin typeface="Andale Mono"/>
                <a:ea typeface="Andale Mono"/>
              </a:rPr>
              <a:t>v1.messages.new</a:t>
            </a:r>
            <a:endParaRPr b="0" lang="en-US" sz="1800" spc="-1" strike="noStrike">
              <a:solidFill>
                <a:srgbClr val="000000"/>
              </a:solidFill>
              <a:uFill>
                <a:solidFill>
                  <a:srgbClr val="ffffff"/>
                </a:solidFill>
              </a:uFill>
              <a:latin typeface="Arial"/>
            </a:endParaRPr>
          </a:p>
        </p:txBody>
      </p:sp>
      <p:sp>
        <p:nvSpPr>
          <p:cNvPr id="137" name="Line 11"/>
          <p:cNvSpPr/>
          <p:nvPr/>
        </p:nvSpPr>
        <p:spPr>
          <a:xfrm flipV="1">
            <a:off x="8102520" y="6118200"/>
            <a:ext cx="0" cy="1111320"/>
          </a:xfrm>
          <a:prstGeom prst="line">
            <a:avLst/>
          </a:prstGeom>
          <a:ln cap="rnd" w="38160">
            <a:solidFill>
              <a:srgbClr val="ffffff"/>
            </a:solidFill>
            <a:custDash>
              <a:ds d="200000" sp="200000"/>
            </a:custDash>
            <a:miter/>
            <a:tailEnd len="med" type="triangle" w="med"/>
          </a:ln>
        </p:spPr>
        <p:style>
          <a:lnRef idx="0"/>
          <a:fillRef idx="0"/>
          <a:effectRef idx="0"/>
          <a:fontRef idx="minor"/>
        </p:style>
      </p:sp>
      <p:sp>
        <p:nvSpPr>
          <p:cNvPr id="138" name="CustomShape 12"/>
          <p:cNvSpPr/>
          <p:nvPr/>
        </p:nvSpPr>
        <p:spPr>
          <a:xfrm>
            <a:off x="8888400" y="5016240"/>
            <a:ext cx="2772720" cy="55908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3000" spc="-1" strike="noStrike">
                <a:solidFill>
                  <a:srgbClr val="ffffff"/>
                </a:solidFill>
                <a:uFill>
                  <a:solidFill>
                    <a:srgbClr val="ffffff"/>
                  </a:solidFill>
                </a:uFill>
                <a:latin typeface="Open Sans"/>
                <a:ea typeface="Open Sans"/>
              </a:rPr>
              <a:t>Main Exchange</a:t>
            </a:r>
            <a:endParaRPr b="0" lang="en-US" sz="1800" spc="-1" strike="noStrike">
              <a:solidFill>
                <a:srgbClr val="000000"/>
              </a:solidFill>
              <a:uFill>
                <a:solidFill>
                  <a:srgbClr val="ffffff"/>
                </a:solidFill>
              </a:uFill>
              <a:latin typeface="Arial"/>
            </a:endParaRPr>
          </a:p>
        </p:txBody>
      </p:sp>
      <p:sp>
        <p:nvSpPr>
          <p:cNvPr id="139" name="CustomShape 13"/>
          <p:cNvSpPr/>
          <p:nvPr/>
        </p:nvSpPr>
        <p:spPr>
          <a:xfrm>
            <a:off x="1563840" y="2736360"/>
            <a:ext cx="6526440" cy="1016640"/>
          </a:xfrm>
          <a:custGeom>
            <a:avLst/>
            <a:gdLst/>
            <a:ahLst/>
            <a:rect l="l" t="t" r="r" b="b"/>
            <a:pathLst>
              <a:path w="21061" h="21600">
                <a:moveTo>
                  <a:pt x="21061" y="21600"/>
                </a:moveTo>
                <a:cubicBezTo>
                  <a:pt x="6471" y="17247"/>
                  <a:pt x="-539" y="10047"/>
                  <a:pt x="32" y="0"/>
                </a:cubicBezTo>
              </a:path>
            </a:pathLst>
          </a:custGeom>
          <a:noFill/>
          <a:ln cap="rnd" w="38160">
            <a:solidFill>
              <a:srgbClr val="ffffff"/>
            </a:solidFill>
            <a:custDash>
              <a:ds d="200000" sp="200000"/>
            </a:custDash>
            <a:miter/>
            <a:tailEnd len="med" type="triangle" w="med"/>
          </a:ln>
        </p:spPr>
        <p:style>
          <a:lnRef idx="0"/>
          <a:fillRef idx="0"/>
          <a:effectRef idx="0"/>
          <a:fontRef idx="minor"/>
        </p:style>
      </p:sp>
      <p:sp>
        <p:nvSpPr>
          <p:cNvPr id="140" name="CustomShape 14"/>
          <p:cNvSpPr/>
          <p:nvPr/>
        </p:nvSpPr>
        <p:spPr>
          <a:xfrm>
            <a:off x="8107560" y="2730240"/>
            <a:ext cx="6505920" cy="1022760"/>
          </a:xfrm>
          <a:custGeom>
            <a:avLst/>
            <a:gdLst/>
            <a:ahLst/>
            <a:rect l="l" t="t" r="r" b="b"/>
            <a:pathLst>
              <a:path w="21059" h="21600">
                <a:moveTo>
                  <a:pt x="0" y="21600"/>
                </a:moveTo>
                <a:cubicBezTo>
                  <a:pt x="14591" y="17183"/>
                  <a:pt x="21600" y="9983"/>
                  <a:pt x="21026" y="0"/>
                </a:cubicBezTo>
              </a:path>
            </a:pathLst>
          </a:custGeom>
          <a:noFill/>
          <a:ln cap="rnd" w="38160">
            <a:solidFill>
              <a:srgbClr val="ffffff"/>
            </a:solidFill>
            <a:custDash>
              <a:ds d="200000" sp="200000"/>
            </a:custDash>
            <a:miter/>
            <a:tailEnd len="med" type="triangle" w="med"/>
          </a:ln>
        </p:spPr>
        <p:style>
          <a:lnRef idx="0"/>
          <a:fillRef idx="0"/>
          <a:effectRef idx="0"/>
          <a:fontRef idx="minor"/>
        </p:style>
      </p:sp>
      <p:sp>
        <p:nvSpPr>
          <p:cNvPr id="141" name="Line 15"/>
          <p:cNvSpPr/>
          <p:nvPr/>
        </p:nvSpPr>
        <p:spPr>
          <a:xfrm flipV="1">
            <a:off x="8102520" y="2736000"/>
            <a:ext cx="0" cy="1754640"/>
          </a:xfrm>
          <a:prstGeom prst="line">
            <a:avLst/>
          </a:prstGeom>
          <a:ln cap="rnd" w="38160">
            <a:solidFill>
              <a:srgbClr val="ffffff"/>
            </a:solidFill>
            <a:custDash>
              <a:ds d="200000" sp="200000"/>
            </a:custDash>
            <a:miter/>
            <a:tailEnd len="med" type="triangle" w="med"/>
          </a:ln>
        </p:spPr>
        <p:style>
          <a:lnRef idx="0"/>
          <a:fillRef idx="0"/>
          <a:effectRef idx="0"/>
          <a:fontRef idx="minor"/>
        </p:style>
      </p:sp>
      <p:sp>
        <p:nvSpPr>
          <p:cNvPr id="142" name="CustomShape 16"/>
          <p:cNvSpPr/>
          <p:nvPr/>
        </p:nvSpPr>
        <p:spPr>
          <a:xfrm>
            <a:off x="16384680" y="-18720"/>
            <a:ext cx="8023680" cy="13753440"/>
          </a:xfrm>
          <a:prstGeom prst="rect">
            <a:avLst/>
          </a:prstGeom>
          <a:solidFill>
            <a:srgbClr val="d44334"/>
          </a:solidFill>
          <a:ln w="12600">
            <a:noFill/>
          </a:ln>
        </p:spPr>
        <p:style>
          <a:lnRef idx="0"/>
          <a:fillRef idx="0"/>
          <a:effectRef idx="0"/>
          <a:fontRef idx="minor"/>
        </p:style>
      </p:sp>
      <p:sp>
        <p:nvSpPr>
          <p:cNvPr id="143" name="CustomShape 17"/>
          <p:cNvSpPr/>
          <p:nvPr/>
        </p:nvSpPr>
        <p:spPr>
          <a:xfrm>
            <a:off x="16958520" y="702000"/>
            <a:ext cx="4264560" cy="86328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5000" spc="-1" strike="noStrike">
                <a:solidFill>
                  <a:srgbClr val="ffffff"/>
                </a:solidFill>
                <a:uFill>
                  <a:solidFill>
                    <a:srgbClr val="ffffff"/>
                  </a:solidFill>
                </a:uFill>
                <a:latin typeface="Helvetica Light"/>
                <a:ea typeface="Helvetica Light"/>
              </a:rPr>
              <a:t>To Sumarize…</a:t>
            </a:r>
            <a:endParaRPr b="0" lang="en-US" sz="1800" spc="-1" strike="noStrike">
              <a:solidFill>
                <a:srgbClr val="000000"/>
              </a:solidFill>
              <a:uFill>
                <a:solidFill>
                  <a:srgbClr val="ffffff"/>
                </a:solidFill>
              </a:uFill>
              <a:latin typeface="Arial"/>
            </a:endParaRPr>
          </a:p>
        </p:txBody>
      </p:sp>
      <p:sp>
        <p:nvSpPr>
          <p:cNvPr id="144" name="CustomShape 18"/>
          <p:cNvSpPr/>
          <p:nvPr/>
        </p:nvSpPr>
        <p:spPr>
          <a:xfrm>
            <a:off x="16986960" y="2060280"/>
            <a:ext cx="6818760" cy="5180040"/>
          </a:xfrm>
          <a:prstGeom prst="rect">
            <a:avLst/>
          </a:prstGeom>
          <a:noFill/>
          <a:ln w="12600">
            <a:noFill/>
          </a:ln>
        </p:spPr>
        <p:style>
          <a:lnRef idx="0"/>
          <a:fillRef idx="0"/>
          <a:effectRef idx="0"/>
          <a:fontRef idx="minor"/>
        </p:style>
        <p:txBody>
          <a:bodyPr lIns="0" rIns="0" tIns="0" bIns="0"/>
          <a:p>
            <a:pPr>
              <a:lnSpc>
                <a:spcPct val="150000"/>
              </a:lnSpc>
            </a:pPr>
            <a:r>
              <a:rPr b="0" lang="en-US" sz="4000" spc="-1" strike="noStrike">
                <a:solidFill>
                  <a:srgbClr val="ffffff"/>
                </a:solidFill>
                <a:uFill>
                  <a:solidFill>
                    <a:srgbClr val="ffffff"/>
                  </a:solidFill>
                </a:uFill>
                <a:latin typeface="Helvetica Light"/>
                <a:ea typeface="Helvetica Light"/>
              </a:rPr>
              <a:t>We have:</a:t>
            </a:r>
            <a:endParaRPr b="0" lang="en-US" sz="1800" spc="-1" strike="noStrike">
              <a:solidFill>
                <a:srgbClr val="000000"/>
              </a:solidFill>
              <a:uFill>
                <a:solidFill>
                  <a:srgbClr val="ffffff"/>
                </a:solidFill>
              </a:uFill>
              <a:latin typeface="Arial"/>
            </a:endParaRPr>
          </a:p>
          <a:p>
            <a:pPr marL="488520" indent="-488160">
              <a:lnSpc>
                <a:spcPct val="150000"/>
              </a:lnSpc>
              <a:buClr>
                <a:srgbClr val="ffffff"/>
              </a:buClr>
              <a:buSzPct val="75000"/>
              <a:buFont typeface="StarSymbol"/>
              <a:buChar char="*"/>
            </a:pPr>
            <a:r>
              <a:rPr b="0" lang="en-US" sz="4000" spc="-1" strike="noStrike">
                <a:solidFill>
                  <a:srgbClr val="ffffff"/>
                </a:solidFill>
                <a:uFill>
                  <a:solidFill>
                    <a:srgbClr val="ffffff"/>
                  </a:solidFill>
                </a:uFill>
                <a:latin typeface="Helvetica Light"/>
                <a:ea typeface="Helvetica Light"/>
              </a:rPr>
              <a:t>Consumers (services)</a:t>
            </a:r>
            <a:endParaRPr b="0" lang="en-US" sz="1800" spc="-1" strike="noStrike">
              <a:solidFill>
                <a:srgbClr val="000000"/>
              </a:solidFill>
              <a:uFill>
                <a:solidFill>
                  <a:srgbClr val="ffffff"/>
                </a:solidFill>
              </a:uFill>
              <a:latin typeface="Arial"/>
            </a:endParaRPr>
          </a:p>
          <a:p>
            <a:pPr marL="488520" indent="-488160">
              <a:lnSpc>
                <a:spcPct val="150000"/>
              </a:lnSpc>
              <a:buClr>
                <a:srgbClr val="ffffff"/>
              </a:buClr>
              <a:buSzPct val="75000"/>
              <a:buFont typeface="StarSymbol"/>
              <a:buChar char="*"/>
            </a:pPr>
            <a:r>
              <a:rPr b="0" lang="en-US" sz="4000" spc="-1" strike="noStrike">
                <a:solidFill>
                  <a:srgbClr val="ffffff"/>
                </a:solidFill>
                <a:uFill>
                  <a:solidFill>
                    <a:srgbClr val="ffffff"/>
                  </a:solidFill>
                </a:uFill>
                <a:latin typeface="Helvetica Light"/>
                <a:ea typeface="Helvetica Light"/>
              </a:rPr>
              <a:t>Exchanges</a:t>
            </a:r>
            <a:endParaRPr b="0" lang="en-US" sz="1800" spc="-1" strike="noStrike">
              <a:solidFill>
                <a:srgbClr val="000000"/>
              </a:solidFill>
              <a:uFill>
                <a:solidFill>
                  <a:srgbClr val="ffffff"/>
                </a:solidFill>
              </a:uFill>
              <a:latin typeface="Arial"/>
            </a:endParaRPr>
          </a:p>
          <a:p>
            <a:pPr marL="488520" indent="-488160">
              <a:lnSpc>
                <a:spcPct val="150000"/>
              </a:lnSpc>
              <a:buClr>
                <a:srgbClr val="ffffff"/>
              </a:buClr>
              <a:buSzPct val="75000"/>
              <a:buFont typeface="StarSymbol"/>
              <a:buChar char="*"/>
            </a:pPr>
            <a:r>
              <a:rPr b="0" lang="en-US" sz="4000" spc="-1" strike="noStrike">
                <a:solidFill>
                  <a:srgbClr val="ffffff"/>
                </a:solidFill>
                <a:uFill>
                  <a:solidFill>
                    <a:srgbClr val="ffffff"/>
                  </a:solidFill>
                </a:uFill>
                <a:latin typeface="Helvetica Light"/>
                <a:ea typeface="Helvetica Light"/>
              </a:rPr>
              <a:t>Queues</a:t>
            </a:r>
            <a:endParaRPr b="0" lang="en-US" sz="1800" spc="-1" strike="noStrike">
              <a:solidFill>
                <a:srgbClr val="000000"/>
              </a:solidFill>
              <a:uFill>
                <a:solidFill>
                  <a:srgbClr val="ffffff"/>
                </a:solidFill>
              </a:uFill>
              <a:latin typeface="Arial"/>
            </a:endParaRPr>
          </a:p>
          <a:p>
            <a:pPr marL="488520" indent="-488160">
              <a:lnSpc>
                <a:spcPct val="150000"/>
              </a:lnSpc>
              <a:buClr>
                <a:srgbClr val="ffffff"/>
              </a:buClr>
              <a:buSzPct val="75000"/>
              <a:buFont typeface="StarSymbol"/>
              <a:buChar char="*"/>
            </a:pPr>
            <a:r>
              <a:rPr b="0" lang="en-US" sz="4000" spc="-1" strike="noStrike">
                <a:solidFill>
                  <a:srgbClr val="ffffff"/>
                </a:solidFill>
                <a:uFill>
                  <a:solidFill>
                    <a:srgbClr val="ffffff"/>
                  </a:solidFill>
                </a:uFill>
                <a:latin typeface="Helvetica Light"/>
                <a:ea typeface="Helvetica Light"/>
              </a:rPr>
              <a:t>Messages</a:t>
            </a:r>
            <a:endParaRPr b="0" lang="en-US" sz="1800" spc="-1" strike="noStrike">
              <a:solidFill>
                <a:srgbClr val="000000"/>
              </a:solidFill>
              <a:uFill>
                <a:solidFill>
                  <a:srgbClr val="ffffff"/>
                </a:solidFill>
              </a:uFill>
              <a:latin typeface="Arial"/>
            </a:endParaRPr>
          </a:p>
          <a:p>
            <a:pPr marL="488520" indent="-488160">
              <a:lnSpc>
                <a:spcPct val="150000"/>
              </a:lnSpc>
              <a:buClr>
                <a:srgbClr val="ffffff"/>
              </a:buClr>
              <a:buSzPct val="75000"/>
              <a:buFont typeface="StarSymbol"/>
              <a:buChar char="*"/>
            </a:pPr>
            <a:r>
              <a:rPr b="0" lang="en-US" sz="4000" spc="-1" strike="noStrike">
                <a:solidFill>
                  <a:srgbClr val="ffffff"/>
                </a:solidFill>
                <a:uFill>
                  <a:solidFill>
                    <a:srgbClr val="ffffff"/>
                  </a:solidFill>
                </a:uFill>
                <a:latin typeface="Helvetica Light"/>
                <a:ea typeface="Helvetica Light"/>
              </a:rPr>
              <a:t>Topics</a:t>
            </a:r>
            <a:endParaRPr b="0" lang="en-US" sz="1800" spc="-1" strike="noStrike">
              <a:solidFill>
                <a:srgbClr val="000000"/>
              </a:solidFill>
              <a:uFill>
                <a:solidFill>
                  <a:srgbClr val="ffffff"/>
                </a:solidFill>
              </a:uFill>
              <a:latin typeface="Arial"/>
            </a:endParaRPr>
          </a:p>
        </p:txBody>
      </p:sp>
    </p:spTree>
  </p:cSld>
  <p:timing>
    <p:tnLst>
      <p:par>
        <p:cTn id="71" dur="indefinite" restart="never" nodeType="tmRoot">
          <p:childTnLst>
            <p:seq>
              <p:cTn id="72" dur="indefinite" nodeType="mainSeq">
                <p:childTnLst>
                  <p:par>
                    <p:cTn id="73" fill="hold">
                      <p:stCondLst>
                        <p:cond delay="0"/>
                      </p:stCondLst>
                      <p:childTnLst>
                        <p:par>
                          <p:cTn id="74" fill="hold">
                            <p:stCondLst>
                              <p:cond delay="0"/>
                            </p:stCondLst>
                            <p:childTnLst>
                              <p:par>
                                <p:cTn id="75" nodeType="afterEffect" fill="hold" presetClass="entr" presetID="9">
                                  <p:stCondLst>
                                    <p:cond delay="0"/>
                                  </p:stCondLst>
                                  <p:childTnLst>
                                    <p:set>
                                      <p:cBhvr>
                                        <p:cTn id="76" fill="hold"/>
                                        <p:tgtEl>
                                          <p:spTgt spid="142"/>
                                        </p:tgtEl>
                                        <p:attrNameLst>
                                          <p:attrName>style.visibility</p:attrName>
                                        </p:attrNameLst>
                                      </p:cBhvr>
                                      <p:to>
                                        <p:strVal val="visible"/>
                                      </p:to>
                                    </p:set>
                                    <p:animEffect filter="dissolve" transition="in">
                                      <p:cBhvr additive="repl">
                                        <p:cTn id="77" dur="1000"/>
                                        <p:tgtEl>
                                          <p:spTgt spid="14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74c3c"/>
        </a:solidFill>
      </p:bgPr>
    </p:bg>
    <p:spTree>
      <p:nvGrpSpPr>
        <p:cNvPr id="1" name=""/>
        <p:cNvGrpSpPr/>
        <p:nvPr/>
      </p:nvGrpSpPr>
      <p:grpSpPr>
        <a:xfrm>
          <a:off x="0" y="0"/>
          <a:ext cx="0" cy="0"/>
          <a:chOff x="0" y="0"/>
          <a:chExt cx="0" cy="0"/>
        </a:xfrm>
      </p:grpSpPr>
      <p:sp>
        <p:nvSpPr>
          <p:cNvPr id="145" name="CustomShape 1"/>
          <p:cNvSpPr/>
          <p:nvPr/>
        </p:nvSpPr>
        <p:spPr>
          <a:xfrm>
            <a:off x="363240" y="12542040"/>
            <a:ext cx="8181360" cy="864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5000" spc="-1" strike="noStrike">
                <a:solidFill>
                  <a:srgbClr val="ffffff"/>
                </a:solidFill>
                <a:uFill>
                  <a:solidFill>
                    <a:srgbClr val="ffffff"/>
                  </a:solidFill>
                </a:uFill>
                <a:latin typeface="Open Sans Light"/>
                <a:ea typeface="Open Sans Light"/>
              </a:rPr>
              <a:t>Asynchronous Microservices</a:t>
            </a:r>
            <a:endParaRPr b="0" lang="en-US" sz="1800" spc="-1" strike="noStrike">
              <a:solidFill>
                <a:srgbClr val="000000"/>
              </a:solidFill>
              <a:uFill>
                <a:solidFill>
                  <a:srgbClr val="ffffff"/>
                </a:solidFill>
              </a:uFill>
              <a:latin typeface="Arial"/>
            </a:endParaRPr>
          </a:p>
        </p:txBody>
      </p:sp>
      <p:sp>
        <p:nvSpPr>
          <p:cNvPr id="146" name="CustomShape 2"/>
          <p:cNvSpPr/>
          <p:nvPr/>
        </p:nvSpPr>
        <p:spPr>
          <a:xfrm>
            <a:off x="3592440" y="5587920"/>
            <a:ext cx="17199000" cy="254016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8000" spc="-1" strike="noStrike">
                <a:solidFill>
                  <a:srgbClr val="ffffff"/>
                </a:solidFill>
                <a:uFill>
                  <a:solidFill>
                    <a:srgbClr val="ffffff"/>
                  </a:solidFill>
                </a:uFill>
                <a:latin typeface="Open Sans Light"/>
                <a:ea typeface="Open Sans Light"/>
              </a:rPr>
              <a:t>This is the architecture i want to bring</a:t>
            </a:r>
            <a:endParaRPr b="0" lang="en-US" sz="1800" spc="-1" strike="noStrike">
              <a:solidFill>
                <a:srgbClr val="000000"/>
              </a:solidFill>
              <a:uFill>
                <a:solidFill>
                  <a:srgbClr val="ffffff"/>
                </a:solidFill>
              </a:uFill>
              <a:latin typeface="Arial"/>
            </a:endParaRPr>
          </a:p>
          <a:p>
            <a:pPr algn="ctr">
              <a:lnSpc>
                <a:spcPct val="100000"/>
              </a:lnSpc>
            </a:pPr>
            <a:r>
              <a:rPr b="0" lang="en-US" sz="8000" spc="-1" strike="noStrike">
                <a:solidFill>
                  <a:srgbClr val="ffffff"/>
                </a:solidFill>
                <a:uFill>
                  <a:solidFill>
                    <a:srgbClr val="ffffff"/>
                  </a:solidFill>
                </a:uFill>
                <a:latin typeface="Open Sans Light"/>
                <a:ea typeface="Open Sans Light"/>
              </a:rPr>
              <a:t>to the front-end</a:t>
            </a:r>
            <a:endParaRPr b="0" lang="en-US" sz="1800" spc="-1" strike="noStrike">
              <a:solidFill>
                <a:srgbClr val="000000"/>
              </a:solidFill>
              <a:uFill>
                <a:solidFill>
                  <a:srgbClr val="ffffff"/>
                </a:solidFill>
              </a:uFill>
              <a:latin typeface="Arial"/>
            </a:endParaRPr>
          </a:p>
        </p:txBody>
      </p:sp>
    </p:spTree>
  </p:cSld>
  <p:timing>
    <p:tnLst>
      <p:par>
        <p:cTn id="78" dur="indefinite" restart="never" nodeType="tmRoot">
          <p:childTnLst>
            <p:seq>
              <p:cTn id="79"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abc9c"/>
        </a:solidFill>
      </p:bgPr>
    </p:bg>
    <p:spTree>
      <p:nvGrpSpPr>
        <p:cNvPr id="1" name=""/>
        <p:cNvGrpSpPr/>
        <p:nvPr/>
      </p:nvGrpSpPr>
      <p:grpSpPr>
        <a:xfrm>
          <a:off x="0" y="0"/>
          <a:ext cx="0" cy="0"/>
          <a:chOff x="0" y="0"/>
          <a:chExt cx="0" cy="0"/>
        </a:xfrm>
      </p:grpSpPr>
      <p:sp>
        <p:nvSpPr>
          <p:cNvPr id="147" name="CustomShape 1"/>
          <p:cNvSpPr/>
          <p:nvPr/>
        </p:nvSpPr>
        <p:spPr>
          <a:xfrm>
            <a:off x="9092520" y="6197760"/>
            <a:ext cx="6198840" cy="132048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8000" spc="-1" strike="noStrike">
                <a:solidFill>
                  <a:srgbClr val="ffffff"/>
                </a:solidFill>
                <a:uFill>
                  <a:solidFill>
                    <a:srgbClr val="ffffff"/>
                  </a:solidFill>
                </a:uFill>
                <a:latin typeface="Helvetica Light"/>
                <a:ea typeface="Helvetica Light"/>
              </a:rPr>
              <a:t>The front-end</a:t>
            </a:r>
            <a:endParaRPr b="0" lang="en-US" sz="1800" spc="-1" strike="noStrike">
              <a:solidFill>
                <a:srgbClr val="000000"/>
              </a:solidFill>
              <a:uFill>
                <a:solidFill>
                  <a:srgbClr val="ffffff"/>
                </a:solidFill>
              </a:uFill>
              <a:latin typeface="Arial"/>
            </a:endParaRPr>
          </a:p>
        </p:txBody>
      </p:sp>
    </p:spTree>
  </p:cSld>
  <p:timing>
    <p:tnLst>
      <p:par>
        <p:cTn id="80" dur="indefinite" restart="never" nodeType="tmRoot">
          <p:childTnLst>
            <p:seq>
              <p:cTn id="81"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abc9c"/>
        </a:solidFill>
      </p:bgPr>
    </p:bg>
    <p:spTree>
      <p:nvGrpSpPr>
        <p:cNvPr id="1" name=""/>
        <p:cNvGrpSpPr/>
        <p:nvPr/>
      </p:nvGrpSpPr>
      <p:grpSpPr>
        <a:xfrm>
          <a:off x="0" y="0"/>
          <a:ext cx="0" cy="0"/>
          <a:chOff x="0" y="0"/>
          <a:chExt cx="0" cy="0"/>
        </a:xfrm>
      </p:grpSpPr>
      <p:sp>
        <p:nvSpPr>
          <p:cNvPr id="148" name="CustomShape 1"/>
          <p:cNvSpPr/>
          <p:nvPr/>
        </p:nvSpPr>
        <p:spPr>
          <a:xfrm>
            <a:off x="358200" y="12551040"/>
            <a:ext cx="4011840" cy="864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5000" spc="-1" strike="noStrike">
                <a:solidFill>
                  <a:srgbClr val="ffffff"/>
                </a:solidFill>
                <a:uFill>
                  <a:solidFill>
                    <a:srgbClr val="ffffff"/>
                  </a:solidFill>
                </a:uFill>
                <a:latin typeface="Open Sans Light"/>
                <a:ea typeface="Open Sans Light"/>
              </a:rPr>
              <a:t>The front-end</a:t>
            </a:r>
            <a:endParaRPr b="0" lang="en-US" sz="1800" spc="-1" strike="noStrike">
              <a:solidFill>
                <a:srgbClr val="000000"/>
              </a:solidFill>
              <a:uFill>
                <a:solidFill>
                  <a:srgbClr val="ffffff"/>
                </a:solidFill>
              </a:uFill>
              <a:latin typeface="Arial"/>
            </a:endParaRPr>
          </a:p>
        </p:txBody>
      </p:sp>
      <p:sp>
        <p:nvSpPr>
          <p:cNvPr id="149" name="CustomShape 2"/>
          <p:cNvSpPr/>
          <p:nvPr/>
        </p:nvSpPr>
        <p:spPr>
          <a:xfrm>
            <a:off x="11538000" y="3846600"/>
            <a:ext cx="1307160" cy="1307160"/>
          </a:xfrm>
          <a:custGeom>
            <a:avLst/>
            <a:gdLst/>
            <a:ahLst/>
            <a:rect l="l" t="t"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600" spc="-1" strike="noStrike">
                <a:solidFill>
                  <a:srgbClr val="034336"/>
                </a:solidFill>
                <a:uFill>
                  <a:solidFill>
                    <a:srgbClr val="ffffff"/>
                  </a:solidFill>
                </a:uFill>
                <a:latin typeface="Helvetica Light"/>
                <a:ea typeface="Helvetica Light"/>
              </a:rPr>
              <a:t>B</a:t>
            </a:r>
            <a:endParaRPr b="0" lang="en-US" sz="1800" spc="-1" strike="noStrike">
              <a:solidFill>
                <a:srgbClr val="000000"/>
              </a:solidFill>
              <a:uFill>
                <a:solidFill>
                  <a:srgbClr val="ffffff"/>
                </a:solidFill>
              </a:uFill>
              <a:latin typeface="Arial"/>
            </a:endParaRPr>
          </a:p>
        </p:txBody>
      </p:sp>
      <p:sp>
        <p:nvSpPr>
          <p:cNvPr id="150" name="CustomShape 3"/>
          <p:cNvSpPr/>
          <p:nvPr/>
        </p:nvSpPr>
        <p:spPr>
          <a:xfrm>
            <a:off x="4189320" y="43272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Messages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151" name="CustomShape 4"/>
          <p:cNvSpPr/>
          <p:nvPr/>
        </p:nvSpPr>
        <p:spPr>
          <a:xfrm>
            <a:off x="10857600" y="43272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Metrics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152" name="CustomShape 5"/>
          <p:cNvSpPr/>
          <p:nvPr/>
        </p:nvSpPr>
        <p:spPr>
          <a:xfrm>
            <a:off x="17526240" y="43272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Hooks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153" name="Line 6"/>
          <p:cNvSpPr/>
          <p:nvPr/>
        </p:nvSpPr>
        <p:spPr>
          <a:xfrm flipV="1">
            <a:off x="12191760" y="5303160"/>
            <a:ext cx="0" cy="1818000"/>
          </a:xfrm>
          <a:prstGeom prst="line">
            <a:avLst/>
          </a:prstGeom>
          <a:ln w="38160">
            <a:solidFill>
              <a:srgbClr val="ffffff"/>
            </a:solidFill>
            <a:miter/>
            <a:headEnd len="med" type="triangle" w="med"/>
            <a:tailEnd len="med" type="triangle" w="med"/>
          </a:ln>
        </p:spPr>
        <p:style>
          <a:lnRef idx="0"/>
          <a:fillRef idx="0"/>
          <a:effectRef idx="0"/>
          <a:fontRef idx="minor"/>
        </p:style>
      </p:sp>
      <p:sp>
        <p:nvSpPr>
          <p:cNvPr id="154" name="CustomShape 7"/>
          <p:cNvSpPr/>
          <p:nvPr/>
        </p:nvSpPr>
        <p:spPr>
          <a:xfrm>
            <a:off x="6451560" y="2945880"/>
            <a:ext cx="3240720" cy="52380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2500" spc="-1" strike="noStrike">
                <a:solidFill>
                  <a:srgbClr val="ffffff"/>
                </a:solidFill>
                <a:uFill>
                  <a:solidFill>
                    <a:srgbClr val="ffffff"/>
                  </a:solidFill>
                </a:uFill>
                <a:latin typeface="Andale Mono"/>
                <a:ea typeface="Andale Mono"/>
              </a:rPr>
              <a:t>v1.messages.new</a:t>
            </a:r>
            <a:endParaRPr b="0" lang="en-US" sz="1800" spc="-1" strike="noStrike">
              <a:solidFill>
                <a:srgbClr val="000000"/>
              </a:solidFill>
              <a:uFill>
                <a:solidFill>
                  <a:srgbClr val="ffffff"/>
                </a:solidFill>
              </a:uFill>
              <a:latin typeface="Arial"/>
            </a:endParaRPr>
          </a:p>
        </p:txBody>
      </p:sp>
      <p:sp>
        <p:nvSpPr>
          <p:cNvPr id="155" name="CustomShape 8"/>
          <p:cNvSpPr/>
          <p:nvPr/>
        </p:nvSpPr>
        <p:spPr>
          <a:xfrm>
            <a:off x="13044960" y="4179960"/>
            <a:ext cx="4087800" cy="64044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3000" spc="-1" strike="noStrike">
                <a:solidFill>
                  <a:srgbClr val="ffffff"/>
                </a:solidFill>
                <a:uFill>
                  <a:solidFill>
                    <a:srgbClr val="ffffff"/>
                  </a:solidFill>
                </a:uFill>
                <a:latin typeface="Open Sans"/>
                <a:ea typeface="Open Sans"/>
              </a:rPr>
              <a:t>Main Exchange</a:t>
            </a:r>
            <a:endParaRPr b="0" lang="en-US" sz="1800" spc="-1" strike="noStrike">
              <a:solidFill>
                <a:srgbClr val="000000"/>
              </a:solidFill>
              <a:uFill>
                <a:solidFill>
                  <a:srgbClr val="ffffff"/>
                </a:solidFill>
              </a:uFill>
              <a:latin typeface="Arial"/>
            </a:endParaRPr>
          </a:p>
        </p:txBody>
      </p:sp>
      <p:sp>
        <p:nvSpPr>
          <p:cNvPr id="156" name="CustomShape 9"/>
          <p:cNvSpPr/>
          <p:nvPr/>
        </p:nvSpPr>
        <p:spPr>
          <a:xfrm>
            <a:off x="5459760" y="1915920"/>
            <a:ext cx="6750720" cy="1046880"/>
          </a:xfrm>
          <a:custGeom>
            <a:avLst/>
            <a:gdLst/>
            <a:ahLst/>
            <a:rect l="l" t="t" r="r" b="b"/>
            <a:pathLst>
              <a:path w="21061" h="21600">
                <a:moveTo>
                  <a:pt x="21061" y="21600"/>
                </a:moveTo>
                <a:cubicBezTo>
                  <a:pt x="6471" y="17247"/>
                  <a:pt x="-539" y="10047"/>
                  <a:pt x="32" y="0"/>
                </a:cubicBezTo>
              </a:path>
            </a:pathLst>
          </a:custGeom>
          <a:noFill/>
          <a:ln cap="rnd" w="38160">
            <a:solidFill>
              <a:srgbClr val="ffffff"/>
            </a:solidFill>
            <a:custDash>
              <a:ds d="200000" sp="200000"/>
            </a:custDash>
            <a:miter/>
            <a:tailEnd len="med" type="triangle" w="med"/>
          </a:ln>
        </p:spPr>
        <p:style>
          <a:lnRef idx="0"/>
          <a:fillRef idx="0"/>
          <a:effectRef idx="0"/>
          <a:fontRef idx="minor"/>
        </p:style>
      </p:sp>
      <p:sp>
        <p:nvSpPr>
          <p:cNvPr id="157" name="CustomShape 10"/>
          <p:cNvSpPr/>
          <p:nvPr/>
        </p:nvSpPr>
        <p:spPr>
          <a:xfrm>
            <a:off x="12197160" y="1909800"/>
            <a:ext cx="6729840" cy="1053360"/>
          </a:xfrm>
          <a:custGeom>
            <a:avLst/>
            <a:gdLst/>
            <a:ahLst/>
            <a:rect l="l" t="t" r="r" b="b"/>
            <a:pathLst>
              <a:path w="21059" h="21600">
                <a:moveTo>
                  <a:pt x="0" y="21600"/>
                </a:moveTo>
                <a:cubicBezTo>
                  <a:pt x="14591" y="17183"/>
                  <a:pt x="21600" y="9983"/>
                  <a:pt x="21026" y="0"/>
                </a:cubicBezTo>
              </a:path>
            </a:pathLst>
          </a:custGeom>
          <a:noFill/>
          <a:ln cap="rnd" w="38160">
            <a:solidFill>
              <a:srgbClr val="ffffff"/>
            </a:solidFill>
            <a:custDash>
              <a:ds d="200000" sp="200000"/>
            </a:custDash>
            <a:miter/>
            <a:tailEnd len="med" type="triangle" w="med"/>
          </a:ln>
        </p:spPr>
        <p:style>
          <a:lnRef idx="0"/>
          <a:fillRef idx="0"/>
          <a:effectRef idx="0"/>
          <a:fontRef idx="minor"/>
        </p:style>
      </p:sp>
      <p:sp>
        <p:nvSpPr>
          <p:cNvPr id="158" name="Line 11"/>
          <p:cNvSpPr/>
          <p:nvPr/>
        </p:nvSpPr>
        <p:spPr>
          <a:xfrm flipV="1">
            <a:off x="12191760" y="1915560"/>
            <a:ext cx="0" cy="1806480"/>
          </a:xfrm>
          <a:prstGeom prst="line">
            <a:avLst/>
          </a:prstGeom>
          <a:ln cap="rnd" w="38160">
            <a:solidFill>
              <a:srgbClr val="ffffff"/>
            </a:solidFill>
            <a:custDash>
              <a:ds d="200000" sp="200000"/>
            </a:custDash>
            <a:miter/>
            <a:headEnd len="med" type="triangle" w="med"/>
            <a:tailEnd len="med" type="triangle" w="med"/>
          </a:ln>
        </p:spPr>
        <p:style>
          <a:lnRef idx="0"/>
          <a:fillRef idx="0"/>
          <a:effectRef idx="0"/>
          <a:fontRef idx="minor"/>
        </p:style>
      </p:sp>
      <p:sp>
        <p:nvSpPr>
          <p:cNvPr id="159" name="Line 12"/>
          <p:cNvSpPr/>
          <p:nvPr/>
        </p:nvSpPr>
        <p:spPr>
          <a:xfrm>
            <a:off x="1800" y="6769080"/>
            <a:ext cx="24379920" cy="0"/>
          </a:xfrm>
          <a:prstGeom prst="line">
            <a:avLst/>
          </a:prstGeom>
          <a:ln cap="rnd" w="76320">
            <a:solidFill>
              <a:srgbClr val="bc3225"/>
            </a:solidFill>
            <a:custDash>
              <a:ds d="200000" sp="200000"/>
            </a:custDash>
            <a:miter/>
          </a:ln>
        </p:spPr>
        <p:style>
          <a:lnRef idx="0"/>
          <a:fillRef idx="0"/>
          <a:effectRef idx="0"/>
          <a:fontRef idx="minor"/>
        </p:style>
      </p:sp>
      <p:sp>
        <p:nvSpPr>
          <p:cNvPr id="160" name="CustomShape 13"/>
          <p:cNvSpPr/>
          <p:nvPr/>
        </p:nvSpPr>
        <p:spPr>
          <a:xfrm>
            <a:off x="200880" y="5843520"/>
            <a:ext cx="2248560" cy="711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4000" spc="-1" strike="noStrike">
                <a:solidFill>
                  <a:srgbClr val="ffffff"/>
                </a:solidFill>
                <a:uFill>
                  <a:solidFill>
                    <a:srgbClr val="ffffff"/>
                  </a:solidFill>
                </a:uFill>
                <a:latin typeface="Helvetica Light"/>
                <a:ea typeface="Helvetica Light"/>
              </a:rPr>
              <a:t>Back-end</a:t>
            </a:r>
            <a:endParaRPr b="0" lang="en-US" sz="1800" spc="-1" strike="noStrike">
              <a:solidFill>
                <a:srgbClr val="000000"/>
              </a:solidFill>
              <a:uFill>
                <a:solidFill>
                  <a:srgbClr val="ffffff"/>
                </a:solidFill>
              </a:uFill>
              <a:latin typeface="Arial"/>
            </a:endParaRPr>
          </a:p>
        </p:txBody>
      </p:sp>
      <p:sp>
        <p:nvSpPr>
          <p:cNvPr id="161" name="CustomShape 14"/>
          <p:cNvSpPr/>
          <p:nvPr/>
        </p:nvSpPr>
        <p:spPr>
          <a:xfrm>
            <a:off x="168120" y="6910200"/>
            <a:ext cx="2304720" cy="711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4000" spc="-1" strike="noStrike">
                <a:solidFill>
                  <a:srgbClr val="ffffff"/>
                </a:solidFill>
                <a:uFill>
                  <a:solidFill>
                    <a:srgbClr val="ffffff"/>
                  </a:solidFill>
                </a:uFill>
                <a:latin typeface="Helvetica Light"/>
                <a:ea typeface="Helvetica Light"/>
              </a:rPr>
              <a:t>Front-end</a:t>
            </a:r>
            <a:endParaRPr b="0" lang="en-US" sz="1800" spc="-1" strike="noStrike">
              <a:solidFill>
                <a:srgbClr val="000000"/>
              </a:solidFill>
              <a:uFill>
                <a:solidFill>
                  <a:srgbClr val="ffffff"/>
                </a:solidFill>
              </a:uFill>
              <a:latin typeface="Arial"/>
            </a:endParaRPr>
          </a:p>
        </p:txBody>
      </p:sp>
      <p:sp>
        <p:nvSpPr>
          <p:cNvPr id="162" name="CustomShape 15"/>
          <p:cNvSpPr/>
          <p:nvPr/>
        </p:nvSpPr>
        <p:spPr>
          <a:xfrm>
            <a:off x="11557080" y="8541000"/>
            <a:ext cx="1269720" cy="1269720"/>
          </a:xfrm>
          <a:custGeom>
            <a:avLst/>
            <a:gdLst/>
            <a:ahLst/>
            <a:rect l="l" t="t"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600" spc="-1" strike="noStrike">
                <a:solidFill>
                  <a:srgbClr val="034336"/>
                </a:solidFill>
                <a:uFill>
                  <a:solidFill>
                    <a:srgbClr val="ffffff"/>
                  </a:solidFill>
                </a:uFill>
                <a:latin typeface="Helvetica Light"/>
                <a:ea typeface="Helvetica Light"/>
              </a:rPr>
              <a:t>B</a:t>
            </a:r>
            <a:endParaRPr b="0" lang="en-US" sz="1800" spc="-1" strike="noStrike">
              <a:solidFill>
                <a:srgbClr val="000000"/>
              </a:solidFill>
              <a:uFill>
                <a:solidFill>
                  <a:srgbClr val="ffffff"/>
                </a:solidFill>
              </a:uFill>
              <a:latin typeface="Arial"/>
            </a:endParaRPr>
          </a:p>
        </p:txBody>
      </p:sp>
      <p:sp>
        <p:nvSpPr>
          <p:cNvPr id="163" name="CustomShape 16"/>
          <p:cNvSpPr/>
          <p:nvPr/>
        </p:nvSpPr>
        <p:spPr>
          <a:xfrm>
            <a:off x="12978000" y="8896320"/>
            <a:ext cx="2772720" cy="55908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3000" spc="-1" strike="noStrike">
                <a:solidFill>
                  <a:srgbClr val="ffffff"/>
                </a:solidFill>
                <a:uFill>
                  <a:solidFill>
                    <a:srgbClr val="ffffff"/>
                  </a:solidFill>
                </a:uFill>
                <a:latin typeface="Open Sans"/>
                <a:ea typeface="Open Sans"/>
              </a:rPr>
              <a:t>Main Exchange</a:t>
            </a:r>
            <a:endParaRPr b="0" lang="en-US" sz="1800" spc="-1" strike="noStrike">
              <a:solidFill>
                <a:srgbClr val="000000"/>
              </a:solidFill>
              <a:uFill>
                <a:solidFill>
                  <a:srgbClr val="ffffff"/>
                </a:solidFill>
              </a:uFill>
              <a:latin typeface="Arial"/>
            </a:endParaRPr>
          </a:p>
        </p:txBody>
      </p:sp>
      <p:sp>
        <p:nvSpPr>
          <p:cNvPr id="164" name="CustomShape 17"/>
          <p:cNvSpPr/>
          <p:nvPr/>
        </p:nvSpPr>
        <p:spPr>
          <a:xfrm>
            <a:off x="10148040" y="7208280"/>
            <a:ext cx="4087800" cy="71100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Connection Adapter</a:t>
            </a:r>
            <a:endParaRPr b="0" lang="en-US" sz="1800" spc="-1" strike="noStrike">
              <a:solidFill>
                <a:srgbClr val="000000"/>
              </a:solidFill>
              <a:uFill>
                <a:solidFill>
                  <a:srgbClr val="ffffff"/>
                </a:solidFill>
              </a:uFill>
              <a:latin typeface="Arial"/>
            </a:endParaRPr>
          </a:p>
        </p:txBody>
      </p:sp>
      <p:sp>
        <p:nvSpPr>
          <p:cNvPr id="165" name="CustomShape 18"/>
          <p:cNvSpPr/>
          <p:nvPr/>
        </p:nvSpPr>
        <p:spPr>
          <a:xfrm>
            <a:off x="9181080" y="10406520"/>
            <a:ext cx="2998440" cy="684360"/>
          </a:xfrm>
          <a:custGeom>
            <a:avLst/>
            <a:gdLst/>
            <a:ahLst/>
            <a:rect l="l" t="t" r="r" b="b"/>
            <a:pathLst>
              <a:path w="20633" h="21135">
                <a:moveTo>
                  <a:pt x="20633" y="23"/>
                </a:moveTo>
                <a:cubicBezTo>
                  <a:pt x="5874" y="-465"/>
                  <a:pt x="-967" y="6572"/>
                  <a:pt x="110" y="21135"/>
                </a:cubicBezTo>
              </a:path>
            </a:pathLst>
          </a:custGeom>
          <a:noFill/>
          <a:ln cap="rnd" w="38160">
            <a:solidFill>
              <a:srgbClr val="ffffff"/>
            </a:solidFill>
            <a:custDash>
              <a:ds d="200000" sp="200000"/>
            </a:custDash>
            <a:miter/>
            <a:tailEnd len="med" type="triangle" w="med"/>
          </a:ln>
        </p:spPr>
        <p:style>
          <a:lnRef idx="0"/>
          <a:fillRef idx="0"/>
          <a:effectRef idx="0"/>
          <a:fontRef idx="minor"/>
        </p:style>
      </p:sp>
      <p:sp>
        <p:nvSpPr>
          <p:cNvPr id="166" name="Line 19"/>
          <p:cNvSpPr/>
          <p:nvPr/>
        </p:nvSpPr>
        <p:spPr>
          <a:xfrm>
            <a:off x="12191760" y="9857520"/>
            <a:ext cx="0" cy="569160"/>
          </a:xfrm>
          <a:prstGeom prst="line">
            <a:avLst/>
          </a:prstGeom>
          <a:ln cap="rnd" w="38160">
            <a:solidFill>
              <a:srgbClr val="ffffff"/>
            </a:solidFill>
            <a:custDash>
              <a:ds d="200000" sp="200000"/>
            </a:custDash>
            <a:miter/>
            <a:headEnd len="med" type="triangle" w="med"/>
          </a:ln>
        </p:spPr>
        <p:style>
          <a:lnRef idx="0"/>
          <a:fillRef idx="0"/>
          <a:effectRef idx="0"/>
          <a:fontRef idx="minor"/>
        </p:style>
      </p:sp>
      <p:sp>
        <p:nvSpPr>
          <p:cNvPr id="167" name="Line 20"/>
          <p:cNvSpPr/>
          <p:nvPr/>
        </p:nvSpPr>
        <p:spPr>
          <a:xfrm flipV="1">
            <a:off x="12192120" y="7944480"/>
            <a:ext cx="0" cy="562680"/>
          </a:xfrm>
          <a:prstGeom prst="line">
            <a:avLst/>
          </a:prstGeom>
          <a:ln w="38160">
            <a:solidFill>
              <a:srgbClr val="ffffff"/>
            </a:solidFill>
            <a:miter/>
            <a:headEnd len="med" type="triangle" w="med"/>
            <a:tailEnd len="med" type="triangle" w="med"/>
          </a:ln>
        </p:spPr>
        <p:style>
          <a:lnRef idx="0"/>
          <a:fillRef idx="0"/>
          <a:effectRef idx="0"/>
          <a:fontRef idx="minor"/>
        </p:style>
      </p:sp>
      <p:sp>
        <p:nvSpPr>
          <p:cNvPr id="168" name="CustomShape 21"/>
          <p:cNvSpPr/>
          <p:nvPr/>
        </p:nvSpPr>
        <p:spPr>
          <a:xfrm>
            <a:off x="12441960" y="5532840"/>
            <a:ext cx="8667360" cy="52380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2500" spc="-1" strike="noStrike">
                <a:solidFill>
                  <a:srgbClr val="ffffff"/>
                </a:solidFill>
                <a:uFill>
                  <a:solidFill>
                    <a:srgbClr val="ffffff"/>
                  </a:solidFill>
                </a:uFill>
                <a:latin typeface="Andale Mono"/>
                <a:ea typeface="Andale Mono"/>
              </a:rPr>
              <a:t>v1.user.f67a5cad02ee4.message</a:t>
            </a:r>
            <a:endParaRPr b="0" lang="en-US" sz="1800" spc="-1" strike="noStrike">
              <a:solidFill>
                <a:srgbClr val="000000"/>
              </a:solidFill>
              <a:uFill>
                <a:solidFill>
                  <a:srgbClr val="ffffff"/>
                </a:solidFill>
              </a:uFill>
              <a:latin typeface="Arial"/>
            </a:endParaRPr>
          </a:p>
        </p:txBody>
      </p:sp>
      <p:sp>
        <p:nvSpPr>
          <p:cNvPr id="169" name="CustomShape 22"/>
          <p:cNvSpPr/>
          <p:nvPr/>
        </p:nvSpPr>
        <p:spPr>
          <a:xfrm>
            <a:off x="12441960" y="5964480"/>
            <a:ext cx="8667360" cy="52380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2500" spc="-1" strike="noStrike">
                <a:solidFill>
                  <a:srgbClr val="ffffff"/>
                </a:solidFill>
                <a:uFill>
                  <a:solidFill>
                    <a:srgbClr val="ffffff"/>
                  </a:solidFill>
                </a:uFill>
                <a:latin typeface="Andale Mono"/>
                <a:ea typeface="Andale Mono"/>
              </a:rPr>
              <a:t>v1.user.f67a5cad02ee4.notification</a:t>
            </a:r>
            <a:endParaRPr b="0" lang="en-US" sz="1800" spc="-1" strike="noStrike">
              <a:solidFill>
                <a:srgbClr val="000000"/>
              </a:solidFill>
              <a:uFill>
                <a:solidFill>
                  <a:srgbClr val="ffffff"/>
                </a:solidFill>
              </a:uFill>
              <a:latin typeface="Arial"/>
            </a:endParaRPr>
          </a:p>
        </p:txBody>
      </p:sp>
      <p:sp>
        <p:nvSpPr>
          <p:cNvPr id="170" name="CustomShape 23"/>
          <p:cNvSpPr/>
          <p:nvPr/>
        </p:nvSpPr>
        <p:spPr>
          <a:xfrm>
            <a:off x="12229200" y="10406520"/>
            <a:ext cx="2998440" cy="684360"/>
          </a:xfrm>
          <a:custGeom>
            <a:avLst/>
            <a:gdLst/>
            <a:ahLst/>
            <a:rect l="l" t="t" r="r" b="b"/>
            <a:pathLst>
              <a:path w="20633" h="21135">
                <a:moveTo>
                  <a:pt x="0" y="23"/>
                </a:moveTo>
                <a:cubicBezTo>
                  <a:pt x="14759" y="-465"/>
                  <a:pt x="21600" y="6572"/>
                  <a:pt x="20523" y="21135"/>
                </a:cubicBezTo>
              </a:path>
            </a:pathLst>
          </a:custGeom>
          <a:noFill/>
          <a:ln cap="rnd" w="38160">
            <a:solidFill>
              <a:srgbClr val="ffffff"/>
            </a:solidFill>
            <a:custDash>
              <a:ds d="200000" sp="200000"/>
            </a:custDash>
            <a:miter/>
            <a:tailEnd len="med" type="triangle" w="med"/>
          </a:ln>
        </p:spPr>
        <p:style>
          <a:lnRef idx="0"/>
          <a:fillRef idx="0"/>
          <a:effectRef idx="0"/>
          <a:fontRef idx="minor"/>
        </p:style>
      </p:sp>
      <p:sp>
        <p:nvSpPr>
          <p:cNvPr id="171" name="CustomShape 24"/>
          <p:cNvSpPr/>
          <p:nvPr/>
        </p:nvSpPr>
        <p:spPr>
          <a:xfrm>
            <a:off x="7796520" y="1119960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Messages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Handler</a:t>
            </a:r>
            <a:endParaRPr b="0" lang="en-US" sz="1800" spc="-1" strike="noStrike">
              <a:solidFill>
                <a:srgbClr val="000000"/>
              </a:solidFill>
              <a:uFill>
                <a:solidFill>
                  <a:srgbClr val="ffffff"/>
                </a:solidFill>
              </a:uFill>
              <a:latin typeface="Arial"/>
            </a:endParaRPr>
          </a:p>
        </p:txBody>
      </p:sp>
      <p:sp>
        <p:nvSpPr>
          <p:cNvPr id="172" name="CustomShape 25"/>
          <p:cNvSpPr/>
          <p:nvPr/>
        </p:nvSpPr>
        <p:spPr>
          <a:xfrm>
            <a:off x="13754520" y="1119960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Notifications Handler</a:t>
            </a:r>
            <a:endParaRPr b="0" lang="en-US" sz="1800" spc="-1" strike="noStrike">
              <a:solidFill>
                <a:srgbClr val="000000"/>
              </a:solidFill>
              <a:uFill>
                <a:solidFill>
                  <a:srgbClr val="ffffff"/>
                </a:solidFill>
              </a:uFill>
              <a:latin typeface="Arial"/>
            </a:endParaRPr>
          </a:p>
        </p:txBody>
      </p:sp>
      <p:sp>
        <p:nvSpPr>
          <p:cNvPr id="173" name="CustomShape 26"/>
          <p:cNvSpPr/>
          <p:nvPr/>
        </p:nvSpPr>
        <p:spPr>
          <a:xfrm>
            <a:off x="14472360" y="7270920"/>
            <a:ext cx="5631840" cy="55908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3000" spc="-1" strike="noStrike">
                <a:solidFill>
                  <a:srgbClr val="ffffff"/>
                </a:solidFill>
                <a:uFill>
                  <a:solidFill>
                    <a:srgbClr val="ffffff"/>
                  </a:solidFill>
                </a:uFill>
                <a:latin typeface="Open Sans"/>
                <a:ea typeface="Open Sans"/>
              </a:rPr>
              <a:t>STOMP, Custom WS Protocol, …</a:t>
            </a:r>
            <a:endParaRPr b="0" lang="en-US" sz="1800" spc="-1" strike="noStrike">
              <a:solidFill>
                <a:srgbClr val="000000"/>
              </a:solidFill>
              <a:uFill>
                <a:solidFill>
                  <a:srgbClr val="ffffff"/>
                </a:solidFill>
              </a:uFill>
              <a:latin typeface="Arial"/>
            </a:endParaRPr>
          </a:p>
        </p:txBody>
      </p:sp>
    </p:spTree>
  </p:cSld>
  <p:timing>
    <p:tnLst>
      <p:par>
        <p:cTn id="82" dur="indefinite" restart="never" nodeType="tmRoot">
          <p:childTnLst>
            <p:seq>
              <p:cTn id="83" dur="indefinite" nodeType="mainSeq">
                <p:childTnLst>
                  <p:par>
                    <p:cTn id="84" fill="hold">
                      <p:stCondLst>
                        <p:cond delay="indefinite"/>
                      </p:stCondLst>
                      <p:childTnLst>
                        <p:par>
                          <p:cTn id="85" fill="hold">
                            <p:stCondLst>
                              <p:cond delay="0"/>
                            </p:stCondLst>
                            <p:childTnLst>
                              <p:par>
                                <p:cTn id="86" nodeType="clickEffect" fill="hold" presetClass="entr" presetID="22" presetSubtype="8">
                                  <p:stCondLst>
                                    <p:cond delay="0"/>
                                  </p:stCondLst>
                                  <p:childTnLst>
                                    <p:set>
                                      <p:cBhvr>
                                        <p:cTn id="87" fill="hold"/>
                                        <p:tgtEl>
                                          <p:spTgt spid="159"/>
                                        </p:tgtEl>
                                        <p:attrNameLst>
                                          <p:attrName>style.visibility</p:attrName>
                                        </p:attrNameLst>
                                      </p:cBhvr>
                                      <p:to>
                                        <p:strVal val="visible"/>
                                      </p:to>
                                    </p:set>
                                    <p:animEffect filter="wipe(left)" transition="in">
                                      <p:cBhvr additive="repl">
                                        <p:cTn id="88" dur="1000"/>
                                        <p:tgtEl>
                                          <p:spTgt spid="159"/>
                                        </p:tgtEl>
                                      </p:cBhvr>
                                    </p:animEffect>
                                  </p:childTnLst>
                                </p:cTn>
                              </p:par>
                            </p:childTnLst>
                          </p:cTn>
                        </p:par>
                        <p:par>
                          <p:cTn id="89" fill="hold">
                            <p:stCondLst>
                              <p:cond delay="1000"/>
                            </p:stCondLst>
                            <p:childTnLst>
                              <p:par>
                                <p:cTn id="90" nodeType="afterEffect" fill="hold" presetClass="entr" presetID="9">
                                  <p:stCondLst>
                                    <p:cond delay="0"/>
                                  </p:stCondLst>
                                  <p:childTnLst>
                                    <p:set>
                                      <p:cBhvr>
                                        <p:cTn id="91" fill="hold"/>
                                        <p:tgtEl>
                                          <p:spTgt spid="160"/>
                                        </p:tgtEl>
                                        <p:attrNameLst>
                                          <p:attrName>style.visibility</p:attrName>
                                        </p:attrNameLst>
                                      </p:cBhvr>
                                      <p:to>
                                        <p:strVal val="visible"/>
                                      </p:to>
                                    </p:set>
                                    <p:animEffect filter="dissolve" transition="in">
                                      <p:cBhvr additive="repl">
                                        <p:cTn id="92" dur="1000"/>
                                        <p:tgtEl>
                                          <p:spTgt spid="160"/>
                                        </p:tgtEl>
                                      </p:cBhvr>
                                    </p:animEffect>
                                  </p:childTnLst>
                                </p:cTn>
                              </p:par>
                            </p:childTnLst>
                          </p:cTn>
                        </p:par>
                        <p:par>
                          <p:cTn id="93" fill="hold">
                            <p:stCondLst>
                              <p:cond delay="2000"/>
                            </p:stCondLst>
                            <p:childTnLst>
                              <p:par>
                                <p:cTn id="94" nodeType="afterEffect" fill="hold" presetClass="entr" presetID="9">
                                  <p:stCondLst>
                                    <p:cond delay="0"/>
                                  </p:stCondLst>
                                  <p:childTnLst>
                                    <p:set>
                                      <p:cBhvr>
                                        <p:cTn id="95" fill="hold"/>
                                        <p:tgtEl>
                                          <p:spTgt spid="161"/>
                                        </p:tgtEl>
                                        <p:attrNameLst>
                                          <p:attrName>style.visibility</p:attrName>
                                        </p:attrNameLst>
                                      </p:cBhvr>
                                      <p:to>
                                        <p:strVal val="visible"/>
                                      </p:to>
                                    </p:set>
                                    <p:animEffect filter="dissolve" transition="in">
                                      <p:cBhvr additive="repl">
                                        <p:cTn id="96" dur="1000"/>
                                        <p:tgtEl>
                                          <p:spTgt spid="16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abc9c"/>
        </a:solidFill>
      </p:bgPr>
    </p:bg>
    <p:spTree>
      <p:nvGrpSpPr>
        <p:cNvPr id="1" name=""/>
        <p:cNvGrpSpPr/>
        <p:nvPr/>
      </p:nvGrpSpPr>
      <p:grpSpPr>
        <a:xfrm>
          <a:off x="0" y="0"/>
          <a:ext cx="0" cy="0"/>
          <a:chOff x="0" y="0"/>
          <a:chExt cx="0" cy="0"/>
        </a:xfrm>
      </p:grpSpPr>
      <p:sp>
        <p:nvSpPr>
          <p:cNvPr id="174" name="CustomShape 1"/>
          <p:cNvSpPr/>
          <p:nvPr/>
        </p:nvSpPr>
        <p:spPr>
          <a:xfrm>
            <a:off x="358200" y="12551040"/>
            <a:ext cx="4011840" cy="864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5000" spc="-1" strike="noStrike">
                <a:solidFill>
                  <a:srgbClr val="ffffff"/>
                </a:solidFill>
                <a:uFill>
                  <a:solidFill>
                    <a:srgbClr val="ffffff"/>
                  </a:solidFill>
                </a:uFill>
                <a:latin typeface="Open Sans Light"/>
                <a:ea typeface="Open Sans Light"/>
              </a:rPr>
              <a:t>The front-end</a:t>
            </a:r>
            <a:endParaRPr b="0" lang="en-US" sz="1800" spc="-1" strike="noStrike">
              <a:solidFill>
                <a:srgbClr val="000000"/>
              </a:solidFill>
              <a:uFill>
                <a:solidFill>
                  <a:srgbClr val="ffffff"/>
                </a:solidFill>
              </a:uFill>
              <a:latin typeface="Arial"/>
            </a:endParaRPr>
          </a:p>
        </p:txBody>
      </p:sp>
      <p:sp>
        <p:nvSpPr>
          <p:cNvPr id="175" name="CustomShape 2"/>
          <p:cNvSpPr/>
          <p:nvPr/>
        </p:nvSpPr>
        <p:spPr>
          <a:xfrm>
            <a:off x="11538000" y="3846600"/>
            <a:ext cx="1307160" cy="1307160"/>
          </a:xfrm>
          <a:custGeom>
            <a:avLst/>
            <a:gdLst/>
            <a:ahLst/>
            <a:rect l="l" t="t"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600" spc="-1" strike="noStrike">
                <a:solidFill>
                  <a:srgbClr val="034336"/>
                </a:solidFill>
                <a:uFill>
                  <a:solidFill>
                    <a:srgbClr val="ffffff"/>
                  </a:solidFill>
                </a:uFill>
                <a:latin typeface="Helvetica Light"/>
                <a:ea typeface="Helvetica Light"/>
              </a:rPr>
              <a:t>B</a:t>
            </a:r>
            <a:endParaRPr b="0" lang="en-US" sz="1800" spc="-1" strike="noStrike">
              <a:solidFill>
                <a:srgbClr val="000000"/>
              </a:solidFill>
              <a:uFill>
                <a:solidFill>
                  <a:srgbClr val="ffffff"/>
                </a:solidFill>
              </a:uFill>
              <a:latin typeface="Arial"/>
            </a:endParaRPr>
          </a:p>
        </p:txBody>
      </p:sp>
      <p:sp>
        <p:nvSpPr>
          <p:cNvPr id="176" name="CustomShape 3"/>
          <p:cNvSpPr/>
          <p:nvPr/>
        </p:nvSpPr>
        <p:spPr>
          <a:xfrm>
            <a:off x="4189320" y="43272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Messages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177" name="CustomShape 4"/>
          <p:cNvSpPr/>
          <p:nvPr/>
        </p:nvSpPr>
        <p:spPr>
          <a:xfrm>
            <a:off x="10857600" y="43272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Metrics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178" name="CustomShape 5"/>
          <p:cNvSpPr/>
          <p:nvPr/>
        </p:nvSpPr>
        <p:spPr>
          <a:xfrm>
            <a:off x="17526240" y="43272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Hooks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179" name="Line 6"/>
          <p:cNvSpPr/>
          <p:nvPr/>
        </p:nvSpPr>
        <p:spPr>
          <a:xfrm flipV="1">
            <a:off x="12191760" y="5303160"/>
            <a:ext cx="0" cy="1818000"/>
          </a:xfrm>
          <a:prstGeom prst="line">
            <a:avLst/>
          </a:prstGeom>
          <a:ln w="38160">
            <a:solidFill>
              <a:srgbClr val="ffffff"/>
            </a:solidFill>
            <a:miter/>
            <a:headEnd len="med" type="triangle" w="med"/>
            <a:tailEnd len="med" type="triangle" w="med"/>
          </a:ln>
        </p:spPr>
        <p:style>
          <a:lnRef idx="0"/>
          <a:fillRef idx="0"/>
          <a:effectRef idx="0"/>
          <a:fontRef idx="minor"/>
        </p:style>
      </p:sp>
      <p:sp>
        <p:nvSpPr>
          <p:cNvPr id="180" name="CustomShape 7"/>
          <p:cNvSpPr/>
          <p:nvPr/>
        </p:nvSpPr>
        <p:spPr>
          <a:xfrm>
            <a:off x="6451560" y="2945880"/>
            <a:ext cx="3240720" cy="52380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2500" spc="-1" strike="noStrike">
                <a:solidFill>
                  <a:srgbClr val="ffffff"/>
                </a:solidFill>
                <a:uFill>
                  <a:solidFill>
                    <a:srgbClr val="ffffff"/>
                  </a:solidFill>
                </a:uFill>
                <a:latin typeface="Andale Mono"/>
                <a:ea typeface="Andale Mono"/>
              </a:rPr>
              <a:t>v1.messages.new</a:t>
            </a:r>
            <a:endParaRPr b="0" lang="en-US" sz="1800" spc="-1" strike="noStrike">
              <a:solidFill>
                <a:srgbClr val="000000"/>
              </a:solidFill>
              <a:uFill>
                <a:solidFill>
                  <a:srgbClr val="ffffff"/>
                </a:solidFill>
              </a:uFill>
              <a:latin typeface="Arial"/>
            </a:endParaRPr>
          </a:p>
        </p:txBody>
      </p:sp>
      <p:sp>
        <p:nvSpPr>
          <p:cNvPr id="181" name="CustomShape 8"/>
          <p:cNvSpPr/>
          <p:nvPr/>
        </p:nvSpPr>
        <p:spPr>
          <a:xfrm>
            <a:off x="13044960" y="4179960"/>
            <a:ext cx="4087800" cy="64044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3000" spc="-1" strike="noStrike">
                <a:solidFill>
                  <a:srgbClr val="ffffff"/>
                </a:solidFill>
                <a:uFill>
                  <a:solidFill>
                    <a:srgbClr val="ffffff"/>
                  </a:solidFill>
                </a:uFill>
                <a:latin typeface="Open Sans"/>
                <a:ea typeface="Open Sans"/>
              </a:rPr>
              <a:t>Main Exchange</a:t>
            </a:r>
            <a:endParaRPr b="0" lang="en-US" sz="1800" spc="-1" strike="noStrike">
              <a:solidFill>
                <a:srgbClr val="000000"/>
              </a:solidFill>
              <a:uFill>
                <a:solidFill>
                  <a:srgbClr val="ffffff"/>
                </a:solidFill>
              </a:uFill>
              <a:latin typeface="Arial"/>
            </a:endParaRPr>
          </a:p>
        </p:txBody>
      </p:sp>
      <p:sp>
        <p:nvSpPr>
          <p:cNvPr id="182" name="CustomShape 9"/>
          <p:cNvSpPr/>
          <p:nvPr/>
        </p:nvSpPr>
        <p:spPr>
          <a:xfrm>
            <a:off x="5459760" y="1915920"/>
            <a:ext cx="6750720" cy="1046880"/>
          </a:xfrm>
          <a:custGeom>
            <a:avLst/>
            <a:gdLst/>
            <a:ahLst/>
            <a:rect l="l" t="t" r="r" b="b"/>
            <a:pathLst>
              <a:path w="21061" h="21600">
                <a:moveTo>
                  <a:pt x="21061" y="21600"/>
                </a:moveTo>
                <a:cubicBezTo>
                  <a:pt x="6471" y="17247"/>
                  <a:pt x="-539" y="10047"/>
                  <a:pt x="32" y="0"/>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183" name="CustomShape 10"/>
          <p:cNvSpPr/>
          <p:nvPr/>
        </p:nvSpPr>
        <p:spPr>
          <a:xfrm>
            <a:off x="12197160" y="1909800"/>
            <a:ext cx="6729840" cy="1053360"/>
          </a:xfrm>
          <a:custGeom>
            <a:avLst/>
            <a:gdLst/>
            <a:ahLst/>
            <a:rect l="l" t="t" r="r" b="b"/>
            <a:pathLst>
              <a:path w="21059" h="21600">
                <a:moveTo>
                  <a:pt x="0" y="21600"/>
                </a:moveTo>
                <a:cubicBezTo>
                  <a:pt x="14591" y="17183"/>
                  <a:pt x="21600" y="9983"/>
                  <a:pt x="21026" y="0"/>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184" name="Line 11"/>
          <p:cNvSpPr/>
          <p:nvPr/>
        </p:nvSpPr>
        <p:spPr>
          <a:xfrm flipV="1">
            <a:off x="12191760" y="1915560"/>
            <a:ext cx="0" cy="1806480"/>
          </a:xfrm>
          <a:prstGeom prst="line">
            <a:avLst/>
          </a:prstGeom>
          <a:ln w="38160">
            <a:solidFill>
              <a:srgbClr val="ffffff"/>
            </a:solidFill>
            <a:custDash>
              <a:ds d="200000" sp="200000"/>
            </a:custDash>
            <a:miter/>
            <a:headEnd len="med" type="triangle" w="med"/>
            <a:tailEnd len="med" type="triangle" w="med"/>
          </a:ln>
        </p:spPr>
        <p:style>
          <a:lnRef idx="0"/>
          <a:fillRef idx="0"/>
          <a:effectRef idx="0"/>
          <a:fontRef idx="minor"/>
        </p:style>
      </p:sp>
      <p:sp>
        <p:nvSpPr>
          <p:cNvPr id="185" name="Line 12"/>
          <p:cNvSpPr/>
          <p:nvPr/>
        </p:nvSpPr>
        <p:spPr>
          <a:xfrm>
            <a:off x="1800" y="6769080"/>
            <a:ext cx="24379920" cy="0"/>
          </a:xfrm>
          <a:prstGeom prst="line">
            <a:avLst/>
          </a:prstGeom>
          <a:ln w="76320">
            <a:solidFill>
              <a:srgbClr val="bc3225"/>
            </a:solidFill>
            <a:custDash>
              <a:ds d="200000" sp="200000"/>
            </a:custDash>
            <a:miter/>
          </a:ln>
        </p:spPr>
        <p:style>
          <a:lnRef idx="0"/>
          <a:fillRef idx="0"/>
          <a:effectRef idx="0"/>
          <a:fontRef idx="minor"/>
        </p:style>
      </p:sp>
      <p:sp>
        <p:nvSpPr>
          <p:cNvPr id="186" name="CustomShape 13"/>
          <p:cNvSpPr/>
          <p:nvPr/>
        </p:nvSpPr>
        <p:spPr>
          <a:xfrm>
            <a:off x="200880" y="5843520"/>
            <a:ext cx="2248560" cy="711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4000" spc="-1" strike="noStrike">
                <a:solidFill>
                  <a:srgbClr val="ffffff"/>
                </a:solidFill>
                <a:uFill>
                  <a:solidFill>
                    <a:srgbClr val="ffffff"/>
                  </a:solidFill>
                </a:uFill>
                <a:latin typeface="Helvetica Light"/>
                <a:ea typeface="Helvetica Light"/>
              </a:rPr>
              <a:t>Back-end</a:t>
            </a:r>
            <a:endParaRPr b="0" lang="en-US" sz="1800" spc="-1" strike="noStrike">
              <a:solidFill>
                <a:srgbClr val="000000"/>
              </a:solidFill>
              <a:uFill>
                <a:solidFill>
                  <a:srgbClr val="ffffff"/>
                </a:solidFill>
              </a:uFill>
              <a:latin typeface="Arial"/>
            </a:endParaRPr>
          </a:p>
        </p:txBody>
      </p:sp>
      <p:sp>
        <p:nvSpPr>
          <p:cNvPr id="187" name="CustomShape 14"/>
          <p:cNvSpPr/>
          <p:nvPr/>
        </p:nvSpPr>
        <p:spPr>
          <a:xfrm>
            <a:off x="168120" y="6910200"/>
            <a:ext cx="2304720" cy="711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4000" spc="-1" strike="noStrike">
                <a:solidFill>
                  <a:srgbClr val="ffffff"/>
                </a:solidFill>
                <a:uFill>
                  <a:solidFill>
                    <a:srgbClr val="ffffff"/>
                  </a:solidFill>
                </a:uFill>
                <a:latin typeface="Helvetica Light"/>
                <a:ea typeface="Helvetica Light"/>
              </a:rPr>
              <a:t>Front-end</a:t>
            </a:r>
            <a:endParaRPr b="0" lang="en-US" sz="1800" spc="-1" strike="noStrike">
              <a:solidFill>
                <a:srgbClr val="000000"/>
              </a:solidFill>
              <a:uFill>
                <a:solidFill>
                  <a:srgbClr val="ffffff"/>
                </a:solidFill>
              </a:uFill>
              <a:latin typeface="Arial"/>
            </a:endParaRPr>
          </a:p>
        </p:txBody>
      </p:sp>
      <p:sp>
        <p:nvSpPr>
          <p:cNvPr id="188" name="CustomShape 15"/>
          <p:cNvSpPr/>
          <p:nvPr/>
        </p:nvSpPr>
        <p:spPr>
          <a:xfrm>
            <a:off x="11557080" y="8541000"/>
            <a:ext cx="1269720" cy="1269720"/>
          </a:xfrm>
          <a:custGeom>
            <a:avLst/>
            <a:gdLst/>
            <a:ahLst/>
            <a:rect l="l" t="t"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600" spc="-1" strike="noStrike">
                <a:solidFill>
                  <a:srgbClr val="034336"/>
                </a:solidFill>
                <a:uFill>
                  <a:solidFill>
                    <a:srgbClr val="ffffff"/>
                  </a:solidFill>
                </a:uFill>
                <a:latin typeface="Helvetica Light"/>
                <a:ea typeface="Helvetica Light"/>
              </a:rPr>
              <a:t>B</a:t>
            </a:r>
            <a:endParaRPr b="0" lang="en-US" sz="1800" spc="-1" strike="noStrike">
              <a:solidFill>
                <a:srgbClr val="000000"/>
              </a:solidFill>
              <a:uFill>
                <a:solidFill>
                  <a:srgbClr val="ffffff"/>
                </a:solidFill>
              </a:uFill>
              <a:latin typeface="Arial"/>
            </a:endParaRPr>
          </a:p>
        </p:txBody>
      </p:sp>
      <p:sp>
        <p:nvSpPr>
          <p:cNvPr id="189" name="CustomShape 16"/>
          <p:cNvSpPr/>
          <p:nvPr/>
        </p:nvSpPr>
        <p:spPr>
          <a:xfrm>
            <a:off x="12978000" y="8896320"/>
            <a:ext cx="2772720" cy="55908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3000" spc="-1" strike="noStrike">
                <a:solidFill>
                  <a:srgbClr val="ffffff"/>
                </a:solidFill>
                <a:uFill>
                  <a:solidFill>
                    <a:srgbClr val="ffffff"/>
                  </a:solidFill>
                </a:uFill>
                <a:latin typeface="Open Sans"/>
                <a:ea typeface="Open Sans"/>
              </a:rPr>
              <a:t>Main Exchange</a:t>
            </a:r>
            <a:endParaRPr b="0" lang="en-US" sz="1800" spc="-1" strike="noStrike">
              <a:solidFill>
                <a:srgbClr val="000000"/>
              </a:solidFill>
              <a:uFill>
                <a:solidFill>
                  <a:srgbClr val="ffffff"/>
                </a:solidFill>
              </a:uFill>
              <a:latin typeface="Arial"/>
            </a:endParaRPr>
          </a:p>
        </p:txBody>
      </p:sp>
      <p:sp>
        <p:nvSpPr>
          <p:cNvPr id="190" name="CustomShape 17"/>
          <p:cNvSpPr/>
          <p:nvPr/>
        </p:nvSpPr>
        <p:spPr>
          <a:xfrm>
            <a:off x="10148040" y="7208280"/>
            <a:ext cx="4087800" cy="71100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Connection Adapter</a:t>
            </a:r>
            <a:endParaRPr b="0" lang="en-US" sz="1800" spc="-1" strike="noStrike">
              <a:solidFill>
                <a:srgbClr val="000000"/>
              </a:solidFill>
              <a:uFill>
                <a:solidFill>
                  <a:srgbClr val="ffffff"/>
                </a:solidFill>
              </a:uFill>
              <a:latin typeface="Arial"/>
            </a:endParaRPr>
          </a:p>
        </p:txBody>
      </p:sp>
      <p:sp>
        <p:nvSpPr>
          <p:cNvPr id="191" name="CustomShape 18"/>
          <p:cNvSpPr/>
          <p:nvPr/>
        </p:nvSpPr>
        <p:spPr>
          <a:xfrm>
            <a:off x="9181080" y="10406520"/>
            <a:ext cx="2998440" cy="684360"/>
          </a:xfrm>
          <a:custGeom>
            <a:avLst/>
            <a:gdLst/>
            <a:ahLst/>
            <a:rect l="l" t="t" r="r" b="b"/>
            <a:pathLst>
              <a:path w="20633" h="21135">
                <a:moveTo>
                  <a:pt x="20633" y="23"/>
                </a:moveTo>
                <a:cubicBezTo>
                  <a:pt x="5874" y="-465"/>
                  <a:pt x="-967" y="6572"/>
                  <a:pt x="110" y="21135"/>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192" name="Line 19"/>
          <p:cNvSpPr/>
          <p:nvPr/>
        </p:nvSpPr>
        <p:spPr>
          <a:xfrm>
            <a:off x="12191760" y="9857520"/>
            <a:ext cx="0" cy="569160"/>
          </a:xfrm>
          <a:prstGeom prst="line">
            <a:avLst/>
          </a:prstGeom>
          <a:ln w="38160">
            <a:solidFill>
              <a:srgbClr val="ffffff"/>
            </a:solidFill>
            <a:custDash>
              <a:ds d="200000" sp="200000"/>
            </a:custDash>
            <a:miter/>
            <a:headEnd len="med" type="triangle" w="med"/>
          </a:ln>
        </p:spPr>
        <p:style>
          <a:lnRef idx="0"/>
          <a:fillRef idx="0"/>
          <a:effectRef idx="0"/>
          <a:fontRef idx="minor"/>
        </p:style>
      </p:sp>
      <p:sp>
        <p:nvSpPr>
          <p:cNvPr id="193" name="Line 20"/>
          <p:cNvSpPr/>
          <p:nvPr/>
        </p:nvSpPr>
        <p:spPr>
          <a:xfrm flipV="1">
            <a:off x="12192120" y="7944480"/>
            <a:ext cx="0" cy="562680"/>
          </a:xfrm>
          <a:prstGeom prst="line">
            <a:avLst/>
          </a:prstGeom>
          <a:ln w="38160">
            <a:solidFill>
              <a:srgbClr val="ffffff"/>
            </a:solidFill>
            <a:miter/>
            <a:headEnd len="med" type="triangle" w="med"/>
            <a:tailEnd len="med" type="triangle" w="med"/>
          </a:ln>
        </p:spPr>
        <p:style>
          <a:lnRef idx="0"/>
          <a:fillRef idx="0"/>
          <a:effectRef idx="0"/>
          <a:fontRef idx="minor"/>
        </p:style>
      </p:sp>
      <p:sp>
        <p:nvSpPr>
          <p:cNvPr id="194" name="CustomShape 21"/>
          <p:cNvSpPr/>
          <p:nvPr/>
        </p:nvSpPr>
        <p:spPr>
          <a:xfrm>
            <a:off x="12441960" y="5532840"/>
            <a:ext cx="8667360" cy="52380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2500" spc="-1" strike="noStrike">
                <a:solidFill>
                  <a:srgbClr val="ffffff"/>
                </a:solidFill>
                <a:uFill>
                  <a:solidFill>
                    <a:srgbClr val="ffffff"/>
                  </a:solidFill>
                </a:uFill>
                <a:latin typeface="Andale Mono"/>
                <a:ea typeface="Andale Mono"/>
              </a:rPr>
              <a:t>v1.user.f67a5cad02ee4.message</a:t>
            </a:r>
            <a:endParaRPr b="0" lang="en-US" sz="1800" spc="-1" strike="noStrike">
              <a:solidFill>
                <a:srgbClr val="000000"/>
              </a:solidFill>
              <a:uFill>
                <a:solidFill>
                  <a:srgbClr val="ffffff"/>
                </a:solidFill>
              </a:uFill>
              <a:latin typeface="Arial"/>
            </a:endParaRPr>
          </a:p>
        </p:txBody>
      </p:sp>
      <p:sp>
        <p:nvSpPr>
          <p:cNvPr id="195" name="CustomShape 22"/>
          <p:cNvSpPr/>
          <p:nvPr/>
        </p:nvSpPr>
        <p:spPr>
          <a:xfrm>
            <a:off x="12441960" y="5964480"/>
            <a:ext cx="8667360" cy="52380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2500" spc="-1" strike="noStrike">
                <a:solidFill>
                  <a:srgbClr val="ffffff"/>
                </a:solidFill>
                <a:uFill>
                  <a:solidFill>
                    <a:srgbClr val="ffffff"/>
                  </a:solidFill>
                </a:uFill>
                <a:latin typeface="Andale Mono"/>
                <a:ea typeface="Andale Mono"/>
              </a:rPr>
              <a:t>v1.user.f67a5cad02ee4.notification</a:t>
            </a:r>
            <a:endParaRPr b="0" lang="en-US" sz="1800" spc="-1" strike="noStrike">
              <a:solidFill>
                <a:srgbClr val="000000"/>
              </a:solidFill>
              <a:uFill>
                <a:solidFill>
                  <a:srgbClr val="ffffff"/>
                </a:solidFill>
              </a:uFill>
              <a:latin typeface="Arial"/>
            </a:endParaRPr>
          </a:p>
        </p:txBody>
      </p:sp>
      <p:sp>
        <p:nvSpPr>
          <p:cNvPr id="196" name="CustomShape 23"/>
          <p:cNvSpPr/>
          <p:nvPr/>
        </p:nvSpPr>
        <p:spPr>
          <a:xfrm>
            <a:off x="12229200" y="10406520"/>
            <a:ext cx="2998440" cy="684360"/>
          </a:xfrm>
          <a:custGeom>
            <a:avLst/>
            <a:gdLst/>
            <a:ahLst/>
            <a:rect l="l" t="t" r="r" b="b"/>
            <a:pathLst>
              <a:path w="20633" h="21135">
                <a:moveTo>
                  <a:pt x="0" y="23"/>
                </a:moveTo>
                <a:cubicBezTo>
                  <a:pt x="14759" y="-465"/>
                  <a:pt x="21600" y="6572"/>
                  <a:pt x="20523" y="21135"/>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197" name="CustomShape 24"/>
          <p:cNvSpPr/>
          <p:nvPr/>
        </p:nvSpPr>
        <p:spPr>
          <a:xfrm>
            <a:off x="7796520" y="1119960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Messages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Handler</a:t>
            </a:r>
            <a:endParaRPr b="0" lang="en-US" sz="1800" spc="-1" strike="noStrike">
              <a:solidFill>
                <a:srgbClr val="000000"/>
              </a:solidFill>
              <a:uFill>
                <a:solidFill>
                  <a:srgbClr val="ffffff"/>
                </a:solidFill>
              </a:uFill>
              <a:latin typeface="Arial"/>
            </a:endParaRPr>
          </a:p>
        </p:txBody>
      </p:sp>
      <p:sp>
        <p:nvSpPr>
          <p:cNvPr id="198" name="CustomShape 25"/>
          <p:cNvSpPr/>
          <p:nvPr/>
        </p:nvSpPr>
        <p:spPr>
          <a:xfrm>
            <a:off x="13754520" y="1119960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Notifications Handler</a:t>
            </a:r>
            <a:endParaRPr b="0" lang="en-US" sz="1800" spc="-1" strike="noStrike">
              <a:solidFill>
                <a:srgbClr val="000000"/>
              </a:solidFill>
              <a:uFill>
                <a:solidFill>
                  <a:srgbClr val="ffffff"/>
                </a:solidFill>
              </a:uFill>
              <a:latin typeface="Arial"/>
            </a:endParaRPr>
          </a:p>
        </p:txBody>
      </p:sp>
      <p:sp>
        <p:nvSpPr>
          <p:cNvPr id="199" name="CustomShape 26"/>
          <p:cNvSpPr/>
          <p:nvPr/>
        </p:nvSpPr>
        <p:spPr>
          <a:xfrm>
            <a:off x="14472360" y="7270920"/>
            <a:ext cx="5631840" cy="55908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3000" spc="-1" strike="noStrike">
                <a:solidFill>
                  <a:srgbClr val="ffffff"/>
                </a:solidFill>
                <a:uFill>
                  <a:solidFill>
                    <a:srgbClr val="ffffff"/>
                  </a:solidFill>
                </a:uFill>
                <a:latin typeface="Open Sans"/>
                <a:ea typeface="Open Sans"/>
              </a:rPr>
              <a:t>STOMP, Custom WS Protocol, …</a:t>
            </a:r>
            <a:endParaRPr b="0" lang="en-US" sz="1800" spc="-1" strike="noStrike">
              <a:solidFill>
                <a:srgbClr val="000000"/>
              </a:solidFill>
              <a:uFill>
                <a:solidFill>
                  <a:srgbClr val="ffffff"/>
                </a:solidFill>
              </a:uFill>
              <a:latin typeface="Arial"/>
            </a:endParaRPr>
          </a:p>
        </p:txBody>
      </p:sp>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abc9c"/>
        </a:solidFill>
      </p:bgPr>
    </p:bg>
    <p:spTree>
      <p:nvGrpSpPr>
        <p:cNvPr id="1" name=""/>
        <p:cNvGrpSpPr/>
        <p:nvPr/>
      </p:nvGrpSpPr>
      <p:grpSpPr>
        <a:xfrm>
          <a:off x="0" y="0"/>
          <a:ext cx="0" cy="0"/>
          <a:chOff x="0" y="0"/>
          <a:chExt cx="0" cy="0"/>
        </a:xfrm>
      </p:grpSpPr>
      <p:sp>
        <p:nvSpPr>
          <p:cNvPr id="200" name="CustomShape 1"/>
          <p:cNvSpPr/>
          <p:nvPr/>
        </p:nvSpPr>
        <p:spPr>
          <a:xfrm>
            <a:off x="-24120" y="9684360"/>
            <a:ext cx="24431760" cy="1991160"/>
          </a:xfrm>
          <a:prstGeom prst="rect">
            <a:avLst/>
          </a:prstGeom>
          <a:solidFill>
            <a:srgbClr val="011a97"/>
          </a:solidFill>
          <a:ln w="12600">
            <a:noFill/>
          </a:ln>
        </p:spPr>
        <p:style>
          <a:lnRef idx="0"/>
          <a:fillRef idx="0"/>
          <a:effectRef idx="0"/>
          <a:fontRef idx="minor"/>
        </p:style>
      </p:sp>
      <p:sp>
        <p:nvSpPr>
          <p:cNvPr id="201" name="CustomShape 2"/>
          <p:cNvSpPr/>
          <p:nvPr/>
        </p:nvSpPr>
        <p:spPr>
          <a:xfrm>
            <a:off x="358200" y="12551040"/>
            <a:ext cx="4011840" cy="864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5000" spc="-1" strike="noStrike">
                <a:solidFill>
                  <a:srgbClr val="ffffff"/>
                </a:solidFill>
                <a:uFill>
                  <a:solidFill>
                    <a:srgbClr val="ffffff"/>
                  </a:solidFill>
                </a:uFill>
                <a:latin typeface="Open Sans Light"/>
                <a:ea typeface="Open Sans Light"/>
              </a:rPr>
              <a:t>The front-end</a:t>
            </a:r>
            <a:endParaRPr b="0" lang="en-US" sz="1800" spc="-1" strike="noStrike">
              <a:solidFill>
                <a:srgbClr val="000000"/>
              </a:solidFill>
              <a:uFill>
                <a:solidFill>
                  <a:srgbClr val="ffffff"/>
                </a:solidFill>
              </a:uFill>
              <a:latin typeface="Arial"/>
            </a:endParaRPr>
          </a:p>
        </p:txBody>
      </p:sp>
      <p:sp>
        <p:nvSpPr>
          <p:cNvPr id="202" name="CustomShape 3"/>
          <p:cNvSpPr/>
          <p:nvPr/>
        </p:nvSpPr>
        <p:spPr>
          <a:xfrm>
            <a:off x="11538000" y="-522000"/>
            <a:ext cx="1307160" cy="1307160"/>
          </a:xfrm>
          <a:custGeom>
            <a:avLst/>
            <a:gdLst/>
            <a:ahLst/>
            <a:rect l="l" t="t"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600" spc="-1" strike="noStrike">
                <a:solidFill>
                  <a:srgbClr val="034336"/>
                </a:solidFill>
                <a:uFill>
                  <a:solidFill>
                    <a:srgbClr val="ffffff"/>
                  </a:solidFill>
                </a:uFill>
                <a:latin typeface="Helvetica Light"/>
                <a:ea typeface="Helvetica Light"/>
              </a:rPr>
              <a:t>B</a:t>
            </a:r>
            <a:endParaRPr b="0" lang="en-US" sz="1800" spc="-1" strike="noStrike">
              <a:solidFill>
                <a:srgbClr val="000000"/>
              </a:solidFill>
              <a:uFill>
                <a:solidFill>
                  <a:srgbClr val="ffffff"/>
                </a:solidFill>
              </a:uFill>
              <a:latin typeface="Arial"/>
            </a:endParaRPr>
          </a:p>
        </p:txBody>
      </p:sp>
      <p:sp>
        <p:nvSpPr>
          <p:cNvPr id="203" name="CustomShape 4"/>
          <p:cNvSpPr/>
          <p:nvPr/>
        </p:nvSpPr>
        <p:spPr>
          <a:xfrm>
            <a:off x="4189320" y="-393588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Messages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204" name="CustomShape 5"/>
          <p:cNvSpPr/>
          <p:nvPr/>
        </p:nvSpPr>
        <p:spPr>
          <a:xfrm>
            <a:off x="10857600" y="-393588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Metrics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205" name="CustomShape 6"/>
          <p:cNvSpPr/>
          <p:nvPr/>
        </p:nvSpPr>
        <p:spPr>
          <a:xfrm>
            <a:off x="17526240" y="-393588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Hooks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206" name="Line 7"/>
          <p:cNvSpPr/>
          <p:nvPr/>
        </p:nvSpPr>
        <p:spPr>
          <a:xfrm flipV="1">
            <a:off x="12191760" y="934560"/>
            <a:ext cx="0" cy="1817640"/>
          </a:xfrm>
          <a:prstGeom prst="line">
            <a:avLst/>
          </a:prstGeom>
          <a:ln w="38160">
            <a:solidFill>
              <a:srgbClr val="ffffff"/>
            </a:solidFill>
            <a:miter/>
            <a:headEnd len="med" type="triangle" w="med"/>
            <a:tailEnd len="med" type="triangle" w="med"/>
          </a:ln>
        </p:spPr>
        <p:style>
          <a:lnRef idx="0"/>
          <a:fillRef idx="0"/>
          <a:effectRef idx="0"/>
          <a:fontRef idx="minor"/>
        </p:style>
      </p:sp>
      <p:sp>
        <p:nvSpPr>
          <p:cNvPr id="207" name="CustomShape 8"/>
          <p:cNvSpPr/>
          <p:nvPr/>
        </p:nvSpPr>
        <p:spPr>
          <a:xfrm>
            <a:off x="6451560" y="-1422720"/>
            <a:ext cx="3240720" cy="52380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2500" spc="-1" strike="noStrike">
                <a:solidFill>
                  <a:srgbClr val="ffffff"/>
                </a:solidFill>
                <a:uFill>
                  <a:solidFill>
                    <a:srgbClr val="ffffff"/>
                  </a:solidFill>
                </a:uFill>
                <a:latin typeface="Andale Mono"/>
                <a:ea typeface="Andale Mono"/>
              </a:rPr>
              <a:t>v1.messages.new</a:t>
            </a:r>
            <a:endParaRPr b="0" lang="en-US" sz="1800" spc="-1" strike="noStrike">
              <a:solidFill>
                <a:srgbClr val="000000"/>
              </a:solidFill>
              <a:uFill>
                <a:solidFill>
                  <a:srgbClr val="ffffff"/>
                </a:solidFill>
              </a:uFill>
              <a:latin typeface="Arial"/>
            </a:endParaRPr>
          </a:p>
        </p:txBody>
      </p:sp>
      <p:sp>
        <p:nvSpPr>
          <p:cNvPr id="208" name="CustomShape 9"/>
          <p:cNvSpPr/>
          <p:nvPr/>
        </p:nvSpPr>
        <p:spPr>
          <a:xfrm>
            <a:off x="13044960" y="-188640"/>
            <a:ext cx="4087800" cy="64044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3000" spc="-1" strike="noStrike">
                <a:solidFill>
                  <a:srgbClr val="ffffff"/>
                </a:solidFill>
                <a:uFill>
                  <a:solidFill>
                    <a:srgbClr val="ffffff"/>
                  </a:solidFill>
                </a:uFill>
                <a:latin typeface="Open Sans"/>
                <a:ea typeface="Open Sans"/>
              </a:rPr>
              <a:t>Main Exchange</a:t>
            </a:r>
            <a:endParaRPr b="0" lang="en-US" sz="1800" spc="-1" strike="noStrike">
              <a:solidFill>
                <a:srgbClr val="000000"/>
              </a:solidFill>
              <a:uFill>
                <a:solidFill>
                  <a:srgbClr val="ffffff"/>
                </a:solidFill>
              </a:uFill>
              <a:latin typeface="Arial"/>
            </a:endParaRPr>
          </a:p>
        </p:txBody>
      </p:sp>
      <p:sp>
        <p:nvSpPr>
          <p:cNvPr id="209" name="CustomShape 10"/>
          <p:cNvSpPr/>
          <p:nvPr/>
        </p:nvSpPr>
        <p:spPr>
          <a:xfrm>
            <a:off x="5459760" y="-2452680"/>
            <a:ext cx="6750720" cy="1046880"/>
          </a:xfrm>
          <a:custGeom>
            <a:avLst/>
            <a:gdLst/>
            <a:ahLst/>
            <a:rect l="l" t="t" r="r" b="b"/>
            <a:pathLst>
              <a:path w="21061" h="21600">
                <a:moveTo>
                  <a:pt x="21061" y="21600"/>
                </a:moveTo>
                <a:cubicBezTo>
                  <a:pt x="6471" y="17247"/>
                  <a:pt x="-539" y="10047"/>
                  <a:pt x="32" y="0"/>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210" name="CustomShape 11"/>
          <p:cNvSpPr/>
          <p:nvPr/>
        </p:nvSpPr>
        <p:spPr>
          <a:xfrm>
            <a:off x="12197160" y="-2459160"/>
            <a:ext cx="6729840" cy="1053360"/>
          </a:xfrm>
          <a:custGeom>
            <a:avLst/>
            <a:gdLst/>
            <a:ahLst/>
            <a:rect l="l" t="t" r="r" b="b"/>
            <a:pathLst>
              <a:path w="21059" h="21600">
                <a:moveTo>
                  <a:pt x="0" y="21600"/>
                </a:moveTo>
                <a:cubicBezTo>
                  <a:pt x="14591" y="17183"/>
                  <a:pt x="21600" y="9983"/>
                  <a:pt x="21026" y="0"/>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211" name="Line 12"/>
          <p:cNvSpPr/>
          <p:nvPr/>
        </p:nvSpPr>
        <p:spPr>
          <a:xfrm flipV="1">
            <a:off x="12191760" y="-2453040"/>
            <a:ext cx="0" cy="1806480"/>
          </a:xfrm>
          <a:prstGeom prst="line">
            <a:avLst/>
          </a:prstGeom>
          <a:ln w="38160">
            <a:solidFill>
              <a:srgbClr val="ffffff"/>
            </a:solidFill>
            <a:custDash>
              <a:ds d="200000" sp="200000"/>
            </a:custDash>
            <a:miter/>
            <a:headEnd len="med" type="triangle" w="med"/>
            <a:tailEnd len="med" type="triangle" w="med"/>
          </a:ln>
        </p:spPr>
        <p:style>
          <a:lnRef idx="0"/>
          <a:fillRef idx="0"/>
          <a:effectRef idx="0"/>
          <a:fontRef idx="minor"/>
        </p:style>
      </p:sp>
      <p:sp>
        <p:nvSpPr>
          <p:cNvPr id="212" name="Line 13"/>
          <p:cNvSpPr/>
          <p:nvPr/>
        </p:nvSpPr>
        <p:spPr>
          <a:xfrm>
            <a:off x="1800" y="2400120"/>
            <a:ext cx="24379920" cy="0"/>
          </a:xfrm>
          <a:prstGeom prst="line">
            <a:avLst/>
          </a:prstGeom>
          <a:ln w="76320">
            <a:solidFill>
              <a:srgbClr val="bc3225"/>
            </a:solidFill>
            <a:custDash>
              <a:ds d="200000" sp="200000"/>
            </a:custDash>
            <a:miter/>
          </a:ln>
        </p:spPr>
        <p:style>
          <a:lnRef idx="0"/>
          <a:fillRef idx="0"/>
          <a:effectRef idx="0"/>
          <a:fontRef idx="minor"/>
        </p:style>
      </p:sp>
      <p:sp>
        <p:nvSpPr>
          <p:cNvPr id="213" name="CustomShape 14"/>
          <p:cNvSpPr/>
          <p:nvPr/>
        </p:nvSpPr>
        <p:spPr>
          <a:xfrm>
            <a:off x="200880" y="1474560"/>
            <a:ext cx="2248560" cy="711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4000" spc="-1" strike="noStrike">
                <a:solidFill>
                  <a:srgbClr val="ffffff"/>
                </a:solidFill>
                <a:uFill>
                  <a:solidFill>
                    <a:srgbClr val="ffffff"/>
                  </a:solidFill>
                </a:uFill>
                <a:latin typeface="Helvetica Light"/>
                <a:ea typeface="Helvetica Light"/>
              </a:rPr>
              <a:t>Back-end</a:t>
            </a:r>
            <a:endParaRPr b="0" lang="en-US" sz="1800" spc="-1" strike="noStrike">
              <a:solidFill>
                <a:srgbClr val="000000"/>
              </a:solidFill>
              <a:uFill>
                <a:solidFill>
                  <a:srgbClr val="ffffff"/>
                </a:solidFill>
              </a:uFill>
              <a:latin typeface="Arial"/>
            </a:endParaRPr>
          </a:p>
        </p:txBody>
      </p:sp>
      <p:sp>
        <p:nvSpPr>
          <p:cNvPr id="214" name="CustomShape 15"/>
          <p:cNvSpPr/>
          <p:nvPr/>
        </p:nvSpPr>
        <p:spPr>
          <a:xfrm>
            <a:off x="168120" y="2541240"/>
            <a:ext cx="2304720" cy="711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4000" spc="-1" strike="noStrike">
                <a:solidFill>
                  <a:srgbClr val="ffffff"/>
                </a:solidFill>
                <a:uFill>
                  <a:solidFill>
                    <a:srgbClr val="ffffff"/>
                  </a:solidFill>
                </a:uFill>
                <a:latin typeface="Helvetica Light"/>
                <a:ea typeface="Helvetica Light"/>
              </a:rPr>
              <a:t>Front-end</a:t>
            </a:r>
            <a:endParaRPr b="0" lang="en-US" sz="1800" spc="-1" strike="noStrike">
              <a:solidFill>
                <a:srgbClr val="000000"/>
              </a:solidFill>
              <a:uFill>
                <a:solidFill>
                  <a:srgbClr val="ffffff"/>
                </a:solidFill>
              </a:uFill>
              <a:latin typeface="Arial"/>
            </a:endParaRPr>
          </a:p>
        </p:txBody>
      </p:sp>
      <p:sp>
        <p:nvSpPr>
          <p:cNvPr id="215" name="CustomShape 16"/>
          <p:cNvSpPr/>
          <p:nvPr/>
        </p:nvSpPr>
        <p:spPr>
          <a:xfrm>
            <a:off x="11557080" y="4172400"/>
            <a:ext cx="1269720" cy="1269720"/>
          </a:xfrm>
          <a:custGeom>
            <a:avLst/>
            <a:gdLst/>
            <a:ahLst/>
            <a:rect l="l" t="t"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600" spc="-1" strike="noStrike">
                <a:solidFill>
                  <a:srgbClr val="034336"/>
                </a:solidFill>
                <a:uFill>
                  <a:solidFill>
                    <a:srgbClr val="ffffff"/>
                  </a:solidFill>
                </a:uFill>
                <a:latin typeface="Helvetica Light"/>
                <a:ea typeface="Helvetica Light"/>
              </a:rPr>
              <a:t>B</a:t>
            </a:r>
            <a:endParaRPr b="0" lang="en-US" sz="1800" spc="-1" strike="noStrike">
              <a:solidFill>
                <a:srgbClr val="000000"/>
              </a:solidFill>
              <a:uFill>
                <a:solidFill>
                  <a:srgbClr val="ffffff"/>
                </a:solidFill>
              </a:uFill>
              <a:latin typeface="Arial"/>
            </a:endParaRPr>
          </a:p>
        </p:txBody>
      </p:sp>
      <p:sp>
        <p:nvSpPr>
          <p:cNvPr id="216" name="CustomShape 17"/>
          <p:cNvSpPr/>
          <p:nvPr/>
        </p:nvSpPr>
        <p:spPr>
          <a:xfrm>
            <a:off x="12978000" y="4527720"/>
            <a:ext cx="2772720" cy="55908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3000" spc="-1" strike="noStrike">
                <a:solidFill>
                  <a:srgbClr val="ffffff"/>
                </a:solidFill>
                <a:uFill>
                  <a:solidFill>
                    <a:srgbClr val="ffffff"/>
                  </a:solidFill>
                </a:uFill>
                <a:latin typeface="Open Sans"/>
                <a:ea typeface="Open Sans"/>
              </a:rPr>
              <a:t>Main Exchange</a:t>
            </a:r>
            <a:endParaRPr b="0" lang="en-US" sz="1800" spc="-1" strike="noStrike">
              <a:solidFill>
                <a:srgbClr val="000000"/>
              </a:solidFill>
              <a:uFill>
                <a:solidFill>
                  <a:srgbClr val="ffffff"/>
                </a:solidFill>
              </a:uFill>
              <a:latin typeface="Arial"/>
            </a:endParaRPr>
          </a:p>
        </p:txBody>
      </p:sp>
      <p:sp>
        <p:nvSpPr>
          <p:cNvPr id="217" name="CustomShape 18"/>
          <p:cNvSpPr/>
          <p:nvPr/>
        </p:nvSpPr>
        <p:spPr>
          <a:xfrm>
            <a:off x="10148040" y="2839680"/>
            <a:ext cx="4087800" cy="71100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Connection Adapter</a:t>
            </a:r>
            <a:endParaRPr b="0" lang="en-US" sz="1800" spc="-1" strike="noStrike">
              <a:solidFill>
                <a:srgbClr val="000000"/>
              </a:solidFill>
              <a:uFill>
                <a:solidFill>
                  <a:srgbClr val="ffffff"/>
                </a:solidFill>
              </a:uFill>
              <a:latin typeface="Arial"/>
            </a:endParaRPr>
          </a:p>
        </p:txBody>
      </p:sp>
      <p:sp>
        <p:nvSpPr>
          <p:cNvPr id="218" name="CustomShape 19"/>
          <p:cNvSpPr/>
          <p:nvPr/>
        </p:nvSpPr>
        <p:spPr>
          <a:xfrm>
            <a:off x="9181080" y="6037560"/>
            <a:ext cx="2998440" cy="684360"/>
          </a:xfrm>
          <a:custGeom>
            <a:avLst/>
            <a:gdLst/>
            <a:ahLst/>
            <a:rect l="l" t="t" r="r" b="b"/>
            <a:pathLst>
              <a:path w="20633" h="21135">
                <a:moveTo>
                  <a:pt x="20633" y="23"/>
                </a:moveTo>
                <a:cubicBezTo>
                  <a:pt x="5874" y="-465"/>
                  <a:pt x="-967" y="6572"/>
                  <a:pt x="110" y="21135"/>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219" name="Line 20"/>
          <p:cNvSpPr/>
          <p:nvPr/>
        </p:nvSpPr>
        <p:spPr>
          <a:xfrm>
            <a:off x="12191760" y="5488560"/>
            <a:ext cx="0" cy="569520"/>
          </a:xfrm>
          <a:prstGeom prst="line">
            <a:avLst/>
          </a:prstGeom>
          <a:ln w="38160">
            <a:solidFill>
              <a:srgbClr val="ffffff"/>
            </a:solidFill>
            <a:custDash>
              <a:ds d="200000" sp="200000"/>
            </a:custDash>
            <a:miter/>
            <a:headEnd len="med" type="triangle" w="med"/>
          </a:ln>
        </p:spPr>
        <p:style>
          <a:lnRef idx="0"/>
          <a:fillRef idx="0"/>
          <a:effectRef idx="0"/>
          <a:fontRef idx="minor"/>
        </p:style>
      </p:sp>
      <p:sp>
        <p:nvSpPr>
          <p:cNvPr id="220" name="Line 21"/>
          <p:cNvSpPr/>
          <p:nvPr/>
        </p:nvSpPr>
        <p:spPr>
          <a:xfrm flipV="1">
            <a:off x="12192120" y="3575880"/>
            <a:ext cx="0" cy="562680"/>
          </a:xfrm>
          <a:prstGeom prst="line">
            <a:avLst/>
          </a:prstGeom>
          <a:ln w="38160">
            <a:solidFill>
              <a:srgbClr val="ffffff"/>
            </a:solidFill>
            <a:miter/>
            <a:headEnd len="med" type="triangle" w="med"/>
            <a:tailEnd len="med" type="triangle" w="med"/>
          </a:ln>
        </p:spPr>
        <p:style>
          <a:lnRef idx="0"/>
          <a:fillRef idx="0"/>
          <a:effectRef idx="0"/>
          <a:fontRef idx="minor"/>
        </p:style>
      </p:sp>
      <p:sp>
        <p:nvSpPr>
          <p:cNvPr id="221" name="CustomShape 22"/>
          <p:cNvSpPr/>
          <p:nvPr/>
        </p:nvSpPr>
        <p:spPr>
          <a:xfrm>
            <a:off x="12441960" y="1163880"/>
            <a:ext cx="8667360" cy="52380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2500" spc="-1" strike="noStrike">
                <a:solidFill>
                  <a:srgbClr val="ffffff"/>
                </a:solidFill>
                <a:uFill>
                  <a:solidFill>
                    <a:srgbClr val="ffffff"/>
                  </a:solidFill>
                </a:uFill>
                <a:latin typeface="Andale Mono"/>
                <a:ea typeface="Andale Mono"/>
              </a:rPr>
              <a:t>v1.user.f67a5cad02ee4.message</a:t>
            </a:r>
            <a:endParaRPr b="0" lang="en-US" sz="1800" spc="-1" strike="noStrike">
              <a:solidFill>
                <a:srgbClr val="000000"/>
              </a:solidFill>
              <a:uFill>
                <a:solidFill>
                  <a:srgbClr val="ffffff"/>
                </a:solidFill>
              </a:uFill>
              <a:latin typeface="Arial"/>
            </a:endParaRPr>
          </a:p>
        </p:txBody>
      </p:sp>
      <p:sp>
        <p:nvSpPr>
          <p:cNvPr id="222" name="CustomShape 23"/>
          <p:cNvSpPr/>
          <p:nvPr/>
        </p:nvSpPr>
        <p:spPr>
          <a:xfrm>
            <a:off x="12441960" y="1595880"/>
            <a:ext cx="8667360" cy="52380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2500" spc="-1" strike="noStrike">
                <a:solidFill>
                  <a:srgbClr val="ffffff"/>
                </a:solidFill>
                <a:uFill>
                  <a:solidFill>
                    <a:srgbClr val="ffffff"/>
                  </a:solidFill>
                </a:uFill>
                <a:latin typeface="Andale Mono"/>
                <a:ea typeface="Andale Mono"/>
              </a:rPr>
              <a:t>v1.user.f67a5cad02ee4.notification</a:t>
            </a:r>
            <a:endParaRPr b="0" lang="en-US" sz="1800" spc="-1" strike="noStrike">
              <a:solidFill>
                <a:srgbClr val="000000"/>
              </a:solidFill>
              <a:uFill>
                <a:solidFill>
                  <a:srgbClr val="ffffff"/>
                </a:solidFill>
              </a:uFill>
              <a:latin typeface="Arial"/>
            </a:endParaRPr>
          </a:p>
        </p:txBody>
      </p:sp>
      <p:sp>
        <p:nvSpPr>
          <p:cNvPr id="223" name="CustomShape 24"/>
          <p:cNvSpPr/>
          <p:nvPr/>
        </p:nvSpPr>
        <p:spPr>
          <a:xfrm>
            <a:off x="12229200" y="6037560"/>
            <a:ext cx="2998440" cy="684360"/>
          </a:xfrm>
          <a:custGeom>
            <a:avLst/>
            <a:gdLst/>
            <a:ahLst/>
            <a:rect l="l" t="t" r="r" b="b"/>
            <a:pathLst>
              <a:path w="20633" h="21135">
                <a:moveTo>
                  <a:pt x="0" y="23"/>
                </a:moveTo>
                <a:cubicBezTo>
                  <a:pt x="14759" y="-465"/>
                  <a:pt x="21600" y="6572"/>
                  <a:pt x="20523" y="21135"/>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224" name="CustomShape 25"/>
          <p:cNvSpPr/>
          <p:nvPr/>
        </p:nvSpPr>
        <p:spPr>
          <a:xfrm>
            <a:off x="7796520" y="683064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Messages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Handler</a:t>
            </a:r>
            <a:endParaRPr b="0" lang="en-US" sz="1800" spc="-1" strike="noStrike">
              <a:solidFill>
                <a:srgbClr val="000000"/>
              </a:solidFill>
              <a:uFill>
                <a:solidFill>
                  <a:srgbClr val="ffffff"/>
                </a:solidFill>
              </a:uFill>
              <a:latin typeface="Arial"/>
            </a:endParaRPr>
          </a:p>
        </p:txBody>
      </p:sp>
      <p:sp>
        <p:nvSpPr>
          <p:cNvPr id="225" name="CustomShape 26"/>
          <p:cNvSpPr/>
          <p:nvPr/>
        </p:nvSpPr>
        <p:spPr>
          <a:xfrm>
            <a:off x="13754520" y="683064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Notifications Handler</a:t>
            </a:r>
            <a:endParaRPr b="0" lang="en-US" sz="1800" spc="-1" strike="noStrike">
              <a:solidFill>
                <a:srgbClr val="000000"/>
              </a:solidFill>
              <a:uFill>
                <a:solidFill>
                  <a:srgbClr val="ffffff"/>
                </a:solidFill>
              </a:uFill>
              <a:latin typeface="Arial"/>
            </a:endParaRPr>
          </a:p>
        </p:txBody>
      </p:sp>
      <p:sp>
        <p:nvSpPr>
          <p:cNvPr id="226" name="CustomShape 27"/>
          <p:cNvSpPr/>
          <p:nvPr/>
        </p:nvSpPr>
        <p:spPr>
          <a:xfrm>
            <a:off x="14472360" y="2901960"/>
            <a:ext cx="5631840" cy="55908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3000" spc="-1" strike="noStrike">
                <a:solidFill>
                  <a:srgbClr val="ffffff"/>
                </a:solidFill>
                <a:uFill>
                  <a:solidFill>
                    <a:srgbClr val="ffffff"/>
                  </a:solidFill>
                </a:uFill>
                <a:latin typeface="Open Sans"/>
                <a:ea typeface="Open Sans"/>
              </a:rPr>
              <a:t>STOMP, Custom WS Protocol, …</a:t>
            </a:r>
            <a:endParaRPr b="0" lang="en-US" sz="1800" spc="-1" strike="noStrike">
              <a:solidFill>
                <a:srgbClr val="000000"/>
              </a:solidFill>
              <a:uFill>
                <a:solidFill>
                  <a:srgbClr val="ffffff"/>
                </a:solidFill>
              </a:uFill>
              <a:latin typeface="Arial"/>
            </a:endParaRPr>
          </a:p>
        </p:txBody>
      </p:sp>
      <p:sp>
        <p:nvSpPr>
          <p:cNvPr id="227" name="CustomShape 28"/>
          <p:cNvSpPr/>
          <p:nvPr/>
        </p:nvSpPr>
        <p:spPr>
          <a:xfrm>
            <a:off x="3603600" y="10172160"/>
            <a:ext cx="17175960" cy="101556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6000" spc="-1" strike="noStrike">
                <a:solidFill>
                  <a:srgbClr val="ffffff"/>
                </a:solidFill>
                <a:uFill>
                  <a:solidFill>
                    <a:srgbClr val="ffffff"/>
                  </a:solidFill>
                </a:uFill>
                <a:latin typeface="Helvetica Light"/>
                <a:ea typeface="Helvetica Light"/>
              </a:rPr>
              <a:t>…</a:t>
            </a:r>
            <a:r>
              <a:rPr b="0" lang="en-US" sz="6000" spc="-1" strike="noStrike">
                <a:solidFill>
                  <a:srgbClr val="ffffff"/>
                </a:solidFill>
                <a:uFill>
                  <a:solidFill>
                    <a:srgbClr val="ffffff"/>
                  </a:solidFill>
                </a:uFill>
                <a:latin typeface="Helvetica Light"/>
                <a:ea typeface="Helvetica Light"/>
              </a:rPr>
              <a:t>but how do we connect front-end and back-end?</a:t>
            </a:r>
            <a:endParaRPr b="0" lang="en-US" sz="1800" spc="-1" strike="noStrike">
              <a:solidFill>
                <a:srgbClr val="000000"/>
              </a:solidFill>
              <a:uFill>
                <a:solidFill>
                  <a:srgbClr val="ffffff"/>
                </a:solidFill>
              </a:uFill>
              <a:latin typeface="Arial"/>
            </a:endParaRPr>
          </a:p>
        </p:txBody>
      </p:sp>
    </p:spTree>
  </p:cSld>
  <p:timing>
    <p:tnLst>
      <p:par>
        <p:cTn id="99" dur="indefinite" restart="never" nodeType="tmRoot">
          <p:childTnLst>
            <p:seq>
              <p:cTn id="100" dur="indefinite" nodeType="mainSeq">
                <p:childTnLst>
                  <p:par>
                    <p:cTn id="101" fill="hold">
                      <p:stCondLst>
                        <p:cond delay="0"/>
                      </p:stCondLst>
                      <p:childTnLst>
                        <p:par>
                          <p:cTn id="102" fill="hold">
                            <p:stCondLst>
                              <p:cond delay="0"/>
                            </p:stCondLst>
                            <p:childTnLst>
                              <p:par>
                                <p:cTn id="103" nodeType="afterEffect" fill="hold" presetClass="entr" presetID="9">
                                  <p:stCondLst>
                                    <p:cond delay="0"/>
                                  </p:stCondLst>
                                  <p:childTnLst>
                                    <p:set>
                                      <p:cBhvr>
                                        <p:cTn id="104" fill="hold"/>
                                        <p:tgtEl>
                                          <p:spTgt spid="200"/>
                                        </p:tgtEl>
                                        <p:attrNameLst>
                                          <p:attrName>style.visibility</p:attrName>
                                        </p:attrNameLst>
                                      </p:cBhvr>
                                      <p:to>
                                        <p:strVal val="visible"/>
                                      </p:to>
                                    </p:set>
                                    <p:animEffect filter="dissolve" transition="in">
                                      <p:cBhvr additive="repl">
                                        <p:cTn id="105" dur="500"/>
                                        <p:tgtEl>
                                          <p:spTgt spid="200"/>
                                        </p:tgtEl>
                                      </p:cBhvr>
                                    </p:animEffect>
                                  </p:childTnLst>
                                </p:cTn>
                              </p:par>
                            </p:childTnLst>
                          </p:cTn>
                        </p:par>
                        <p:par>
                          <p:cTn id="106" fill="hold">
                            <p:stCondLst>
                              <p:cond delay="500"/>
                            </p:stCondLst>
                            <p:childTnLst>
                              <p:par>
                                <p:cTn id="107" nodeType="afterEffect" fill="hold" presetClass="entr" presetID="9">
                                  <p:stCondLst>
                                    <p:cond delay="0"/>
                                  </p:stCondLst>
                                  <p:childTnLst>
                                    <p:set>
                                      <p:cBhvr>
                                        <p:cTn id="108" fill="hold"/>
                                        <p:tgtEl>
                                          <p:spTgt spid="227"/>
                                        </p:tgtEl>
                                        <p:attrNameLst>
                                          <p:attrName>style.visibility</p:attrName>
                                        </p:attrNameLst>
                                      </p:cBhvr>
                                      <p:to>
                                        <p:strVal val="visible"/>
                                      </p:to>
                                    </p:set>
                                    <p:animEffect filter="dissolve" transition="in">
                                      <p:cBhvr additive="repl">
                                        <p:cTn id="109" dur="500"/>
                                        <p:tgtEl>
                                          <p:spTgt spid="227"/>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abc9c"/>
        </a:solidFill>
      </p:bgPr>
    </p:bg>
    <p:spTree>
      <p:nvGrpSpPr>
        <p:cNvPr id="1" name=""/>
        <p:cNvGrpSpPr/>
        <p:nvPr/>
      </p:nvGrpSpPr>
      <p:grpSpPr>
        <a:xfrm>
          <a:off x="0" y="0"/>
          <a:ext cx="0" cy="0"/>
          <a:chOff x="0" y="0"/>
          <a:chExt cx="0" cy="0"/>
        </a:xfrm>
      </p:grpSpPr>
      <p:sp>
        <p:nvSpPr>
          <p:cNvPr id="228" name="CustomShape 1"/>
          <p:cNvSpPr/>
          <p:nvPr/>
        </p:nvSpPr>
        <p:spPr>
          <a:xfrm>
            <a:off x="-24120" y="9684360"/>
            <a:ext cx="24431760" cy="1991160"/>
          </a:xfrm>
          <a:prstGeom prst="rect">
            <a:avLst/>
          </a:prstGeom>
          <a:solidFill>
            <a:srgbClr val="011a97"/>
          </a:solidFill>
          <a:ln w="12600">
            <a:noFill/>
          </a:ln>
        </p:spPr>
        <p:style>
          <a:lnRef idx="0"/>
          <a:fillRef idx="0"/>
          <a:effectRef idx="0"/>
          <a:fontRef idx="minor"/>
        </p:style>
      </p:sp>
      <p:sp>
        <p:nvSpPr>
          <p:cNvPr id="229" name="CustomShape 2"/>
          <p:cNvSpPr/>
          <p:nvPr/>
        </p:nvSpPr>
        <p:spPr>
          <a:xfrm>
            <a:off x="358200" y="12551040"/>
            <a:ext cx="4011840" cy="864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5000" spc="-1" strike="noStrike">
                <a:solidFill>
                  <a:srgbClr val="ffffff"/>
                </a:solidFill>
                <a:uFill>
                  <a:solidFill>
                    <a:srgbClr val="ffffff"/>
                  </a:solidFill>
                </a:uFill>
                <a:latin typeface="Open Sans Light"/>
                <a:ea typeface="Open Sans Light"/>
              </a:rPr>
              <a:t>The front-end</a:t>
            </a:r>
            <a:endParaRPr b="0" lang="en-US" sz="1800" spc="-1" strike="noStrike">
              <a:solidFill>
                <a:srgbClr val="000000"/>
              </a:solidFill>
              <a:uFill>
                <a:solidFill>
                  <a:srgbClr val="ffffff"/>
                </a:solidFill>
              </a:uFill>
              <a:latin typeface="Arial"/>
            </a:endParaRPr>
          </a:p>
        </p:txBody>
      </p:sp>
      <p:sp>
        <p:nvSpPr>
          <p:cNvPr id="230" name="CustomShape 3"/>
          <p:cNvSpPr/>
          <p:nvPr/>
        </p:nvSpPr>
        <p:spPr>
          <a:xfrm>
            <a:off x="11538000" y="-522000"/>
            <a:ext cx="1307160" cy="1307160"/>
          </a:xfrm>
          <a:custGeom>
            <a:avLst/>
            <a:gdLst/>
            <a:ahLst/>
            <a:rect l="l" t="t"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600" spc="-1" strike="noStrike">
                <a:solidFill>
                  <a:srgbClr val="034336"/>
                </a:solidFill>
                <a:uFill>
                  <a:solidFill>
                    <a:srgbClr val="ffffff"/>
                  </a:solidFill>
                </a:uFill>
                <a:latin typeface="Helvetica Light"/>
                <a:ea typeface="Helvetica Light"/>
              </a:rPr>
              <a:t>B</a:t>
            </a:r>
            <a:endParaRPr b="0" lang="en-US" sz="1800" spc="-1" strike="noStrike">
              <a:solidFill>
                <a:srgbClr val="000000"/>
              </a:solidFill>
              <a:uFill>
                <a:solidFill>
                  <a:srgbClr val="ffffff"/>
                </a:solidFill>
              </a:uFill>
              <a:latin typeface="Arial"/>
            </a:endParaRPr>
          </a:p>
        </p:txBody>
      </p:sp>
      <p:sp>
        <p:nvSpPr>
          <p:cNvPr id="231" name="CustomShape 4"/>
          <p:cNvSpPr/>
          <p:nvPr/>
        </p:nvSpPr>
        <p:spPr>
          <a:xfrm>
            <a:off x="4189320" y="-393588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Messages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232" name="CustomShape 5"/>
          <p:cNvSpPr/>
          <p:nvPr/>
        </p:nvSpPr>
        <p:spPr>
          <a:xfrm>
            <a:off x="10857600" y="-393588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Metrics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233" name="CustomShape 6"/>
          <p:cNvSpPr/>
          <p:nvPr/>
        </p:nvSpPr>
        <p:spPr>
          <a:xfrm>
            <a:off x="17526240" y="-393588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Hooks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234" name="Line 7"/>
          <p:cNvSpPr/>
          <p:nvPr/>
        </p:nvSpPr>
        <p:spPr>
          <a:xfrm flipV="1">
            <a:off x="12191760" y="934560"/>
            <a:ext cx="0" cy="1817640"/>
          </a:xfrm>
          <a:prstGeom prst="line">
            <a:avLst/>
          </a:prstGeom>
          <a:ln w="38160">
            <a:solidFill>
              <a:srgbClr val="ffffff"/>
            </a:solidFill>
            <a:miter/>
            <a:headEnd len="med" type="triangle" w="med"/>
            <a:tailEnd len="med" type="triangle" w="med"/>
          </a:ln>
        </p:spPr>
        <p:style>
          <a:lnRef idx="0"/>
          <a:fillRef idx="0"/>
          <a:effectRef idx="0"/>
          <a:fontRef idx="minor"/>
        </p:style>
      </p:sp>
      <p:sp>
        <p:nvSpPr>
          <p:cNvPr id="235" name="CustomShape 8"/>
          <p:cNvSpPr/>
          <p:nvPr/>
        </p:nvSpPr>
        <p:spPr>
          <a:xfrm>
            <a:off x="6451560" y="-1422720"/>
            <a:ext cx="3240720" cy="52380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2500" spc="-1" strike="noStrike">
                <a:solidFill>
                  <a:srgbClr val="ffffff"/>
                </a:solidFill>
                <a:uFill>
                  <a:solidFill>
                    <a:srgbClr val="ffffff"/>
                  </a:solidFill>
                </a:uFill>
                <a:latin typeface="Andale Mono"/>
                <a:ea typeface="Andale Mono"/>
              </a:rPr>
              <a:t>v1.messages.new</a:t>
            </a:r>
            <a:endParaRPr b="0" lang="en-US" sz="1800" spc="-1" strike="noStrike">
              <a:solidFill>
                <a:srgbClr val="000000"/>
              </a:solidFill>
              <a:uFill>
                <a:solidFill>
                  <a:srgbClr val="ffffff"/>
                </a:solidFill>
              </a:uFill>
              <a:latin typeface="Arial"/>
            </a:endParaRPr>
          </a:p>
        </p:txBody>
      </p:sp>
      <p:sp>
        <p:nvSpPr>
          <p:cNvPr id="236" name="CustomShape 9"/>
          <p:cNvSpPr/>
          <p:nvPr/>
        </p:nvSpPr>
        <p:spPr>
          <a:xfrm>
            <a:off x="13044960" y="-188640"/>
            <a:ext cx="4087800" cy="64044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3000" spc="-1" strike="noStrike">
                <a:solidFill>
                  <a:srgbClr val="ffffff"/>
                </a:solidFill>
                <a:uFill>
                  <a:solidFill>
                    <a:srgbClr val="ffffff"/>
                  </a:solidFill>
                </a:uFill>
                <a:latin typeface="Open Sans"/>
                <a:ea typeface="Open Sans"/>
              </a:rPr>
              <a:t>Main Exchange</a:t>
            </a:r>
            <a:endParaRPr b="0" lang="en-US" sz="1800" spc="-1" strike="noStrike">
              <a:solidFill>
                <a:srgbClr val="000000"/>
              </a:solidFill>
              <a:uFill>
                <a:solidFill>
                  <a:srgbClr val="ffffff"/>
                </a:solidFill>
              </a:uFill>
              <a:latin typeface="Arial"/>
            </a:endParaRPr>
          </a:p>
        </p:txBody>
      </p:sp>
      <p:sp>
        <p:nvSpPr>
          <p:cNvPr id="237" name="CustomShape 10"/>
          <p:cNvSpPr/>
          <p:nvPr/>
        </p:nvSpPr>
        <p:spPr>
          <a:xfrm>
            <a:off x="5459760" y="-2452680"/>
            <a:ext cx="6750720" cy="1046880"/>
          </a:xfrm>
          <a:custGeom>
            <a:avLst/>
            <a:gdLst/>
            <a:ahLst/>
            <a:rect l="l" t="t" r="r" b="b"/>
            <a:pathLst>
              <a:path w="21061" h="21600">
                <a:moveTo>
                  <a:pt x="21061" y="21600"/>
                </a:moveTo>
                <a:cubicBezTo>
                  <a:pt x="6471" y="17247"/>
                  <a:pt x="-539" y="10047"/>
                  <a:pt x="32" y="0"/>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238" name="CustomShape 11"/>
          <p:cNvSpPr/>
          <p:nvPr/>
        </p:nvSpPr>
        <p:spPr>
          <a:xfrm>
            <a:off x="12197160" y="-2459160"/>
            <a:ext cx="6729840" cy="1053360"/>
          </a:xfrm>
          <a:custGeom>
            <a:avLst/>
            <a:gdLst/>
            <a:ahLst/>
            <a:rect l="l" t="t" r="r" b="b"/>
            <a:pathLst>
              <a:path w="21059" h="21600">
                <a:moveTo>
                  <a:pt x="0" y="21600"/>
                </a:moveTo>
                <a:cubicBezTo>
                  <a:pt x="14591" y="17183"/>
                  <a:pt x="21600" y="9983"/>
                  <a:pt x="21026" y="0"/>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239" name="Line 12"/>
          <p:cNvSpPr/>
          <p:nvPr/>
        </p:nvSpPr>
        <p:spPr>
          <a:xfrm flipV="1">
            <a:off x="12191760" y="-2453040"/>
            <a:ext cx="0" cy="1806480"/>
          </a:xfrm>
          <a:prstGeom prst="line">
            <a:avLst/>
          </a:prstGeom>
          <a:ln w="38160">
            <a:solidFill>
              <a:srgbClr val="ffffff"/>
            </a:solidFill>
            <a:custDash>
              <a:ds d="200000" sp="200000"/>
            </a:custDash>
            <a:miter/>
            <a:headEnd len="med" type="triangle" w="med"/>
            <a:tailEnd len="med" type="triangle" w="med"/>
          </a:ln>
        </p:spPr>
        <p:style>
          <a:lnRef idx="0"/>
          <a:fillRef idx="0"/>
          <a:effectRef idx="0"/>
          <a:fontRef idx="minor"/>
        </p:style>
      </p:sp>
      <p:sp>
        <p:nvSpPr>
          <p:cNvPr id="240" name="Line 13"/>
          <p:cNvSpPr/>
          <p:nvPr/>
        </p:nvSpPr>
        <p:spPr>
          <a:xfrm>
            <a:off x="1800" y="2400120"/>
            <a:ext cx="24379920" cy="0"/>
          </a:xfrm>
          <a:prstGeom prst="line">
            <a:avLst/>
          </a:prstGeom>
          <a:ln w="76320">
            <a:solidFill>
              <a:srgbClr val="bc3225"/>
            </a:solidFill>
            <a:custDash>
              <a:ds d="200000" sp="200000"/>
            </a:custDash>
            <a:miter/>
          </a:ln>
        </p:spPr>
        <p:style>
          <a:lnRef idx="0"/>
          <a:fillRef idx="0"/>
          <a:effectRef idx="0"/>
          <a:fontRef idx="minor"/>
        </p:style>
      </p:sp>
      <p:sp>
        <p:nvSpPr>
          <p:cNvPr id="241" name="CustomShape 14"/>
          <p:cNvSpPr/>
          <p:nvPr/>
        </p:nvSpPr>
        <p:spPr>
          <a:xfrm>
            <a:off x="200880" y="1474560"/>
            <a:ext cx="2248560" cy="711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4000" spc="-1" strike="noStrike">
                <a:solidFill>
                  <a:srgbClr val="ffffff"/>
                </a:solidFill>
                <a:uFill>
                  <a:solidFill>
                    <a:srgbClr val="ffffff"/>
                  </a:solidFill>
                </a:uFill>
                <a:latin typeface="Helvetica Light"/>
                <a:ea typeface="Helvetica Light"/>
              </a:rPr>
              <a:t>Back-end</a:t>
            </a:r>
            <a:endParaRPr b="0" lang="en-US" sz="1800" spc="-1" strike="noStrike">
              <a:solidFill>
                <a:srgbClr val="000000"/>
              </a:solidFill>
              <a:uFill>
                <a:solidFill>
                  <a:srgbClr val="ffffff"/>
                </a:solidFill>
              </a:uFill>
              <a:latin typeface="Arial"/>
            </a:endParaRPr>
          </a:p>
        </p:txBody>
      </p:sp>
      <p:sp>
        <p:nvSpPr>
          <p:cNvPr id="242" name="CustomShape 15"/>
          <p:cNvSpPr/>
          <p:nvPr/>
        </p:nvSpPr>
        <p:spPr>
          <a:xfrm>
            <a:off x="168120" y="2541240"/>
            <a:ext cx="2304720" cy="711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4000" spc="-1" strike="noStrike">
                <a:solidFill>
                  <a:srgbClr val="ffffff"/>
                </a:solidFill>
                <a:uFill>
                  <a:solidFill>
                    <a:srgbClr val="ffffff"/>
                  </a:solidFill>
                </a:uFill>
                <a:latin typeface="Helvetica Light"/>
                <a:ea typeface="Helvetica Light"/>
              </a:rPr>
              <a:t>Front-end</a:t>
            </a:r>
            <a:endParaRPr b="0" lang="en-US" sz="1800" spc="-1" strike="noStrike">
              <a:solidFill>
                <a:srgbClr val="000000"/>
              </a:solidFill>
              <a:uFill>
                <a:solidFill>
                  <a:srgbClr val="ffffff"/>
                </a:solidFill>
              </a:uFill>
              <a:latin typeface="Arial"/>
            </a:endParaRPr>
          </a:p>
        </p:txBody>
      </p:sp>
      <p:sp>
        <p:nvSpPr>
          <p:cNvPr id="243" name="CustomShape 16"/>
          <p:cNvSpPr/>
          <p:nvPr/>
        </p:nvSpPr>
        <p:spPr>
          <a:xfrm>
            <a:off x="11557080" y="4172400"/>
            <a:ext cx="1269720" cy="1269720"/>
          </a:xfrm>
          <a:custGeom>
            <a:avLst/>
            <a:gdLst/>
            <a:ahLst/>
            <a:rect l="l" t="t"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600" spc="-1" strike="noStrike">
                <a:solidFill>
                  <a:srgbClr val="034336"/>
                </a:solidFill>
                <a:uFill>
                  <a:solidFill>
                    <a:srgbClr val="ffffff"/>
                  </a:solidFill>
                </a:uFill>
                <a:latin typeface="Helvetica Light"/>
                <a:ea typeface="Helvetica Light"/>
              </a:rPr>
              <a:t>B</a:t>
            </a:r>
            <a:endParaRPr b="0" lang="en-US" sz="1800" spc="-1" strike="noStrike">
              <a:solidFill>
                <a:srgbClr val="000000"/>
              </a:solidFill>
              <a:uFill>
                <a:solidFill>
                  <a:srgbClr val="ffffff"/>
                </a:solidFill>
              </a:uFill>
              <a:latin typeface="Arial"/>
            </a:endParaRPr>
          </a:p>
        </p:txBody>
      </p:sp>
      <p:sp>
        <p:nvSpPr>
          <p:cNvPr id="244" name="CustomShape 17"/>
          <p:cNvSpPr/>
          <p:nvPr/>
        </p:nvSpPr>
        <p:spPr>
          <a:xfrm>
            <a:off x="12978000" y="4527720"/>
            <a:ext cx="2772720" cy="55908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3000" spc="-1" strike="noStrike">
                <a:solidFill>
                  <a:srgbClr val="ffffff"/>
                </a:solidFill>
                <a:uFill>
                  <a:solidFill>
                    <a:srgbClr val="ffffff"/>
                  </a:solidFill>
                </a:uFill>
                <a:latin typeface="Open Sans"/>
                <a:ea typeface="Open Sans"/>
              </a:rPr>
              <a:t>Main Exchange</a:t>
            </a:r>
            <a:endParaRPr b="0" lang="en-US" sz="1800" spc="-1" strike="noStrike">
              <a:solidFill>
                <a:srgbClr val="000000"/>
              </a:solidFill>
              <a:uFill>
                <a:solidFill>
                  <a:srgbClr val="ffffff"/>
                </a:solidFill>
              </a:uFill>
              <a:latin typeface="Arial"/>
            </a:endParaRPr>
          </a:p>
        </p:txBody>
      </p:sp>
      <p:sp>
        <p:nvSpPr>
          <p:cNvPr id="245" name="CustomShape 18"/>
          <p:cNvSpPr/>
          <p:nvPr/>
        </p:nvSpPr>
        <p:spPr>
          <a:xfrm>
            <a:off x="10148040" y="2839680"/>
            <a:ext cx="4087800" cy="71100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Connection Adapter</a:t>
            </a:r>
            <a:endParaRPr b="0" lang="en-US" sz="1800" spc="-1" strike="noStrike">
              <a:solidFill>
                <a:srgbClr val="000000"/>
              </a:solidFill>
              <a:uFill>
                <a:solidFill>
                  <a:srgbClr val="ffffff"/>
                </a:solidFill>
              </a:uFill>
              <a:latin typeface="Arial"/>
            </a:endParaRPr>
          </a:p>
        </p:txBody>
      </p:sp>
      <p:sp>
        <p:nvSpPr>
          <p:cNvPr id="246" name="CustomShape 19"/>
          <p:cNvSpPr/>
          <p:nvPr/>
        </p:nvSpPr>
        <p:spPr>
          <a:xfrm>
            <a:off x="9181080" y="6037560"/>
            <a:ext cx="2998440" cy="684360"/>
          </a:xfrm>
          <a:custGeom>
            <a:avLst/>
            <a:gdLst/>
            <a:ahLst/>
            <a:rect l="l" t="t" r="r" b="b"/>
            <a:pathLst>
              <a:path w="20633" h="21135">
                <a:moveTo>
                  <a:pt x="20633" y="23"/>
                </a:moveTo>
                <a:cubicBezTo>
                  <a:pt x="5874" y="-465"/>
                  <a:pt x="-967" y="6572"/>
                  <a:pt x="110" y="21135"/>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247" name="Line 20"/>
          <p:cNvSpPr/>
          <p:nvPr/>
        </p:nvSpPr>
        <p:spPr>
          <a:xfrm>
            <a:off x="12191760" y="5488560"/>
            <a:ext cx="0" cy="569520"/>
          </a:xfrm>
          <a:prstGeom prst="line">
            <a:avLst/>
          </a:prstGeom>
          <a:ln w="38160">
            <a:solidFill>
              <a:srgbClr val="ffffff"/>
            </a:solidFill>
            <a:custDash>
              <a:ds d="200000" sp="200000"/>
            </a:custDash>
            <a:miter/>
            <a:headEnd len="med" type="triangle" w="med"/>
          </a:ln>
        </p:spPr>
        <p:style>
          <a:lnRef idx="0"/>
          <a:fillRef idx="0"/>
          <a:effectRef idx="0"/>
          <a:fontRef idx="minor"/>
        </p:style>
      </p:sp>
      <p:sp>
        <p:nvSpPr>
          <p:cNvPr id="248" name="Line 21"/>
          <p:cNvSpPr/>
          <p:nvPr/>
        </p:nvSpPr>
        <p:spPr>
          <a:xfrm flipV="1">
            <a:off x="12192120" y="3575880"/>
            <a:ext cx="0" cy="562680"/>
          </a:xfrm>
          <a:prstGeom prst="line">
            <a:avLst/>
          </a:prstGeom>
          <a:ln w="38160">
            <a:solidFill>
              <a:srgbClr val="ffffff"/>
            </a:solidFill>
            <a:miter/>
            <a:headEnd len="med" type="triangle" w="med"/>
            <a:tailEnd len="med" type="triangle" w="med"/>
          </a:ln>
        </p:spPr>
        <p:style>
          <a:lnRef idx="0"/>
          <a:fillRef idx="0"/>
          <a:effectRef idx="0"/>
          <a:fontRef idx="minor"/>
        </p:style>
      </p:sp>
      <p:sp>
        <p:nvSpPr>
          <p:cNvPr id="249" name="CustomShape 22"/>
          <p:cNvSpPr/>
          <p:nvPr/>
        </p:nvSpPr>
        <p:spPr>
          <a:xfrm>
            <a:off x="12441960" y="1163880"/>
            <a:ext cx="8667360" cy="52380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2500" spc="-1" strike="noStrike">
                <a:solidFill>
                  <a:srgbClr val="ffffff"/>
                </a:solidFill>
                <a:uFill>
                  <a:solidFill>
                    <a:srgbClr val="ffffff"/>
                  </a:solidFill>
                </a:uFill>
                <a:latin typeface="Andale Mono"/>
                <a:ea typeface="Andale Mono"/>
              </a:rPr>
              <a:t>v1.user.f67a5cad02ee4.message</a:t>
            </a:r>
            <a:endParaRPr b="0" lang="en-US" sz="1800" spc="-1" strike="noStrike">
              <a:solidFill>
                <a:srgbClr val="000000"/>
              </a:solidFill>
              <a:uFill>
                <a:solidFill>
                  <a:srgbClr val="ffffff"/>
                </a:solidFill>
              </a:uFill>
              <a:latin typeface="Arial"/>
            </a:endParaRPr>
          </a:p>
        </p:txBody>
      </p:sp>
      <p:sp>
        <p:nvSpPr>
          <p:cNvPr id="250" name="CustomShape 23"/>
          <p:cNvSpPr/>
          <p:nvPr/>
        </p:nvSpPr>
        <p:spPr>
          <a:xfrm>
            <a:off x="12441960" y="1595880"/>
            <a:ext cx="8667360" cy="52380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2500" spc="-1" strike="noStrike">
                <a:solidFill>
                  <a:srgbClr val="ffffff"/>
                </a:solidFill>
                <a:uFill>
                  <a:solidFill>
                    <a:srgbClr val="ffffff"/>
                  </a:solidFill>
                </a:uFill>
                <a:latin typeface="Andale Mono"/>
                <a:ea typeface="Andale Mono"/>
              </a:rPr>
              <a:t>v1.user.f67a5cad02ee4.notification</a:t>
            </a:r>
            <a:endParaRPr b="0" lang="en-US" sz="1800" spc="-1" strike="noStrike">
              <a:solidFill>
                <a:srgbClr val="000000"/>
              </a:solidFill>
              <a:uFill>
                <a:solidFill>
                  <a:srgbClr val="ffffff"/>
                </a:solidFill>
              </a:uFill>
              <a:latin typeface="Arial"/>
            </a:endParaRPr>
          </a:p>
        </p:txBody>
      </p:sp>
      <p:sp>
        <p:nvSpPr>
          <p:cNvPr id="251" name="CustomShape 24"/>
          <p:cNvSpPr/>
          <p:nvPr/>
        </p:nvSpPr>
        <p:spPr>
          <a:xfrm>
            <a:off x="12229200" y="6037560"/>
            <a:ext cx="2998440" cy="684360"/>
          </a:xfrm>
          <a:custGeom>
            <a:avLst/>
            <a:gdLst/>
            <a:ahLst/>
            <a:rect l="l" t="t" r="r" b="b"/>
            <a:pathLst>
              <a:path w="20633" h="21135">
                <a:moveTo>
                  <a:pt x="0" y="23"/>
                </a:moveTo>
                <a:cubicBezTo>
                  <a:pt x="14759" y="-465"/>
                  <a:pt x="21600" y="6572"/>
                  <a:pt x="20523" y="21135"/>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252" name="CustomShape 25"/>
          <p:cNvSpPr/>
          <p:nvPr/>
        </p:nvSpPr>
        <p:spPr>
          <a:xfrm>
            <a:off x="7796520" y="683064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Messages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Handler</a:t>
            </a:r>
            <a:endParaRPr b="0" lang="en-US" sz="1800" spc="-1" strike="noStrike">
              <a:solidFill>
                <a:srgbClr val="000000"/>
              </a:solidFill>
              <a:uFill>
                <a:solidFill>
                  <a:srgbClr val="ffffff"/>
                </a:solidFill>
              </a:uFill>
              <a:latin typeface="Arial"/>
            </a:endParaRPr>
          </a:p>
        </p:txBody>
      </p:sp>
      <p:sp>
        <p:nvSpPr>
          <p:cNvPr id="253" name="CustomShape 26"/>
          <p:cNvSpPr/>
          <p:nvPr/>
        </p:nvSpPr>
        <p:spPr>
          <a:xfrm>
            <a:off x="13754520" y="683064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Notifications Handler</a:t>
            </a:r>
            <a:endParaRPr b="0" lang="en-US" sz="1800" spc="-1" strike="noStrike">
              <a:solidFill>
                <a:srgbClr val="000000"/>
              </a:solidFill>
              <a:uFill>
                <a:solidFill>
                  <a:srgbClr val="ffffff"/>
                </a:solidFill>
              </a:uFill>
              <a:latin typeface="Arial"/>
            </a:endParaRPr>
          </a:p>
        </p:txBody>
      </p:sp>
      <p:sp>
        <p:nvSpPr>
          <p:cNvPr id="254" name="CustomShape 27"/>
          <p:cNvSpPr/>
          <p:nvPr/>
        </p:nvSpPr>
        <p:spPr>
          <a:xfrm>
            <a:off x="14472360" y="2901960"/>
            <a:ext cx="5631840" cy="55908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3000" spc="-1" strike="noStrike">
                <a:solidFill>
                  <a:srgbClr val="ffffff"/>
                </a:solidFill>
                <a:uFill>
                  <a:solidFill>
                    <a:srgbClr val="ffffff"/>
                  </a:solidFill>
                </a:uFill>
                <a:latin typeface="Open Sans"/>
                <a:ea typeface="Open Sans"/>
              </a:rPr>
              <a:t>STOMP, Custom WS Protocol, …</a:t>
            </a:r>
            <a:endParaRPr b="0" lang="en-US" sz="1800" spc="-1" strike="noStrike">
              <a:solidFill>
                <a:srgbClr val="000000"/>
              </a:solidFill>
              <a:uFill>
                <a:solidFill>
                  <a:srgbClr val="ffffff"/>
                </a:solidFill>
              </a:uFill>
              <a:latin typeface="Arial"/>
            </a:endParaRPr>
          </a:p>
        </p:txBody>
      </p:sp>
      <p:sp>
        <p:nvSpPr>
          <p:cNvPr id="255" name="CustomShape 28"/>
          <p:cNvSpPr/>
          <p:nvPr/>
        </p:nvSpPr>
        <p:spPr>
          <a:xfrm>
            <a:off x="2967480" y="10172160"/>
            <a:ext cx="18448560" cy="101556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6000" spc="-1" strike="noStrike">
                <a:solidFill>
                  <a:srgbClr val="ffffff"/>
                </a:solidFill>
                <a:uFill>
                  <a:solidFill>
                    <a:srgbClr val="ffffff"/>
                  </a:solidFill>
                </a:uFill>
                <a:latin typeface="Helvetica Light"/>
                <a:ea typeface="Helvetica Light"/>
              </a:rPr>
              <a:t>…</a:t>
            </a:r>
            <a:r>
              <a:rPr b="0" lang="en-US" sz="6000" spc="-1" strike="noStrike">
                <a:solidFill>
                  <a:srgbClr val="ffffff"/>
                </a:solidFill>
                <a:uFill>
                  <a:solidFill>
                    <a:srgbClr val="ffffff"/>
                  </a:solidFill>
                </a:uFill>
                <a:latin typeface="Helvetica Light"/>
                <a:ea typeface="Helvetica Light"/>
              </a:rPr>
              <a:t>how do we handle authorisation and authentication?</a:t>
            </a:r>
            <a:endParaRPr b="0" lang="en-US" sz="1800" spc="-1" strike="noStrike">
              <a:solidFill>
                <a:srgbClr val="000000"/>
              </a:solidFill>
              <a:uFill>
                <a:solidFill>
                  <a:srgbClr val="ffffff"/>
                </a:solidFill>
              </a:uFill>
              <a:latin typeface="Arial"/>
            </a:endParaRPr>
          </a:p>
        </p:txBody>
      </p:sp>
    </p:spTree>
  </p:cSld>
  <p:timing>
    <p:tnLst>
      <p:par>
        <p:cTn id="110" dur="indefinite" restart="never" nodeType="tmRoot">
          <p:childTnLst>
            <p:seq>
              <p:cTn id="111"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faae2"/>
        </a:solidFill>
      </p:bgPr>
    </p:bg>
    <p:spTree>
      <p:nvGrpSpPr>
        <p:cNvPr id="1" name=""/>
        <p:cNvGrpSpPr/>
        <p:nvPr/>
      </p:nvGrpSpPr>
      <p:grpSpPr>
        <a:xfrm>
          <a:off x="0" y="0"/>
          <a:ext cx="0" cy="0"/>
          <a:chOff x="0" y="0"/>
          <a:chExt cx="0" cy="0"/>
        </a:xfrm>
      </p:grpSpPr>
      <p:sp>
        <p:nvSpPr>
          <p:cNvPr id="38" name="CustomShape 1"/>
          <p:cNvSpPr/>
          <p:nvPr/>
        </p:nvSpPr>
        <p:spPr>
          <a:xfrm>
            <a:off x="721440" y="12042000"/>
            <a:ext cx="4848480" cy="132120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8000" spc="-1" strike="noStrike">
                <a:solidFill>
                  <a:srgbClr val="ffffff"/>
                </a:solidFill>
                <a:uFill>
                  <a:solidFill>
                    <a:srgbClr val="ffffff"/>
                  </a:solidFill>
                </a:uFill>
                <a:latin typeface="Open Sans Light"/>
                <a:ea typeface="Open Sans Light"/>
              </a:rPr>
              <a:t>Who am I?</a:t>
            </a:r>
            <a:endParaRPr b="0" lang="en-US" sz="1800" spc="-1" strike="noStrike">
              <a:solidFill>
                <a:srgbClr val="000000"/>
              </a:solidFill>
              <a:uFill>
                <a:solidFill>
                  <a:srgbClr val="ffffff"/>
                </a:solidFill>
              </a:uFill>
              <a:latin typeface="Arial"/>
            </a:endParaRPr>
          </a:p>
        </p:txBody>
      </p:sp>
      <p:sp>
        <p:nvSpPr>
          <p:cNvPr id="39" name="CustomShape 2"/>
          <p:cNvSpPr/>
          <p:nvPr/>
        </p:nvSpPr>
        <p:spPr>
          <a:xfrm>
            <a:off x="6878160" y="6032160"/>
            <a:ext cx="10627200" cy="132120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8000" spc="-1" strike="noStrike">
                <a:solidFill>
                  <a:srgbClr val="ffffff"/>
                </a:solidFill>
                <a:uFill>
                  <a:solidFill>
                    <a:srgbClr val="ffffff"/>
                  </a:solidFill>
                </a:uFill>
                <a:latin typeface="Open Sans Light"/>
                <a:ea typeface="Open Sans Light"/>
              </a:rPr>
              <a:t>Francisco Méndez Vilas</a:t>
            </a:r>
            <a:endParaRPr b="0" lang="en-US" sz="1800" spc="-1" strike="noStrike">
              <a:solidFill>
                <a:srgbClr val="000000"/>
              </a:solidFill>
              <a:uFill>
                <a:solidFill>
                  <a:srgbClr val="ffffff"/>
                </a:solidFill>
              </a:uFill>
              <a:latin typeface="Arial"/>
            </a:endParaRPr>
          </a:p>
        </p:txBody>
      </p:sp>
      <p:sp>
        <p:nvSpPr>
          <p:cNvPr id="40" name="CustomShape 3"/>
          <p:cNvSpPr/>
          <p:nvPr/>
        </p:nvSpPr>
        <p:spPr>
          <a:xfrm>
            <a:off x="9904680" y="7479720"/>
            <a:ext cx="4574160" cy="71172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4000" spc="-1" strike="noStrike">
                <a:solidFill>
                  <a:srgbClr val="ffffff"/>
                </a:solidFill>
                <a:uFill>
                  <a:solidFill>
                    <a:srgbClr val="ffffff"/>
                  </a:solidFill>
                </a:uFill>
                <a:latin typeface="Open Sans Light"/>
                <a:ea typeface="Open Sans Light"/>
              </a:rPr>
              <a:t>CTO at AdaptiveCity</a:t>
            </a:r>
            <a:endParaRPr b="0" lang="en-US" sz="1800" spc="-1" strike="noStrike">
              <a:solidFill>
                <a:srgbClr val="000000"/>
              </a:solidFill>
              <a:uFill>
                <a:solidFill>
                  <a:srgbClr val="ffffff"/>
                </a:solidFill>
              </a:uFill>
              <a:latin typeface="Arial"/>
            </a:endParaRPr>
          </a:p>
        </p:txBody>
      </p:sp>
      <p:sp>
        <p:nvSpPr>
          <p:cNvPr id="41" name="CustomShape 4"/>
          <p:cNvSpPr/>
          <p:nvPr/>
        </p:nvSpPr>
        <p:spPr>
          <a:xfrm>
            <a:off x="10878840" y="8877240"/>
            <a:ext cx="2626200" cy="96480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5000" spc="-1" strike="noStrike" u="sng">
                <a:solidFill>
                  <a:srgbClr val="ffffff"/>
                </a:solidFill>
                <a:uFill>
                  <a:solidFill>
                    <a:srgbClr val="ffffff"/>
                  </a:solidFill>
                </a:uFill>
                <a:latin typeface="Open Sans Light"/>
                <a:ea typeface="Open Sans Light"/>
                <a:hlinkClick r:id="rId1"/>
              </a:rPr>
              <a:t>@fmvilas</a:t>
            </a:r>
            <a:endParaRPr b="0" lang="en-US" sz="1800" spc="-1" strike="noStrike">
              <a:solidFill>
                <a:srgbClr val="000000"/>
              </a:solidFill>
              <a:uFill>
                <a:solidFill>
                  <a:srgbClr val="ffffff"/>
                </a:solidFill>
              </a:uFill>
              <a:latin typeface="Arial"/>
            </a:endParaRPr>
          </a:p>
        </p:txBody>
      </p:sp>
      <p:sp>
        <p:nvSpPr>
          <p:cNvPr id="42" name="CustomShape 5"/>
          <p:cNvSpPr/>
          <p:nvPr/>
        </p:nvSpPr>
        <p:spPr>
          <a:xfrm>
            <a:off x="9715680" y="9842400"/>
            <a:ext cx="4951800" cy="96480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5000" spc="-1" strike="noStrike" u="sng">
                <a:solidFill>
                  <a:srgbClr val="ffffff"/>
                </a:solidFill>
                <a:uFill>
                  <a:solidFill>
                    <a:srgbClr val="ffffff"/>
                  </a:solidFill>
                </a:uFill>
                <a:latin typeface="Open Sans Light"/>
                <a:ea typeface="Open Sans Light"/>
                <a:hlinkClick r:id="rId2"/>
              </a:rPr>
              <a:t>www.fmvilas.com</a:t>
            </a:r>
            <a:endParaRPr b="0" lang="en-US" sz="1800" spc="-1" strike="noStrike">
              <a:solidFill>
                <a:srgbClr val="000000"/>
              </a:solidFill>
              <a:uFill>
                <a:solidFill>
                  <a:srgbClr val="ffffff"/>
                </a:solidFill>
              </a:uFill>
              <a:latin typeface="Arial"/>
            </a:endParaRPr>
          </a:p>
        </p:txBody>
      </p:sp>
      <p:pic>
        <p:nvPicPr>
          <p:cNvPr id="43" name="fran2.jpg" descr=""/>
          <p:cNvPicPr/>
          <p:nvPr/>
        </p:nvPicPr>
        <p:blipFill>
          <a:blip r:embed="rId3"/>
          <a:stretch/>
        </p:blipFill>
        <p:spPr>
          <a:xfrm>
            <a:off x="10129320" y="1198440"/>
            <a:ext cx="4124880" cy="4124880"/>
          </a:xfrm>
          <a:prstGeom prst="rect">
            <a:avLst/>
          </a:prstGeom>
          <a:ln>
            <a:noFill/>
          </a:ln>
        </p:spPr>
      </p:pic>
      <p:sp>
        <p:nvSpPr>
          <p:cNvPr id="44" name="CustomShape 6"/>
          <p:cNvSpPr/>
          <p:nvPr/>
        </p:nvSpPr>
        <p:spPr>
          <a:xfrm>
            <a:off x="10129320" y="1198440"/>
            <a:ext cx="4124880" cy="4124880"/>
          </a:xfrm>
          <a:custGeom>
            <a:avLst/>
            <a:gdLst/>
            <a:ahLst/>
            <a:rect l="l" t="t" r="r" b="b"/>
            <a:pathLst>
              <a:path w="21600" h="21600">
                <a:moveTo>
                  <a:pt x="997" y="0"/>
                </a:moveTo>
                <a:cubicBezTo>
                  <a:pt x="447" y="0"/>
                  <a:pt x="0" y="447"/>
                  <a:pt x="0" y="997"/>
                </a:cubicBezTo>
                <a:lnTo>
                  <a:pt x="0" y="20603"/>
                </a:lnTo>
                <a:cubicBezTo>
                  <a:pt x="0" y="21153"/>
                  <a:pt x="447" y="21600"/>
                  <a:pt x="997" y="21600"/>
                </a:cubicBezTo>
                <a:lnTo>
                  <a:pt x="20603" y="21600"/>
                </a:lnTo>
                <a:cubicBezTo>
                  <a:pt x="21153" y="21600"/>
                  <a:pt x="21600" y="21153"/>
                  <a:pt x="21600" y="20603"/>
                </a:cubicBezTo>
                <a:lnTo>
                  <a:pt x="21600" y="997"/>
                </a:lnTo>
                <a:cubicBezTo>
                  <a:pt x="21600" y="447"/>
                  <a:pt x="21153" y="0"/>
                  <a:pt x="20603" y="0"/>
                </a:cubicBezTo>
                <a:lnTo>
                  <a:pt x="997" y="0"/>
                </a:lnTo>
                <a:close/>
              </a:path>
            </a:pathLst>
          </a:custGeom>
          <a:noFill/>
          <a:ln w="38160">
            <a:solidFill>
              <a:srgbClr val="ffffff"/>
            </a:solidFill>
            <a:miter/>
          </a:ln>
        </p:spPr>
        <p:style>
          <a:lnRef idx="0"/>
          <a:fillRef idx="0"/>
          <a:effectRef idx="0"/>
          <a:fontRef idx="minor"/>
        </p:style>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abc9c"/>
        </a:solidFill>
      </p:bgPr>
    </p:bg>
    <p:spTree>
      <p:nvGrpSpPr>
        <p:cNvPr id="1" name=""/>
        <p:cNvGrpSpPr/>
        <p:nvPr/>
      </p:nvGrpSpPr>
      <p:grpSpPr>
        <a:xfrm>
          <a:off x="0" y="0"/>
          <a:ext cx="0" cy="0"/>
          <a:chOff x="0" y="0"/>
          <a:chExt cx="0" cy="0"/>
        </a:xfrm>
      </p:grpSpPr>
      <p:sp>
        <p:nvSpPr>
          <p:cNvPr id="256" name="CustomShape 1"/>
          <p:cNvSpPr/>
          <p:nvPr/>
        </p:nvSpPr>
        <p:spPr>
          <a:xfrm>
            <a:off x="-24120" y="9684360"/>
            <a:ext cx="24431760" cy="1991160"/>
          </a:xfrm>
          <a:prstGeom prst="rect">
            <a:avLst/>
          </a:prstGeom>
          <a:solidFill>
            <a:srgbClr val="011a97"/>
          </a:solidFill>
          <a:ln w="12600">
            <a:noFill/>
          </a:ln>
        </p:spPr>
        <p:style>
          <a:lnRef idx="0"/>
          <a:fillRef idx="0"/>
          <a:effectRef idx="0"/>
          <a:fontRef idx="minor"/>
        </p:style>
      </p:sp>
      <p:sp>
        <p:nvSpPr>
          <p:cNvPr id="257" name="CustomShape 2"/>
          <p:cNvSpPr/>
          <p:nvPr/>
        </p:nvSpPr>
        <p:spPr>
          <a:xfrm>
            <a:off x="358200" y="12551040"/>
            <a:ext cx="4011840" cy="864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5000" spc="-1" strike="noStrike">
                <a:solidFill>
                  <a:srgbClr val="ffffff"/>
                </a:solidFill>
                <a:uFill>
                  <a:solidFill>
                    <a:srgbClr val="ffffff"/>
                  </a:solidFill>
                </a:uFill>
                <a:latin typeface="Open Sans Light"/>
                <a:ea typeface="Open Sans Light"/>
              </a:rPr>
              <a:t>The front-end</a:t>
            </a:r>
            <a:endParaRPr b="0" lang="en-US" sz="1800" spc="-1" strike="noStrike">
              <a:solidFill>
                <a:srgbClr val="000000"/>
              </a:solidFill>
              <a:uFill>
                <a:solidFill>
                  <a:srgbClr val="ffffff"/>
                </a:solidFill>
              </a:uFill>
              <a:latin typeface="Arial"/>
            </a:endParaRPr>
          </a:p>
        </p:txBody>
      </p:sp>
      <p:sp>
        <p:nvSpPr>
          <p:cNvPr id="258" name="CustomShape 3"/>
          <p:cNvSpPr/>
          <p:nvPr/>
        </p:nvSpPr>
        <p:spPr>
          <a:xfrm>
            <a:off x="11538000" y="-522000"/>
            <a:ext cx="1307160" cy="1307160"/>
          </a:xfrm>
          <a:custGeom>
            <a:avLst/>
            <a:gdLst/>
            <a:ahLst/>
            <a:rect l="l" t="t"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600" spc="-1" strike="noStrike">
                <a:solidFill>
                  <a:srgbClr val="034336"/>
                </a:solidFill>
                <a:uFill>
                  <a:solidFill>
                    <a:srgbClr val="ffffff"/>
                  </a:solidFill>
                </a:uFill>
                <a:latin typeface="Helvetica Light"/>
                <a:ea typeface="Helvetica Light"/>
              </a:rPr>
              <a:t>B</a:t>
            </a:r>
            <a:endParaRPr b="0" lang="en-US" sz="1800" spc="-1" strike="noStrike">
              <a:solidFill>
                <a:srgbClr val="000000"/>
              </a:solidFill>
              <a:uFill>
                <a:solidFill>
                  <a:srgbClr val="ffffff"/>
                </a:solidFill>
              </a:uFill>
              <a:latin typeface="Arial"/>
            </a:endParaRPr>
          </a:p>
        </p:txBody>
      </p:sp>
      <p:sp>
        <p:nvSpPr>
          <p:cNvPr id="259" name="CustomShape 4"/>
          <p:cNvSpPr/>
          <p:nvPr/>
        </p:nvSpPr>
        <p:spPr>
          <a:xfrm>
            <a:off x="4189320" y="-393588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Messages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260" name="CustomShape 5"/>
          <p:cNvSpPr/>
          <p:nvPr/>
        </p:nvSpPr>
        <p:spPr>
          <a:xfrm>
            <a:off x="10857600" y="-393588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Metrics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261" name="CustomShape 6"/>
          <p:cNvSpPr/>
          <p:nvPr/>
        </p:nvSpPr>
        <p:spPr>
          <a:xfrm>
            <a:off x="17526240" y="-393588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Hooks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262" name="Line 7"/>
          <p:cNvSpPr/>
          <p:nvPr/>
        </p:nvSpPr>
        <p:spPr>
          <a:xfrm flipV="1">
            <a:off x="12191760" y="934560"/>
            <a:ext cx="0" cy="1817640"/>
          </a:xfrm>
          <a:prstGeom prst="line">
            <a:avLst/>
          </a:prstGeom>
          <a:ln w="38160">
            <a:solidFill>
              <a:srgbClr val="ffffff"/>
            </a:solidFill>
            <a:miter/>
            <a:headEnd len="med" type="triangle" w="med"/>
            <a:tailEnd len="med" type="triangle" w="med"/>
          </a:ln>
        </p:spPr>
        <p:style>
          <a:lnRef idx="0"/>
          <a:fillRef idx="0"/>
          <a:effectRef idx="0"/>
          <a:fontRef idx="minor"/>
        </p:style>
      </p:sp>
      <p:sp>
        <p:nvSpPr>
          <p:cNvPr id="263" name="CustomShape 8"/>
          <p:cNvSpPr/>
          <p:nvPr/>
        </p:nvSpPr>
        <p:spPr>
          <a:xfrm>
            <a:off x="6451560" y="-1422720"/>
            <a:ext cx="3240720" cy="52380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2500" spc="-1" strike="noStrike">
                <a:solidFill>
                  <a:srgbClr val="ffffff"/>
                </a:solidFill>
                <a:uFill>
                  <a:solidFill>
                    <a:srgbClr val="ffffff"/>
                  </a:solidFill>
                </a:uFill>
                <a:latin typeface="Andale Mono"/>
                <a:ea typeface="Andale Mono"/>
              </a:rPr>
              <a:t>v1.messages.new</a:t>
            </a:r>
            <a:endParaRPr b="0" lang="en-US" sz="1800" spc="-1" strike="noStrike">
              <a:solidFill>
                <a:srgbClr val="000000"/>
              </a:solidFill>
              <a:uFill>
                <a:solidFill>
                  <a:srgbClr val="ffffff"/>
                </a:solidFill>
              </a:uFill>
              <a:latin typeface="Arial"/>
            </a:endParaRPr>
          </a:p>
        </p:txBody>
      </p:sp>
      <p:sp>
        <p:nvSpPr>
          <p:cNvPr id="264" name="CustomShape 9"/>
          <p:cNvSpPr/>
          <p:nvPr/>
        </p:nvSpPr>
        <p:spPr>
          <a:xfrm>
            <a:off x="13044960" y="-188640"/>
            <a:ext cx="4087800" cy="64044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3000" spc="-1" strike="noStrike">
                <a:solidFill>
                  <a:srgbClr val="ffffff"/>
                </a:solidFill>
                <a:uFill>
                  <a:solidFill>
                    <a:srgbClr val="ffffff"/>
                  </a:solidFill>
                </a:uFill>
                <a:latin typeface="Open Sans"/>
                <a:ea typeface="Open Sans"/>
              </a:rPr>
              <a:t>Main Exchange</a:t>
            </a:r>
            <a:endParaRPr b="0" lang="en-US" sz="1800" spc="-1" strike="noStrike">
              <a:solidFill>
                <a:srgbClr val="000000"/>
              </a:solidFill>
              <a:uFill>
                <a:solidFill>
                  <a:srgbClr val="ffffff"/>
                </a:solidFill>
              </a:uFill>
              <a:latin typeface="Arial"/>
            </a:endParaRPr>
          </a:p>
        </p:txBody>
      </p:sp>
      <p:sp>
        <p:nvSpPr>
          <p:cNvPr id="265" name="CustomShape 10"/>
          <p:cNvSpPr/>
          <p:nvPr/>
        </p:nvSpPr>
        <p:spPr>
          <a:xfrm>
            <a:off x="5459760" y="-2452680"/>
            <a:ext cx="6750720" cy="1046880"/>
          </a:xfrm>
          <a:custGeom>
            <a:avLst/>
            <a:gdLst/>
            <a:ahLst/>
            <a:rect l="l" t="t" r="r" b="b"/>
            <a:pathLst>
              <a:path w="21061" h="21600">
                <a:moveTo>
                  <a:pt x="21061" y="21600"/>
                </a:moveTo>
                <a:cubicBezTo>
                  <a:pt x="6471" y="17247"/>
                  <a:pt x="-539" y="10047"/>
                  <a:pt x="32" y="0"/>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266" name="CustomShape 11"/>
          <p:cNvSpPr/>
          <p:nvPr/>
        </p:nvSpPr>
        <p:spPr>
          <a:xfrm>
            <a:off x="12197160" y="-2459160"/>
            <a:ext cx="6729840" cy="1053360"/>
          </a:xfrm>
          <a:custGeom>
            <a:avLst/>
            <a:gdLst/>
            <a:ahLst/>
            <a:rect l="l" t="t" r="r" b="b"/>
            <a:pathLst>
              <a:path w="21059" h="21600">
                <a:moveTo>
                  <a:pt x="0" y="21600"/>
                </a:moveTo>
                <a:cubicBezTo>
                  <a:pt x="14591" y="17183"/>
                  <a:pt x="21600" y="9983"/>
                  <a:pt x="21026" y="0"/>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267" name="Line 12"/>
          <p:cNvSpPr/>
          <p:nvPr/>
        </p:nvSpPr>
        <p:spPr>
          <a:xfrm flipV="1">
            <a:off x="12191760" y="-2453040"/>
            <a:ext cx="0" cy="1806480"/>
          </a:xfrm>
          <a:prstGeom prst="line">
            <a:avLst/>
          </a:prstGeom>
          <a:ln w="38160">
            <a:solidFill>
              <a:srgbClr val="ffffff"/>
            </a:solidFill>
            <a:custDash>
              <a:ds d="200000" sp="200000"/>
            </a:custDash>
            <a:miter/>
            <a:headEnd len="med" type="triangle" w="med"/>
            <a:tailEnd len="med" type="triangle" w="med"/>
          </a:ln>
        </p:spPr>
        <p:style>
          <a:lnRef idx="0"/>
          <a:fillRef idx="0"/>
          <a:effectRef idx="0"/>
          <a:fontRef idx="minor"/>
        </p:style>
      </p:sp>
      <p:sp>
        <p:nvSpPr>
          <p:cNvPr id="268" name="Line 13"/>
          <p:cNvSpPr/>
          <p:nvPr/>
        </p:nvSpPr>
        <p:spPr>
          <a:xfrm>
            <a:off x="1800" y="2400120"/>
            <a:ext cx="24379920" cy="0"/>
          </a:xfrm>
          <a:prstGeom prst="line">
            <a:avLst/>
          </a:prstGeom>
          <a:ln w="76320">
            <a:solidFill>
              <a:srgbClr val="bc3225"/>
            </a:solidFill>
            <a:custDash>
              <a:ds d="200000" sp="200000"/>
            </a:custDash>
            <a:miter/>
          </a:ln>
        </p:spPr>
        <p:style>
          <a:lnRef idx="0"/>
          <a:fillRef idx="0"/>
          <a:effectRef idx="0"/>
          <a:fontRef idx="minor"/>
        </p:style>
      </p:sp>
      <p:sp>
        <p:nvSpPr>
          <p:cNvPr id="269" name="CustomShape 14"/>
          <p:cNvSpPr/>
          <p:nvPr/>
        </p:nvSpPr>
        <p:spPr>
          <a:xfrm>
            <a:off x="200880" y="1474560"/>
            <a:ext cx="2248560" cy="711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4000" spc="-1" strike="noStrike">
                <a:solidFill>
                  <a:srgbClr val="ffffff"/>
                </a:solidFill>
                <a:uFill>
                  <a:solidFill>
                    <a:srgbClr val="ffffff"/>
                  </a:solidFill>
                </a:uFill>
                <a:latin typeface="Helvetica Light"/>
                <a:ea typeface="Helvetica Light"/>
              </a:rPr>
              <a:t>Back-end</a:t>
            </a:r>
            <a:endParaRPr b="0" lang="en-US" sz="1800" spc="-1" strike="noStrike">
              <a:solidFill>
                <a:srgbClr val="000000"/>
              </a:solidFill>
              <a:uFill>
                <a:solidFill>
                  <a:srgbClr val="ffffff"/>
                </a:solidFill>
              </a:uFill>
              <a:latin typeface="Arial"/>
            </a:endParaRPr>
          </a:p>
        </p:txBody>
      </p:sp>
      <p:sp>
        <p:nvSpPr>
          <p:cNvPr id="270" name="CustomShape 15"/>
          <p:cNvSpPr/>
          <p:nvPr/>
        </p:nvSpPr>
        <p:spPr>
          <a:xfrm>
            <a:off x="168120" y="2541240"/>
            <a:ext cx="2304720" cy="711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4000" spc="-1" strike="noStrike">
                <a:solidFill>
                  <a:srgbClr val="ffffff"/>
                </a:solidFill>
                <a:uFill>
                  <a:solidFill>
                    <a:srgbClr val="ffffff"/>
                  </a:solidFill>
                </a:uFill>
                <a:latin typeface="Helvetica Light"/>
                <a:ea typeface="Helvetica Light"/>
              </a:rPr>
              <a:t>Front-end</a:t>
            </a:r>
            <a:endParaRPr b="0" lang="en-US" sz="1800" spc="-1" strike="noStrike">
              <a:solidFill>
                <a:srgbClr val="000000"/>
              </a:solidFill>
              <a:uFill>
                <a:solidFill>
                  <a:srgbClr val="ffffff"/>
                </a:solidFill>
              </a:uFill>
              <a:latin typeface="Arial"/>
            </a:endParaRPr>
          </a:p>
        </p:txBody>
      </p:sp>
      <p:sp>
        <p:nvSpPr>
          <p:cNvPr id="271" name="CustomShape 16"/>
          <p:cNvSpPr/>
          <p:nvPr/>
        </p:nvSpPr>
        <p:spPr>
          <a:xfrm>
            <a:off x="11557080" y="4172400"/>
            <a:ext cx="1269720" cy="1269720"/>
          </a:xfrm>
          <a:custGeom>
            <a:avLst/>
            <a:gdLst/>
            <a:ahLst/>
            <a:rect l="l" t="t"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600" spc="-1" strike="noStrike">
                <a:solidFill>
                  <a:srgbClr val="034336"/>
                </a:solidFill>
                <a:uFill>
                  <a:solidFill>
                    <a:srgbClr val="ffffff"/>
                  </a:solidFill>
                </a:uFill>
                <a:latin typeface="Helvetica Light"/>
                <a:ea typeface="Helvetica Light"/>
              </a:rPr>
              <a:t>B</a:t>
            </a:r>
            <a:endParaRPr b="0" lang="en-US" sz="1800" spc="-1" strike="noStrike">
              <a:solidFill>
                <a:srgbClr val="000000"/>
              </a:solidFill>
              <a:uFill>
                <a:solidFill>
                  <a:srgbClr val="ffffff"/>
                </a:solidFill>
              </a:uFill>
              <a:latin typeface="Arial"/>
            </a:endParaRPr>
          </a:p>
        </p:txBody>
      </p:sp>
      <p:sp>
        <p:nvSpPr>
          <p:cNvPr id="272" name="CustomShape 17"/>
          <p:cNvSpPr/>
          <p:nvPr/>
        </p:nvSpPr>
        <p:spPr>
          <a:xfrm>
            <a:off x="12978000" y="4527720"/>
            <a:ext cx="2772720" cy="55908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3000" spc="-1" strike="noStrike">
                <a:solidFill>
                  <a:srgbClr val="ffffff"/>
                </a:solidFill>
                <a:uFill>
                  <a:solidFill>
                    <a:srgbClr val="ffffff"/>
                  </a:solidFill>
                </a:uFill>
                <a:latin typeface="Open Sans"/>
                <a:ea typeface="Open Sans"/>
              </a:rPr>
              <a:t>Main Exchange</a:t>
            </a:r>
            <a:endParaRPr b="0" lang="en-US" sz="1800" spc="-1" strike="noStrike">
              <a:solidFill>
                <a:srgbClr val="000000"/>
              </a:solidFill>
              <a:uFill>
                <a:solidFill>
                  <a:srgbClr val="ffffff"/>
                </a:solidFill>
              </a:uFill>
              <a:latin typeface="Arial"/>
            </a:endParaRPr>
          </a:p>
        </p:txBody>
      </p:sp>
      <p:sp>
        <p:nvSpPr>
          <p:cNvPr id="273" name="CustomShape 18"/>
          <p:cNvSpPr/>
          <p:nvPr/>
        </p:nvSpPr>
        <p:spPr>
          <a:xfrm>
            <a:off x="10148040" y="2839680"/>
            <a:ext cx="4087800" cy="71100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Connection Adapter</a:t>
            </a:r>
            <a:endParaRPr b="0" lang="en-US" sz="1800" spc="-1" strike="noStrike">
              <a:solidFill>
                <a:srgbClr val="000000"/>
              </a:solidFill>
              <a:uFill>
                <a:solidFill>
                  <a:srgbClr val="ffffff"/>
                </a:solidFill>
              </a:uFill>
              <a:latin typeface="Arial"/>
            </a:endParaRPr>
          </a:p>
        </p:txBody>
      </p:sp>
      <p:sp>
        <p:nvSpPr>
          <p:cNvPr id="274" name="CustomShape 19"/>
          <p:cNvSpPr/>
          <p:nvPr/>
        </p:nvSpPr>
        <p:spPr>
          <a:xfrm>
            <a:off x="9181080" y="6037560"/>
            <a:ext cx="2998440" cy="684360"/>
          </a:xfrm>
          <a:custGeom>
            <a:avLst/>
            <a:gdLst/>
            <a:ahLst/>
            <a:rect l="l" t="t" r="r" b="b"/>
            <a:pathLst>
              <a:path w="20633" h="21135">
                <a:moveTo>
                  <a:pt x="20633" y="23"/>
                </a:moveTo>
                <a:cubicBezTo>
                  <a:pt x="5874" y="-465"/>
                  <a:pt x="-967" y="6572"/>
                  <a:pt x="110" y="21135"/>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275" name="Line 20"/>
          <p:cNvSpPr/>
          <p:nvPr/>
        </p:nvSpPr>
        <p:spPr>
          <a:xfrm>
            <a:off x="12191760" y="5488560"/>
            <a:ext cx="0" cy="569520"/>
          </a:xfrm>
          <a:prstGeom prst="line">
            <a:avLst/>
          </a:prstGeom>
          <a:ln w="38160">
            <a:solidFill>
              <a:srgbClr val="ffffff"/>
            </a:solidFill>
            <a:custDash>
              <a:ds d="200000" sp="200000"/>
            </a:custDash>
            <a:miter/>
            <a:headEnd len="med" type="triangle" w="med"/>
          </a:ln>
        </p:spPr>
        <p:style>
          <a:lnRef idx="0"/>
          <a:fillRef idx="0"/>
          <a:effectRef idx="0"/>
          <a:fontRef idx="minor"/>
        </p:style>
      </p:sp>
      <p:sp>
        <p:nvSpPr>
          <p:cNvPr id="276" name="Line 21"/>
          <p:cNvSpPr/>
          <p:nvPr/>
        </p:nvSpPr>
        <p:spPr>
          <a:xfrm flipV="1">
            <a:off x="12192120" y="3575880"/>
            <a:ext cx="0" cy="562680"/>
          </a:xfrm>
          <a:prstGeom prst="line">
            <a:avLst/>
          </a:prstGeom>
          <a:ln w="38160">
            <a:solidFill>
              <a:srgbClr val="ffffff"/>
            </a:solidFill>
            <a:miter/>
            <a:headEnd len="med" type="triangle" w="med"/>
            <a:tailEnd len="med" type="triangle" w="med"/>
          </a:ln>
        </p:spPr>
        <p:style>
          <a:lnRef idx="0"/>
          <a:fillRef idx="0"/>
          <a:effectRef idx="0"/>
          <a:fontRef idx="minor"/>
        </p:style>
      </p:sp>
      <p:sp>
        <p:nvSpPr>
          <p:cNvPr id="277" name="CustomShape 22"/>
          <p:cNvSpPr/>
          <p:nvPr/>
        </p:nvSpPr>
        <p:spPr>
          <a:xfrm>
            <a:off x="12441960" y="1163880"/>
            <a:ext cx="8667360" cy="52380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2500" spc="-1" strike="noStrike">
                <a:solidFill>
                  <a:srgbClr val="ffffff"/>
                </a:solidFill>
                <a:uFill>
                  <a:solidFill>
                    <a:srgbClr val="ffffff"/>
                  </a:solidFill>
                </a:uFill>
                <a:latin typeface="Andale Mono"/>
                <a:ea typeface="Andale Mono"/>
              </a:rPr>
              <a:t>v1.user.f67a5cad02ee4.message</a:t>
            </a:r>
            <a:endParaRPr b="0" lang="en-US" sz="1800" spc="-1" strike="noStrike">
              <a:solidFill>
                <a:srgbClr val="000000"/>
              </a:solidFill>
              <a:uFill>
                <a:solidFill>
                  <a:srgbClr val="ffffff"/>
                </a:solidFill>
              </a:uFill>
              <a:latin typeface="Arial"/>
            </a:endParaRPr>
          </a:p>
        </p:txBody>
      </p:sp>
      <p:sp>
        <p:nvSpPr>
          <p:cNvPr id="278" name="CustomShape 23"/>
          <p:cNvSpPr/>
          <p:nvPr/>
        </p:nvSpPr>
        <p:spPr>
          <a:xfrm>
            <a:off x="12441960" y="1595880"/>
            <a:ext cx="8667360" cy="52380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2500" spc="-1" strike="noStrike">
                <a:solidFill>
                  <a:srgbClr val="ffffff"/>
                </a:solidFill>
                <a:uFill>
                  <a:solidFill>
                    <a:srgbClr val="ffffff"/>
                  </a:solidFill>
                </a:uFill>
                <a:latin typeface="Andale Mono"/>
                <a:ea typeface="Andale Mono"/>
              </a:rPr>
              <a:t>v1.user.f67a5cad02ee4.notification</a:t>
            </a:r>
            <a:endParaRPr b="0" lang="en-US" sz="1800" spc="-1" strike="noStrike">
              <a:solidFill>
                <a:srgbClr val="000000"/>
              </a:solidFill>
              <a:uFill>
                <a:solidFill>
                  <a:srgbClr val="ffffff"/>
                </a:solidFill>
              </a:uFill>
              <a:latin typeface="Arial"/>
            </a:endParaRPr>
          </a:p>
        </p:txBody>
      </p:sp>
      <p:sp>
        <p:nvSpPr>
          <p:cNvPr id="279" name="CustomShape 24"/>
          <p:cNvSpPr/>
          <p:nvPr/>
        </p:nvSpPr>
        <p:spPr>
          <a:xfrm>
            <a:off x="12229200" y="6037560"/>
            <a:ext cx="2998440" cy="684360"/>
          </a:xfrm>
          <a:custGeom>
            <a:avLst/>
            <a:gdLst/>
            <a:ahLst/>
            <a:rect l="l" t="t" r="r" b="b"/>
            <a:pathLst>
              <a:path w="20633" h="21135">
                <a:moveTo>
                  <a:pt x="0" y="23"/>
                </a:moveTo>
                <a:cubicBezTo>
                  <a:pt x="14759" y="-465"/>
                  <a:pt x="21600" y="6572"/>
                  <a:pt x="20523" y="21135"/>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280" name="CustomShape 25"/>
          <p:cNvSpPr/>
          <p:nvPr/>
        </p:nvSpPr>
        <p:spPr>
          <a:xfrm>
            <a:off x="7796520" y="683064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Messages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Handler</a:t>
            </a:r>
            <a:endParaRPr b="0" lang="en-US" sz="1800" spc="-1" strike="noStrike">
              <a:solidFill>
                <a:srgbClr val="000000"/>
              </a:solidFill>
              <a:uFill>
                <a:solidFill>
                  <a:srgbClr val="ffffff"/>
                </a:solidFill>
              </a:uFill>
              <a:latin typeface="Arial"/>
            </a:endParaRPr>
          </a:p>
        </p:txBody>
      </p:sp>
      <p:sp>
        <p:nvSpPr>
          <p:cNvPr id="281" name="CustomShape 26"/>
          <p:cNvSpPr/>
          <p:nvPr/>
        </p:nvSpPr>
        <p:spPr>
          <a:xfrm>
            <a:off x="13754520" y="683064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Notifications Handler</a:t>
            </a:r>
            <a:endParaRPr b="0" lang="en-US" sz="1800" spc="-1" strike="noStrike">
              <a:solidFill>
                <a:srgbClr val="000000"/>
              </a:solidFill>
              <a:uFill>
                <a:solidFill>
                  <a:srgbClr val="ffffff"/>
                </a:solidFill>
              </a:uFill>
              <a:latin typeface="Arial"/>
            </a:endParaRPr>
          </a:p>
        </p:txBody>
      </p:sp>
      <p:sp>
        <p:nvSpPr>
          <p:cNvPr id="282" name="CustomShape 27"/>
          <p:cNvSpPr/>
          <p:nvPr/>
        </p:nvSpPr>
        <p:spPr>
          <a:xfrm>
            <a:off x="14472360" y="2901960"/>
            <a:ext cx="5631840" cy="55908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3000" spc="-1" strike="noStrike">
                <a:solidFill>
                  <a:srgbClr val="ffffff"/>
                </a:solidFill>
                <a:uFill>
                  <a:solidFill>
                    <a:srgbClr val="ffffff"/>
                  </a:solidFill>
                </a:uFill>
                <a:latin typeface="Open Sans"/>
                <a:ea typeface="Open Sans"/>
              </a:rPr>
              <a:t>STOMP, Custom WS Protocol, …</a:t>
            </a:r>
            <a:endParaRPr b="0" lang="en-US" sz="1800" spc="-1" strike="noStrike">
              <a:solidFill>
                <a:srgbClr val="000000"/>
              </a:solidFill>
              <a:uFill>
                <a:solidFill>
                  <a:srgbClr val="ffffff"/>
                </a:solidFill>
              </a:uFill>
              <a:latin typeface="Arial"/>
            </a:endParaRPr>
          </a:p>
        </p:txBody>
      </p:sp>
      <p:sp>
        <p:nvSpPr>
          <p:cNvPr id="283" name="CustomShape 28"/>
          <p:cNvSpPr/>
          <p:nvPr/>
        </p:nvSpPr>
        <p:spPr>
          <a:xfrm>
            <a:off x="4424400" y="10172160"/>
            <a:ext cx="15534720" cy="101556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6000" spc="-1" strike="noStrike">
                <a:solidFill>
                  <a:srgbClr val="ffffff"/>
                </a:solidFill>
                <a:uFill>
                  <a:solidFill>
                    <a:srgbClr val="ffffff"/>
                  </a:solidFill>
                </a:uFill>
                <a:latin typeface="Helvetica Light"/>
                <a:ea typeface="Helvetica Light"/>
              </a:rPr>
              <a:t>Well, there’s a missing piece in the diagram…</a:t>
            </a:r>
            <a:endParaRPr b="0" lang="en-US" sz="1800" spc="-1" strike="noStrike">
              <a:solidFill>
                <a:srgbClr val="000000"/>
              </a:solidFill>
              <a:uFill>
                <a:solidFill>
                  <a:srgbClr val="ffffff"/>
                </a:solidFill>
              </a:uFill>
              <a:latin typeface="Arial"/>
            </a:endParaRPr>
          </a:p>
        </p:txBody>
      </p:sp>
    </p:spTree>
  </p:cSld>
  <p:timing>
    <p:tnLst>
      <p:par>
        <p:cTn id="112" dur="indefinite" restart="never" nodeType="tmRoot">
          <p:childTnLst>
            <p:seq>
              <p:cTn id="113"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abc9c"/>
        </a:solidFill>
      </p:bgPr>
    </p:bg>
    <p:spTree>
      <p:nvGrpSpPr>
        <p:cNvPr id="1" name=""/>
        <p:cNvGrpSpPr/>
        <p:nvPr/>
      </p:nvGrpSpPr>
      <p:grpSpPr>
        <a:xfrm>
          <a:off x="0" y="0"/>
          <a:ext cx="0" cy="0"/>
          <a:chOff x="0" y="0"/>
          <a:chExt cx="0" cy="0"/>
        </a:xfrm>
      </p:grpSpPr>
      <p:sp>
        <p:nvSpPr>
          <p:cNvPr id="284" name="CustomShape 1"/>
          <p:cNvSpPr/>
          <p:nvPr/>
        </p:nvSpPr>
        <p:spPr>
          <a:xfrm>
            <a:off x="-24120" y="9684360"/>
            <a:ext cx="24431760" cy="1991160"/>
          </a:xfrm>
          <a:prstGeom prst="rect">
            <a:avLst/>
          </a:prstGeom>
          <a:solidFill>
            <a:srgbClr val="011a97"/>
          </a:solidFill>
          <a:ln w="12600">
            <a:noFill/>
          </a:ln>
        </p:spPr>
        <p:style>
          <a:lnRef idx="0"/>
          <a:fillRef idx="0"/>
          <a:effectRef idx="0"/>
          <a:fontRef idx="minor"/>
        </p:style>
      </p:sp>
      <p:sp>
        <p:nvSpPr>
          <p:cNvPr id="285" name="CustomShape 2"/>
          <p:cNvSpPr/>
          <p:nvPr/>
        </p:nvSpPr>
        <p:spPr>
          <a:xfrm>
            <a:off x="358200" y="12551040"/>
            <a:ext cx="4011840" cy="864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5000" spc="-1" strike="noStrike">
                <a:solidFill>
                  <a:srgbClr val="ffffff"/>
                </a:solidFill>
                <a:uFill>
                  <a:solidFill>
                    <a:srgbClr val="ffffff"/>
                  </a:solidFill>
                </a:uFill>
                <a:latin typeface="Open Sans Light"/>
                <a:ea typeface="Open Sans Light"/>
              </a:rPr>
              <a:t>The front-end</a:t>
            </a:r>
            <a:endParaRPr b="0" lang="en-US" sz="1800" spc="-1" strike="noStrike">
              <a:solidFill>
                <a:srgbClr val="000000"/>
              </a:solidFill>
              <a:uFill>
                <a:solidFill>
                  <a:srgbClr val="ffffff"/>
                </a:solidFill>
              </a:uFill>
              <a:latin typeface="Arial"/>
            </a:endParaRPr>
          </a:p>
        </p:txBody>
      </p:sp>
      <p:sp>
        <p:nvSpPr>
          <p:cNvPr id="286" name="CustomShape 3"/>
          <p:cNvSpPr/>
          <p:nvPr/>
        </p:nvSpPr>
        <p:spPr>
          <a:xfrm>
            <a:off x="-4531320" y="10324080"/>
            <a:ext cx="33446160" cy="71172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4000" spc="-1" strike="noStrike">
                <a:solidFill>
                  <a:srgbClr val="ffffff"/>
                </a:solidFill>
                <a:uFill>
                  <a:solidFill>
                    <a:srgbClr val="ffffff"/>
                  </a:solidFill>
                </a:uFill>
                <a:latin typeface="Helvetica Light"/>
                <a:ea typeface="Helvetica Light"/>
              </a:rPr>
              <a:t>This Connection Adapter can be the RabbitMQ STOMP plugin, a self-made service acting as a bridge using WebSockets, or a combination of both…</a:t>
            </a:r>
            <a:endParaRPr b="0" lang="en-US" sz="1800" spc="-1" strike="noStrike">
              <a:solidFill>
                <a:srgbClr val="000000"/>
              </a:solidFill>
              <a:uFill>
                <a:solidFill>
                  <a:srgbClr val="ffffff"/>
                </a:solidFill>
              </a:uFill>
              <a:latin typeface="Arial"/>
            </a:endParaRPr>
          </a:p>
        </p:txBody>
      </p:sp>
      <p:sp>
        <p:nvSpPr>
          <p:cNvPr id="287" name="CustomShape 4"/>
          <p:cNvSpPr/>
          <p:nvPr/>
        </p:nvSpPr>
        <p:spPr>
          <a:xfrm>
            <a:off x="11538000" y="-522000"/>
            <a:ext cx="1307160" cy="1307160"/>
          </a:xfrm>
          <a:custGeom>
            <a:avLst/>
            <a:gdLst/>
            <a:ahLst/>
            <a:rect l="l" t="t"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600" spc="-1" strike="noStrike">
                <a:solidFill>
                  <a:srgbClr val="034336"/>
                </a:solidFill>
                <a:uFill>
                  <a:solidFill>
                    <a:srgbClr val="ffffff"/>
                  </a:solidFill>
                </a:uFill>
                <a:latin typeface="Helvetica Light"/>
                <a:ea typeface="Helvetica Light"/>
              </a:rPr>
              <a:t>B</a:t>
            </a:r>
            <a:endParaRPr b="0" lang="en-US" sz="1800" spc="-1" strike="noStrike">
              <a:solidFill>
                <a:srgbClr val="000000"/>
              </a:solidFill>
              <a:uFill>
                <a:solidFill>
                  <a:srgbClr val="ffffff"/>
                </a:solidFill>
              </a:uFill>
              <a:latin typeface="Arial"/>
            </a:endParaRPr>
          </a:p>
        </p:txBody>
      </p:sp>
      <p:sp>
        <p:nvSpPr>
          <p:cNvPr id="288" name="CustomShape 5"/>
          <p:cNvSpPr/>
          <p:nvPr/>
        </p:nvSpPr>
        <p:spPr>
          <a:xfrm>
            <a:off x="4189320" y="-393588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Messages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289" name="CustomShape 6"/>
          <p:cNvSpPr/>
          <p:nvPr/>
        </p:nvSpPr>
        <p:spPr>
          <a:xfrm>
            <a:off x="10857600" y="-393588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Metrics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290" name="CustomShape 7"/>
          <p:cNvSpPr/>
          <p:nvPr/>
        </p:nvSpPr>
        <p:spPr>
          <a:xfrm>
            <a:off x="17526240" y="-393588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Hooks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291" name="Line 8"/>
          <p:cNvSpPr/>
          <p:nvPr/>
        </p:nvSpPr>
        <p:spPr>
          <a:xfrm flipV="1">
            <a:off x="12191760" y="1814040"/>
            <a:ext cx="0" cy="938160"/>
          </a:xfrm>
          <a:prstGeom prst="line">
            <a:avLst/>
          </a:prstGeom>
          <a:ln w="38160">
            <a:solidFill>
              <a:srgbClr val="ffffff"/>
            </a:solidFill>
            <a:miter/>
            <a:headEnd len="med" type="triangle" w="med"/>
            <a:tailEnd len="med" type="triangle" w="med"/>
          </a:ln>
        </p:spPr>
        <p:style>
          <a:lnRef idx="0"/>
          <a:fillRef idx="0"/>
          <a:effectRef idx="0"/>
          <a:fontRef idx="minor"/>
        </p:style>
      </p:sp>
      <p:sp>
        <p:nvSpPr>
          <p:cNvPr id="292" name="CustomShape 9"/>
          <p:cNvSpPr/>
          <p:nvPr/>
        </p:nvSpPr>
        <p:spPr>
          <a:xfrm>
            <a:off x="6451560" y="-1422720"/>
            <a:ext cx="3240720" cy="52380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2500" spc="-1" strike="noStrike">
                <a:solidFill>
                  <a:srgbClr val="ffffff"/>
                </a:solidFill>
                <a:uFill>
                  <a:solidFill>
                    <a:srgbClr val="ffffff"/>
                  </a:solidFill>
                </a:uFill>
                <a:latin typeface="Andale Mono"/>
                <a:ea typeface="Andale Mono"/>
              </a:rPr>
              <a:t>v1.messages.new</a:t>
            </a:r>
            <a:endParaRPr b="0" lang="en-US" sz="1800" spc="-1" strike="noStrike">
              <a:solidFill>
                <a:srgbClr val="000000"/>
              </a:solidFill>
              <a:uFill>
                <a:solidFill>
                  <a:srgbClr val="ffffff"/>
                </a:solidFill>
              </a:uFill>
              <a:latin typeface="Arial"/>
            </a:endParaRPr>
          </a:p>
        </p:txBody>
      </p:sp>
      <p:sp>
        <p:nvSpPr>
          <p:cNvPr id="293" name="CustomShape 10"/>
          <p:cNvSpPr/>
          <p:nvPr/>
        </p:nvSpPr>
        <p:spPr>
          <a:xfrm>
            <a:off x="13044960" y="-188640"/>
            <a:ext cx="4087800" cy="64044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3000" spc="-1" strike="noStrike">
                <a:solidFill>
                  <a:srgbClr val="ffffff"/>
                </a:solidFill>
                <a:uFill>
                  <a:solidFill>
                    <a:srgbClr val="ffffff"/>
                  </a:solidFill>
                </a:uFill>
                <a:latin typeface="Open Sans"/>
                <a:ea typeface="Open Sans"/>
              </a:rPr>
              <a:t>Main Exchange</a:t>
            </a:r>
            <a:endParaRPr b="0" lang="en-US" sz="1800" spc="-1" strike="noStrike">
              <a:solidFill>
                <a:srgbClr val="000000"/>
              </a:solidFill>
              <a:uFill>
                <a:solidFill>
                  <a:srgbClr val="ffffff"/>
                </a:solidFill>
              </a:uFill>
              <a:latin typeface="Arial"/>
            </a:endParaRPr>
          </a:p>
        </p:txBody>
      </p:sp>
      <p:sp>
        <p:nvSpPr>
          <p:cNvPr id="294" name="CustomShape 11"/>
          <p:cNvSpPr/>
          <p:nvPr/>
        </p:nvSpPr>
        <p:spPr>
          <a:xfrm>
            <a:off x="5459760" y="-2452680"/>
            <a:ext cx="6750720" cy="1046880"/>
          </a:xfrm>
          <a:custGeom>
            <a:avLst/>
            <a:gdLst/>
            <a:ahLst/>
            <a:rect l="l" t="t" r="r" b="b"/>
            <a:pathLst>
              <a:path w="21061" h="21600">
                <a:moveTo>
                  <a:pt x="21061" y="21600"/>
                </a:moveTo>
                <a:cubicBezTo>
                  <a:pt x="6471" y="17247"/>
                  <a:pt x="-539" y="10047"/>
                  <a:pt x="32" y="0"/>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295" name="CustomShape 12"/>
          <p:cNvSpPr/>
          <p:nvPr/>
        </p:nvSpPr>
        <p:spPr>
          <a:xfrm>
            <a:off x="12197160" y="-2459160"/>
            <a:ext cx="6729840" cy="1053360"/>
          </a:xfrm>
          <a:custGeom>
            <a:avLst/>
            <a:gdLst/>
            <a:ahLst/>
            <a:rect l="l" t="t" r="r" b="b"/>
            <a:pathLst>
              <a:path w="21059" h="21600">
                <a:moveTo>
                  <a:pt x="0" y="21600"/>
                </a:moveTo>
                <a:cubicBezTo>
                  <a:pt x="14591" y="17183"/>
                  <a:pt x="21600" y="9983"/>
                  <a:pt x="21026" y="0"/>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296" name="Line 13"/>
          <p:cNvSpPr/>
          <p:nvPr/>
        </p:nvSpPr>
        <p:spPr>
          <a:xfrm flipV="1">
            <a:off x="12191760" y="-2453040"/>
            <a:ext cx="0" cy="1806480"/>
          </a:xfrm>
          <a:prstGeom prst="line">
            <a:avLst/>
          </a:prstGeom>
          <a:ln w="38160">
            <a:solidFill>
              <a:srgbClr val="ffffff"/>
            </a:solidFill>
            <a:custDash>
              <a:ds d="200000" sp="200000"/>
            </a:custDash>
            <a:miter/>
            <a:headEnd len="med" type="triangle" w="med"/>
            <a:tailEnd len="med" type="triangle" w="med"/>
          </a:ln>
        </p:spPr>
        <p:style>
          <a:lnRef idx="0"/>
          <a:fillRef idx="0"/>
          <a:effectRef idx="0"/>
          <a:fontRef idx="minor"/>
        </p:style>
      </p:sp>
      <p:sp>
        <p:nvSpPr>
          <p:cNvPr id="297" name="Line 14"/>
          <p:cNvSpPr/>
          <p:nvPr/>
        </p:nvSpPr>
        <p:spPr>
          <a:xfrm>
            <a:off x="1800" y="2400120"/>
            <a:ext cx="24379920" cy="0"/>
          </a:xfrm>
          <a:prstGeom prst="line">
            <a:avLst/>
          </a:prstGeom>
          <a:ln w="76320">
            <a:solidFill>
              <a:srgbClr val="bc3225"/>
            </a:solidFill>
            <a:custDash>
              <a:ds d="200000" sp="200000"/>
            </a:custDash>
            <a:miter/>
          </a:ln>
        </p:spPr>
        <p:style>
          <a:lnRef idx="0"/>
          <a:fillRef idx="0"/>
          <a:effectRef idx="0"/>
          <a:fontRef idx="minor"/>
        </p:style>
      </p:sp>
      <p:sp>
        <p:nvSpPr>
          <p:cNvPr id="298" name="CustomShape 15"/>
          <p:cNvSpPr/>
          <p:nvPr/>
        </p:nvSpPr>
        <p:spPr>
          <a:xfrm>
            <a:off x="200880" y="1474560"/>
            <a:ext cx="2248560" cy="711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4000" spc="-1" strike="noStrike">
                <a:solidFill>
                  <a:srgbClr val="ffffff"/>
                </a:solidFill>
                <a:uFill>
                  <a:solidFill>
                    <a:srgbClr val="ffffff"/>
                  </a:solidFill>
                </a:uFill>
                <a:latin typeface="Helvetica Light"/>
                <a:ea typeface="Helvetica Light"/>
              </a:rPr>
              <a:t>Back-end</a:t>
            </a:r>
            <a:endParaRPr b="0" lang="en-US" sz="1800" spc="-1" strike="noStrike">
              <a:solidFill>
                <a:srgbClr val="000000"/>
              </a:solidFill>
              <a:uFill>
                <a:solidFill>
                  <a:srgbClr val="ffffff"/>
                </a:solidFill>
              </a:uFill>
              <a:latin typeface="Arial"/>
            </a:endParaRPr>
          </a:p>
        </p:txBody>
      </p:sp>
      <p:sp>
        <p:nvSpPr>
          <p:cNvPr id="299" name="CustomShape 16"/>
          <p:cNvSpPr/>
          <p:nvPr/>
        </p:nvSpPr>
        <p:spPr>
          <a:xfrm>
            <a:off x="168120" y="2541240"/>
            <a:ext cx="2304720" cy="711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4000" spc="-1" strike="noStrike">
                <a:solidFill>
                  <a:srgbClr val="ffffff"/>
                </a:solidFill>
                <a:uFill>
                  <a:solidFill>
                    <a:srgbClr val="ffffff"/>
                  </a:solidFill>
                </a:uFill>
                <a:latin typeface="Helvetica Light"/>
                <a:ea typeface="Helvetica Light"/>
              </a:rPr>
              <a:t>Front-end</a:t>
            </a:r>
            <a:endParaRPr b="0" lang="en-US" sz="1800" spc="-1" strike="noStrike">
              <a:solidFill>
                <a:srgbClr val="000000"/>
              </a:solidFill>
              <a:uFill>
                <a:solidFill>
                  <a:srgbClr val="ffffff"/>
                </a:solidFill>
              </a:uFill>
              <a:latin typeface="Arial"/>
            </a:endParaRPr>
          </a:p>
        </p:txBody>
      </p:sp>
      <p:sp>
        <p:nvSpPr>
          <p:cNvPr id="300" name="CustomShape 17"/>
          <p:cNvSpPr/>
          <p:nvPr/>
        </p:nvSpPr>
        <p:spPr>
          <a:xfrm>
            <a:off x="11557080" y="4172400"/>
            <a:ext cx="1269720" cy="1269720"/>
          </a:xfrm>
          <a:custGeom>
            <a:avLst/>
            <a:gdLst/>
            <a:ahLst/>
            <a:rect l="l" t="t"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600" spc="-1" strike="noStrike">
                <a:solidFill>
                  <a:srgbClr val="034336"/>
                </a:solidFill>
                <a:uFill>
                  <a:solidFill>
                    <a:srgbClr val="ffffff"/>
                  </a:solidFill>
                </a:uFill>
                <a:latin typeface="Helvetica Light"/>
                <a:ea typeface="Helvetica Light"/>
              </a:rPr>
              <a:t>B</a:t>
            </a:r>
            <a:endParaRPr b="0" lang="en-US" sz="1800" spc="-1" strike="noStrike">
              <a:solidFill>
                <a:srgbClr val="000000"/>
              </a:solidFill>
              <a:uFill>
                <a:solidFill>
                  <a:srgbClr val="ffffff"/>
                </a:solidFill>
              </a:uFill>
              <a:latin typeface="Arial"/>
            </a:endParaRPr>
          </a:p>
        </p:txBody>
      </p:sp>
      <p:sp>
        <p:nvSpPr>
          <p:cNvPr id="301" name="CustomShape 18"/>
          <p:cNvSpPr/>
          <p:nvPr/>
        </p:nvSpPr>
        <p:spPr>
          <a:xfrm>
            <a:off x="12978000" y="4527720"/>
            <a:ext cx="2772720" cy="55908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3000" spc="-1" strike="noStrike">
                <a:solidFill>
                  <a:srgbClr val="ffffff"/>
                </a:solidFill>
                <a:uFill>
                  <a:solidFill>
                    <a:srgbClr val="ffffff"/>
                  </a:solidFill>
                </a:uFill>
                <a:latin typeface="Open Sans"/>
                <a:ea typeface="Open Sans"/>
              </a:rPr>
              <a:t>Main Exchange</a:t>
            </a:r>
            <a:endParaRPr b="0" lang="en-US" sz="1800" spc="-1" strike="noStrike">
              <a:solidFill>
                <a:srgbClr val="000000"/>
              </a:solidFill>
              <a:uFill>
                <a:solidFill>
                  <a:srgbClr val="ffffff"/>
                </a:solidFill>
              </a:uFill>
              <a:latin typeface="Arial"/>
            </a:endParaRPr>
          </a:p>
        </p:txBody>
      </p:sp>
      <p:sp>
        <p:nvSpPr>
          <p:cNvPr id="302" name="CustomShape 19"/>
          <p:cNvSpPr/>
          <p:nvPr/>
        </p:nvSpPr>
        <p:spPr>
          <a:xfrm>
            <a:off x="10148040" y="2839680"/>
            <a:ext cx="4087800" cy="71100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Connection Adapter</a:t>
            </a:r>
            <a:endParaRPr b="0" lang="en-US" sz="1800" spc="-1" strike="noStrike">
              <a:solidFill>
                <a:srgbClr val="000000"/>
              </a:solidFill>
              <a:uFill>
                <a:solidFill>
                  <a:srgbClr val="ffffff"/>
                </a:solidFill>
              </a:uFill>
              <a:latin typeface="Arial"/>
            </a:endParaRPr>
          </a:p>
        </p:txBody>
      </p:sp>
      <p:sp>
        <p:nvSpPr>
          <p:cNvPr id="303" name="CustomShape 20"/>
          <p:cNvSpPr/>
          <p:nvPr/>
        </p:nvSpPr>
        <p:spPr>
          <a:xfrm>
            <a:off x="9181080" y="6037560"/>
            <a:ext cx="2998440" cy="684360"/>
          </a:xfrm>
          <a:custGeom>
            <a:avLst/>
            <a:gdLst/>
            <a:ahLst/>
            <a:rect l="l" t="t" r="r" b="b"/>
            <a:pathLst>
              <a:path w="20633" h="21135">
                <a:moveTo>
                  <a:pt x="20633" y="23"/>
                </a:moveTo>
                <a:cubicBezTo>
                  <a:pt x="5874" y="-465"/>
                  <a:pt x="-967" y="6572"/>
                  <a:pt x="110" y="21135"/>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304" name="Line 21"/>
          <p:cNvSpPr/>
          <p:nvPr/>
        </p:nvSpPr>
        <p:spPr>
          <a:xfrm>
            <a:off x="12191760" y="5488560"/>
            <a:ext cx="0" cy="569520"/>
          </a:xfrm>
          <a:prstGeom prst="line">
            <a:avLst/>
          </a:prstGeom>
          <a:ln w="38160">
            <a:solidFill>
              <a:srgbClr val="ffffff"/>
            </a:solidFill>
            <a:custDash>
              <a:ds d="200000" sp="200000"/>
            </a:custDash>
            <a:miter/>
            <a:headEnd len="med" type="triangle" w="med"/>
          </a:ln>
        </p:spPr>
        <p:style>
          <a:lnRef idx="0"/>
          <a:fillRef idx="0"/>
          <a:effectRef idx="0"/>
          <a:fontRef idx="minor"/>
        </p:style>
      </p:sp>
      <p:sp>
        <p:nvSpPr>
          <p:cNvPr id="305" name="Line 22"/>
          <p:cNvSpPr/>
          <p:nvPr/>
        </p:nvSpPr>
        <p:spPr>
          <a:xfrm flipV="1">
            <a:off x="12192120" y="3575880"/>
            <a:ext cx="0" cy="562680"/>
          </a:xfrm>
          <a:prstGeom prst="line">
            <a:avLst/>
          </a:prstGeom>
          <a:ln w="38160">
            <a:solidFill>
              <a:srgbClr val="ffffff"/>
            </a:solidFill>
            <a:miter/>
            <a:headEnd len="med" type="triangle" w="med"/>
            <a:tailEnd len="med" type="triangle" w="med"/>
          </a:ln>
        </p:spPr>
        <p:style>
          <a:lnRef idx="0"/>
          <a:fillRef idx="0"/>
          <a:effectRef idx="0"/>
          <a:fontRef idx="minor"/>
        </p:style>
      </p:sp>
      <p:sp>
        <p:nvSpPr>
          <p:cNvPr id="306" name="CustomShape 23"/>
          <p:cNvSpPr/>
          <p:nvPr/>
        </p:nvSpPr>
        <p:spPr>
          <a:xfrm>
            <a:off x="12229200" y="6037560"/>
            <a:ext cx="2998440" cy="684360"/>
          </a:xfrm>
          <a:custGeom>
            <a:avLst/>
            <a:gdLst/>
            <a:ahLst/>
            <a:rect l="l" t="t" r="r" b="b"/>
            <a:pathLst>
              <a:path w="20633" h="21135">
                <a:moveTo>
                  <a:pt x="0" y="23"/>
                </a:moveTo>
                <a:cubicBezTo>
                  <a:pt x="14759" y="-465"/>
                  <a:pt x="21600" y="6572"/>
                  <a:pt x="20523" y="21135"/>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307" name="CustomShape 24"/>
          <p:cNvSpPr/>
          <p:nvPr/>
        </p:nvSpPr>
        <p:spPr>
          <a:xfrm>
            <a:off x="7796520" y="683064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Messages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Handler</a:t>
            </a:r>
            <a:endParaRPr b="0" lang="en-US" sz="1800" spc="-1" strike="noStrike">
              <a:solidFill>
                <a:srgbClr val="000000"/>
              </a:solidFill>
              <a:uFill>
                <a:solidFill>
                  <a:srgbClr val="ffffff"/>
                </a:solidFill>
              </a:uFill>
              <a:latin typeface="Arial"/>
            </a:endParaRPr>
          </a:p>
        </p:txBody>
      </p:sp>
      <p:sp>
        <p:nvSpPr>
          <p:cNvPr id="308" name="CustomShape 25"/>
          <p:cNvSpPr/>
          <p:nvPr/>
        </p:nvSpPr>
        <p:spPr>
          <a:xfrm>
            <a:off x="13754520" y="683064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Notifications Handler</a:t>
            </a:r>
            <a:endParaRPr b="0" lang="en-US" sz="1800" spc="-1" strike="noStrike">
              <a:solidFill>
                <a:srgbClr val="000000"/>
              </a:solidFill>
              <a:uFill>
                <a:solidFill>
                  <a:srgbClr val="ffffff"/>
                </a:solidFill>
              </a:uFill>
              <a:latin typeface="Arial"/>
            </a:endParaRPr>
          </a:p>
        </p:txBody>
      </p:sp>
      <p:sp>
        <p:nvSpPr>
          <p:cNvPr id="309" name="CustomShape 26"/>
          <p:cNvSpPr/>
          <p:nvPr/>
        </p:nvSpPr>
        <p:spPr>
          <a:xfrm>
            <a:off x="14472360" y="2901960"/>
            <a:ext cx="5631840" cy="55908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3000" spc="-1" strike="noStrike">
                <a:solidFill>
                  <a:srgbClr val="ffffff"/>
                </a:solidFill>
                <a:uFill>
                  <a:solidFill>
                    <a:srgbClr val="ffffff"/>
                  </a:solidFill>
                </a:uFill>
                <a:latin typeface="Open Sans"/>
                <a:ea typeface="Open Sans"/>
              </a:rPr>
              <a:t>STOMP, Custom WS Protocol, …</a:t>
            </a:r>
            <a:endParaRPr b="0" lang="en-US" sz="1800" spc="-1" strike="noStrike">
              <a:solidFill>
                <a:srgbClr val="000000"/>
              </a:solidFill>
              <a:uFill>
                <a:solidFill>
                  <a:srgbClr val="ffffff"/>
                </a:solidFill>
              </a:uFill>
              <a:latin typeface="Arial"/>
            </a:endParaRPr>
          </a:p>
        </p:txBody>
      </p:sp>
      <p:sp>
        <p:nvSpPr>
          <p:cNvPr id="310" name="CustomShape 27"/>
          <p:cNvSpPr/>
          <p:nvPr/>
        </p:nvSpPr>
        <p:spPr>
          <a:xfrm>
            <a:off x="10148040" y="934560"/>
            <a:ext cx="4087800" cy="711000"/>
          </a:xfrm>
          <a:prstGeom prst="rect">
            <a:avLst/>
          </a:prstGeom>
          <a:solidFill>
            <a:srgbClr val="011a97"/>
          </a:solidFill>
          <a:ln w="12600">
            <a:noFill/>
          </a:ln>
        </p:spPr>
        <p:style>
          <a:lnRef idx="0"/>
          <a:fillRef idx="0"/>
          <a:effectRef idx="0"/>
          <a:fontRef idx="minor"/>
        </p:style>
        <p:txBody>
          <a:bodyPr lIns="0" rIns="0" tIns="0" bIns="0" anchor="ctr"/>
          <a:p>
            <a:pPr algn="ctr">
              <a:lnSpc>
                <a:spcPct val="100000"/>
              </a:lnSpc>
            </a:pPr>
            <a:r>
              <a:rPr b="0" lang="en-US" sz="3000" spc="-1" strike="noStrike">
                <a:solidFill>
                  <a:srgbClr val="ffffff"/>
                </a:solidFill>
                <a:uFill>
                  <a:solidFill>
                    <a:srgbClr val="ffffff"/>
                  </a:solidFill>
                </a:uFill>
                <a:latin typeface="Helvetica Light"/>
                <a:ea typeface="Helvetica Light"/>
              </a:rPr>
              <a:t>Connection Adapter</a:t>
            </a:r>
            <a:endParaRPr b="0" lang="en-US" sz="1800" spc="-1" strike="noStrike">
              <a:solidFill>
                <a:srgbClr val="000000"/>
              </a:solidFill>
              <a:uFill>
                <a:solidFill>
                  <a:srgbClr val="ffffff"/>
                </a:solidFill>
              </a:uFill>
              <a:latin typeface="Arial"/>
            </a:endParaRPr>
          </a:p>
        </p:txBody>
      </p:sp>
    </p:spTree>
  </p:cSld>
  <p:timing>
    <p:tnLst>
      <p:par>
        <p:cTn id="114" dur="indefinite" restart="never" nodeType="tmRoot">
          <p:childTnLst>
            <p:seq>
              <p:cTn id="115"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abc9c"/>
        </a:solidFill>
      </p:bgPr>
    </p:bg>
    <p:spTree>
      <p:nvGrpSpPr>
        <p:cNvPr id="1" name=""/>
        <p:cNvGrpSpPr/>
        <p:nvPr/>
      </p:nvGrpSpPr>
      <p:grpSpPr>
        <a:xfrm>
          <a:off x="0" y="0"/>
          <a:ext cx="0" cy="0"/>
          <a:chOff x="0" y="0"/>
          <a:chExt cx="0" cy="0"/>
        </a:xfrm>
      </p:grpSpPr>
      <p:sp>
        <p:nvSpPr>
          <p:cNvPr id="311" name="CustomShape 1"/>
          <p:cNvSpPr/>
          <p:nvPr/>
        </p:nvSpPr>
        <p:spPr>
          <a:xfrm>
            <a:off x="-24120" y="9684360"/>
            <a:ext cx="24431760" cy="1991160"/>
          </a:xfrm>
          <a:prstGeom prst="rect">
            <a:avLst/>
          </a:prstGeom>
          <a:solidFill>
            <a:srgbClr val="011a97"/>
          </a:solidFill>
          <a:ln w="12600">
            <a:noFill/>
          </a:ln>
        </p:spPr>
        <p:style>
          <a:lnRef idx="0"/>
          <a:fillRef idx="0"/>
          <a:effectRef idx="0"/>
          <a:fontRef idx="minor"/>
        </p:style>
      </p:sp>
      <p:sp>
        <p:nvSpPr>
          <p:cNvPr id="312" name="CustomShape 2"/>
          <p:cNvSpPr/>
          <p:nvPr/>
        </p:nvSpPr>
        <p:spPr>
          <a:xfrm>
            <a:off x="358200" y="12551040"/>
            <a:ext cx="4011840" cy="864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5000" spc="-1" strike="noStrike">
                <a:solidFill>
                  <a:srgbClr val="ffffff"/>
                </a:solidFill>
                <a:uFill>
                  <a:solidFill>
                    <a:srgbClr val="ffffff"/>
                  </a:solidFill>
                </a:uFill>
                <a:latin typeface="Open Sans Light"/>
                <a:ea typeface="Open Sans Light"/>
              </a:rPr>
              <a:t>The front-end</a:t>
            </a:r>
            <a:endParaRPr b="0" lang="en-US" sz="1800" spc="-1" strike="noStrike">
              <a:solidFill>
                <a:srgbClr val="000000"/>
              </a:solidFill>
              <a:uFill>
                <a:solidFill>
                  <a:srgbClr val="ffffff"/>
                </a:solidFill>
              </a:uFill>
              <a:latin typeface="Arial"/>
            </a:endParaRPr>
          </a:p>
        </p:txBody>
      </p:sp>
      <p:sp>
        <p:nvSpPr>
          <p:cNvPr id="313" name="CustomShape 3"/>
          <p:cNvSpPr/>
          <p:nvPr/>
        </p:nvSpPr>
        <p:spPr>
          <a:xfrm>
            <a:off x="6026400" y="10172160"/>
            <a:ext cx="12331080" cy="101556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6000" spc="-1" strike="noStrike">
                <a:solidFill>
                  <a:srgbClr val="ffffff"/>
                </a:solidFill>
                <a:uFill>
                  <a:solidFill>
                    <a:srgbClr val="ffffff"/>
                  </a:solidFill>
                </a:uFill>
                <a:latin typeface="Helvetica Light"/>
                <a:ea typeface="Helvetica Light"/>
              </a:rPr>
              <a:t>Let’s explore the options out there…</a:t>
            </a:r>
            <a:endParaRPr b="0" lang="en-US" sz="1800" spc="-1" strike="noStrike">
              <a:solidFill>
                <a:srgbClr val="000000"/>
              </a:solidFill>
              <a:uFill>
                <a:solidFill>
                  <a:srgbClr val="ffffff"/>
                </a:solidFill>
              </a:uFill>
              <a:latin typeface="Arial"/>
            </a:endParaRPr>
          </a:p>
        </p:txBody>
      </p:sp>
      <p:sp>
        <p:nvSpPr>
          <p:cNvPr id="314" name="CustomShape 4"/>
          <p:cNvSpPr/>
          <p:nvPr/>
        </p:nvSpPr>
        <p:spPr>
          <a:xfrm>
            <a:off x="11538000" y="-522000"/>
            <a:ext cx="1307160" cy="1307160"/>
          </a:xfrm>
          <a:custGeom>
            <a:avLst/>
            <a:gdLst/>
            <a:ahLst/>
            <a:rect l="l" t="t"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600" spc="-1" strike="noStrike">
                <a:solidFill>
                  <a:srgbClr val="034336"/>
                </a:solidFill>
                <a:uFill>
                  <a:solidFill>
                    <a:srgbClr val="ffffff"/>
                  </a:solidFill>
                </a:uFill>
                <a:latin typeface="Helvetica Light"/>
                <a:ea typeface="Helvetica Light"/>
              </a:rPr>
              <a:t>B</a:t>
            </a:r>
            <a:endParaRPr b="0" lang="en-US" sz="1800" spc="-1" strike="noStrike">
              <a:solidFill>
                <a:srgbClr val="000000"/>
              </a:solidFill>
              <a:uFill>
                <a:solidFill>
                  <a:srgbClr val="ffffff"/>
                </a:solidFill>
              </a:uFill>
              <a:latin typeface="Arial"/>
            </a:endParaRPr>
          </a:p>
        </p:txBody>
      </p:sp>
      <p:sp>
        <p:nvSpPr>
          <p:cNvPr id="315" name="CustomShape 5"/>
          <p:cNvSpPr/>
          <p:nvPr/>
        </p:nvSpPr>
        <p:spPr>
          <a:xfrm>
            <a:off x="4189320" y="-393588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Messages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316" name="CustomShape 6"/>
          <p:cNvSpPr/>
          <p:nvPr/>
        </p:nvSpPr>
        <p:spPr>
          <a:xfrm>
            <a:off x="10857600" y="-393588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Metrics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317" name="CustomShape 7"/>
          <p:cNvSpPr/>
          <p:nvPr/>
        </p:nvSpPr>
        <p:spPr>
          <a:xfrm>
            <a:off x="17526240" y="-393588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Hooks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318" name="Line 8"/>
          <p:cNvSpPr/>
          <p:nvPr/>
        </p:nvSpPr>
        <p:spPr>
          <a:xfrm flipV="1">
            <a:off x="12191760" y="1814040"/>
            <a:ext cx="0" cy="938160"/>
          </a:xfrm>
          <a:prstGeom prst="line">
            <a:avLst/>
          </a:prstGeom>
          <a:ln w="38160">
            <a:solidFill>
              <a:srgbClr val="ffffff"/>
            </a:solidFill>
            <a:miter/>
            <a:headEnd len="med" type="triangle" w="med"/>
            <a:tailEnd len="med" type="triangle" w="med"/>
          </a:ln>
        </p:spPr>
        <p:style>
          <a:lnRef idx="0"/>
          <a:fillRef idx="0"/>
          <a:effectRef idx="0"/>
          <a:fontRef idx="minor"/>
        </p:style>
      </p:sp>
      <p:sp>
        <p:nvSpPr>
          <p:cNvPr id="319" name="CustomShape 9"/>
          <p:cNvSpPr/>
          <p:nvPr/>
        </p:nvSpPr>
        <p:spPr>
          <a:xfrm>
            <a:off x="6451560" y="-1422720"/>
            <a:ext cx="3240720" cy="52380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2500" spc="-1" strike="noStrike">
                <a:solidFill>
                  <a:srgbClr val="ffffff"/>
                </a:solidFill>
                <a:uFill>
                  <a:solidFill>
                    <a:srgbClr val="ffffff"/>
                  </a:solidFill>
                </a:uFill>
                <a:latin typeface="Andale Mono"/>
                <a:ea typeface="Andale Mono"/>
              </a:rPr>
              <a:t>v1.messages.new</a:t>
            </a:r>
            <a:endParaRPr b="0" lang="en-US" sz="1800" spc="-1" strike="noStrike">
              <a:solidFill>
                <a:srgbClr val="000000"/>
              </a:solidFill>
              <a:uFill>
                <a:solidFill>
                  <a:srgbClr val="ffffff"/>
                </a:solidFill>
              </a:uFill>
              <a:latin typeface="Arial"/>
            </a:endParaRPr>
          </a:p>
        </p:txBody>
      </p:sp>
      <p:sp>
        <p:nvSpPr>
          <p:cNvPr id="320" name="CustomShape 10"/>
          <p:cNvSpPr/>
          <p:nvPr/>
        </p:nvSpPr>
        <p:spPr>
          <a:xfrm>
            <a:off x="13044960" y="-188640"/>
            <a:ext cx="4087800" cy="64044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3000" spc="-1" strike="noStrike">
                <a:solidFill>
                  <a:srgbClr val="ffffff"/>
                </a:solidFill>
                <a:uFill>
                  <a:solidFill>
                    <a:srgbClr val="ffffff"/>
                  </a:solidFill>
                </a:uFill>
                <a:latin typeface="Open Sans"/>
                <a:ea typeface="Open Sans"/>
              </a:rPr>
              <a:t>Main Exchange</a:t>
            </a:r>
            <a:endParaRPr b="0" lang="en-US" sz="1800" spc="-1" strike="noStrike">
              <a:solidFill>
                <a:srgbClr val="000000"/>
              </a:solidFill>
              <a:uFill>
                <a:solidFill>
                  <a:srgbClr val="ffffff"/>
                </a:solidFill>
              </a:uFill>
              <a:latin typeface="Arial"/>
            </a:endParaRPr>
          </a:p>
        </p:txBody>
      </p:sp>
      <p:sp>
        <p:nvSpPr>
          <p:cNvPr id="321" name="CustomShape 11"/>
          <p:cNvSpPr/>
          <p:nvPr/>
        </p:nvSpPr>
        <p:spPr>
          <a:xfrm>
            <a:off x="5459760" y="-2452680"/>
            <a:ext cx="6750720" cy="1046880"/>
          </a:xfrm>
          <a:custGeom>
            <a:avLst/>
            <a:gdLst/>
            <a:ahLst/>
            <a:rect l="l" t="t" r="r" b="b"/>
            <a:pathLst>
              <a:path w="21061" h="21600">
                <a:moveTo>
                  <a:pt x="21061" y="21600"/>
                </a:moveTo>
                <a:cubicBezTo>
                  <a:pt x="6471" y="17247"/>
                  <a:pt x="-539" y="10047"/>
                  <a:pt x="32" y="0"/>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322" name="CustomShape 12"/>
          <p:cNvSpPr/>
          <p:nvPr/>
        </p:nvSpPr>
        <p:spPr>
          <a:xfrm>
            <a:off x="12197160" y="-2459160"/>
            <a:ext cx="6729840" cy="1053360"/>
          </a:xfrm>
          <a:custGeom>
            <a:avLst/>
            <a:gdLst/>
            <a:ahLst/>
            <a:rect l="l" t="t" r="r" b="b"/>
            <a:pathLst>
              <a:path w="21059" h="21600">
                <a:moveTo>
                  <a:pt x="0" y="21600"/>
                </a:moveTo>
                <a:cubicBezTo>
                  <a:pt x="14591" y="17183"/>
                  <a:pt x="21600" y="9983"/>
                  <a:pt x="21026" y="0"/>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323" name="Line 13"/>
          <p:cNvSpPr/>
          <p:nvPr/>
        </p:nvSpPr>
        <p:spPr>
          <a:xfrm flipV="1">
            <a:off x="12191760" y="-2453040"/>
            <a:ext cx="0" cy="1806480"/>
          </a:xfrm>
          <a:prstGeom prst="line">
            <a:avLst/>
          </a:prstGeom>
          <a:ln w="38160">
            <a:solidFill>
              <a:srgbClr val="ffffff"/>
            </a:solidFill>
            <a:custDash>
              <a:ds d="200000" sp="200000"/>
            </a:custDash>
            <a:miter/>
            <a:headEnd len="med" type="triangle" w="med"/>
            <a:tailEnd len="med" type="triangle" w="med"/>
          </a:ln>
        </p:spPr>
        <p:style>
          <a:lnRef idx="0"/>
          <a:fillRef idx="0"/>
          <a:effectRef idx="0"/>
          <a:fontRef idx="minor"/>
        </p:style>
      </p:sp>
      <p:sp>
        <p:nvSpPr>
          <p:cNvPr id="324" name="Line 14"/>
          <p:cNvSpPr/>
          <p:nvPr/>
        </p:nvSpPr>
        <p:spPr>
          <a:xfrm>
            <a:off x="1800" y="2400120"/>
            <a:ext cx="24379920" cy="0"/>
          </a:xfrm>
          <a:prstGeom prst="line">
            <a:avLst/>
          </a:prstGeom>
          <a:ln w="76320">
            <a:solidFill>
              <a:srgbClr val="bc3225"/>
            </a:solidFill>
            <a:custDash>
              <a:ds d="200000" sp="200000"/>
            </a:custDash>
            <a:miter/>
          </a:ln>
        </p:spPr>
        <p:style>
          <a:lnRef idx="0"/>
          <a:fillRef idx="0"/>
          <a:effectRef idx="0"/>
          <a:fontRef idx="minor"/>
        </p:style>
      </p:sp>
      <p:sp>
        <p:nvSpPr>
          <p:cNvPr id="325" name="CustomShape 15"/>
          <p:cNvSpPr/>
          <p:nvPr/>
        </p:nvSpPr>
        <p:spPr>
          <a:xfrm>
            <a:off x="200880" y="1474560"/>
            <a:ext cx="2248560" cy="711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4000" spc="-1" strike="noStrike">
                <a:solidFill>
                  <a:srgbClr val="ffffff"/>
                </a:solidFill>
                <a:uFill>
                  <a:solidFill>
                    <a:srgbClr val="ffffff"/>
                  </a:solidFill>
                </a:uFill>
                <a:latin typeface="Helvetica Light"/>
                <a:ea typeface="Helvetica Light"/>
              </a:rPr>
              <a:t>Back-end</a:t>
            </a:r>
            <a:endParaRPr b="0" lang="en-US" sz="1800" spc="-1" strike="noStrike">
              <a:solidFill>
                <a:srgbClr val="000000"/>
              </a:solidFill>
              <a:uFill>
                <a:solidFill>
                  <a:srgbClr val="ffffff"/>
                </a:solidFill>
              </a:uFill>
              <a:latin typeface="Arial"/>
            </a:endParaRPr>
          </a:p>
        </p:txBody>
      </p:sp>
      <p:sp>
        <p:nvSpPr>
          <p:cNvPr id="326" name="CustomShape 16"/>
          <p:cNvSpPr/>
          <p:nvPr/>
        </p:nvSpPr>
        <p:spPr>
          <a:xfrm>
            <a:off x="168120" y="2541240"/>
            <a:ext cx="2304720" cy="711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4000" spc="-1" strike="noStrike">
                <a:solidFill>
                  <a:srgbClr val="ffffff"/>
                </a:solidFill>
                <a:uFill>
                  <a:solidFill>
                    <a:srgbClr val="ffffff"/>
                  </a:solidFill>
                </a:uFill>
                <a:latin typeface="Helvetica Light"/>
                <a:ea typeface="Helvetica Light"/>
              </a:rPr>
              <a:t>Front-end</a:t>
            </a:r>
            <a:endParaRPr b="0" lang="en-US" sz="1800" spc="-1" strike="noStrike">
              <a:solidFill>
                <a:srgbClr val="000000"/>
              </a:solidFill>
              <a:uFill>
                <a:solidFill>
                  <a:srgbClr val="ffffff"/>
                </a:solidFill>
              </a:uFill>
              <a:latin typeface="Arial"/>
            </a:endParaRPr>
          </a:p>
        </p:txBody>
      </p:sp>
      <p:sp>
        <p:nvSpPr>
          <p:cNvPr id="327" name="CustomShape 17"/>
          <p:cNvSpPr/>
          <p:nvPr/>
        </p:nvSpPr>
        <p:spPr>
          <a:xfrm>
            <a:off x="11557080" y="4172400"/>
            <a:ext cx="1269720" cy="1269720"/>
          </a:xfrm>
          <a:custGeom>
            <a:avLst/>
            <a:gdLst/>
            <a:ahLst/>
            <a:rect l="l" t="t"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600" spc="-1" strike="noStrike">
                <a:solidFill>
                  <a:srgbClr val="034336"/>
                </a:solidFill>
                <a:uFill>
                  <a:solidFill>
                    <a:srgbClr val="ffffff"/>
                  </a:solidFill>
                </a:uFill>
                <a:latin typeface="Helvetica Light"/>
                <a:ea typeface="Helvetica Light"/>
              </a:rPr>
              <a:t>B</a:t>
            </a:r>
            <a:endParaRPr b="0" lang="en-US" sz="1800" spc="-1" strike="noStrike">
              <a:solidFill>
                <a:srgbClr val="000000"/>
              </a:solidFill>
              <a:uFill>
                <a:solidFill>
                  <a:srgbClr val="ffffff"/>
                </a:solidFill>
              </a:uFill>
              <a:latin typeface="Arial"/>
            </a:endParaRPr>
          </a:p>
        </p:txBody>
      </p:sp>
      <p:sp>
        <p:nvSpPr>
          <p:cNvPr id="328" name="CustomShape 18"/>
          <p:cNvSpPr/>
          <p:nvPr/>
        </p:nvSpPr>
        <p:spPr>
          <a:xfrm>
            <a:off x="12978000" y="4527720"/>
            <a:ext cx="2772720" cy="55908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3000" spc="-1" strike="noStrike">
                <a:solidFill>
                  <a:srgbClr val="ffffff"/>
                </a:solidFill>
                <a:uFill>
                  <a:solidFill>
                    <a:srgbClr val="ffffff"/>
                  </a:solidFill>
                </a:uFill>
                <a:latin typeface="Open Sans"/>
                <a:ea typeface="Open Sans"/>
              </a:rPr>
              <a:t>Main Exchange</a:t>
            </a:r>
            <a:endParaRPr b="0" lang="en-US" sz="1800" spc="-1" strike="noStrike">
              <a:solidFill>
                <a:srgbClr val="000000"/>
              </a:solidFill>
              <a:uFill>
                <a:solidFill>
                  <a:srgbClr val="ffffff"/>
                </a:solidFill>
              </a:uFill>
              <a:latin typeface="Arial"/>
            </a:endParaRPr>
          </a:p>
        </p:txBody>
      </p:sp>
      <p:sp>
        <p:nvSpPr>
          <p:cNvPr id="329" name="CustomShape 19"/>
          <p:cNvSpPr/>
          <p:nvPr/>
        </p:nvSpPr>
        <p:spPr>
          <a:xfrm>
            <a:off x="10148040" y="2839680"/>
            <a:ext cx="4087800" cy="71100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Connection Adapter</a:t>
            </a:r>
            <a:endParaRPr b="0" lang="en-US" sz="1800" spc="-1" strike="noStrike">
              <a:solidFill>
                <a:srgbClr val="000000"/>
              </a:solidFill>
              <a:uFill>
                <a:solidFill>
                  <a:srgbClr val="ffffff"/>
                </a:solidFill>
              </a:uFill>
              <a:latin typeface="Arial"/>
            </a:endParaRPr>
          </a:p>
        </p:txBody>
      </p:sp>
      <p:sp>
        <p:nvSpPr>
          <p:cNvPr id="330" name="CustomShape 20"/>
          <p:cNvSpPr/>
          <p:nvPr/>
        </p:nvSpPr>
        <p:spPr>
          <a:xfrm>
            <a:off x="9181080" y="6037560"/>
            <a:ext cx="2998440" cy="684360"/>
          </a:xfrm>
          <a:custGeom>
            <a:avLst/>
            <a:gdLst/>
            <a:ahLst/>
            <a:rect l="l" t="t" r="r" b="b"/>
            <a:pathLst>
              <a:path w="20633" h="21135">
                <a:moveTo>
                  <a:pt x="20633" y="23"/>
                </a:moveTo>
                <a:cubicBezTo>
                  <a:pt x="5874" y="-465"/>
                  <a:pt x="-967" y="6572"/>
                  <a:pt x="110" y="21135"/>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331" name="Line 21"/>
          <p:cNvSpPr/>
          <p:nvPr/>
        </p:nvSpPr>
        <p:spPr>
          <a:xfrm>
            <a:off x="12191760" y="5488560"/>
            <a:ext cx="0" cy="569520"/>
          </a:xfrm>
          <a:prstGeom prst="line">
            <a:avLst/>
          </a:prstGeom>
          <a:ln w="38160">
            <a:solidFill>
              <a:srgbClr val="ffffff"/>
            </a:solidFill>
            <a:custDash>
              <a:ds d="200000" sp="200000"/>
            </a:custDash>
            <a:miter/>
            <a:headEnd len="med" type="triangle" w="med"/>
          </a:ln>
        </p:spPr>
        <p:style>
          <a:lnRef idx="0"/>
          <a:fillRef idx="0"/>
          <a:effectRef idx="0"/>
          <a:fontRef idx="minor"/>
        </p:style>
      </p:sp>
      <p:sp>
        <p:nvSpPr>
          <p:cNvPr id="332" name="Line 22"/>
          <p:cNvSpPr/>
          <p:nvPr/>
        </p:nvSpPr>
        <p:spPr>
          <a:xfrm flipV="1">
            <a:off x="12192120" y="3575880"/>
            <a:ext cx="0" cy="562680"/>
          </a:xfrm>
          <a:prstGeom prst="line">
            <a:avLst/>
          </a:prstGeom>
          <a:ln w="38160">
            <a:solidFill>
              <a:srgbClr val="ffffff"/>
            </a:solidFill>
            <a:miter/>
            <a:headEnd len="med" type="triangle" w="med"/>
            <a:tailEnd len="med" type="triangle" w="med"/>
          </a:ln>
        </p:spPr>
        <p:style>
          <a:lnRef idx="0"/>
          <a:fillRef idx="0"/>
          <a:effectRef idx="0"/>
          <a:fontRef idx="minor"/>
        </p:style>
      </p:sp>
      <p:sp>
        <p:nvSpPr>
          <p:cNvPr id="333" name="CustomShape 23"/>
          <p:cNvSpPr/>
          <p:nvPr/>
        </p:nvSpPr>
        <p:spPr>
          <a:xfrm>
            <a:off x="12229200" y="6037560"/>
            <a:ext cx="2998440" cy="684360"/>
          </a:xfrm>
          <a:custGeom>
            <a:avLst/>
            <a:gdLst/>
            <a:ahLst/>
            <a:rect l="l" t="t" r="r" b="b"/>
            <a:pathLst>
              <a:path w="20633" h="21135">
                <a:moveTo>
                  <a:pt x="0" y="23"/>
                </a:moveTo>
                <a:cubicBezTo>
                  <a:pt x="14759" y="-465"/>
                  <a:pt x="21600" y="6572"/>
                  <a:pt x="20523" y="21135"/>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334" name="CustomShape 24"/>
          <p:cNvSpPr/>
          <p:nvPr/>
        </p:nvSpPr>
        <p:spPr>
          <a:xfrm>
            <a:off x="7796520" y="683064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Messages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Handler</a:t>
            </a:r>
            <a:endParaRPr b="0" lang="en-US" sz="1800" spc="-1" strike="noStrike">
              <a:solidFill>
                <a:srgbClr val="000000"/>
              </a:solidFill>
              <a:uFill>
                <a:solidFill>
                  <a:srgbClr val="ffffff"/>
                </a:solidFill>
              </a:uFill>
              <a:latin typeface="Arial"/>
            </a:endParaRPr>
          </a:p>
        </p:txBody>
      </p:sp>
      <p:sp>
        <p:nvSpPr>
          <p:cNvPr id="335" name="CustomShape 25"/>
          <p:cNvSpPr/>
          <p:nvPr/>
        </p:nvSpPr>
        <p:spPr>
          <a:xfrm>
            <a:off x="13754520" y="683064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Notifications Handler</a:t>
            </a:r>
            <a:endParaRPr b="0" lang="en-US" sz="1800" spc="-1" strike="noStrike">
              <a:solidFill>
                <a:srgbClr val="000000"/>
              </a:solidFill>
              <a:uFill>
                <a:solidFill>
                  <a:srgbClr val="ffffff"/>
                </a:solidFill>
              </a:uFill>
              <a:latin typeface="Arial"/>
            </a:endParaRPr>
          </a:p>
        </p:txBody>
      </p:sp>
      <p:sp>
        <p:nvSpPr>
          <p:cNvPr id="336" name="CustomShape 26"/>
          <p:cNvSpPr/>
          <p:nvPr/>
        </p:nvSpPr>
        <p:spPr>
          <a:xfrm>
            <a:off x="14472360" y="2901960"/>
            <a:ext cx="5631840" cy="55908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3000" spc="-1" strike="noStrike">
                <a:solidFill>
                  <a:srgbClr val="ffffff"/>
                </a:solidFill>
                <a:uFill>
                  <a:solidFill>
                    <a:srgbClr val="ffffff"/>
                  </a:solidFill>
                </a:uFill>
                <a:latin typeface="Open Sans"/>
                <a:ea typeface="Open Sans"/>
              </a:rPr>
              <a:t>STOMP, Custom WS Protocol, …</a:t>
            </a:r>
            <a:endParaRPr b="0" lang="en-US" sz="1800" spc="-1" strike="noStrike">
              <a:solidFill>
                <a:srgbClr val="000000"/>
              </a:solidFill>
              <a:uFill>
                <a:solidFill>
                  <a:srgbClr val="ffffff"/>
                </a:solidFill>
              </a:uFill>
              <a:latin typeface="Arial"/>
            </a:endParaRPr>
          </a:p>
        </p:txBody>
      </p:sp>
      <p:sp>
        <p:nvSpPr>
          <p:cNvPr id="337" name="CustomShape 27"/>
          <p:cNvSpPr/>
          <p:nvPr/>
        </p:nvSpPr>
        <p:spPr>
          <a:xfrm>
            <a:off x="10148040" y="934560"/>
            <a:ext cx="4087800" cy="711000"/>
          </a:xfrm>
          <a:prstGeom prst="rect">
            <a:avLst/>
          </a:prstGeom>
          <a:solidFill>
            <a:srgbClr val="011a97"/>
          </a:solidFill>
          <a:ln w="12600">
            <a:noFill/>
          </a:ln>
        </p:spPr>
        <p:style>
          <a:lnRef idx="0"/>
          <a:fillRef idx="0"/>
          <a:effectRef idx="0"/>
          <a:fontRef idx="minor"/>
        </p:style>
        <p:txBody>
          <a:bodyPr lIns="0" rIns="0" tIns="0" bIns="0" anchor="ctr"/>
          <a:p>
            <a:pPr algn="ctr">
              <a:lnSpc>
                <a:spcPct val="100000"/>
              </a:lnSpc>
            </a:pPr>
            <a:r>
              <a:rPr b="0" lang="en-US" sz="3000" spc="-1" strike="noStrike">
                <a:solidFill>
                  <a:srgbClr val="ffffff"/>
                </a:solidFill>
                <a:uFill>
                  <a:solidFill>
                    <a:srgbClr val="ffffff"/>
                  </a:solidFill>
                </a:uFill>
                <a:latin typeface="Helvetica Light"/>
                <a:ea typeface="Helvetica Light"/>
              </a:rPr>
              <a:t>Connection Adapter</a:t>
            </a:r>
            <a:endParaRPr b="0" lang="en-US" sz="1800" spc="-1" strike="noStrike">
              <a:solidFill>
                <a:srgbClr val="000000"/>
              </a:solidFill>
              <a:uFill>
                <a:solidFill>
                  <a:srgbClr val="ffffff"/>
                </a:solidFill>
              </a:uFill>
              <a:latin typeface="Arial"/>
            </a:endParaRPr>
          </a:p>
        </p:txBody>
      </p:sp>
    </p:spTree>
  </p:cSld>
  <p:timing>
    <p:tnLst>
      <p:par>
        <p:cTn id="116" dur="indefinite" restart="never" nodeType="tmRoot">
          <p:childTnLst>
            <p:seq>
              <p:cTn id="117"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abc9c"/>
        </a:solidFill>
      </p:bgPr>
    </p:bg>
    <p:spTree>
      <p:nvGrpSpPr>
        <p:cNvPr id="1" name=""/>
        <p:cNvGrpSpPr/>
        <p:nvPr/>
      </p:nvGrpSpPr>
      <p:grpSpPr>
        <a:xfrm>
          <a:off x="0" y="0"/>
          <a:ext cx="0" cy="0"/>
          <a:chOff x="0" y="0"/>
          <a:chExt cx="0" cy="0"/>
        </a:xfrm>
      </p:grpSpPr>
      <p:sp>
        <p:nvSpPr>
          <p:cNvPr id="338" name="CustomShape 1"/>
          <p:cNvSpPr/>
          <p:nvPr/>
        </p:nvSpPr>
        <p:spPr>
          <a:xfrm>
            <a:off x="-24120" y="9684360"/>
            <a:ext cx="24431760" cy="1991160"/>
          </a:xfrm>
          <a:prstGeom prst="rect">
            <a:avLst/>
          </a:prstGeom>
          <a:solidFill>
            <a:srgbClr val="011a97"/>
          </a:solidFill>
          <a:ln w="12600">
            <a:noFill/>
          </a:ln>
        </p:spPr>
        <p:style>
          <a:lnRef idx="0"/>
          <a:fillRef idx="0"/>
          <a:effectRef idx="0"/>
          <a:fontRef idx="minor"/>
        </p:style>
      </p:sp>
      <p:sp>
        <p:nvSpPr>
          <p:cNvPr id="339" name="CustomShape 2"/>
          <p:cNvSpPr/>
          <p:nvPr/>
        </p:nvSpPr>
        <p:spPr>
          <a:xfrm>
            <a:off x="358200" y="12551040"/>
            <a:ext cx="4011840" cy="864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5000" spc="-1" strike="noStrike">
                <a:solidFill>
                  <a:srgbClr val="ffffff"/>
                </a:solidFill>
                <a:uFill>
                  <a:solidFill>
                    <a:srgbClr val="ffffff"/>
                  </a:solidFill>
                </a:uFill>
                <a:latin typeface="Open Sans Light"/>
                <a:ea typeface="Open Sans Light"/>
              </a:rPr>
              <a:t>The front-end</a:t>
            </a:r>
            <a:endParaRPr b="0" lang="en-US" sz="1800" spc="-1" strike="noStrike">
              <a:solidFill>
                <a:srgbClr val="000000"/>
              </a:solidFill>
              <a:uFill>
                <a:solidFill>
                  <a:srgbClr val="ffffff"/>
                </a:solidFill>
              </a:uFill>
              <a:latin typeface="Arial"/>
            </a:endParaRPr>
          </a:p>
        </p:txBody>
      </p:sp>
      <p:sp>
        <p:nvSpPr>
          <p:cNvPr id="340" name="CustomShape 3"/>
          <p:cNvSpPr/>
          <p:nvPr/>
        </p:nvSpPr>
        <p:spPr>
          <a:xfrm>
            <a:off x="3513600" y="10172160"/>
            <a:ext cx="17355960" cy="101556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6000" spc="-1" strike="noStrike">
                <a:solidFill>
                  <a:srgbClr val="ffffff"/>
                </a:solidFill>
                <a:uFill>
                  <a:solidFill>
                    <a:srgbClr val="ffffff"/>
                  </a:solidFill>
                </a:uFill>
                <a:latin typeface="Helvetica Light"/>
                <a:ea typeface="Helvetica Light"/>
              </a:rPr>
              <a:t>This is how a piece of STOMP protocol looks like…</a:t>
            </a:r>
            <a:endParaRPr b="0" lang="en-US" sz="1800" spc="-1" strike="noStrike">
              <a:solidFill>
                <a:srgbClr val="000000"/>
              </a:solidFill>
              <a:uFill>
                <a:solidFill>
                  <a:srgbClr val="ffffff"/>
                </a:solidFill>
              </a:uFill>
              <a:latin typeface="Arial"/>
            </a:endParaRPr>
          </a:p>
        </p:txBody>
      </p:sp>
      <p:sp>
        <p:nvSpPr>
          <p:cNvPr id="341" name="CustomShape 4"/>
          <p:cNvSpPr/>
          <p:nvPr/>
        </p:nvSpPr>
        <p:spPr>
          <a:xfrm>
            <a:off x="11538000" y="-522000"/>
            <a:ext cx="1307160" cy="1307160"/>
          </a:xfrm>
          <a:custGeom>
            <a:avLst/>
            <a:gdLst/>
            <a:ahLst/>
            <a:rect l="l" t="t"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600" spc="-1" strike="noStrike">
                <a:solidFill>
                  <a:srgbClr val="034336"/>
                </a:solidFill>
                <a:uFill>
                  <a:solidFill>
                    <a:srgbClr val="ffffff"/>
                  </a:solidFill>
                </a:uFill>
                <a:latin typeface="Helvetica Light"/>
                <a:ea typeface="Helvetica Light"/>
              </a:rPr>
              <a:t>B</a:t>
            </a:r>
            <a:endParaRPr b="0" lang="en-US" sz="1800" spc="-1" strike="noStrike">
              <a:solidFill>
                <a:srgbClr val="000000"/>
              </a:solidFill>
              <a:uFill>
                <a:solidFill>
                  <a:srgbClr val="ffffff"/>
                </a:solidFill>
              </a:uFill>
              <a:latin typeface="Arial"/>
            </a:endParaRPr>
          </a:p>
        </p:txBody>
      </p:sp>
      <p:sp>
        <p:nvSpPr>
          <p:cNvPr id="342" name="CustomShape 5"/>
          <p:cNvSpPr/>
          <p:nvPr/>
        </p:nvSpPr>
        <p:spPr>
          <a:xfrm>
            <a:off x="4189320" y="-393588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Messages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343" name="CustomShape 6"/>
          <p:cNvSpPr/>
          <p:nvPr/>
        </p:nvSpPr>
        <p:spPr>
          <a:xfrm>
            <a:off x="10857600" y="-393588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Metrics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344" name="CustomShape 7"/>
          <p:cNvSpPr/>
          <p:nvPr/>
        </p:nvSpPr>
        <p:spPr>
          <a:xfrm>
            <a:off x="17526240" y="-393588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Hooks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345" name="Line 8"/>
          <p:cNvSpPr/>
          <p:nvPr/>
        </p:nvSpPr>
        <p:spPr>
          <a:xfrm flipV="1">
            <a:off x="12191760" y="1814040"/>
            <a:ext cx="0" cy="938160"/>
          </a:xfrm>
          <a:prstGeom prst="line">
            <a:avLst/>
          </a:prstGeom>
          <a:ln w="38160">
            <a:solidFill>
              <a:srgbClr val="ffffff"/>
            </a:solidFill>
            <a:miter/>
            <a:headEnd len="med" type="triangle" w="med"/>
            <a:tailEnd len="med" type="triangle" w="med"/>
          </a:ln>
        </p:spPr>
        <p:style>
          <a:lnRef idx="0"/>
          <a:fillRef idx="0"/>
          <a:effectRef idx="0"/>
          <a:fontRef idx="minor"/>
        </p:style>
      </p:sp>
      <p:sp>
        <p:nvSpPr>
          <p:cNvPr id="346" name="CustomShape 9"/>
          <p:cNvSpPr/>
          <p:nvPr/>
        </p:nvSpPr>
        <p:spPr>
          <a:xfrm>
            <a:off x="6451560" y="-1422720"/>
            <a:ext cx="3240720" cy="52380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2500" spc="-1" strike="noStrike">
                <a:solidFill>
                  <a:srgbClr val="ffffff"/>
                </a:solidFill>
                <a:uFill>
                  <a:solidFill>
                    <a:srgbClr val="ffffff"/>
                  </a:solidFill>
                </a:uFill>
                <a:latin typeface="Andale Mono"/>
                <a:ea typeface="Andale Mono"/>
              </a:rPr>
              <a:t>v1.messages.new</a:t>
            </a:r>
            <a:endParaRPr b="0" lang="en-US" sz="1800" spc="-1" strike="noStrike">
              <a:solidFill>
                <a:srgbClr val="000000"/>
              </a:solidFill>
              <a:uFill>
                <a:solidFill>
                  <a:srgbClr val="ffffff"/>
                </a:solidFill>
              </a:uFill>
              <a:latin typeface="Arial"/>
            </a:endParaRPr>
          </a:p>
        </p:txBody>
      </p:sp>
      <p:sp>
        <p:nvSpPr>
          <p:cNvPr id="347" name="CustomShape 10"/>
          <p:cNvSpPr/>
          <p:nvPr/>
        </p:nvSpPr>
        <p:spPr>
          <a:xfrm>
            <a:off x="13044960" y="-188640"/>
            <a:ext cx="4087800" cy="64044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3000" spc="-1" strike="noStrike">
                <a:solidFill>
                  <a:srgbClr val="ffffff"/>
                </a:solidFill>
                <a:uFill>
                  <a:solidFill>
                    <a:srgbClr val="ffffff"/>
                  </a:solidFill>
                </a:uFill>
                <a:latin typeface="Open Sans"/>
                <a:ea typeface="Open Sans"/>
              </a:rPr>
              <a:t>Main Exchange</a:t>
            </a:r>
            <a:endParaRPr b="0" lang="en-US" sz="1800" spc="-1" strike="noStrike">
              <a:solidFill>
                <a:srgbClr val="000000"/>
              </a:solidFill>
              <a:uFill>
                <a:solidFill>
                  <a:srgbClr val="ffffff"/>
                </a:solidFill>
              </a:uFill>
              <a:latin typeface="Arial"/>
            </a:endParaRPr>
          </a:p>
        </p:txBody>
      </p:sp>
      <p:sp>
        <p:nvSpPr>
          <p:cNvPr id="348" name="CustomShape 11"/>
          <p:cNvSpPr/>
          <p:nvPr/>
        </p:nvSpPr>
        <p:spPr>
          <a:xfrm>
            <a:off x="5459760" y="-2452680"/>
            <a:ext cx="6750720" cy="1046880"/>
          </a:xfrm>
          <a:custGeom>
            <a:avLst/>
            <a:gdLst/>
            <a:ahLst/>
            <a:rect l="l" t="t" r="r" b="b"/>
            <a:pathLst>
              <a:path w="21061" h="21600">
                <a:moveTo>
                  <a:pt x="21061" y="21600"/>
                </a:moveTo>
                <a:cubicBezTo>
                  <a:pt x="6471" y="17247"/>
                  <a:pt x="-539" y="10047"/>
                  <a:pt x="32" y="0"/>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349" name="CustomShape 12"/>
          <p:cNvSpPr/>
          <p:nvPr/>
        </p:nvSpPr>
        <p:spPr>
          <a:xfrm>
            <a:off x="12197160" y="-2459160"/>
            <a:ext cx="6729840" cy="1053360"/>
          </a:xfrm>
          <a:custGeom>
            <a:avLst/>
            <a:gdLst/>
            <a:ahLst/>
            <a:rect l="l" t="t" r="r" b="b"/>
            <a:pathLst>
              <a:path w="21059" h="21600">
                <a:moveTo>
                  <a:pt x="0" y="21600"/>
                </a:moveTo>
                <a:cubicBezTo>
                  <a:pt x="14591" y="17183"/>
                  <a:pt x="21600" y="9983"/>
                  <a:pt x="21026" y="0"/>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350" name="Line 13"/>
          <p:cNvSpPr/>
          <p:nvPr/>
        </p:nvSpPr>
        <p:spPr>
          <a:xfrm flipV="1">
            <a:off x="12191760" y="-2453040"/>
            <a:ext cx="0" cy="1806480"/>
          </a:xfrm>
          <a:prstGeom prst="line">
            <a:avLst/>
          </a:prstGeom>
          <a:ln w="38160">
            <a:solidFill>
              <a:srgbClr val="ffffff"/>
            </a:solidFill>
            <a:custDash>
              <a:ds d="200000" sp="200000"/>
            </a:custDash>
            <a:miter/>
            <a:headEnd len="med" type="triangle" w="med"/>
            <a:tailEnd len="med" type="triangle" w="med"/>
          </a:ln>
        </p:spPr>
        <p:style>
          <a:lnRef idx="0"/>
          <a:fillRef idx="0"/>
          <a:effectRef idx="0"/>
          <a:fontRef idx="minor"/>
        </p:style>
      </p:sp>
      <p:sp>
        <p:nvSpPr>
          <p:cNvPr id="351" name="Line 14"/>
          <p:cNvSpPr/>
          <p:nvPr/>
        </p:nvSpPr>
        <p:spPr>
          <a:xfrm>
            <a:off x="1800" y="2400120"/>
            <a:ext cx="24379920" cy="0"/>
          </a:xfrm>
          <a:prstGeom prst="line">
            <a:avLst/>
          </a:prstGeom>
          <a:ln w="76320">
            <a:solidFill>
              <a:srgbClr val="bc3225"/>
            </a:solidFill>
            <a:custDash>
              <a:ds d="200000" sp="200000"/>
            </a:custDash>
            <a:miter/>
          </a:ln>
        </p:spPr>
        <p:style>
          <a:lnRef idx="0"/>
          <a:fillRef idx="0"/>
          <a:effectRef idx="0"/>
          <a:fontRef idx="minor"/>
        </p:style>
      </p:sp>
      <p:sp>
        <p:nvSpPr>
          <p:cNvPr id="352" name="CustomShape 15"/>
          <p:cNvSpPr/>
          <p:nvPr/>
        </p:nvSpPr>
        <p:spPr>
          <a:xfrm>
            <a:off x="200880" y="1474560"/>
            <a:ext cx="2248560" cy="711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4000" spc="-1" strike="noStrike">
                <a:solidFill>
                  <a:srgbClr val="ffffff"/>
                </a:solidFill>
                <a:uFill>
                  <a:solidFill>
                    <a:srgbClr val="ffffff"/>
                  </a:solidFill>
                </a:uFill>
                <a:latin typeface="Helvetica Light"/>
                <a:ea typeface="Helvetica Light"/>
              </a:rPr>
              <a:t>Back-end</a:t>
            </a:r>
            <a:endParaRPr b="0" lang="en-US" sz="1800" spc="-1" strike="noStrike">
              <a:solidFill>
                <a:srgbClr val="000000"/>
              </a:solidFill>
              <a:uFill>
                <a:solidFill>
                  <a:srgbClr val="ffffff"/>
                </a:solidFill>
              </a:uFill>
              <a:latin typeface="Arial"/>
            </a:endParaRPr>
          </a:p>
        </p:txBody>
      </p:sp>
      <p:sp>
        <p:nvSpPr>
          <p:cNvPr id="353" name="CustomShape 16"/>
          <p:cNvSpPr/>
          <p:nvPr/>
        </p:nvSpPr>
        <p:spPr>
          <a:xfrm>
            <a:off x="168120" y="2541240"/>
            <a:ext cx="2304720" cy="711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4000" spc="-1" strike="noStrike">
                <a:solidFill>
                  <a:srgbClr val="ffffff"/>
                </a:solidFill>
                <a:uFill>
                  <a:solidFill>
                    <a:srgbClr val="ffffff"/>
                  </a:solidFill>
                </a:uFill>
                <a:latin typeface="Helvetica Light"/>
                <a:ea typeface="Helvetica Light"/>
              </a:rPr>
              <a:t>Front-end</a:t>
            </a:r>
            <a:endParaRPr b="0" lang="en-US" sz="1800" spc="-1" strike="noStrike">
              <a:solidFill>
                <a:srgbClr val="000000"/>
              </a:solidFill>
              <a:uFill>
                <a:solidFill>
                  <a:srgbClr val="ffffff"/>
                </a:solidFill>
              </a:uFill>
              <a:latin typeface="Arial"/>
            </a:endParaRPr>
          </a:p>
        </p:txBody>
      </p:sp>
      <p:sp>
        <p:nvSpPr>
          <p:cNvPr id="354" name="CustomShape 17"/>
          <p:cNvSpPr/>
          <p:nvPr/>
        </p:nvSpPr>
        <p:spPr>
          <a:xfrm>
            <a:off x="11557080" y="4172400"/>
            <a:ext cx="1269720" cy="1269720"/>
          </a:xfrm>
          <a:custGeom>
            <a:avLst/>
            <a:gdLst/>
            <a:ahLst/>
            <a:rect l="l" t="t"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600" spc="-1" strike="noStrike">
                <a:solidFill>
                  <a:srgbClr val="034336"/>
                </a:solidFill>
                <a:uFill>
                  <a:solidFill>
                    <a:srgbClr val="ffffff"/>
                  </a:solidFill>
                </a:uFill>
                <a:latin typeface="Helvetica Light"/>
                <a:ea typeface="Helvetica Light"/>
              </a:rPr>
              <a:t>B</a:t>
            </a:r>
            <a:endParaRPr b="0" lang="en-US" sz="1800" spc="-1" strike="noStrike">
              <a:solidFill>
                <a:srgbClr val="000000"/>
              </a:solidFill>
              <a:uFill>
                <a:solidFill>
                  <a:srgbClr val="ffffff"/>
                </a:solidFill>
              </a:uFill>
              <a:latin typeface="Arial"/>
            </a:endParaRPr>
          </a:p>
        </p:txBody>
      </p:sp>
      <p:sp>
        <p:nvSpPr>
          <p:cNvPr id="355" name="CustomShape 18"/>
          <p:cNvSpPr/>
          <p:nvPr/>
        </p:nvSpPr>
        <p:spPr>
          <a:xfrm>
            <a:off x="12978000" y="4527720"/>
            <a:ext cx="2772720" cy="55908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3000" spc="-1" strike="noStrike">
                <a:solidFill>
                  <a:srgbClr val="ffffff"/>
                </a:solidFill>
                <a:uFill>
                  <a:solidFill>
                    <a:srgbClr val="ffffff"/>
                  </a:solidFill>
                </a:uFill>
                <a:latin typeface="Open Sans"/>
                <a:ea typeface="Open Sans"/>
              </a:rPr>
              <a:t>Main Exchange</a:t>
            </a:r>
            <a:endParaRPr b="0" lang="en-US" sz="1800" spc="-1" strike="noStrike">
              <a:solidFill>
                <a:srgbClr val="000000"/>
              </a:solidFill>
              <a:uFill>
                <a:solidFill>
                  <a:srgbClr val="ffffff"/>
                </a:solidFill>
              </a:uFill>
              <a:latin typeface="Arial"/>
            </a:endParaRPr>
          </a:p>
        </p:txBody>
      </p:sp>
      <p:sp>
        <p:nvSpPr>
          <p:cNvPr id="356" name="CustomShape 19"/>
          <p:cNvSpPr/>
          <p:nvPr/>
        </p:nvSpPr>
        <p:spPr>
          <a:xfrm>
            <a:off x="10148040" y="2839680"/>
            <a:ext cx="4087800" cy="71100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Connection Adapter</a:t>
            </a:r>
            <a:endParaRPr b="0" lang="en-US" sz="1800" spc="-1" strike="noStrike">
              <a:solidFill>
                <a:srgbClr val="000000"/>
              </a:solidFill>
              <a:uFill>
                <a:solidFill>
                  <a:srgbClr val="ffffff"/>
                </a:solidFill>
              </a:uFill>
              <a:latin typeface="Arial"/>
            </a:endParaRPr>
          </a:p>
        </p:txBody>
      </p:sp>
      <p:sp>
        <p:nvSpPr>
          <p:cNvPr id="357" name="CustomShape 20"/>
          <p:cNvSpPr/>
          <p:nvPr/>
        </p:nvSpPr>
        <p:spPr>
          <a:xfrm>
            <a:off x="9181080" y="6037560"/>
            <a:ext cx="2998440" cy="684360"/>
          </a:xfrm>
          <a:custGeom>
            <a:avLst/>
            <a:gdLst/>
            <a:ahLst/>
            <a:rect l="l" t="t" r="r" b="b"/>
            <a:pathLst>
              <a:path w="20633" h="21135">
                <a:moveTo>
                  <a:pt x="20633" y="23"/>
                </a:moveTo>
                <a:cubicBezTo>
                  <a:pt x="5874" y="-465"/>
                  <a:pt x="-967" y="6572"/>
                  <a:pt x="110" y="21135"/>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358" name="Line 21"/>
          <p:cNvSpPr/>
          <p:nvPr/>
        </p:nvSpPr>
        <p:spPr>
          <a:xfrm>
            <a:off x="12191760" y="5488560"/>
            <a:ext cx="0" cy="569520"/>
          </a:xfrm>
          <a:prstGeom prst="line">
            <a:avLst/>
          </a:prstGeom>
          <a:ln w="38160">
            <a:solidFill>
              <a:srgbClr val="ffffff"/>
            </a:solidFill>
            <a:custDash>
              <a:ds d="200000" sp="200000"/>
            </a:custDash>
            <a:miter/>
            <a:headEnd len="med" type="triangle" w="med"/>
          </a:ln>
        </p:spPr>
        <p:style>
          <a:lnRef idx="0"/>
          <a:fillRef idx="0"/>
          <a:effectRef idx="0"/>
          <a:fontRef idx="minor"/>
        </p:style>
      </p:sp>
      <p:sp>
        <p:nvSpPr>
          <p:cNvPr id="359" name="Line 22"/>
          <p:cNvSpPr/>
          <p:nvPr/>
        </p:nvSpPr>
        <p:spPr>
          <a:xfrm flipV="1">
            <a:off x="12192120" y="3575880"/>
            <a:ext cx="0" cy="562680"/>
          </a:xfrm>
          <a:prstGeom prst="line">
            <a:avLst/>
          </a:prstGeom>
          <a:ln w="38160">
            <a:solidFill>
              <a:srgbClr val="ffffff"/>
            </a:solidFill>
            <a:miter/>
            <a:headEnd len="med" type="triangle" w="med"/>
            <a:tailEnd len="med" type="triangle" w="med"/>
          </a:ln>
        </p:spPr>
        <p:style>
          <a:lnRef idx="0"/>
          <a:fillRef idx="0"/>
          <a:effectRef idx="0"/>
          <a:fontRef idx="minor"/>
        </p:style>
      </p:sp>
      <p:sp>
        <p:nvSpPr>
          <p:cNvPr id="360" name="CustomShape 23"/>
          <p:cNvSpPr/>
          <p:nvPr/>
        </p:nvSpPr>
        <p:spPr>
          <a:xfrm>
            <a:off x="12229200" y="6037560"/>
            <a:ext cx="2998440" cy="684360"/>
          </a:xfrm>
          <a:custGeom>
            <a:avLst/>
            <a:gdLst/>
            <a:ahLst/>
            <a:rect l="l" t="t" r="r" b="b"/>
            <a:pathLst>
              <a:path w="20633" h="21135">
                <a:moveTo>
                  <a:pt x="0" y="23"/>
                </a:moveTo>
                <a:cubicBezTo>
                  <a:pt x="14759" y="-465"/>
                  <a:pt x="21600" y="6572"/>
                  <a:pt x="20523" y="21135"/>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361" name="CustomShape 24"/>
          <p:cNvSpPr/>
          <p:nvPr/>
        </p:nvSpPr>
        <p:spPr>
          <a:xfrm>
            <a:off x="7796520" y="683064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Messages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Handler</a:t>
            </a:r>
            <a:endParaRPr b="0" lang="en-US" sz="1800" spc="-1" strike="noStrike">
              <a:solidFill>
                <a:srgbClr val="000000"/>
              </a:solidFill>
              <a:uFill>
                <a:solidFill>
                  <a:srgbClr val="ffffff"/>
                </a:solidFill>
              </a:uFill>
              <a:latin typeface="Arial"/>
            </a:endParaRPr>
          </a:p>
        </p:txBody>
      </p:sp>
      <p:sp>
        <p:nvSpPr>
          <p:cNvPr id="362" name="CustomShape 25"/>
          <p:cNvSpPr/>
          <p:nvPr/>
        </p:nvSpPr>
        <p:spPr>
          <a:xfrm>
            <a:off x="13754520" y="683064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Notifications Handler</a:t>
            </a:r>
            <a:endParaRPr b="0" lang="en-US" sz="1800" spc="-1" strike="noStrike">
              <a:solidFill>
                <a:srgbClr val="000000"/>
              </a:solidFill>
              <a:uFill>
                <a:solidFill>
                  <a:srgbClr val="ffffff"/>
                </a:solidFill>
              </a:uFill>
              <a:latin typeface="Arial"/>
            </a:endParaRPr>
          </a:p>
        </p:txBody>
      </p:sp>
      <p:sp>
        <p:nvSpPr>
          <p:cNvPr id="363" name="CustomShape 26"/>
          <p:cNvSpPr/>
          <p:nvPr/>
        </p:nvSpPr>
        <p:spPr>
          <a:xfrm>
            <a:off x="14472360" y="2901960"/>
            <a:ext cx="5631840" cy="55908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3000" spc="-1" strike="noStrike">
                <a:solidFill>
                  <a:srgbClr val="ffffff"/>
                </a:solidFill>
                <a:uFill>
                  <a:solidFill>
                    <a:srgbClr val="ffffff"/>
                  </a:solidFill>
                </a:uFill>
                <a:latin typeface="Open Sans"/>
                <a:ea typeface="Open Sans"/>
              </a:rPr>
              <a:t>STOMP, Custom WS Protocol, …</a:t>
            </a:r>
            <a:endParaRPr b="0" lang="en-US" sz="1800" spc="-1" strike="noStrike">
              <a:solidFill>
                <a:srgbClr val="000000"/>
              </a:solidFill>
              <a:uFill>
                <a:solidFill>
                  <a:srgbClr val="ffffff"/>
                </a:solidFill>
              </a:uFill>
              <a:latin typeface="Arial"/>
            </a:endParaRPr>
          </a:p>
        </p:txBody>
      </p:sp>
      <p:sp>
        <p:nvSpPr>
          <p:cNvPr id="364" name="CustomShape 27"/>
          <p:cNvSpPr/>
          <p:nvPr/>
        </p:nvSpPr>
        <p:spPr>
          <a:xfrm>
            <a:off x="10148040" y="934560"/>
            <a:ext cx="4087800" cy="711000"/>
          </a:xfrm>
          <a:prstGeom prst="rect">
            <a:avLst/>
          </a:prstGeom>
          <a:solidFill>
            <a:srgbClr val="011a97"/>
          </a:solidFill>
          <a:ln w="12600">
            <a:noFill/>
          </a:ln>
        </p:spPr>
        <p:style>
          <a:lnRef idx="0"/>
          <a:fillRef idx="0"/>
          <a:effectRef idx="0"/>
          <a:fontRef idx="minor"/>
        </p:style>
        <p:txBody>
          <a:bodyPr lIns="0" rIns="0" tIns="0" bIns="0" anchor="ctr"/>
          <a:p>
            <a:pPr algn="ctr">
              <a:lnSpc>
                <a:spcPct val="100000"/>
              </a:lnSpc>
            </a:pPr>
            <a:r>
              <a:rPr b="0" lang="en-US" sz="3000" spc="-1" strike="noStrike">
                <a:solidFill>
                  <a:srgbClr val="ffffff"/>
                </a:solidFill>
                <a:uFill>
                  <a:solidFill>
                    <a:srgbClr val="ffffff"/>
                  </a:solidFill>
                </a:uFill>
                <a:latin typeface="Helvetica Light"/>
                <a:ea typeface="Helvetica Light"/>
              </a:rPr>
              <a:t>STOMP</a:t>
            </a:r>
            <a:endParaRPr b="0" lang="en-US" sz="1800" spc="-1" strike="noStrike">
              <a:solidFill>
                <a:srgbClr val="000000"/>
              </a:solidFill>
              <a:uFill>
                <a:solidFill>
                  <a:srgbClr val="ffffff"/>
                </a:solidFill>
              </a:uFill>
              <a:latin typeface="Arial"/>
            </a:endParaRPr>
          </a:p>
        </p:txBody>
      </p:sp>
      <p:sp>
        <p:nvSpPr>
          <p:cNvPr id="365" name="CustomShape 28"/>
          <p:cNvSpPr/>
          <p:nvPr/>
        </p:nvSpPr>
        <p:spPr>
          <a:xfrm>
            <a:off x="283320" y="5608080"/>
            <a:ext cx="7051680" cy="3897000"/>
          </a:xfrm>
          <a:prstGeom prst="rect">
            <a:avLst/>
          </a:prstGeom>
          <a:solidFill>
            <a:srgbClr val="ffffff"/>
          </a:solidFill>
          <a:ln w="12600">
            <a:noFill/>
          </a:ln>
          <a:effectLst>
            <a:outerShdw algn="b" blurRad="190500" dir="5400000" dist="8455" kx="0" ky="0" rotWithShape="0" sx="100000" sy="100000">
              <a:srgbClr val="000000">
                <a:alpha val="31000"/>
              </a:srgbClr>
            </a:outerShdw>
          </a:effectLst>
        </p:spPr>
        <p:style>
          <a:lnRef idx="0"/>
          <a:fillRef idx="0"/>
          <a:effectRef idx="0"/>
          <a:fontRef idx="minor"/>
        </p:style>
        <p:txBody>
          <a:bodyPr lIns="254160" rIns="254160" tIns="254160" bIns="254160" anchor="ctr"/>
          <a:p>
            <a:pPr>
              <a:lnSpc>
                <a:spcPct val="100000"/>
              </a:lnSpc>
            </a:pPr>
            <a:r>
              <a:rPr b="0" lang="en-US" sz="3600" spc="-1" strike="noStrike">
                <a:solidFill>
                  <a:srgbClr val="000000"/>
                </a:solidFill>
                <a:uFill>
                  <a:solidFill>
                    <a:srgbClr val="ffffff"/>
                  </a:solidFill>
                </a:uFill>
                <a:latin typeface="Andale Mono"/>
                <a:ea typeface="Andale Mono"/>
              </a:rPr>
              <a:t>SEND</a:t>
            </a:r>
            <a:endParaRPr b="0" lang="en-US" sz="1800" spc="-1" strike="noStrike">
              <a:solidFill>
                <a:srgbClr val="000000"/>
              </a:solidFill>
              <a:uFill>
                <a:solidFill>
                  <a:srgbClr val="ffffff"/>
                </a:solidFill>
              </a:uFill>
              <a:latin typeface="Arial"/>
            </a:endParaRPr>
          </a:p>
          <a:p>
            <a:pPr>
              <a:lnSpc>
                <a:spcPct val="100000"/>
              </a:lnSpc>
            </a:pPr>
            <a:r>
              <a:rPr b="0" lang="en-US" sz="3600" spc="-1" strike="noStrike">
                <a:solidFill>
                  <a:srgbClr val="000000"/>
                </a:solidFill>
                <a:uFill>
                  <a:solidFill>
                    <a:srgbClr val="ffffff"/>
                  </a:solidFill>
                </a:uFill>
                <a:latin typeface="Andale Mono"/>
                <a:ea typeface="Andale Mono"/>
              </a:rPr>
              <a:t>destination:/queue/a</a:t>
            </a:r>
            <a:endParaRPr b="0" lang="en-US" sz="1800" spc="-1" strike="noStrike">
              <a:solidFill>
                <a:srgbClr val="000000"/>
              </a:solidFill>
              <a:uFill>
                <a:solidFill>
                  <a:srgbClr val="ffffff"/>
                </a:solidFill>
              </a:uFill>
              <a:latin typeface="Arial"/>
            </a:endParaRPr>
          </a:p>
          <a:p>
            <a:pPr>
              <a:lnSpc>
                <a:spcPct val="100000"/>
              </a:lnSpc>
            </a:pPr>
            <a:r>
              <a:rPr b="0" lang="en-US" sz="3600" spc="-1" strike="noStrike">
                <a:solidFill>
                  <a:srgbClr val="000000"/>
                </a:solidFill>
                <a:uFill>
                  <a:solidFill>
                    <a:srgbClr val="ffffff"/>
                  </a:solidFill>
                </a:uFill>
                <a:latin typeface="Andale Mono"/>
                <a:ea typeface="Andale Mono"/>
              </a:rPr>
              <a:t>content-type:text/plain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3600" spc="-1" strike="noStrike">
                <a:solidFill>
                  <a:srgbClr val="000000"/>
                </a:solidFill>
                <a:uFill>
                  <a:solidFill>
                    <a:srgbClr val="ffffff"/>
                  </a:solidFill>
                </a:uFill>
                <a:latin typeface="Andale Mono"/>
                <a:ea typeface="Andale Mono"/>
              </a:rPr>
              <a:t>hello queue a</a:t>
            </a:r>
            <a:endParaRPr b="0" lang="en-US" sz="1800" spc="-1" strike="noStrike">
              <a:solidFill>
                <a:srgbClr val="000000"/>
              </a:solidFill>
              <a:uFill>
                <a:solidFill>
                  <a:srgbClr val="ffffff"/>
                </a:solidFill>
              </a:uFill>
              <a:latin typeface="Arial"/>
            </a:endParaRPr>
          </a:p>
          <a:p>
            <a:pPr>
              <a:lnSpc>
                <a:spcPct val="100000"/>
              </a:lnSpc>
            </a:pPr>
            <a:r>
              <a:rPr b="0" lang="en-US" sz="3600" spc="-1" strike="noStrike">
                <a:solidFill>
                  <a:srgbClr val="000000"/>
                </a:solidFill>
                <a:uFill>
                  <a:solidFill>
                    <a:srgbClr val="ffffff"/>
                  </a:solidFill>
                </a:uFill>
                <a:latin typeface="Andale Mono"/>
                <a:ea typeface="Andale Mono"/>
              </a:rPr>
              <a:t>^@</a:t>
            </a:r>
            <a:endParaRPr b="0" lang="en-US" sz="1800" spc="-1" strike="noStrike">
              <a:solidFill>
                <a:srgbClr val="000000"/>
              </a:solidFill>
              <a:uFill>
                <a:solidFill>
                  <a:srgbClr val="ffffff"/>
                </a:solidFill>
              </a:uFill>
              <a:latin typeface="Arial"/>
            </a:endParaRPr>
          </a:p>
        </p:txBody>
      </p:sp>
    </p:spTree>
  </p:cSld>
  <p:timing>
    <p:tnLst>
      <p:par>
        <p:cTn id="118" dur="indefinite" restart="never" nodeType="tmRoot">
          <p:childTnLst>
            <p:seq>
              <p:cTn id="119"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abc9c"/>
        </a:solidFill>
      </p:bgPr>
    </p:bg>
    <p:spTree>
      <p:nvGrpSpPr>
        <p:cNvPr id="1" name=""/>
        <p:cNvGrpSpPr/>
        <p:nvPr/>
      </p:nvGrpSpPr>
      <p:grpSpPr>
        <a:xfrm>
          <a:off x="0" y="0"/>
          <a:ext cx="0" cy="0"/>
          <a:chOff x="0" y="0"/>
          <a:chExt cx="0" cy="0"/>
        </a:xfrm>
      </p:grpSpPr>
      <p:sp>
        <p:nvSpPr>
          <p:cNvPr id="366" name="CustomShape 1"/>
          <p:cNvSpPr/>
          <p:nvPr/>
        </p:nvSpPr>
        <p:spPr>
          <a:xfrm>
            <a:off x="-24120" y="9684360"/>
            <a:ext cx="24431760" cy="1991160"/>
          </a:xfrm>
          <a:prstGeom prst="rect">
            <a:avLst/>
          </a:prstGeom>
          <a:solidFill>
            <a:srgbClr val="011a97"/>
          </a:solidFill>
          <a:ln w="12600">
            <a:noFill/>
          </a:ln>
        </p:spPr>
        <p:style>
          <a:lnRef idx="0"/>
          <a:fillRef idx="0"/>
          <a:effectRef idx="0"/>
          <a:fontRef idx="minor"/>
        </p:style>
      </p:sp>
      <p:sp>
        <p:nvSpPr>
          <p:cNvPr id="367" name="CustomShape 2"/>
          <p:cNvSpPr/>
          <p:nvPr/>
        </p:nvSpPr>
        <p:spPr>
          <a:xfrm>
            <a:off x="358200" y="12551040"/>
            <a:ext cx="4011840" cy="864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5000" spc="-1" strike="noStrike">
                <a:solidFill>
                  <a:srgbClr val="ffffff"/>
                </a:solidFill>
                <a:uFill>
                  <a:solidFill>
                    <a:srgbClr val="ffffff"/>
                  </a:solidFill>
                </a:uFill>
                <a:latin typeface="Open Sans Light"/>
                <a:ea typeface="Open Sans Light"/>
              </a:rPr>
              <a:t>The front-end</a:t>
            </a:r>
            <a:endParaRPr b="0" lang="en-US" sz="1800" spc="-1" strike="noStrike">
              <a:solidFill>
                <a:srgbClr val="000000"/>
              </a:solidFill>
              <a:uFill>
                <a:solidFill>
                  <a:srgbClr val="ffffff"/>
                </a:solidFill>
              </a:uFill>
              <a:latin typeface="Arial"/>
            </a:endParaRPr>
          </a:p>
        </p:txBody>
      </p:sp>
      <p:sp>
        <p:nvSpPr>
          <p:cNvPr id="368" name="CustomShape 3"/>
          <p:cNvSpPr/>
          <p:nvPr/>
        </p:nvSpPr>
        <p:spPr>
          <a:xfrm>
            <a:off x="-2454840" y="10248120"/>
            <a:ext cx="29293560" cy="86400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5000" spc="-1" strike="noStrike">
                <a:solidFill>
                  <a:srgbClr val="ffffff"/>
                </a:solidFill>
                <a:uFill>
                  <a:solidFill>
                    <a:srgbClr val="ffffff"/>
                  </a:solidFill>
                </a:uFill>
                <a:latin typeface="Helvetica Light"/>
                <a:ea typeface="Helvetica Light"/>
              </a:rPr>
              <a:t>The problem is that we can just authenticate as a RabbitMQ user, and not as an “our application” user…</a:t>
            </a:r>
            <a:endParaRPr b="0" lang="en-US" sz="1800" spc="-1" strike="noStrike">
              <a:solidFill>
                <a:srgbClr val="000000"/>
              </a:solidFill>
              <a:uFill>
                <a:solidFill>
                  <a:srgbClr val="ffffff"/>
                </a:solidFill>
              </a:uFill>
              <a:latin typeface="Arial"/>
            </a:endParaRPr>
          </a:p>
        </p:txBody>
      </p:sp>
      <p:sp>
        <p:nvSpPr>
          <p:cNvPr id="369" name="CustomShape 4"/>
          <p:cNvSpPr/>
          <p:nvPr/>
        </p:nvSpPr>
        <p:spPr>
          <a:xfrm>
            <a:off x="11538000" y="-522000"/>
            <a:ext cx="1307160" cy="1307160"/>
          </a:xfrm>
          <a:custGeom>
            <a:avLst/>
            <a:gdLst/>
            <a:ahLst/>
            <a:rect l="l" t="t"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600" spc="-1" strike="noStrike">
                <a:solidFill>
                  <a:srgbClr val="034336"/>
                </a:solidFill>
                <a:uFill>
                  <a:solidFill>
                    <a:srgbClr val="ffffff"/>
                  </a:solidFill>
                </a:uFill>
                <a:latin typeface="Helvetica Light"/>
                <a:ea typeface="Helvetica Light"/>
              </a:rPr>
              <a:t>B</a:t>
            </a:r>
            <a:endParaRPr b="0" lang="en-US" sz="1800" spc="-1" strike="noStrike">
              <a:solidFill>
                <a:srgbClr val="000000"/>
              </a:solidFill>
              <a:uFill>
                <a:solidFill>
                  <a:srgbClr val="ffffff"/>
                </a:solidFill>
              </a:uFill>
              <a:latin typeface="Arial"/>
            </a:endParaRPr>
          </a:p>
        </p:txBody>
      </p:sp>
      <p:sp>
        <p:nvSpPr>
          <p:cNvPr id="370" name="CustomShape 5"/>
          <p:cNvSpPr/>
          <p:nvPr/>
        </p:nvSpPr>
        <p:spPr>
          <a:xfrm>
            <a:off x="4189320" y="-393588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Messages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371" name="CustomShape 6"/>
          <p:cNvSpPr/>
          <p:nvPr/>
        </p:nvSpPr>
        <p:spPr>
          <a:xfrm>
            <a:off x="10857600" y="-393588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Metrics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372" name="CustomShape 7"/>
          <p:cNvSpPr/>
          <p:nvPr/>
        </p:nvSpPr>
        <p:spPr>
          <a:xfrm>
            <a:off x="17526240" y="-393588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Hooks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373" name="Line 8"/>
          <p:cNvSpPr/>
          <p:nvPr/>
        </p:nvSpPr>
        <p:spPr>
          <a:xfrm flipV="1">
            <a:off x="12191760" y="1814040"/>
            <a:ext cx="0" cy="938160"/>
          </a:xfrm>
          <a:prstGeom prst="line">
            <a:avLst/>
          </a:prstGeom>
          <a:ln w="38160">
            <a:solidFill>
              <a:srgbClr val="ffffff"/>
            </a:solidFill>
            <a:miter/>
            <a:headEnd len="med" type="triangle" w="med"/>
            <a:tailEnd len="med" type="triangle" w="med"/>
          </a:ln>
        </p:spPr>
        <p:style>
          <a:lnRef idx="0"/>
          <a:fillRef idx="0"/>
          <a:effectRef idx="0"/>
          <a:fontRef idx="minor"/>
        </p:style>
      </p:sp>
      <p:sp>
        <p:nvSpPr>
          <p:cNvPr id="374" name="CustomShape 9"/>
          <p:cNvSpPr/>
          <p:nvPr/>
        </p:nvSpPr>
        <p:spPr>
          <a:xfrm>
            <a:off x="6451560" y="-1422720"/>
            <a:ext cx="3240720" cy="52380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2500" spc="-1" strike="noStrike">
                <a:solidFill>
                  <a:srgbClr val="ffffff"/>
                </a:solidFill>
                <a:uFill>
                  <a:solidFill>
                    <a:srgbClr val="ffffff"/>
                  </a:solidFill>
                </a:uFill>
                <a:latin typeface="Andale Mono"/>
                <a:ea typeface="Andale Mono"/>
              </a:rPr>
              <a:t>v1.messages.new</a:t>
            </a:r>
            <a:endParaRPr b="0" lang="en-US" sz="1800" spc="-1" strike="noStrike">
              <a:solidFill>
                <a:srgbClr val="000000"/>
              </a:solidFill>
              <a:uFill>
                <a:solidFill>
                  <a:srgbClr val="ffffff"/>
                </a:solidFill>
              </a:uFill>
              <a:latin typeface="Arial"/>
            </a:endParaRPr>
          </a:p>
        </p:txBody>
      </p:sp>
      <p:sp>
        <p:nvSpPr>
          <p:cNvPr id="375" name="CustomShape 10"/>
          <p:cNvSpPr/>
          <p:nvPr/>
        </p:nvSpPr>
        <p:spPr>
          <a:xfrm>
            <a:off x="13044960" y="-188640"/>
            <a:ext cx="4087800" cy="64044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3000" spc="-1" strike="noStrike">
                <a:solidFill>
                  <a:srgbClr val="ffffff"/>
                </a:solidFill>
                <a:uFill>
                  <a:solidFill>
                    <a:srgbClr val="ffffff"/>
                  </a:solidFill>
                </a:uFill>
                <a:latin typeface="Open Sans"/>
                <a:ea typeface="Open Sans"/>
              </a:rPr>
              <a:t>Main Exchange</a:t>
            </a:r>
            <a:endParaRPr b="0" lang="en-US" sz="1800" spc="-1" strike="noStrike">
              <a:solidFill>
                <a:srgbClr val="000000"/>
              </a:solidFill>
              <a:uFill>
                <a:solidFill>
                  <a:srgbClr val="ffffff"/>
                </a:solidFill>
              </a:uFill>
              <a:latin typeface="Arial"/>
            </a:endParaRPr>
          </a:p>
        </p:txBody>
      </p:sp>
      <p:sp>
        <p:nvSpPr>
          <p:cNvPr id="376" name="CustomShape 11"/>
          <p:cNvSpPr/>
          <p:nvPr/>
        </p:nvSpPr>
        <p:spPr>
          <a:xfrm>
            <a:off x="5459760" y="-2452680"/>
            <a:ext cx="6750720" cy="1046880"/>
          </a:xfrm>
          <a:custGeom>
            <a:avLst/>
            <a:gdLst/>
            <a:ahLst/>
            <a:rect l="l" t="t" r="r" b="b"/>
            <a:pathLst>
              <a:path w="21061" h="21600">
                <a:moveTo>
                  <a:pt x="21061" y="21600"/>
                </a:moveTo>
                <a:cubicBezTo>
                  <a:pt x="6471" y="17247"/>
                  <a:pt x="-539" y="10047"/>
                  <a:pt x="32" y="0"/>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377" name="CustomShape 12"/>
          <p:cNvSpPr/>
          <p:nvPr/>
        </p:nvSpPr>
        <p:spPr>
          <a:xfrm>
            <a:off x="12197160" y="-2459160"/>
            <a:ext cx="6729840" cy="1053360"/>
          </a:xfrm>
          <a:custGeom>
            <a:avLst/>
            <a:gdLst/>
            <a:ahLst/>
            <a:rect l="l" t="t" r="r" b="b"/>
            <a:pathLst>
              <a:path w="21059" h="21600">
                <a:moveTo>
                  <a:pt x="0" y="21600"/>
                </a:moveTo>
                <a:cubicBezTo>
                  <a:pt x="14591" y="17183"/>
                  <a:pt x="21600" y="9983"/>
                  <a:pt x="21026" y="0"/>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378" name="Line 13"/>
          <p:cNvSpPr/>
          <p:nvPr/>
        </p:nvSpPr>
        <p:spPr>
          <a:xfrm flipV="1">
            <a:off x="12191760" y="-2453040"/>
            <a:ext cx="0" cy="1806480"/>
          </a:xfrm>
          <a:prstGeom prst="line">
            <a:avLst/>
          </a:prstGeom>
          <a:ln w="38160">
            <a:solidFill>
              <a:srgbClr val="ffffff"/>
            </a:solidFill>
            <a:custDash>
              <a:ds d="200000" sp="200000"/>
            </a:custDash>
            <a:miter/>
            <a:headEnd len="med" type="triangle" w="med"/>
            <a:tailEnd len="med" type="triangle" w="med"/>
          </a:ln>
        </p:spPr>
        <p:style>
          <a:lnRef idx="0"/>
          <a:fillRef idx="0"/>
          <a:effectRef idx="0"/>
          <a:fontRef idx="minor"/>
        </p:style>
      </p:sp>
      <p:sp>
        <p:nvSpPr>
          <p:cNvPr id="379" name="Line 14"/>
          <p:cNvSpPr/>
          <p:nvPr/>
        </p:nvSpPr>
        <p:spPr>
          <a:xfrm>
            <a:off x="1800" y="2400120"/>
            <a:ext cx="24379920" cy="0"/>
          </a:xfrm>
          <a:prstGeom prst="line">
            <a:avLst/>
          </a:prstGeom>
          <a:ln w="76320">
            <a:solidFill>
              <a:srgbClr val="bc3225"/>
            </a:solidFill>
            <a:custDash>
              <a:ds d="200000" sp="200000"/>
            </a:custDash>
            <a:miter/>
          </a:ln>
        </p:spPr>
        <p:style>
          <a:lnRef idx="0"/>
          <a:fillRef idx="0"/>
          <a:effectRef idx="0"/>
          <a:fontRef idx="minor"/>
        </p:style>
      </p:sp>
      <p:sp>
        <p:nvSpPr>
          <p:cNvPr id="380" name="CustomShape 15"/>
          <p:cNvSpPr/>
          <p:nvPr/>
        </p:nvSpPr>
        <p:spPr>
          <a:xfrm>
            <a:off x="200880" y="1474560"/>
            <a:ext cx="2248560" cy="711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4000" spc="-1" strike="noStrike">
                <a:solidFill>
                  <a:srgbClr val="ffffff"/>
                </a:solidFill>
                <a:uFill>
                  <a:solidFill>
                    <a:srgbClr val="ffffff"/>
                  </a:solidFill>
                </a:uFill>
                <a:latin typeface="Helvetica Light"/>
                <a:ea typeface="Helvetica Light"/>
              </a:rPr>
              <a:t>Back-end</a:t>
            </a:r>
            <a:endParaRPr b="0" lang="en-US" sz="1800" spc="-1" strike="noStrike">
              <a:solidFill>
                <a:srgbClr val="000000"/>
              </a:solidFill>
              <a:uFill>
                <a:solidFill>
                  <a:srgbClr val="ffffff"/>
                </a:solidFill>
              </a:uFill>
              <a:latin typeface="Arial"/>
            </a:endParaRPr>
          </a:p>
        </p:txBody>
      </p:sp>
      <p:sp>
        <p:nvSpPr>
          <p:cNvPr id="381" name="CustomShape 16"/>
          <p:cNvSpPr/>
          <p:nvPr/>
        </p:nvSpPr>
        <p:spPr>
          <a:xfrm>
            <a:off x="168120" y="2541240"/>
            <a:ext cx="2304720" cy="711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4000" spc="-1" strike="noStrike">
                <a:solidFill>
                  <a:srgbClr val="ffffff"/>
                </a:solidFill>
                <a:uFill>
                  <a:solidFill>
                    <a:srgbClr val="ffffff"/>
                  </a:solidFill>
                </a:uFill>
                <a:latin typeface="Helvetica Light"/>
                <a:ea typeface="Helvetica Light"/>
              </a:rPr>
              <a:t>Front-end</a:t>
            </a:r>
            <a:endParaRPr b="0" lang="en-US" sz="1800" spc="-1" strike="noStrike">
              <a:solidFill>
                <a:srgbClr val="000000"/>
              </a:solidFill>
              <a:uFill>
                <a:solidFill>
                  <a:srgbClr val="ffffff"/>
                </a:solidFill>
              </a:uFill>
              <a:latin typeface="Arial"/>
            </a:endParaRPr>
          </a:p>
        </p:txBody>
      </p:sp>
      <p:sp>
        <p:nvSpPr>
          <p:cNvPr id="382" name="CustomShape 17"/>
          <p:cNvSpPr/>
          <p:nvPr/>
        </p:nvSpPr>
        <p:spPr>
          <a:xfrm>
            <a:off x="11557080" y="4172400"/>
            <a:ext cx="1269720" cy="1269720"/>
          </a:xfrm>
          <a:custGeom>
            <a:avLst/>
            <a:gdLst/>
            <a:ahLst/>
            <a:rect l="l" t="t"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600" spc="-1" strike="noStrike">
                <a:solidFill>
                  <a:srgbClr val="034336"/>
                </a:solidFill>
                <a:uFill>
                  <a:solidFill>
                    <a:srgbClr val="ffffff"/>
                  </a:solidFill>
                </a:uFill>
                <a:latin typeface="Helvetica Light"/>
                <a:ea typeface="Helvetica Light"/>
              </a:rPr>
              <a:t>B</a:t>
            </a:r>
            <a:endParaRPr b="0" lang="en-US" sz="1800" spc="-1" strike="noStrike">
              <a:solidFill>
                <a:srgbClr val="000000"/>
              </a:solidFill>
              <a:uFill>
                <a:solidFill>
                  <a:srgbClr val="ffffff"/>
                </a:solidFill>
              </a:uFill>
              <a:latin typeface="Arial"/>
            </a:endParaRPr>
          </a:p>
        </p:txBody>
      </p:sp>
      <p:sp>
        <p:nvSpPr>
          <p:cNvPr id="383" name="CustomShape 18"/>
          <p:cNvSpPr/>
          <p:nvPr/>
        </p:nvSpPr>
        <p:spPr>
          <a:xfrm>
            <a:off x="12978000" y="4527720"/>
            <a:ext cx="2772720" cy="55908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3000" spc="-1" strike="noStrike">
                <a:solidFill>
                  <a:srgbClr val="ffffff"/>
                </a:solidFill>
                <a:uFill>
                  <a:solidFill>
                    <a:srgbClr val="ffffff"/>
                  </a:solidFill>
                </a:uFill>
                <a:latin typeface="Open Sans"/>
                <a:ea typeface="Open Sans"/>
              </a:rPr>
              <a:t>Main Exchange</a:t>
            </a:r>
            <a:endParaRPr b="0" lang="en-US" sz="1800" spc="-1" strike="noStrike">
              <a:solidFill>
                <a:srgbClr val="000000"/>
              </a:solidFill>
              <a:uFill>
                <a:solidFill>
                  <a:srgbClr val="ffffff"/>
                </a:solidFill>
              </a:uFill>
              <a:latin typeface="Arial"/>
            </a:endParaRPr>
          </a:p>
        </p:txBody>
      </p:sp>
      <p:sp>
        <p:nvSpPr>
          <p:cNvPr id="384" name="CustomShape 19"/>
          <p:cNvSpPr/>
          <p:nvPr/>
        </p:nvSpPr>
        <p:spPr>
          <a:xfrm>
            <a:off x="10148040" y="2839680"/>
            <a:ext cx="4087800" cy="71100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Connection Adapter</a:t>
            </a:r>
            <a:endParaRPr b="0" lang="en-US" sz="1800" spc="-1" strike="noStrike">
              <a:solidFill>
                <a:srgbClr val="000000"/>
              </a:solidFill>
              <a:uFill>
                <a:solidFill>
                  <a:srgbClr val="ffffff"/>
                </a:solidFill>
              </a:uFill>
              <a:latin typeface="Arial"/>
            </a:endParaRPr>
          </a:p>
        </p:txBody>
      </p:sp>
      <p:sp>
        <p:nvSpPr>
          <p:cNvPr id="385" name="CustomShape 20"/>
          <p:cNvSpPr/>
          <p:nvPr/>
        </p:nvSpPr>
        <p:spPr>
          <a:xfrm>
            <a:off x="9181080" y="6037560"/>
            <a:ext cx="2998440" cy="684360"/>
          </a:xfrm>
          <a:custGeom>
            <a:avLst/>
            <a:gdLst/>
            <a:ahLst/>
            <a:rect l="l" t="t" r="r" b="b"/>
            <a:pathLst>
              <a:path w="20633" h="21135">
                <a:moveTo>
                  <a:pt x="20633" y="23"/>
                </a:moveTo>
                <a:cubicBezTo>
                  <a:pt x="5874" y="-465"/>
                  <a:pt x="-967" y="6572"/>
                  <a:pt x="110" y="21135"/>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386" name="Line 21"/>
          <p:cNvSpPr/>
          <p:nvPr/>
        </p:nvSpPr>
        <p:spPr>
          <a:xfrm>
            <a:off x="12191760" y="5488560"/>
            <a:ext cx="0" cy="569520"/>
          </a:xfrm>
          <a:prstGeom prst="line">
            <a:avLst/>
          </a:prstGeom>
          <a:ln w="38160">
            <a:solidFill>
              <a:srgbClr val="ffffff"/>
            </a:solidFill>
            <a:custDash>
              <a:ds d="200000" sp="200000"/>
            </a:custDash>
            <a:miter/>
            <a:headEnd len="med" type="triangle" w="med"/>
          </a:ln>
        </p:spPr>
        <p:style>
          <a:lnRef idx="0"/>
          <a:fillRef idx="0"/>
          <a:effectRef idx="0"/>
          <a:fontRef idx="minor"/>
        </p:style>
      </p:sp>
      <p:sp>
        <p:nvSpPr>
          <p:cNvPr id="387" name="Line 22"/>
          <p:cNvSpPr/>
          <p:nvPr/>
        </p:nvSpPr>
        <p:spPr>
          <a:xfrm flipV="1">
            <a:off x="12192120" y="3575880"/>
            <a:ext cx="0" cy="562680"/>
          </a:xfrm>
          <a:prstGeom prst="line">
            <a:avLst/>
          </a:prstGeom>
          <a:ln w="38160">
            <a:solidFill>
              <a:srgbClr val="ffffff"/>
            </a:solidFill>
            <a:miter/>
            <a:headEnd len="med" type="triangle" w="med"/>
            <a:tailEnd len="med" type="triangle" w="med"/>
          </a:ln>
        </p:spPr>
        <p:style>
          <a:lnRef idx="0"/>
          <a:fillRef idx="0"/>
          <a:effectRef idx="0"/>
          <a:fontRef idx="minor"/>
        </p:style>
      </p:sp>
      <p:sp>
        <p:nvSpPr>
          <p:cNvPr id="388" name="CustomShape 23"/>
          <p:cNvSpPr/>
          <p:nvPr/>
        </p:nvSpPr>
        <p:spPr>
          <a:xfrm>
            <a:off x="12229200" y="6037560"/>
            <a:ext cx="2998440" cy="684360"/>
          </a:xfrm>
          <a:custGeom>
            <a:avLst/>
            <a:gdLst/>
            <a:ahLst/>
            <a:rect l="l" t="t" r="r" b="b"/>
            <a:pathLst>
              <a:path w="20633" h="21135">
                <a:moveTo>
                  <a:pt x="0" y="23"/>
                </a:moveTo>
                <a:cubicBezTo>
                  <a:pt x="14759" y="-465"/>
                  <a:pt x="21600" y="6572"/>
                  <a:pt x="20523" y="21135"/>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389" name="CustomShape 24"/>
          <p:cNvSpPr/>
          <p:nvPr/>
        </p:nvSpPr>
        <p:spPr>
          <a:xfrm>
            <a:off x="7796520" y="683064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Messages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Handler</a:t>
            </a:r>
            <a:endParaRPr b="0" lang="en-US" sz="1800" spc="-1" strike="noStrike">
              <a:solidFill>
                <a:srgbClr val="000000"/>
              </a:solidFill>
              <a:uFill>
                <a:solidFill>
                  <a:srgbClr val="ffffff"/>
                </a:solidFill>
              </a:uFill>
              <a:latin typeface="Arial"/>
            </a:endParaRPr>
          </a:p>
        </p:txBody>
      </p:sp>
      <p:sp>
        <p:nvSpPr>
          <p:cNvPr id="390" name="CustomShape 25"/>
          <p:cNvSpPr/>
          <p:nvPr/>
        </p:nvSpPr>
        <p:spPr>
          <a:xfrm>
            <a:off x="13754520" y="683064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Notifications Handler</a:t>
            </a:r>
            <a:endParaRPr b="0" lang="en-US" sz="1800" spc="-1" strike="noStrike">
              <a:solidFill>
                <a:srgbClr val="000000"/>
              </a:solidFill>
              <a:uFill>
                <a:solidFill>
                  <a:srgbClr val="ffffff"/>
                </a:solidFill>
              </a:uFill>
              <a:latin typeface="Arial"/>
            </a:endParaRPr>
          </a:p>
        </p:txBody>
      </p:sp>
      <p:sp>
        <p:nvSpPr>
          <p:cNvPr id="391" name="CustomShape 26"/>
          <p:cNvSpPr/>
          <p:nvPr/>
        </p:nvSpPr>
        <p:spPr>
          <a:xfrm>
            <a:off x="14472360" y="2901960"/>
            <a:ext cx="5631840" cy="55908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3000" spc="-1" strike="noStrike">
                <a:solidFill>
                  <a:srgbClr val="ffffff"/>
                </a:solidFill>
                <a:uFill>
                  <a:solidFill>
                    <a:srgbClr val="ffffff"/>
                  </a:solidFill>
                </a:uFill>
                <a:latin typeface="Open Sans"/>
                <a:ea typeface="Open Sans"/>
              </a:rPr>
              <a:t>STOMP, Custom WS Protocol, …</a:t>
            </a:r>
            <a:endParaRPr b="0" lang="en-US" sz="1800" spc="-1" strike="noStrike">
              <a:solidFill>
                <a:srgbClr val="000000"/>
              </a:solidFill>
              <a:uFill>
                <a:solidFill>
                  <a:srgbClr val="ffffff"/>
                </a:solidFill>
              </a:uFill>
              <a:latin typeface="Arial"/>
            </a:endParaRPr>
          </a:p>
        </p:txBody>
      </p:sp>
      <p:sp>
        <p:nvSpPr>
          <p:cNvPr id="392" name="CustomShape 27"/>
          <p:cNvSpPr/>
          <p:nvPr/>
        </p:nvSpPr>
        <p:spPr>
          <a:xfrm>
            <a:off x="10148040" y="934560"/>
            <a:ext cx="4087800" cy="711000"/>
          </a:xfrm>
          <a:prstGeom prst="rect">
            <a:avLst/>
          </a:prstGeom>
          <a:solidFill>
            <a:srgbClr val="011a97"/>
          </a:solidFill>
          <a:ln w="12600">
            <a:noFill/>
          </a:ln>
        </p:spPr>
        <p:style>
          <a:lnRef idx="0"/>
          <a:fillRef idx="0"/>
          <a:effectRef idx="0"/>
          <a:fontRef idx="minor"/>
        </p:style>
        <p:txBody>
          <a:bodyPr lIns="0" rIns="0" tIns="0" bIns="0" anchor="ctr"/>
          <a:p>
            <a:pPr algn="ctr">
              <a:lnSpc>
                <a:spcPct val="100000"/>
              </a:lnSpc>
            </a:pPr>
            <a:r>
              <a:rPr b="0" lang="en-US" sz="3000" spc="-1" strike="noStrike">
                <a:solidFill>
                  <a:srgbClr val="ffffff"/>
                </a:solidFill>
                <a:uFill>
                  <a:solidFill>
                    <a:srgbClr val="ffffff"/>
                  </a:solidFill>
                </a:uFill>
                <a:latin typeface="Helvetica Light"/>
                <a:ea typeface="Helvetica Light"/>
              </a:rPr>
              <a:t>STOMP</a:t>
            </a:r>
            <a:endParaRPr b="0" lang="en-US" sz="1800" spc="-1" strike="noStrike">
              <a:solidFill>
                <a:srgbClr val="000000"/>
              </a:solidFill>
              <a:uFill>
                <a:solidFill>
                  <a:srgbClr val="ffffff"/>
                </a:solidFill>
              </a:uFill>
              <a:latin typeface="Arial"/>
            </a:endParaRPr>
          </a:p>
        </p:txBody>
      </p:sp>
      <p:sp>
        <p:nvSpPr>
          <p:cNvPr id="393" name="CustomShape 28"/>
          <p:cNvSpPr/>
          <p:nvPr/>
        </p:nvSpPr>
        <p:spPr>
          <a:xfrm>
            <a:off x="283320" y="5608080"/>
            <a:ext cx="7051680" cy="3897000"/>
          </a:xfrm>
          <a:prstGeom prst="rect">
            <a:avLst/>
          </a:prstGeom>
          <a:solidFill>
            <a:srgbClr val="ffffff"/>
          </a:solidFill>
          <a:ln w="12600">
            <a:noFill/>
          </a:ln>
          <a:effectLst>
            <a:outerShdw algn="b" blurRad="190500" dir="5400000" dist="8455" kx="0" ky="0" rotWithShape="0" sx="100000" sy="100000">
              <a:srgbClr val="000000">
                <a:alpha val="31000"/>
              </a:srgbClr>
            </a:outerShdw>
          </a:effectLst>
        </p:spPr>
        <p:style>
          <a:lnRef idx="0"/>
          <a:fillRef idx="0"/>
          <a:effectRef idx="0"/>
          <a:fontRef idx="minor"/>
        </p:style>
        <p:txBody>
          <a:bodyPr lIns="254160" rIns="254160" tIns="254160" bIns="254160" anchor="ctr"/>
          <a:p>
            <a:pPr>
              <a:lnSpc>
                <a:spcPct val="100000"/>
              </a:lnSpc>
            </a:pPr>
            <a:r>
              <a:rPr b="0" lang="en-US" sz="3600" spc="-1" strike="noStrike">
                <a:solidFill>
                  <a:srgbClr val="000000"/>
                </a:solidFill>
                <a:uFill>
                  <a:solidFill>
                    <a:srgbClr val="ffffff"/>
                  </a:solidFill>
                </a:uFill>
                <a:latin typeface="Andale Mono"/>
                <a:ea typeface="Andale Mono"/>
              </a:rPr>
              <a:t>CONNECT</a:t>
            </a:r>
            <a:endParaRPr b="0" lang="en-US" sz="1800" spc="-1" strike="noStrike">
              <a:solidFill>
                <a:srgbClr val="000000"/>
              </a:solidFill>
              <a:uFill>
                <a:solidFill>
                  <a:srgbClr val="ffffff"/>
                </a:solidFill>
              </a:uFill>
              <a:latin typeface="Arial"/>
            </a:endParaRPr>
          </a:p>
          <a:p>
            <a:pPr>
              <a:lnSpc>
                <a:spcPct val="100000"/>
              </a:lnSpc>
            </a:pPr>
            <a:r>
              <a:rPr b="0" lang="en-US" sz="3600" spc="-1" strike="noStrike">
                <a:solidFill>
                  <a:srgbClr val="000000"/>
                </a:solidFill>
                <a:uFill>
                  <a:solidFill>
                    <a:srgbClr val="ffffff"/>
                  </a:solidFill>
                </a:uFill>
                <a:latin typeface="Andale Mono"/>
                <a:ea typeface="Andale Mono"/>
              </a:rPr>
              <a:t>accept-version:1.2</a:t>
            </a:r>
            <a:endParaRPr b="0" lang="en-US" sz="1800" spc="-1" strike="noStrike">
              <a:solidFill>
                <a:srgbClr val="000000"/>
              </a:solidFill>
              <a:uFill>
                <a:solidFill>
                  <a:srgbClr val="ffffff"/>
                </a:solidFill>
              </a:uFill>
              <a:latin typeface="Arial"/>
            </a:endParaRPr>
          </a:p>
          <a:p>
            <a:pPr>
              <a:lnSpc>
                <a:spcPct val="100000"/>
              </a:lnSpc>
            </a:pPr>
            <a:r>
              <a:rPr b="0" lang="en-US" sz="3600" spc="-1" strike="noStrike">
                <a:solidFill>
                  <a:srgbClr val="000000"/>
                </a:solidFill>
                <a:uFill>
                  <a:solidFill>
                    <a:srgbClr val="ffffff"/>
                  </a:solidFill>
                </a:uFill>
                <a:latin typeface="Andale Mono"/>
                <a:ea typeface="Andale Mono"/>
              </a:rPr>
              <a:t>login:guest</a:t>
            </a:r>
            <a:endParaRPr b="0" lang="en-US" sz="1800" spc="-1" strike="noStrike">
              <a:solidFill>
                <a:srgbClr val="000000"/>
              </a:solidFill>
              <a:uFill>
                <a:solidFill>
                  <a:srgbClr val="ffffff"/>
                </a:solidFill>
              </a:uFill>
              <a:latin typeface="Arial"/>
            </a:endParaRPr>
          </a:p>
          <a:p>
            <a:pPr>
              <a:lnSpc>
                <a:spcPct val="100000"/>
              </a:lnSpc>
            </a:pPr>
            <a:r>
              <a:rPr b="0" lang="en-US" sz="3600" spc="-1" strike="noStrike">
                <a:solidFill>
                  <a:srgbClr val="000000"/>
                </a:solidFill>
                <a:uFill>
                  <a:solidFill>
                    <a:srgbClr val="ffffff"/>
                  </a:solidFill>
                </a:uFill>
                <a:latin typeface="Andale Mono"/>
                <a:ea typeface="Andale Mono"/>
              </a:rPr>
              <a:t>passcode:guest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3600" spc="-1" strike="noStrike">
                <a:solidFill>
                  <a:srgbClr val="000000"/>
                </a:solidFill>
                <a:uFill>
                  <a:solidFill>
                    <a:srgbClr val="ffffff"/>
                  </a:solidFill>
                </a:uFill>
                <a:latin typeface="Andale Mono"/>
                <a:ea typeface="Andale Mono"/>
              </a:rPr>
              <a:t>^@</a:t>
            </a:r>
            <a:endParaRPr b="0" lang="en-US" sz="1800" spc="-1" strike="noStrike">
              <a:solidFill>
                <a:srgbClr val="000000"/>
              </a:solidFill>
              <a:uFill>
                <a:solidFill>
                  <a:srgbClr val="ffffff"/>
                </a:solidFill>
              </a:uFill>
              <a:latin typeface="Arial"/>
            </a:endParaRPr>
          </a:p>
        </p:txBody>
      </p:sp>
    </p:spTree>
  </p:cSld>
  <p:timing>
    <p:tnLst>
      <p:par>
        <p:cTn id="120" dur="indefinite" restart="never" nodeType="tmRoot">
          <p:childTnLst>
            <p:seq>
              <p:cTn id="121"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abc9c"/>
        </a:solidFill>
      </p:bgPr>
    </p:bg>
    <p:spTree>
      <p:nvGrpSpPr>
        <p:cNvPr id="1" name=""/>
        <p:cNvGrpSpPr/>
        <p:nvPr/>
      </p:nvGrpSpPr>
      <p:grpSpPr>
        <a:xfrm>
          <a:off x="0" y="0"/>
          <a:ext cx="0" cy="0"/>
          <a:chOff x="0" y="0"/>
          <a:chExt cx="0" cy="0"/>
        </a:xfrm>
      </p:grpSpPr>
      <p:sp>
        <p:nvSpPr>
          <p:cNvPr id="394" name="CustomShape 1"/>
          <p:cNvSpPr/>
          <p:nvPr/>
        </p:nvSpPr>
        <p:spPr>
          <a:xfrm>
            <a:off x="-24120" y="9684360"/>
            <a:ext cx="24431760" cy="1991160"/>
          </a:xfrm>
          <a:prstGeom prst="rect">
            <a:avLst/>
          </a:prstGeom>
          <a:solidFill>
            <a:srgbClr val="011a97"/>
          </a:solidFill>
          <a:ln w="12600">
            <a:noFill/>
          </a:ln>
        </p:spPr>
        <p:style>
          <a:lnRef idx="0"/>
          <a:fillRef idx="0"/>
          <a:effectRef idx="0"/>
          <a:fontRef idx="minor"/>
        </p:style>
      </p:sp>
      <p:sp>
        <p:nvSpPr>
          <p:cNvPr id="395" name="CustomShape 2"/>
          <p:cNvSpPr/>
          <p:nvPr/>
        </p:nvSpPr>
        <p:spPr>
          <a:xfrm>
            <a:off x="358200" y="12551040"/>
            <a:ext cx="4011840" cy="864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5000" spc="-1" strike="noStrike">
                <a:solidFill>
                  <a:srgbClr val="ffffff"/>
                </a:solidFill>
                <a:uFill>
                  <a:solidFill>
                    <a:srgbClr val="ffffff"/>
                  </a:solidFill>
                </a:uFill>
                <a:latin typeface="Open Sans Light"/>
                <a:ea typeface="Open Sans Light"/>
              </a:rPr>
              <a:t>The front-end</a:t>
            </a:r>
            <a:endParaRPr b="0" lang="en-US" sz="1800" spc="-1" strike="noStrike">
              <a:solidFill>
                <a:srgbClr val="000000"/>
              </a:solidFill>
              <a:uFill>
                <a:solidFill>
                  <a:srgbClr val="ffffff"/>
                </a:solidFill>
              </a:uFill>
              <a:latin typeface="Arial"/>
            </a:endParaRPr>
          </a:p>
        </p:txBody>
      </p:sp>
      <p:sp>
        <p:nvSpPr>
          <p:cNvPr id="396" name="CustomShape 3"/>
          <p:cNvSpPr/>
          <p:nvPr/>
        </p:nvSpPr>
        <p:spPr>
          <a:xfrm>
            <a:off x="6231960" y="10172160"/>
            <a:ext cx="11919600" cy="101556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6000" spc="-1" strike="noStrike">
                <a:solidFill>
                  <a:srgbClr val="ffffff"/>
                </a:solidFill>
                <a:uFill>
                  <a:solidFill>
                    <a:srgbClr val="ffffff"/>
                  </a:solidFill>
                </a:uFill>
                <a:latin typeface="Helvetica Light"/>
                <a:ea typeface="Helvetica Light"/>
              </a:rPr>
              <a:t>How can we bypass this limitation?</a:t>
            </a:r>
            <a:endParaRPr b="0" lang="en-US" sz="1800" spc="-1" strike="noStrike">
              <a:solidFill>
                <a:srgbClr val="000000"/>
              </a:solidFill>
              <a:uFill>
                <a:solidFill>
                  <a:srgbClr val="ffffff"/>
                </a:solidFill>
              </a:uFill>
              <a:latin typeface="Arial"/>
            </a:endParaRPr>
          </a:p>
        </p:txBody>
      </p:sp>
      <p:sp>
        <p:nvSpPr>
          <p:cNvPr id="397" name="CustomShape 4"/>
          <p:cNvSpPr/>
          <p:nvPr/>
        </p:nvSpPr>
        <p:spPr>
          <a:xfrm>
            <a:off x="11538000" y="-522000"/>
            <a:ext cx="1307160" cy="1307160"/>
          </a:xfrm>
          <a:custGeom>
            <a:avLst/>
            <a:gdLst/>
            <a:ahLst/>
            <a:rect l="l" t="t"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600" spc="-1" strike="noStrike">
                <a:solidFill>
                  <a:srgbClr val="034336"/>
                </a:solidFill>
                <a:uFill>
                  <a:solidFill>
                    <a:srgbClr val="ffffff"/>
                  </a:solidFill>
                </a:uFill>
                <a:latin typeface="Helvetica Light"/>
                <a:ea typeface="Helvetica Light"/>
              </a:rPr>
              <a:t>B</a:t>
            </a:r>
            <a:endParaRPr b="0" lang="en-US" sz="1800" spc="-1" strike="noStrike">
              <a:solidFill>
                <a:srgbClr val="000000"/>
              </a:solidFill>
              <a:uFill>
                <a:solidFill>
                  <a:srgbClr val="ffffff"/>
                </a:solidFill>
              </a:uFill>
              <a:latin typeface="Arial"/>
            </a:endParaRPr>
          </a:p>
        </p:txBody>
      </p:sp>
      <p:sp>
        <p:nvSpPr>
          <p:cNvPr id="398" name="CustomShape 5"/>
          <p:cNvSpPr/>
          <p:nvPr/>
        </p:nvSpPr>
        <p:spPr>
          <a:xfrm>
            <a:off x="4189320" y="-393588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Messages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399" name="CustomShape 6"/>
          <p:cNvSpPr/>
          <p:nvPr/>
        </p:nvSpPr>
        <p:spPr>
          <a:xfrm>
            <a:off x="10857600" y="-393588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Metrics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400" name="CustomShape 7"/>
          <p:cNvSpPr/>
          <p:nvPr/>
        </p:nvSpPr>
        <p:spPr>
          <a:xfrm>
            <a:off x="17526240" y="-393588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Hooks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401" name="Line 8"/>
          <p:cNvSpPr/>
          <p:nvPr/>
        </p:nvSpPr>
        <p:spPr>
          <a:xfrm flipV="1">
            <a:off x="12191760" y="1814040"/>
            <a:ext cx="0" cy="938160"/>
          </a:xfrm>
          <a:prstGeom prst="line">
            <a:avLst/>
          </a:prstGeom>
          <a:ln w="38160">
            <a:solidFill>
              <a:srgbClr val="ffffff"/>
            </a:solidFill>
            <a:miter/>
            <a:headEnd len="med" type="triangle" w="med"/>
            <a:tailEnd len="med" type="triangle" w="med"/>
          </a:ln>
        </p:spPr>
        <p:style>
          <a:lnRef idx="0"/>
          <a:fillRef idx="0"/>
          <a:effectRef idx="0"/>
          <a:fontRef idx="minor"/>
        </p:style>
      </p:sp>
      <p:sp>
        <p:nvSpPr>
          <p:cNvPr id="402" name="CustomShape 9"/>
          <p:cNvSpPr/>
          <p:nvPr/>
        </p:nvSpPr>
        <p:spPr>
          <a:xfrm>
            <a:off x="6451560" y="-1422720"/>
            <a:ext cx="3240720" cy="52380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2500" spc="-1" strike="noStrike">
                <a:solidFill>
                  <a:srgbClr val="ffffff"/>
                </a:solidFill>
                <a:uFill>
                  <a:solidFill>
                    <a:srgbClr val="ffffff"/>
                  </a:solidFill>
                </a:uFill>
                <a:latin typeface="Andale Mono"/>
                <a:ea typeface="Andale Mono"/>
              </a:rPr>
              <a:t>v1.messages.new</a:t>
            </a:r>
            <a:endParaRPr b="0" lang="en-US" sz="1800" spc="-1" strike="noStrike">
              <a:solidFill>
                <a:srgbClr val="000000"/>
              </a:solidFill>
              <a:uFill>
                <a:solidFill>
                  <a:srgbClr val="ffffff"/>
                </a:solidFill>
              </a:uFill>
              <a:latin typeface="Arial"/>
            </a:endParaRPr>
          </a:p>
        </p:txBody>
      </p:sp>
      <p:sp>
        <p:nvSpPr>
          <p:cNvPr id="403" name="CustomShape 10"/>
          <p:cNvSpPr/>
          <p:nvPr/>
        </p:nvSpPr>
        <p:spPr>
          <a:xfrm>
            <a:off x="13044960" y="-188640"/>
            <a:ext cx="4087800" cy="64044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3000" spc="-1" strike="noStrike">
                <a:solidFill>
                  <a:srgbClr val="ffffff"/>
                </a:solidFill>
                <a:uFill>
                  <a:solidFill>
                    <a:srgbClr val="ffffff"/>
                  </a:solidFill>
                </a:uFill>
                <a:latin typeface="Open Sans"/>
                <a:ea typeface="Open Sans"/>
              </a:rPr>
              <a:t>Main Exchange</a:t>
            </a:r>
            <a:endParaRPr b="0" lang="en-US" sz="1800" spc="-1" strike="noStrike">
              <a:solidFill>
                <a:srgbClr val="000000"/>
              </a:solidFill>
              <a:uFill>
                <a:solidFill>
                  <a:srgbClr val="ffffff"/>
                </a:solidFill>
              </a:uFill>
              <a:latin typeface="Arial"/>
            </a:endParaRPr>
          </a:p>
        </p:txBody>
      </p:sp>
      <p:sp>
        <p:nvSpPr>
          <p:cNvPr id="404" name="CustomShape 11"/>
          <p:cNvSpPr/>
          <p:nvPr/>
        </p:nvSpPr>
        <p:spPr>
          <a:xfrm>
            <a:off x="5459760" y="-2452680"/>
            <a:ext cx="6750720" cy="1046880"/>
          </a:xfrm>
          <a:custGeom>
            <a:avLst/>
            <a:gdLst/>
            <a:ahLst/>
            <a:rect l="l" t="t" r="r" b="b"/>
            <a:pathLst>
              <a:path w="21061" h="21600">
                <a:moveTo>
                  <a:pt x="21061" y="21600"/>
                </a:moveTo>
                <a:cubicBezTo>
                  <a:pt x="6471" y="17247"/>
                  <a:pt x="-539" y="10047"/>
                  <a:pt x="32" y="0"/>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405" name="CustomShape 12"/>
          <p:cNvSpPr/>
          <p:nvPr/>
        </p:nvSpPr>
        <p:spPr>
          <a:xfrm>
            <a:off x="12197160" y="-2459160"/>
            <a:ext cx="6729840" cy="1053360"/>
          </a:xfrm>
          <a:custGeom>
            <a:avLst/>
            <a:gdLst/>
            <a:ahLst/>
            <a:rect l="l" t="t" r="r" b="b"/>
            <a:pathLst>
              <a:path w="21059" h="21600">
                <a:moveTo>
                  <a:pt x="0" y="21600"/>
                </a:moveTo>
                <a:cubicBezTo>
                  <a:pt x="14591" y="17183"/>
                  <a:pt x="21600" y="9983"/>
                  <a:pt x="21026" y="0"/>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406" name="Line 13"/>
          <p:cNvSpPr/>
          <p:nvPr/>
        </p:nvSpPr>
        <p:spPr>
          <a:xfrm flipV="1">
            <a:off x="12191760" y="-2453040"/>
            <a:ext cx="0" cy="1806480"/>
          </a:xfrm>
          <a:prstGeom prst="line">
            <a:avLst/>
          </a:prstGeom>
          <a:ln w="38160">
            <a:solidFill>
              <a:srgbClr val="ffffff"/>
            </a:solidFill>
            <a:custDash>
              <a:ds d="200000" sp="200000"/>
            </a:custDash>
            <a:miter/>
            <a:headEnd len="med" type="triangle" w="med"/>
            <a:tailEnd len="med" type="triangle" w="med"/>
          </a:ln>
        </p:spPr>
        <p:style>
          <a:lnRef idx="0"/>
          <a:fillRef idx="0"/>
          <a:effectRef idx="0"/>
          <a:fontRef idx="minor"/>
        </p:style>
      </p:sp>
      <p:sp>
        <p:nvSpPr>
          <p:cNvPr id="407" name="Line 14"/>
          <p:cNvSpPr/>
          <p:nvPr/>
        </p:nvSpPr>
        <p:spPr>
          <a:xfrm>
            <a:off x="1800" y="2400120"/>
            <a:ext cx="24379920" cy="0"/>
          </a:xfrm>
          <a:prstGeom prst="line">
            <a:avLst/>
          </a:prstGeom>
          <a:ln w="76320">
            <a:solidFill>
              <a:srgbClr val="bc3225"/>
            </a:solidFill>
            <a:custDash>
              <a:ds d="200000" sp="200000"/>
            </a:custDash>
            <a:miter/>
          </a:ln>
        </p:spPr>
        <p:style>
          <a:lnRef idx="0"/>
          <a:fillRef idx="0"/>
          <a:effectRef idx="0"/>
          <a:fontRef idx="minor"/>
        </p:style>
      </p:sp>
      <p:sp>
        <p:nvSpPr>
          <p:cNvPr id="408" name="CustomShape 15"/>
          <p:cNvSpPr/>
          <p:nvPr/>
        </p:nvSpPr>
        <p:spPr>
          <a:xfrm>
            <a:off x="200880" y="1474560"/>
            <a:ext cx="2248560" cy="711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4000" spc="-1" strike="noStrike">
                <a:solidFill>
                  <a:srgbClr val="ffffff"/>
                </a:solidFill>
                <a:uFill>
                  <a:solidFill>
                    <a:srgbClr val="ffffff"/>
                  </a:solidFill>
                </a:uFill>
                <a:latin typeface="Helvetica Light"/>
                <a:ea typeface="Helvetica Light"/>
              </a:rPr>
              <a:t>Back-end</a:t>
            </a:r>
            <a:endParaRPr b="0" lang="en-US" sz="1800" spc="-1" strike="noStrike">
              <a:solidFill>
                <a:srgbClr val="000000"/>
              </a:solidFill>
              <a:uFill>
                <a:solidFill>
                  <a:srgbClr val="ffffff"/>
                </a:solidFill>
              </a:uFill>
              <a:latin typeface="Arial"/>
            </a:endParaRPr>
          </a:p>
        </p:txBody>
      </p:sp>
      <p:sp>
        <p:nvSpPr>
          <p:cNvPr id="409" name="CustomShape 16"/>
          <p:cNvSpPr/>
          <p:nvPr/>
        </p:nvSpPr>
        <p:spPr>
          <a:xfrm>
            <a:off x="168120" y="2541240"/>
            <a:ext cx="2304720" cy="711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4000" spc="-1" strike="noStrike">
                <a:solidFill>
                  <a:srgbClr val="ffffff"/>
                </a:solidFill>
                <a:uFill>
                  <a:solidFill>
                    <a:srgbClr val="ffffff"/>
                  </a:solidFill>
                </a:uFill>
                <a:latin typeface="Helvetica Light"/>
                <a:ea typeface="Helvetica Light"/>
              </a:rPr>
              <a:t>Front-end</a:t>
            </a:r>
            <a:endParaRPr b="0" lang="en-US" sz="1800" spc="-1" strike="noStrike">
              <a:solidFill>
                <a:srgbClr val="000000"/>
              </a:solidFill>
              <a:uFill>
                <a:solidFill>
                  <a:srgbClr val="ffffff"/>
                </a:solidFill>
              </a:uFill>
              <a:latin typeface="Arial"/>
            </a:endParaRPr>
          </a:p>
        </p:txBody>
      </p:sp>
      <p:sp>
        <p:nvSpPr>
          <p:cNvPr id="410" name="CustomShape 17"/>
          <p:cNvSpPr/>
          <p:nvPr/>
        </p:nvSpPr>
        <p:spPr>
          <a:xfrm>
            <a:off x="11557080" y="4172400"/>
            <a:ext cx="1269720" cy="1269720"/>
          </a:xfrm>
          <a:custGeom>
            <a:avLst/>
            <a:gdLst/>
            <a:ahLst/>
            <a:rect l="l" t="t"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600" spc="-1" strike="noStrike">
                <a:solidFill>
                  <a:srgbClr val="034336"/>
                </a:solidFill>
                <a:uFill>
                  <a:solidFill>
                    <a:srgbClr val="ffffff"/>
                  </a:solidFill>
                </a:uFill>
                <a:latin typeface="Helvetica Light"/>
                <a:ea typeface="Helvetica Light"/>
              </a:rPr>
              <a:t>B</a:t>
            </a:r>
            <a:endParaRPr b="0" lang="en-US" sz="1800" spc="-1" strike="noStrike">
              <a:solidFill>
                <a:srgbClr val="000000"/>
              </a:solidFill>
              <a:uFill>
                <a:solidFill>
                  <a:srgbClr val="ffffff"/>
                </a:solidFill>
              </a:uFill>
              <a:latin typeface="Arial"/>
            </a:endParaRPr>
          </a:p>
        </p:txBody>
      </p:sp>
      <p:sp>
        <p:nvSpPr>
          <p:cNvPr id="411" name="CustomShape 18"/>
          <p:cNvSpPr/>
          <p:nvPr/>
        </p:nvSpPr>
        <p:spPr>
          <a:xfrm>
            <a:off x="12978000" y="4527720"/>
            <a:ext cx="2772720" cy="55908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3000" spc="-1" strike="noStrike">
                <a:solidFill>
                  <a:srgbClr val="ffffff"/>
                </a:solidFill>
                <a:uFill>
                  <a:solidFill>
                    <a:srgbClr val="ffffff"/>
                  </a:solidFill>
                </a:uFill>
                <a:latin typeface="Open Sans"/>
                <a:ea typeface="Open Sans"/>
              </a:rPr>
              <a:t>Main Exchange</a:t>
            </a:r>
            <a:endParaRPr b="0" lang="en-US" sz="1800" spc="-1" strike="noStrike">
              <a:solidFill>
                <a:srgbClr val="000000"/>
              </a:solidFill>
              <a:uFill>
                <a:solidFill>
                  <a:srgbClr val="ffffff"/>
                </a:solidFill>
              </a:uFill>
              <a:latin typeface="Arial"/>
            </a:endParaRPr>
          </a:p>
        </p:txBody>
      </p:sp>
      <p:sp>
        <p:nvSpPr>
          <p:cNvPr id="412" name="CustomShape 19"/>
          <p:cNvSpPr/>
          <p:nvPr/>
        </p:nvSpPr>
        <p:spPr>
          <a:xfrm>
            <a:off x="10148040" y="2839680"/>
            <a:ext cx="4087800" cy="71100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Connection Adapter</a:t>
            </a:r>
            <a:endParaRPr b="0" lang="en-US" sz="1800" spc="-1" strike="noStrike">
              <a:solidFill>
                <a:srgbClr val="000000"/>
              </a:solidFill>
              <a:uFill>
                <a:solidFill>
                  <a:srgbClr val="ffffff"/>
                </a:solidFill>
              </a:uFill>
              <a:latin typeface="Arial"/>
            </a:endParaRPr>
          </a:p>
        </p:txBody>
      </p:sp>
      <p:sp>
        <p:nvSpPr>
          <p:cNvPr id="413" name="CustomShape 20"/>
          <p:cNvSpPr/>
          <p:nvPr/>
        </p:nvSpPr>
        <p:spPr>
          <a:xfrm>
            <a:off x="9181080" y="6037560"/>
            <a:ext cx="2998440" cy="684360"/>
          </a:xfrm>
          <a:custGeom>
            <a:avLst/>
            <a:gdLst/>
            <a:ahLst/>
            <a:rect l="l" t="t" r="r" b="b"/>
            <a:pathLst>
              <a:path w="20633" h="21135">
                <a:moveTo>
                  <a:pt x="20633" y="23"/>
                </a:moveTo>
                <a:cubicBezTo>
                  <a:pt x="5874" y="-465"/>
                  <a:pt x="-967" y="6572"/>
                  <a:pt x="110" y="21135"/>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414" name="Line 21"/>
          <p:cNvSpPr/>
          <p:nvPr/>
        </p:nvSpPr>
        <p:spPr>
          <a:xfrm>
            <a:off x="12191760" y="5488560"/>
            <a:ext cx="0" cy="569520"/>
          </a:xfrm>
          <a:prstGeom prst="line">
            <a:avLst/>
          </a:prstGeom>
          <a:ln w="38160">
            <a:solidFill>
              <a:srgbClr val="ffffff"/>
            </a:solidFill>
            <a:custDash>
              <a:ds d="200000" sp="200000"/>
            </a:custDash>
            <a:miter/>
            <a:headEnd len="med" type="triangle" w="med"/>
          </a:ln>
        </p:spPr>
        <p:style>
          <a:lnRef idx="0"/>
          <a:fillRef idx="0"/>
          <a:effectRef idx="0"/>
          <a:fontRef idx="minor"/>
        </p:style>
      </p:sp>
      <p:sp>
        <p:nvSpPr>
          <p:cNvPr id="415" name="Line 22"/>
          <p:cNvSpPr/>
          <p:nvPr/>
        </p:nvSpPr>
        <p:spPr>
          <a:xfrm flipV="1">
            <a:off x="12192120" y="3575880"/>
            <a:ext cx="0" cy="562680"/>
          </a:xfrm>
          <a:prstGeom prst="line">
            <a:avLst/>
          </a:prstGeom>
          <a:ln w="38160">
            <a:solidFill>
              <a:srgbClr val="ffffff"/>
            </a:solidFill>
            <a:miter/>
            <a:headEnd len="med" type="triangle" w="med"/>
            <a:tailEnd len="med" type="triangle" w="med"/>
          </a:ln>
        </p:spPr>
        <p:style>
          <a:lnRef idx="0"/>
          <a:fillRef idx="0"/>
          <a:effectRef idx="0"/>
          <a:fontRef idx="minor"/>
        </p:style>
      </p:sp>
      <p:sp>
        <p:nvSpPr>
          <p:cNvPr id="416" name="CustomShape 23"/>
          <p:cNvSpPr/>
          <p:nvPr/>
        </p:nvSpPr>
        <p:spPr>
          <a:xfrm>
            <a:off x="12229200" y="6037560"/>
            <a:ext cx="2998440" cy="684360"/>
          </a:xfrm>
          <a:custGeom>
            <a:avLst/>
            <a:gdLst/>
            <a:ahLst/>
            <a:rect l="l" t="t" r="r" b="b"/>
            <a:pathLst>
              <a:path w="20633" h="21135">
                <a:moveTo>
                  <a:pt x="0" y="23"/>
                </a:moveTo>
                <a:cubicBezTo>
                  <a:pt x="14759" y="-465"/>
                  <a:pt x="21600" y="6572"/>
                  <a:pt x="20523" y="21135"/>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417" name="CustomShape 24"/>
          <p:cNvSpPr/>
          <p:nvPr/>
        </p:nvSpPr>
        <p:spPr>
          <a:xfrm>
            <a:off x="7796520" y="683064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Messages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Handler</a:t>
            </a:r>
            <a:endParaRPr b="0" lang="en-US" sz="1800" spc="-1" strike="noStrike">
              <a:solidFill>
                <a:srgbClr val="000000"/>
              </a:solidFill>
              <a:uFill>
                <a:solidFill>
                  <a:srgbClr val="ffffff"/>
                </a:solidFill>
              </a:uFill>
              <a:latin typeface="Arial"/>
            </a:endParaRPr>
          </a:p>
        </p:txBody>
      </p:sp>
      <p:sp>
        <p:nvSpPr>
          <p:cNvPr id="418" name="CustomShape 25"/>
          <p:cNvSpPr/>
          <p:nvPr/>
        </p:nvSpPr>
        <p:spPr>
          <a:xfrm>
            <a:off x="13754520" y="683064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Notifications Handler</a:t>
            </a:r>
            <a:endParaRPr b="0" lang="en-US" sz="1800" spc="-1" strike="noStrike">
              <a:solidFill>
                <a:srgbClr val="000000"/>
              </a:solidFill>
              <a:uFill>
                <a:solidFill>
                  <a:srgbClr val="ffffff"/>
                </a:solidFill>
              </a:uFill>
              <a:latin typeface="Arial"/>
            </a:endParaRPr>
          </a:p>
        </p:txBody>
      </p:sp>
      <p:sp>
        <p:nvSpPr>
          <p:cNvPr id="419" name="CustomShape 26"/>
          <p:cNvSpPr/>
          <p:nvPr/>
        </p:nvSpPr>
        <p:spPr>
          <a:xfrm>
            <a:off x="14472360" y="2901960"/>
            <a:ext cx="5631840" cy="55908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3000" spc="-1" strike="noStrike">
                <a:solidFill>
                  <a:srgbClr val="ffffff"/>
                </a:solidFill>
                <a:uFill>
                  <a:solidFill>
                    <a:srgbClr val="ffffff"/>
                  </a:solidFill>
                </a:uFill>
                <a:latin typeface="Open Sans"/>
                <a:ea typeface="Open Sans"/>
              </a:rPr>
              <a:t>STOMP, Custom WS Protocol, …</a:t>
            </a:r>
            <a:endParaRPr b="0" lang="en-US" sz="1800" spc="-1" strike="noStrike">
              <a:solidFill>
                <a:srgbClr val="000000"/>
              </a:solidFill>
              <a:uFill>
                <a:solidFill>
                  <a:srgbClr val="ffffff"/>
                </a:solidFill>
              </a:uFill>
              <a:latin typeface="Arial"/>
            </a:endParaRPr>
          </a:p>
        </p:txBody>
      </p:sp>
      <p:sp>
        <p:nvSpPr>
          <p:cNvPr id="420" name="CustomShape 27"/>
          <p:cNvSpPr/>
          <p:nvPr/>
        </p:nvSpPr>
        <p:spPr>
          <a:xfrm>
            <a:off x="10148040" y="934560"/>
            <a:ext cx="4087800" cy="711000"/>
          </a:xfrm>
          <a:prstGeom prst="rect">
            <a:avLst/>
          </a:prstGeom>
          <a:solidFill>
            <a:srgbClr val="011a97"/>
          </a:solidFill>
          <a:ln w="12600">
            <a:noFill/>
          </a:ln>
        </p:spPr>
        <p:style>
          <a:lnRef idx="0"/>
          <a:fillRef idx="0"/>
          <a:effectRef idx="0"/>
          <a:fontRef idx="minor"/>
        </p:style>
        <p:txBody>
          <a:bodyPr lIns="0" rIns="0" tIns="0" bIns="0" anchor="ctr"/>
          <a:p>
            <a:pPr algn="ctr">
              <a:lnSpc>
                <a:spcPct val="100000"/>
              </a:lnSpc>
            </a:pPr>
            <a:r>
              <a:rPr b="0" lang="en-US" sz="3000" spc="-1" strike="noStrike">
                <a:solidFill>
                  <a:srgbClr val="ffffff"/>
                </a:solidFill>
                <a:uFill>
                  <a:solidFill>
                    <a:srgbClr val="ffffff"/>
                  </a:solidFill>
                </a:uFill>
                <a:latin typeface="Helvetica Light"/>
                <a:ea typeface="Helvetica Light"/>
              </a:rPr>
              <a:t>STOMP</a:t>
            </a:r>
            <a:endParaRPr b="0" lang="en-US" sz="1800" spc="-1" strike="noStrike">
              <a:solidFill>
                <a:srgbClr val="000000"/>
              </a:solidFill>
              <a:uFill>
                <a:solidFill>
                  <a:srgbClr val="ffffff"/>
                </a:solidFill>
              </a:uFill>
              <a:latin typeface="Arial"/>
            </a:endParaRPr>
          </a:p>
        </p:txBody>
      </p:sp>
    </p:spTree>
  </p:cSld>
  <p:timing>
    <p:tnLst>
      <p:par>
        <p:cTn id="122" dur="indefinite" restart="never" nodeType="tmRoot">
          <p:childTnLst>
            <p:seq>
              <p:cTn id="123"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abc9c"/>
        </a:solidFill>
      </p:bgPr>
    </p:bg>
    <p:spTree>
      <p:nvGrpSpPr>
        <p:cNvPr id="1" name=""/>
        <p:cNvGrpSpPr/>
        <p:nvPr/>
      </p:nvGrpSpPr>
      <p:grpSpPr>
        <a:xfrm>
          <a:off x="0" y="0"/>
          <a:ext cx="0" cy="0"/>
          <a:chOff x="0" y="0"/>
          <a:chExt cx="0" cy="0"/>
        </a:xfrm>
      </p:grpSpPr>
      <p:sp>
        <p:nvSpPr>
          <p:cNvPr id="421" name="CustomShape 1"/>
          <p:cNvSpPr/>
          <p:nvPr/>
        </p:nvSpPr>
        <p:spPr>
          <a:xfrm>
            <a:off x="-24120" y="9684360"/>
            <a:ext cx="24431760" cy="1991160"/>
          </a:xfrm>
          <a:prstGeom prst="rect">
            <a:avLst/>
          </a:prstGeom>
          <a:solidFill>
            <a:srgbClr val="011a97"/>
          </a:solidFill>
          <a:ln w="12600">
            <a:noFill/>
          </a:ln>
        </p:spPr>
        <p:style>
          <a:lnRef idx="0"/>
          <a:fillRef idx="0"/>
          <a:effectRef idx="0"/>
          <a:fontRef idx="minor"/>
        </p:style>
      </p:sp>
      <p:sp>
        <p:nvSpPr>
          <p:cNvPr id="422" name="CustomShape 2"/>
          <p:cNvSpPr/>
          <p:nvPr/>
        </p:nvSpPr>
        <p:spPr>
          <a:xfrm>
            <a:off x="358200" y="12551040"/>
            <a:ext cx="4011840" cy="864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5000" spc="-1" strike="noStrike">
                <a:solidFill>
                  <a:srgbClr val="ffffff"/>
                </a:solidFill>
                <a:uFill>
                  <a:solidFill>
                    <a:srgbClr val="ffffff"/>
                  </a:solidFill>
                </a:uFill>
                <a:latin typeface="Open Sans Light"/>
                <a:ea typeface="Open Sans Light"/>
              </a:rPr>
              <a:t>The front-end</a:t>
            </a:r>
            <a:endParaRPr b="0" lang="en-US" sz="1800" spc="-1" strike="noStrike">
              <a:solidFill>
                <a:srgbClr val="000000"/>
              </a:solidFill>
              <a:uFill>
                <a:solidFill>
                  <a:srgbClr val="ffffff"/>
                </a:solidFill>
              </a:uFill>
              <a:latin typeface="Arial"/>
            </a:endParaRPr>
          </a:p>
        </p:txBody>
      </p:sp>
      <p:sp>
        <p:nvSpPr>
          <p:cNvPr id="423" name="CustomShape 3"/>
          <p:cNvSpPr/>
          <p:nvPr/>
        </p:nvSpPr>
        <p:spPr>
          <a:xfrm>
            <a:off x="1797840" y="10248480"/>
            <a:ext cx="20787840" cy="86328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5000" spc="-1" strike="noStrike">
                <a:solidFill>
                  <a:srgbClr val="ffffff"/>
                </a:solidFill>
                <a:uFill>
                  <a:solidFill>
                    <a:srgbClr val="ffffff"/>
                  </a:solidFill>
                </a:uFill>
                <a:latin typeface="Helvetica Light"/>
                <a:ea typeface="Helvetica Light"/>
              </a:rPr>
              <a:t>1. Creating another plugin that will read from our db to let us authenticate.</a:t>
            </a:r>
            <a:endParaRPr b="0" lang="en-US" sz="1800" spc="-1" strike="noStrike">
              <a:solidFill>
                <a:srgbClr val="000000"/>
              </a:solidFill>
              <a:uFill>
                <a:solidFill>
                  <a:srgbClr val="ffffff"/>
                </a:solidFill>
              </a:uFill>
              <a:latin typeface="Arial"/>
            </a:endParaRPr>
          </a:p>
        </p:txBody>
      </p:sp>
      <p:sp>
        <p:nvSpPr>
          <p:cNvPr id="424" name="CustomShape 4"/>
          <p:cNvSpPr/>
          <p:nvPr/>
        </p:nvSpPr>
        <p:spPr>
          <a:xfrm>
            <a:off x="11538000" y="-522000"/>
            <a:ext cx="1307160" cy="1307160"/>
          </a:xfrm>
          <a:custGeom>
            <a:avLst/>
            <a:gdLst/>
            <a:ahLst/>
            <a:rect l="l" t="t"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600" spc="-1" strike="noStrike">
                <a:solidFill>
                  <a:srgbClr val="034336"/>
                </a:solidFill>
                <a:uFill>
                  <a:solidFill>
                    <a:srgbClr val="ffffff"/>
                  </a:solidFill>
                </a:uFill>
                <a:latin typeface="Helvetica Light"/>
                <a:ea typeface="Helvetica Light"/>
              </a:rPr>
              <a:t>B</a:t>
            </a:r>
            <a:endParaRPr b="0" lang="en-US" sz="1800" spc="-1" strike="noStrike">
              <a:solidFill>
                <a:srgbClr val="000000"/>
              </a:solidFill>
              <a:uFill>
                <a:solidFill>
                  <a:srgbClr val="ffffff"/>
                </a:solidFill>
              </a:uFill>
              <a:latin typeface="Arial"/>
            </a:endParaRPr>
          </a:p>
        </p:txBody>
      </p:sp>
      <p:sp>
        <p:nvSpPr>
          <p:cNvPr id="425" name="CustomShape 5"/>
          <p:cNvSpPr/>
          <p:nvPr/>
        </p:nvSpPr>
        <p:spPr>
          <a:xfrm>
            <a:off x="4189320" y="-393588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Messages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426" name="CustomShape 6"/>
          <p:cNvSpPr/>
          <p:nvPr/>
        </p:nvSpPr>
        <p:spPr>
          <a:xfrm>
            <a:off x="10857600" y="-393588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Metrics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427" name="CustomShape 7"/>
          <p:cNvSpPr/>
          <p:nvPr/>
        </p:nvSpPr>
        <p:spPr>
          <a:xfrm>
            <a:off x="17526240" y="-393588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Hooks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428" name="Line 8"/>
          <p:cNvSpPr/>
          <p:nvPr/>
        </p:nvSpPr>
        <p:spPr>
          <a:xfrm flipV="1">
            <a:off x="12191760" y="1814040"/>
            <a:ext cx="0" cy="938160"/>
          </a:xfrm>
          <a:prstGeom prst="line">
            <a:avLst/>
          </a:prstGeom>
          <a:ln w="38160">
            <a:solidFill>
              <a:srgbClr val="ffffff"/>
            </a:solidFill>
            <a:miter/>
            <a:headEnd len="med" type="triangle" w="med"/>
            <a:tailEnd len="med" type="triangle" w="med"/>
          </a:ln>
        </p:spPr>
        <p:style>
          <a:lnRef idx="0"/>
          <a:fillRef idx="0"/>
          <a:effectRef idx="0"/>
          <a:fontRef idx="minor"/>
        </p:style>
      </p:sp>
      <p:sp>
        <p:nvSpPr>
          <p:cNvPr id="429" name="CustomShape 9"/>
          <p:cNvSpPr/>
          <p:nvPr/>
        </p:nvSpPr>
        <p:spPr>
          <a:xfrm>
            <a:off x="6451560" y="-1422720"/>
            <a:ext cx="3240720" cy="52380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2500" spc="-1" strike="noStrike">
                <a:solidFill>
                  <a:srgbClr val="ffffff"/>
                </a:solidFill>
                <a:uFill>
                  <a:solidFill>
                    <a:srgbClr val="ffffff"/>
                  </a:solidFill>
                </a:uFill>
                <a:latin typeface="Andale Mono"/>
                <a:ea typeface="Andale Mono"/>
              </a:rPr>
              <a:t>v1.messages.new</a:t>
            </a:r>
            <a:endParaRPr b="0" lang="en-US" sz="1800" spc="-1" strike="noStrike">
              <a:solidFill>
                <a:srgbClr val="000000"/>
              </a:solidFill>
              <a:uFill>
                <a:solidFill>
                  <a:srgbClr val="ffffff"/>
                </a:solidFill>
              </a:uFill>
              <a:latin typeface="Arial"/>
            </a:endParaRPr>
          </a:p>
        </p:txBody>
      </p:sp>
      <p:sp>
        <p:nvSpPr>
          <p:cNvPr id="430" name="CustomShape 10"/>
          <p:cNvSpPr/>
          <p:nvPr/>
        </p:nvSpPr>
        <p:spPr>
          <a:xfrm>
            <a:off x="13044960" y="-188640"/>
            <a:ext cx="4087800" cy="64044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3000" spc="-1" strike="noStrike">
                <a:solidFill>
                  <a:srgbClr val="ffffff"/>
                </a:solidFill>
                <a:uFill>
                  <a:solidFill>
                    <a:srgbClr val="ffffff"/>
                  </a:solidFill>
                </a:uFill>
                <a:latin typeface="Open Sans"/>
                <a:ea typeface="Open Sans"/>
              </a:rPr>
              <a:t>Main Exchange</a:t>
            </a:r>
            <a:endParaRPr b="0" lang="en-US" sz="1800" spc="-1" strike="noStrike">
              <a:solidFill>
                <a:srgbClr val="000000"/>
              </a:solidFill>
              <a:uFill>
                <a:solidFill>
                  <a:srgbClr val="ffffff"/>
                </a:solidFill>
              </a:uFill>
              <a:latin typeface="Arial"/>
            </a:endParaRPr>
          </a:p>
        </p:txBody>
      </p:sp>
      <p:sp>
        <p:nvSpPr>
          <p:cNvPr id="431" name="CustomShape 11"/>
          <p:cNvSpPr/>
          <p:nvPr/>
        </p:nvSpPr>
        <p:spPr>
          <a:xfrm>
            <a:off x="5459760" y="-2452680"/>
            <a:ext cx="6750720" cy="1046880"/>
          </a:xfrm>
          <a:custGeom>
            <a:avLst/>
            <a:gdLst/>
            <a:ahLst/>
            <a:rect l="l" t="t" r="r" b="b"/>
            <a:pathLst>
              <a:path w="21061" h="21600">
                <a:moveTo>
                  <a:pt x="21061" y="21600"/>
                </a:moveTo>
                <a:cubicBezTo>
                  <a:pt x="6471" y="17247"/>
                  <a:pt x="-539" y="10047"/>
                  <a:pt x="32" y="0"/>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432" name="CustomShape 12"/>
          <p:cNvSpPr/>
          <p:nvPr/>
        </p:nvSpPr>
        <p:spPr>
          <a:xfrm>
            <a:off x="12197160" y="-2459160"/>
            <a:ext cx="6729840" cy="1053360"/>
          </a:xfrm>
          <a:custGeom>
            <a:avLst/>
            <a:gdLst/>
            <a:ahLst/>
            <a:rect l="l" t="t" r="r" b="b"/>
            <a:pathLst>
              <a:path w="21059" h="21600">
                <a:moveTo>
                  <a:pt x="0" y="21600"/>
                </a:moveTo>
                <a:cubicBezTo>
                  <a:pt x="14591" y="17183"/>
                  <a:pt x="21600" y="9983"/>
                  <a:pt x="21026" y="0"/>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433" name="Line 13"/>
          <p:cNvSpPr/>
          <p:nvPr/>
        </p:nvSpPr>
        <p:spPr>
          <a:xfrm flipV="1">
            <a:off x="12191760" y="-2453040"/>
            <a:ext cx="0" cy="1806480"/>
          </a:xfrm>
          <a:prstGeom prst="line">
            <a:avLst/>
          </a:prstGeom>
          <a:ln w="38160">
            <a:solidFill>
              <a:srgbClr val="ffffff"/>
            </a:solidFill>
            <a:custDash>
              <a:ds d="200000" sp="200000"/>
            </a:custDash>
            <a:miter/>
            <a:headEnd len="med" type="triangle" w="med"/>
            <a:tailEnd len="med" type="triangle" w="med"/>
          </a:ln>
        </p:spPr>
        <p:style>
          <a:lnRef idx="0"/>
          <a:fillRef idx="0"/>
          <a:effectRef idx="0"/>
          <a:fontRef idx="minor"/>
        </p:style>
      </p:sp>
      <p:sp>
        <p:nvSpPr>
          <p:cNvPr id="434" name="Line 14"/>
          <p:cNvSpPr/>
          <p:nvPr/>
        </p:nvSpPr>
        <p:spPr>
          <a:xfrm>
            <a:off x="1800" y="2400120"/>
            <a:ext cx="24379920" cy="0"/>
          </a:xfrm>
          <a:prstGeom prst="line">
            <a:avLst/>
          </a:prstGeom>
          <a:ln w="76320">
            <a:solidFill>
              <a:srgbClr val="bc3225"/>
            </a:solidFill>
            <a:custDash>
              <a:ds d="200000" sp="200000"/>
            </a:custDash>
            <a:miter/>
          </a:ln>
        </p:spPr>
        <p:style>
          <a:lnRef idx="0"/>
          <a:fillRef idx="0"/>
          <a:effectRef idx="0"/>
          <a:fontRef idx="minor"/>
        </p:style>
      </p:sp>
      <p:sp>
        <p:nvSpPr>
          <p:cNvPr id="435" name="CustomShape 15"/>
          <p:cNvSpPr/>
          <p:nvPr/>
        </p:nvSpPr>
        <p:spPr>
          <a:xfrm>
            <a:off x="200880" y="1474560"/>
            <a:ext cx="2248560" cy="711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4000" spc="-1" strike="noStrike">
                <a:solidFill>
                  <a:srgbClr val="ffffff"/>
                </a:solidFill>
                <a:uFill>
                  <a:solidFill>
                    <a:srgbClr val="ffffff"/>
                  </a:solidFill>
                </a:uFill>
                <a:latin typeface="Helvetica Light"/>
                <a:ea typeface="Helvetica Light"/>
              </a:rPr>
              <a:t>Back-end</a:t>
            </a:r>
            <a:endParaRPr b="0" lang="en-US" sz="1800" spc="-1" strike="noStrike">
              <a:solidFill>
                <a:srgbClr val="000000"/>
              </a:solidFill>
              <a:uFill>
                <a:solidFill>
                  <a:srgbClr val="ffffff"/>
                </a:solidFill>
              </a:uFill>
              <a:latin typeface="Arial"/>
            </a:endParaRPr>
          </a:p>
        </p:txBody>
      </p:sp>
      <p:sp>
        <p:nvSpPr>
          <p:cNvPr id="436" name="CustomShape 16"/>
          <p:cNvSpPr/>
          <p:nvPr/>
        </p:nvSpPr>
        <p:spPr>
          <a:xfrm>
            <a:off x="168120" y="2541240"/>
            <a:ext cx="2304720" cy="711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4000" spc="-1" strike="noStrike">
                <a:solidFill>
                  <a:srgbClr val="ffffff"/>
                </a:solidFill>
                <a:uFill>
                  <a:solidFill>
                    <a:srgbClr val="ffffff"/>
                  </a:solidFill>
                </a:uFill>
                <a:latin typeface="Helvetica Light"/>
                <a:ea typeface="Helvetica Light"/>
              </a:rPr>
              <a:t>Front-end</a:t>
            </a:r>
            <a:endParaRPr b="0" lang="en-US" sz="1800" spc="-1" strike="noStrike">
              <a:solidFill>
                <a:srgbClr val="000000"/>
              </a:solidFill>
              <a:uFill>
                <a:solidFill>
                  <a:srgbClr val="ffffff"/>
                </a:solidFill>
              </a:uFill>
              <a:latin typeface="Arial"/>
            </a:endParaRPr>
          </a:p>
        </p:txBody>
      </p:sp>
      <p:sp>
        <p:nvSpPr>
          <p:cNvPr id="437" name="CustomShape 17"/>
          <p:cNvSpPr/>
          <p:nvPr/>
        </p:nvSpPr>
        <p:spPr>
          <a:xfrm>
            <a:off x="11557080" y="4172400"/>
            <a:ext cx="1269720" cy="1269720"/>
          </a:xfrm>
          <a:custGeom>
            <a:avLst/>
            <a:gdLst/>
            <a:ahLst/>
            <a:rect l="l" t="t"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600" spc="-1" strike="noStrike">
                <a:solidFill>
                  <a:srgbClr val="034336"/>
                </a:solidFill>
                <a:uFill>
                  <a:solidFill>
                    <a:srgbClr val="ffffff"/>
                  </a:solidFill>
                </a:uFill>
                <a:latin typeface="Helvetica Light"/>
                <a:ea typeface="Helvetica Light"/>
              </a:rPr>
              <a:t>B</a:t>
            </a:r>
            <a:endParaRPr b="0" lang="en-US" sz="1800" spc="-1" strike="noStrike">
              <a:solidFill>
                <a:srgbClr val="000000"/>
              </a:solidFill>
              <a:uFill>
                <a:solidFill>
                  <a:srgbClr val="ffffff"/>
                </a:solidFill>
              </a:uFill>
              <a:latin typeface="Arial"/>
            </a:endParaRPr>
          </a:p>
        </p:txBody>
      </p:sp>
      <p:sp>
        <p:nvSpPr>
          <p:cNvPr id="438" name="CustomShape 18"/>
          <p:cNvSpPr/>
          <p:nvPr/>
        </p:nvSpPr>
        <p:spPr>
          <a:xfrm>
            <a:off x="12978000" y="4527720"/>
            <a:ext cx="2772720" cy="55908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3000" spc="-1" strike="noStrike">
                <a:solidFill>
                  <a:srgbClr val="ffffff"/>
                </a:solidFill>
                <a:uFill>
                  <a:solidFill>
                    <a:srgbClr val="ffffff"/>
                  </a:solidFill>
                </a:uFill>
                <a:latin typeface="Open Sans"/>
                <a:ea typeface="Open Sans"/>
              </a:rPr>
              <a:t>Main Exchange</a:t>
            </a:r>
            <a:endParaRPr b="0" lang="en-US" sz="1800" spc="-1" strike="noStrike">
              <a:solidFill>
                <a:srgbClr val="000000"/>
              </a:solidFill>
              <a:uFill>
                <a:solidFill>
                  <a:srgbClr val="ffffff"/>
                </a:solidFill>
              </a:uFill>
              <a:latin typeface="Arial"/>
            </a:endParaRPr>
          </a:p>
        </p:txBody>
      </p:sp>
      <p:sp>
        <p:nvSpPr>
          <p:cNvPr id="439" name="CustomShape 19"/>
          <p:cNvSpPr/>
          <p:nvPr/>
        </p:nvSpPr>
        <p:spPr>
          <a:xfrm>
            <a:off x="10148040" y="2839680"/>
            <a:ext cx="4087800" cy="71100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Connection Adapter</a:t>
            </a:r>
            <a:endParaRPr b="0" lang="en-US" sz="1800" spc="-1" strike="noStrike">
              <a:solidFill>
                <a:srgbClr val="000000"/>
              </a:solidFill>
              <a:uFill>
                <a:solidFill>
                  <a:srgbClr val="ffffff"/>
                </a:solidFill>
              </a:uFill>
              <a:latin typeface="Arial"/>
            </a:endParaRPr>
          </a:p>
        </p:txBody>
      </p:sp>
      <p:sp>
        <p:nvSpPr>
          <p:cNvPr id="440" name="CustomShape 20"/>
          <p:cNvSpPr/>
          <p:nvPr/>
        </p:nvSpPr>
        <p:spPr>
          <a:xfrm>
            <a:off x="9181080" y="6037560"/>
            <a:ext cx="2998440" cy="684360"/>
          </a:xfrm>
          <a:custGeom>
            <a:avLst/>
            <a:gdLst/>
            <a:ahLst/>
            <a:rect l="l" t="t" r="r" b="b"/>
            <a:pathLst>
              <a:path w="20633" h="21135">
                <a:moveTo>
                  <a:pt x="20633" y="23"/>
                </a:moveTo>
                <a:cubicBezTo>
                  <a:pt x="5874" y="-465"/>
                  <a:pt x="-967" y="6572"/>
                  <a:pt x="110" y="21135"/>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441" name="Line 21"/>
          <p:cNvSpPr/>
          <p:nvPr/>
        </p:nvSpPr>
        <p:spPr>
          <a:xfrm>
            <a:off x="12191760" y="5488560"/>
            <a:ext cx="0" cy="569520"/>
          </a:xfrm>
          <a:prstGeom prst="line">
            <a:avLst/>
          </a:prstGeom>
          <a:ln w="38160">
            <a:solidFill>
              <a:srgbClr val="ffffff"/>
            </a:solidFill>
            <a:custDash>
              <a:ds d="200000" sp="200000"/>
            </a:custDash>
            <a:miter/>
            <a:headEnd len="med" type="triangle" w="med"/>
          </a:ln>
        </p:spPr>
        <p:style>
          <a:lnRef idx="0"/>
          <a:fillRef idx="0"/>
          <a:effectRef idx="0"/>
          <a:fontRef idx="minor"/>
        </p:style>
      </p:sp>
      <p:sp>
        <p:nvSpPr>
          <p:cNvPr id="442" name="Line 22"/>
          <p:cNvSpPr/>
          <p:nvPr/>
        </p:nvSpPr>
        <p:spPr>
          <a:xfrm flipV="1">
            <a:off x="12192120" y="3575880"/>
            <a:ext cx="0" cy="562680"/>
          </a:xfrm>
          <a:prstGeom prst="line">
            <a:avLst/>
          </a:prstGeom>
          <a:ln w="38160">
            <a:solidFill>
              <a:srgbClr val="ffffff"/>
            </a:solidFill>
            <a:miter/>
            <a:headEnd len="med" type="triangle" w="med"/>
            <a:tailEnd len="med" type="triangle" w="med"/>
          </a:ln>
        </p:spPr>
        <p:style>
          <a:lnRef idx="0"/>
          <a:fillRef idx="0"/>
          <a:effectRef idx="0"/>
          <a:fontRef idx="minor"/>
        </p:style>
      </p:sp>
      <p:sp>
        <p:nvSpPr>
          <p:cNvPr id="443" name="CustomShape 23"/>
          <p:cNvSpPr/>
          <p:nvPr/>
        </p:nvSpPr>
        <p:spPr>
          <a:xfrm>
            <a:off x="12229200" y="6037560"/>
            <a:ext cx="2998440" cy="684360"/>
          </a:xfrm>
          <a:custGeom>
            <a:avLst/>
            <a:gdLst/>
            <a:ahLst/>
            <a:rect l="l" t="t" r="r" b="b"/>
            <a:pathLst>
              <a:path w="20633" h="21135">
                <a:moveTo>
                  <a:pt x="0" y="23"/>
                </a:moveTo>
                <a:cubicBezTo>
                  <a:pt x="14759" y="-465"/>
                  <a:pt x="21600" y="6572"/>
                  <a:pt x="20523" y="21135"/>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444" name="CustomShape 24"/>
          <p:cNvSpPr/>
          <p:nvPr/>
        </p:nvSpPr>
        <p:spPr>
          <a:xfrm>
            <a:off x="7796520" y="683064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Messages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Handler</a:t>
            </a:r>
            <a:endParaRPr b="0" lang="en-US" sz="1800" spc="-1" strike="noStrike">
              <a:solidFill>
                <a:srgbClr val="000000"/>
              </a:solidFill>
              <a:uFill>
                <a:solidFill>
                  <a:srgbClr val="ffffff"/>
                </a:solidFill>
              </a:uFill>
              <a:latin typeface="Arial"/>
            </a:endParaRPr>
          </a:p>
        </p:txBody>
      </p:sp>
      <p:sp>
        <p:nvSpPr>
          <p:cNvPr id="445" name="CustomShape 25"/>
          <p:cNvSpPr/>
          <p:nvPr/>
        </p:nvSpPr>
        <p:spPr>
          <a:xfrm>
            <a:off x="13754520" y="683064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Notifications Handler</a:t>
            </a:r>
            <a:endParaRPr b="0" lang="en-US" sz="1800" spc="-1" strike="noStrike">
              <a:solidFill>
                <a:srgbClr val="000000"/>
              </a:solidFill>
              <a:uFill>
                <a:solidFill>
                  <a:srgbClr val="ffffff"/>
                </a:solidFill>
              </a:uFill>
              <a:latin typeface="Arial"/>
            </a:endParaRPr>
          </a:p>
        </p:txBody>
      </p:sp>
      <p:sp>
        <p:nvSpPr>
          <p:cNvPr id="446" name="CustomShape 26"/>
          <p:cNvSpPr/>
          <p:nvPr/>
        </p:nvSpPr>
        <p:spPr>
          <a:xfrm>
            <a:off x="14472360" y="2901960"/>
            <a:ext cx="5631840" cy="55908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3000" spc="-1" strike="noStrike">
                <a:solidFill>
                  <a:srgbClr val="ffffff"/>
                </a:solidFill>
                <a:uFill>
                  <a:solidFill>
                    <a:srgbClr val="ffffff"/>
                  </a:solidFill>
                </a:uFill>
                <a:latin typeface="Open Sans"/>
                <a:ea typeface="Open Sans"/>
              </a:rPr>
              <a:t>STOMP, Custom WS Protocol, …</a:t>
            </a:r>
            <a:endParaRPr b="0" lang="en-US" sz="1800" spc="-1" strike="noStrike">
              <a:solidFill>
                <a:srgbClr val="000000"/>
              </a:solidFill>
              <a:uFill>
                <a:solidFill>
                  <a:srgbClr val="ffffff"/>
                </a:solidFill>
              </a:uFill>
              <a:latin typeface="Arial"/>
            </a:endParaRPr>
          </a:p>
        </p:txBody>
      </p:sp>
      <p:sp>
        <p:nvSpPr>
          <p:cNvPr id="447" name="CustomShape 27"/>
          <p:cNvSpPr/>
          <p:nvPr/>
        </p:nvSpPr>
        <p:spPr>
          <a:xfrm>
            <a:off x="10148040" y="934560"/>
            <a:ext cx="4087800" cy="711000"/>
          </a:xfrm>
          <a:prstGeom prst="rect">
            <a:avLst/>
          </a:prstGeom>
          <a:solidFill>
            <a:srgbClr val="011a97"/>
          </a:solidFill>
          <a:ln w="12600">
            <a:noFill/>
          </a:ln>
        </p:spPr>
        <p:style>
          <a:lnRef idx="0"/>
          <a:fillRef idx="0"/>
          <a:effectRef idx="0"/>
          <a:fontRef idx="minor"/>
        </p:style>
        <p:txBody>
          <a:bodyPr lIns="0" rIns="0" tIns="0" bIns="0" anchor="ctr"/>
          <a:p>
            <a:pPr algn="ctr">
              <a:lnSpc>
                <a:spcPct val="100000"/>
              </a:lnSpc>
            </a:pPr>
            <a:r>
              <a:rPr b="0" lang="en-US" sz="3000" spc="-1" strike="noStrike">
                <a:solidFill>
                  <a:srgbClr val="ffffff"/>
                </a:solidFill>
                <a:uFill>
                  <a:solidFill>
                    <a:srgbClr val="ffffff"/>
                  </a:solidFill>
                </a:uFill>
                <a:latin typeface="Helvetica Light"/>
                <a:ea typeface="Helvetica Light"/>
              </a:rPr>
              <a:t>STOMP</a:t>
            </a:r>
            <a:endParaRPr b="0" lang="en-US" sz="1800" spc="-1" strike="noStrike">
              <a:solidFill>
                <a:srgbClr val="000000"/>
              </a:solidFill>
              <a:uFill>
                <a:solidFill>
                  <a:srgbClr val="ffffff"/>
                </a:solidFill>
              </a:uFill>
              <a:latin typeface="Arial"/>
            </a:endParaRPr>
          </a:p>
        </p:txBody>
      </p:sp>
    </p:spTree>
  </p:cSld>
  <p:timing>
    <p:tnLst>
      <p:par>
        <p:cTn id="124" dur="indefinite" restart="never" nodeType="tmRoot">
          <p:childTnLst>
            <p:seq>
              <p:cTn id="125"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abc9c"/>
        </a:solidFill>
      </p:bgPr>
    </p:bg>
    <p:spTree>
      <p:nvGrpSpPr>
        <p:cNvPr id="1" name=""/>
        <p:cNvGrpSpPr/>
        <p:nvPr/>
      </p:nvGrpSpPr>
      <p:grpSpPr>
        <a:xfrm>
          <a:off x="0" y="0"/>
          <a:ext cx="0" cy="0"/>
          <a:chOff x="0" y="0"/>
          <a:chExt cx="0" cy="0"/>
        </a:xfrm>
      </p:grpSpPr>
      <p:sp>
        <p:nvSpPr>
          <p:cNvPr id="448" name="CustomShape 1"/>
          <p:cNvSpPr/>
          <p:nvPr/>
        </p:nvSpPr>
        <p:spPr>
          <a:xfrm>
            <a:off x="-24120" y="9684360"/>
            <a:ext cx="24431760" cy="1991160"/>
          </a:xfrm>
          <a:prstGeom prst="rect">
            <a:avLst/>
          </a:prstGeom>
          <a:solidFill>
            <a:srgbClr val="011a97"/>
          </a:solidFill>
          <a:ln w="12600">
            <a:noFill/>
          </a:ln>
        </p:spPr>
        <p:style>
          <a:lnRef idx="0"/>
          <a:fillRef idx="0"/>
          <a:effectRef idx="0"/>
          <a:fontRef idx="minor"/>
        </p:style>
      </p:sp>
      <p:sp>
        <p:nvSpPr>
          <p:cNvPr id="449" name="CustomShape 2"/>
          <p:cNvSpPr/>
          <p:nvPr/>
        </p:nvSpPr>
        <p:spPr>
          <a:xfrm>
            <a:off x="358200" y="12551040"/>
            <a:ext cx="4011840" cy="864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5000" spc="-1" strike="noStrike">
                <a:solidFill>
                  <a:srgbClr val="ffffff"/>
                </a:solidFill>
                <a:uFill>
                  <a:solidFill>
                    <a:srgbClr val="ffffff"/>
                  </a:solidFill>
                </a:uFill>
                <a:latin typeface="Open Sans Light"/>
                <a:ea typeface="Open Sans Light"/>
              </a:rPr>
              <a:t>The front-end</a:t>
            </a:r>
            <a:endParaRPr b="0" lang="en-US" sz="1800" spc="-1" strike="noStrike">
              <a:solidFill>
                <a:srgbClr val="000000"/>
              </a:solidFill>
              <a:uFill>
                <a:solidFill>
                  <a:srgbClr val="ffffff"/>
                </a:solidFill>
              </a:uFill>
              <a:latin typeface="Arial"/>
            </a:endParaRPr>
          </a:p>
        </p:txBody>
      </p:sp>
      <p:sp>
        <p:nvSpPr>
          <p:cNvPr id="450" name="CustomShape 3"/>
          <p:cNvSpPr/>
          <p:nvPr/>
        </p:nvSpPr>
        <p:spPr>
          <a:xfrm>
            <a:off x="-707400" y="10248120"/>
            <a:ext cx="25798680" cy="86400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5000" spc="-1" strike="noStrike">
                <a:solidFill>
                  <a:srgbClr val="ffffff"/>
                </a:solidFill>
                <a:uFill>
                  <a:solidFill>
                    <a:srgbClr val="ffffff"/>
                  </a:solidFill>
                </a:uFill>
                <a:latin typeface="Helvetica Light"/>
                <a:ea typeface="Helvetica Light"/>
              </a:rPr>
              <a:t>2. Creating another plugin that will decode a JWT (JSON Web Token) to let us authenticate.</a:t>
            </a:r>
            <a:endParaRPr b="0" lang="en-US" sz="1800" spc="-1" strike="noStrike">
              <a:solidFill>
                <a:srgbClr val="000000"/>
              </a:solidFill>
              <a:uFill>
                <a:solidFill>
                  <a:srgbClr val="ffffff"/>
                </a:solidFill>
              </a:uFill>
              <a:latin typeface="Arial"/>
            </a:endParaRPr>
          </a:p>
        </p:txBody>
      </p:sp>
      <p:sp>
        <p:nvSpPr>
          <p:cNvPr id="451" name="CustomShape 4"/>
          <p:cNvSpPr/>
          <p:nvPr/>
        </p:nvSpPr>
        <p:spPr>
          <a:xfrm>
            <a:off x="11538000" y="-522000"/>
            <a:ext cx="1307160" cy="1307160"/>
          </a:xfrm>
          <a:custGeom>
            <a:avLst/>
            <a:gdLst/>
            <a:ahLst/>
            <a:rect l="l" t="t"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600" spc="-1" strike="noStrike">
                <a:solidFill>
                  <a:srgbClr val="034336"/>
                </a:solidFill>
                <a:uFill>
                  <a:solidFill>
                    <a:srgbClr val="ffffff"/>
                  </a:solidFill>
                </a:uFill>
                <a:latin typeface="Helvetica Light"/>
                <a:ea typeface="Helvetica Light"/>
              </a:rPr>
              <a:t>B</a:t>
            </a:r>
            <a:endParaRPr b="0" lang="en-US" sz="1800" spc="-1" strike="noStrike">
              <a:solidFill>
                <a:srgbClr val="000000"/>
              </a:solidFill>
              <a:uFill>
                <a:solidFill>
                  <a:srgbClr val="ffffff"/>
                </a:solidFill>
              </a:uFill>
              <a:latin typeface="Arial"/>
            </a:endParaRPr>
          </a:p>
        </p:txBody>
      </p:sp>
      <p:sp>
        <p:nvSpPr>
          <p:cNvPr id="452" name="CustomShape 5"/>
          <p:cNvSpPr/>
          <p:nvPr/>
        </p:nvSpPr>
        <p:spPr>
          <a:xfrm>
            <a:off x="4189320" y="-393588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Messages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453" name="CustomShape 6"/>
          <p:cNvSpPr/>
          <p:nvPr/>
        </p:nvSpPr>
        <p:spPr>
          <a:xfrm>
            <a:off x="10857600" y="-393588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Metrics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454" name="CustomShape 7"/>
          <p:cNvSpPr/>
          <p:nvPr/>
        </p:nvSpPr>
        <p:spPr>
          <a:xfrm>
            <a:off x="17526240" y="-393588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Hooks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455" name="Line 8"/>
          <p:cNvSpPr/>
          <p:nvPr/>
        </p:nvSpPr>
        <p:spPr>
          <a:xfrm flipV="1">
            <a:off x="12191760" y="1814040"/>
            <a:ext cx="0" cy="938160"/>
          </a:xfrm>
          <a:prstGeom prst="line">
            <a:avLst/>
          </a:prstGeom>
          <a:ln w="38160">
            <a:solidFill>
              <a:srgbClr val="ffffff"/>
            </a:solidFill>
            <a:miter/>
            <a:headEnd len="med" type="triangle" w="med"/>
            <a:tailEnd len="med" type="triangle" w="med"/>
          </a:ln>
        </p:spPr>
        <p:style>
          <a:lnRef idx="0"/>
          <a:fillRef idx="0"/>
          <a:effectRef idx="0"/>
          <a:fontRef idx="minor"/>
        </p:style>
      </p:sp>
      <p:sp>
        <p:nvSpPr>
          <p:cNvPr id="456" name="CustomShape 9"/>
          <p:cNvSpPr/>
          <p:nvPr/>
        </p:nvSpPr>
        <p:spPr>
          <a:xfrm>
            <a:off x="6451560" y="-1422720"/>
            <a:ext cx="3240720" cy="52380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2500" spc="-1" strike="noStrike">
                <a:solidFill>
                  <a:srgbClr val="ffffff"/>
                </a:solidFill>
                <a:uFill>
                  <a:solidFill>
                    <a:srgbClr val="ffffff"/>
                  </a:solidFill>
                </a:uFill>
                <a:latin typeface="Andale Mono"/>
                <a:ea typeface="Andale Mono"/>
              </a:rPr>
              <a:t>v1.messages.new</a:t>
            </a:r>
            <a:endParaRPr b="0" lang="en-US" sz="1800" spc="-1" strike="noStrike">
              <a:solidFill>
                <a:srgbClr val="000000"/>
              </a:solidFill>
              <a:uFill>
                <a:solidFill>
                  <a:srgbClr val="ffffff"/>
                </a:solidFill>
              </a:uFill>
              <a:latin typeface="Arial"/>
            </a:endParaRPr>
          </a:p>
        </p:txBody>
      </p:sp>
      <p:sp>
        <p:nvSpPr>
          <p:cNvPr id="457" name="CustomShape 10"/>
          <p:cNvSpPr/>
          <p:nvPr/>
        </p:nvSpPr>
        <p:spPr>
          <a:xfrm>
            <a:off x="13044960" y="-188640"/>
            <a:ext cx="4087800" cy="64044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3000" spc="-1" strike="noStrike">
                <a:solidFill>
                  <a:srgbClr val="ffffff"/>
                </a:solidFill>
                <a:uFill>
                  <a:solidFill>
                    <a:srgbClr val="ffffff"/>
                  </a:solidFill>
                </a:uFill>
                <a:latin typeface="Open Sans"/>
                <a:ea typeface="Open Sans"/>
              </a:rPr>
              <a:t>Main Exchange</a:t>
            </a:r>
            <a:endParaRPr b="0" lang="en-US" sz="1800" spc="-1" strike="noStrike">
              <a:solidFill>
                <a:srgbClr val="000000"/>
              </a:solidFill>
              <a:uFill>
                <a:solidFill>
                  <a:srgbClr val="ffffff"/>
                </a:solidFill>
              </a:uFill>
              <a:latin typeface="Arial"/>
            </a:endParaRPr>
          </a:p>
        </p:txBody>
      </p:sp>
      <p:sp>
        <p:nvSpPr>
          <p:cNvPr id="458" name="CustomShape 11"/>
          <p:cNvSpPr/>
          <p:nvPr/>
        </p:nvSpPr>
        <p:spPr>
          <a:xfrm>
            <a:off x="5459760" y="-2452680"/>
            <a:ext cx="6750720" cy="1046880"/>
          </a:xfrm>
          <a:custGeom>
            <a:avLst/>
            <a:gdLst/>
            <a:ahLst/>
            <a:rect l="l" t="t" r="r" b="b"/>
            <a:pathLst>
              <a:path w="21061" h="21600">
                <a:moveTo>
                  <a:pt x="21061" y="21600"/>
                </a:moveTo>
                <a:cubicBezTo>
                  <a:pt x="6471" y="17247"/>
                  <a:pt x="-539" y="10047"/>
                  <a:pt x="32" y="0"/>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459" name="CustomShape 12"/>
          <p:cNvSpPr/>
          <p:nvPr/>
        </p:nvSpPr>
        <p:spPr>
          <a:xfrm>
            <a:off x="12197160" y="-2459160"/>
            <a:ext cx="6729840" cy="1053360"/>
          </a:xfrm>
          <a:custGeom>
            <a:avLst/>
            <a:gdLst/>
            <a:ahLst/>
            <a:rect l="l" t="t" r="r" b="b"/>
            <a:pathLst>
              <a:path w="21059" h="21600">
                <a:moveTo>
                  <a:pt x="0" y="21600"/>
                </a:moveTo>
                <a:cubicBezTo>
                  <a:pt x="14591" y="17183"/>
                  <a:pt x="21600" y="9983"/>
                  <a:pt x="21026" y="0"/>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460" name="Line 13"/>
          <p:cNvSpPr/>
          <p:nvPr/>
        </p:nvSpPr>
        <p:spPr>
          <a:xfrm flipV="1">
            <a:off x="12191760" y="-2453040"/>
            <a:ext cx="0" cy="1806480"/>
          </a:xfrm>
          <a:prstGeom prst="line">
            <a:avLst/>
          </a:prstGeom>
          <a:ln w="38160">
            <a:solidFill>
              <a:srgbClr val="ffffff"/>
            </a:solidFill>
            <a:custDash>
              <a:ds d="200000" sp="200000"/>
            </a:custDash>
            <a:miter/>
            <a:headEnd len="med" type="triangle" w="med"/>
            <a:tailEnd len="med" type="triangle" w="med"/>
          </a:ln>
        </p:spPr>
        <p:style>
          <a:lnRef idx="0"/>
          <a:fillRef idx="0"/>
          <a:effectRef idx="0"/>
          <a:fontRef idx="minor"/>
        </p:style>
      </p:sp>
      <p:sp>
        <p:nvSpPr>
          <p:cNvPr id="461" name="Line 14"/>
          <p:cNvSpPr/>
          <p:nvPr/>
        </p:nvSpPr>
        <p:spPr>
          <a:xfrm>
            <a:off x="1800" y="2400120"/>
            <a:ext cx="24379920" cy="0"/>
          </a:xfrm>
          <a:prstGeom prst="line">
            <a:avLst/>
          </a:prstGeom>
          <a:ln w="76320">
            <a:solidFill>
              <a:srgbClr val="bc3225"/>
            </a:solidFill>
            <a:custDash>
              <a:ds d="200000" sp="200000"/>
            </a:custDash>
            <a:miter/>
          </a:ln>
        </p:spPr>
        <p:style>
          <a:lnRef idx="0"/>
          <a:fillRef idx="0"/>
          <a:effectRef idx="0"/>
          <a:fontRef idx="minor"/>
        </p:style>
      </p:sp>
      <p:sp>
        <p:nvSpPr>
          <p:cNvPr id="462" name="CustomShape 15"/>
          <p:cNvSpPr/>
          <p:nvPr/>
        </p:nvSpPr>
        <p:spPr>
          <a:xfrm>
            <a:off x="200880" y="1474560"/>
            <a:ext cx="2248560" cy="711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4000" spc="-1" strike="noStrike">
                <a:solidFill>
                  <a:srgbClr val="ffffff"/>
                </a:solidFill>
                <a:uFill>
                  <a:solidFill>
                    <a:srgbClr val="ffffff"/>
                  </a:solidFill>
                </a:uFill>
                <a:latin typeface="Helvetica Light"/>
                <a:ea typeface="Helvetica Light"/>
              </a:rPr>
              <a:t>Back-end</a:t>
            </a:r>
            <a:endParaRPr b="0" lang="en-US" sz="1800" spc="-1" strike="noStrike">
              <a:solidFill>
                <a:srgbClr val="000000"/>
              </a:solidFill>
              <a:uFill>
                <a:solidFill>
                  <a:srgbClr val="ffffff"/>
                </a:solidFill>
              </a:uFill>
              <a:latin typeface="Arial"/>
            </a:endParaRPr>
          </a:p>
        </p:txBody>
      </p:sp>
      <p:sp>
        <p:nvSpPr>
          <p:cNvPr id="463" name="CustomShape 16"/>
          <p:cNvSpPr/>
          <p:nvPr/>
        </p:nvSpPr>
        <p:spPr>
          <a:xfrm>
            <a:off x="168120" y="2541240"/>
            <a:ext cx="2304720" cy="711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4000" spc="-1" strike="noStrike">
                <a:solidFill>
                  <a:srgbClr val="ffffff"/>
                </a:solidFill>
                <a:uFill>
                  <a:solidFill>
                    <a:srgbClr val="ffffff"/>
                  </a:solidFill>
                </a:uFill>
                <a:latin typeface="Helvetica Light"/>
                <a:ea typeface="Helvetica Light"/>
              </a:rPr>
              <a:t>Front-end</a:t>
            </a:r>
            <a:endParaRPr b="0" lang="en-US" sz="1800" spc="-1" strike="noStrike">
              <a:solidFill>
                <a:srgbClr val="000000"/>
              </a:solidFill>
              <a:uFill>
                <a:solidFill>
                  <a:srgbClr val="ffffff"/>
                </a:solidFill>
              </a:uFill>
              <a:latin typeface="Arial"/>
            </a:endParaRPr>
          </a:p>
        </p:txBody>
      </p:sp>
      <p:sp>
        <p:nvSpPr>
          <p:cNvPr id="464" name="CustomShape 17"/>
          <p:cNvSpPr/>
          <p:nvPr/>
        </p:nvSpPr>
        <p:spPr>
          <a:xfrm>
            <a:off x="11557080" y="4172400"/>
            <a:ext cx="1269720" cy="1269720"/>
          </a:xfrm>
          <a:custGeom>
            <a:avLst/>
            <a:gdLst/>
            <a:ahLst/>
            <a:rect l="l" t="t"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600" spc="-1" strike="noStrike">
                <a:solidFill>
                  <a:srgbClr val="034336"/>
                </a:solidFill>
                <a:uFill>
                  <a:solidFill>
                    <a:srgbClr val="ffffff"/>
                  </a:solidFill>
                </a:uFill>
                <a:latin typeface="Helvetica Light"/>
                <a:ea typeface="Helvetica Light"/>
              </a:rPr>
              <a:t>B</a:t>
            </a:r>
            <a:endParaRPr b="0" lang="en-US" sz="1800" spc="-1" strike="noStrike">
              <a:solidFill>
                <a:srgbClr val="000000"/>
              </a:solidFill>
              <a:uFill>
                <a:solidFill>
                  <a:srgbClr val="ffffff"/>
                </a:solidFill>
              </a:uFill>
              <a:latin typeface="Arial"/>
            </a:endParaRPr>
          </a:p>
        </p:txBody>
      </p:sp>
      <p:sp>
        <p:nvSpPr>
          <p:cNvPr id="465" name="CustomShape 18"/>
          <p:cNvSpPr/>
          <p:nvPr/>
        </p:nvSpPr>
        <p:spPr>
          <a:xfrm>
            <a:off x="12978000" y="4527720"/>
            <a:ext cx="2772720" cy="55908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3000" spc="-1" strike="noStrike">
                <a:solidFill>
                  <a:srgbClr val="ffffff"/>
                </a:solidFill>
                <a:uFill>
                  <a:solidFill>
                    <a:srgbClr val="ffffff"/>
                  </a:solidFill>
                </a:uFill>
                <a:latin typeface="Open Sans"/>
                <a:ea typeface="Open Sans"/>
              </a:rPr>
              <a:t>Main Exchange</a:t>
            </a:r>
            <a:endParaRPr b="0" lang="en-US" sz="1800" spc="-1" strike="noStrike">
              <a:solidFill>
                <a:srgbClr val="000000"/>
              </a:solidFill>
              <a:uFill>
                <a:solidFill>
                  <a:srgbClr val="ffffff"/>
                </a:solidFill>
              </a:uFill>
              <a:latin typeface="Arial"/>
            </a:endParaRPr>
          </a:p>
        </p:txBody>
      </p:sp>
      <p:sp>
        <p:nvSpPr>
          <p:cNvPr id="466" name="CustomShape 19"/>
          <p:cNvSpPr/>
          <p:nvPr/>
        </p:nvSpPr>
        <p:spPr>
          <a:xfrm>
            <a:off x="10148040" y="2839680"/>
            <a:ext cx="4087800" cy="71100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Connection Adapter</a:t>
            </a:r>
            <a:endParaRPr b="0" lang="en-US" sz="1800" spc="-1" strike="noStrike">
              <a:solidFill>
                <a:srgbClr val="000000"/>
              </a:solidFill>
              <a:uFill>
                <a:solidFill>
                  <a:srgbClr val="ffffff"/>
                </a:solidFill>
              </a:uFill>
              <a:latin typeface="Arial"/>
            </a:endParaRPr>
          </a:p>
        </p:txBody>
      </p:sp>
      <p:sp>
        <p:nvSpPr>
          <p:cNvPr id="467" name="CustomShape 20"/>
          <p:cNvSpPr/>
          <p:nvPr/>
        </p:nvSpPr>
        <p:spPr>
          <a:xfrm>
            <a:off x="9181080" y="6037560"/>
            <a:ext cx="2998440" cy="684360"/>
          </a:xfrm>
          <a:custGeom>
            <a:avLst/>
            <a:gdLst/>
            <a:ahLst/>
            <a:rect l="l" t="t" r="r" b="b"/>
            <a:pathLst>
              <a:path w="20633" h="21135">
                <a:moveTo>
                  <a:pt x="20633" y="23"/>
                </a:moveTo>
                <a:cubicBezTo>
                  <a:pt x="5874" y="-465"/>
                  <a:pt x="-967" y="6572"/>
                  <a:pt x="110" y="21135"/>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468" name="Line 21"/>
          <p:cNvSpPr/>
          <p:nvPr/>
        </p:nvSpPr>
        <p:spPr>
          <a:xfrm>
            <a:off x="12191760" y="5488560"/>
            <a:ext cx="0" cy="569520"/>
          </a:xfrm>
          <a:prstGeom prst="line">
            <a:avLst/>
          </a:prstGeom>
          <a:ln w="38160">
            <a:solidFill>
              <a:srgbClr val="ffffff"/>
            </a:solidFill>
            <a:custDash>
              <a:ds d="200000" sp="200000"/>
            </a:custDash>
            <a:miter/>
            <a:headEnd len="med" type="triangle" w="med"/>
          </a:ln>
        </p:spPr>
        <p:style>
          <a:lnRef idx="0"/>
          <a:fillRef idx="0"/>
          <a:effectRef idx="0"/>
          <a:fontRef idx="minor"/>
        </p:style>
      </p:sp>
      <p:sp>
        <p:nvSpPr>
          <p:cNvPr id="469" name="Line 22"/>
          <p:cNvSpPr/>
          <p:nvPr/>
        </p:nvSpPr>
        <p:spPr>
          <a:xfrm flipV="1">
            <a:off x="12192120" y="3575880"/>
            <a:ext cx="0" cy="562680"/>
          </a:xfrm>
          <a:prstGeom prst="line">
            <a:avLst/>
          </a:prstGeom>
          <a:ln w="38160">
            <a:solidFill>
              <a:srgbClr val="ffffff"/>
            </a:solidFill>
            <a:miter/>
            <a:headEnd len="med" type="triangle" w="med"/>
            <a:tailEnd len="med" type="triangle" w="med"/>
          </a:ln>
        </p:spPr>
        <p:style>
          <a:lnRef idx="0"/>
          <a:fillRef idx="0"/>
          <a:effectRef idx="0"/>
          <a:fontRef idx="minor"/>
        </p:style>
      </p:sp>
      <p:sp>
        <p:nvSpPr>
          <p:cNvPr id="470" name="CustomShape 23"/>
          <p:cNvSpPr/>
          <p:nvPr/>
        </p:nvSpPr>
        <p:spPr>
          <a:xfrm>
            <a:off x="12229200" y="6037560"/>
            <a:ext cx="2998440" cy="684360"/>
          </a:xfrm>
          <a:custGeom>
            <a:avLst/>
            <a:gdLst/>
            <a:ahLst/>
            <a:rect l="l" t="t" r="r" b="b"/>
            <a:pathLst>
              <a:path w="20633" h="21135">
                <a:moveTo>
                  <a:pt x="0" y="23"/>
                </a:moveTo>
                <a:cubicBezTo>
                  <a:pt x="14759" y="-465"/>
                  <a:pt x="21600" y="6572"/>
                  <a:pt x="20523" y="21135"/>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471" name="CustomShape 24"/>
          <p:cNvSpPr/>
          <p:nvPr/>
        </p:nvSpPr>
        <p:spPr>
          <a:xfrm>
            <a:off x="7796520" y="683064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Messages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Handler</a:t>
            </a:r>
            <a:endParaRPr b="0" lang="en-US" sz="1800" spc="-1" strike="noStrike">
              <a:solidFill>
                <a:srgbClr val="000000"/>
              </a:solidFill>
              <a:uFill>
                <a:solidFill>
                  <a:srgbClr val="ffffff"/>
                </a:solidFill>
              </a:uFill>
              <a:latin typeface="Arial"/>
            </a:endParaRPr>
          </a:p>
        </p:txBody>
      </p:sp>
      <p:sp>
        <p:nvSpPr>
          <p:cNvPr id="472" name="CustomShape 25"/>
          <p:cNvSpPr/>
          <p:nvPr/>
        </p:nvSpPr>
        <p:spPr>
          <a:xfrm>
            <a:off x="13754520" y="683064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Notifications Handler</a:t>
            </a:r>
            <a:endParaRPr b="0" lang="en-US" sz="1800" spc="-1" strike="noStrike">
              <a:solidFill>
                <a:srgbClr val="000000"/>
              </a:solidFill>
              <a:uFill>
                <a:solidFill>
                  <a:srgbClr val="ffffff"/>
                </a:solidFill>
              </a:uFill>
              <a:latin typeface="Arial"/>
            </a:endParaRPr>
          </a:p>
        </p:txBody>
      </p:sp>
      <p:sp>
        <p:nvSpPr>
          <p:cNvPr id="473" name="CustomShape 26"/>
          <p:cNvSpPr/>
          <p:nvPr/>
        </p:nvSpPr>
        <p:spPr>
          <a:xfrm>
            <a:off x="14472360" y="2901960"/>
            <a:ext cx="5631840" cy="55908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3000" spc="-1" strike="noStrike">
                <a:solidFill>
                  <a:srgbClr val="ffffff"/>
                </a:solidFill>
                <a:uFill>
                  <a:solidFill>
                    <a:srgbClr val="ffffff"/>
                  </a:solidFill>
                </a:uFill>
                <a:latin typeface="Open Sans"/>
                <a:ea typeface="Open Sans"/>
              </a:rPr>
              <a:t>STOMP, Custom WS Protocol, …</a:t>
            </a:r>
            <a:endParaRPr b="0" lang="en-US" sz="1800" spc="-1" strike="noStrike">
              <a:solidFill>
                <a:srgbClr val="000000"/>
              </a:solidFill>
              <a:uFill>
                <a:solidFill>
                  <a:srgbClr val="ffffff"/>
                </a:solidFill>
              </a:uFill>
              <a:latin typeface="Arial"/>
            </a:endParaRPr>
          </a:p>
        </p:txBody>
      </p:sp>
      <p:sp>
        <p:nvSpPr>
          <p:cNvPr id="474" name="CustomShape 27"/>
          <p:cNvSpPr/>
          <p:nvPr/>
        </p:nvSpPr>
        <p:spPr>
          <a:xfrm>
            <a:off x="10148040" y="934560"/>
            <a:ext cx="4087800" cy="711000"/>
          </a:xfrm>
          <a:prstGeom prst="rect">
            <a:avLst/>
          </a:prstGeom>
          <a:solidFill>
            <a:srgbClr val="011a97"/>
          </a:solidFill>
          <a:ln w="12600">
            <a:noFill/>
          </a:ln>
        </p:spPr>
        <p:style>
          <a:lnRef idx="0"/>
          <a:fillRef idx="0"/>
          <a:effectRef idx="0"/>
          <a:fontRef idx="minor"/>
        </p:style>
        <p:txBody>
          <a:bodyPr lIns="0" rIns="0" tIns="0" bIns="0" anchor="ctr"/>
          <a:p>
            <a:pPr algn="ctr">
              <a:lnSpc>
                <a:spcPct val="100000"/>
              </a:lnSpc>
            </a:pPr>
            <a:r>
              <a:rPr b="0" lang="en-US" sz="3000" spc="-1" strike="noStrike">
                <a:solidFill>
                  <a:srgbClr val="ffffff"/>
                </a:solidFill>
                <a:uFill>
                  <a:solidFill>
                    <a:srgbClr val="ffffff"/>
                  </a:solidFill>
                </a:uFill>
                <a:latin typeface="Helvetica Light"/>
                <a:ea typeface="Helvetica Light"/>
              </a:rPr>
              <a:t>STOMP</a:t>
            </a:r>
            <a:endParaRPr b="0" lang="en-US" sz="1800" spc="-1" strike="noStrike">
              <a:solidFill>
                <a:srgbClr val="000000"/>
              </a:solidFill>
              <a:uFill>
                <a:solidFill>
                  <a:srgbClr val="ffffff"/>
                </a:solidFill>
              </a:uFill>
              <a:latin typeface="Arial"/>
            </a:endParaRPr>
          </a:p>
        </p:txBody>
      </p:sp>
    </p:spTree>
  </p:cSld>
  <p:timing>
    <p:tnLst>
      <p:par>
        <p:cTn id="126" dur="indefinite" restart="never" nodeType="tmRoot">
          <p:childTnLst>
            <p:seq>
              <p:cTn id="127"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abc9c"/>
        </a:solidFill>
      </p:bgPr>
    </p:bg>
    <p:spTree>
      <p:nvGrpSpPr>
        <p:cNvPr id="1" name=""/>
        <p:cNvGrpSpPr/>
        <p:nvPr/>
      </p:nvGrpSpPr>
      <p:grpSpPr>
        <a:xfrm>
          <a:off x="0" y="0"/>
          <a:ext cx="0" cy="0"/>
          <a:chOff x="0" y="0"/>
          <a:chExt cx="0" cy="0"/>
        </a:xfrm>
      </p:grpSpPr>
      <p:sp>
        <p:nvSpPr>
          <p:cNvPr id="475" name="CustomShape 1"/>
          <p:cNvSpPr/>
          <p:nvPr/>
        </p:nvSpPr>
        <p:spPr>
          <a:xfrm>
            <a:off x="-24120" y="9684360"/>
            <a:ext cx="24431760" cy="1991160"/>
          </a:xfrm>
          <a:prstGeom prst="rect">
            <a:avLst/>
          </a:prstGeom>
          <a:solidFill>
            <a:srgbClr val="011a97"/>
          </a:solidFill>
          <a:ln w="12600">
            <a:noFill/>
          </a:ln>
        </p:spPr>
        <p:style>
          <a:lnRef idx="0"/>
          <a:fillRef idx="0"/>
          <a:effectRef idx="0"/>
          <a:fontRef idx="minor"/>
        </p:style>
      </p:sp>
      <p:sp>
        <p:nvSpPr>
          <p:cNvPr id="476" name="CustomShape 2"/>
          <p:cNvSpPr/>
          <p:nvPr/>
        </p:nvSpPr>
        <p:spPr>
          <a:xfrm>
            <a:off x="358200" y="12551040"/>
            <a:ext cx="4011840" cy="864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5000" spc="-1" strike="noStrike">
                <a:solidFill>
                  <a:srgbClr val="ffffff"/>
                </a:solidFill>
                <a:uFill>
                  <a:solidFill>
                    <a:srgbClr val="ffffff"/>
                  </a:solidFill>
                </a:uFill>
                <a:latin typeface="Open Sans Light"/>
                <a:ea typeface="Open Sans Light"/>
              </a:rPr>
              <a:t>The front-end</a:t>
            </a:r>
            <a:endParaRPr b="0" lang="en-US" sz="1800" spc="-1" strike="noStrike">
              <a:solidFill>
                <a:srgbClr val="000000"/>
              </a:solidFill>
              <a:uFill>
                <a:solidFill>
                  <a:srgbClr val="ffffff"/>
                </a:solidFill>
              </a:uFill>
              <a:latin typeface="Arial"/>
            </a:endParaRPr>
          </a:p>
        </p:txBody>
      </p:sp>
      <p:sp>
        <p:nvSpPr>
          <p:cNvPr id="477" name="CustomShape 3"/>
          <p:cNvSpPr/>
          <p:nvPr/>
        </p:nvSpPr>
        <p:spPr>
          <a:xfrm>
            <a:off x="-901080" y="10248120"/>
            <a:ext cx="26186040" cy="86400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5000" spc="-1" strike="noStrike">
                <a:solidFill>
                  <a:srgbClr val="ffffff"/>
                </a:solidFill>
                <a:uFill>
                  <a:solidFill>
                    <a:srgbClr val="ffffff"/>
                  </a:solidFill>
                </a:uFill>
                <a:latin typeface="Helvetica Light"/>
                <a:ea typeface="Helvetica Light"/>
              </a:rPr>
              <a:t>Both can work, but they are RabbitMQ-specific solution. And plugins are written in Erlang!! 😱</a:t>
            </a:r>
            <a:endParaRPr b="0" lang="en-US" sz="1800" spc="-1" strike="noStrike">
              <a:solidFill>
                <a:srgbClr val="000000"/>
              </a:solidFill>
              <a:uFill>
                <a:solidFill>
                  <a:srgbClr val="ffffff"/>
                </a:solidFill>
              </a:uFill>
              <a:latin typeface="Arial"/>
            </a:endParaRPr>
          </a:p>
        </p:txBody>
      </p:sp>
      <p:sp>
        <p:nvSpPr>
          <p:cNvPr id="478" name="CustomShape 4"/>
          <p:cNvSpPr/>
          <p:nvPr/>
        </p:nvSpPr>
        <p:spPr>
          <a:xfrm>
            <a:off x="11538000" y="-522000"/>
            <a:ext cx="1307160" cy="1307160"/>
          </a:xfrm>
          <a:custGeom>
            <a:avLst/>
            <a:gdLst/>
            <a:ahLst/>
            <a:rect l="l" t="t"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600" spc="-1" strike="noStrike">
                <a:solidFill>
                  <a:srgbClr val="034336"/>
                </a:solidFill>
                <a:uFill>
                  <a:solidFill>
                    <a:srgbClr val="ffffff"/>
                  </a:solidFill>
                </a:uFill>
                <a:latin typeface="Helvetica Light"/>
                <a:ea typeface="Helvetica Light"/>
              </a:rPr>
              <a:t>B</a:t>
            </a:r>
            <a:endParaRPr b="0" lang="en-US" sz="1800" spc="-1" strike="noStrike">
              <a:solidFill>
                <a:srgbClr val="000000"/>
              </a:solidFill>
              <a:uFill>
                <a:solidFill>
                  <a:srgbClr val="ffffff"/>
                </a:solidFill>
              </a:uFill>
              <a:latin typeface="Arial"/>
            </a:endParaRPr>
          </a:p>
        </p:txBody>
      </p:sp>
      <p:sp>
        <p:nvSpPr>
          <p:cNvPr id="479" name="CustomShape 5"/>
          <p:cNvSpPr/>
          <p:nvPr/>
        </p:nvSpPr>
        <p:spPr>
          <a:xfrm>
            <a:off x="4189320" y="-393588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Messages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480" name="CustomShape 6"/>
          <p:cNvSpPr/>
          <p:nvPr/>
        </p:nvSpPr>
        <p:spPr>
          <a:xfrm>
            <a:off x="10857600" y="-393588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Metrics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481" name="CustomShape 7"/>
          <p:cNvSpPr/>
          <p:nvPr/>
        </p:nvSpPr>
        <p:spPr>
          <a:xfrm>
            <a:off x="17526240" y="-393588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Hooks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482" name="Line 8"/>
          <p:cNvSpPr/>
          <p:nvPr/>
        </p:nvSpPr>
        <p:spPr>
          <a:xfrm flipV="1">
            <a:off x="12191760" y="1814040"/>
            <a:ext cx="0" cy="938160"/>
          </a:xfrm>
          <a:prstGeom prst="line">
            <a:avLst/>
          </a:prstGeom>
          <a:ln w="38160">
            <a:solidFill>
              <a:srgbClr val="ffffff"/>
            </a:solidFill>
            <a:miter/>
            <a:headEnd len="med" type="triangle" w="med"/>
            <a:tailEnd len="med" type="triangle" w="med"/>
          </a:ln>
        </p:spPr>
        <p:style>
          <a:lnRef idx="0"/>
          <a:fillRef idx="0"/>
          <a:effectRef idx="0"/>
          <a:fontRef idx="minor"/>
        </p:style>
      </p:sp>
      <p:sp>
        <p:nvSpPr>
          <p:cNvPr id="483" name="CustomShape 9"/>
          <p:cNvSpPr/>
          <p:nvPr/>
        </p:nvSpPr>
        <p:spPr>
          <a:xfrm>
            <a:off x="6451560" y="-1422720"/>
            <a:ext cx="3240720" cy="52380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2500" spc="-1" strike="noStrike">
                <a:solidFill>
                  <a:srgbClr val="ffffff"/>
                </a:solidFill>
                <a:uFill>
                  <a:solidFill>
                    <a:srgbClr val="ffffff"/>
                  </a:solidFill>
                </a:uFill>
                <a:latin typeface="Andale Mono"/>
                <a:ea typeface="Andale Mono"/>
              </a:rPr>
              <a:t>v1.messages.new</a:t>
            </a:r>
            <a:endParaRPr b="0" lang="en-US" sz="1800" spc="-1" strike="noStrike">
              <a:solidFill>
                <a:srgbClr val="000000"/>
              </a:solidFill>
              <a:uFill>
                <a:solidFill>
                  <a:srgbClr val="ffffff"/>
                </a:solidFill>
              </a:uFill>
              <a:latin typeface="Arial"/>
            </a:endParaRPr>
          </a:p>
        </p:txBody>
      </p:sp>
      <p:sp>
        <p:nvSpPr>
          <p:cNvPr id="484" name="CustomShape 10"/>
          <p:cNvSpPr/>
          <p:nvPr/>
        </p:nvSpPr>
        <p:spPr>
          <a:xfrm>
            <a:off x="13044960" y="-188640"/>
            <a:ext cx="4087800" cy="64044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3000" spc="-1" strike="noStrike">
                <a:solidFill>
                  <a:srgbClr val="ffffff"/>
                </a:solidFill>
                <a:uFill>
                  <a:solidFill>
                    <a:srgbClr val="ffffff"/>
                  </a:solidFill>
                </a:uFill>
                <a:latin typeface="Open Sans"/>
                <a:ea typeface="Open Sans"/>
              </a:rPr>
              <a:t>Main Exchange</a:t>
            </a:r>
            <a:endParaRPr b="0" lang="en-US" sz="1800" spc="-1" strike="noStrike">
              <a:solidFill>
                <a:srgbClr val="000000"/>
              </a:solidFill>
              <a:uFill>
                <a:solidFill>
                  <a:srgbClr val="ffffff"/>
                </a:solidFill>
              </a:uFill>
              <a:latin typeface="Arial"/>
            </a:endParaRPr>
          </a:p>
        </p:txBody>
      </p:sp>
      <p:sp>
        <p:nvSpPr>
          <p:cNvPr id="485" name="CustomShape 11"/>
          <p:cNvSpPr/>
          <p:nvPr/>
        </p:nvSpPr>
        <p:spPr>
          <a:xfrm>
            <a:off x="5459760" y="-2452680"/>
            <a:ext cx="6750720" cy="1046880"/>
          </a:xfrm>
          <a:custGeom>
            <a:avLst/>
            <a:gdLst/>
            <a:ahLst/>
            <a:rect l="l" t="t" r="r" b="b"/>
            <a:pathLst>
              <a:path w="21061" h="21600">
                <a:moveTo>
                  <a:pt x="21061" y="21600"/>
                </a:moveTo>
                <a:cubicBezTo>
                  <a:pt x="6471" y="17247"/>
                  <a:pt x="-539" y="10047"/>
                  <a:pt x="32" y="0"/>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486" name="CustomShape 12"/>
          <p:cNvSpPr/>
          <p:nvPr/>
        </p:nvSpPr>
        <p:spPr>
          <a:xfrm>
            <a:off x="12197160" y="-2459160"/>
            <a:ext cx="6729840" cy="1053360"/>
          </a:xfrm>
          <a:custGeom>
            <a:avLst/>
            <a:gdLst/>
            <a:ahLst/>
            <a:rect l="l" t="t" r="r" b="b"/>
            <a:pathLst>
              <a:path w="21059" h="21600">
                <a:moveTo>
                  <a:pt x="0" y="21600"/>
                </a:moveTo>
                <a:cubicBezTo>
                  <a:pt x="14591" y="17183"/>
                  <a:pt x="21600" y="9983"/>
                  <a:pt x="21026" y="0"/>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487" name="Line 13"/>
          <p:cNvSpPr/>
          <p:nvPr/>
        </p:nvSpPr>
        <p:spPr>
          <a:xfrm flipV="1">
            <a:off x="12191760" y="-2453040"/>
            <a:ext cx="0" cy="1806480"/>
          </a:xfrm>
          <a:prstGeom prst="line">
            <a:avLst/>
          </a:prstGeom>
          <a:ln w="38160">
            <a:solidFill>
              <a:srgbClr val="ffffff"/>
            </a:solidFill>
            <a:custDash>
              <a:ds d="200000" sp="200000"/>
            </a:custDash>
            <a:miter/>
            <a:headEnd len="med" type="triangle" w="med"/>
            <a:tailEnd len="med" type="triangle" w="med"/>
          </a:ln>
        </p:spPr>
        <p:style>
          <a:lnRef idx="0"/>
          <a:fillRef idx="0"/>
          <a:effectRef idx="0"/>
          <a:fontRef idx="minor"/>
        </p:style>
      </p:sp>
      <p:sp>
        <p:nvSpPr>
          <p:cNvPr id="488" name="Line 14"/>
          <p:cNvSpPr/>
          <p:nvPr/>
        </p:nvSpPr>
        <p:spPr>
          <a:xfrm>
            <a:off x="1800" y="2400120"/>
            <a:ext cx="24379920" cy="0"/>
          </a:xfrm>
          <a:prstGeom prst="line">
            <a:avLst/>
          </a:prstGeom>
          <a:ln w="76320">
            <a:solidFill>
              <a:srgbClr val="bc3225"/>
            </a:solidFill>
            <a:custDash>
              <a:ds d="200000" sp="200000"/>
            </a:custDash>
            <a:miter/>
          </a:ln>
        </p:spPr>
        <p:style>
          <a:lnRef idx="0"/>
          <a:fillRef idx="0"/>
          <a:effectRef idx="0"/>
          <a:fontRef idx="minor"/>
        </p:style>
      </p:sp>
      <p:sp>
        <p:nvSpPr>
          <p:cNvPr id="489" name="CustomShape 15"/>
          <p:cNvSpPr/>
          <p:nvPr/>
        </p:nvSpPr>
        <p:spPr>
          <a:xfrm>
            <a:off x="200880" y="1474560"/>
            <a:ext cx="2248560" cy="711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4000" spc="-1" strike="noStrike">
                <a:solidFill>
                  <a:srgbClr val="ffffff"/>
                </a:solidFill>
                <a:uFill>
                  <a:solidFill>
                    <a:srgbClr val="ffffff"/>
                  </a:solidFill>
                </a:uFill>
                <a:latin typeface="Helvetica Light"/>
                <a:ea typeface="Helvetica Light"/>
              </a:rPr>
              <a:t>Back-end</a:t>
            </a:r>
            <a:endParaRPr b="0" lang="en-US" sz="1800" spc="-1" strike="noStrike">
              <a:solidFill>
                <a:srgbClr val="000000"/>
              </a:solidFill>
              <a:uFill>
                <a:solidFill>
                  <a:srgbClr val="ffffff"/>
                </a:solidFill>
              </a:uFill>
              <a:latin typeface="Arial"/>
            </a:endParaRPr>
          </a:p>
        </p:txBody>
      </p:sp>
      <p:sp>
        <p:nvSpPr>
          <p:cNvPr id="490" name="CustomShape 16"/>
          <p:cNvSpPr/>
          <p:nvPr/>
        </p:nvSpPr>
        <p:spPr>
          <a:xfrm>
            <a:off x="168120" y="2541240"/>
            <a:ext cx="2304720" cy="711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4000" spc="-1" strike="noStrike">
                <a:solidFill>
                  <a:srgbClr val="ffffff"/>
                </a:solidFill>
                <a:uFill>
                  <a:solidFill>
                    <a:srgbClr val="ffffff"/>
                  </a:solidFill>
                </a:uFill>
                <a:latin typeface="Helvetica Light"/>
                <a:ea typeface="Helvetica Light"/>
              </a:rPr>
              <a:t>Front-end</a:t>
            </a:r>
            <a:endParaRPr b="0" lang="en-US" sz="1800" spc="-1" strike="noStrike">
              <a:solidFill>
                <a:srgbClr val="000000"/>
              </a:solidFill>
              <a:uFill>
                <a:solidFill>
                  <a:srgbClr val="ffffff"/>
                </a:solidFill>
              </a:uFill>
              <a:latin typeface="Arial"/>
            </a:endParaRPr>
          </a:p>
        </p:txBody>
      </p:sp>
      <p:sp>
        <p:nvSpPr>
          <p:cNvPr id="491" name="CustomShape 17"/>
          <p:cNvSpPr/>
          <p:nvPr/>
        </p:nvSpPr>
        <p:spPr>
          <a:xfrm>
            <a:off x="11557080" y="4172400"/>
            <a:ext cx="1269720" cy="1269720"/>
          </a:xfrm>
          <a:custGeom>
            <a:avLst/>
            <a:gdLst/>
            <a:ahLst/>
            <a:rect l="l" t="t"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600" spc="-1" strike="noStrike">
                <a:solidFill>
                  <a:srgbClr val="034336"/>
                </a:solidFill>
                <a:uFill>
                  <a:solidFill>
                    <a:srgbClr val="ffffff"/>
                  </a:solidFill>
                </a:uFill>
                <a:latin typeface="Helvetica Light"/>
                <a:ea typeface="Helvetica Light"/>
              </a:rPr>
              <a:t>B</a:t>
            </a:r>
            <a:endParaRPr b="0" lang="en-US" sz="1800" spc="-1" strike="noStrike">
              <a:solidFill>
                <a:srgbClr val="000000"/>
              </a:solidFill>
              <a:uFill>
                <a:solidFill>
                  <a:srgbClr val="ffffff"/>
                </a:solidFill>
              </a:uFill>
              <a:latin typeface="Arial"/>
            </a:endParaRPr>
          </a:p>
        </p:txBody>
      </p:sp>
      <p:sp>
        <p:nvSpPr>
          <p:cNvPr id="492" name="CustomShape 18"/>
          <p:cNvSpPr/>
          <p:nvPr/>
        </p:nvSpPr>
        <p:spPr>
          <a:xfrm>
            <a:off x="12978000" y="4527720"/>
            <a:ext cx="2772720" cy="55908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3000" spc="-1" strike="noStrike">
                <a:solidFill>
                  <a:srgbClr val="ffffff"/>
                </a:solidFill>
                <a:uFill>
                  <a:solidFill>
                    <a:srgbClr val="ffffff"/>
                  </a:solidFill>
                </a:uFill>
                <a:latin typeface="Open Sans"/>
                <a:ea typeface="Open Sans"/>
              </a:rPr>
              <a:t>Main Exchange</a:t>
            </a:r>
            <a:endParaRPr b="0" lang="en-US" sz="1800" spc="-1" strike="noStrike">
              <a:solidFill>
                <a:srgbClr val="000000"/>
              </a:solidFill>
              <a:uFill>
                <a:solidFill>
                  <a:srgbClr val="ffffff"/>
                </a:solidFill>
              </a:uFill>
              <a:latin typeface="Arial"/>
            </a:endParaRPr>
          </a:p>
        </p:txBody>
      </p:sp>
      <p:sp>
        <p:nvSpPr>
          <p:cNvPr id="493" name="CustomShape 19"/>
          <p:cNvSpPr/>
          <p:nvPr/>
        </p:nvSpPr>
        <p:spPr>
          <a:xfrm>
            <a:off x="10148040" y="2839680"/>
            <a:ext cx="4087800" cy="71100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Connection Adapter</a:t>
            </a:r>
            <a:endParaRPr b="0" lang="en-US" sz="1800" spc="-1" strike="noStrike">
              <a:solidFill>
                <a:srgbClr val="000000"/>
              </a:solidFill>
              <a:uFill>
                <a:solidFill>
                  <a:srgbClr val="ffffff"/>
                </a:solidFill>
              </a:uFill>
              <a:latin typeface="Arial"/>
            </a:endParaRPr>
          </a:p>
        </p:txBody>
      </p:sp>
      <p:sp>
        <p:nvSpPr>
          <p:cNvPr id="494" name="CustomShape 20"/>
          <p:cNvSpPr/>
          <p:nvPr/>
        </p:nvSpPr>
        <p:spPr>
          <a:xfrm>
            <a:off x="9181080" y="6037560"/>
            <a:ext cx="2998440" cy="684360"/>
          </a:xfrm>
          <a:custGeom>
            <a:avLst/>
            <a:gdLst/>
            <a:ahLst/>
            <a:rect l="l" t="t" r="r" b="b"/>
            <a:pathLst>
              <a:path w="20633" h="21135">
                <a:moveTo>
                  <a:pt x="20633" y="23"/>
                </a:moveTo>
                <a:cubicBezTo>
                  <a:pt x="5874" y="-465"/>
                  <a:pt x="-967" y="6572"/>
                  <a:pt x="110" y="21135"/>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495" name="Line 21"/>
          <p:cNvSpPr/>
          <p:nvPr/>
        </p:nvSpPr>
        <p:spPr>
          <a:xfrm>
            <a:off x="12191760" y="5488560"/>
            <a:ext cx="0" cy="569520"/>
          </a:xfrm>
          <a:prstGeom prst="line">
            <a:avLst/>
          </a:prstGeom>
          <a:ln w="38160">
            <a:solidFill>
              <a:srgbClr val="ffffff"/>
            </a:solidFill>
            <a:custDash>
              <a:ds d="200000" sp="200000"/>
            </a:custDash>
            <a:miter/>
            <a:headEnd len="med" type="triangle" w="med"/>
          </a:ln>
        </p:spPr>
        <p:style>
          <a:lnRef idx="0"/>
          <a:fillRef idx="0"/>
          <a:effectRef idx="0"/>
          <a:fontRef idx="minor"/>
        </p:style>
      </p:sp>
      <p:sp>
        <p:nvSpPr>
          <p:cNvPr id="496" name="Line 22"/>
          <p:cNvSpPr/>
          <p:nvPr/>
        </p:nvSpPr>
        <p:spPr>
          <a:xfrm flipV="1">
            <a:off x="12192120" y="3575880"/>
            <a:ext cx="0" cy="562680"/>
          </a:xfrm>
          <a:prstGeom prst="line">
            <a:avLst/>
          </a:prstGeom>
          <a:ln w="38160">
            <a:solidFill>
              <a:srgbClr val="ffffff"/>
            </a:solidFill>
            <a:miter/>
            <a:headEnd len="med" type="triangle" w="med"/>
            <a:tailEnd len="med" type="triangle" w="med"/>
          </a:ln>
        </p:spPr>
        <p:style>
          <a:lnRef idx="0"/>
          <a:fillRef idx="0"/>
          <a:effectRef idx="0"/>
          <a:fontRef idx="minor"/>
        </p:style>
      </p:sp>
      <p:sp>
        <p:nvSpPr>
          <p:cNvPr id="497" name="CustomShape 23"/>
          <p:cNvSpPr/>
          <p:nvPr/>
        </p:nvSpPr>
        <p:spPr>
          <a:xfrm>
            <a:off x="12229200" y="6037560"/>
            <a:ext cx="2998440" cy="684360"/>
          </a:xfrm>
          <a:custGeom>
            <a:avLst/>
            <a:gdLst/>
            <a:ahLst/>
            <a:rect l="l" t="t" r="r" b="b"/>
            <a:pathLst>
              <a:path w="20633" h="21135">
                <a:moveTo>
                  <a:pt x="0" y="23"/>
                </a:moveTo>
                <a:cubicBezTo>
                  <a:pt x="14759" y="-465"/>
                  <a:pt x="21600" y="6572"/>
                  <a:pt x="20523" y="21135"/>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498" name="CustomShape 24"/>
          <p:cNvSpPr/>
          <p:nvPr/>
        </p:nvSpPr>
        <p:spPr>
          <a:xfrm>
            <a:off x="7796520" y="683064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Messages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Handler</a:t>
            </a:r>
            <a:endParaRPr b="0" lang="en-US" sz="1800" spc="-1" strike="noStrike">
              <a:solidFill>
                <a:srgbClr val="000000"/>
              </a:solidFill>
              <a:uFill>
                <a:solidFill>
                  <a:srgbClr val="ffffff"/>
                </a:solidFill>
              </a:uFill>
              <a:latin typeface="Arial"/>
            </a:endParaRPr>
          </a:p>
        </p:txBody>
      </p:sp>
      <p:sp>
        <p:nvSpPr>
          <p:cNvPr id="499" name="CustomShape 25"/>
          <p:cNvSpPr/>
          <p:nvPr/>
        </p:nvSpPr>
        <p:spPr>
          <a:xfrm>
            <a:off x="13754520" y="683064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Notifications Handler</a:t>
            </a:r>
            <a:endParaRPr b="0" lang="en-US" sz="1800" spc="-1" strike="noStrike">
              <a:solidFill>
                <a:srgbClr val="000000"/>
              </a:solidFill>
              <a:uFill>
                <a:solidFill>
                  <a:srgbClr val="ffffff"/>
                </a:solidFill>
              </a:uFill>
              <a:latin typeface="Arial"/>
            </a:endParaRPr>
          </a:p>
        </p:txBody>
      </p:sp>
      <p:sp>
        <p:nvSpPr>
          <p:cNvPr id="500" name="CustomShape 26"/>
          <p:cNvSpPr/>
          <p:nvPr/>
        </p:nvSpPr>
        <p:spPr>
          <a:xfrm>
            <a:off x="14472360" y="2901960"/>
            <a:ext cx="5631840" cy="55908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3000" spc="-1" strike="noStrike">
                <a:solidFill>
                  <a:srgbClr val="ffffff"/>
                </a:solidFill>
                <a:uFill>
                  <a:solidFill>
                    <a:srgbClr val="ffffff"/>
                  </a:solidFill>
                </a:uFill>
                <a:latin typeface="Open Sans"/>
                <a:ea typeface="Open Sans"/>
              </a:rPr>
              <a:t>STOMP, Custom WS Protocol, …</a:t>
            </a:r>
            <a:endParaRPr b="0" lang="en-US" sz="1800" spc="-1" strike="noStrike">
              <a:solidFill>
                <a:srgbClr val="000000"/>
              </a:solidFill>
              <a:uFill>
                <a:solidFill>
                  <a:srgbClr val="ffffff"/>
                </a:solidFill>
              </a:uFill>
              <a:latin typeface="Arial"/>
            </a:endParaRPr>
          </a:p>
        </p:txBody>
      </p:sp>
      <p:sp>
        <p:nvSpPr>
          <p:cNvPr id="501" name="CustomShape 27"/>
          <p:cNvSpPr/>
          <p:nvPr/>
        </p:nvSpPr>
        <p:spPr>
          <a:xfrm>
            <a:off x="10148040" y="934560"/>
            <a:ext cx="4087800" cy="711000"/>
          </a:xfrm>
          <a:prstGeom prst="rect">
            <a:avLst/>
          </a:prstGeom>
          <a:solidFill>
            <a:srgbClr val="011a97"/>
          </a:solidFill>
          <a:ln w="12600">
            <a:noFill/>
          </a:ln>
        </p:spPr>
        <p:style>
          <a:lnRef idx="0"/>
          <a:fillRef idx="0"/>
          <a:effectRef idx="0"/>
          <a:fontRef idx="minor"/>
        </p:style>
        <p:txBody>
          <a:bodyPr lIns="0" rIns="0" tIns="0" bIns="0" anchor="ctr"/>
          <a:p>
            <a:pPr algn="ctr">
              <a:lnSpc>
                <a:spcPct val="100000"/>
              </a:lnSpc>
            </a:pPr>
            <a:r>
              <a:rPr b="0" lang="en-US" sz="3000" spc="-1" strike="noStrike">
                <a:solidFill>
                  <a:srgbClr val="ffffff"/>
                </a:solidFill>
                <a:uFill>
                  <a:solidFill>
                    <a:srgbClr val="ffffff"/>
                  </a:solidFill>
                </a:uFill>
                <a:latin typeface="Helvetica Light"/>
                <a:ea typeface="Helvetica Light"/>
              </a:rPr>
              <a:t>STOMP</a:t>
            </a:r>
            <a:endParaRPr b="0" lang="en-US" sz="1800" spc="-1" strike="noStrike">
              <a:solidFill>
                <a:srgbClr val="000000"/>
              </a:solidFill>
              <a:uFill>
                <a:solidFill>
                  <a:srgbClr val="ffffff"/>
                </a:solidFill>
              </a:uFill>
              <a:latin typeface="Arial"/>
            </a:endParaRPr>
          </a:p>
        </p:txBody>
      </p:sp>
    </p:spTree>
  </p:cSld>
  <p:timing>
    <p:tnLst>
      <p:par>
        <p:cTn id="128" dur="indefinite" restart="never" nodeType="tmRoot">
          <p:childTnLst>
            <p:seq>
              <p:cTn id="129"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abc9c"/>
        </a:solidFill>
      </p:bgPr>
    </p:bg>
    <p:spTree>
      <p:nvGrpSpPr>
        <p:cNvPr id="1" name=""/>
        <p:cNvGrpSpPr/>
        <p:nvPr/>
      </p:nvGrpSpPr>
      <p:grpSpPr>
        <a:xfrm>
          <a:off x="0" y="0"/>
          <a:ext cx="0" cy="0"/>
          <a:chOff x="0" y="0"/>
          <a:chExt cx="0" cy="0"/>
        </a:xfrm>
      </p:grpSpPr>
      <p:sp>
        <p:nvSpPr>
          <p:cNvPr id="502" name="CustomShape 1"/>
          <p:cNvSpPr/>
          <p:nvPr/>
        </p:nvSpPr>
        <p:spPr>
          <a:xfrm>
            <a:off x="-24120" y="9684360"/>
            <a:ext cx="24431760" cy="1991160"/>
          </a:xfrm>
          <a:prstGeom prst="rect">
            <a:avLst/>
          </a:prstGeom>
          <a:solidFill>
            <a:srgbClr val="011a97"/>
          </a:solidFill>
          <a:ln w="12600">
            <a:noFill/>
          </a:ln>
        </p:spPr>
        <p:style>
          <a:lnRef idx="0"/>
          <a:fillRef idx="0"/>
          <a:effectRef idx="0"/>
          <a:fontRef idx="minor"/>
        </p:style>
      </p:sp>
      <p:sp>
        <p:nvSpPr>
          <p:cNvPr id="503" name="CustomShape 2"/>
          <p:cNvSpPr/>
          <p:nvPr/>
        </p:nvSpPr>
        <p:spPr>
          <a:xfrm>
            <a:off x="358200" y="12551040"/>
            <a:ext cx="4011840" cy="864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5000" spc="-1" strike="noStrike">
                <a:solidFill>
                  <a:srgbClr val="ffffff"/>
                </a:solidFill>
                <a:uFill>
                  <a:solidFill>
                    <a:srgbClr val="ffffff"/>
                  </a:solidFill>
                </a:uFill>
                <a:latin typeface="Open Sans Light"/>
                <a:ea typeface="Open Sans Light"/>
              </a:rPr>
              <a:t>The front-end</a:t>
            </a:r>
            <a:endParaRPr b="0" lang="en-US" sz="1800" spc="-1" strike="noStrike">
              <a:solidFill>
                <a:srgbClr val="000000"/>
              </a:solidFill>
              <a:uFill>
                <a:solidFill>
                  <a:srgbClr val="ffffff"/>
                </a:solidFill>
              </a:uFill>
              <a:latin typeface="Arial"/>
            </a:endParaRPr>
          </a:p>
        </p:txBody>
      </p:sp>
      <p:sp>
        <p:nvSpPr>
          <p:cNvPr id="504" name="CustomShape 3"/>
          <p:cNvSpPr/>
          <p:nvPr/>
        </p:nvSpPr>
        <p:spPr>
          <a:xfrm>
            <a:off x="-7979040" y="10248120"/>
            <a:ext cx="40342320" cy="86400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5000" spc="-1" strike="noStrike">
                <a:solidFill>
                  <a:srgbClr val="ffffff"/>
                </a:solidFill>
                <a:uFill>
                  <a:solidFill>
                    <a:srgbClr val="ffffff"/>
                  </a:solidFill>
                </a:uFill>
                <a:latin typeface="Helvetica Light"/>
                <a:ea typeface="Helvetica Light"/>
              </a:rPr>
              <a:t>3. Creating a service in the middle that will handle authorisation and authentication, and will generate a JWT (JSON Web Token) on connection.</a:t>
            </a:r>
            <a:endParaRPr b="0" lang="en-US" sz="1800" spc="-1" strike="noStrike">
              <a:solidFill>
                <a:srgbClr val="000000"/>
              </a:solidFill>
              <a:uFill>
                <a:solidFill>
                  <a:srgbClr val="ffffff"/>
                </a:solidFill>
              </a:uFill>
              <a:latin typeface="Arial"/>
            </a:endParaRPr>
          </a:p>
        </p:txBody>
      </p:sp>
      <p:sp>
        <p:nvSpPr>
          <p:cNvPr id="505" name="CustomShape 4"/>
          <p:cNvSpPr/>
          <p:nvPr/>
        </p:nvSpPr>
        <p:spPr>
          <a:xfrm>
            <a:off x="11538000" y="-522000"/>
            <a:ext cx="1307160" cy="1307160"/>
          </a:xfrm>
          <a:custGeom>
            <a:avLst/>
            <a:gdLst/>
            <a:ahLst/>
            <a:rect l="l" t="t"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600" spc="-1" strike="noStrike">
                <a:solidFill>
                  <a:srgbClr val="034336"/>
                </a:solidFill>
                <a:uFill>
                  <a:solidFill>
                    <a:srgbClr val="ffffff"/>
                  </a:solidFill>
                </a:uFill>
                <a:latin typeface="Helvetica Light"/>
                <a:ea typeface="Helvetica Light"/>
              </a:rPr>
              <a:t>B</a:t>
            </a:r>
            <a:endParaRPr b="0" lang="en-US" sz="1800" spc="-1" strike="noStrike">
              <a:solidFill>
                <a:srgbClr val="000000"/>
              </a:solidFill>
              <a:uFill>
                <a:solidFill>
                  <a:srgbClr val="ffffff"/>
                </a:solidFill>
              </a:uFill>
              <a:latin typeface="Arial"/>
            </a:endParaRPr>
          </a:p>
        </p:txBody>
      </p:sp>
      <p:sp>
        <p:nvSpPr>
          <p:cNvPr id="506" name="CustomShape 5"/>
          <p:cNvSpPr/>
          <p:nvPr/>
        </p:nvSpPr>
        <p:spPr>
          <a:xfrm>
            <a:off x="4189320" y="-393588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Messages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507" name="CustomShape 6"/>
          <p:cNvSpPr/>
          <p:nvPr/>
        </p:nvSpPr>
        <p:spPr>
          <a:xfrm>
            <a:off x="10857600" y="-393588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Metrics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508" name="CustomShape 7"/>
          <p:cNvSpPr/>
          <p:nvPr/>
        </p:nvSpPr>
        <p:spPr>
          <a:xfrm>
            <a:off x="17526240" y="-393588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Hooks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509" name="Line 8"/>
          <p:cNvSpPr/>
          <p:nvPr/>
        </p:nvSpPr>
        <p:spPr>
          <a:xfrm flipV="1">
            <a:off x="12191760" y="1814040"/>
            <a:ext cx="0" cy="938160"/>
          </a:xfrm>
          <a:prstGeom prst="line">
            <a:avLst/>
          </a:prstGeom>
          <a:ln w="38160">
            <a:solidFill>
              <a:srgbClr val="ffffff"/>
            </a:solidFill>
            <a:miter/>
            <a:headEnd len="med" type="triangle" w="med"/>
            <a:tailEnd len="med" type="triangle" w="med"/>
          </a:ln>
        </p:spPr>
        <p:style>
          <a:lnRef idx="0"/>
          <a:fillRef idx="0"/>
          <a:effectRef idx="0"/>
          <a:fontRef idx="minor"/>
        </p:style>
      </p:sp>
      <p:sp>
        <p:nvSpPr>
          <p:cNvPr id="510" name="CustomShape 9"/>
          <p:cNvSpPr/>
          <p:nvPr/>
        </p:nvSpPr>
        <p:spPr>
          <a:xfrm>
            <a:off x="6451560" y="-1422720"/>
            <a:ext cx="3240720" cy="52380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2500" spc="-1" strike="noStrike">
                <a:solidFill>
                  <a:srgbClr val="ffffff"/>
                </a:solidFill>
                <a:uFill>
                  <a:solidFill>
                    <a:srgbClr val="ffffff"/>
                  </a:solidFill>
                </a:uFill>
                <a:latin typeface="Andale Mono"/>
                <a:ea typeface="Andale Mono"/>
              </a:rPr>
              <a:t>v1.messages.new</a:t>
            </a:r>
            <a:endParaRPr b="0" lang="en-US" sz="1800" spc="-1" strike="noStrike">
              <a:solidFill>
                <a:srgbClr val="000000"/>
              </a:solidFill>
              <a:uFill>
                <a:solidFill>
                  <a:srgbClr val="ffffff"/>
                </a:solidFill>
              </a:uFill>
              <a:latin typeface="Arial"/>
            </a:endParaRPr>
          </a:p>
        </p:txBody>
      </p:sp>
      <p:sp>
        <p:nvSpPr>
          <p:cNvPr id="511" name="CustomShape 10"/>
          <p:cNvSpPr/>
          <p:nvPr/>
        </p:nvSpPr>
        <p:spPr>
          <a:xfrm>
            <a:off x="13044960" y="-188640"/>
            <a:ext cx="4087800" cy="64044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3000" spc="-1" strike="noStrike">
                <a:solidFill>
                  <a:srgbClr val="ffffff"/>
                </a:solidFill>
                <a:uFill>
                  <a:solidFill>
                    <a:srgbClr val="ffffff"/>
                  </a:solidFill>
                </a:uFill>
                <a:latin typeface="Open Sans"/>
                <a:ea typeface="Open Sans"/>
              </a:rPr>
              <a:t>Main Exchange</a:t>
            </a:r>
            <a:endParaRPr b="0" lang="en-US" sz="1800" spc="-1" strike="noStrike">
              <a:solidFill>
                <a:srgbClr val="000000"/>
              </a:solidFill>
              <a:uFill>
                <a:solidFill>
                  <a:srgbClr val="ffffff"/>
                </a:solidFill>
              </a:uFill>
              <a:latin typeface="Arial"/>
            </a:endParaRPr>
          </a:p>
        </p:txBody>
      </p:sp>
      <p:sp>
        <p:nvSpPr>
          <p:cNvPr id="512" name="CustomShape 11"/>
          <p:cNvSpPr/>
          <p:nvPr/>
        </p:nvSpPr>
        <p:spPr>
          <a:xfrm>
            <a:off x="5459760" y="-2452680"/>
            <a:ext cx="6750720" cy="1046880"/>
          </a:xfrm>
          <a:custGeom>
            <a:avLst/>
            <a:gdLst/>
            <a:ahLst/>
            <a:rect l="l" t="t" r="r" b="b"/>
            <a:pathLst>
              <a:path w="21061" h="21600">
                <a:moveTo>
                  <a:pt x="21061" y="21600"/>
                </a:moveTo>
                <a:cubicBezTo>
                  <a:pt x="6471" y="17247"/>
                  <a:pt x="-539" y="10047"/>
                  <a:pt x="32" y="0"/>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513" name="CustomShape 12"/>
          <p:cNvSpPr/>
          <p:nvPr/>
        </p:nvSpPr>
        <p:spPr>
          <a:xfrm>
            <a:off x="12197160" y="-2459160"/>
            <a:ext cx="6729840" cy="1053360"/>
          </a:xfrm>
          <a:custGeom>
            <a:avLst/>
            <a:gdLst/>
            <a:ahLst/>
            <a:rect l="l" t="t" r="r" b="b"/>
            <a:pathLst>
              <a:path w="21059" h="21600">
                <a:moveTo>
                  <a:pt x="0" y="21600"/>
                </a:moveTo>
                <a:cubicBezTo>
                  <a:pt x="14591" y="17183"/>
                  <a:pt x="21600" y="9983"/>
                  <a:pt x="21026" y="0"/>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514" name="Line 13"/>
          <p:cNvSpPr/>
          <p:nvPr/>
        </p:nvSpPr>
        <p:spPr>
          <a:xfrm flipV="1">
            <a:off x="12191760" y="-2453040"/>
            <a:ext cx="0" cy="1806480"/>
          </a:xfrm>
          <a:prstGeom prst="line">
            <a:avLst/>
          </a:prstGeom>
          <a:ln w="38160">
            <a:solidFill>
              <a:srgbClr val="ffffff"/>
            </a:solidFill>
            <a:custDash>
              <a:ds d="200000" sp="200000"/>
            </a:custDash>
            <a:miter/>
            <a:headEnd len="med" type="triangle" w="med"/>
            <a:tailEnd len="med" type="triangle" w="med"/>
          </a:ln>
        </p:spPr>
        <p:style>
          <a:lnRef idx="0"/>
          <a:fillRef idx="0"/>
          <a:effectRef idx="0"/>
          <a:fontRef idx="minor"/>
        </p:style>
      </p:sp>
      <p:sp>
        <p:nvSpPr>
          <p:cNvPr id="515" name="Line 14"/>
          <p:cNvSpPr/>
          <p:nvPr/>
        </p:nvSpPr>
        <p:spPr>
          <a:xfrm>
            <a:off x="1800" y="2400120"/>
            <a:ext cx="24379920" cy="0"/>
          </a:xfrm>
          <a:prstGeom prst="line">
            <a:avLst/>
          </a:prstGeom>
          <a:ln w="76320">
            <a:solidFill>
              <a:srgbClr val="bc3225"/>
            </a:solidFill>
            <a:custDash>
              <a:ds d="200000" sp="200000"/>
            </a:custDash>
            <a:miter/>
          </a:ln>
        </p:spPr>
        <p:style>
          <a:lnRef idx="0"/>
          <a:fillRef idx="0"/>
          <a:effectRef idx="0"/>
          <a:fontRef idx="minor"/>
        </p:style>
      </p:sp>
      <p:sp>
        <p:nvSpPr>
          <p:cNvPr id="516" name="CustomShape 15"/>
          <p:cNvSpPr/>
          <p:nvPr/>
        </p:nvSpPr>
        <p:spPr>
          <a:xfrm>
            <a:off x="200880" y="1474560"/>
            <a:ext cx="2248560" cy="711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4000" spc="-1" strike="noStrike">
                <a:solidFill>
                  <a:srgbClr val="ffffff"/>
                </a:solidFill>
                <a:uFill>
                  <a:solidFill>
                    <a:srgbClr val="ffffff"/>
                  </a:solidFill>
                </a:uFill>
                <a:latin typeface="Helvetica Light"/>
                <a:ea typeface="Helvetica Light"/>
              </a:rPr>
              <a:t>Back-end</a:t>
            </a:r>
            <a:endParaRPr b="0" lang="en-US" sz="1800" spc="-1" strike="noStrike">
              <a:solidFill>
                <a:srgbClr val="000000"/>
              </a:solidFill>
              <a:uFill>
                <a:solidFill>
                  <a:srgbClr val="ffffff"/>
                </a:solidFill>
              </a:uFill>
              <a:latin typeface="Arial"/>
            </a:endParaRPr>
          </a:p>
        </p:txBody>
      </p:sp>
      <p:sp>
        <p:nvSpPr>
          <p:cNvPr id="517" name="CustomShape 16"/>
          <p:cNvSpPr/>
          <p:nvPr/>
        </p:nvSpPr>
        <p:spPr>
          <a:xfrm>
            <a:off x="168120" y="2541240"/>
            <a:ext cx="2304720" cy="711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4000" spc="-1" strike="noStrike">
                <a:solidFill>
                  <a:srgbClr val="ffffff"/>
                </a:solidFill>
                <a:uFill>
                  <a:solidFill>
                    <a:srgbClr val="ffffff"/>
                  </a:solidFill>
                </a:uFill>
                <a:latin typeface="Helvetica Light"/>
                <a:ea typeface="Helvetica Light"/>
              </a:rPr>
              <a:t>Front-end</a:t>
            </a:r>
            <a:endParaRPr b="0" lang="en-US" sz="1800" spc="-1" strike="noStrike">
              <a:solidFill>
                <a:srgbClr val="000000"/>
              </a:solidFill>
              <a:uFill>
                <a:solidFill>
                  <a:srgbClr val="ffffff"/>
                </a:solidFill>
              </a:uFill>
              <a:latin typeface="Arial"/>
            </a:endParaRPr>
          </a:p>
        </p:txBody>
      </p:sp>
      <p:sp>
        <p:nvSpPr>
          <p:cNvPr id="518" name="CustomShape 17"/>
          <p:cNvSpPr/>
          <p:nvPr/>
        </p:nvSpPr>
        <p:spPr>
          <a:xfrm>
            <a:off x="11557080" y="4172400"/>
            <a:ext cx="1269720" cy="1269720"/>
          </a:xfrm>
          <a:custGeom>
            <a:avLst/>
            <a:gdLst/>
            <a:ahLst/>
            <a:rect l="l" t="t"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600" spc="-1" strike="noStrike">
                <a:solidFill>
                  <a:srgbClr val="034336"/>
                </a:solidFill>
                <a:uFill>
                  <a:solidFill>
                    <a:srgbClr val="ffffff"/>
                  </a:solidFill>
                </a:uFill>
                <a:latin typeface="Helvetica Light"/>
                <a:ea typeface="Helvetica Light"/>
              </a:rPr>
              <a:t>B</a:t>
            </a:r>
            <a:endParaRPr b="0" lang="en-US" sz="1800" spc="-1" strike="noStrike">
              <a:solidFill>
                <a:srgbClr val="000000"/>
              </a:solidFill>
              <a:uFill>
                <a:solidFill>
                  <a:srgbClr val="ffffff"/>
                </a:solidFill>
              </a:uFill>
              <a:latin typeface="Arial"/>
            </a:endParaRPr>
          </a:p>
        </p:txBody>
      </p:sp>
      <p:sp>
        <p:nvSpPr>
          <p:cNvPr id="519" name="CustomShape 18"/>
          <p:cNvSpPr/>
          <p:nvPr/>
        </p:nvSpPr>
        <p:spPr>
          <a:xfrm>
            <a:off x="12978000" y="4527720"/>
            <a:ext cx="2772720" cy="55908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3000" spc="-1" strike="noStrike">
                <a:solidFill>
                  <a:srgbClr val="ffffff"/>
                </a:solidFill>
                <a:uFill>
                  <a:solidFill>
                    <a:srgbClr val="ffffff"/>
                  </a:solidFill>
                </a:uFill>
                <a:latin typeface="Open Sans"/>
                <a:ea typeface="Open Sans"/>
              </a:rPr>
              <a:t>Main Exchange</a:t>
            </a:r>
            <a:endParaRPr b="0" lang="en-US" sz="1800" spc="-1" strike="noStrike">
              <a:solidFill>
                <a:srgbClr val="000000"/>
              </a:solidFill>
              <a:uFill>
                <a:solidFill>
                  <a:srgbClr val="ffffff"/>
                </a:solidFill>
              </a:uFill>
              <a:latin typeface="Arial"/>
            </a:endParaRPr>
          </a:p>
        </p:txBody>
      </p:sp>
      <p:sp>
        <p:nvSpPr>
          <p:cNvPr id="520" name="CustomShape 19"/>
          <p:cNvSpPr/>
          <p:nvPr/>
        </p:nvSpPr>
        <p:spPr>
          <a:xfrm>
            <a:off x="10148040" y="2839680"/>
            <a:ext cx="4087800" cy="71100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Connection Adapter</a:t>
            </a:r>
            <a:endParaRPr b="0" lang="en-US" sz="1800" spc="-1" strike="noStrike">
              <a:solidFill>
                <a:srgbClr val="000000"/>
              </a:solidFill>
              <a:uFill>
                <a:solidFill>
                  <a:srgbClr val="ffffff"/>
                </a:solidFill>
              </a:uFill>
              <a:latin typeface="Arial"/>
            </a:endParaRPr>
          </a:p>
        </p:txBody>
      </p:sp>
      <p:sp>
        <p:nvSpPr>
          <p:cNvPr id="521" name="CustomShape 20"/>
          <p:cNvSpPr/>
          <p:nvPr/>
        </p:nvSpPr>
        <p:spPr>
          <a:xfrm>
            <a:off x="9181080" y="6037560"/>
            <a:ext cx="2998440" cy="684360"/>
          </a:xfrm>
          <a:custGeom>
            <a:avLst/>
            <a:gdLst/>
            <a:ahLst/>
            <a:rect l="l" t="t" r="r" b="b"/>
            <a:pathLst>
              <a:path w="20633" h="21135">
                <a:moveTo>
                  <a:pt x="20633" y="23"/>
                </a:moveTo>
                <a:cubicBezTo>
                  <a:pt x="5874" y="-465"/>
                  <a:pt x="-967" y="6572"/>
                  <a:pt x="110" y="21135"/>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522" name="Line 21"/>
          <p:cNvSpPr/>
          <p:nvPr/>
        </p:nvSpPr>
        <p:spPr>
          <a:xfrm>
            <a:off x="12191760" y="5488560"/>
            <a:ext cx="0" cy="569520"/>
          </a:xfrm>
          <a:prstGeom prst="line">
            <a:avLst/>
          </a:prstGeom>
          <a:ln w="38160">
            <a:solidFill>
              <a:srgbClr val="ffffff"/>
            </a:solidFill>
            <a:custDash>
              <a:ds d="200000" sp="200000"/>
            </a:custDash>
            <a:miter/>
            <a:headEnd len="med" type="triangle" w="med"/>
          </a:ln>
        </p:spPr>
        <p:style>
          <a:lnRef idx="0"/>
          <a:fillRef idx="0"/>
          <a:effectRef idx="0"/>
          <a:fontRef idx="minor"/>
        </p:style>
      </p:sp>
      <p:sp>
        <p:nvSpPr>
          <p:cNvPr id="523" name="Line 22"/>
          <p:cNvSpPr/>
          <p:nvPr/>
        </p:nvSpPr>
        <p:spPr>
          <a:xfrm flipV="1">
            <a:off x="12192120" y="3575880"/>
            <a:ext cx="0" cy="562680"/>
          </a:xfrm>
          <a:prstGeom prst="line">
            <a:avLst/>
          </a:prstGeom>
          <a:ln w="38160">
            <a:solidFill>
              <a:srgbClr val="ffffff"/>
            </a:solidFill>
            <a:miter/>
            <a:headEnd len="med" type="triangle" w="med"/>
            <a:tailEnd len="med" type="triangle" w="med"/>
          </a:ln>
        </p:spPr>
        <p:style>
          <a:lnRef idx="0"/>
          <a:fillRef idx="0"/>
          <a:effectRef idx="0"/>
          <a:fontRef idx="minor"/>
        </p:style>
      </p:sp>
      <p:sp>
        <p:nvSpPr>
          <p:cNvPr id="524" name="CustomShape 23"/>
          <p:cNvSpPr/>
          <p:nvPr/>
        </p:nvSpPr>
        <p:spPr>
          <a:xfrm>
            <a:off x="12229200" y="6037560"/>
            <a:ext cx="2998440" cy="684360"/>
          </a:xfrm>
          <a:custGeom>
            <a:avLst/>
            <a:gdLst/>
            <a:ahLst/>
            <a:rect l="l" t="t" r="r" b="b"/>
            <a:pathLst>
              <a:path w="20633" h="21135">
                <a:moveTo>
                  <a:pt x="0" y="23"/>
                </a:moveTo>
                <a:cubicBezTo>
                  <a:pt x="14759" y="-465"/>
                  <a:pt x="21600" y="6572"/>
                  <a:pt x="20523" y="21135"/>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525" name="CustomShape 24"/>
          <p:cNvSpPr/>
          <p:nvPr/>
        </p:nvSpPr>
        <p:spPr>
          <a:xfrm>
            <a:off x="7796520" y="683064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Messages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Handler</a:t>
            </a:r>
            <a:endParaRPr b="0" lang="en-US" sz="1800" spc="-1" strike="noStrike">
              <a:solidFill>
                <a:srgbClr val="000000"/>
              </a:solidFill>
              <a:uFill>
                <a:solidFill>
                  <a:srgbClr val="ffffff"/>
                </a:solidFill>
              </a:uFill>
              <a:latin typeface="Arial"/>
            </a:endParaRPr>
          </a:p>
        </p:txBody>
      </p:sp>
      <p:sp>
        <p:nvSpPr>
          <p:cNvPr id="526" name="CustomShape 25"/>
          <p:cNvSpPr/>
          <p:nvPr/>
        </p:nvSpPr>
        <p:spPr>
          <a:xfrm>
            <a:off x="13754520" y="683064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Notifications Handler</a:t>
            </a:r>
            <a:endParaRPr b="0" lang="en-US" sz="1800" spc="-1" strike="noStrike">
              <a:solidFill>
                <a:srgbClr val="000000"/>
              </a:solidFill>
              <a:uFill>
                <a:solidFill>
                  <a:srgbClr val="ffffff"/>
                </a:solidFill>
              </a:uFill>
              <a:latin typeface="Arial"/>
            </a:endParaRPr>
          </a:p>
        </p:txBody>
      </p:sp>
      <p:sp>
        <p:nvSpPr>
          <p:cNvPr id="527" name="CustomShape 26"/>
          <p:cNvSpPr/>
          <p:nvPr/>
        </p:nvSpPr>
        <p:spPr>
          <a:xfrm>
            <a:off x="14472360" y="2901960"/>
            <a:ext cx="5631840" cy="55908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3000" spc="-1" strike="noStrike">
                <a:solidFill>
                  <a:srgbClr val="ffffff"/>
                </a:solidFill>
                <a:uFill>
                  <a:solidFill>
                    <a:srgbClr val="ffffff"/>
                  </a:solidFill>
                </a:uFill>
                <a:latin typeface="Open Sans"/>
                <a:ea typeface="Open Sans"/>
              </a:rPr>
              <a:t>STOMP, Custom WS Protocol, …</a:t>
            </a:r>
            <a:endParaRPr b="0" lang="en-US" sz="1800" spc="-1" strike="noStrike">
              <a:solidFill>
                <a:srgbClr val="000000"/>
              </a:solidFill>
              <a:uFill>
                <a:solidFill>
                  <a:srgbClr val="ffffff"/>
                </a:solidFill>
              </a:uFill>
              <a:latin typeface="Arial"/>
            </a:endParaRPr>
          </a:p>
        </p:txBody>
      </p:sp>
      <p:sp>
        <p:nvSpPr>
          <p:cNvPr id="528" name="CustomShape 27"/>
          <p:cNvSpPr/>
          <p:nvPr/>
        </p:nvSpPr>
        <p:spPr>
          <a:xfrm>
            <a:off x="10148040" y="934560"/>
            <a:ext cx="4087800" cy="711000"/>
          </a:xfrm>
          <a:prstGeom prst="rect">
            <a:avLst/>
          </a:prstGeom>
          <a:solidFill>
            <a:srgbClr val="011a97"/>
          </a:solidFill>
          <a:ln w="12600">
            <a:noFill/>
          </a:ln>
        </p:spPr>
        <p:style>
          <a:lnRef idx="0"/>
          <a:fillRef idx="0"/>
          <a:effectRef idx="0"/>
          <a:fontRef idx="minor"/>
        </p:style>
        <p:txBody>
          <a:bodyPr lIns="0" rIns="0" tIns="0" bIns="0" anchor="ctr"/>
          <a:p>
            <a:pPr algn="ctr">
              <a:lnSpc>
                <a:spcPct val="100000"/>
              </a:lnSpc>
            </a:pPr>
            <a:r>
              <a:rPr b="0" lang="en-US" sz="3000" spc="-1" strike="noStrike">
                <a:solidFill>
                  <a:srgbClr val="ffffff"/>
                </a:solidFill>
                <a:uFill>
                  <a:solidFill>
                    <a:srgbClr val="ffffff"/>
                  </a:solidFill>
                </a:uFill>
                <a:latin typeface="Helvetica Light"/>
                <a:ea typeface="Helvetica Light"/>
              </a:rPr>
              <a:t>Bridge Service</a:t>
            </a:r>
            <a:endParaRPr b="0" lang="en-US" sz="1800" spc="-1" strike="noStrike">
              <a:solidFill>
                <a:srgbClr val="000000"/>
              </a:solidFill>
              <a:uFill>
                <a:solidFill>
                  <a:srgbClr val="ffffff"/>
                </a:solidFill>
              </a:uFill>
              <a:latin typeface="Arial"/>
            </a:endParaRPr>
          </a:p>
        </p:txBody>
      </p:sp>
    </p:spTree>
  </p:cSld>
  <p:timing>
    <p:tnLst>
      <p:par>
        <p:cTn id="130" dur="indefinite" restart="never" nodeType="tmRoot">
          <p:childTnLst>
            <p:seq>
              <p:cTn id="131"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4495e"/>
        </a:solidFill>
      </p:bgPr>
    </p:bg>
    <p:spTree>
      <p:nvGrpSpPr>
        <p:cNvPr id="1" name=""/>
        <p:cNvGrpSpPr/>
        <p:nvPr/>
      </p:nvGrpSpPr>
      <p:grpSpPr>
        <a:xfrm>
          <a:off x="0" y="0"/>
          <a:ext cx="0" cy="0"/>
          <a:chOff x="0" y="0"/>
          <a:chExt cx="0" cy="0"/>
        </a:xfrm>
      </p:grpSpPr>
      <p:sp>
        <p:nvSpPr>
          <p:cNvPr id="45" name="CustomShape 1"/>
          <p:cNvSpPr/>
          <p:nvPr/>
        </p:nvSpPr>
        <p:spPr>
          <a:xfrm>
            <a:off x="8129880" y="6044760"/>
            <a:ext cx="8123400" cy="162612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10000" spc="-1" strike="noStrike">
                <a:solidFill>
                  <a:srgbClr val="ffffff"/>
                </a:solidFill>
                <a:uFill>
                  <a:solidFill>
                    <a:srgbClr val="ffffff"/>
                  </a:solidFill>
                </a:uFill>
                <a:latin typeface="Open Sans Light"/>
                <a:ea typeface="Open Sans Light"/>
              </a:rPr>
              <a:t>Some Context</a:t>
            </a: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abc9c"/>
        </a:solidFill>
      </p:bgPr>
    </p:bg>
    <p:spTree>
      <p:nvGrpSpPr>
        <p:cNvPr id="1" name=""/>
        <p:cNvGrpSpPr/>
        <p:nvPr/>
      </p:nvGrpSpPr>
      <p:grpSpPr>
        <a:xfrm>
          <a:off x="0" y="0"/>
          <a:ext cx="0" cy="0"/>
          <a:chOff x="0" y="0"/>
          <a:chExt cx="0" cy="0"/>
        </a:xfrm>
      </p:grpSpPr>
      <p:sp>
        <p:nvSpPr>
          <p:cNvPr id="529" name="CustomShape 1"/>
          <p:cNvSpPr/>
          <p:nvPr/>
        </p:nvSpPr>
        <p:spPr>
          <a:xfrm>
            <a:off x="-24120" y="9684360"/>
            <a:ext cx="24431760" cy="1991160"/>
          </a:xfrm>
          <a:prstGeom prst="rect">
            <a:avLst/>
          </a:prstGeom>
          <a:solidFill>
            <a:srgbClr val="011a97"/>
          </a:solidFill>
          <a:ln w="12600">
            <a:noFill/>
          </a:ln>
        </p:spPr>
        <p:style>
          <a:lnRef idx="0"/>
          <a:fillRef idx="0"/>
          <a:effectRef idx="0"/>
          <a:fontRef idx="minor"/>
        </p:style>
      </p:sp>
      <p:sp>
        <p:nvSpPr>
          <p:cNvPr id="530" name="CustomShape 2"/>
          <p:cNvSpPr/>
          <p:nvPr/>
        </p:nvSpPr>
        <p:spPr>
          <a:xfrm>
            <a:off x="358200" y="12551040"/>
            <a:ext cx="4011840" cy="864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5000" spc="-1" strike="noStrike">
                <a:solidFill>
                  <a:srgbClr val="ffffff"/>
                </a:solidFill>
                <a:uFill>
                  <a:solidFill>
                    <a:srgbClr val="ffffff"/>
                  </a:solidFill>
                </a:uFill>
                <a:latin typeface="Open Sans Light"/>
                <a:ea typeface="Open Sans Light"/>
              </a:rPr>
              <a:t>The front-end</a:t>
            </a:r>
            <a:endParaRPr b="0" lang="en-US" sz="1800" spc="-1" strike="noStrike">
              <a:solidFill>
                <a:srgbClr val="000000"/>
              </a:solidFill>
              <a:uFill>
                <a:solidFill>
                  <a:srgbClr val="ffffff"/>
                </a:solidFill>
              </a:uFill>
              <a:latin typeface="Arial"/>
            </a:endParaRPr>
          </a:p>
        </p:txBody>
      </p:sp>
      <p:sp>
        <p:nvSpPr>
          <p:cNvPr id="531" name="CustomShape 3"/>
          <p:cNvSpPr/>
          <p:nvPr/>
        </p:nvSpPr>
        <p:spPr>
          <a:xfrm>
            <a:off x="-5784120" y="9867600"/>
            <a:ext cx="35951760" cy="162540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5000" spc="-1" strike="noStrike">
                <a:solidFill>
                  <a:srgbClr val="ffffff"/>
                </a:solidFill>
                <a:uFill>
                  <a:solidFill>
                    <a:srgbClr val="ffffff"/>
                  </a:solidFill>
                </a:uFill>
                <a:latin typeface="Helvetica Light"/>
                <a:ea typeface="Helvetica Light"/>
              </a:rPr>
              <a:t>It will let us read from db only during connection instead of having to check permissions on every message. The result is less db operations…</a:t>
            </a:r>
            <a:endParaRPr b="0" lang="en-US" sz="1800" spc="-1" strike="noStrike">
              <a:solidFill>
                <a:srgbClr val="000000"/>
              </a:solidFill>
              <a:uFill>
                <a:solidFill>
                  <a:srgbClr val="ffffff"/>
                </a:solidFill>
              </a:uFill>
              <a:latin typeface="Arial"/>
            </a:endParaRPr>
          </a:p>
        </p:txBody>
      </p:sp>
      <p:sp>
        <p:nvSpPr>
          <p:cNvPr id="532" name="CustomShape 4"/>
          <p:cNvSpPr/>
          <p:nvPr/>
        </p:nvSpPr>
        <p:spPr>
          <a:xfrm>
            <a:off x="11538000" y="-522000"/>
            <a:ext cx="1307160" cy="1307160"/>
          </a:xfrm>
          <a:custGeom>
            <a:avLst/>
            <a:gdLst/>
            <a:ahLst/>
            <a:rect l="l" t="t"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600" spc="-1" strike="noStrike">
                <a:solidFill>
                  <a:srgbClr val="034336"/>
                </a:solidFill>
                <a:uFill>
                  <a:solidFill>
                    <a:srgbClr val="ffffff"/>
                  </a:solidFill>
                </a:uFill>
                <a:latin typeface="Helvetica Light"/>
                <a:ea typeface="Helvetica Light"/>
              </a:rPr>
              <a:t>B</a:t>
            </a:r>
            <a:endParaRPr b="0" lang="en-US" sz="1800" spc="-1" strike="noStrike">
              <a:solidFill>
                <a:srgbClr val="000000"/>
              </a:solidFill>
              <a:uFill>
                <a:solidFill>
                  <a:srgbClr val="ffffff"/>
                </a:solidFill>
              </a:uFill>
              <a:latin typeface="Arial"/>
            </a:endParaRPr>
          </a:p>
        </p:txBody>
      </p:sp>
      <p:sp>
        <p:nvSpPr>
          <p:cNvPr id="533" name="CustomShape 5"/>
          <p:cNvSpPr/>
          <p:nvPr/>
        </p:nvSpPr>
        <p:spPr>
          <a:xfrm>
            <a:off x="4189320" y="-393588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Messages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534" name="CustomShape 6"/>
          <p:cNvSpPr/>
          <p:nvPr/>
        </p:nvSpPr>
        <p:spPr>
          <a:xfrm>
            <a:off x="10857600" y="-393588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Metrics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535" name="CustomShape 7"/>
          <p:cNvSpPr/>
          <p:nvPr/>
        </p:nvSpPr>
        <p:spPr>
          <a:xfrm>
            <a:off x="17526240" y="-393588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Hooks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536" name="Line 8"/>
          <p:cNvSpPr/>
          <p:nvPr/>
        </p:nvSpPr>
        <p:spPr>
          <a:xfrm flipV="1">
            <a:off x="12191760" y="1814040"/>
            <a:ext cx="0" cy="938160"/>
          </a:xfrm>
          <a:prstGeom prst="line">
            <a:avLst/>
          </a:prstGeom>
          <a:ln w="38160">
            <a:solidFill>
              <a:srgbClr val="ffffff"/>
            </a:solidFill>
            <a:miter/>
            <a:headEnd len="med" type="triangle" w="med"/>
            <a:tailEnd len="med" type="triangle" w="med"/>
          </a:ln>
        </p:spPr>
        <p:style>
          <a:lnRef idx="0"/>
          <a:fillRef idx="0"/>
          <a:effectRef idx="0"/>
          <a:fontRef idx="minor"/>
        </p:style>
      </p:sp>
      <p:sp>
        <p:nvSpPr>
          <p:cNvPr id="537" name="CustomShape 9"/>
          <p:cNvSpPr/>
          <p:nvPr/>
        </p:nvSpPr>
        <p:spPr>
          <a:xfrm>
            <a:off x="6451560" y="-1422720"/>
            <a:ext cx="3240720" cy="52380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2500" spc="-1" strike="noStrike">
                <a:solidFill>
                  <a:srgbClr val="ffffff"/>
                </a:solidFill>
                <a:uFill>
                  <a:solidFill>
                    <a:srgbClr val="ffffff"/>
                  </a:solidFill>
                </a:uFill>
                <a:latin typeface="Andale Mono"/>
                <a:ea typeface="Andale Mono"/>
              </a:rPr>
              <a:t>v1.messages.new</a:t>
            </a:r>
            <a:endParaRPr b="0" lang="en-US" sz="1800" spc="-1" strike="noStrike">
              <a:solidFill>
                <a:srgbClr val="000000"/>
              </a:solidFill>
              <a:uFill>
                <a:solidFill>
                  <a:srgbClr val="ffffff"/>
                </a:solidFill>
              </a:uFill>
              <a:latin typeface="Arial"/>
            </a:endParaRPr>
          </a:p>
        </p:txBody>
      </p:sp>
      <p:sp>
        <p:nvSpPr>
          <p:cNvPr id="538" name="CustomShape 10"/>
          <p:cNvSpPr/>
          <p:nvPr/>
        </p:nvSpPr>
        <p:spPr>
          <a:xfrm>
            <a:off x="13044960" y="-188640"/>
            <a:ext cx="4087800" cy="64044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3000" spc="-1" strike="noStrike">
                <a:solidFill>
                  <a:srgbClr val="ffffff"/>
                </a:solidFill>
                <a:uFill>
                  <a:solidFill>
                    <a:srgbClr val="ffffff"/>
                  </a:solidFill>
                </a:uFill>
                <a:latin typeface="Open Sans"/>
                <a:ea typeface="Open Sans"/>
              </a:rPr>
              <a:t>Main Exchange</a:t>
            </a:r>
            <a:endParaRPr b="0" lang="en-US" sz="1800" spc="-1" strike="noStrike">
              <a:solidFill>
                <a:srgbClr val="000000"/>
              </a:solidFill>
              <a:uFill>
                <a:solidFill>
                  <a:srgbClr val="ffffff"/>
                </a:solidFill>
              </a:uFill>
              <a:latin typeface="Arial"/>
            </a:endParaRPr>
          </a:p>
        </p:txBody>
      </p:sp>
      <p:sp>
        <p:nvSpPr>
          <p:cNvPr id="539" name="CustomShape 11"/>
          <p:cNvSpPr/>
          <p:nvPr/>
        </p:nvSpPr>
        <p:spPr>
          <a:xfrm>
            <a:off x="5459760" y="-2452680"/>
            <a:ext cx="6750720" cy="1046880"/>
          </a:xfrm>
          <a:custGeom>
            <a:avLst/>
            <a:gdLst/>
            <a:ahLst/>
            <a:rect l="l" t="t" r="r" b="b"/>
            <a:pathLst>
              <a:path w="21061" h="21600">
                <a:moveTo>
                  <a:pt x="21061" y="21600"/>
                </a:moveTo>
                <a:cubicBezTo>
                  <a:pt x="6471" y="17247"/>
                  <a:pt x="-539" y="10047"/>
                  <a:pt x="32" y="0"/>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540" name="CustomShape 12"/>
          <p:cNvSpPr/>
          <p:nvPr/>
        </p:nvSpPr>
        <p:spPr>
          <a:xfrm>
            <a:off x="12197160" y="-2459160"/>
            <a:ext cx="6729840" cy="1053360"/>
          </a:xfrm>
          <a:custGeom>
            <a:avLst/>
            <a:gdLst/>
            <a:ahLst/>
            <a:rect l="l" t="t" r="r" b="b"/>
            <a:pathLst>
              <a:path w="21059" h="21600">
                <a:moveTo>
                  <a:pt x="0" y="21600"/>
                </a:moveTo>
                <a:cubicBezTo>
                  <a:pt x="14591" y="17183"/>
                  <a:pt x="21600" y="9983"/>
                  <a:pt x="21026" y="0"/>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541" name="Line 13"/>
          <p:cNvSpPr/>
          <p:nvPr/>
        </p:nvSpPr>
        <p:spPr>
          <a:xfrm flipV="1">
            <a:off x="12191760" y="-2453040"/>
            <a:ext cx="0" cy="1806480"/>
          </a:xfrm>
          <a:prstGeom prst="line">
            <a:avLst/>
          </a:prstGeom>
          <a:ln w="38160">
            <a:solidFill>
              <a:srgbClr val="ffffff"/>
            </a:solidFill>
            <a:custDash>
              <a:ds d="200000" sp="200000"/>
            </a:custDash>
            <a:miter/>
            <a:headEnd len="med" type="triangle" w="med"/>
            <a:tailEnd len="med" type="triangle" w="med"/>
          </a:ln>
        </p:spPr>
        <p:style>
          <a:lnRef idx="0"/>
          <a:fillRef idx="0"/>
          <a:effectRef idx="0"/>
          <a:fontRef idx="minor"/>
        </p:style>
      </p:sp>
      <p:sp>
        <p:nvSpPr>
          <p:cNvPr id="542" name="Line 14"/>
          <p:cNvSpPr/>
          <p:nvPr/>
        </p:nvSpPr>
        <p:spPr>
          <a:xfrm>
            <a:off x="1800" y="2400120"/>
            <a:ext cx="24379920" cy="0"/>
          </a:xfrm>
          <a:prstGeom prst="line">
            <a:avLst/>
          </a:prstGeom>
          <a:ln w="76320">
            <a:solidFill>
              <a:srgbClr val="bc3225"/>
            </a:solidFill>
            <a:custDash>
              <a:ds d="200000" sp="200000"/>
            </a:custDash>
            <a:miter/>
          </a:ln>
        </p:spPr>
        <p:style>
          <a:lnRef idx="0"/>
          <a:fillRef idx="0"/>
          <a:effectRef idx="0"/>
          <a:fontRef idx="minor"/>
        </p:style>
      </p:sp>
      <p:sp>
        <p:nvSpPr>
          <p:cNvPr id="543" name="CustomShape 15"/>
          <p:cNvSpPr/>
          <p:nvPr/>
        </p:nvSpPr>
        <p:spPr>
          <a:xfrm>
            <a:off x="200880" y="1474560"/>
            <a:ext cx="2248560" cy="711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4000" spc="-1" strike="noStrike">
                <a:solidFill>
                  <a:srgbClr val="ffffff"/>
                </a:solidFill>
                <a:uFill>
                  <a:solidFill>
                    <a:srgbClr val="ffffff"/>
                  </a:solidFill>
                </a:uFill>
                <a:latin typeface="Helvetica Light"/>
                <a:ea typeface="Helvetica Light"/>
              </a:rPr>
              <a:t>Back-end</a:t>
            </a:r>
            <a:endParaRPr b="0" lang="en-US" sz="1800" spc="-1" strike="noStrike">
              <a:solidFill>
                <a:srgbClr val="000000"/>
              </a:solidFill>
              <a:uFill>
                <a:solidFill>
                  <a:srgbClr val="ffffff"/>
                </a:solidFill>
              </a:uFill>
              <a:latin typeface="Arial"/>
            </a:endParaRPr>
          </a:p>
        </p:txBody>
      </p:sp>
      <p:sp>
        <p:nvSpPr>
          <p:cNvPr id="544" name="CustomShape 16"/>
          <p:cNvSpPr/>
          <p:nvPr/>
        </p:nvSpPr>
        <p:spPr>
          <a:xfrm>
            <a:off x="168120" y="2541240"/>
            <a:ext cx="2304720" cy="711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4000" spc="-1" strike="noStrike">
                <a:solidFill>
                  <a:srgbClr val="ffffff"/>
                </a:solidFill>
                <a:uFill>
                  <a:solidFill>
                    <a:srgbClr val="ffffff"/>
                  </a:solidFill>
                </a:uFill>
                <a:latin typeface="Helvetica Light"/>
                <a:ea typeface="Helvetica Light"/>
              </a:rPr>
              <a:t>Front-end</a:t>
            </a:r>
            <a:endParaRPr b="0" lang="en-US" sz="1800" spc="-1" strike="noStrike">
              <a:solidFill>
                <a:srgbClr val="000000"/>
              </a:solidFill>
              <a:uFill>
                <a:solidFill>
                  <a:srgbClr val="ffffff"/>
                </a:solidFill>
              </a:uFill>
              <a:latin typeface="Arial"/>
            </a:endParaRPr>
          </a:p>
        </p:txBody>
      </p:sp>
      <p:sp>
        <p:nvSpPr>
          <p:cNvPr id="545" name="CustomShape 17"/>
          <p:cNvSpPr/>
          <p:nvPr/>
        </p:nvSpPr>
        <p:spPr>
          <a:xfrm>
            <a:off x="11557080" y="4172400"/>
            <a:ext cx="1269720" cy="1269720"/>
          </a:xfrm>
          <a:custGeom>
            <a:avLst/>
            <a:gdLst/>
            <a:ahLst/>
            <a:rect l="l" t="t"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600" spc="-1" strike="noStrike">
                <a:solidFill>
                  <a:srgbClr val="034336"/>
                </a:solidFill>
                <a:uFill>
                  <a:solidFill>
                    <a:srgbClr val="ffffff"/>
                  </a:solidFill>
                </a:uFill>
                <a:latin typeface="Helvetica Light"/>
                <a:ea typeface="Helvetica Light"/>
              </a:rPr>
              <a:t>B</a:t>
            </a:r>
            <a:endParaRPr b="0" lang="en-US" sz="1800" spc="-1" strike="noStrike">
              <a:solidFill>
                <a:srgbClr val="000000"/>
              </a:solidFill>
              <a:uFill>
                <a:solidFill>
                  <a:srgbClr val="ffffff"/>
                </a:solidFill>
              </a:uFill>
              <a:latin typeface="Arial"/>
            </a:endParaRPr>
          </a:p>
        </p:txBody>
      </p:sp>
      <p:sp>
        <p:nvSpPr>
          <p:cNvPr id="546" name="CustomShape 18"/>
          <p:cNvSpPr/>
          <p:nvPr/>
        </p:nvSpPr>
        <p:spPr>
          <a:xfrm>
            <a:off x="12978000" y="4527720"/>
            <a:ext cx="2772720" cy="55908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3000" spc="-1" strike="noStrike">
                <a:solidFill>
                  <a:srgbClr val="ffffff"/>
                </a:solidFill>
                <a:uFill>
                  <a:solidFill>
                    <a:srgbClr val="ffffff"/>
                  </a:solidFill>
                </a:uFill>
                <a:latin typeface="Open Sans"/>
                <a:ea typeface="Open Sans"/>
              </a:rPr>
              <a:t>Main Exchange</a:t>
            </a:r>
            <a:endParaRPr b="0" lang="en-US" sz="1800" spc="-1" strike="noStrike">
              <a:solidFill>
                <a:srgbClr val="000000"/>
              </a:solidFill>
              <a:uFill>
                <a:solidFill>
                  <a:srgbClr val="ffffff"/>
                </a:solidFill>
              </a:uFill>
              <a:latin typeface="Arial"/>
            </a:endParaRPr>
          </a:p>
        </p:txBody>
      </p:sp>
      <p:sp>
        <p:nvSpPr>
          <p:cNvPr id="547" name="CustomShape 19"/>
          <p:cNvSpPr/>
          <p:nvPr/>
        </p:nvSpPr>
        <p:spPr>
          <a:xfrm>
            <a:off x="10148040" y="2839680"/>
            <a:ext cx="4087800" cy="71100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Connection Adapter</a:t>
            </a:r>
            <a:endParaRPr b="0" lang="en-US" sz="1800" spc="-1" strike="noStrike">
              <a:solidFill>
                <a:srgbClr val="000000"/>
              </a:solidFill>
              <a:uFill>
                <a:solidFill>
                  <a:srgbClr val="ffffff"/>
                </a:solidFill>
              </a:uFill>
              <a:latin typeface="Arial"/>
            </a:endParaRPr>
          </a:p>
        </p:txBody>
      </p:sp>
      <p:sp>
        <p:nvSpPr>
          <p:cNvPr id="548" name="CustomShape 20"/>
          <p:cNvSpPr/>
          <p:nvPr/>
        </p:nvSpPr>
        <p:spPr>
          <a:xfrm>
            <a:off x="9181080" y="6037560"/>
            <a:ext cx="2998440" cy="684360"/>
          </a:xfrm>
          <a:custGeom>
            <a:avLst/>
            <a:gdLst/>
            <a:ahLst/>
            <a:rect l="l" t="t" r="r" b="b"/>
            <a:pathLst>
              <a:path w="20633" h="21135">
                <a:moveTo>
                  <a:pt x="20633" y="23"/>
                </a:moveTo>
                <a:cubicBezTo>
                  <a:pt x="5874" y="-465"/>
                  <a:pt x="-967" y="6572"/>
                  <a:pt x="110" y="21135"/>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549" name="Line 21"/>
          <p:cNvSpPr/>
          <p:nvPr/>
        </p:nvSpPr>
        <p:spPr>
          <a:xfrm>
            <a:off x="12191760" y="5488560"/>
            <a:ext cx="0" cy="569520"/>
          </a:xfrm>
          <a:prstGeom prst="line">
            <a:avLst/>
          </a:prstGeom>
          <a:ln w="38160">
            <a:solidFill>
              <a:srgbClr val="ffffff"/>
            </a:solidFill>
            <a:custDash>
              <a:ds d="200000" sp="200000"/>
            </a:custDash>
            <a:miter/>
            <a:headEnd len="med" type="triangle" w="med"/>
          </a:ln>
        </p:spPr>
        <p:style>
          <a:lnRef idx="0"/>
          <a:fillRef idx="0"/>
          <a:effectRef idx="0"/>
          <a:fontRef idx="minor"/>
        </p:style>
      </p:sp>
      <p:sp>
        <p:nvSpPr>
          <p:cNvPr id="550" name="Line 22"/>
          <p:cNvSpPr/>
          <p:nvPr/>
        </p:nvSpPr>
        <p:spPr>
          <a:xfrm flipV="1">
            <a:off x="12192120" y="3575880"/>
            <a:ext cx="0" cy="562680"/>
          </a:xfrm>
          <a:prstGeom prst="line">
            <a:avLst/>
          </a:prstGeom>
          <a:ln w="38160">
            <a:solidFill>
              <a:srgbClr val="ffffff"/>
            </a:solidFill>
            <a:miter/>
            <a:headEnd len="med" type="triangle" w="med"/>
            <a:tailEnd len="med" type="triangle" w="med"/>
          </a:ln>
        </p:spPr>
        <p:style>
          <a:lnRef idx="0"/>
          <a:fillRef idx="0"/>
          <a:effectRef idx="0"/>
          <a:fontRef idx="minor"/>
        </p:style>
      </p:sp>
      <p:sp>
        <p:nvSpPr>
          <p:cNvPr id="551" name="CustomShape 23"/>
          <p:cNvSpPr/>
          <p:nvPr/>
        </p:nvSpPr>
        <p:spPr>
          <a:xfrm>
            <a:off x="12229200" y="6037560"/>
            <a:ext cx="2998440" cy="684360"/>
          </a:xfrm>
          <a:custGeom>
            <a:avLst/>
            <a:gdLst/>
            <a:ahLst/>
            <a:rect l="l" t="t" r="r" b="b"/>
            <a:pathLst>
              <a:path w="20633" h="21135">
                <a:moveTo>
                  <a:pt x="0" y="23"/>
                </a:moveTo>
                <a:cubicBezTo>
                  <a:pt x="14759" y="-465"/>
                  <a:pt x="21600" y="6572"/>
                  <a:pt x="20523" y="21135"/>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552" name="CustomShape 24"/>
          <p:cNvSpPr/>
          <p:nvPr/>
        </p:nvSpPr>
        <p:spPr>
          <a:xfrm>
            <a:off x="7796520" y="683064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Messages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Handler</a:t>
            </a:r>
            <a:endParaRPr b="0" lang="en-US" sz="1800" spc="-1" strike="noStrike">
              <a:solidFill>
                <a:srgbClr val="000000"/>
              </a:solidFill>
              <a:uFill>
                <a:solidFill>
                  <a:srgbClr val="ffffff"/>
                </a:solidFill>
              </a:uFill>
              <a:latin typeface="Arial"/>
            </a:endParaRPr>
          </a:p>
        </p:txBody>
      </p:sp>
      <p:sp>
        <p:nvSpPr>
          <p:cNvPr id="553" name="CustomShape 25"/>
          <p:cNvSpPr/>
          <p:nvPr/>
        </p:nvSpPr>
        <p:spPr>
          <a:xfrm>
            <a:off x="13754520" y="683064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Notifications Handler</a:t>
            </a:r>
            <a:endParaRPr b="0" lang="en-US" sz="1800" spc="-1" strike="noStrike">
              <a:solidFill>
                <a:srgbClr val="000000"/>
              </a:solidFill>
              <a:uFill>
                <a:solidFill>
                  <a:srgbClr val="ffffff"/>
                </a:solidFill>
              </a:uFill>
              <a:latin typeface="Arial"/>
            </a:endParaRPr>
          </a:p>
        </p:txBody>
      </p:sp>
      <p:sp>
        <p:nvSpPr>
          <p:cNvPr id="554" name="CustomShape 26"/>
          <p:cNvSpPr/>
          <p:nvPr/>
        </p:nvSpPr>
        <p:spPr>
          <a:xfrm>
            <a:off x="14472360" y="2901960"/>
            <a:ext cx="5631840" cy="55908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3000" spc="-1" strike="noStrike">
                <a:solidFill>
                  <a:srgbClr val="ffffff"/>
                </a:solidFill>
                <a:uFill>
                  <a:solidFill>
                    <a:srgbClr val="ffffff"/>
                  </a:solidFill>
                </a:uFill>
                <a:latin typeface="Open Sans"/>
                <a:ea typeface="Open Sans"/>
              </a:rPr>
              <a:t>STOMP, Custom WS Protocol, …</a:t>
            </a:r>
            <a:endParaRPr b="0" lang="en-US" sz="1800" spc="-1" strike="noStrike">
              <a:solidFill>
                <a:srgbClr val="000000"/>
              </a:solidFill>
              <a:uFill>
                <a:solidFill>
                  <a:srgbClr val="ffffff"/>
                </a:solidFill>
              </a:uFill>
              <a:latin typeface="Arial"/>
            </a:endParaRPr>
          </a:p>
        </p:txBody>
      </p:sp>
      <p:sp>
        <p:nvSpPr>
          <p:cNvPr id="555" name="CustomShape 27"/>
          <p:cNvSpPr/>
          <p:nvPr/>
        </p:nvSpPr>
        <p:spPr>
          <a:xfrm>
            <a:off x="10148040" y="934560"/>
            <a:ext cx="4087800" cy="711000"/>
          </a:xfrm>
          <a:prstGeom prst="rect">
            <a:avLst/>
          </a:prstGeom>
          <a:solidFill>
            <a:srgbClr val="011a97"/>
          </a:solidFill>
          <a:ln w="12600">
            <a:noFill/>
          </a:ln>
        </p:spPr>
        <p:style>
          <a:lnRef idx="0"/>
          <a:fillRef idx="0"/>
          <a:effectRef idx="0"/>
          <a:fontRef idx="minor"/>
        </p:style>
        <p:txBody>
          <a:bodyPr lIns="0" rIns="0" tIns="0" bIns="0" anchor="ctr"/>
          <a:p>
            <a:pPr algn="ctr">
              <a:lnSpc>
                <a:spcPct val="100000"/>
              </a:lnSpc>
            </a:pPr>
            <a:r>
              <a:rPr b="0" lang="en-US" sz="3000" spc="-1" strike="noStrike">
                <a:solidFill>
                  <a:srgbClr val="ffffff"/>
                </a:solidFill>
                <a:uFill>
                  <a:solidFill>
                    <a:srgbClr val="ffffff"/>
                  </a:solidFill>
                </a:uFill>
                <a:latin typeface="Helvetica Light"/>
                <a:ea typeface="Helvetica Light"/>
              </a:rPr>
              <a:t>Bridge Service</a:t>
            </a:r>
            <a:endParaRPr b="0" lang="en-US" sz="1800" spc="-1" strike="noStrike">
              <a:solidFill>
                <a:srgbClr val="000000"/>
              </a:solidFill>
              <a:uFill>
                <a:solidFill>
                  <a:srgbClr val="ffffff"/>
                </a:solidFill>
              </a:uFill>
              <a:latin typeface="Arial"/>
            </a:endParaRPr>
          </a:p>
        </p:txBody>
      </p:sp>
    </p:spTree>
  </p:cSld>
  <p:timing>
    <p:tnLst>
      <p:par>
        <p:cTn id="132" dur="indefinite" restart="never" nodeType="tmRoot">
          <p:childTnLst>
            <p:seq>
              <p:cTn id="133"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abc9c"/>
        </a:solidFill>
      </p:bgPr>
    </p:bg>
    <p:spTree>
      <p:nvGrpSpPr>
        <p:cNvPr id="1" name=""/>
        <p:cNvGrpSpPr/>
        <p:nvPr/>
      </p:nvGrpSpPr>
      <p:grpSpPr>
        <a:xfrm>
          <a:off x="0" y="0"/>
          <a:ext cx="0" cy="0"/>
          <a:chOff x="0" y="0"/>
          <a:chExt cx="0" cy="0"/>
        </a:xfrm>
      </p:grpSpPr>
      <p:sp>
        <p:nvSpPr>
          <p:cNvPr id="556" name="CustomShape 1"/>
          <p:cNvSpPr/>
          <p:nvPr/>
        </p:nvSpPr>
        <p:spPr>
          <a:xfrm>
            <a:off x="-24120" y="9684360"/>
            <a:ext cx="24431760" cy="1991160"/>
          </a:xfrm>
          <a:prstGeom prst="rect">
            <a:avLst/>
          </a:prstGeom>
          <a:solidFill>
            <a:srgbClr val="011a97"/>
          </a:solidFill>
          <a:ln w="12600">
            <a:noFill/>
          </a:ln>
        </p:spPr>
        <p:style>
          <a:lnRef idx="0"/>
          <a:fillRef idx="0"/>
          <a:effectRef idx="0"/>
          <a:fontRef idx="minor"/>
        </p:style>
      </p:sp>
      <p:sp>
        <p:nvSpPr>
          <p:cNvPr id="557" name="CustomShape 2"/>
          <p:cNvSpPr/>
          <p:nvPr/>
        </p:nvSpPr>
        <p:spPr>
          <a:xfrm>
            <a:off x="358200" y="12551040"/>
            <a:ext cx="4011840" cy="864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5000" spc="-1" strike="noStrike">
                <a:solidFill>
                  <a:srgbClr val="ffffff"/>
                </a:solidFill>
                <a:uFill>
                  <a:solidFill>
                    <a:srgbClr val="ffffff"/>
                  </a:solidFill>
                </a:uFill>
                <a:latin typeface="Open Sans Light"/>
                <a:ea typeface="Open Sans Light"/>
              </a:rPr>
              <a:t>The front-end</a:t>
            </a:r>
            <a:endParaRPr b="0" lang="en-US" sz="1800" spc="-1" strike="noStrike">
              <a:solidFill>
                <a:srgbClr val="000000"/>
              </a:solidFill>
              <a:uFill>
                <a:solidFill>
                  <a:srgbClr val="ffffff"/>
                </a:solidFill>
              </a:uFill>
              <a:latin typeface="Arial"/>
            </a:endParaRPr>
          </a:p>
        </p:txBody>
      </p:sp>
      <p:sp>
        <p:nvSpPr>
          <p:cNvPr id="558" name="CustomShape 3"/>
          <p:cNvSpPr/>
          <p:nvPr/>
        </p:nvSpPr>
        <p:spPr>
          <a:xfrm>
            <a:off x="-4706640" y="9867600"/>
            <a:ext cx="33796800" cy="162540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5000" spc="-1" strike="noStrike">
                <a:solidFill>
                  <a:srgbClr val="ffffff"/>
                </a:solidFill>
                <a:uFill>
                  <a:solidFill>
                    <a:srgbClr val="ffffff"/>
                  </a:solidFill>
                </a:uFill>
                <a:latin typeface="Helvetica Light"/>
                <a:ea typeface="Helvetica Light"/>
              </a:rPr>
              <a:t>…</a:t>
            </a:r>
            <a:r>
              <a:rPr b="0" lang="en-US" sz="5000" spc="-1" strike="noStrike">
                <a:solidFill>
                  <a:srgbClr val="ffffff"/>
                </a:solidFill>
                <a:uFill>
                  <a:solidFill>
                    <a:srgbClr val="ffffff"/>
                  </a:solidFill>
                </a:uFill>
                <a:latin typeface="Helvetica Light"/>
                <a:ea typeface="Helvetica Light"/>
              </a:rPr>
              <a:t>and the the JWT can contain any kind of user permissions we want, such as restrictions per topic name, per operation (read/write from/to queue), etc.</a:t>
            </a:r>
            <a:endParaRPr b="0" lang="en-US" sz="1800" spc="-1" strike="noStrike">
              <a:solidFill>
                <a:srgbClr val="000000"/>
              </a:solidFill>
              <a:uFill>
                <a:solidFill>
                  <a:srgbClr val="ffffff"/>
                </a:solidFill>
              </a:uFill>
              <a:latin typeface="Arial"/>
            </a:endParaRPr>
          </a:p>
        </p:txBody>
      </p:sp>
      <p:sp>
        <p:nvSpPr>
          <p:cNvPr id="559" name="CustomShape 4"/>
          <p:cNvSpPr/>
          <p:nvPr/>
        </p:nvSpPr>
        <p:spPr>
          <a:xfrm>
            <a:off x="11538000" y="-522000"/>
            <a:ext cx="1307160" cy="1307160"/>
          </a:xfrm>
          <a:custGeom>
            <a:avLst/>
            <a:gdLst/>
            <a:ahLst/>
            <a:rect l="l" t="t"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600" spc="-1" strike="noStrike">
                <a:solidFill>
                  <a:srgbClr val="034336"/>
                </a:solidFill>
                <a:uFill>
                  <a:solidFill>
                    <a:srgbClr val="ffffff"/>
                  </a:solidFill>
                </a:uFill>
                <a:latin typeface="Helvetica Light"/>
                <a:ea typeface="Helvetica Light"/>
              </a:rPr>
              <a:t>B</a:t>
            </a:r>
            <a:endParaRPr b="0" lang="en-US" sz="1800" spc="-1" strike="noStrike">
              <a:solidFill>
                <a:srgbClr val="000000"/>
              </a:solidFill>
              <a:uFill>
                <a:solidFill>
                  <a:srgbClr val="ffffff"/>
                </a:solidFill>
              </a:uFill>
              <a:latin typeface="Arial"/>
            </a:endParaRPr>
          </a:p>
        </p:txBody>
      </p:sp>
      <p:sp>
        <p:nvSpPr>
          <p:cNvPr id="560" name="CustomShape 5"/>
          <p:cNvSpPr/>
          <p:nvPr/>
        </p:nvSpPr>
        <p:spPr>
          <a:xfrm>
            <a:off x="4189320" y="-393588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Messages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561" name="CustomShape 6"/>
          <p:cNvSpPr/>
          <p:nvPr/>
        </p:nvSpPr>
        <p:spPr>
          <a:xfrm>
            <a:off x="10857600" y="-393588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Metrics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562" name="CustomShape 7"/>
          <p:cNvSpPr/>
          <p:nvPr/>
        </p:nvSpPr>
        <p:spPr>
          <a:xfrm>
            <a:off x="17526240" y="-393588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Hooks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563" name="Line 8"/>
          <p:cNvSpPr/>
          <p:nvPr/>
        </p:nvSpPr>
        <p:spPr>
          <a:xfrm flipV="1">
            <a:off x="12191760" y="1814040"/>
            <a:ext cx="0" cy="938160"/>
          </a:xfrm>
          <a:prstGeom prst="line">
            <a:avLst/>
          </a:prstGeom>
          <a:ln w="38160">
            <a:solidFill>
              <a:srgbClr val="ffffff"/>
            </a:solidFill>
            <a:miter/>
            <a:headEnd len="med" type="triangle" w="med"/>
            <a:tailEnd len="med" type="triangle" w="med"/>
          </a:ln>
        </p:spPr>
        <p:style>
          <a:lnRef idx="0"/>
          <a:fillRef idx="0"/>
          <a:effectRef idx="0"/>
          <a:fontRef idx="minor"/>
        </p:style>
      </p:sp>
      <p:sp>
        <p:nvSpPr>
          <p:cNvPr id="564" name="CustomShape 9"/>
          <p:cNvSpPr/>
          <p:nvPr/>
        </p:nvSpPr>
        <p:spPr>
          <a:xfrm>
            <a:off x="6451560" y="-1422720"/>
            <a:ext cx="3240720" cy="52380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2500" spc="-1" strike="noStrike">
                <a:solidFill>
                  <a:srgbClr val="ffffff"/>
                </a:solidFill>
                <a:uFill>
                  <a:solidFill>
                    <a:srgbClr val="ffffff"/>
                  </a:solidFill>
                </a:uFill>
                <a:latin typeface="Andale Mono"/>
                <a:ea typeface="Andale Mono"/>
              </a:rPr>
              <a:t>v1.messages.new</a:t>
            </a:r>
            <a:endParaRPr b="0" lang="en-US" sz="1800" spc="-1" strike="noStrike">
              <a:solidFill>
                <a:srgbClr val="000000"/>
              </a:solidFill>
              <a:uFill>
                <a:solidFill>
                  <a:srgbClr val="ffffff"/>
                </a:solidFill>
              </a:uFill>
              <a:latin typeface="Arial"/>
            </a:endParaRPr>
          </a:p>
        </p:txBody>
      </p:sp>
      <p:sp>
        <p:nvSpPr>
          <p:cNvPr id="565" name="CustomShape 10"/>
          <p:cNvSpPr/>
          <p:nvPr/>
        </p:nvSpPr>
        <p:spPr>
          <a:xfrm>
            <a:off x="13044960" y="-188640"/>
            <a:ext cx="4087800" cy="64044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3000" spc="-1" strike="noStrike">
                <a:solidFill>
                  <a:srgbClr val="ffffff"/>
                </a:solidFill>
                <a:uFill>
                  <a:solidFill>
                    <a:srgbClr val="ffffff"/>
                  </a:solidFill>
                </a:uFill>
                <a:latin typeface="Open Sans"/>
                <a:ea typeface="Open Sans"/>
              </a:rPr>
              <a:t>Main Exchange</a:t>
            </a:r>
            <a:endParaRPr b="0" lang="en-US" sz="1800" spc="-1" strike="noStrike">
              <a:solidFill>
                <a:srgbClr val="000000"/>
              </a:solidFill>
              <a:uFill>
                <a:solidFill>
                  <a:srgbClr val="ffffff"/>
                </a:solidFill>
              </a:uFill>
              <a:latin typeface="Arial"/>
            </a:endParaRPr>
          </a:p>
        </p:txBody>
      </p:sp>
      <p:sp>
        <p:nvSpPr>
          <p:cNvPr id="566" name="CustomShape 11"/>
          <p:cNvSpPr/>
          <p:nvPr/>
        </p:nvSpPr>
        <p:spPr>
          <a:xfrm>
            <a:off x="5459760" y="-2452680"/>
            <a:ext cx="6750720" cy="1046880"/>
          </a:xfrm>
          <a:custGeom>
            <a:avLst/>
            <a:gdLst/>
            <a:ahLst/>
            <a:rect l="l" t="t" r="r" b="b"/>
            <a:pathLst>
              <a:path w="21061" h="21600">
                <a:moveTo>
                  <a:pt x="21061" y="21600"/>
                </a:moveTo>
                <a:cubicBezTo>
                  <a:pt x="6471" y="17247"/>
                  <a:pt x="-539" y="10047"/>
                  <a:pt x="32" y="0"/>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567" name="CustomShape 12"/>
          <p:cNvSpPr/>
          <p:nvPr/>
        </p:nvSpPr>
        <p:spPr>
          <a:xfrm>
            <a:off x="12197160" y="-2459160"/>
            <a:ext cx="6729840" cy="1053360"/>
          </a:xfrm>
          <a:custGeom>
            <a:avLst/>
            <a:gdLst/>
            <a:ahLst/>
            <a:rect l="l" t="t" r="r" b="b"/>
            <a:pathLst>
              <a:path w="21059" h="21600">
                <a:moveTo>
                  <a:pt x="0" y="21600"/>
                </a:moveTo>
                <a:cubicBezTo>
                  <a:pt x="14591" y="17183"/>
                  <a:pt x="21600" y="9983"/>
                  <a:pt x="21026" y="0"/>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568" name="Line 13"/>
          <p:cNvSpPr/>
          <p:nvPr/>
        </p:nvSpPr>
        <p:spPr>
          <a:xfrm flipV="1">
            <a:off x="12191760" y="-2453040"/>
            <a:ext cx="0" cy="1806480"/>
          </a:xfrm>
          <a:prstGeom prst="line">
            <a:avLst/>
          </a:prstGeom>
          <a:ln w="38160">
            <a:solidFill>
              <a:srgbClr val="ffffff"/>
            </a:solidFill>
            <a:custDash>
              <a:ds d="200000" sp="200000"/>
            </a:custDash>
            <a:miter/>
            <a:headEnd len="med" type="triangle" w="med"/>
            <a:tailEnd len="med" type="triangle" w="med"/>
          </a:ln>
        </p:spPr>
        <p:style>
          <a:lnRef idx="0"/>
          <a:fillRef idx="0"/>
          <a:effectRef idx="0"/>
          <a:fontRef idx="minor"/>
        </p:style>
      </p:sp>
      <p:sp>
        <p:nvSpPr>
          <p:cNvPr id="569" name="Line 14"/>
          <p:cNvSpPr/>
          <p:nvPr/>
        </p:nvSpPr>
        <p:spPr>
          <a:xfrm>
            <a:off x="1800" y="2400120"/>
            <a:ext cx="24379920" cy="0"/>
          </a:xfrm>
          <a:prstGeom prst="line">
            <a:avLst/>
          </a:prstGeom>
          <a:ln w="76320">
            <a:solidFill>
              <a:srgbClr val="bc3225"/>
            </a:solidFill>
            <a:custDash>
              <a:ds d="200000" sp="200000"/>
            </a:custDash>
            <a:miter/>
          </a:ln>
        </p:spPr>
        <p:style>
          <a:lnRef idx="0"/>
          <a:fillRef idx="0"/>
          <a:effectRef idx="0"/>
          <a:fontRef idx="minor"/>
        </p:style>
      </p:sp>
      <p:sp>
        <p:nvSpPr>
          <p:cNvPr id="570" name="CustomShape 15"/>
          <p:cNvSpPr/>
          <p:nvPr/>
        </p:nvSpPr>
        <p:spPr>
          <a:xfrm>
            <a:off x="200880" y="1474560"/>
            <a:ext cx="2248560" cy="711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4000" spc="-1" strike="noStrike">
                <a:solidFill>
                  <a:srgbClr val="ffffff"/>
                </a:solidFill>
                <a:uFill>
                  <a:solidFill>
                    <a:srgbClr val="ffffff"/>
                  </a:solidFill>
                </a:uFill>
                <a:latin typeface="Helvetica Light"/>
                <a:ea typeface="Helvetica Light"/>
              </a:rPr>
              <a:t>Back-end</a:t>
            </a:r>
            <a:endParaRPr b="0" lang="en-US" sz="1800" spc="-1" strike="noStrike">
              <a:solidFill>
                <a:srgbClr val="000000"/>
              </a:solidFill>
              <a:uFill>
                <a:solidFill>
                  <a:srgbClr val="ffffff"/>
                </a:solidFill>
              </a:uFill>
              <a:latin typeface="Arial"/>
            </a:endParaRPr>
          </a:p>
        </p:txBody>
      </p:sp>
      <p:sp>
        <p:nvSpPr>
          <p:cNvPr id="571" name="CustomShape 16"/>
          <p:cNvSpPr/>
          <p:nvPr/>
        </p:nvSpPr>
        <p:spPr>
          <a:xfrm>
            <a:off x="168120" y="2541240"/>
            <a:ext cx="2304720" cy="711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4000" spc="-1" strike="noStrike">
                <a:solidFill>
                  <a:srgbClr val="ffffff"/>
                </a:solidFill>
                <a:uFill>
                  <a:solidFill>
                    <a:srgbClr val="ffffff"/>
                  </a:solidFill>
                </a:uFill>
                <a:latin typeface="Helvetica Light"/>
                <a:ea typeface="Helvetica Light"/>
              </a:rPr>
              <a:t>Front-end</a:t>
            </a:r>
            <a:endParaRPr b="0" lang="en-US" sz="1800" spc="-1" strike="noStrike">
              <a:solidFill>
                <a:srgbClr val="000000"/>
              </a:solidFill>
              <a:uFill>
                <a:solidFill>
                  <a:srgbClr val="ffffff"/>
                </a:solidFill>
              </a:uFill>
              <a:latin typeface="Arial"/>
            </a:endParaRPr>
          </a:p>
        </p:txBody>
      </p:sp>
      <p:sp>
        <p:nvSpPr>
          <p:cNvPr id="572" name="CustomShape 17"/>
          <p:cNvSpPr/>
          <p:nvPr/>
        </p:nvSpPr>
        <p:spPr>
          <a:xfrm>
            <a:off x="11557080" y="4172400"/>
            <a:ext cx="1269720" cy="1269720"/>
          </a:xfrm>
          <a:custGeom>
            <a:avLst/>
            <a:gdLst/>
            <a:ahLst/>
            <a:rect l="l" t="t"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600" spc="-1" strike="noStrike">
                <a:solidFill>
                  <a:srgbClr val="034336"/>
                </a:solidFill>
                <a:uFill>
                  <a:solidFill>
                    <a:srgbClr val="ffffff"/>
                  </a:solidFill>
                </a:uFill>
                <a:latin typeface="Helvetica Light"/>
                <a:ea typeface="Helvetica Light"/>
              </a:rPr>
              <a:t>B</a:t>
            </a:r>
            <a:endParaRPr b="0" lang="en-US" sz="1800" spc="-1" strike="noStrike">
              <a:solidFill>
                <a:srgbClr val="000000"/>
              </a:solidFill>
              <a:uFill>
                <a:solidFill>
                  <a:srgbClr val="ffffff"/>
                </a:solidFill>
              </a:uFill>
              <a:latin typeface="Arial"/>
            </a:endParaRPr>
          </a:p>
        </p:txBody>
      </p:sp>
      <p:sp>
        <p:nvSpPr>
          <p:cNvPr id="573" name="CustomShape 18"/>
          <p:cNvSpPr/>
          <p:nvPr/>
        </p:nvSpPr>
        <p:spPr>
          <a:xfrm>
            <a:off x="12978000" y="4527720"/>
            <a:ext cx="2772720" cy="55908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3000" spc="-1" strike="noStrike">
                <a:solidFill>
                  <a:srgbClr val="ffffff"/>
                </a:solidFill>
                <a:uFill>
                  <a:solidFill>
                    <a:srgbClr val="ffffff"/>
                  </a:solidFill>
                </a:uFill>
                <a:latin typeface="Open Sans"/>
                <a:ea typeface="Open Sans"/>
              </a:rPr>
              <a:t>Main Exchange</a:t>
            </a:r>
            <a:endParaRPr b="0" lang="en-US" sz="1800" spc="-1" strike="noStrike">
              <a:solidFill>
                <a:srgbClr val="000000"/>
              </a:solidFill>
              <a:uFill>
                <a:solidFill>
                  <a:srgbClr val="ffffff"/>
                </a:solidFill>
              </a:uFill>
              <a:latin typeface="Arial"/>
            </a:endParaRPr>
          </a:p>
        </p:txBody>
      </p:sp>
      <p:sp>
        <p:nvSpPr>
          <p:cNvPr id="574" name="CustomShape 19"/>
          <p:cNvSpPr/>
          <p:nvPr/>
        </p:nvSpPr>
        <p:spPr>
          <a:xfrm>
            <a:off x="10148040" y="2839680"/>
            <a:ext cx="4087800" cy="71100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Connection Adapter</a:t>
            </a:r>
            <a:endParaRPr b="0" lang="en-US" sz="1800" spc="-1" strike="noStrike">
              <a:solidFill>
                <a:srgbClr val="000000"/>
              </a:solidFill>
              <a:uFill>
                <a:solidFill>
                  <a:srgbClr val="ffffff"/>
                </a:solidFill>
              </a:uFill>
              <a:latin typeface="Arial"/>
            </a:endParaRPr>
          </a:p>
        </p:txBody>
      </p:sp>
      <p:sp>
        <p:nvSpPr>
          <p:cNvPr id="575" name="CustomShape 20"/>
          <p:cNvSpPr/>
          <p:nvPr/>
        </p:nvSpPr>
        <p:spPr>
          <a:xfrm>
            <a:off x="9181080" y="6037560"/>
            <a:ext cx="2998440" cy="684360"/>
          </a:xfrm>
          <a:custGeom>
            <a:avLst/>
            <a:gdLst/>
            <a:ahLst/>
            <a:rect l="l" t="t" r="r" b="b"/>
            <a:pathLst>
              <a:path w="20633" h="21135">
                <a:moveTo>
                  <a:pt x="20633" y="23"/>
                </a:moveTo>
                <a:cubicBezTo>
                  <a:pt x="5874" y="-465"/>
                  <a:pt x="-967" y="6572"/>
                  <a:pt x="110" y="21135"/>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576" name="Line 21"/>
          <p:cNvSpPr/>
          <p:nvPr/>
        </p:nvSpPr>
        <p:spPr>
          <a:xfrm>
            <a:off x="12191760" y="5488560"/>
            <a:ext cx="0" cy="569520"/>
          </a:xfrm>
          <a:prstGeom prst="line">
            <a:avLst/>
          </a:prstGeom>
          <a:ln w="38160">
            <a:solidFill>
              <a:srgbClr val="ffffff"/>
            </a:solidFill>
            <a:custDash>
              <a:ds d="200000" sp="200000"/>
            </a:custDash>
            <a:miter/>
            <a:headEnd len="med" type="triangle" w="med"/>
          </a:ln>
        </p:spPr>
        <p:style>
          <a:lnRef idx="0"/>
          <a:fillRef idx="0"/>
          <a:effectRef idx="0"/>
          <a:fontRef idx="minor"/>
        </p:style>
      </p:sp>
      <p:sp>
        <p:nvSpPr>
          <p:cNvPr id="577" name="Line 22"/>
          <p:cNvSpPr/>
          <p:nvPr/>
        </p:nvSpPr>
        <p:spPr>
          <a:xfrm flipV="1">
            <a:off x="12192120" y="3575880"/>
            <a:ext cx="0" cy="562680"/>
          </a:xfrm>
          <a:prstGeom prst="line">
            <a:avLst/>
          </a:prstGeom>
          <a:ln w="38160">
            <a:solidFill>
              <a:srgbClr val="ffffff"/>
            </a:solidFill>
            <a:miter/>
            <a:headEnd len="med" type="triangle" w="med"/>
            <a:tailEnd len="med" type="triangle" w="med"/>
          </a:ln>
        </p:spPr>
        <p:style>
          <a:lnRef idx="0"/>
          <a:fillRef idx="0"/>
          <a:effectRef idx="0"/>
          <a:fontRef idx="minor"/>
        </p:style>
      </p:sp>
      <p:sp>
        <p:nvSpPr>
          <p:cNvPr id="578" name="CustomShape 23"/>
          <p:cNvSpPr/>
          <p:nvPr/>
        </p:nvSpPr>
        <p:spPr>
          <a:xfrm>
            <a:off x="12229200" y="6037560"/>
            <a:ext cx="2998440" cy="684360"/>
          </a:xfrm>
          <a:custGeom>
            <a:avLst/>
            <a:gdLst/>
            <a:ahLst/>
            <a:rect l="l" t="t" r="r" b="b"/>
            <a:pathLst>
              <a:path w="20633" h="21135">
                <a:moveTo>
                  <a:pt x="0" y="23"/>
                </a:moveTo>
                <a:cubicBezTo>
                  <a:pt x="14759" y="-465"/>
                  <a:pt x="21600" y="6572"/>
                  <a:pt x="20523" y="21135"/>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579" name="CustomShape 24"/>
          <p:cNvSpPr/>
          <p:nvPr/>
        </p:nvSpPr>
        <p:spPr>
          <a:xfrm>
            <a:off x="7796520" y="683064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Messages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Handler</a:t>
            </a:r>
            <a:endParaRPr b="0" lang="en-US" sz="1800" spc="-1" strike="noStrike">
              <a:solidFill>
                <a:srgbClr val="000000"/>
              </a:solidFill>
              <a:uFill>
                <a:solidFill>
                  <a:srgbClr val="ffffff"/>
                </a:solidFill>
              </a:uFill>
              <a:latin typeface="Arial"/>
            </a:endParaRPr>
          </a:p>
        </p:txBody>
      </p:sp>
      <p:sp>
        <p:nvSpPr>
          <p:cNvPr id="580" name="CustomShape 25"/>
          <p:cNvSpPr/>
          <p:nvPr/>
        </p:nvSpPr>
        <p:spPr>
          <a:xfrm>
            <a:off x="13754520" y="683064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Notifications Handler</a:t>
            </a:r>
            <a:endParaRPr b="0" lang="en-US" sz="1800" spc="-1" strike="noStrike">
              <a:solidFill>
                <a:srgbClr val="000000"/>
              </a:solidFill>
              <a:uFill>
                <a:solidFill>
                  <a:srgbClr val="ffffff"/>
                </a:solidFill>
              </a:uFill>
              <a:latin typeface="Arial"/>
            </a:endParaRPr>
          </a:p>
        </p:txBody>
      </p:sp>
      <p:sp>
        <p:nvSpPr>
          <p:cNvPr id="581" name="CustomShape 26"/>
          <p:cNvSpPr/>
          <p:nvPr/>
        </p:nvSpPr>
        <p:spPr>
          <a:xfrm>
            <a:off x="14472360" y="2901960"/>
            <a:ext cx="5631840" cy="55908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3000" spc="-1" strike="noStrike">
                <a:solidFill>
                  <a:srgbClr val="ffffff"/>
                </a:solidFill>
                <a:uFill>
                  <a:solidFill>
                    <a:srgbClr val="ffffff"/>
                  </a:solidFill>
                </a:uFill>
                <a:latin typeface="Open Sans"/>
                <a:ea typeface="Open Sans"/>
              </a:rPr>
              <a:t>STOMP, Custom WS Protocol, …</a:t>
            </a:r>
            <a:endParaRPr b="0" lang="en-US" sz="1800" spc="-1" strike="noStrike">
              <a:solidFill>
                <a:srgbClr val="000000"/>
              </a:solidFill>
              <a:uFill>
                <a:solidFill>
                  <a:srgbClr val="ffffff"/>
                </a:solidFill>
              </a:uFill>
              <a:latin typeface="Arial"/>
            </a:endParaRPr>
          </a:p>
        </p:txBody>
      </p:sp>
      <p:sp>
        <p:nvSpPr>
          <p:cNvPr id="582" name="CustomShape 27"/>
          <p:cNvSpPr/>
          <p:nvPr/>
        </p:nvSpPr>
        <p:spPr>
          <a:xfrm>
            <a:off x="10148040" y="934560"/>
            <a:ext cx="4087800" cy="711000"/>
          </a:xfrm>
          <a:prstGeom prst="rect">
            <a:avLst/>
          </a:prstGeom>
          <a:solidFill>
            <a:srgbClr val="011a97"/>
          </a:solidFill>
          <a:ln w="12600">
            <a:noFill/>
          </a:ln>
        </p:spPr>
        <p:style>
          <a:lnRef idx="0"/>
          <a:fillRef idx="0"/>
          <a:effectRef idx="0"/>
          <a:fontRef idx="minor"/>
        </p:style>
        <p:txBody>
          <a:bodyPr lIns="0" rIns="0" tIns="0" bIns="0" anchor="ctr"/>
          <a:p>
            <a:pPr algn="ctr">
              <a:lnSpc>
                <a:spcPct val="100000"/>
              </a:lnSpc>
            </a:pPr>
            <a:r>
              <a:rPr b="0" lang="en-US" sz="3000" spc="-1" strike="noStrike">
                <a:solidFill>
                  <a:srgbClr val="ffffff"/>
                </a:solidFill>
                <a:uFill>
                  <a:solidFill>
                    <a:srgbClr val="ffffff"/>
                  </a:solidFill>
                </a:uFill>
                <a:latin typeface="Helvetica Light"/>
                <a:ea typeface="Helvetica Light"/>
              </a:rPr>
              <a:t>Bridge Service</a:t>
            </a:r>
            <a:endParaRPr b="0" lang="en-US" sz="1800" spc="-1" strike="noStrike">
              <a:solidFill>
                <a:srgbClr val="000000"/>
              </a:solidFill>
              <a:uFill>
                <a:solidFill>
                  <a:srgbClr val="ffffff"/>
                </a:solidFill>
              </a:uFill>
              <a:latin typeface="Arial"/>
            </a:endParaRPr>
          </a:p>
        </p:txBody>
      </p:sp>
    </p:spTree>
  </p:cSld>
  <p:timing>
    <p:tnLst>
      <p:par>
        <p:cTn id="134" dur="indefinite" restart="never" nodeType="tmRoot">
          <p:childTnLst>
            <p:seq>
              <p:cTn id="135"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abc9c"/>
        </a:solidFill>
      </p:bgPr>
    </p:bg>
    <p:spTree>
      <p:nvGrpSpPr>
        <p:cNvPr id="1" name=""/>
        <p:cNvGrpSpPr/>
        <p:nvPr/>
      </p:nvGrpSpPr>
      <p:grpSpPr>
        <a:xfrm>
          <a:off x="0" y="0"/>
          <a:ext cx="0" cy="0"/>
          <a:chOff x="0" y="0"/>
          <a:chExt cx="0" cy="0"/>
        </a:xfrm>
      </p:grpSpPr>
      <p:sp>
        <p:nvSpPr>
          <p:cNvPr id="583" name="CustomShape 1"/>
          <p:cNvSpPr/>
          <p:nvPr/>
        </p:nvSpPr>
        <p:spPr>
          <a:xfrm>
            <a:off x="-24120" y="9363240"/>
            <a:ext cx="24431760" cy="2633400"/>
          </a:xfrm>
          <a:prstGeom prst="rect">
            <a:avLst/>
          </a:prstGeom>
          <a:solidFill>
            <a:srgbClr val="011a97"/>
          </a:solidFill>
          <a:ln w="12600">
            <a:noFill/>
          </a:ln>
        </p:spPr>
        <p:style>
          <a:lnRef idx="0"/>
          <a:fillRef idx="0"/>
          <a:effectRef idx="0"/>
          <a:fontRef idx="minor"/>
        </p:style>
      </p:sp>
      <p:sp>
        <p:nvSpPr>
          <p:cNvPr id="584" name="CustomShape 2"/>
          <p:cNvSpPr/>
          <p:nvPr/>
        </p:nvSpPr>
        <p:spPr>
          <a:xfrm>
            <a:off x="358200" y="12551040"/>
            <a:ext cx="4011840" cy="864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5000" spc="-1" strike="noStrike">
                <a:solidFill>
                  <a:srgbClr val="ffffff"/>
                </a:solidFill>
                <a:uFill>
                  <a:solidFill>
                    <a:srgbClr val="ffffff"/>
                  </a:solidFill>
                </a:uFill>
                <a:latin typeface="Open Sans Light"/>
                <a:ea typeface="Open Sans Light"/>
              </a:rPr>
              <a:t>The front-end</a:t>
            </a:r>
            <a:endParaRPr b="0" lang="en-US" sz="1800" spc="-1" strike="noStrike">
              <a:solidFill>
                <a:srgbClr val="000000"/>
              </a:solidFill>
              <a:uFill>
                <a:solidFill>
                  <a:srgbClr val="ffffff"/>
                </a:solidFill>
              </a:uFill>
              <a:latin typeface="Arial"/>
            </a:endParaRPr>
          </a:p>
        </p:txBody>
      </p:sp>
      <p:sp>
        <p:nvSpPr>
          <p:cNvPr id="585" name="CustomShape 3"/>
          <p:cNvSpPr/>
          <p:nvPr/>
        </p:nvSpPr>
        <p:spPr>
          <a:xfrm>
            <a:off x="-4803840" y="9866880"/>
            <a:ext cx="33991920" cy="162576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5000" spc="-1" strike="noStrike">
                <a:solidFill>
                  <a:srgbClr val="ffffff"/>
                </a:solidFill>
                <a:uFill>
                  <a:solidFill>
                    <a:srgbClr val="ffffff"/>
                  </a:solidFill>
                </a:uFill>
                <a:latin typeface="Helvetica Light"/>
                <a:ea typeface="Helvetica Light"/>
              </a:rPr>
              <a:t>The protocol being used to send the messages is then up to you. You can have your own or use an existing one, such as STOMP, AMQP, MQTT or even some sort of XMPP.</a:t>
            </a:r>
            <a:endParaRPr b="0" lang="en-US" sz="1800" spc="-1" strike="noStrike">
              <a:solidFill>
                <a:srgbClr val="000000"/>
              </a:solidFill>
              <a:uFill>
                <a:solidFill>
                  <a:srgbClr val="ffffff"/>
                </a:solidFill>
              </a:uFill>
              <a:latin typeface="Arial"/>
            </a:endParaRPr>
          </a:p>
        </p:txBody>
      </p:sp>
      <p:sp>
        <p:nvSpPr>
          <p:cNvPr id="586" name="CustomShape 4"/>
          <p:cNvSpPr/>
          <p:nvPr/>
        </p:nvSpPr>
        <p:spPr>
          <a:xfrm>
            <a:off x="11538000" y="-522000"/>
            <a:ext cx="1307160" cy="1307160"/>
          </a:xfrm>
          <a:custGeom>
            <a:avLst/>
            <a:gdLst/>
            <a:ahLst/>
            <a:rect l="l" t="t"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600" spc="-1" strike="noStrike">
                <a:solidFill>
                  <a:srgbClr val="034336"/>
                </a:solidFill>
                <a:uFill>
                  <a:solidFill>
                    <a:srgbClr val="ffffff"/>
                  </a:solidFill>
                </a:uFill>
                <a:latin typeface="Helvetica Light"/>
                <a:ea typeface="Helvetica Light"/>
              </a:rPr>
              <a:t>B</a:t>
            </a:r>
            <a:endParaRPr b="0" lang="en-US" sz="1800" spc="-1" strike="noStrike">
              <a:solidFill>
                <a:srgbClr val="000000"/>
              </a:solidFill>
              <a:uFill>
                <a:solidFill>
                  <a:srgbClr val="ffffff"/>
                </a:solidFill>
              </a:uFill>
              <a:latin typeface="Arial"/>
            </a:endParaRPr>
          </a:p>
        </p:txBody>
      </p:sp>
      <p:sp>
        <p:nvSpPr>
          <p:cNvPr id="587" name="CustomShape 5"/>
          <p:cNvSpPr/>
          <p:nvPr/>
        </p:nvSpPr>
        <p:spPr>
          <a:xfrm>
            <a:off x="4189320" y="-393588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Messages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588" name="CustomShape 6"/>
          <p:cNvSpPr/>
          <p:nvPr/>
        </p:nvSpPr>
        <p:spPr>
          <a:xfrm>
            <a:off x="10857600" y="-393588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Metrics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589" name="CustomShape 7"/>
          <p:cNvSpPr/>
          <p:nvPr/>
        </p:nvSpPr>
        <p:spPr>
          <a:xfrm>
            <a:off x="17526240" y="-393588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Hooks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590" name="Line 8"/>
          <p:cNvSpPr/>
          <p:nvPr/>
        </p:nvSpPr>
        <p:spPr>
          <a:xfrm flipV="1">
            <a:off x="12191760" y="1814040"/>
            <a:ext cx="0" cy="938160"/>
          </a:xfrm>
          <a:prstGeom prst="line">
            <a:avLst/>
          </a:prstGeom>
          <a:ln w="38160">
            <a:solidFill>
              <a:srgbClr val="ffffff"/>
            </a:solidFill>
            <a:miter/>
            <a:headEnd len="med" type="triangle" w="med"/>
            <a:tailEnd len="med" type="triangle" w="med"/>
          </a:ln>
        </p:spPr>
        <p:style>
          <a:lnRef idx="0"/>
          <a:fillRef idx="0"/>
          <a:effectRef idx="0"/>
          <a:fontRef idx="minor"/>
        </p:style>
      </p:sp>
      <p:sp>
        <p:nvSpPr>
          <p:cNvPr id="591" name="CustomShape 9"/>
          <p:cNvSpPr/>
          <p:nvPr/>
        </p:nvSpPr>
        <p:spPr>
          <a:xfrm>
            <a:off x="6451560" y="-1422720"/>
            <a:ext cx="3240720" cy="52380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2500" spc="-1" strike="noStrike">
                <a:solidFill>
                  <a:srgbClr val="ffffff"/>
                </a:solidFill>
                <a:uFill>
                  <a:solidFill>
                    <a:srgbClr val="ffffff"/>
                  </a:solidFill>
                </a:uFill>
                <a:latin typeface="Andale Mono"/>
                <a:ea typeface="Andale Mono"/>
              </a:rPr>
              <a:t>v1.messages.new</a:t>
            </a:r>
            <a:endParaRPr b="0" lang="en-US" sz="1800" spc="-1" strike="noStrike">
              <a:solidFill>
                <a:srgbClr val="000000"/>
              </a:solidFill>
              <a:uFill>
                <a:solidFill>
                  <a:srgbClr val="ffffff"/>
                </a:solidFill>
              </a:uFill>
              <a:latin typeface="Arial"/>
            </a:endParaRPr>
          </a:p>
        </p:txBody>
      </p:sp>
      <p:sp>
        <p:nvSpPr>
          <p:cNvPr id="592" name="CustomShape 10"/>
          <p:cNvSpPr/>
          <p:nvPr/>
        </p:nvSpPr>
        <p:spPr>
          <a:xfrm>
            <a:off x="13044960" y="-188640"/>
            <a:ext cx="4087800" cy="64044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3000" spc="-1" strike="noStrike">
                <a:solidFill>
                  <a:srgbClr val="ffffff"/>
                </a:solidFill>
                <a:uFill>
                  <a:solidFill>
                    <a:srgbClr val="ffffff"/>
                  </a:solidFill>
                </a:uFill>
                <a:latin typeface="Open Sans"/>
                <a:ea typeface="Open Sans"/>
              </a:rPr>
              <a:t>Main Exchange</a:t>
            </a:r>
            <a:endParaRPr b="0" lang="en-US" sz="1800" spc="-1" strike="noStrike">
              <a:solidFill>
                <a:srgbClr val="000000"/>
              </a:solidFill>
              <a:uFill>
                <a:solidFill>
                  <a:srgbClr val="ffffff"/>
                </a:solidFill>
              </a:uFill>
              <a:latin typeface="Arial"/>
            </a:endParaRPr>
          </a:p>
        </p:txBody>
      </p:sp>
      <p:sp>
        <p:nvSpPr>
          <p:cNvPr id="593" name="CustomShape 11"/>
          <p:cNvSpPr/>
          <p:nvPr/>
        </p:nvSpPr>
        <p:spPr>
          <a:xfrm>
            <a:off x="5459760" y="-2452680"/>
            <a:ext cx="6750720" cy="1046880"/>
          </a:xfrm>
          <a:custGeom>
            <a:avLst/>
            <a:gdLst/>
            <a:ahLst/>
            <a:rect l="l" t="t" r="r" b="b"/>
            <a:pathLst>
              <a:path w="21061" h="21600">
                <a:moveTo>
                  <a:pt x="21061" y="21600"/>
                </a:moveTo>
                <a:cubicBezTo>
                  <a:pt x="6471" y="17247"/>
                  <a:pt x="-539" y="10047"/>
                  <a:pt x="32" y="0"/>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594" name="CustomShape 12"/>
          <p:cNvSpPr/>
          <p:nvPr/>
        </p:nvSpPr>
        <p:spPr>
          <a:xfrm>
            <a:off x="12197160" y="-2459160"/>
            <a:ext cx="6729840" cy="1053360"/>
          </a:xfrm>
          <a:custGeom>
            <a:avLst/>
            <a:gdLst/>
            <a:ahLst/>
            <a:rect l="l" t="t" r="r" b="b"/>
            <a:pathLst>
              <a:path w="21059" h="21600">
                <a:moveTo>
                  <a:pt x="0" y="21600"/>
                </a:moveTo>
                <a:cubicBezTo>
                  <a:pt x="14591" y="17183"/>
                  <a:pt x="21600" y="9983"/>
                  <a:pt x="21026" y="0"/>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595" name="Line 13"/>
          <p:cNvSpPr/>
          <p:nvPr/>
        </p:nvSpPr>
        <p:spPr>
          <a:xfrm flipV="1">
            <a:off x="12191760" y="-2453040"/>
            <a:ext cx="0" cy="1806480"/>
          </a:xfrm>
          <a:prstGeom prst="line">
            <a:avLst/>
          </a:prstGeom>
          <a:ln w="38160">
            <a:solidFill>
              <a:srgbClr val="ffffff"/>
            </a:solidFill>
            <a:custDash>
              <a:ds d="200000" sp="200000"/>
            </a:custDash>
            <a:miter/>
            <a:headEnd len="med" type="triangle" w="med"/>
            <a:tailEnd len="med" type="triangle" w="med"/>
          </a:ln>
        </p:spPr>
        <p:style>
          <a:lnRef idx="0"/>
          <a:fillRef idx="0"/>
          <a:effectRef idx="0"/>
          <a:fontRef idx="minor"/>
        </p:style>
      </p:sp>
      <p:sp>
        <p:nvSpPr>
          <p:cNvPr id="596" name="Line 14"/>
          <p:cNvSpPr/>
          <p:nvPr/>
        </p:nvSpPr>
        <p:spPr>
          <a:xfrm>
            <a:off x="1800" y="2400120"/>
            <a:ext cx="24379920" cy="0"/>
          </a:xfrm>
          <a:prstGeom prst="line">
            <a:avLst/>
          </a:prstGeom>
          <a:ln w="76320">
            <a:solidFill>
              <a:srgbClr val="bc3225"/>
            </a:solidFill>
            <a:custDash>
              <a:ds d="200000" sp="200000"/>
            </a:custDash>
            <a:miter/>
          </a:ln>
        </p:spPr>
        <p:style>
          <a:lnRef idx="0"/>
          <a:fillRef idx="0"/>
          <a:effectRef idx="0"/>
          <a:fontRef idx="minor"/>
        </p:style>
      </p:sp>
      <p:sp>
        <p:nvSpPr>
          <p:cNvPr id="597" name="CustomShape 15"/>
          <p:cNvSpPr/>
          <p:nvPr/>
        </p:nvSpPr>
        <p:spPr>
          <a:xfrm>
            <a:off x="200880" y="1474560"/>
            <a:ext cx="2248560" cy="711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4000" spc="-1" strike="noStrike">
                <a:solidFill>
                  <a:srgbClr val="ffffff"/>
                </a:solidFill>
                <a:uFill>
                  <a:solidFill>
                    <a:srgbClr val="ffffff"/>
                  </a:solidFill>
                </a:uFill>
                <a:latin typeface="Helvetica Light"/>
                <a:ea typeface="Helvetica Light"/>
              </a:rPr>
              <a:t>Back-end</a:t>
            </a:r>
            <a:endParaRPr b="0" lang="en-US" sz="1800" spc="-1" strike="noStrike">
              <a:solidFill>
                <a:srgbClr val="000000"/>
              </a:solidFill>
              <a:uFill>
                <a:solidFill>
                  <a:srgbClr val="ffffff"/>
                </a:solidFill>
              </a:uFill>
              <a:latin typeface="Arial"/>
            </a:endParaRPr>
          </a:p>
        </p:txBody>
      </p:sp>
      <p:sp>
        <p:nvSpPr>
          <p:cNvPr id="598" name="CustomShape 16"/>
          <p:cNvSpPr/>
          <p:nvPr/>
        </p:nvSpPr>
        <p:spPr>
          <a:xfrm>
            <a:off x="168120" y="2541240"/>
            <a:ext cx="2304720" cy="711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4000" spc="-1" strike="noStrike">
                <a:solidFill>
                  <a:srgbClr val="ffffff"/>
                </a:solidFill>
                <a:uFill>
                  <a:solidFill>
                    <a:srgbClr val="ffffff"/>
                  </a:solidFill>
                </a:uFill>
                <a:latin typeface="Helvetica Light"/>
                <a:ea typeface="Helvetica Light"/>
              </a:rPr>
              <a:t>Front-end</a:t>
            </a:r>
            <a:endParaRPr b="0" lang="en-US" sz="1800" spc="-1" strike="noStrike">
              <a:solidFill>
                <a:srgbClr val="000000"/>
              </a:solidFill>
              <a:uFill>
                <a:solidFill>
                  <a:srgbClr val="ffffff"/>
                </a:solidFill>
              </a:uFill>
              <a:latin typeface="Arial"/>
            </a:endParaRPr>
          </a:p>
        </p:txBody>
      </p:sp>
      <p:sp>
        <p:nvSpPr>
          <p:cNvPr id="599" name="CustomShape 17"/>
          <p:cNvSpPr/>
          <p:nvPr/>
        </p:nvSpPr>
        <p:spPr>
          <a:xfrm>
            <a:off x="11557080" y="4172400"/>
            <a:ext cx="1269720" cy="1269720"/>
          </a:xfrm>
          <a:custGeom>
            <a:avLst/>
            <a:gdLst/>
            <a:ahLst/>
            <a:rect l="l" t="t"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600" spc="-1" strike="noStrike">
                <a:solidFill>
                  <a:srgbClr val="034336"/>
                </a:solidFill>
                <a:uFill>
                  <a:solidFill>
                    <a:srgbClr val="ffffff"/>
                  </a:solidFill>
                </a:uFill>
                <a:latin typeface="Helvetica Light"/>
                <a:ea typeface="Helvetica Light"/>
              </a:rPr>
              <a:t>B</a:t>
            </a:r>
            <a:endParaRPr b="0" lang="en-US" sz="1800" spc="-1" strike="noStrike">
              <a:solidFill>
                <a:srgbClr val="000000"/>
              </a:solidFill>
              <a:uFill>
                <a:solidFill>
                  <a:srgbClr val="ffffff"/>
                </a:solidFill>
              </a:uFill>
              <a:latin typeface="Arial"/>
            </a:endParaRPr>
          </a:p>
        </p:txBody>
      </p:sp>
      <p:sp>
        <p:nvSpPr>
          <p:cNvPr id="600" name="CustomShape 18"/>
          <p:cNvSpPr/>
          <p:nvPr/>
        </p:nvSpPr>
        <p:spPr>
          <a:xfrm>
            <a:off x="12978000" y="4527720"/>
            <a:ext cx="2772720" cy="55908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3000" spc="-1" strike="noStrike">
                <a:solidFill>
                  <a:srgbClr val="ffffff"/>
                </a:solidFill>
                <a:uFill>
                  <a:solidFill>
                    <a:srgbClr val="ffffff"/>
                  </a:solidFill>
                </a:uFill>
                <a:latin typeface="Open Sans"/>
                <a:ea typeface="Open Sans"/>
              </a:rPr>
              <a:t>Main Exchange</a:t>
            </a:r>
            <a:endParaRPr b="0" lang="en-US" sz="1800" spc="-1" strike="noStrike">
              <a:solidFill>
                <a:srgbClr val="000000"/>
              </a:solidFill>
              <a:uFill>
                <a:solidFill>
                  <a:srgbClr val="ffffff"/>
                </a:solidFill>
              </a:uFill>
              <a:latin typeface="Arial"/>
            </a:endParaRPr>
          </a:p>
        </p:txBody>
      </p:sp>
      <p:sp>
        <p:nvSpPr>
          <p:cNvPr id="601" name="CustomShape 19"/>
          <p:cNvSpPr/>
          <p:nvPr/>
        </p:nvSpPr>
        <p:spPr>
          <a:xfrm>
            <a:off x="10148040" y="2839680"/>
            <a:ext cx="4087800" cy="71100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Connection Adapter</a:t>
            </a:r>
            <a:endParaRPr b="0" lang="en-US" sz="1800" spc="-1" strike="noStrike">
              <a:solidFill>
                <a:srgbClr val="000000"/>
              </a:solidFill>
              <a:uFill>
                <a:solidFill>
                  <a:srgbClr val="ffffff"/>
                </a:solidFill>
              </a:uFill>
              <a:latin typeface="Arial"/>
            </a:endParaRPr>
          </a:p>
        </p:txBody>
      </p:sp>
      <p:sp>
        <p:nvSpPr>
          <p:cNvPr id="602" name="CustomShape 20"/>
          <p:cNvSpPr/>
          <p:nvPr/>
        </p:nvSpPr>
        <p:spPr>
          <a:xfrm>
            <a:off x="9181080" y="6037560"/>
            <a:ext cx="2998440" cy="684360"/>
          </a:xfrm>
          <a:custGeom>
            <a:avLst/>
            <a:gdLst/>
            <a:ahLst/>
            <a:rect l="l" t="t" r="r" b="b"/>
            <a:pathLst>
              <a:path w="20633" h="21135">
                <a:moveTo>
                  <a:pt x="20633" y="23"/>
                </a:moveTo>
                <a:cubicBezTo>
                  <a:pt x="5874" y="-465"/>
                  <a:pt x="-967" y="6572"/>
                  <a:pt x="110" y="21135"/>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603" name="Line 21"/>
          <p:cNvSpPr/>
          <p:nvPr/>
        </p:nvSpPr>
        <p:spPr>
          <a:xfrm>
            <a:off x="12191760" y="5488560"/>
            <a:ext cx="0" cy="569520"/>
          </a:xfrm>
          <a:prstGeom prst="line">
            <a:avLst/>
          </a:prstGeom>
          <a:ln w="38160">
            <a:solidFill>
              <a:srgbClr val="ffffff"/>
            </a:solidFill>
            <a:custDash>
              <a:ds d="200000" sp="200000"/>
            </a:custDash>
            <a:miter/>
            <a:headEnd len="med" type="triangle" w="med"/>
          </a:ln>
        </p:spPr>
        <p:style>
          <a:lnRef idx="0"/>
          <a:fillRef idx="0"/>
          <a:effectRef idx="0"/>
          <a:fontRef idx="minor"/>
        </p:style>
      </p:sp>
      <p:sp>
        <p:nvSpPr>
          <p:cNvPr id="604" name="Line 22"/>
          <p:cNvSpPr/>
          <p:nvPr/>
        </p:nvSpPr>
        <p:spPr>
          <a:xfrm flipV="1">
            <a:off x="12192120" y="3575880"/>
            <a:ext cx="0" cy="562680"/>
          </a:xfrm>
          <a:prstGeom prst="line">
            <a:avLst/>
          </a:prstGeom>
          <a:ln w="38160">
            <a:solidFill>
              <a:srgbClr val="ffffff"/>
            </a:solidFill>
            <a:miter/>
            <a:headEnd len="med" type="triangle" w="med"/>
            <a:tailEnd len="med" type="triangle" w="med"/>
          </a:ln>
        </p:spPr>
        <p:style>
          <a:lnRef idx="0"/>
          <a:fillRef idx="0"/>
          <a:effectRef idx="0"/>
          <a:fontRef idx="minor"/>
        </p:style>
      </p:sp>
      <p:sp>
        <p:nvSpPr>
          <p:cNvPr id="605" name="CustomShape 23"/>
          <p:cNvSpPr/>
          <p:nvPr/>
        </p:nvSpPr>
        <p:spPr>
          <a:xfrm>
            <a:off x="12229200" y="6037560"/>
            <a:ext cx="2998440" cy="684360"/>
          </a:xfrm>
          <a:custGeom>
            <a:avLst/>
            <a:gdLst/>
            <a:ahLst/>
            <a:rect l="l" t="t" r="r" b="b"/>
            <a:pathLst>
              <a:path w="20633" h="21135">
                <a:moveTo>
                  <a:pt x="0" y="23"/>
                </a:moveTo>
                <a:cubicBezTo>
                  <a:pt x="14759" y="-465"/>
                  <a:pt x="21600" y="6572"/>
                  <a:pt x="20523" y="21135"/>
                </a:cubicBezTo>
              </a:path>
            </a:pathLst>
          </a:custGeom>
          <a:noFill/>
          <a:ln w="38160">
            <a:solidFill>
              <a:srgbClr val="ffffff"/>
            </a:solidFill>
            <a:custDash>
              <a:ds d="200000" sp="200000"/>
            </a:custDash>
            <a:miter/>
            <a:tailEnd len="med" type="triangle" w="med"/>
          </a:ln>
        </p:spPr>
        <p:style>
          <a:lnRef idx="0"/>
          <a:fillRef idx="0"/>
          <a:effectRef idx="0"/>
          <a:fontRef idx="minor"/>
        </p:style>
      </p:sp>
      <p:sp>
        <p:nvSpPr>
          <p:cNvPr id="606" name="CustomShape 24"/>
          <p:cNvSpPr/>
          <p:nvPr/>
        </p:nvSpPr>
        <p:spPr>
          <a:xfrm>
            <a:off x="7796520" y="683064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Messages</a:t>
            </a:r>
            <a:endParaRPr b="0" lang="en-US" sz="1800" spc="-1" strike="noStrike">
              <a:solidFill>
                <a:srgbClr val="000000"/>
              </a:solidFill>
              <a:uFill>
                <a:solidFill>
                  <a:srgbClr val="ffffff"/>
                </a:solidFill>
              </a:uFill>
              <a:latin typeface="Arial"/>
            </a:endParaRPr>
          </a:p>
          <a:p>
            <a:pPr algn="ctr">
              <a:lnSpc>
                <a:spcPct val="100000"/>
              </a:lnSpc>
            </a:pPr>
            <a:r>
              <a:rPr b="0" lang="en-US" sz="3000" spc="-1" strike="noStrike">
                <a:solidFill>
                  <a:srgbClr val="034336"/>
                </a:solidFill>
                <a:uFill>
                  <a:solidFill>
                    <a:srgbClr val="ffffff"/>
                  </a:solidFill>
                </a:uFill>
                <a:latin typeface="Helvetica Light"/>
                <a:ea typeface="Helvetica Light"/>
              </a:rPr>
              <a:t>Handler</a:t>
            </a:r>
            <a:endParaRPr b="0" lang="en-US" sz="1800" spc="-1" strike="noStrike">
              <a:solidFill>
                <a:srgbClr val="000000"/>
              </a:solidFill>
              <a:uFill>
                <a:solidFill>
                  <a:srgbClr val="ffffff"/>
                </a:solidFill>
              </a:uFill>
              <a:latin typeface="Arial"/>
            </a:endParaRPr>
          </a:p>
        </p:txBody>
      </p:sp>
      <p:sp>
        <p:nvSpPr>
          <p:cNvPr id="607" name="CustomShape 25"/>
          <p:cNvSpPr/>
          <p:nvPr/>
        </p:nvSpPr>
        <p:spPr>
          <a:xfrm>
            <a:off x="13754520" y="6830640"/>
            <a:ext cx="2668680" cy="130716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34336"/>
                </a:solidFill>
                <a:uFill>
                  <a:solidFill>
                    <a:srgbClr val="ffffff"/>
                  </a:solidFill>
                </a:uFill>
                <a:latin typeface="Helvetica Light"/>
                <a:ea typeface="Helvetica Light"/>
              </a:rPr>
              <a:t>Notifications Handler</a:t>
            </a:r>
            <a:endParaRPr b="0" lang="en-US" sz="1800" spc="-1" strike="noStrike">
              <a:solidFill>
                <a:srgbClr val="000000"/>
              </a:solidFill>
              <a:uFill>
                <a:solidFill>
                  <a:srgbClr val="ffffff"/>
                </a:solidFill>
              </a:uFill>
              <a:latin typeface="Arial"/>
            </a:endParaRPr>
          </a:p>
        </p:txBody>
      </p:sp>
      <p:sp>
        <p:nvSpPr>
          <p:cNvPr id="608" name="CustomShape 26"/>
          <p:cNvSpPr/>
          <p:nvPr/>
        </p:nvSpPr>
        <p:spPr>
          <a:xfrm>
            <a:off x="14472360" y="2901960"/>
            <a:ext cx="5631840" cy="55908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3000" spc="-1" strike="noStrike">
                <a:solidFill>
                  <a:srgbClr val="ffffff"/>
                </a:solidFill>
                <a:uFill>
                  <a:solidFill>
                    <a:srgbClr val="ffffff"/>
                  </a:solidFill>
                </a:uFill>
                <a:latin typeface="Open Sans"/>
                <a:ea typeface="Open Sans"/>
              </a:rPr>
              <a:t>STOMP, Custom WS Protocol, …</a:t>
            </a:r>
            <a:endParaRPr b="0" lang="en-US" sz="1800" spc="-1" strike="noStrike">
              <a:solidFill>
                <a:srgbClr val="000000"/>
              </a:solidFill>
              <a:uFill>
                <a:solidFill>
                  <a:srgbClr val="ffffff"/>
                </a:solidFill>
              </a:uFill>
              <a:latin typeface="Arial"/>
            </a:endParaRPr>
          </a:p>
        </p:txBody>
      </p:sp>
      <p:sp>
        <p:nvSpPr>
          <p:cNvPr id="609" name="CustomShape 27"/>
          <p:cNvSpPr/>
          <p:nvPr/>
        </p:nvSpPr>
        <p:spPr>
          <a:xfrm>
            <a:off x="10148040" y="934560"/>
            <a:ext cx="4087800" cy="711000"/>
          </a:xfrm>
          <a:prstGeom prst="rect">
            <a:avLst/>
          </a:prstGeom>
          <a:solidFill>
            <a:srgbClr val="011a97"/>
          </a:solidFill>
          <a:ln w="12600">
            <a:noFill/>
          </a:ln>
        </p:spPr>
        <p:style>
          <a:lnRef idx="0"/>
          <a:fillRef idx="0"/>
          <a:effectRef idx="0"/>
          <a:fontRef idx="minor"/>
        </p:style>
        <p:txBody>
          <a:bodyPr lIns="0" rIns="0" tIns="0" bIns="0" anchor="ctr"/>
          <a:p>
            <a:pPr algn="ctr">
              <a:lnSpc>
                <a:spcPct val="100000"/>
              </a:lnSpc>
            </a:pPr>
            <a:r>
              <a:rPr b="0" lang="en-US" sz="3000" spc="-1" strike="noStrike">
                <a:solidFill>
                  <a:srgbClr val="ffffff"/>
                </a:solidFill>
                <a:uFill>
                  <a:solidFill>
                    <a:srgbClr val="ffffff"/>
                  </a:solidFill>
                </a:uFill>
                <a:latin typeface="Helvetica Light"/>
                <a:ea typeface="Helvetica Light"/>
              </a:rPr>
              <a:t>Bridge Service</a:t>
            </a:r>
            <a:endParaRPr b="0" lang="en-US" sz="1800" spc="-1" strike="noStrike">
              <a:solidFill>
                <a:srgbClr val="000000"/>
              </a:solidFill>
              <a:uFill>
                <a:solidFill>
                  <a:srgbClr val="ffffff"/>
                </a:solidFill>
              </a:uFill>
              <a:latin typeface="Arial"/>
            </a:endParaRPr>
          </a:p>
        </p:txBody>
      </p:sp>
    </p:spTree>
  </p:cSld>
  <p:timing>
    <p:tnLst>
      <p:par>
        <p:cTn id="136" dur="indefinite" restart="never" nodeType="tmRoot">
          <p:childTnLst>
            <p:seq>
              <p:cTn id="137"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abc9c"/>
        </a:solidFill>
      </p:bgPr>
    </p:bg>
    <p:spTree>
      <p:nvGrpSpPr>
        <p:cNvPr id="1" name=""/>
        <p:cNvGrpSpPr/>
        <p:nvPr/>
      </p:nvGrpSpPr>
      <p:grpSpPr>
        <a:xfrm>
          <a:off x="0" y="0"/>
          <a:ext cx="0" cy="0"/>
          <a:chOff x="0" y="0"/>
          <a:chExt cx="0" cy="0"/>
        </a:xfrm>
      </p:grpSpPr>
      <p:sp>
        <p:nvSpPr>
          <p:cNvPr id="610" name="CustomShape 1"/>
          <p:cNvSpPr/>
          <p:nvPr/>
        </p:nvSpPr>
        <p:spPr>
          <a:xfrm>
            <a:off x="363240" y="12542040"/>
            <a:ext cx="4011840" cy="864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5000" spc="-1" strike="noStrike">
                <a:solidFill>
                  <a:srgbClr val="ffffff"/>
                </a:solidFill>
                <a:uFill>
                  <a:solidFill>
                    <a:srgbClr val="ffffff"/>
                  </a:solidFill>
                </a:uFill>
                <a:latin typeface="Open Sans Light"/>
                <a:ea typeface="Open Sans Light"/>
              </a:rPr>
              <a:t>The front-end</a:t>
            </a:r>
            <a:endParaRPr b="0" lang="en-US" sz="1800" spc="-1" strike="noStrike">
              <a:solidFill>
                <a:srgbClr val="000000"/>
              </a:solidFill>
              <a:uFill>
                <a:solidFill>
                  <a:srgbClr val="ffffff"/>
                </a:solidFill>
              </a:uFill>
              <a:latin typeface="Arial"/>
            </a:endParaRPr>
          </a:p>
        </p:txBody>
      </p:sp>
      <p:sp>
        <p:nvSpPr>
          <p:cNvPr id="611" name="CustomShape 2"/>
          <p:cNvSpPr/>
          <p:nvPr/>
        </p:nvSpPr>
        <p:spPr>
          <a:xfrm>
            <a:off x="8510400" y="6197040"/>
            <a:ext cx="7363080" cy="132120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8000" spc="-1" strike="noStrike">
                <a:solidFill>
                  <a:srgbClr val="ffffff"/>
                </a:solidFill>
                <a:uFill>
                  <a:solidFill>
                    <a:srgbClr val="ffffff"/>
                  </a:solidFill>
                </a:uFill>
                <a:latin typeface="Open Sans Light"/>
                <a:ea typeface="Open Sans Light"/>
              </a:rPr>
              <a:t>Benefits so far…</a:t>
            </a:r>
            <a:endParaRPr b="0" lang="en-US" sz="1800" spc="-1" strike="noStrike">
              <a:solidFill>
                <a:srgbClr val="000000"/>
              </a:solidFill>
              <a:uFill>
                <a:solidFill>
                  <a:srgbClr val="ffffff"/>
                </a:solidFill>
              </a:uFill>
              <a:latin typeface="Arial"/>
            </a:endParaRPr>
          </a:p>
        </p:txBody>
      </p:sp>
    </p:spTree>
  </p:cSld>
  <p:timing>
    <p:tnLst>
      <p:par>
        <p:cTn id="138" dur="indefinite" restart="never" nodeType="tmRoot">
          <p:childTnLst>
            <p:seq>
              <p:cTn id="139"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abc9c"/>
        </a:solidFill>
      </p:bgPr>
    </p:bg>
    <p:spTree>
      <p:nvGrpSpPr>
        <p:cNvPr id="1" name=""/>
        <p:cNvGrpSpPr/>
        <p:nvPr/>
      </p:nvGrpSpPr>
      <p:grpSpPr>
        <a:xfrm>
          <a:off x="0" y="0"/>
          <a:ext cx="0" cy="0"/>
          <a:chOff x="0" y="0"/>
          <a:chExt cx="0" cy="0"/>
        </a:xfrm>
      </p:grpSpPr>
      <p:sp>
        <p:nvSpPr>
          <p:cNvPr id="612" name="CustomShape 1"/>
          <p:cNvSpPr/>
          <p:nvPr/>
        </p:nvSpPr>
        <p:spPr>
          <a:xfrm>
            <a:off x="362520" y="12542040"/>
            <a:ext cx="4641120" cy="864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5000" spc="-1" strike="noStrike">
                <a:solidFill>
                  <a:srgbClr val="ffffff"/>
                </a:solidFill>
                <a:uFill>
                  <a:solidFill>
                    <a:srgbClr val="ffffff"/>
                  </a:solidFill>
                </a:uFill>
                <a:latin typeface="Open Sans Light"/>
                <a:ea typeface="Open Sans Light"/>
              </a:rPr>
              <a:t>Benefits so far…</a:t>
            </a:r>
            <a:endParaRPr b="0" lang="en-US" sz="1800" spc="-1" strike="noStrike">
              <a:solidFill>
                <a:srgbClr val="000000"/>
              </a:solidFill>
              <a:uFill>
                <a:solidFill>
                  <a:srgbClr val="ffffff"/>
                </a:solidFill>
              </a:uFill>
              <a:latin typeface="Arial"/>
            </a:endParaRPr>
          </a:p>
        </p:txBody>
      </p:sp>
      <p:sp>
        <p:nvSpPr>
          <p:cNvPr id="613" name="CustomShape 2"/>
          <p:cNvSpPr/>
          <p:nvPr/>
        </p:nvSpPr>
        <p:spPr>
          <a:xfrm>
            <a:off x="761400" y="2058480"/>
            <a:ext cx="22861080" cy="9090360"/>
          </a:xfrm>
          <a:prstGeom prst="rect">
            <a:avLst/>
          </a:prstGeom>
          <a:noFill/>
          <a:ln w="12600">
            <a:noFill/>
          </a:ln>
        </p:spPr>
        <p:style>
          <a:lnRef idx="0"/>
          <a:fillRef idx="0"/>
          <a:effectRef idx="0"/>
          <a:fontRef idx="minor"/>
        </p:style>
        <p:txBody>
          <a:bodyPr lIns="50760" rIns="50760" tIns="50760" bIns="50760" anchor="ctr"/>
          <a:p>
            <a:pPr marL="610560" indent="-610200">
              <a:lnSpc>
                <a:spcPct val="120000"/>
              </a:lnSpc>
              <a:buClr>
                <a:srgbClr val="ffffff"/>
              </a:buClr>
              <a:buSzPct val="75000"/>
              <a:buFont typeface="Symbol" charset="2"/>
              <a:buChar char=""/>
            </a:pPr>
            <a:r>
              <a:rPr b="0" lang="en-US" sz="5000" spc="-1" strike="noStrike">
                <a:solidFill>
                  <a:srgbClr val="ffffff"/>
                </a:solidFill>
                <a:uFill>
                  <a:solidFill>
                    <a:srgbClr val="ffffff"/>
                  </a:solidFill>
                </a:uFill>
                <a:latin typeface="Helvetica Light"/>
                <a:ea typeface="Helvetica Light"/>
              </a:rPr>
              <a:t>Avoid long polling.</a:t>
            </a:r>
            <a:endParaRPr b="0" lang="en-US" sz="1800" spc="-1" strike="noStrike">
              <a:solidFill>
                <a:srgbClr val="000000"/>
              </a:solidFill>
              <a:uFill>
                <a:solidFill>
                  <a:srgbClr val="ffffff"/>
                </a:solidFill>
              </a:uFill>
              <a:latin typeface="Arial"/>
            </a:endParaRPr>
          </a:p>
          <a:p>
            <a:pPr marL="610560" indent="-610200">
              <a:lnSpc>
                <a:spcPct val="120000"/>
              </a:lnSpc>
              <a:buClr>
                <a:srgbClr val="ffffff"/>
              </a:buClr>
              <a:buSzPct val="75000"/>
              <a:buFont typeface="Symbol" charset="2"/>
              <a:buChar char=""/>
            </a:pPr>
            <a:r>
              <a:rPr b="0" lang="en-US" sz="5000" spc="-1" strike="noStrike">
                <a:solidFill>
                  <a:srgbClr val="ffffff"/>
                </a:solidFill>
                <a:uFill>
                  <a:solidFill>
                    <a:srgbClr val="ffffff"/>
                  </a:solidFill>
                </a:uFill>
                <a:latin typeface="Helvetica Light"/>
                <a:ea typeface="Helvetica Light"/>
              </a:rPr>
              <a:t>Very flexible (you can change exchange types and add/remove topics easily to route messages).</a:t>
            </a:r>
            <a:endParaRPr b="0" lang="en-US" sz="1800" spc="-1" strike="noStrike">
              <a:solidFill>
                <a:srgbClr val="000000"/>
              </a:solidFill>
              <a:uFill>
                <a:solidFill>
                  <a:srgbClr val="ffffff"/>
                </a:solidFill>
              </a:uFill>
              <a:latin typeface="Arial"/>
            </a:endParaRPr>
          </a:p>
          <a:p>
            <a:pPr marL="610560" indent="-610200">
              <a:lnSpc>
                <a:spcPct val="120000"/>
              </a:lnSpc>
              <a:buClr>
                <a:srgbClr val="ffffff"/>
              </a:buClr>
              <a:buSzPct val="75000"/>
              <a:buFont typeface="Symbol" charset="2"/>
              <a:buChar char=""/>
            </a:pPr>
            <a:r>
              <a:rPr b="0" lang="en-US" sz="5000" spc="-1" strike="noStrike">
                <a:solidFill>
                  <a:srgbClr val="ffffff"/>
                </a:solidFill>
                <a:uFill>
                  <a:solidFill>
                    <a:srgbClr val="ffffff"/>
                  </a:solidFill>
                </a:uFill>
                <a:latin typeface="Helvetica Light"/>
                <a:ea typeface="Helvetica Light"/>
              </a:rPr>
              <a:t>Prevent coupling (as with Pub/Sub and Observer patterns).</a:t>
            </a:r>
            <a:endParaRPr b="0" lang="en-US" sz="1800" spc="-1" strike="noStrike">
              <a:solidFill>
                <a:srgbClr val="000000"/>
              </a:solidFill>
              <a:uFill>
                <a:solidFill>
                  <a:srgbClr val="ffffff"/>
                </a:solidFill>
              </a:uFill>
              <a:latin typeface="Arial"/>
            </a:endParaRPr>
          </a:p>
          <a:p>
            <a:pPr marL="610560" indent="-610200">
              <a:lnSpc>
                <a:spcPct val="120000"/>
              </a:lnSpc>
              <a:buClr>
                <a:srgbClr val="ffffff"/>
              </a:buClr>
              <a:buSzPct val="75000"/>
              <a:buFont typeface="Symbol" charset="2"/>
              <a:buChar char=""/>
            </a:pPr>
            <a:r>
              <a:rPr b="0" lang="en-US" sz="5000" spc="-1" strike="noStrike">
                <a:solidFill>
                  <a:srgbClr val="ffffff"/>
                </a:solidFill>
                <a:uFill>
                  <a:solidFill>
                    <a:srgbClr val="ffffff"/>
                  </a:solidFill>
                </a:uFill>
                <a:latin typeface="Helvetica Light"/>
                <a:ea typeface="Helvetica Light"/>
              </a:rPr>
              <a:t>You can respond to events generated in back-end and/or in another devices.</a:t>
            </a:r>
            <a:endParaRPr b="0" lang="en-US" sz="1800" spc="-1" strike="noStrike">
              <a:solidFill>
                <a:srgbClr val="000000"/>
              </a:solidFill>
              <a:uFill>
                <a:solidFill>
                  <a:srgbClr val="ffffff"/>
                </a:solidFill>
              </a:uFill>
              <a:latin typeface="Arial"/>
            </a:endParaRPr>
          </a:p>
          <a:p>
            <a:pPr marL="610560" indent="-610200">
              <a:lnSpc>
                <a:spcPct val="120000"/>
              </a:lnSpc>
              <a:buClr>
                <a:srgbClr val="ffffff"/>
              </a:buClr>
              <a:buSzPct val="75000"/>
              <a:buFont typeface="Symbol" charset="2"/>
              <a:buChar char=""/>
            </a:pPr>
            <a:r>
              <a:rPr b="0" lang="en-US" sz="5000" spc="-1" strike="noStrike">
                <a:solidFill>
                  <a:srgbClr val="ffffff"/>
                </a:solidFill>
                <a:uFill>
                  <a:solidFill>
                    <a:srgbClr val="ffffff"/>
                  </a:solidFill>
                </a:uFill>
                <a:latin typeface="Helvetica Light"/>
                <a:ea typeface="Helvetica Light"/>
              </a:rPr>
              <a:t>Easy to integrate with other technologies, such as Redux and/or XMPP.</a:t>
            </a:r>
            <a:endParaRPr b="0" lang="en-US" sz="1800" spc="-1" strike="noStrike">
              <a:solidFill>
                <a:srgbClr val="000000"/>
              </a:solidFill>
              <a:uFill>
                <a:solidFill>
                  <a:srgbClr val="ffffff"/>
                </a:solidFill>
              </a:uFill>
              <a:latin typeface="Arial"/>
            </a:endParaRPr>
          </a:p>
          <a:p>
            <a:pPr marL="610560" indent="-610200">
              <a:lnSpc>
                <a:spcPct val="120000"/>
              </a:lnSpc>
              <a:buClr>
                <a:srgbClr val="ffffff"/>
              </a:buClr>
              <a:buSzPct val="75000"/>
              <a:buFont typeface="Symbol" charset="2"/>
              <a:buChar char=""/>
            </a:pPr>
            <a:r>
              <a:rPr b="0" lang="en-US" sz="5000" spc="-1" strike="noStrike">
                <a:solidFill>
                  <a:srgbClr val="ffffff"/>
                </a:solidFill>
                <a:uFill>
                  <a:solidFill>
                    <a:srgbClr val="ffffff"/>
                  </a:solidFill>
                </a:uFill>
                <a:latin typeface="Helvetica Light"/>
                <a:ea typeface="Helvetica Light"/>
              </a:rPr>
              <a:t>Easy to extend with third-party components (new exchanges, new queues, messages, etc…).</a:t>
            </a:r>
            <a:endParaRPr b="0" lang="en-US" sz="1800" spc="-1" strike="noStrike">
              <a:solidFill>
                <a:srgbClr val="000000"/>
              </a:solidFill>
              <a:uFill>
                <a:solidFill>
                  <a:srgbClr val="ffffff"/>
                </a:solidFill>
              </a:uFill>
              <a:latin typeface="Arial"/>
            </a:endParaRPr>
          </a:p>
          <a:p>
            <a:pPr marL="610560" indent="-610200">
              <a:lnSpc>
                <a:spcPct val="120000"/>
              </a:lnSpc>
              <a:buClr>
                <a:srgbClr val="ffffff"/>
              </a:buClr>
              <a:buSzPct val="75000"/>
              <a:buFont typeface="Symbol" charset="2"/>
              <a:buChar char=""/>
            </a:pPr>
            <a:r>
              <a:rPr b="0" lang="en-US" sz="5000" spc="-1" strike="noStrike">
                <a:solidFill>
                  <a:srgbClr val="ffffff"/>
                </a:solidFill>
                <a:uFill>
                  <a:solidFill>
                    <a:srgbClr val="ffffff"/>
                  </a:solidFill>
                </a:uFill>
                <a:latin typeface="Helvetica Light"/>
                <a:ea typeface="Helvetica Light"/>
              </a:rPr>
              <a:t>Code reuse between front-end and back-end.</a:t>
            </a:r>
            <a:endParaRPr b="0" lang="en-US" sz="1800" spc="-1" strike="noStrike">
              <a:solidFill>
                <a:srgbClr val="000000"/>
              </a:solidFill>
              <a:uFill>
                <a:solidFill>
                  <a:srgbClr val="ffffff"/>
                </a:solidFill>
              </a:uFill>
              <a:latin typeface="Arial"/>
            </a:endParaRPr>
          </a:p>
          <a:p>
            <a:pPr marL="610560" indent="-610200">
              <a:lnSpc>
                <a:spcPct val="120000"/>
              </a:lnSpc>
              <a:buClr>
                <a:srgbClr val="ffffff"/>
              </a:buClr>
              <a:buSzPct val="75000"/>
              <a:buFont typeface="Symbol" charset="2"/>
              <a:buChar char=""/>
            </a:pPr>
            <a:r>
              <a:rPr b="0" lang="en-US" sz="5000" spc="-1" strike="noStrike">
                <a:solidFill>
                  <a:srgbClr val="ffffff"/>
                </a:solidFill>
                <a:uFill>
                  <a:solidFill>
                    <a:srgbClr val="ffffff"/>
                  </a:solidFill>
                </a:uFill>
                <a:latin typeface="Helvetica Light"/>
                <a:ea typeface="Helvetica Light"/>
              </a:rPr>
              <a:t>It plays well with mobile/IoT apps by using MQTT.</a:t>
            </a:r>
            <a:endParaRPr b="0" lang="en-US" sz="1800" spc="-1" strike="noStrike">
              <a:solidFill>
                <a:srgbClr val="000000"/>
              </a:solidFill>
              <a:uFill>
                <a:solidFill>
                  <a:srgbClr val="ffffff"/>
                </a:solidFill>
              </a:uFill>
              <a:latin typeface="Arial"/>
            </a:endParaRPr>
          </a:p>
        </p:txBody>
      </p:sp>
    </p:spTree>
  </p:cSld>
  <p:timing>
    <p:tnLst>
      <p:par>
        <p:cTn id="140" dur="indefinite" restart="never" nodeType="tmRoot">
          <p:childTnLst>
            <p:seq>
              <p:cTn id="141"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abc9c"/>
        </a:solidFill>
      </p:bgPr>
    </p:bg>
    <p:spTree>
      <p:nvGrpSpPr>
        <p:cNvPr id="1" name=""/>
        <p:cNvGrpSpPr/>
        <p:nvPr/>
      </p:nvGrpSpPr>
      <p:grpSpPr>
        <a:xfrm>
          <a:off x="0" y="0"/>
          <a:ext cx="0" cy="0"/>
          <a:chOff x="0" y="0"/>
          <a:chExt cx="0" cy="0"/>
        </a:xfrm>
      </p:grpSpPr>
      <p:sp>
        <p:nvSpPr>
          <p:cNvPr id="614" name="CustomShape 1"/>
          <p:cNvSpPr/>
          <p:nvPr/>
        </p:nvSpPr>
        <p:spPr>
          <a:xfrm>
            <a:off x="363240" y="12542040"/>
            <a:ext cx="4011840" cy="864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5000" spc="-1" strike="noStrike">
                <a:solidFill>
                  <a:srgbClr val="ffffff"/>
                </a:solidFill>
                <a:uFill>
                  <a:solidFill>
                    <a:srgbClr val="ffffff"/>
                  </a:solidFill>
                </a:uFill>
                <a:latin typeface="Open Sans Light"/>
                <a:ea typeface="Open Sans Light"/>
              </a:rPr>
              <a:t>The front-end</a:t>
            </a:r>
            <a:endParaRPr b="0" lang="en-US" sz="1800" spc="-1" strike="noStrike">
              <a:solidFill>
                <a:srgbClr val="000000"/>
              </a:solidFill>
              <a:uFill>
                <a:solidFill>
                  <a:srgbClr val="ffffff"/>
                </a:solidFill>
              </a:uFill>
              <a:latin typeface="Arial"/>
            </a:endParaRPr>
          </a:p>
        </p:txBody>
      </p:sp>
      <p:sp>
        <p:nvSpPr>
          <p:cNvPr id="615" name="CustomShape 2"/>
          <p:cNvSpPr/>
          <p:nvPr/>
        </p:nvSpPr>
        <p:spPr>
          <a:xfrm>
            <a:off x="9663120" y="6197040"/>
            <a:ext cx="5057280" cy="132120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8000" spc="-1" strike="noStrike">
                <a:solidFill>
                  <a:srgbClr val="ffffff"/>
                </a:solidFill>
                <a:uFill>
                  <a:solidFill>
                    <a:srgbClr val="ffffff"/>
                  </a:solidFill>
                </a:uFill>
                <a:latin typeface="Open Sans Light"/>
                <a:ea typeface="Open Sans Light"/>
              </a:rPr>
              <a:t>Drawbacks</a:t>
            </a:r>
            <a:endParaRPr b="0" lang="en-US" sz="1800" spc="-1" strike="noStrike">
              <a:solidFill>
                <a:srgbClr val="000000"/>
              </a:solidFill>
              <a:uFill>
                <a:solidFill>
                  <a:srgbClr val="ffffff"/>
                </a:solidFill>
              </a:uFill>
              <a:latin typeface="Arial"/>
            </a:endParaRPr>
          </a:p>
        </p:txBody>
      </p:sp>
    </p:spTree>
  </p:cSld>
  <p:timing>
    <p:tnLst>
      <p:par>
        <p:cTn id="142" dur="indefinite" restart="never" nodeType="tmRoot">
          <p:childTnLst>
            <p:seq>
              <p:cTn id="143"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abc9c"/>
        </a:solidFill>
      </p:bgPr>
    </p:bg>
    <p:spTree>
      <p:nvGrpSpPr>
        <p:cNvPr id="1" name=""/>
        <p:cNvGrpSpPr/>
        <p:nvPr/>
      </p:nvGrpSpPr>
      <p:grpSpPr>
        <a:xfrm>
          <a:off x="0" y="0"/>
          <a:ext cx="0" cy="0"/>
          <a:chOff x="0" y="0"/>
          <a:chExt cx="0" cy="0"/>
        </a:xfrm>
      </p:grpSpPr>
      <p:sp>
        <p:nvSpPr>
          <p:cNvPr id="616" name="CustomShape 1"/>
          <p:cNvSpPr/>
          <p:nvPr/>
        </p:nvSpPr>
        <p:spPr>
          <a:xfrm>
            <a:off x="363240" y="12542040"/>
            <a:ext cx="3199320" cy="864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5000" spc="-1" strike="noStrike">
                <a:solidFill>
                  <a:srgbClr val="ffffff"/>
                </a:solidFill>
                <a:uFill>
                  <a:solidFill>
                    <a:srgbClr val="ffffff"/>
                  </a:solidFill>
                </a:uFill>
                <a:latin typeface="Open Sans Light"/>
                <a:ea typeface="Open Sans Light"/>
              </a:rPr>
              <a:t>Drawbacks</a:t>
            </a:r>
            <a:endParaRPr b="0" lang="en-US" sz="1800" spc="-1" strike="noStrike">
              <a:solidFill>
                <a:srgbClr val="000000"/>
              </a:solidFill>
              <a:uFill>
                <a:solidFill>
                  <a:srgbClr val="ffffff"/>
                </a:solidFill>
              </a:uFill>
              <a:latin typeface="Arial"/>
            </a:endParaRPr>
          </a:p>
        </p:txBody>
      </p:sp>
      <p:sp>
        <p:nvSpPr>
          <p:cNvPr id="617" name="CustomShape 2"/>
          <p:cNvSpPr/>
          <p:nvPr/>
        </p:nvSpPr>
        <p:spPr>
          <a:xfrm>
            <a:off x="761400" y="2972520"/>
            <a:ext cx="22861080" cy="7262280"/>
          </a:xfrm>
          <a:prstGeom prst="rect">
            <a:avLst/>
          </a:prstGeom>
          <a:noFill/>
          <a:ln w="12600">
            <a:noFill/>
          </a:ln>
        </p:spPr>
        <p:style>
          <a:lnRef idx="0"/>
          <a:fillRef idx="0"/>
          <a:effectRef idx="0"/>
          <a:fontRef idx="minor"/>
        </p:style>
        <p:txBody>
          <a:bodyPr lIns="50760" rIns="50760" tIns="50760" bIns="50760" anchor="ctr"/>
          <a:p>
            <a:pPr marL="610560" indent="-610200">
              <a:lnSpc>
                <a:spcPct val="120000"/>
              </a:lnSpc>
              <a:buClr>
                <a:srgbClr val="ffffff"/>
              </a:buClr>
              <a:buSzPct val="75000"/>
              <a:buFont typeface="Symbol" charset="2"/>
              <a:buChar char=""/>
            </a:pPr>
            <a:r>
              <a:rPr b="0" lang="en-US" sz="5000" spc="-1" strike="noStrike">
                <a:solidFill>
                  <a:srgbClr val="ffffff"/>
                </a:solidFill>
                <a:uFill>
                  <a:solidFill>
                    <a:srgbClr val="ffffff"/>
                  </a:solidFill>
                </a:uFill>
                <a:latin typeface="Helvetica Light"/>
                <a:ea typeface="Helvetica Light"/>
              </a:rPr>
              <a:t>Back-end — front-end coupling.</a:t>
            </a:r>
            <a:endParaRPr b="0" lang="en-US" sz="1800" spc="-1" strike="noStrike">
              <a:solidFill>
                <a:srgbClr val="000000"/>
              </a:solidFill>
              <a:uFill>
                <a:solidFill>
                  <a:srgbClr val="ffffff"/>
                </a:solidFill>
              </a:uFill>
              <a:latin typeface="Arial"/>
            </a:endParaRPr>
          </a:p>
          <a:p>
            <a:pPr marL="610560" indent="-610200">
              <a:lnSpc>
                <a:spcPct val="120000"/>
              </a:lnSpc>
              <a:buClr>
                <a:srgbClr val="ffffff"/>
              </a:buClr>
              <a:buSzPct val="75000"/>
              <a:buFont typeface="Symbol" charset="2"/>
              <a:buChar char=""/>
            </a:pPr>
            <a:r>
              <a:rPr b="0" lang="en-US" sz="5000" spc="-1" strike="noStrike">
                <a:solidFill>
                  <a:srgbClr val="ffffff"/>
                </a:solidFill>
                <a:uFill>
                  <a:solidFill>
                    <a:srgbClr val="ffffff"/>
                  </a:solidFill>
                </a:uFill>
                <a:latin typeface="Helvetica Light"/>
                <a:ea typeface="Helvetica Light"/>
              </a:rPr>
              <a:t>Not suitable for everything. It just works for event-based communication.</a:t>
            </a:r>
            <a:endParaRPr b="0" lang="en-US" sz="1800" spc="-1" strike="noStrike">
              <a:solidFill>
                <a:srgbClr val="000000"/>
              </a:solidFill>
              <a:uFill>
                <a:solidFill>
                  <a:srgbClr val="ffffff"/>
                </a:solidFill>
              </a:uFill>
              <a:latin typeface="Arial"/>
            </a:endParaRPr>
          </a:p>
          <a:p>
            <a:pPr marL="610560" indent="-610200">
              <a:lnSpc>
                <a:spcPct val="120000"/>
              </a:lnSpc>
              <a:buClr>
                <a:srgbClr val="ffffff"/>
              </a:buClr>
              <a:buSzPct val="75000"/>
              <a:buFont typeface="Symbol" charset="2"/>
              <a:buChar char=""/>
            </a:pPr>
            <a:r>
              <a:rPr b="0" lang="en-US" sz="5000" spc="-1" strike="noStrike">
                <a:solidFill>
                  <a:srgbClr val="ffffff"/>
                </a:solidFill>
                <a:uFill>
                  <a:solidFill>
                    <a:srgbClr val="ffffff"/>
                  </a:solidFill>
                </a:uFill>
                <a:latin typeface="Helvetica Light"/>
                <a:ea typeface="Helvetica Light"/>
              </a:rPr>
              <a:t>Code reuse between front-end and back-end (you should take care to prevent coupling).</a:t>
            </a:r>
            <a:endParaRPr b="0" lang="en-US" sz="1800" spc="-1" strike="noStrike">
              <a:solidFill>
                <a:srgbClr val="000000"/>
              </a:solidFill>
              <a:uFill>
                <a:solidFill>
                  <a:srgbClr val="ffffff"/>
                </a:solidFill>
              </a:uFill>
              <a:latin typeface="Arial"/>
            </a:endParaRPr>
          </a:p>
          <a:p>
            <a:pPr marL="610560" indent="-610200">
              <a:lnSpc>
                <a:spcPct val="120000"/>
              </a:lnSpc>
              <a:buClr>
                <a:srgbClr val="ffffff"/>
              </a:buClr>
              <a:buSzPct val="75000"/>
              <a:buFont typeface="Symbol" charset="2"/>
              <a:buChar char=""/>
            </a:pPr>
            <a:r>
              <a:rPr b="0" lang="en-US" sz="5000" spc="-1" strike="noStrike">
                <a:solidFill>
                  <a:srgbClr val="ffffff"/>
                </a:solidFill>
                <a:uFill>
                  <a:solidFill>
                    <a:srgbClr val="ffffff"/>
                  </a:solidFill>
                </a:uFill>
                <a:latin typeface="Helvetica Light"/>
                <a:ea typeface="Helvetica Light"/>
              </a:rPr>
              <a:t>Exchanges, Queues, Topics, Messages… Too much things!</a:t>
            </a:r>
            <a:endParaRPr b="0" lang="en-US" sz="1800" spc="-1" strike="noStrike">
              <a:solidFill>
                <a:srgbClr val="000000"/>
              </a:solidFill>
              <a:uFill>
                <a:solidFill>
                  <a:srgbClr val="ffffff"/>
                </a:solidFill>
              </a:uFill>
              <a:latin typeface="Arial"/>
            </a:endParaRPr>
          </a:p>
          <a:p>
            <a:pPr marL="610560" indent="-610200">
              <a:lnSpc>
                <a:spcPct val="120000"/>
              </a:lnSpc>
              <a:buClr>
                <a:srgbClr val="ffffff"/>
              </a:buClr>
              <a:buSzPct val="75000"/>
              <a:buFont typeface="Symbol" charset="2"/>
              <a:buChar char=""/>
            </a:pPr>
            <a:r>
              <a:rPr b="0" lang="en-US" sz="5000" spc="-1" strike="noStrike">
                <a:solidFill>
                  <a:srgbClr val="ffffff"/>
                </a:solidFill>
                <a:uFill>
                  <a:solidFill>
                    <a:srgbClr val="ffffff"/>
                  </a:solidFill>
                </a:uFill>
                <a:latin typeface="Helvetica Light"/>
                <a:ea typeface="Helvetica Light"/>
              </a:rPr>
              <a:t>Easy to spoil everything if you don’t pay attention to topic notation (for both, back-end and front-end).</a:t>
            </a:r>
            <a:endParaRPr b="0" lang="en-US" sz="1800" spc="-1" strike="noStrike">
              <a:solidFill>
                <a:srgbClr val="000000"/>
              </a:solidFill>
              <a:uFill>
                <a:solidFill>
                  <a:srgbClr val="ffffff"/>
                </a:solidFill>
              </a:uFill>
              <a:latin typeface="Arial"/>
            </a:endParaRPr>
          </a:p>
          <a:p>
            <a:pPr marL="610560" indent="-610200">
              <a:lnSpc>
                <a:spcPct val="120000"/>
              </a:lnSpc>
              <a:buClr>
                <a:srgbClr val="ffffff"/>
              </a:buClr>
              <a:buSzPct val="75000"/>
              <a:buFont typeface="Symbol" charset="2"/>
              <a:buChar char=""/>
            </a:pPr>
            <a:r>
              <a:rPr b="0" lang="en-US" sz="5000" spc="-1" strike="noStrike">
                <a:solidFill>
                  <a:srgbClr val="ffffff"/>
                </a:solidFill>
                <a:uFill>
                  <a:solidFill>
                    <a:srgbClr val="ffffff"/>
                  </a:solidFill>
                </a:uFill>
                <a:latin typeface="Helvetica Light"/>
                <a:ea typeface="Helvetica Light"/>
              </a:rPr>
              <a:t>Lack of tooling around it (for both, back-end and front-end).</a:t>
            </a:r>
            <a:endParaRPr b="0" lang="en-US" sz="1800" spc="-1" strike="noStrike">
              <a:solidFill>
                <a:srgbClr val="000000"/>
              </a:solidFill>
              <a:uFill>
                <a:solidFill>
                  <a:srgbClr val="ffffff"/>
                </a:solidFill>
              </a:uFill>
              <a:latin typeface="Arial"/>
            </a:endParaRPr>
          </a:p>
        </p:txBody>
      </p:sp>
    </p:spTree>
  </p:cSld>
  <p:timing>
    <p:tnLst>
      <p:par>
        <p:cTn id="144" dur="indefinite" restart="never" nodeType="tmRoot">
          <p:childTnLst>
            <p:seq>
              <p:cTn id="145"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0d284"/>
        </a:solidFill>
      </p:bgPr>
    </p:bg>
    <p:spTree>
      <p:nvGrpSpPr>
        <p:cNvPr id="1" name=""/>
        <p:cNvGrpSpPr/>
        <p:nvPr/>
      </p:nvGrpSpPr>
      <p:grpSpPr>
        <a:xfrm>
          <a:off x="0" y="0"/>
          <a:ext cx="0" cy="0"/>
          <a:chOff x="0" y="0"/>
          <a:chExt cx="0" cy="0"/>
        </a:xfrm>
      </p:grpSpPr>
      <p:sp>
        <p:nvSpPr>
          <p:cNvPr id="618" name="CustomShape 1"/>
          <p:cNvSpPr/>
          <p:nvPr/>
        </p:nvSpPr>
        <p:spPr>
          <a:xfrm>
            <a:off x="9967320" y="3200040"/>
            <a:ext cx="4448880" cy="132120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8000" spc="-1" strike="noStrike">
                <a:solidFill>
                  <a:srgbClr val="ffffff"/>
                </a:solidFill>
                <a:uFill>
                  <a:solidFill>
                    <a:srgbClr val="ffffff"/>
                  </a:solidFill>
                </a:uFill>
                <a:latin typeface="Open Sans Light"/>
                <a:ea typeface="Open Sans Light"/>
              </a:rPr>
              <a:t>Feedback</a:t>
            </a:r>
            <a:endParaRPr b="0" lang="en-US" sz="1800" spc="-1" strike="noStrike">
              <a:solidFill>
                <a:srgbClr val="000000"/>
              </a:solidFill>
              <a:uFill>
                <a:solidFill>
                  <a:srgbClr val="ffffff"/>
                </a:solidFill>
              </a:uFill>
              <a:latin typeface="Arial"/>
            </a:endParaRPr>
          </a:p>
        </p:txBody>
      </p:sp>
      <p:pic>
        <p:nvPicPr>
          <p:cNvPr id="619" name="Blanco.png" descr=""/>
          <p:cNvPicPr/>
          <p:nvPr/>
        </p:nvPicPr>
        <p:blipFill>
          <a:blip r:embed="rId1"/>
          <a:stretch/>
        </p:blipFill>
        <p:spPr>
          <a:xfrm>
            <a:off x="296640" y="12134520"/>
            <a:ext cx="3143520" cy="1485720"/>
          </a:xfrm>
          <a:prstGeom prst="rect">
            <a:avLst/>
          </a:prstGeom>
          <a:ln w="12600">
            <a:noFill/>
          </a:ln>
        </p:spPr>
      </p:pic>
      <p:sp>
        <p:nvSpPr>
          <p:cNvPr id="620" name="CustomShape 2"/>
          <p:cNvSpPr/>
          <p:nvPr/>
        </p:nvSpPr>
        <p:spPr>
          <a:xfrm>
            <a:off x="5187240" y="5275440"/>
            <a:ext cx="14009040" cy="392724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5000" spc="-1" strike="noStrike">
                <a:solidFill>
                  <a:srgbClr val="ffffff"/>
                </a:solidFill>
                <a:uFill>
                  <a:solidFill>
                    <a:srgbClr val="ffffff"/>
                  </a:solidFill>
                </a:uFill>
                <a:latin typeface="Helvetica Light"/>
                <a:ea typeface="Helvetica Light"/>
              </a:rPr>
              <a:t>This is an in-progress research, so your feedback</a:t>
            </a:r>
            <a:endParaRPr b="0" lang="en-US" sz="1800" spc="-1" strike="noStrike">
              <a:solidFill>
                <a:srgbClr val="000000"/>
              </a:solidFill>
              <a:uFill>
                <a:solidFill>
                  <a:srgbClr val="ffffff"/>
                </a:solidFill>
              </a:uFill>
              <a:latin typeface="Arial"/>
            </a:endParaRPr>
          </a:p>
          <a:p>
            <a:pPr algn="ctr">
              <a:lnSpc>
                <a:spcPct val="100000"/>
              </a:lnSpc>
            </a:pPr>
            <a:r>
              <a:rPr b="0" lang="en-US" sz="5000" spc="-1" strike="noStrike">
                <a:solidFill>
                  <a:srgbClr val="ffffff"/>
                </a:solidFill>
                <a:uFill>
                  <a:solidFill>
                    <a:srgbClr val="ffffff"/>
                  </a:solidFill>
                </a:uFill>
                <a:latin typeface="Helvetica Light"/>
                <a:ea typeface="Helvetica Light"/>
              </a:rPr>
              <a:t>and collaboration is more than welcome :)</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1" lang="en-US" sz="5200" spc="-1" strike="noStrike" u="sng">
                <a:solidFill>
                  <a:srgbClr val="ffffff"/>
                </a:solidFill>
                <a:uFill>
                  <a:solidFill>
                    <a:srgbClr val="ffffff"/>
                  </a:solidFill>
                </a:uFill>
                <a:latin typeface="Arial"/>
                <a:ea typeface="Arial"/>
                <a:hlinkClick r:id="rId2"/>
              </a:rPr>
              <a:t>github.com/fmvilas/hermes</a:t>
            </a:r>
            <a:endParaRPr b="0" lang="en-US" sz="1800" spc="-1" strike="noStrike">
              <a:solidFill>
                <a:srgbClr val="000000"/>
              </a:solidFill>
              <a:uFill>
                <a:solidFill>
                  <a:srgbClr val="ffffff"/>
                </a:solidFill>
              </a:uFill>
              <a:latin typeface="Arial"/>
            </a:endParaRPr>
          </a:p>
        </p:txBody>
      </p:sp>
    </p:spTree>
  </p:cSld>
  <p:timing>
    <p:tnLst>
      <p:par>
        <p:cTn id="146" dur="indefinite" restart="never" nodeType="tmRoot">
          <p:childTnLst>
            <p:seq>
              <p:cTn id="147"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0d284"/>
        </a:solidFill>
      </p:bgPr>
    </p:bg>
    <p:spTree>
      <p:nvGrpSpPr>
        <p:cNvPr id="1" name=""/>
        <p:cNvGrpSpPr/>
        <p:nvPr/>
      </p:nvGrpSpPr>
      <p:grpSpPr>
        <a:xfrm>
          <a:off x="0" y="0"/>
          <a:ext cx="0" cy="0"/>
          <a:chOff x="0" y="0"/>
          <a:chExt cx="0" cy="0"/>
        </a:xfrm>
      </p:grpSpPr>
      <p:sp>
        <p:nvSpPr>
          <p:cNvPr id="621" name="CustomShape 1"/>
          <p:cNvSpPr/>
          <p:nvPr/>
        </p:nvSpPr>
        <p:spPr>
          <a:xfrm>
            <a:off x="6397920" y="6044760"/>
            <a:ext cx="11587320" cy="162612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10000" spc="-1" strike="noStrike">
                <a:solidFill>
                  <a:srgbClr val="ffffff"/>
                </a:solidFill>
                <a:uFill>
                  <a:solidFill>
                    <a:srgbClr val="ffffff"/>
                  </a:solidFill>
                </a:uFill>
                <a:latin typeface="Open Sans Light"/>
                <a:ea typeface="Open Sans Light"/>
              </a:rPr>
              <a:t>Questions? Advices?</a:t>
            </a:r>
            <a:endParaRPr b="0" lang="en-US" sz="1800" spc="-1" strike="noStrike">
              <a:solidFill>
                <a:srgbClr val="000000"/>
              </a:solidFill>
              <a:uFill>
                <a:solidFill>
                  <a:srgbClr val="ffffff"/>
                </a:solidFill>
              </a:uFill>
              <a:latin typeface="Arial"/>
            </a:endParaRPr>
          </a:p>
        </p:txBody>
      </p:sp>
    </p:spTree>
  </p:cSld>
  <p:timing>
    <p:tnLst>
      <p:par>
        <p:cTn id="148" dur="indefinite" restart="never" nodeType="tmRoot">
          <p:childTnLst>
            <p:seq>
              <p:cTn id="149"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0d284"/>
        </a:solidFill>
      </p:bgPr>
    </p:bg>
    <p:spTree>
      <p:nvGrpSpPr>
        <p:cNvPr id="1" name=""/>
        <p:cNvGrpSpPr/>
        <p:nvPr/>
      </p:nvGrpSpPr>
      <p:grpSpPr>
        <a:xfrm>
          <a:off x="0" y="0"/>
          <a:ext cx="0" cy="0"/>
          <a:chOff x="0" y="0"/>
          <a:chExt cx="0" cy="0"/>
        </a:xfrm>
      </p:grpSpPr>
      <p:sp>
        <p:nvSpPr>
          <p:cNvPr id="622" name="CustomShape 1"/>
          <p:cNvSpPr/>
          <p:nvPr/>
        </p:nvSpPr>
        <p:spPr>
          <a:xfrm>
            <a:off x="7827480" y="5739840"/>
            <a:ext cx="8728560" cy="223560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14000" spc="-1" strike="noStrike">
                <a:solidFill>
                  <a:srgbClr val="ffffff"/>
                </a:solidFill>
                <a:uFill>
                  <a:solidFill>
                    <a:srgbClr val="ffffff"/>
                  </a:solidFill>
                </a:uFill>
                <a:latin typeface="Open Sans Light"/>
                <a:ea typeface="Open Sans Light"/>
              </a:rPr>
              <a:t>Thank you!</a:t>
            </a:r>
            <a:endParaRPr b="0" lang="en-US" sz="1800" spc="-1" strike="noStrike">
              <a:solidFill>
                <a:srgbClr val="000000"/>
              </a:solidFill>
              <a:uFill>
                <a:solidFill>
                  <a:srgbClr val="ffffff"/>
                </a:solidFill>
              </a:uFill>
              <a:latin typeface="Arial"/>
            </a:endParaRPr>
          </a:p>
        </p:txBody>
      </p:sp>
    </p:spTree>
  </p:cSld>
  <p:timing>
    <p:tnLst>
      <p:par>
        <p:cTn id="150" dur="indefinite" restart="never" nodeType="tmRoot">
          <p:childTnLst>
            <p:seq>
              <p:cTn id="151"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4495e"/>
        </a:solidFill>
      </p:bgPr>
    </p:bg>
    <p:spTree>
      <p:nvGrpSpPr>
        <p:cNvPr id="1" name=""/>
        <p:cNvGrpSpPr/>
        <p:nvPr/>
      </p:nvGrpSpPr>
      <p:grpSpPr>
        <a:xfrm>
          <a:off x="0" y="0"/>
          <a:ext cx="0" cy="0"/>
          <a:chOff x="0" y="0"/>
          <a:chExt cx="0" cy="0"/>
        </a:xfrm>
      </p:grpSpPr>
      <p:sp>
        <p:nvSpPr>
          <p:cNvPr id="46" name="CustomShape 1"/>
          <p:cNvSpPr/>
          <p:nvPr/>
        </p:nvSpPr>
        <p:spPr>
          <a:xfrm>
            <a:off x="364680" y="12516840"/>
            <a:ext cx="4112280" cy="864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5000" spc="-1" strike="noStrike">
                <a:solidFill>
                  <a:srgbClr val="ffffff"/>
                </a:solidFill>
                <a:uFill>
                  <a:solidFill>
                    <a:srgbClr val="ffffff"/>
                  </a:solidFill>
                </a:uFill>
                <a:latin typeface="Open Sans Light"/>
                <a:ea typeface="Open Sans Light"/>
              </a:rPr>
              <a:t>Some Context</a:t>
            </a:r>
            <a:endParaRPr b="0" lang="en-US" sz="1800" spc="-1" strike="noStrike">
              <a:solidFill>
                <a:srgbClr val="000000"/>
              </a:solidFill>
              <a:uFill>
                <a:solidFill>
                  <a:srgbClr val="ffffff"/>
                </a:solidFill>
              </a:uFill>
              <a:latin typeface="Arial"/>
            </a:endParaRPr>
          </a:p>
        </p:txBody>
      </p:sp>
      <p:sp>
        <p:nvSpPr>
          <p:cNvPr id="47" name="CustomShape 2"/>
          <p:cNvSpPr/>
          <p:nvPr/>
        </p:nvSpPr>
        <p:spPr>
          <a:xfrm>
            <a:off x="3688920" y="2321640"/>
            <a:ext cx="17005320" cy="551628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5200" spc="-1" strike="noStrike">
                <a:solidFill>
                  <a:srgbClr val="ffffff"/>
                </a:solidFill>
                <a:uFill>
                  <a:solidFill>
                    <a:srgbClr val="ffffff"/>
                  </a:solidFill>
                </a:uFill>
                <a:latin typeface="Helvetica Light"/>
                <a:ea typeface="Helvetica Light"/>
              </a:rPr>
              <a:t>It’s not a library/framework, but a research i’m working on.</a:t>
            </a:r>
            <a:endParaRPr b="0" lang="en-US" sz="1800" spc="-1" strike="noStrike">
              <a:solidFill>
                <a:srgbClr val="000000"/>
              </a:solidFill>
              <a:uFill>
                <a:solidFill>
                  <a:srgbClr val="ffffff"/>
                </a:solidFill>
              </a:uFill>
              <a:latin typeface="Arial"/>
            </a:endParaRPr>
          </a:p>
          <a:p>
            <a:pPr algn="ctr">
              <a:lnSpc>
                <a:spcPct val="100000"/>
              </a:lnSpc>
            </a:pPr>
            <a:r>
              <a:rPr b="0" lang="en-US" sz="5200" spc="-1" strike="noStrike">
                <a:solidFill>
                  <a:srgbClr val="ffffff"/>
                </a:solidFill>
                <a:uFill>
                  <a:solidFill>
                    <a:srgbClr val="ffffff"/>
                  </a:solidFill>
                </a:uFill>
                <a:latin typeface="Helvetica Light"/>
                <a:ea typeface="Helvetica Light"/>
              </a:rPr>
              <a:t>I would like to hear your feedback on it.</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1" lang="en-US" sz="5200" spc="-1" strike="noStrike" u="sng">
                <a:solidFill>
                  <a:srgbClr val="ffffff"/>
                </a:solidFill>
                <a:uFill>
                  <a:solidFill>
                    <a:srgbClr val="ffffff"/>
                  </a:solidFill>
                </a:uFill>
                <a:latin typeface="Arial"/>
                <a:ea typeface="Arial"/>
                <a:hlinkClick r:id="rId1"/>
              </a:rPr>
              <a:t>github.com/fmvilas/hermes</a:t>
            </a:r>
            <a:endParaRPr b="0" lang="en-US" sz="1800" spc="-1" strike="noStrike">
              <a:solidFill>
                <a:srgbClr val="000000"/>
              </a:solidFill>
              <a:uFill>
                <a:solidFill>
                  <a:srgbClr val="ffffff"/>
                </a:solidFill>
              </a:uFill>
              <a:latin typeface="Arial"/>
            </a:endParaRPr>
          </a:p>
        </p:txBody>
      </p:sp>
      <p:pic>
        <p:nvPicPr>
          <p:cNvPr id="48" name="Blanco.png" descr=""/>
          <p:cNvPicPr/>
          <p:nvPr/>
        </p:nvPicPr>
        <p:blipFill>
          <a:blip r:embed="rId2"/>
          <a:stretch/>
        </p:blipFill>
        <p:spPr>
          <a:xfrm>
            <a:off x="9528840" y="8520120"/>
            <a:ext cx="5326200" cy="2517120"/>
          </a:xfrm>
          <a:prstGeom prst="rect">
            <a:avLst/>
          </a:prstGeom>
          <a:ln w="12600">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4495e"/>
        </a:solidFill>
      </p:bgPr>
    </p:bg>
    <p:spTree>
      <p:nvGrpSpPr>
        <p:cNvPr id="1" name=""/>
        <p:cNvGrpSpPr/>
        <p:nvPr/>
      </p:nvGrpSpPr>
      <p:grpSpPr>
        <a:xfrm>
          <a:off x="0" y="0"/>
          <a:ext cx="0" cy="0"/>
          <a:chOff x="0" y="0"/>
          <a:chExt cx="0" cy="0"/>
        </a:xfrm>
      </p:grpSpPr>
      <p:pic>
        <p:nvPicPr>
          <p:cNvPr id="623" name="Blanco.png" descr=""/>
          <p:cNvPicPr/>
          <p:nvPr/>
        </p:nvPicPr>
        <p:blipFill>
          <a:blip r:embed="rId1"/>
          <a:stretch/>
        </p:blipFill>
        <p:spPr>
          <a:xfrm>
            <a:off x="8940960" y="5321160"/>
            <a:ext cx="6501960" cy="3072960"/>
          </a:xfrm>
          <a:prstGeom prst="rect">
            <a:avLst/>
          </a:prstGeom>
          <a:ln w="12600">
            <a:noFill/>
          </a:ln>
        </p:spPr>
      </p:pic>
      <p:sp>
        <p:nvSpPr>
          <p:cNvPr id="624" name="CustomShape 1"/>
          <p:cNvSpPr/>
          <p:nvPr/>
        </p:nvSpPr>
        <p:spPr>
          <a:xfrm>
            <a:off x="8119440" y="8102520"/>
            <a:ext cx="8399160" cy="55836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3000" spc="-1" strike="noStrike">
                <a:solidFill>
                  <a:srgbClr val="ffffff"/>
                </a:solidFill>
                <a:uFill>
                  <a:solidFill>
                    <a:srgbClr val="ffffff"/>
                  </a:solidFill>
                </a:uFill>
                <a:latin typeface="Helvetica Light"/>
                <a:ea typeface="Helvetica Light"/>
              </a:rPr>
              <a:t>Logo designed by Eva Morcillo (</a:t>
            </a:r>
            <a:r>
              <a:rPr b="0" lang="en-US" sz="3000" spc="-1" strike="noStrike" u="sng">
                <a:solidFill>
                  <a:srgbClr val="ffffff"/>
                </a:solidFill>
                <a:uFill>
                  <a:solidFill>
                    <a:srgbClr val="ffffff"/>
                  </a:solidFill>
                </a:uFill>
                <a:latin typeface="Helvetica Light"/>
                <a:ea typeface="Helvetica Light"/>
                <a:hlinkClick r:id="rId2"/>
              </a:rPr>
              <a:t>evamorcillo.com</a:t>
            </a:r>
            <a:r>
              <a:rPr b="0" lang="en-US" sz="3000" spc="-1" strike="noStrike">
                <a:solidFill>
                  <a:srgbClr val="ffffff"/>
                </a:solidFill>
                <a:uFill>
                  <a:solidFill>
                    <a:srgbClr val="ffffff"/>
                  </a:solidFill>
                </a:uFill>
                <a:latin typeface="Helvetica Light"/>
                <a:ea typeface="Helvetica Light"/>
              </a:rPr>
              <a:t>)</a:t>
            </a:r>
            <a:endParaRPr b="0" lang="en-US" sz="1800" spc="-1" strike="noStrike">
              <a:solidFill>
                <a:srgbClr val="000000"/>
              </a:solidFill>
              <a:uFill>
                <a:solidFill>
                  <a:srgbClr val="ffffff"/>
                </a:solidFill>
              </a:uFill>
              <a:latin typeface="Arial"/>
            </a:endParaRPr>
          </a:p>
        </p:txBody>
      </p:sp>
    </p:spTree>
  </p:cSld>
  <p:timing>
    <p:tnLst>
      <p:par>
        <p:cTn id="152" dur="indefinite" restart="never" nodeType="tmRoot">
          <p:childTnLst>
            <p:seq>
              <p:cTn id="153"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74c3c"/>
        </a:solidFill>
      </p:bgPr>
    </p:bg>
    <p:spTree>
      <p:nvGrpSpPr>
        <p:cNvPr id="1" name=""/>
        <p:cNvGrpSpPr/>
        <p:nvPr/>
      </p:nvGrpSpPr>
      <p:grpSpPr>
        <a:xfrm>
          <a:off x="0" y="0"/>
          <a:ext cx="0" cy="0"/>
          <a:chOff x="0" y="0"/>
          <a:chExt cx="0" cy="0"/>
        </a:xfrm>
      </p:grpSpPr>
      <p:sp>
        <p:nvSpPr>
          <p:cNvPr id="49" name="CustomShape 1"/>
          <p:cNvSpPr/>
          <p:nvPr/>
        </p:nvSpPr>
        <p:spPr>
          <a:xfrm>
            <a:off x="4061160" y="6044760"/>
            <a:ext cx="16261560" cy="162612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10000" spc="-1" strike="noStrike">
                <a:solidFill>
                  <a:srgbClr val="ffffff"/>
                </a:solidFill>
                <a:uFill>
                  <a:solidFill>
                    <a:srgbClr val="ffffff"/>
                  </a:solidFill>
                </a:uFill>
                <a:latin typeface="Open Sans Light"/>
                <a:ea typeface="Open Sans Light"/>
              </a:rPr>
              <a:t>Asynchronous Microservices</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74c3c"/>
        </a:solidFill>
      </p:bgPr>
    </p:bg>
    <p:spTree>
      <p:nvGrpSpPr>
        <p:cNvPr id="1" name=""/>
        <p:cNvGrpSpPr/>
        <p:nvPr/>
      </p:nvGrpSpPr>
      <p:grpSpPr>
        <a:xfrm>
          <a:off x="0" y="0"/>
          <a:ext cx="0" cy="0"/>
          <a:chOff x="0" y="0"/>
          <a:chExt cx="0" cy="0"/>
        </a:xfrm>
      </p:grpSpPr>
      <p:sp>
        <p:nvSpPr>
          <p:cNvPr id="50" name="CustomShape 1"/>
          <p:cNvSpPr/>
          <p:nvPr/>
        </p:nvSpPr>
        <p:spPr>
          <a:xfrm>
            <a:off x="366120" y="12550320"/>
            <a:ext cx="8181360" cy="864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5000" spc="-1" strike="noStrike">
                <a:solidFill>
                  <a:srgbClr val="ffffff"/>
                </a:solidFill>
                <a:uFill>
                  <a:solidFill>
                    <a:srgbClr val="ffffff"/>
                  </a:solidFill>
                </a:uFill>
                <a:latin typeface="Open Sans Light"/>
                <a:ea typeface="Open Sans Light"/>
              </a:rPr>
              <a:t>Asynchronous Microservices</a:t>
            </a:r>
            <a:endParaRPr b="0" lang="en-US" sz="1800" spc="-1" strike="noStrike">
              <a:solidFill>
                <a:srgbClr val="000000"/>
              </a:solidFill>
              <a:uFill>
                <a:solidFill>
                  <a:srgbClr val="ffffff"/>
                </a:solidFill>
              </a:uFill>
              <a:latin typeface="Arial"/>
            </a:endParaRPr>
          </a:p>
        </p:txBody>
      </p:sp>
      <p:sp>
        <p:nvSpPr>
          <p:cNvPr id="51" name="CustomShape 2"/>
          <p:cNvSpPr/>
          <p:nvPr/>
        </p:nvSpPr>
        <p:spPr>
          <a:xfrm>
            <a:off x="3492360" y="2396880"/>
            <a:ext cx="17398440" cy="445104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8000" spc="-1" strike="noStrike">
                <a:solidFill>
                  <a:srgbClr val="ffffff"/>
                </a:solidFill>
                <a:uFill>
                  <a:solidFill>
                    <a:srgbClr val="ffffff"/>
                  </a:solidFill>
                </a:uFill>
                <a:latin typeface="Open Sans Light"/>
                <a:ea typeface="Open Sans Light"/>
              </a:rPr>
              <a:t>Check out Bruno Pedro’s presentation</a:t>
            </a:r>
            <a:endParaRPr b="0" lang="en-US" sz="1800" spc="-1" strike="noStrike">
              <a:solidFill>
                <a:srgbClr val="000000"/>
              </a:solidFill>
              <a:uFill>
                <a:solidFill>
                  <a:srgbClr val="ffffff"/>
                </a:solidFill>
              </a:uFill>
              <a:latin typeface="Arial"/>
            </a:endParaRPr>
          </a:p>
          <a:p>
            <a:pPr algn="ctr">
              <a:lnSpc>
                <a:spcPct val="100000"/>
              </a:lnSpc>
            </a:pPr>
            <a:r>
              <a:rPr b="0" lang="en-US" sz="8000" spc="-1" strike="noStrike">
                <a:solidFill>
                  <a:srgbClr val="ffffff"/>
                </a:solidFill>
                <a:uFill>
                  <a:solidFill>
                    <a:srgbClr val="ffffff"/>
                  </a:solidFill>
                </a:uFill>
                <a:latin typeface="Open Sans Light"/>
                <a:ea typeface="Open Sans Light"/>
              </a:rPr>
              <a:t>on Asynchronous Microservices</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lang="en-US" sz="4000" spc="-1" strike="noStrike" u="sng">
                <a:solidFill>
                  <a:srgbClr val="ffffff"/>
                </a:solidFill>
                <a:uFill>
                  <a:solidFill>
                    <a:srgbClr val="ffffff"/>
                  </a:solidFill>
                </a:uFill>
                <a:latin typeface="Open Sans Light"/>
                <a:ea typeface="Open Sans Light"/>
                <a:hlinkClick r:id="rId1"/>
              </a:rPr>
              <a:t>slideshare.net/bpedro/asynchronous-microservices-in-nodejs</a:t>
            </a:r>
            <a:endParaRPr b="0"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74c3c"/>
        </a:solidFill>
      </p:bgPr>
    </p:bg>
    <p:spTree>
      <p:nvGrpSpPr>
        <p:cNvPr id="1" name=""/>
        <p:cNvGrpSpPr/>
        <p:nvPr/>
      </p:nvGrpSpPr>
      <p:grpSpPr>
        <a:xfrm>
          <a:off x="0" y="0"/>
          <a:ext cx="0" cy="0"/>
          <a:chOff x="0" y="0"/>
          <a:chExt cx="0" cy="0"/>
        </a:xfrm>
      </p:grpSpPr>
      <p:sp>
        <p:nvSpPr>
          <p:cNvPr id="52" name="CustomShape 1"/>
          <p:cNvSpPr/>
          <p:nvPr/>
        </p:nvSpPr>
        <p:spPr>
          <a:xfrm>
            <a:off x="358200" y="12542400"/>
            <a:ext cx="8181360" cy="864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5000" spc="-1" strike="noStrike">
                <a:solidFill>
                  <a:srgbClr val="ffffff"/>
                </a:solidFill>
                <a:uFill>
                  <a:solidFill>
                    <a:srgbClr val="ffffff"/>
                  </a:solidFill>
                </a:uFill>
                <a:latin typeface="Open Sans Light"/>
                <a:ea typeface="Open Sans Light"/>
              </a:rPr>
              <a:t>Asynchronous Microservices</a:t>
            </a:r>
            <a:endParaRPr b="0" lang="en-US" sz="1800" spc="-1" strike="noStrike">
              <a:solidFill>
                <a:srgbClr val="000000"/>
              </a:solidFill>
              <a:uFill>
                <a:solidFill>
                  <a:srgbClr val="ffffff"/>
                </a:solidFill>
              </a:uFill>
              <a:latin typeface="Arial"/>
            </a:endParaRPr>
          </a:p>
        </p:txBody>
      </p:sp>
      <p:sp>
        <p:nvSpPr>
          <p:cNvPr id="53" name="CustomShape 2"/>
          <p:cNvSpPr/>
          <p:nvPr/>
        </p:nvSpPr>
        <p:spPr>
          <a:xfrm>
            <a:off x="1280520" y="2742840"/>
            <a:ext cx="21822480" cy="375912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8000" spc="-1" strike="noStrike">
                <a:solidFill>
                  <a:srgbClr val="ffffff"/>
                </a:solidFill>
                <a:uFill>
                  <a:solidFill>
                    <a:srgbClr val="ffffff"/>
                  </a:solidFill>
                </a:uFill>
                <a:latin typeface="Open Sans Light"/>
                <a:ea typeface="Open Sans Light"/>
              </a:rPr>
              <a:t>Basically, the idea behind it, is that we</a:t>
            </a:r>
            <a:endParaRPr b="0" lang="en-US" sz="1800" spc="-1" strike="noStrike">
              <a:solidFill>
                <a:srgbClr val="000000"/>
              </a:solidFill>
              <a:uFill>
                <a:solidFill>
                  <a:srgbClr val="ffffff"/>
                </a:solidFill>
              </a:uFill>
              <a:latin typeface="Arial"/>
            </a:endParaRPr>
          </a:p>
          <a:p>
            <a:pPr algn="ctr">
              <a:lnSpc>
                <a:spcPct val="100000"/>
              </a:lnSpc>
            </a:pPr>
            <a:r>
              <a:rPr b="0" lang="en-US" sz="8000" spc="-1" strike="noStrike">
                <a:solidFill>
                  <a:srgbClr val="ffffff"/>
                </a:solidFill>
                <a:uFill>
                  <a:solidFill>
                    <a:srgbClr val="ffffff"/>
                  </a:solidFill>
                </a:uFill>
                <a:latin typeface="Open Sans Light"/>
                <a:ea typeface="Open Sans Light"/>
              </a:rPr>
              <a:t>can use a message broker for the microservices</a:t>
            </a:r>
            <a:endParaRPr b="0" lang="en-US" sz="1800" spc="-1" strike="noStrike">
              <a:solidFill>
                <a:srgbClr val="000000"/>
              </a:solidFill>
              <a:uFill>
                <a:solidFill>
                  <a:srgbClr val="ffffff"/>
                </a:solidFill>
              </a:uFill>
              <a:latin typeface="Arial"/>
            </a:endParaRPr>
          </a:p>
          <a:p>
            <a:pPr algn="ctr">
              <a:lnSpc>
                <a:spcPct val="100000"/>
              </a:lnSpc>
            </a:pPr>
            <a:r>
              <a:rPr b="0" lang="en-US" sz="8000" spc="-1" strike="noStrike">
                <a:solidFill>
                  <a:srgbClr val="ffffff"/>
                </a:solidFill>
                <a:uFill>
                  <a:solidFill>
                    <a:srgbClr val="ffffff"/>
                  </a:solidFill>
                </a:uFill>
                <a:latin typeface="Open Sans Light"/>
                <a:ea typeface="Open Sans Light"/>
              </a:rPr>
              <a:t>to coordinate and communicate between them.</a:t>
            </a: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74c3c"/>
        </a:solidFill>
      </p:bgPr>
    </p:bg>
    <p:spTree>
      <p:nvGrpSpPr>
        <p:cNvPr id="1" name=""/>
        <p:cNvGrpSpPr/>
        <p:nvPr/>
      </p:nvGrpSpPr>
      <p:grpSpPr>
        <a:xfrm>
          <a:off x="0" y="0"/>
          <a:ext cx="0" cy="0"/>
          <a:chOff x="0" y="0"/>
          <a:chExt cx="0" cy="0"/>
        </a:xfrm>
      </p:grpSpPr>
      <p:sp>
        <p:nvSpPr>
          <p:cNvPr id="54" name="CustomShape 1"/>
          <p:cNvSpPr/>
          <p:nvPr/>
        </p:nvSpPr>
        <p:spPr>
          <a:xfrm>
            <a:off x="363240" y="12542040"/>
            <a:ext cx="8181360" cy="864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5000" spc="-1" strike="noStrike">
                <a:solidFill>
                  <a:srgbClr val="ffffff"/>
                </a:solidFill>
                <a:uFill>
                  <a:solidFill>
                    <a:srgbClr val="ffffff"/>
                  </a:solidFill>
                </a:uFill>
                <a:latin typeface="Open Sans Light"/>
                <a:ea typeface="Open Sans Light"/>
              </a:rPr>
              <a:t>Asynchronous Microservices</a:t>
            </a:r>
            <a:endParaRPr b="0" lang="en-US" sz="1800" spc="-1" strike="noStrike">
              <a:solidFill>
                <a:srgbClr val="000000"/>
              </a:solidFill>
              <a:uFill>
                <a:solidFill>
                  <a:srgbClr val="ffffff"/>
                </a:solidFill>
              </a:uFill>
              <a:latin typeface="Arial"/>
            </a:endParaRPr>
          </a:p>
        </p:txBody>
      </p:sp>
      <p:sp>
        <p:nvSpPr>
          <p:cNvPr id="55" name="CustomShape 2"/>
          <p:cNvSpPr/>
          <p:nvPr/>
        </p:nvSpPr>
        <p:spPr>
          <a:xfrm>
            <a:off x="8141400" y="6197040"/>
            <a:ext cx="8100720" cy="132120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8000" spc="-1" strike="noStrike">
                <a:solidFill>
                  <a:srgbClr val="ffffff"/>
                </a:solidFill>
                <a:uFill>
                  <a:solidFill>
                    <a:srgbClr val="ffffff"/>
                  </a:solidFill>
                </a:uFill>
                <a:latin typeface="Open Sans Light"/>
                <a:ea typeface="Open Sans Light"/>
              </a:rPr>
              <a:t>A simple example</a:t>
            </a: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74c3c"/>
        </a:solidFill>
      </p:bgPr>
    </p:bg>
    <p:spTree>
      <p:nvGrpSpPr>
        <p:cNvPr id="1" name=""/>
        <p:cNvGrpSpPr/>
        <p:nvPr/>
      </p:nvGrpSpPr>
      <p:grpSpPr>
        <a:xfrm>
          <a:off x="0" y="0"/>
          <a:ext cx="0" cy="0"/>
          <a:chOff x="0" y="0"/>
          <a:chExt cx="0" cy="0"/>
        </a:xfrm>
      </p:grpSpPr>
      <p:sp>
        <p:nvSpPr>
          <p:cNvPr id="56" name="CustomShape 1"/>
          <p:cNvSpPr/>
          <p:nvPr/>
        </p:nvSpPr>
        <p:spPr>
          <a:xfrm>
            <a:off x="358200" y="12551040"/>
            <a:ext cx="8181360" cy="8640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5000" spc="-1" strike="noStrike">
                <a:solidFill>
                  <a:srgbClr val="ffffff"/>
                </a:solidFill>
                <a:uFill>
                  <a:solidFill>
                    <a:srgbClr val="ffffff"/>
                  </a:solidFill>
                </a:uFill>
                <a:latin typeface="Open Sans Light"/>
                <a:ea typeface="Open Sans Light"/>
              </a:rPr>
              <a:t>Asynchronous Microservices</a:t>
            </a:r>
            <a:endParaRPr b="0" lang="en-US" sz="1800" spc="-1" strike="noStrike">
              <a:solidFill>
                <a:srgbClr val="000000"/>
              </a:solidFill>
              <a:uFill>
                <a:solidFill>
                  <a:srgbClr val="ffffff"/>
                </a:solidFill>
              </a:uFill>
              <a:latin typeface="Arial"/>
            </a:endParaRPr>
          </a:p>
        </p:txBody>
      </p:sp>
      <p:sp>
        <p:nvSpPr>
          <p:cNvPr id="57" name="CustomShape 2"/>
          <p:cNvSpPr/>
          <p:nvPr/>
        </p:nvSpPr>
        <p:spPr>
          <a:xfrm>
            <a:off x="11557080" y="4660920"/>
            <a:ext cx="1269720" cy="1269720"/>
          </a:xfrm>
          <a:custGeom>
            <a:avLst/>
            <a:gdLst/>
            <a:ahLst/>
            <a:rect l="l" t="t"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600" spc="-1" strike="noStrike">
                <a:solidFill>
                  <a:srgbClr val="e84b3c"/>
                </a:solidFill>
                <a:uFill>
                  <a:solidFill>
                    <a:srgbClr val="ffffff"/>
                  </a:solidFill>
                </a:uFill>
                <a:latin typeface="Helvetica Light"/>
                <a:ea typeface="Helvetica Light"/>
              </a:rPr>
              <a:t>B</a:t>
            </a:r>
            <a:endParaRPr b="0" lang="en-US" sz="1800" spc="-1" strike="noStrike">
              <a:solidFill>
                <a:srgbClr val="000000"/>
              </a:solidFill>
              <a:uFill>
                <a:solidFill>
                  <a:srgbClr val="ffffff"/>
                </a:solidFill>
              </a:uFill>
              <a:latin typeface="Arial"/>
            </a:endParaRPr>
          </a:p>
        </p:txBody>
      </p:sp>
      <p:sp>
        <p:nvSpPr>
          <p:cNvPr id="58" name="CustomShape 3"/>
          <p:cNvSpPr/>
          <p:nvPr/>
        </p:nvSpPr>
        <p:spPr>
          <a:xfrm>
            <a:off x="4419720" y="1296000"/>
            <a:ext cx="2592000" cy="126972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600" spc="-1" strike="noStrike">
                <a:solidFill>
                  <a:srgbClr val="e84b3c"/>
                </a:solidFill>
                <a:uFill>
                  <a:solidFill>
                    <a:srgbClr val="ffffff"/>
                  </a:solidFill>
                </a:uFill>
                <a:latin typeface="Helvetica Light"/>
                <a:ea typeface="Helvetica Light"/>
              </a:rPr>
              <a:t>Messages</a:t>
            </a:r>
            <a:endParaRPr b="0" lang="en-US" sz="1800" spc="-1" strike="noStrike">
              <a:solidFill>
                <a:srgbClr val="000000"/>
              </a:solidFill>
              <a:uFill>
                <a:solidFill>
                  <a:srgbClr val="ffffff"/>
                </a:solidFill>
              </a:uFill>
              <a:latin typeface="Arial"/>
            </a:endParaRPr>
          </a:p>
          <a:p>
            <a:pPr algn="ctr">
              <a:lnSpc>
                <a:spcPct val="100000"/>
              </a:lnSpc>
            </a:pPr>
            <a:r>
              <a:rPr b="0" lang="en-US" sz="3600" spc="-1" strike="noStrike">
                <a:solidFill>
                  <a:srgbClr val="e84b3c"/>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59" name="CustomShape 4"/>
          <p:cNvSpPr/>
          <p:nvPr/>
        </p:nvSpPr>
        <p:spPr>
          <a:xfrm>
            <a:off x="10895760" y="1296000"/>
            <a:ext cx="2592000" cy="126972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600" spc="-1" strike="noStrike">
                <a:solidFill>
                  <a:srgbClr val="e84b3c"/>
                </a:solidFill>
                <a:uFill>
                  <a:solidFill>
                    <a:srgbClr val="ffffff"/>
                  </a:solidFill>
                </a:uFill>
                <a:latin typeface="Helvetica Light"/>
                <a:ea typeface="Helvetica Light"/>
              </a:rPr>
              <a:t>Metrics</a:t>
            </a:r>
            <a:endParaRPr b="0" lang="en-US" sz="1800" spc="-1" strike="noStrike">
              <a:solidFill>
                <a:srgbClr val="000000"/>
              </a:solidFill>
              <a:uFill>
                <a:solidFill>
                  <a:srgbClr val="ffffff"/>
                </a:solidFill>
              </a:uFill>
              <a:latin typeface="Arial"/>
            </a:endParaRPr>
          </a:p>
          <a:p>
            <a:pPr algn="ctr">
              <a:lnSpc>
                <a:spcPct val="100000"/>
              </a:lnSpc>
            </a:pPr>
            <a:r>
              <a:rPr b="0" lang="en-US" sz="3600" spc="-1" strike="noStrike">
                <a:solidFill>
                  <a:srgbClr val="e84b3c"/>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60" name="CustomShape 5"/>
          <p:cNvSpPr/>
          <p:nvPr/>
        </p:nvSpPr>
        <p:spPr>
          <a:xfrm>
            <a:off x="17372880" y="1296000"/>
            <a:ext cx="2592000" cy="126972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600" spc="-1" strike="noStrike">
                <a:solidFill>
                  <a:srgbClr val="e84b3c"/>
                </a:solidFill>
                <a:uFill>
                  <a:solidFill>
                    <a:srgbClr val="ffffff"/>
                  </a:solidFill>
                </a:uFill>
                <a:latin typeface="Helvetica Light"/>
                <a:ea typeface="Helvetica Light"/>
              </a:rPr>
              <a:t>Hooks</a:t>
            </a:r>
            <a:endParaRPr b="0" lang="en-US" sz="1800" spc="-1" strike="noStrike">
              <a:solidFill>
                <a:srgbClr val="000000"/>
              </a:solidFill>
              <a:uFill>
                <a:solidFill>
                  <a:srgbClr val="ffffff"/>
                </a:solidFill>
              </a:uFill>
              <a:latin typeface="Arial"/>
            </a:endParaRPr>
          </a:p>
          <a:p>
            <a:pPr algn="ctr">
              <a:lnSpc>
                <a:spcPct val="100000"/>
              </a:lnSpc>
            </a:pPr>
            <a:r>
              <a:rPr b="0" lang="en-US" sz="3600" spc="-1" strike="noStrike">
                <a:solidFill>
                  <a:srgbClr val="e84b3c"/>
                </a:solidFill>
                <a:uFill>
                  <a:solidFill>
                    <a:srgbClr val="ffffff"/>
                  </a:solidFill>
                </a:uFill>
                <a:latin typeface="Helvetica Light"/>
                <a:ea typeface="Helvetica Light"/>
              </a:rPr>
              <a:t>Service</a:t>
            </a:r>
            <a:endParaRPr b="0" lang="en-US" sz="1800" spc="-1" strike="noStrike">
              <a:solidFill>
                <a:srgbClr val="000000"/>
              </a:solidFill>
              <a:uFill>
                <a:solidFill>
                  <a:srgbClr val="ffffff"/>
                </a:solidFill>
              </a:uFill>
              <a:latin typeface="Arial"/>
            </a:endParaRPr>
          </a:p>
        </p:txBody>
      </p:sp>
      <p:sp>
        <p:nvSpPr>
          <p:cNvPr id="61" name="CustomShape 6"/>
          <p:cNvSpPr/>
          <p:nvPr/>
        </p:nvSpPr>
        <p:spPr>
          <a:xfrm>
            <a:off x="10148040" y="7500960"/>
            <a:ext cx="4087440" cy="752400"/>
          </a:xfrm>
          <a:prstGeom prst="rect">
            <a:avLst/>
          </a:prstGeom>
          <a:solidFill>
            <a:srgbClr val="ffffff"/>
          </a:solid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e84b3c"/>
                </a:solidFill>
                <a:uFill>
                  <a:solidFill>
                    <a:srgbClr val="ffffff"/>
                  </a:solidFill>
                </a:uFill>
                <a:latin typeface="Helvetica Light"/>
                <a:ea typeface="Helvetica Light"/>
              </a:rPr>
              <a:t>REST API</a:t>
            </a:r>
            <a:endParaRPr b="0" lang="en-US" sz="1800" spc="-1" strike="noStrike">
              <a:solidFill>
                <a:srgbClr val="000000"/>
              </a:solidFill>
              <a:uFill>
                <a:solidFill>
                  <a:srgbClr val="ffffff"/>
                </a:solidFill>
              </a:uFill>
              <a:latin typeface="Arial"/>
            </a:endParaRPr>
          </a:p>
        </p:txBody>
      </p:sp>
      <p:sp>
        <p:nvSpPr>
          <p:cNvPr id="62" name="Line 7"/>
          <p:cNvSpPr/>
          <p:nvPr/>
        </p:nvSpPr>
        <p:spPr>
          <a:xfrm flipV="1">
            <a:off x="12191760" y="8493120"/>
            <a:ext cx="0" cy="1111320"/>
          </a:xfrm>
          <a:prstGeom prst="line">
            <a:avLst/>
          </a:prstGeom>
          <a:ln w="38160">
            <a:solidFill>
              <a:srgbClr val="ffffff"/>
            </a:solidFill>
            <a:miter/>
            <a:tailEnd len="med" type="triangle" w="med"/>
          </a:ln>
        </p:spPr>
        <p:style>
          <a:lnRef idx="0"/>
          <a:fillRef idx="0"/>
          <a:effectRef idx="0"/>
          <a:fontRef idx="minor"/>
        </p:style>
      </p:sp>
      <p:sp>
        <p:nvSpPr>
          <p:cNvPr id="63" name="CustomShape 8"/>
          <p:cNvSpPr/>
          <p:nvPr/>
        </p:nvSpPr>
        <p:spPr>
          <a:xfrm>
            <a:off x="12521520" y="8775000"/>
            <a:ext cx="3987360" cy="55764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3000" spc="-1" strike="noStrike">
                <a:solidFill>
                  <a:srgbClr val="ffffff"/>
                </a:solidFill>
                <a:uFill>
                  <a:solidFill>
                    <a:srgbClr val="ffffff"/>
                  </a:solidFill>
                </a:uFill>
                <a:latin typeface="Andale Mono"/>
                <a:ea typeface="Andale Mono"/>
              </a:rPr>
              <a:t>POST /v1/messages</a:t>
            </a:r>
            <a:endParaRPr b="0" lang="en-US" sz="1800" spc="-1" strike="noStrike">
              <a:solidFill>
                <a:srgbClr val="000000"/>
              </a:solidFill>
              <a:uFill>
                <a:solidFill>
                  <a:srgbClr val="ffffff"/>
                </a:solidFill>
              </a:uFill>
              <a:latin typeface="Arial"/>
            </a:endParaRPr>
          </a:p>
        </p:txBody>
      </p:sp>
      <p:sp>
        <p:nvSpPr>
          <p:cNvPr id="64" name="CustomShape 9"/>
          <p:cNvSpPr/>
          <p:nvPr/>
        </p:nvSpPr>
        <p:spPr>
          <a:xfrm>
            <a:off x="12510000" y="6437160"/>
            <a:ext cx="3530160" cy="55764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3000" spc="-1" strike="noStrike">
                <a:solidFill>
                  <a:srgbClr val="ffffff"/>
                </a:solidFill>
                <a:uFill>
                  <a:solidFill>
                    <a:srgbClr val="ffffff"/>
                  </a:solidFill>
                </a:uFill>
                <a:latin typeface="Andale Mono"/>
                <a:ea typeface="Andale Mono"/>
              </a:rPr>
              <a:t>v1.messages.new</a:t>
            </a:r>
            <a:endParaRPr b="0" lang="en-US" sz="1800" spc="-1" strike="noStrike">
              <a:solidFill>
                <a:srgbClr val="000000"/>
              </a:solidFill>
              <a:uFill>
                <a:solidFill>
                  <a:srgbClr val="ffffff"/>
                </a:solidFill>
              </a:uFill>
              <a:latin typeface="Arial"/>
            </a:endParaRPr>
          </a:p>
        </p:txBody>
      </p:sp>
      <p:sp>
        <p:nvSpPr>
          <p:cNvPr id="65" name="Line 10"/>
          <p:cNvSpPr/>
          <p:nvPr/>
        </p:nvSpPr>
        <p:spPr>
          <a:xfrm flipV="1">
            <a:off x="12191760" y="6118200"/>
            <a:ext cx="0" cy="1111320"/>
          </a:xfrm>
          <a:prstGeom prst="line">
            <a:avLst/>
          </a:prstGeom>
          <a:ln cap="rnd" w="38160">
            <a:solidFill>
              <a:srgbClr val="ffffff"/>
            </a:solidFill>
            <a:custDash>
              <a:ds d="200000" sp="200000"/>
            </a:custDash>
            <a:miter/>
            <a:tailEnd len="med" type="triangle" w="med"/>
          </a:ln>
        </p:spPr>
        <p:style>
          <a:lnRef idx="0"/>
          <a:fillRef idx="0"/>
          <a:effectRef idx="0"/>
          <a:fontRef idx="minor"/>
        </p:style>
      </p:sp>
      <p:sp>
        <p:nvSpPr>
          <p:cNvPr id="66" name="CustomShape 11"/>
          <p:cNvSpPr/>
          <p:nvPr/>
        </p:nvSpPr>
        <p:spPr>
          <a:xfrm>
            <a:off x="12978000" y="5016240"/>
            <a:ext cx="2772720" cy="55908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lang="en-US" sz="3000" spc="-1" strike="noStrike">
                <a:solidFill>
                  <a:srgbClr val="ffffff"/>
                </a:solidFill>
                <a:uFill>
                  <a:solidFill>
                    <a:srgbClr val="ffffff"/>
                  </a:solidFill>
                </a:uFill>
                <a:latin typeface="Open Sans"/>
                <a:ea typeface="Open Sans"/>
              </a:rPr>
              <a:t>Main Exchange</a:t>
            </a:r>
            <a:endParaRPr b="0" lang="en-US" sz="1800" spc="-1" strike="noStrike">
              <a:solidFill>
                <a:srgbClr val="000000"/>
              </a:solidFill>
              <a:uFill>
                <a:solidFill>
                  <a:srgbClr val="ffffff"/>
                </a:solidFill>
              </a:uFill>
              <a:latin typeface="Arial"/>
            </a:endParaRPr>
          </a:p>
        </p:txBody>
      </p:sp>
      <p:sp>
        <p:nvSpPr>
          <p:cNvPr id="67" name="CustomShape 12"/>
          <p:cNvSpPr/>
          <p:nvPr/>
        </p:nvSpPr>
        <p:spPr>
          <a:xfrm>
            <a:off x="5653440" y="2736360"/>
            <a:ext cx="6526440" cy="1016640"/>
          </a:xfrm>
          <a:custGeom>
            <a:avLst/>
            <a:gdLst/>
            <a:ahLst/>
            <a:rect l="l" t="t" r="r" b="b"/>
            <a:pathLst>
              <a:path w="21061" h="21600">
                <a:moveTo>
                  <a:pt x="21061" y="21600"/>
                </a:moveTo>
                <a:cubicBezTo>
                  <a:pt x="6471" y="17247"/>
                  <a:pt x="-539" y="10047"/>
                  <a:pt x="32" y="0"/>
                </a:cubicBezTo>
              </a:path>
            </a:pathLst>
          </a:custGeom>
          <a:noFill/>
          <a:ln cap="rnd" w="38160">
            <a:solidFill>
              <a:srgbClr val="ffffff"/>
            </a:solidFill>
            <a:custDash>
              <a:ds d="200000" sp="200000"/>
            </a:custDash>
            <a:miter/>
            <a:tailEnd len="med" type="triangle" w="med"/>
          </a:ln>
        </p:spPr>
        <p:style>
          <a:lnRef idx="0"/>
          <a:fillRef idx="0"/>
          <a:effectRef idx="0"/>
          <a:fontRef idx="minor"/>
        </p:style>
      </p:sp>
      <p:sp>
        <p:nvSpPr>
          <p:cNvPr id="68" name="CustomShape 13"/>
          <p:cNvSpPr/>
          <p:nvPr/>
        </p:nvSpPr>
        <p:spPr>
          <a:xfrm>
            <a:off x="12196800" y="2730240"/>
            <a:ext cx="6505920" cy="1022760"/>
          </a:xfrm>
          <a:custGeom>
            <a:avLst/>
            <a:gdLst/>
            <a:ahLst/>
            <a:rect l="l" t="t" r="r" b="b"/>
            <a:pathLst>
              <a:path w="21059" h="21600">
                <a:moveTo>
                  <a:pt x="0" y="21600"/>
                </a:moveTo>
                <a:cubicBezTo>
                  <a:pt x="14591" y="17183"/>
                  <a:pt x="21600" y="9983"/>
                  <a:pt x="21026" y="0"/>
                </a:cubicBezTo>
              </a:path>
            </a:pathLst>
          </a:custGeom>
          <a:noFill/>
          <a:ln cap="rnd" w="38160">
            <a:solidFill>
              <a:srgbClr val="ffffff"/>
            </a:solidFill>
            <a:custDash>
              <a:ds d="200000" sp="200000"/>
            </a:custDash>
            <a:miter/>
            <a:tailEnd len="med" type="triangle" w="med"/>
          </a:ln>
        </p:spPr>
        <p:style>
          <a:lnRef idx="0"/>
          <a:fillRef idx="0"/>
          <a:effectRef idx="0"/>
          <a:fontRef idx="minor"/>
        </p:style>
      </p:sp>
      <p:sp>
        <p:nvSpPr>
          <p:cNvPr id="69" name="Line 14"/>
          <p:cNvSpPr/>
          <p:nvPr/>
        </p:nvSpPr>
        <p:spPr>
          <a:xfrm flipV="1">
            <a:off x="12191760" y="2736000"/>
            <a:ext cx="0" cy="1754640"/>
          </a:xfrm>
          <a:prstGeom prst="line">
            <a:avLst/>
          </a:prstGeom>
          <a:ln cap="rnd" w="38160">
            <a:solidFill>
              <a:srgbClr val="ffffff"/>
            </a:solidFill>
            <a:custDash>
              <a:ds d="200000" sp="200000"/>
            </a:custDash>
            <a:miter/>
            <a:tailEnd len="med" type="triangle" w="med"/>
          </a:ln>
        </p:spPr>
        <p:style>
          <a:lnRef idx="0"/>
          <a:fillRef idx="0"/>
          <a:effectRef idx="0"/>
          <a:fontRef idx="minor"/>
        </p:style>
      </p:sp>
      <p:sp>
        <p:nvSpPr>
          <p:cNvPr id="70" name="CustomShape 15"/>
          <p:cNvSpPr/>
          <p:nvPr/>
        </p:nvSpPr>
        <p:spPr>
          <a:xfrm>
            <a:off x="11724480" y="9844560"/>
            <a:ext cx="934560" cy="1628280"/>
          </a:xfrm>
          <a:custGeom>
            <a:avLst/>
            <a:gdLst/>
            <a:ahLst/>
            <a:rect l="l" t="t" r="r" b="b"/>
            <a:pathLst>
              <a:path w="21600" h="21600">
                <a:moveTo>
                  <a:pt x="3246" y="0"/>
                </a:moveTo>
                <a:cubicBezTo>
                  <a:pt x="1456" y="0"/>
                  <a:pt x="0" y="831"/>
                  <a:pt x="0" y="1858"/>
                </a:cubicBezTo>
                <a:lnTo>
                  <a:pt x="0" y="19742"/>
                </a:lnTo>
                <a:cubicBezTo>
                  <a:pt x="0" y="20769"/>
                  <a:pt x="1456" y="21600"/>
                  <a:pt x="3246" y="21600"/>
                </a:cubicBezTo>
                <a:lnTo>
                  <a:pt x="18364" y="21600"/>
                </a:lnTo>
                <a:cubicBezTo>
                  <a:pt x="20153" y="21600"/>
                  <a:pt x="21600" y="20769"/>
                  <a:pt x="21600" y="19742"/>
                </a:cubicBezTo>
                <a:lnTo>
                  <a:pt x="21600" y="1858"/>
                </a:lnTo>
                <a:cubicBezTo>
                  <a:pt x="21600" y="831"/>
                  <a:pt x="20153" y="0"/>
                  <a:pt x="18364" y="0"/>
                </a:cubicBezTo>
                <a:lnTo>
                  <a:pt x="3246" y="0"/>
                </a:lnTo>
                <a:close/>
                <a:moveTo>
                  <a:pt x="4850" y="1432"/>
                </a:moveTo>
                <a:lnTo>
                  <a:pt x="16750" y="1432"/>
                </a:lnTo>
                <a:cubicBezTo>
                  <a:pt x="18158" y="1432"/>
                  <a:pt x="19299" y="2086"/>
                  <a:pt x="19299" y="2895"/>
                </a:cubicBezTo>
                <a:lnTo>
                  <a:pt x="19299" y="16968"/>
                </a:lnTo>
                <a:cubicBezTo>
                  <a:pt x="19299" y="17777"/>
                  <a:pt x="18158" y="18437"/>
                  <a:pt x="16750" y="18437"/>
                </a:cubicBezTo>
                <a:lnTo>
                  <a:pt x="4850" y="18437"/>
                </a:lnTo>
                <a:cubicBezTo>
                  <a:pt x="3442" y="18437"/>
                  <a:pt x="2301" y="17777"/>
                  <a:pt x="2301" y="16968"/>
                </a:cubicBezTo>
                <a:lnTo>
                  <a:pt x="2301" y="2895"/>
                </a:lnTo>
                <a:cubicBezTo>
                  <a:pt x="2301" y="2086"/>
                  <a:pt x="3442" y="1432"/>
                  <a:pt x="4850" y="1432"/>
                </a:cubicBezTo>
                <a:close/>
                <a:moveTo>
                  <a:pt x="10910" y="18958"/>
                </a:moveTo>
                <a:cubicBezTo>
                  <a:pt x="11275" y="18958"/>
                  <a:pt x="11640" y="19035"/>
                  <a:pt x="11919" y="19195"/>
                </a:cubicBezTo>
                <a:cubicBezTo>
                  <a:pt x="12476" y="19515"/>
                  <a:pt x="12476" y="20033"/>
                  <a:pt x="11919" y="20353"/>
                </a:cubicBezTo>
                <a:cubicBezTo>
                  <a:pt x="11361" y="20672"/>
                  <a:pt x="10459" y="20672"/>
                  <a:pt x="9902" y="20353"/>
                </a:cubicBezTo>
                <a:cubicBezTo>
                  <a:pt x="9344" y="20033"/>
                  <a:pt x="9344" y="19515"/>
                  <a:pt x="9902" y="19195"/>
                </a:cubicBezTo>
                <a:cubicBezTo>
                  <a:pt x="10180" y="19035"/>
                  <a:pt x="10545" y="18958"/>
                  <a:pt x="10910" y="18958"/>
                </a:cubicBezTo>
                <a:close/>
              </a:path>
            </a:pathLst>
          </a:custGeom>
          <a:solidFill>
            <a:srgbClr val="ffffff"/>
          </a:solidFill>
          <a:ln w="12600">
            <a:noFill/>
          </a:ln>
        </p:spPr>
        <p:style>
          <a:lnRef idx="0"/>
          <a:fillRef idx="0"/>
          <a:effectRef idx="0"/>
          <a:fontRef idx="minor"/>
        </p:style>
      </p:sp>
    </p:spTree>
  </p:cSld>
  <p:timing>
    <p:tnLst>
      <p:par>
        <p:cTn id="17" dur="indefinite" restart="never" nodeType="tmRoot">
          <p:childTnLst>
            <p:seq>
              <p:cTn id="18" dur="indefinite" nodeType="mainSeq">
                <p:childTnLst>
                  <p:par>
                    <p:cTn id="19" fill="hold">
                      <p:stCondLst>
                        <p:cond delay="indefinite"/>
                      </p:stCondLst>
                      <p:childTnLst>
                        <p:par>
                          <p:cTn id="20" fill="hold">
                            <p:stCondLst>
                              <p:cond delay="0"/>
                            </p:stCondLst>
                            <p:childTnLst>
                              <p:par>
                                <p:cTn id="21" nodeType="clickEffect" fill="hold" presetClass="entr" presetID="9">
                                  <p:stCondLst>
                                    <p:cond delay="0"/>
                                  </p:stCondLst>
                                  <p:childTnLst>
                                    <p:set>
                                      <p:cBhvr>
                                        <p:cTn id="22" fill="hold"/>
                                        <p:tgtEl>
                                          <p:spTgt spid="62"/>
                                        </p:tgtEl>
                                        <p:attrNameLst>
                                          <p:attrName>style.visibility</p:attrName>
                                        </p:attrNameLst>
                                      </p:cBhvr>
                                      <p:to>
                                        <p:strVal val="visible"/>
                                      </p:to>
                                    </p:set>
                                    <p:animEffect filter="dissolve" transition="in">
                                      <p:cBhvr additive="repl">
                                        <p:cTn id="23" dur="1000"/>
                                        <p:tgtEl>
                                          <p:spTgt spid="62"/>
                                        </p:tgtEl>
                                      </p:cBhvr>
                                    </p:animEffect>
                                  </p:childTnLst>
                                </p:cTn>
                              </p:par>
                            </p:childTnLst>
                          </p:cTn>
                        </p:par>
                        <p:par>
                          <p:cTn id="24" fill="hold">
                            <p:stCondLst>
                              <p:cond delay="1000"/>
                            </p:stCondLst>
                            <p:childTnLst>
                              <p:par>
                                <p:cTn id="25" nodeType="afterEffect" fill="hold" presetClass="entr" presetID="9">
                                  <p:stCondLst>
                                    <p:cond delay="0"/>
                                  </p:stCondLst>
                                  <p:childTnLst>
                                    <p:set>
                                      <p:cBhvr>
                                        <p:cTn id="26" fill="hold"/>
                                        <p:tgtEl>
                                          <p:spTgt spid="63"/>
                                        </p:tgtEl>
                                        <p:attrNameLst>
                                          <p:attrName>style.visibility</p:attrName>
                                        </p:attrNameLst>
                                      </p:cBhvr>
                                      <p:to>
                                        <p:strVal val="visible"/>
                                      </p:to>
                                    </p:set>
                                    <p:animEffect filter="dissolve" transition="in">
                                      <p:cBhvr additive="repl">
                                        <p:cTn id="27" dur="1000"/>
                                        <p:tgtEl>
                                          <p:spTgt spid="63"/>
                                        </p:tgtEl>
                                      </p:cBhvr>
                                    </p:animEffect>
                                  </p:childTnLst>
                                </p:cTn>
                              </p:par>
                            </p:childTnLst>
                          </p:cTn>
                        </p:par>
                      </p:childTnLst>
                    </p:cTn>
                  </p:par>
                  <p:par>
                    <p:cTn id="28" fill="hold">
                      <p:stCondLst>
                        <p:cond delay="indefinite"/>
                      </p:stCondLst>
                      <p:childTnLst>
                        <p:par>
                          <p:cTn id="29" fill="hold">
                            <p:stCondLst>
                              <p:cond delay="0"/>
                            </p:stCondLst>
                            <p:childTnLst>
                              <p:par>
                                <p:cTn id="30" nodeType="clickEffect" fill="hold" presetClass="entr" presetID="9">
                                  <p:stCondLst>
                                    <p:cond delay="0"/>
                                  </p:stCondLst>
                                  <p:childTnLst>
                                    <p:set>
                                      <p:cBhvr>
                                        <p:cTn id="31" fill="hold"/>
                                        <p:tgtEl>
                                          <p:spTgt spid="65"/>
                                        </p:tgtEl>
                                        <p:attrNameLst>
                                          <p:attrName>style.visibility</p:attrName>
                                        </p:attrNameLst>
                                      </p:cBhvr>
                                      <p:to>
                                        <p:strVal val="visible"/>
                                      </p:to>
                                    </p:set>
                                    <p:animEffect filter="dissolve" transition="in">
                                      <p:cBhvr additive="repl">
                                        <p:cTn id="32" dur="1000"/>
                                        <p:tgtEl>
                                          <p:spTgt spid="65"/>
                                        </p:tgtEl>
                                      </p:cBhvr>
                                    </p:animEffect>
                                  </p:childTnLst>
                                </p:cTn>
                              </p:par>
                            </p:childTnLst>
                          </p:cTn>
                        </p:par>
                        <p:par>
                          <p:cTn id="33" fill="hold">
                            <p:stCondLst>
                              <p:cond delay="1000"/>
                            </p:stCondLst>
                            <p:childTnLst>
                              <p:par>
                                <p:cTn id="34" nodeType="afterEffect" fill="hold" presetClass="entr" presetID="9">
                                  <p:stCondLst>
                                    <p:cond delay="0"/>
                                  </p:stCondLst>
                                  <p:childTnLst>
                                    <p:set>
                                      <p:cBhvr>
                                        <p:cTn id="35" fill="hold"/>
                                        <p:tgtEl>
                                          <p:spTgt spid="64"/>
                                        </p:tgtEl>
                                        <p:attrNameLst>
                                          <p:attrName>style.visibility</p:attrName>
                                        </p:attrNameLst>
                                      </p:cBhvr>
                                      <p:to>
                                        <p:strVal val="visible"/>
                                      </p:to>
                                    </p:set>
                                    <p:animEffect filter="dissolve" transition="in">
                                      <p:cBhvr additive="repl">
                                        <p:cTn id="36" dur="1000"/>
                                        <p:tgtEl>
                                          <p:spTgt spid="64"/>
                                        </p:tgtEl>
                                      </p:cBhvr>
                                    </p:animEffec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22" presetSubtype="4">
                                  <p:stCondLst>
                                    <p:cond delay="0"/>
                                  </p:stCondLst>
                                  <p:childTnLst>
                                    <p:set>
                                      <p:cBhvr>
                                        <p:cTn id="40" fill="hold"/>
                                        <p:tgtEl>
                                          <p:spTgt spid="69"/>
                                        </p:tgtEl>
                                        <p:attrNameLst>
                                          <p:attrName>style.visibility</p:attrName>
                                        </p:attrNameLst>
                                      </p:cBhvr>
                                      <p:to>
                                        <p:strVal val="visible"/>
                                      </p:to>
                                    </p:set>
                                    <p:animEffect filter="wipe(down)" transition="out">
                                      <p:cBhvr additive="repl">
                                        <p:cTn id="41" dur="1000"/>
                                        <p:tgtEl>
                                          <p:spTgt spid="69"/>
                                        </p:tgtEl>
                                      </p:cBhvr>
                                    </p:animEffect>
                                  </p:childTnLst>
                                </p:cTn>
                              </p:par>
                            </p:childTnLst>
                          </p:cTn>
                        </p:par>
                        <p:par>
                          <p:cTn id="42" fill="hold">
                            <p:stCondLst>
                              <p:cond delay="1000"/>
                            </p:stCondLst>
                            <p:childTnLst>
                              <p:par>
                                <p:cTn id="43" nodeType="afterEffect" fill="hold" presetClass="entr" presetID="22" presetSubtype="8">
                                  <p:stCondLst>
                                    <p:cond delay="400"/>
                                  </p:stCondLst>
                                  <p:childTnLst>
                                    <p:set>
                                      <p:cBhvr>
                                        <p:cTn id="44" fill="hold"/>
                                        <p:tgtEl>
                                          <p:spTgt spid="68"/>
                                        </p:tgtEl>
                                        <p:attrNameLst>
                                          <p:attrName>style.visibility</p:attrName>
                                        </p:attrNameLst>
                                      </p:cBhvr>
                                      <p:to>
                                        <p:strVal val="visible"/>
                                      </p:to>
                                    </p:set>
                                    <p:animEffect filter="wipe(left)" transition="in">
                                      <p:cBhvr additive="repl">
                                        <p:cTn id="45" dur="1000"/>
                                        <p:tgtEl>
                                          <p:spTgt spid="68"/>
                                        </p:tgtEl>
                                      </p:cBhvr>
                                    </p:animEffect>
                                  </p:childTnLst>
                                </p:cTn>
                              </p:par>
                            </p:childTnLst>
                          </p:cTn>
                        </p:par>
                        <p:par>
                          <p:cTn id="46" fill="hold">
                            <p:stCondLst>
                              <p:cond delay="2400"/>
                            </p:stCondLst>
                            <p:childTnLst>
                              <p:par>
                                <p:cTn id="47" nodeType="afterEffect" fill="hold" presetClass="entr" presetID="22" presetSubtype="2">
                                  <p:stCondLst>
                                    <p:cond delay="100"/>
                                  </p:stCondLst>
                                  <p:childTnLst>
                                    <p:set>
                                      <p:cBhvr>
                                        <p:cTn id="48" fill="hold"/>
                                        <p:tgtEl>
                                          <p:spTgt spid="67"/>
                                        </p:tgtEl>
                                        <p:attrNameLst>
                                          <p:attrName>style.visibility</p:attrName>
                                        </p:attrNameLst>
                                      </p:cBhvr>
                                      <p:to>
                                        <p:strVal val="visible"/>
                                      </p:to>
                                    </p:set>
                                    <p:animEffect filter="wipe(right)" transition="out">
                                      <p:cBhvr additive="repl">
                                        <p:cTn id="49" dur="1000"/>
                                        <p:tgtEl>
                                          <p:spTgt spid="67"/>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LibreOffice/5.1.1.3$MacOSX_X86_64 LibreOffice_project/89f508ef3ecebd2cfb8e1def0f0ba9a803b88a6d</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2016-03-14T15:29:48Z</dcterms:modified>
  <cp:revision>1</cp:revision>
  <dc:subject/>
  <dc:title/>
</cp:coreProperties>
</file>