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2" r:id="rId5"/>
    <p:sldId id="261" r:id="rId6"/>
    <p:sldId id="257" r:id="rId7"/>
    <p:sldId id="267" r:id="rId8"/>
    <p:sldId id="276" r:id="rId9"/>
    <p:sldId id="259" r:id="rId10"/>
    <p:sldId id="263" r:id="rId11"/>
    <p:sldId id="266" r:id="rId12"/>
    <p:sldId id="271" r:id="rId13"/>
    <p:sldId id="270" r:id="rId14"/>
    <p:sldId id="272" r:id="rId15"/>
    <p:sldId id="274" r:id="rId16"/>
    <p:sldId id="275" r:id="rId17"/>
    <p:sldId id="260" r:id="rId18"/>
    <p:sldId id="26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EEF1-C87E-4DA2-B93C-F1CD21ED7CA1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71718-C1E3-4A74-9A29-BF84605D60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7EC60-06CC-483C-9365-53538965D4FC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997CC-CC47-40D3-9066-86B4AE26F9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655E7-B86B-4436-B3BC-04A1A5638B07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ECC6-52C7-480E-B508-973C623FC0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324A-1213-49A1-8C1C-519F52466719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6B799-A248-4733-B11E-DE0A51AD66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39557-8E69-48CD-ABB7-07770ED65213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2B01-4F3D-48D0-BD67-69AE9122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8A6CB-4398-4968-B2F9-5E16B1E0BDC1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754F-EC97-4CAF-855F-9EB59255C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AC26-BAAF-451F-908C-85EFBC7FCBC9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9C7B-3F43-4B5C-9B28-69E71B8F92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EF73D-59F7-4444-B43F-7B162793E4AB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12319-089B-43AF-98E9-DE3BDA0E2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04AC8-9DEE-4080-9A8B-24AF4321ED91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A02FE-6F9E-4131-92A9-146F2CC7DC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F3DC-4BFB-419B-82AF-40B870B38F01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11752-3F24-4788-9581-ACD24C19D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58F19-039B-46B0-AD9B-B61C5A8642B0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A5CF-320B-48DF-845D-88340BD651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91884D-D9CB-4860-8893-85A5594C4037}" type="datetimeFigureOut">
              <a:rPr lang="zh-CN" altLang="en-US"/>
              <a:pPr>
                <a:defRPr/>
              </a:pPr>
              <a:t>2017/9/30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03D1E4-D23A-4FC8-A3F6-C68E239CB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春江花月夜 张若虚 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898989"/>
                </a:solidFill>
              </a:rPr>
              <a:t>分析诗歌所呈现的意境以及由此所寄托的思想感情。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zh-CN" altLang="en-US" sz="3200" dirty="0"/>
              <a:t>难词注解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鸿雁句：鸿雁不停地远飞，仍飞不出无边的月光。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鱼龙句：水在月光下空明澄澈，可以清楚地看到鱼水底翻腾，泛起波纹。鱼龙：鱼。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相闻：互通音信。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逐：追随。月华：月光。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闲潭：幽静的水潭。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复西斜：此中“斜”应为押韵读作“</a:t>
            </a:r>
            <a:r>
              <a:rPr lang="en-US" altLang="zh-CN" sz="2400" dirty="0" err="1"/>
              <a:t>xiá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碣石：山名，在今河北乐亭西南。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潇湘：潇水和湘水在湖南零陵河流，称为潇湘，北入洞庭湖。碣石潇湘一南一北，相距遥远。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无限路：极言离人相距之远。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乘月：趁着月光。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摇情：激荡情思，犹言牵情。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落月句：落月的余晖洒落在江边树林中，水中的树影和着离人的情思一起摇荡。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sz="3600" dirty="0"/>
              <a:t>诗词欣赏 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以江边的送别场景作为触发，抒写游子思归的离别之情。诗人描写皓月当空，月光就像一根根丝线牵着离人的思念。诗人想象月光中思妇在家中的情境，以月光西斜，落入海中，发出游人不归，离情伴随月光空洒万里江面的感叹。</a:t>
            </a:r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诗歌紧扣春夜里江、花、月的背景来写，而又以月为主体。“月”是诗中情景兼融之物，它跳动着诗人的脉搏，在全诗中犹如一条生命纽带，通贯上下，诗情随着月轮的生落而起伏曲折。月在一夜之间经历了升起</a:t>
            </a:r>
            <a:r>
              <a:rPr lang="en-US" altLang="zh-CN" sz="2400" dirty="0"/>
              <a:t>—</a:t>
            </a:r>
            <a:r>
              <a:rPr lang="zh-CN" altLang="en-US" sz="2400" dirty="0"/>
              <a:t>高悬</a:t>
            </a:r>
            <a:r>
              <a:rPr lang="en-US" altLang="zh-CN" sz="2400" dirty="0"/>
              <a:t>—</a:t>
            </a:r>
            <a:r>
              <a:rPr lang="zh-CN" altLang="en-US" sz="2400" dirty="0"/>
              <a:t>西斜</a:t>
            </a:r>
            <a:r>
              <a:rPr lang="en-US" altLang="zh-CN" sz="2400" dirty="0"/>
              <a:t>—</a:t>
            </a:r>
            <a:r>
              <a:rPr lang="zh-CN" altLang="en-US" sz="2400" dirty="0"/>
              <a:t>落下的过程。在月的照耀下，江水、沙滩、天空、原野、枫树、花林、飞霜、白沙、扁舟、高楼、镜台、砧石、长飞的鸿雁、潜跃的鱼龙，不眠的思妇以及漂泊的游子，组成了完整的诗歌形象，展现出一幅充满人生哲理与生活情趣的画卷。这幅画卷在色调上是以淡寓浓，虽用水墨勾勒点染，但“墨分五彩”，从黑白相辅、虚实相生中显出绚烂多彩的艺术效果，宛如一幅淡雅的中国水墨画，体现出春江花月夜清幽的意境美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全诗结构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春江花月夜</a:t>
            </a:r>
            <a:r>
              <a:rPr lang="en-US" altLang="zh-CN" sz="2400" dirty="0"/>
              <a:t>》</a:t>
            </a:r>
            <a:r>
              <a:rPr lang="zh-CN" altLang="en-US" sz="2400" dirty="0"/>
              <a:t>的章法结构，以整齐为基调，以错杂显变化。三十六行诗，共分为九组，每四句一小组，一组三韵，另一组必定转用另一韵，像九首绝句。这是它整齐的一面。它的错综复杂，则体现在九个韵脚的平仄变化。开头一、三组用平韵，二、四组用仄韵，随后五六七八组皆用平韵，最后用仄韵结束，错落穿插，声调整齐而不呆板。在句式上，大量使用排比句、对偶句和流水对，起承转合皆妙，文章气韵无穷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排律指长篇的律诗，按照一般律诗的格式加以铺排延长而成，又称长律。每首至少十</a:t>
            </a:r>
            <a:r>
              <a:rPr lang="zh-CN" altLang="en-US"/>
              <a:t>句，除</a:t>
            </a:r>
            <a:r>
              <a:rPr lang="zh-CN" altLang="en-US" dirty="0"/>
              <a:t>首尾两联外，中间各联都须</a:t>
            </a:r>
            <a:r>
              <a:rPr lang="zh-CN" altLang="en-US"/>
              <a:t>对仗。亦可隔句相对，称为扇对。扇对，凡律诗中的对仗句子，上一联与下一联相对，也就是两联四句的第一句对第三句，第二句对第四句的，称为“扇对”，又叫“隔句对”。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诗歌译文</a:t>
            </a:r>
            <a:r>
              <a:rPr lang="en-US" altLang="zh-CN" sz="3200" dirty="0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春天的江潮水势浩荡，与大海连成一片，一轮明月从海上升起，好像与潮水一起涌出来。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月光照耀着春江，随着波浪闪耀千万里，所有地方的春江都有明亮的月光。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江水曲曲折折地绕着花草丛生的原野流淌，月光照射着开遍鲜花的树林好像细密的雪珠在闪烁。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月色如霜，所以霜飞无从觉察。洲上的白沙和月色融合在一起，看不分明。</a:t>
            </a: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江水、天空成一色，没有一点微小灰尘，明亮的天空中只有一轮孤月高悬空中。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诗歌译文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江边上什么人最初看见月亮，江上的月亮哪一年最初照耀着人？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人生一代代地无穷无尽，只有江上的月亮一年年地总是相像。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不知江上的月亮等待着什么人，只见长江不断地一直运输着流水。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32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诗歌译文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游子像一片白云缓缓地离去，只剩下思妇站在离别的青枫浦不胜忧愁。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哪家的游子今晚坐着小船在漂流？什么地方有人在明月照耀的楼上相思？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可怜楼上不停移动的月光，应该照耀着离人的梳妆台。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月光照进思妇的门帘，卷不走，照在她的捣衣砧上，拂不掉。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z="3200" dirty="0"/>
              <a:t>诗歌译文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这时互相望着月亮可是互相听不到声音，我希望随着月光流去照耀着您。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鸿雁不停地飞翔，而不能飞出无边的月光；月照江面，鱼龙在水中跳跃，激起阵阵波纹。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昨天夜里梦见花落闲潭，可惜的是春天过了一半自己还不能回家。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江水带着春光将要流尽，水潭上的月亮又要西落。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斜月慢慢下沉，藏在海雾里，碣石与潇湘的离人距离无限遥远。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dirty="0"/>
              <a:t>不知有几人能趁着月光回家，唯有那西落的月亮摇荡着离情，洒满了江边的树林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张若虚（约</a:t>
            </a:r>
            <a:r>
              <a:rPr lang="en-US" altLang="zh-CN" sz="2400" dirty="0"/>
              <a:t>660—</a:t>
            </a:r>
            <a:r>
              <a:rPr lang="zh-CN" altLang="en-US" sz="2400" dirty="0"/>
              <a:t>约</a:t>
            </a:r>
            <a:r>
              <a:rPr lang="en-US" altLang="zh-CN" sz="2400" dirty="0"/>
              <a:t>720</a:t>
            </a:r>
            <a:r>
              <a:rPr lang="zh-CN" altLang="en-US" sz="2400" dirty="0"/>
              <a:t>），唐代诗人。扬州（今属江苏）人。曾任兖州兵曹。生卒年、字号均不详。唐中宗时（</a:t>
            </a:r>
            <a:r>
              <a:rPr lang="en-US" altLang="zh-CN" sz="2400" dirty="0"/>
              <a:t>705-707</a:t>
            </a:r>
            <a:r>
              <a:rPr lang="zh-CN" altLang="en-US" sz="2400" dirty="0"/>
              <a:t>）中，与贺知章、张旭、包融并称“吴中四士”。张若虚的诗仅存二首于</a:t>
            </a:r>
            <a:r>
              <a:rPr lang="en-US" altLang="zh-CN" sz="2400" dirty="0"/>
              <a:t>《</a:t>
            </a:r>
            <a:r>
              <a:rPr lang="zh-CN" altLang="en-US" sz="2400" dirty="0"/>
              <a:t>全唐诗</a:t>
            </a:r>
            <a:r>
              <a:rPr lang="en-US" altLang="zh-CN" sz="2400" dirty="0"/>
              <a:t>》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r>
              <a:rPr lang="en-US" altLang="zh-CN" sz="2400" dirty="0"/>
              <a:t>《</a:t>
            </a:r>
            <a:r>
              <a:rPr lang="zh-CN" altLang="en-US" sz="2400" dirty="0"/>
              <a:t>春江花月夜</a:t>
            </a:r>
            <a:r>
              <a:rPr lang="en-US" altLang="zh-CN" sz="2400" dirty="0"/>
              <a:t>》</a:t>
            </a:r>
            <a:r>
              <a:rPr lang="zh-CN" altLang="en-US" sz="2400" dirty="0"/>
              <a:t>是一篇脍炙人口的名作，抒写真挚动人的离情别绪及富有哲理意味的人生感慨，语言清新优美，韵律宛转悠扬，给人以澄澈空明、清丽自然的感觉。</a:t>
            </a: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/>
          <a:lstStyle/>
          <a:p>
            <a:r>
              <a:rPr lang="zh-CN" altLang="en-US" sz="3200" dirty="0"/>
              <a:t>唐朝初期历史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/>
          <a:lstStyle/>
          <a:p>
            <a:r>
              <a:rPr lang="en-US" sz="2400" dirty="0"/>
              <a:t>617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月，唐国公李渊发动晋阳兵变，拥立隋炀帝之孙杨侑为隋恭帝，自己进封唐王。</a:t>
            </a:r>
            <a:r>
              <a:rPr lang="en-US" sz="2400" dirty="0"/>
              <a:t>618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月，杨侑禅位于李渊，定国号为</a:t>
            </a:r>
            <a:r>
              <a:rPr lang="en-US" sz="2400" dirty="0"/>
              <a:t>“</a:t>
            </a:r>
            <a:r>
              <a:rPr lang="zh-CN" altLang="en-US" sz="2400" dirty="0"/>
              <a:t>唐</a:t>
            </a:r>
            <a:r>
              <a:rPr lang="en-US" sz="2400" dirty="0"/>
              <a:t>”</a:t>
            </a:r>
            <a:r>
              <a:rPr lang="zh-CN" altLang="en-US" sz="2400" dirty="0"/>
              <a:t>，定都长安。公元</a:t>
            </a:r>
            <a:r>
              <a:rPr lang="en-US" sz="2400" dirty="0"/>
              <a:t>626</a:t>
            </a:r>
            <a:r>
              <a:rPr lang="zh-CN" altLang="en-US" sz="2400" dirty="0"/>
              <a:t>年，秦王李世民发动玄武门之变，杀了太子李建成，逼李渊禅位。李世民即唐太宗，开创“贞观之治”的盛世局面。</a:t>
            </a:r>
            <a:r>
              <a:rPr lang="en-US" altLang="zh-CN" sz="2400" dirty="0"/>
              <a:t>649</a:t>
            </a:r>
            <a:r>
              <a:rPr lang="zh-CN" altLang="en-US" sz="2400" dirty="0"/>
              <a:t>年，唐高宗李治即位，开创“永徽之治”的局面，这时唐代的版图最大，东起朝鲜半岛，西临咸海，，北至贝加尔湖，南至越南横山。从</a:t>
            </a:r>
            <a:r>
              <a:rPr lang="en-US" sz="2400" dirty="0"/>
              <a:t>656</a:t>
            </a:r>
            <a:r>
              <a:rPr lang="zh-CN" altLang="en-US" sz="2400" dirty="0"/>
              <a:t>年起，武则天与高宗并称“二圣”。</a:t>
            </a:r>
            <a:r>
              <a:rPr lang="en-US" altLang="zh-CN" sz="2400" dirty="0"/>
              <a:t>683</a:t>
            </a:r>
            <a:r>
              <a:rPr lang="zh-CN" altLang="en-US" sz="2400" dirty="0"/>
              <a:t>唐中宗李显即位，不久被武则天废为庐陵王，唐睿宗李旦继位。</a:t>
            </a:r>
            <a:r>
              <a:rPr lang="en-US" sz="2400" dirty="0"/>
              <a:t>690</a:t>
            </a:r>
            <a:r>
              <a:rPr lang="zh-CN" altLang="en-US" sz="2400" dirty="0"/>
              <a:t>年，武则天改国号为周，即武周，定都洛阳。</a:t>
            </a:r>
            <a:r>
              <a:rPr lang="en-US" sz="2400" dirty="0"/>
              <a:t>705</a:t>
            </a:r>
            <a:r>
              <a:rPr lang="zh-CN" altLang="en-US" sz="2400" dirty="0"/>
              <a:t>年，武则天退位，中宗李显复位，恢复了唐朝的政权。</a:t>
            </a:r>
            <a:r>
              <a:rPr lang="en-US" sz="2400" dirty="0"/>
              <a:t>710</a:t>
            </a:r>
            <a:r>
              <a:rPr lang="zh-CN" altLang="en-US" sz="2400" dirty="0"/>
              <a:t>年，欲谋篡权的韦皇后毒杀中宗，李旦之子李隆基在姑母太平公主（睿宗妹）协助下拥立李旦复位。</a:t>
            </a:r>
            <a:r>
              <a:rPr lang="en-US" sz="2400" dirty="0"/>
              <a:t>712</a:t>
            </a:r>
            <a:r>
              <a:rPr lang="zh-CN" altLang="en-US" sz="2400" dirty="0"/>
              <a:t>年，睿宗让位于唐玄宗李隆基，开创</a:t>
            </a:r>
            <a:r>
              <a:rPr lang="en-US" sz="2400" dirty="0"/>
              <a:t>“</a:t>
            </a:r>
            <a:r>
              <a:rPr lang="zh-CN" altLang="en-US" sz="2400" dirty="0"/>
              <a:t>开元盛世</a:t>
            </a:r>
            <a:r>
              <a:rPr lang="en-US" sz="2400" dirty="0"/>
              <a:t>”</a:t>
            </a:r>
            <a:r>
              <a:rPr lang="zh-CN" altLang="en-US" sz="2400" dirty="0"/>
              <a:t>。</a:t>
            </a:r>
          </a:p>
          <a:p>
            <a:endParaRPr lang="zh-CN" altLang="en-US" sz="1800" dirty="0"/>
          </a:p>
          <a:p>
            <a:endParaRPr lang="zh-CN" altLang="en-US" sz="1800" dirty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654032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唐朝的诗歌（</a:t>
            </a:r>
            <a:r>
              <a:rPr lang="en-US" altLang="zh-CN" sz="3200" dirty="0"/>
              <a:t>618—907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唐朝诗歌空前繁荣。南朝的“声律说”兴起， “四声”的区分，“平仄”的运用、“对仗”的追求，使得唐朝出现了韵律美和写作技法。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初唐：陈子昂、张若虚。陈子昂反对南朝缺乏真情实感和充实内容的“浮艳”诗风，他的诗歌内容充实、感情丰富、语言刚健质朴，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盛唐：孟浩然的田园诗、岑参的边塞诗以及李白和杜甫的诗歌。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中唐：白居易提出“诗歌合为事而作”，诗歌要反映现实生活，他的诗歌语言通俗，传播广泛。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晚唐：杜牧，李商隐：他们的咏史诗歌，借古讽今，感人泪下。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zh-CN" altLang="en-US" sz="3200"/>
              <a:t>意境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意境是指抒情性作品中所呈现的的那种情景交融、虚实相生的形象系统，及其所诱发和开拓的审美想象空间。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sz="3200"/>
              <a:t>难词注解</a:t>
            </a:r>
            <a:r>
              <a:rPr lang="en-US" altLang="zh-CN" sz="3200"/>
              <a:t>1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滟滟：月光随波荡漾的样子。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芳甸：散发着芬芳的郊野。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霰：冰粒，形容月光下晶莹洁白的春花。</a:t>
            </a:r>
          </a:p>
          <a:p>
            <a:pPr eaLnBrk="1" hangingPunct="1"/>
            <a:r>
              <a:rPr lang="zh-CN" altLang="en-US" sz="2400" dirty="0"/>
              <a:t>流霜：飞霜，古人以为霜和雪一样，是从空中落下来的，所以叫流霜。这里比喻月光皎洁如霜，在空中流荡。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纤尘：微细的灰尘。皎：洁白，明亮。</a:t>
            </a:r>
          </a:p>
          <a:p>
            <a:pPr eaLnBrk="1" hangingPunct="1"/>
            <a:r>
              <a:rPr lang="zh-CN" altLang="en-US" sz="2400" dirty="0"/>
              <a:t>月轮：指月亮，因为月圆时象车轮，所以称为月轮。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诗词欣赏一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诗歌将春夜江、花、月巧妙结合，写出春江入海处明月初升，江天一色的空灵景色，再将画面往内地延伸，线面结合，描写皎月当空，月光倾泻千里江面，将沙洲，花林都笼罩其中的如梦如幻、空灵迷离的境界。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3A48-0B49-4562-9704-54E1DA15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D3906-492E-4B12-9D3A-1FCA455D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接着，从时间上从古至今，表现如此景色伴随江边的离情别绪代代流传，从而融诗情画意和哲理为一体。</a:t>
            </a:r>
          </a:p>
        </p:txBody>
      </p:sp>
    </p:spTree>
    <p:extLst>
      <p:ext uri="{BB962C8B-B14F-4D97-AF65-F5344CB8AC3E}">
        <p14:creationId xmlns:p14="http://schemas.microsoft.com/office/powerpoint/2010/main" val="237352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zh-CN" altLang="en-US" sz="3200"/>
              <a:t>分析“月”的拟人手法</a:t>
            </a:r>
            <a:endParaRPr lang="zh-CN" altLang="en-US" sz="3200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悠悠：渺茫、深远。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青枫浦：在湖南省浏阳境内，这里泛指水边送别之地。浦上：水边。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明月楼：月夜下的闺楼。这里指闺中思妇。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月徘徊：指月光偏照闺楼，徘徊不去，令人不胜其相思之苦。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离人：此处指思妇。妆镜台：梳妆台。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玉户：形容楼阁华丽，以玉石镶嵌。这里指思妇的住所。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捣衣砧（</a:t>
            </a:r>
            <a:r>
              <a:rPr lang="en-US" altLang="zh-CN" sz="2400" dirty="0" err="1"/>
              <a:t>zhēn</a:t>
            </a:r>
            <a:r>
              <a:rPr lang="en-US" altLang="zh-CN" sz="2400" dirty="0"/>
              <a:t> </a:t>
            </a:r>
            <a:r>
              <a:rPr lang="zh-CN" altLang="en-US" sz="2400" dirty="0"/>
              <a:t>）：捣衣石、捶布石。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400" dirty="0"/>
              <a:t>卷不去；拂还来：指月光引起思妇烦恼，难以排遣。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1963</Words>
  <Application>Microsoft Office PowerPoint</Application>
  <PresentationFormat>全屏显示(4:3)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Calibri</vt:lpstr>
      <vt:lpstr>Office 主题​​</vt:lpstr>
      <vt:lpstr>春江花月夜 张若虚 </vt:lpstr>
      <vt:lpstr>作者简介</vt:lpstr>
      <vt:lpstr>唐朝初期历史</vt:lpstr>
      <vt:lpstr>唐朝的诗歌（618—907）</vt:lpstr>
      <vt:lpstr>意境</vt:lpstr>
      <vt:lpstr>难词注解1</vt:lpstr>
      <vt:lpstr>诗词欣赏一</vt:lpstr>
      <vt:lpstr>PowerPoint 演示文稿</vt:lpstr>
      <vt:lpstr>分析“月”的拟人手法</vt:lpstr>
      <vt:lpstr>难词注解3</vt:lpstr>
      <vt:lpstr>诗词欣赏 二</vt:lpstr>
      <vt:lpstr>PowerPoint 演示文稿</vt:lpstr>
      <vt:lpstr>全诗结构</vt:lpstr>
      <vt:lpstr>排律</vt:lpstr>
      <vt:lpstr>诗歌译文1</vt:lpstr>
      <vt:lpstr>诗歌译文2</vt:lpstr>
      <vt:lpstr>诗歌译文3</vt:lpstr>
      <vt:lpstr>诗歌译文4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Samuel Shu</cp:lastModifiedBy>
  <cp:revision>52</cp:revision>
  <dcterms:created xsi:type="dcterms:W3CDTF">2014-02-14T14:24:17Z</dcterms:created>
  <dcterms:modified xsi:type="dcterms:W3CDTF">2017-09-30T03:27:39Z</dcterms:modified>
</cp:coreProperties>
</file>