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370"/>
    <a:srgbClr val="282C33"/>
    <a:srgbClr val="98C3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6327"/>
  </p:normalViewPr>
  <p:slideViewPr>
    <p:cSldViewPr snapToGrid="0">
      <p:cViewPr>
        <p:scale>
          <a:sx n="71" d="100"/>
          <a:sy n="71" d="100"/>
        </p:scale>
        <p:origin x="1456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922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3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6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1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71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3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9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1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0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8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mr_t_in_dc/2948672690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v.org/" TargetMode="External"/><Relationship Id="rId2" Type="http://schemas.openxmlformats.org/officeDocument/2006/relationships/hyperlink" Target="https://pillow.readthedocs.io/en/stable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scikit-image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fish&#10;&#10;Description automatically generated">
            <a:extLst>
              <a:ext uri="{FF2B5EF4-FFF2-40B4-BE49-F238E27FC236}">
                <a16:creationId xmlns:a16="http://schemas.microsoft.com/office/drawing/2014/main" id="{6B5A8F2C-BC7E-2B96-4981-F6FD0677D5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321" b="1600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847BC-3D45-2107-4D65-293087E83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91" y="2633933"/>
            <a:ext cx="8039818" cy="1643572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I</a:t>
            </a:r>
            <a:r>
              <a:rPr lang="en-NO">
                <a:solidFill>
                  <a:srgbClr val="FFFFFF"/>
                </a:solidFill>
              </a:rPr>
              <a:t>mages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806AB-E2FD-FD88-7EB2-1586AAB4A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556" y="5272809"/>
            <a:ext cx="8442384" cy="725018"/>
          </a:xfrm>
        </p:spPr>
        <p:txBody>
          <a:bodyPr>
            <a:normAutofit/>
          </a:bodyPr>
          <a:lstStyle/>
          <a:p>
            <a:r>
              <a:rPr lang="en-NO">
                <a:solidFill>
                  <a:srgbClr val="FFFFFF"/>
                </a:solidFill>
              </a:rPr>
              <a:t>A crash course in image processing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74435AC-FEE1-784E-4D9A-4F1B66D54CF8}"/>
              </a:ext>
            </a:extLst>
          </p:cNvPr>
          <p:cNvSpPr txBox="1"/>
          <p:nvPr/>
        </p:nvSpPr>
        <p:spPr>
          <a:xfrm>
            <a:off x="10005184" y="6657944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NO" sz="700">
                <a:solidFill>
                  <a:srgbClr val="FFFFFF"/>
                </a:solidFill>
                <a:hlinkClick r:id="rId3" tooltip="https://www.flickr.com/photos/mr_t_in_dc/294867269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NO" sz="700">
                <a:solidFill>
                  <a:srgbClr val="FFFFFF"/>
                </a:solidFill>
              </a:rPr>
              <a:t> by Unknown Author is licensed under </a:t>
            </a:r>
            <a:r>
              <a:rPr lang="en-NO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NO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36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FD040-C69B-1DDA-CC2F-0AA06298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Images can be represented as functions f(x, 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936F0-39B1-26C9-1351-313787034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a grayscale image, each pixel would have an intensity between 0 and 255, with 0 being black and 255 being white.</a:t>
            </a:r>
            <a:endParaRPr lang="en-NO" dirty="0"/>
          </a:p>
        </p:txBody>
      </p:sp>
      <p:pic>
        <p:nvPicPr>
          <p:cNvPr id="1026" name="Picture 2" descr="Grayscale Pixel Values">
            <a:extLst>
              <a:ext uri="{FF2B5EF4-FFF2-40B4-BE49-F238E27FC236}">
                <a16:creationId xmlns:a16="http://schemas.microsoft.com/office/drawing/2014/main" id="{7B10559C-20CB-2081-50EC-5604C2D1A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251" y="2914622"/>
            <a:ext cx="3760230" cy="282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D5767C-77BC-727F-0F0C-BD0A249A4F52}"/>
              </a:ext>
            </a:extLst>
          </p:cNvPr>
          <p:cNvSpPr txBox="1"/>
          <p:nvPr/>
        </p:nvSpPr>
        <p:spPr>
          <a:xfrm>
            <a:off x="8377881" y="6308999"/>
            <a:ext cx="3560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ai.stanford.edu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/~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syyeung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cvweb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/tutorial1.html</a:t>
            </a:r>
            <a:endParaRPr lang="en-NO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6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FD040-C69B-1DDA-CC2F-0AA06298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Images can be represented as functions f(x, 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936F0-39B1-26C9-1351-313787034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color</a:t>
            </a:r>
            <a:r>
              <a:rPr lang="en-GB" dirty="0"/>
              <a:t> image is just a simple extension of this. </a:t>
            </a:r>
          </a:p>
          <a:p>
            <a:r>
              <a:rPr lang="en-GB" dirty="0"/>
              <a:t>Using an RGB image as an example, the </a:t>
            </a:r>
            <a:r>
              <a:rPr lang="en-GB" dirty="0" err="1"/>
              <a:t>colors</a:t>
            </a:r>
            <a:r>
              <a:rPr lang="en-GB" dirty="0"/>
              <a:t> are constructed from a combination of Red, Green, and Blue (RGB). </a:t>
            </a:r>
          </a:p>
          <a:p>
            <a:r>
              <a:rPr lang="en-GB" dirty="0"/>
              <a:t>Therefore, each pixel of the image has three channels and is represented as a 1x3 vector.</a:t>
            </a:r>
            <a:endParaRPr lang="en-NO" dirty="0"/>
          </a:p>
        </p:txBody>
      </p:sp>
      <p:pic>
        <p:nvPicPr>
          <p:cNvPr id="3074" name="Picture 2" descr="Color Image as a Function">
            <a:extLst>
              <a:ext uri="{FF2B5EF4-FFF2-40B4-BE49-F238E27FC236}">
                <a16:creationId xmlns:a16="http://schemas.microsoft.com/office/drawing/2014/main" id="{60520877-FADB-6489-C2B6-9653DA3BD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888" y="4060583"/>
            <a:ext cx="3011616" cy="184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lor Pixel Values">
            <a:extLst>
              <a:ext uri="{FF2B5EF4-FFF2-40B4-BE49-F238E27FC236}">
                <a16:creationId xmlns:a16="http://schemas.microsoft.com/office/drawing/2014/main" id="{6A5BAC0E-E498-8BFC-7446-A7F1A6D2B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755" y="3986262"/>
            <a:ext cx="3510434" cy="199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3181EB-854B-F957-627D-98A5C98ED03E}"/>
              </a:ext>
            </a:extLst>
          </p:cNvPr>
          <p:cNvSpPr txBox="1"/>
          <p:nvPr/>
        </p:nvSpPr>
        <p:spPr>
          <a:xfrm>
            <a:off x="8377881" y="6308999"/>
            <a:ext cx="3560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ai.stanford.edu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/~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syyeung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cvweb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/tutorial1.html</a:t>
            </a:r>
            <a:endParaRPr lang="en-NO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29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72B96-0F20-07AE-3A11-46DD61E0D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apple-system"/>
              </a:rPr>
              <a:t>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 Python Imaging Library that adds image processing capabilities to your Python interpreter.</a:t>
            </a:r>
          </a:p>
          <a:p>
            <a:endParaRPr lang="en-GB" dirty="0">
              <a:solidFill>
                <a:srgbClr val="000000"/>
              </a:solidFill>
              <a:latin typeface="-apple-system"/>
            </a:endParaRP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apple-system"/>
                <a:hlinkClick r:id="rId2"/>
              </a:rPr>
              <a:t>https://pillow.readthedocs.io/en/stable/index.html</a:t>
            </a:r>
            <a:endParaRPr lang="en-GB" dirty="0">
              <a:solidFill>
                <a:srgbClr val="000000"/>
              </a:solidFill>
              <a:latin typeface="-apple-system"/>
            </a:endParaRPr>
          </a:p>
          <a:p>
            <a:endParaRPr lang="en-GB" b="0" i="0" u="none" strike="noStrike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GB" dirty="0">
              <a:solidFill>
                <a:srgbClr val="000000"/>
              </a:solidFill>
              <a:latin typeface="-apple-system"/>
            </a:endParaRP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Oth</a:t>
            </a:r>
            <a:r>
              <a:rPr lang="en-GB" dirty="0">
                <a:solidFill>
                  <a:srgbClr val="000000"/>
                </a:solidFill>
                <a:latin typeface="-apple-system"/>
              </a:rPr>
              <a:t>er (more advanced) alternatives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 for those who are interested: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solidFill>
                  <a:srgbClr val="000000"/>
                </a:solidFill>
                <a:latin typeface="-apple-system"/>
              </a:rPr>
              <a:t>OpenCV: </a:t>
            </a:r>
            <a:r>
              <a:rPr lang="en-GB" dirty="0">
                <a:solidFill>
                  <a:srgbClr val="000000"/>
                </a:solidFill>
                <a:latin typeface="-apple-system"/>
                <a:hlinkClick r:id="rId3"/>
              </a:rPr>
              <a:t>https://opencv.org</a:t>
            </a:r>
            <a:endParaRPr lang="en-GB" dirty="0">
              <a:solidFill>
                <a:srgbClr val="000000"/>
              </a:solidFill>
              <a:latin typeface="-apple-system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solidFill>
                  <a:srgbClr val="000000"/>
                </a:solidFill>
                <a:latin typeface="-apple-system"/>
              </a:rPr>
              <a:t>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cikit-image: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apple-system"/>
                <a:hlinkClick r:id="rId4"/>
              </a:rPr>
              <a:t>https://scikit-image.org</a:t>
            </a:r>
            <a:endParaRPr lang="en-GB" b="0" i="0" u="none" strike="noStrike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GB" b="0" i="0" u="none" strike="noStrike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NO" dirty="0"/>
          </a:p>
        </p:txBody>
      </p:sp>
      <p:pic>
        <p:nvPicPr>
          <p:cNvPr id="4098" name="Picture 2" descr="Light Logo">
            <a:extLst>
              <a:ext uri="{FF2B5EF4-FFF2-40B4-BE49-F238E27FC236}">
                <a16:creationId xmlns:a16="http://schemas.microsoft.com/office/drawing/2014/main" id="{E8F14342-2D5D-A354-444D-C23827680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897" y="1110689"/>
            <a:ext cx="25400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43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D6BF-0D5A-97C8-9CF2-3CEB4F75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Pro tip: start with small images!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614A1-DCE2-A81D-C2F7-135A80E16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Debugging images can be hard, so using a smaller image can be helpful if you need to debug.</a:t>
            </a:r>
          </a:p>
          <a:p>
            <a:endParaRPr lang="en-NO" dirty="0"/>
          </a:p>
          <a:p>
            <a:r>
              <a:rPr lang="en-NO" dirty="0"/>
              <a:t>So here is my go-to image (you can find it in the repo):</a:t>
            </a:r>
          </a:p>
          <a:p>
            <a:endParaRPr lang="en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2D278-CC4E-96D3-08C1-3B19EEA28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932" y="3220308"/>
            <a:ext cx="1778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6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41DE2C-FB26-1F10-FEDE-DD14636D8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973" y="413951"/>
            <a:ext cx="6030097" cy="603009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E7970-AD45-D14B-D455-1DCD08D5BEB2}"/>
              </a:ext>
            </a:extLst>
          </p:cNvPr>
          <p:cNvSpPr txBox="1">
            <a:spLocks/>
          </p:cNvSpPr>
          <p:nvPr/>
        </p:nvSpPr>
        <p:spPr>
          <a:xfrm>
            <a:off x="724930" y="1444328"/>
            <a:ext cx="4539048" cy="396934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cleffa.png</a:t>
            </a:r>
            <a:endParaRPr lang="en-GB" dirty="0"/>
          </a:p>
          <a:p>
            <a:r>
              <a:rPr lang="en-GB" dirty="0" err="1"/>
              <a:t>dimentions</a:t>
            </a:r>
            <a:r>
              <a:rPr lang="en-GB" dirty="0"/>
              <a:t>: 28 × 29 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26209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7A6CAC-CD7C-678D-FCB5-97D4B9090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87" y="1478262"/>
            <a:ext cx="3901475" cy="3901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1BF498-ACEA-01C5-4346-E74319B02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838" y="1478262"/>
            <a:ext cx="3901475" cy="3901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A1621A-61A2-E058-CB23-DF37E9A201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182" b="18641"/>
          <a:stretch/>
        </p:blipFill>
        <p:spPr>
          <a:xfrm>
            <a:off x="2386692" y="575143"/>
            <a:ext cx="7896159" cy="44949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FE625C-9EAB-F33D-D11D-E1566D011056}"/>
              </a:ext>
            </a:extLst>
          </p:cNvPr>
          <p:cNvCxnSpPr/>
          <p:nvPr/>
        </p:nvCxnSpPr>
        <p:spPr>
          <a:xfrm>
            <a:off x="5017827" y="3458435"/>
            <a:ext cx="2156346" cy="0"/>
          </a:xfrm>
          <a:prstGeom prst="straightConnector1">
            <a:avLst/>
          </a:prstGeom>
          <a:ln w="57150">
            <a:solidFill>
              <a:srgbClr val="5C63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20DAA5-A0E2-19EF-BEF8-05591C5E0DEB}"/>
              </a:ext>
            </a:extLst>
          </p:cNvPr>
          <p:cNvSpPr txBox="1"/>
          <p:nvPr/>
        </p:nvSpPr>
        <p:spPr>
          <a:xfrm>
            <a:off x="1271054" y="5636526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0" dirty="0">
                <a:solidFill>
                  <a:srgbClr val="5C6370"/>
                </a:solidFill>
                <a:effectLst/>
                <a:latin typeface="Menlo" panose="020B0609030804020204" pitchFamily="49" charset="0"/>
              </a:rPr>
              <a:t>(29, 28, 3)</a:t>
            </a:r>
            <a:endParaRPr lang="en-NO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endParaRPr lang="en-N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719DD9-40CF-B2C6-C385-04AE52AAD95E}"/>
              </a:ext>
            </a:extLst>
          </p:cNvPr>
          <p:cNvSpPr txBox="1"/>
          <p:nvPr/>
        </p:nvSpPr>
        <p:spPr>
          <a:xfrm>
            <a:off x="9411397" y="5636526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0" dirty="0">
                <a:solidFill>
                  <a:srgbClr val="5C6370"/>
                </a:solidFill>
                <a:effectLst/>
                <a:latin typeface="Menlo" panose="020B0609030804020204" pitchFamily="49" charset="0"/>
              </a:rPr>
              <a:t>(29, 28)</a:t>
            </a:r>
            <a:endParaRPr lang="en-NO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83352177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270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Bembo</vt:lpstr>
      <vt:lpstr>Menlo</vt:lpstr>
      <vt:lpstr>Wingdings</vt:lpstr>
      <vt:lpstr>AdornVTI</vt:lpstr>
      <vt:lpstr>Images 101</vt:lpstr>
      <vt:lpstr>Images can be represented as functions f(x, y)</vt:lpstr>
      <vt:lpstr>Images can be represented as functions f(x, y)</vt:lpstr>
      <vt:lpstr>PowerPoint Presentation</vt:lpstr>
      <vt:lpstr>Pro tip: start with small images!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Images 101</dc:title>
  <dc:creator>Frida Westby</dc:creator>
  <cp:lastModifiedBy>Frida Westby</cp:lastModifiedBy>
  <cp:revision>4</cp:revision>
  <dcterms:created xsi:type="dcterms:W3CDTF">2022-09-28T07:11:32Z</dcterms:created>
  <dcterms:modified xsi:type="dcterms:W3CDTF">2022-09-28T09:02:26Z</dcterms:modified>
</cp:coreProperties>
</file>