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62" r:id="rId6"/>
    <p:sldId id="266" r:id="rId7"/>
    <p:sldId id="265" r:id="rId8"/>
    <p:sldId id="259" r:id="rId9"/>
    <p:sldId id="264" r:id="rId10"/>
    <p:sldId id="267" r:id="rId11"/>
    <p:sldId id="269" r:id="rId12"/>
    <p:sldId id="268" r:id="rId13"/>
    <p:sldId id="275" r:id="rId14"/>
    <p:sldId id="270" r:id="rId15"/>
    <p:sldId id="271" r:id="rId16"/>
    <p:sldId id="272" r:id="rId17"/>
    <p:sldId id="273" r:id="rId18"/>
    <p:sldId id="276" r:id="rId19"/>
    <p:sldId id="274" r:id="rId20"/>
  </p:sldIdLst>
  <p:sldSz cx="12192000" cy="6858000"/>
  <p:notesSz cx="6858000" cy="9144000"/>
  <p:defaultText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C33"/>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FB79-7821-513E-31B8-EA1FCEB56CA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O"/>
          </a:p>
        </p:txBody>
      </p:sp>
      <p:sp>
        <p:nvSpPr>
          <p:cNvPr id="3" name="Subtitle 2">
            <a:extLst>
              <a:ext uri="{FF2B5EF4-FFF2-40B4-BE49-F238E27FC236}">
                <a16:creationId xmlns:a16="http://schemas.microsoft.com/office/drawing/2014/main" id="{6A4AED5A-86CF-54A1-A580-16D151BE30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O"/>
          </a:p>
        </p:txBody>
      </p:sp>
      <p:sp>
        <p:nvSpPr>
          <p:cNvPr id="4" name="Date Placeholder 3">
            <a:extLst>
              <a:ext uri="{FF2B5EF4-FFF2-40B4-BE49-F238E27FC236}">
                <a16:creationId xmlns:a16="http://schemas.microsoft.com/office/drawing/2014/main" id="{F63CC405-CD6C-94F6-FF5C-FDF2F4EEC565}"/>
              </a:ext>
            </a:extLst>
          </p:cNvPr>
          <p:cNvSpPr>
            <a:spLocks noGrp="1"/>
          </p:cNvSpPr>
          <p:nvPr>
            <p:ph type="dt" sz="half" idx="10"/>
          </p:nvPr>
        </p:nvSpPr>
        <p:spPr/>
        <p:txBody>
          <a:bodyPr/>
          <a:lstStyle/>
          <a:p>
            <a:fld id="{9AF1CAD7-6131-6447-8583-4CFB52708ADC}" type="datetimeFigureOut">
              <a:rPr lang="en-NO" smtClean="0"/>
              <a:t>20/09/2022</a:t>
            </a:fld>
            <a:endParaRPr lang="en-NO"/>
          </a:p>
        </p:txBody>
      </p:sp>
      <p:sp>
        <p:nvSpPr>
          <p:cNvPr id="5" name="Footer Placeholder 4">
            <a:extLst>
              <a:ext uri="{FF2B5EF4-FFF2-40B4-BE49-F238E27FC236}">
                <a16:creationId xmlns:a16="http://schemas.microsoft.com/office/drawing/2014/main" id="{EAD608DA-8502-E1B5-EB65-F073EB386748}"/>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F7856755-FBA2-1227-087A-5AD5189DF4AA}"/>
              </a:ext>
            </a:extLst>
          </p:cNvPr>
          <p:cNvSpPr>
            <a:spLocks noGrp="1"/>
          </p:cNvSpPr>
          <p:nvPr>
            <p:ph type="sldNum" sz="quarter" idx="12"/>
          </p:nvPr>
        </p:nvSpPr>
        <p:spPr/>
        <p:txBody>
          <a:bodyPr/>
          <a:lstStyle/>
          <a:p>
            <a:fld id="{5FA34BC2-557A-2C49-B086-C4A10968CD4B}" type="slidenum">
              <a:rPr lang="en-NO" smtClean="0"/>
              <a:t>‹#›</a:t>
            </a:fld>
            <a:endParaRPr lang="en-NO"/>
          </a:p>
        </p:txBody>
      </p:sp>
    </p:spTree>
    <p:extLst>
      <p:ext uri="{BB962C8B-B14F-4D97-AF65-F5344CB8AC3E}">
        <p14:creationId xmlns:p14="http://schemas.microsoft.com/office/powerpoint/2010/main" val="405209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CA99-FB86-438A-8AE6-5E7E91D4F0FC}"/>
              </a:ext>
            </a:extLst>
          </p:cNvPr>
          <p:cNvSpPr>
            <a:spLocks noGrp="1"/>
          </p:cNvSpPr>
          <p:nvPr>
            <p:ph type="title"/>
          </p:nvPr>
        </p:nvSpPr>
        <p:spPr/>
        <p:txBody>
          <a:bodyPr/>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33037C74-F51D-DE8C-D163-BEC890C0459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401F849C-F589-E5C0-5C1F-3488B5A00023}"/>
              </a:ext>
            </a:extLst>
          </p:cNvPr>
          <p:cNvSpPr>
            <a:spLocks noGrp="1"/>
          </p:cNvSpPr>
          <p:nvPr>
            <p:ph type="dt" sz="half" idx="10"/>
          </p:nvPr>
        </p:nvSpPr>
        <p:spPr/>
        <p:txBody>
          <a:bodyPr/>
          <a:lstStyle/>
          <a:p>
            <a:fld id="{9AF1CAD7-6131-6447-8583-4CFB52708ADC}" type="datetimeFigureOut">
              <a:rPr lang="en-NO" smtClean="0"/>
              <a:t>20/09/2022</a:t>
            </a:fld>
            <a:endParaRPr lang="en-NO"/>
          </a:p>
        </p:txBody>
      </p:sp>
      <p:sp>
        <p:nvSpPr>
          <p:cNvPr id="5" name="Footer Placeholder 4">
            <a:extLst>
              <a:ext uri="{FF2B5EF4-FFF2-40B4-BE49-F238E27FC236}">
                <a16:creationId xmlns:a16="http://schemas.microsoft.com/office/drawing/2014/main" id="{786C7B41-8731-AC71-E4F2-551C05F18626}"/>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0D082651-363C-87D3-407E-5AF42BF4A969}"/>
              </a:ext>
            </a:extLst>
          </p:cNvPr>
          <p:cNvSpPr>
            <a:spLocks noGrp="1"/>
          </p:cNvSpPr>
          <p:nvPr>
            <p:ph type="sldNum" sz="quarter" idx="12"/>
          </p:nvPr>
        </p:nvSpPr>
        <p:spPr/>
        <p:txBody>
          <a:bodyPr/>
          <a:lstStyle/>
          <a:p>
            <a:fld id="{5FA34BC2-557A-2C49-B086-C4A10968CD4B}" type="slidenum">
              <a:rPr lang="en-NO" smtClean="0"/>
              <a:t>‹#›</a:t>
            </a:fld>
            <a:endParaRPr lang="en-NO"/>
          </a:p>
        </p:txBody>
      </p:sp>
    </p:spTree>
    <p:extLst>
      <p:ext uri="{BB962C8B-B14F-4D97-AF65-F5344CB8AC3E}">
        <p14:creationId xmlns:p14="http://schemas.microsoft.com/office/powerpoint/2010/main" val="3409909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E056B0-446D-BE50-CE77-009D0F2937A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2F589A21-C0EB-7704-C946-FBAE3021D4A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423B6FEC-DD9B-3DEC-F003-B34B1008C006}"/>
              </a:ext>
            </a:extLst>
          </p:cNvPr>
          <p:cNvSpPr>
            <a:spLocks noGrp="1"/>
          </p:cNvSpPr>
          <p:nvPr>
            <p:ph type="dt" sz="half" idx="10"/>
          </p:nvPr>
        </p:nvSpPr>
        <p:spPr/>
        <p:txBody>
          <a:bodyPr/>
          <a:lstStyle/>
          <a:p>
            <a:fld id="{9AF1CAD7-6131-6447-8583-4CFB52708ADC}" type="datetimeFigureOut">
              <a:rPr lang="en-NO" smtClean="0"/>
              <a:t>20/09/2022</a:t>
            </a:fld>
            <a:endParaRPr lang="en-NO"/>
          </a:p>
        </p:txBody>
      </p:sp>
      <p:sp>
        <p:nvSpPr>
          <p:cNvPr id="5" name="Footer Placeholder 4">
            <a:extLst>
              <a:ext uri="{FF2B5EF4-FFF2-40B4-BE49-F238E27FC236}">
                <a16:creationId xmlns:a16="http://schemas.microsoft.com/office/drawing/2014/main" id="{15C9A89A-87B2-042C-B7F7-EB1F1B203B15}"/>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F15BD7FA-C50D-4369-6B2E-F5CB42C8F59E}"/>
              </a:ext>
            </a:extLst>
          </p:cNvPr>
          <p:cNvSpPr>
            <a:spLocks noGrp="1"/>
          </p:cNvSpPr>
          <p:nvPr>
            <p:ph type="sldNum" sz="quarter" idx="12"/>
          </p:nvPr>
        </p:nvSpPr>
        <p:spPr/>
        <p:txBody>
          <a:bodyPr/>
          <a:lstStyle/>
          <a:p>
            <a:fld id="{5FA34BC2-557A-2C49-B086-C4A10968CD4B}" type="slidenum">
              <a:rPr lang="en-NO" smtClean="0"/>
              <a:t>‹#›</a:t>
            </a:fld>
            <a:endParaRPr lang="en-NO"/>
          </a:p>
        </p:txBody>
      </p:sp>
    </p:spTree>
    <p:extLst>
      <p:ext uri="{BB962C8B-B14F-4D97-AF65-F5344CB8AC3E}">
        <p14:creationId xmlns:p14="http://schemas.microsoft.com/office/powerpoint/2010/main" val="1492515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269C-5BE7-F99C-A927-466C61CE3421}"/>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22A750AF-3BD2-80FC-2F50-40882B02549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DE90449E-A0F9-42C2-D784-835F58A08492}"/>
              </a:ext>
            </a:extLst>
          </p:cNvPr>
          <p:cNvSpPr>
            <a:spLocks noGrp="1"/>
          </p:cNvSpPr>
          <p:nvPr>
            <p:ph type="dt" sz="half" idx="10"/>
          </p:nvPr>
        </p:nvSpPr>
        <p:spPr/>
        <p:txBody>
          <a:bodyPr/>
          <a:lstStyle/>
          <a:p>
            <a:fld id="{9AF1CAD7-6131-6447-8583-4CFB52708ADC}" type="datetimeFigureOut">
              <a:rPr lang="en-NO" smtClean="0"/>
              <a:t>20/09/2022</a:t>
            </a:fld>
            <a:endParaRPr lang="en-NO"/>
          </a:p>
        </p:txBody>
      </p:sp>
      <p:sp>
        <p:nvSpPr>
          <p:cNvPr id="5" name="Footer Placeholder 4">
            <a:extLst>
              <a:ext uri="{FF2B5EF4-FFF2-40B4-BE49-F238E27FC236}">
                <a16:creationId xmlns:a16="http://schemas.microsoft.com/office/drawing/2014/main" id="{D6C5DD1D-75BE-99D3-78AA-BE8477B1D123}"/>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E877DFB5-14B0-036D-3AC9-16D703B64A98}"/>
              </a:ext>
            </a:extLst>
          </p:cNvPr>
          <p:cNvSpPr>
            <a:spLocks noGrp="1"/>
          </p:cNvSpPr>
          <p:nvPr>
            <p:ph type="sldNum" sz="quarter" idx="12"/>
          </p:nvPr>
        </p:nvSpPr>
        <p:spPr/>
        <p:txBody>
          <a:bodyPr/>
          <a:lstStyle/>
          <a:p>
            <a:fld id="{5FA34BC2-557A-2C49-B086-C4A10968CD4B}" type="slidenum">
              <a:rPr lang="en-NO" smtClean="0"/>
              <a:t>‹#›</a:t>
            </a:fld>
            <a:endParaRPr lang="en-NO"/>
          </a:p>
        </p:txBody>
      </p:sp>
    </p:spTree>
    <p:extLst>
      <p:ext uri="{BB962C8B-B14F-4D97-AF65-F5344CB8AC3E}">
        <p14:creationId xmlns:p14="http://schemas.microsoft.com/office/powerpoint/2010/main" val="389800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8FC89-9883-4C52-5E1C-B7CA272A1FE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O"/>
          </a:p>
        </p:txBody>
      </p:sp>
      <p:sp>
        <p:nvSpPr>
          <p:cNvPr id="3" name="Text Placeholder 2">
            <a:extLst>
              <a:ext uri="{FF2B5EF4-FFF2-40B4-BE49-F238E27FC236}">
                <a16:creationId xmlns:a16="http://schemas.microsoft.com/office/drawing/2014/main" id="{D87C7A40-3750-DF21-D1D4-7BD0BB2855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6C0EA55-1621-21B1-B202-E64CCE2313CF}"/>
              </a:ext>
            </a:extLst>
          </p:cNvPr>
          <p:cNvSpPr>
            <a:spLocks noGrp="1"/>
          </p:cNvSpPr>
          <p:nvPr>
            <p:ph type="dt" sz="half" idx="10"/>
          </p:nvPr>
        </p:nvSpPr>
        <p:spPr/>
        <p:txBody>
          <a:bodyPr/>
          <a:lstStyle/>
          <a:p>
            <a:fld id="{9AF1CAD7-6131-6447-8583-4CFB52708ADC}" type="datetimeFigureOut">
              <a:rPr lang="en-NO" smtClean="0"/>
              <a:t>20/09/2022</a:t>
            </a:fld>
            <a:endParaRPr lang="en-NO"/>
          </a:p>
        </p:txBody>
      </p:sp>
      <p:sp>
        <p:nvSpPr>
          <p:cNvPr id="5" name="Footer Placeholder 4">
            <a:extLst>
              <a:ext uri="{FF2B5EF4-FFF2-40B4-BE49-F238E27FC236}">
                <a16:creationId xmlns:a16="http://schemas.microsoft.com/office/drawing/2014/main" id="{65758806-6AD6-7CF9-62B6-5A249CE6C5C3}"/>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E2159B57-7442-46B5-E1FE-F7928EB94563}"/>
              </a:ext>
            </a:extLst>
          </p:cNvPr>
          <p:cNvSpPr>
            <a:spLocks noGrp="1"/>
          </p:cNvSpPr>
          <p:nvPr>
            <p:ph type="sldNum" sz="quarter" idx="12"/>
          </p:nvPr>
        </p:nvSpPr>
        <p:spPr/>
        <p:txBody>
          <a:bodyPr/>
          <a:lstStyle/>
          <a:p>
            <a:fld id="{5FA34BC2-557A-2C49-B086-C4A10968CD4B}" type="slidenum">
              <a:rPr lang="en-NO" smtClean="0"/>
              <a:t>‹#›</a:t>
            </a:fld>
            <a:endParaRPr lang="en-NO"/>
          </a:p>
        </p:txBody>
      </p:sp>
    </p:spTree>
    <p:extLst>
      <p:ext uri="{BB962C8B-B14F-4D97-AF65-F5344CB8AC3E}">
        <p14:creationId xmlns:p14="http://schemas.microsoft.com/office/powerpoint/2010/main" val="4170859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CBB1E-2FB9-7952-DAD3-275D2A643280}"/>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8C56A93F-E816-9847-3043-722DF0F42D8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Content Placeholder 3">
            <a:extLst>
              <a:ext uri="{FF2B5EF4-FFF2-40B4-BE49-F238E27FC236}">
                <a16:creationId xmlns:a16="http://schemas.microsoft.com/office/drawing/2014/main" id="{80C9D4DF-0D80-D3E8-B9DD-D613633D175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Date Placeholder 4">
            <a:extLst>
              <a:ext uri="{FF2B5EF4-FFF2-40B4-BE49-F238E27FC236}">
                <a16:creationId xmlns:a16="http://schemas.microsoft.com/office/drawing/2014/main" id="{34300A58-06E5-DB87-CBC4-32FD595485D5}"/>
              </a:ext>
            </a:extLst>
          </p:cNvPr>
          <p:cNvSpPr>
            <a:spLocks noGrp="1"/>
          </p:cNvSpPr>
          <p:nvPr>
            <p:ph type="dt" sz="half" idx="10"/>
          </p:nvPr>
        </p:nvSpPr>
        <p:spPr/>
        <p:txBody>
          <a:bodyPr/>
          <a:lstStyle/>
          <a:p>
            <a:fld id="{9AF1CAD7-6131-6447-8583-4CFB52708ADC}" type="datetimeFigureOut">
              <a:rPr lang="en-NO" smtClean="0"/>
              <a:t>20/09/2022</a:t>
            </a:fld>
            <a:endParaRPr lang="en-NO"/>
          </a:p>
        </p:txBody>
      </p:sp>
      <p:sp>
        <p:nvSpPr>
          <p:cNvPr id="6" name="Footer Placeholder 5">
            <a:extLst>
              <a:ext uri="{FF2B5EF4-FFF2-40B4-BE49-F238E27FC236}">
                <a16:creationId xmlns:a16="http://schemas.microsoft.com/office/drawing/2014/main" id="{93F8F699-A9F5-4066-3EB5-87B0732D3CD7}"/>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0E5EA84D-F9BB-DECD-6F34-1154C2439F4B}"/>
              </a:ext>
            </a:extLst>
          </p:cNvPr>
          <p:cNvSpPr>
            <a:spLocks noGrp="1"/>
          </p:cNvSpPr>
          <p:nvPr>
            <p:ph type="sldNum" sz="quarter" idx="12"/>
          </p:nvPr>
        </p:nvSpPr>
        <p:spPr/>
        <p:txBody>
          <a:bodyPr/>
          <a:lstStyle/>
          <a:p>
            <a:fld id="{5FA34BC2-557A-2C49-B086-C4A10968CD4B}" type="slidenum">
              <a:rPr lang="en-NO" smtClean="0"/>
              <a:t>‹#›</a:t>
            </a:fld>
            <a:endParaRPr lang="en-NO"/>
          </a:p>
        </p:txBody>
      </p:sp>
    </p:spTree>
    <p:extLst>
      <p:ext uri="{BB962C8B-B14F-4D97-AF65-F5344CB8AC3E}">
        <p14:creationId xmlns:p14="http://schemas.microsoft.com/office/powerpoint/2010/main" val="2249572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5108A-03FC-A7BE-DC93-572630A21BCA}"/>
              </a:ext>
            </a:extLst>
          </p:cNvPr>
          <p:cNvSpPr>
            <a:spLocks noGrp="1"/>
          </p:cNvSpPr>
          <p:nvPr>
            <p:ph type="title"/>
          </p:nvPr>
        </p:nvSpPr>
        <p:spPr>
          <a:xfrm>
            <a:off x="839788" y="365125"/>
            <a:ext cx="10515600" cy="1325563"/>
          </a:xfrm>
        </p:spPr>
        <p:txBody>
          <a:bodyPr/>
          <a:lstStyle/>
          <a:p>
            <a:r>
              <a:rPr lang="en-GB"/>
              <a:t>Click to edit Master title style</a:t>
            </a:r>
            <a:endParaRPr lang="en-NO"/>
          </a:p>
        </p:txBody>
      </p:sp>
      <p:sp>
        <p:nvSpPr>
          <p:cNvPr id="3" name="Text Placeholder 2">
            <a:extLst>
              <a:ext uri="{FF2B5EF4-FFF2-40B4-BE49-F238E27FC236}">
                <a16:creationId xmlns:a16="http://schemas.microsoft.com/office/drawing/2014/main" id="{ABAC48A6-21EF-31FB-EDFA-E0CE59C526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EA9A0C0-7E3F-7EF8-A314-8160D964A60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Text Placeholder 4">
            <a:extLst>
              <a:ext uri="{FF2B5EF4-FFF2-40B4-BE49-F238E27FC236}">
                <a16:creationId xmlns:a16="http://schemas.microsoft.com/office/drawing/2014/main" id="{0B9F4C9D-3352-11A2-DF45-BD8E962A24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7E3F65E-FC6A-BD9B-1730-00EF502C2D6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7" name="Date Placeholder 6">
            <a:extLst>
              <a:ext uri="{FF2B5EF4-FFF2-40B4-BE49-F238E27FC236}">
                <a16:creationId xmlns:a16="http://schemas.microsoft.com/office/drawing/2014/main" id="{280F546A-BFE9-DBE7-C08F-5F0838D15914}"/>
              </a:ext>
            </a:extLst>
          </p:cNvPr>
          <p:cNvSpPr>
            <a:spLocks noGrp="1"/>
          </p:cNvSpPr>
          <p:nvPr>
            <p:ph type="dt" sz="half" idx="10"/>
          </p:nvPr>
        </p:nvSpPr>
        <p:spPr/>
        <p:txBody>
          <a:bodyPr/>
          <a:lstStyle/>
          <a:p>
            <a:fld id="{9AF1CAD7-6131-6447-8583-4CFB52708ADC}" type="datetimeFigureOut">
              <a:rPr lang="en-NO" smtClean="0"/>
              <a:t>20/09/2022</a:t>
            </a:fld>
            <a:endParaRPr lang="en-NO"/>
          </a:p>
        </p:txBody>
      </p:sp>
      <p:sp>
        <p:nvSpPr>
          <p:cNvPr id="8" name="Footer Placeholder 7">
            <a:extLst>
              <a:ext uri="{FF2B5EF4-FFF2-40B4-BE49-F238E27FC236}">
                <a16:creationId xmlns:a16="http://schemas.microsoft.com/office/drawing/2014/main" id="{1263280A-52C0-B3F9-B35E-1E1F32FFCB31}"/>
              </a:ext>
            </a:extLst>
          </p:cNvPr>
          <p:cNvSpPr>
            <a:spLocks noGrp="1"/>
          </p:cNvSpPr>
          <p:nvPr>
            <p:ph type="ftr" sz="quarter" idx="11"/>
          </p:nvPr>
        </p:nvSpPr>
        <p:spPr/>
        <p:txBody>
          <a:bodyPr/>
          <a:lstStyle/>
          <a:p>
            <a:endParaRPr lang="en-NO"/>
          </a:p>
        </p:txBody>
      </p:sp>
      <p:sp>
        <p:nvSpPr>
          <p:cNvPr id="9" name="Slide Number Placeholder 8">
            <a:extLst>
              <a:ext uri="{FF2B5EF4-FFF2-40B4-BE49-F238E27FC236}">
                <a16:creationId xmlns:a16="http://schemas.microsoft.com/office/drawing/2014/main" id="{AB8ECBFD-2885-8AE2-3BD4-77BAA5BE64A1}"/>
              </a:ext>
            </a:extLst>
          </p:cNvPr>
          <p:cNvSpPr>
            <a:spLocks noGrp="1"/>
          </p:cNvSpPr>
          <p:nvPr>
            <p:ph type="sldNum" sz="quarter" idx="12"/>
          </p:nvPr>
        </p:nvSpPr>
        <p:spPr/>
        <p:txBody>
          <a:bodyPr/>
          <a:lstStyle/>
          <a:p>
            <a:fld id="{5FA34BC2-557A-2C49-B086-C4A10968CD4B}" type="slidenum">
              <a:rPr lang="en-NO" smtClean="0"/>
              <a:t>‹#›</a:t>
            </a:fld>
            <a:endParaRPr lang="en-NO"/>
          </a:p>
        </p:txBody>
      </p:sp>
    </p:spTree>
    <p:extLst>
      <p:ext uri="{BB962C8B-B14F-4D97-AF65-F5344CB8AC3E}">
        <p14:creationId xmlns:p14="http://schemas.microsoft.com/office/powerpoint/2010/main" val="3894490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BD0B2-650F-D578-D706-A2AB57274192}"/>
              </a:ext>
            </a:extLst>
          </p:cNvPr>
          <p:cNvSpPr>
            <a:spLocks noGrp="1"/>
          </p:cNvSpPr>
          <p:nvPr>
            <p:ph type="title"/>
          </p:nvPr>
        </p:nvSpPr>
        <p:spPr/>
        <p:txBody>
          <a:bodyPr/>
          <a:lstStyle/>
          <a:p>
            <a:r>
              <a:rPr lang="en-GB"/>
              <a:t>Click to edit Master title style</a:t>
            </a:r>
            <a:endParaRPr lang="en-NO"/>
          </a:p>
        </p:txBody>
      </p:sp>
      <p:sp>
        <p:nvSpPr>
          <p:cNvPr id="3" name="Date Placeholder 2">
            <a:extLst>
              <a:ext uri="{FF2B5EF4-FFF2-40B4-BE49-F238E27FC236}">
                <a16:creationId xmlns:a16="http://schemas.microsoft.com/office/drawing/2014/main" id="{706E611B-43B5-D636-40E3-C7A6B7FD2E6D}"/>
              </a:ext>
            </a:extLst>
          </p:cNvPr>
          <p:cNvSpPr>
            <a:spLocks noGrp="1"/>
          </p:cNvSpPr>
          <p:nvPr>
            <p:ph type="dt" sz="half" idx="10"/>
          </p:nvPr>
        </p:nvSpPr>
        <p:spPr/>
        <p:txBody>
          <a:bodyPr/>
          <a:lstStyle/>
          <a:p>
            <a:fld id="{9AF1CAD7-6131-6447-8583-4CFB52708ADC}" type="datetimeFigureOut">
              <a:rPr lang="en-NO" smtClean="0"/>
              <a:t>20/09/2022</a:t>
            </a:fld>
            <a:endParaRPr lang="en-NO"/>
          </a:p>
        </p:txBody>
      </p:sp>
      <p:sp>
        <p:nvSpPr>
          <p:cNvPr id="4" name="Footer Placeholder 3">
            <a:extLst>
              <a:ext uri="{FF2B5EF4-FFF2-40B4-BE49-F238E27FC236}">
                <a16:creationId xmlns:a16="http://schemas.microsoft.com/office/drawing/2014/main" id="{8F5A0835-C4E1-F5BA-0FC3-7A1AD491B2CF}"/>
              </a:ext>
            </a:extLst>
          </p:cNvPr>
          <p:cNvSpPr>
            <a:spLocks noGrp="1"/>
          </p:cNvSpPr>
          <p:nvPr>
            <p:ph type="ftr" sz="quarter" idx="11"/>
          </p:nvPr>
        </p:nvSpPr>
        <p:spPr/>
        <p:txBody>
          <a:bodyPr/>
          <a:lstStyle/>
          <a:p>
            <a:endParaRPr lang="en-NO"/>
          </a:p>
        </p:txBody>
      </p:sp>
      <p:sp>
        <p:nvSpPr>
          <p:cNvPr id="5" name="Slide Number Placeholder 4">
            <a:extLst>
              <a:ext uri="{FF2B5EF4-FFF2-40B4-BE49-F238E27FC236}">
                <a16:creationId xmlns:a16="http://schemas.microsoft.com/office/drawing/2014/main" id="{22788877-46C1-9B4B-E5E9-077380A427C8}"/>
              </a:ext>
            </a:extLst>
          </p:cNvPr>
          <p:cNvSpPr>
            <a:spLocks noGrp="1"/>
          </p:cNvSpPr>
          <p:nvPr>
            <p:ph type="sldNum" sz="quarter" idx="12"/>
          </p:nvPr>
        </p:nvSpPr>
        <p:spPr/>
        <p:txBody>
          <a:bodyPr/>
          <a:lstStyle/>
          <a:p>
            <a:fld id="{5FA34BC2-557A-2C49-B086-C4A10968CD4B}" type="slidenum">
              <a:rPr lang="en-NO" smtClean="0"/>
              <a:t>‹#›</a:t>
            </a:fld>
            <a:endParaRPr lang="en-NO"/>
          </a:p>
        </p:txBody>
      </p:sp>
    </p:spTree>
    <p:extLst>
      <p:ext uri="{BB962C8B-B14F-4D97-AF65-F5344CB8AC3E}">
        <p14:creationId xmlns:p14="http://schemas.microsoft.com/office/powerpoint/2010/main" val="4068171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C04D29-47B1-FBF8-B147-B67ACACFCF6F}"/>
              </a:ext>
            </a:extLst>
          </p:cNvPr>
          <p:cNvSpPr>
            <a:spLocks noGrp="1"/>
          </p:cNvSpPr>
          <p:nvPr>
            <p:ph type="dt" sz="half" idx="10"/>
          </p:nvPr>
        </p:nvSpPr>
        <p:spPr/>
        <p:txBody>
          <a:bodyPr/>
          <a:lstStyle/>
          <a:p>
            <a:fld id="{9AF1CAD7-6131-6447-8583-4CFB52708ADC}" type="datetimeFigureOut">
              <a:rPr lang="en-NO" smtClean="0"/>
              <a:t>20/09/2022</a:t>
            </a:fld>
            <a:endParaRPr lang="en-NO"/>
          </a:p>
        </p:txBody>
      </p:sp>
      <p:sp>
        <p:nvSpPr>
          <p:cNvPr id="3" name="Footer Placeholder 2">
            <a:extLst>
              <a:ext uri="{FF2B5EF4-FFF2-40B4-BE49-F238E27FC236}">
                <a16:creationId xmlns:a16="http://schemas.microsoft.com/office/drawing/2014/main" id="{C1869719-DE00-58DE-E082-DEFEE651869C}"/>
              </a:ext>
            </a:extLst>
          </p:cNvPr>
          <p:cNvSpPr>
            <a:spLocks noGrp="1"/>
          </p:cNvSpPr>
          <p:nvPr>
            <p:ph type="ftr" sz="quarter" idx="11"/>
          </p:nvPr>
        </p:nvSpPr>
        <p:spPr/>
        <p:txBody>
          <a:bodyPr/>
          <a:lstStyle/>
          <a:p>
            <a:endParaRPr lang="en-NO"/>
          </a:p>
        </p:txBody>
      </p:sp>
      <p:sp>
        <p:nvSpPr>
          <p:cNvPr id="4" name="Slide Number Placeholder 3">
            <a:extLst>
              <a:ext uri="{FF2B5EF4-FFF2-40B4-BE49-F238E27FC236}">
                <a16:creationId xmlns:a16="http://schemas.microsoft.com/office/drawing/2014/main" id="{0A3468A6-CB3D-A124-67BC-712654441302}"/>
              </a:ext>
            </a:extLst>
          </p:cNvPr>
          <p:cNvSpPr>
            <a:spLocks noGrp="1"/>
          </p:cNvSpPr>
          <p:nvPr>
            <p:ph type="sldNum" sz="quarter" idx="12"/>
          </p:nvPr>
        </p:nvSpPr>
        <p:spPr/>
        <p:txBody>
          <a:bodyPr/>
          <a:lstStyle/>
          <a:p>
            <a:fld id="{5FA34BC2-557A-2C49-B086-C4A10968CD4B}" type="slidenum">
              <a:rPr lang="en-NO" smtClean="0"/>
              <a:t>‹#›</a:t>
            </a:fld>
            <a:endParaRPr lang="en-NO"/>
          </a:p>
        </p:txBody>
      </p:sp>
    </p:spTree>
    <p:extLst>
      <p:ext uri="{BB962C8B-B14F-4D97-AF65-F5344CB8AC3E}">
        <p14:creationId xmlns:p14="http://schemas.microsoft.com/office/powerpoint/2010/main" val="4013546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113F6-278C-5345-AD03-778EE544C77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Content Placeholder 2">
            <a:extLst>
              <a:ext uri="{FF2B5EF4-FFF2-40B4-BE49-F238E27FC236}">
                <a16:creationId xmlns:a16="http://schemas.microsoft.com/office/drawing/2014/main" id="{FC3F85C1-76DB-7697-946D-108EE204F4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Text Placeholder 3">
            <a:extLst>
              <a:ext uri="{FF2B5EF4-FFF2-40B4-BE49-F238E27FC236}">
                <a16:creationId xmlns:a16="http://schemas.microsoft.com/office/drawing/2014/main" id="{DCCC6D4F-4C59-BA61-C9A2-91A06944FD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660715-A823-E502-606A-D3683572D320}"/>
              </a:ext>
            </a:extLst>
          </p:cNvPr>
          <p:cNvSpPr>
            <a:spLocks noGrp="1"/>
          </p:cNvSpPr>
          <p:nvPr>
            <p:ph type="dt" sz="half" idx="10"/>
          </p:nvPr>
        </p:nvSpPr>
        <p:spPr/>
        <p:txBody>
          <a:bodyPr/>
          <a:lstStyle/>
          <a:p>
            <a:fld id="{9AF1CAD7-6131-6447-8583-4CFB52708ADC}" type="datetimeFigureOut">
              <a:rPr lang="en-NO" smtClean="0"/>
              <a:t>20/09/2022</a:t>
            </a:fld>
            <a:endParaRPr lang="en-NO"/>
          </a:p>
        </p:txBody>
      </p:sp>
      <p:sp>
        <p:nvSpPr>
          <p:cNvPr id="6" name="Footer Placeholder 5">
            <a:extLst>
              <a:ext uri="{FF2B5EF4-FFF2-40B4-BE49-F238E27FC236}">
                <a16:creationId xmlns:a16="http://schemas.microsoft.com/office/drawing/2014/main" id="{52189E7B-3624-DF8E-0AC2-483F4EFB5F69}"/>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CD6A34CD-5A06-D485-96DE-30E69E07A96E}"/>
              </a:ext>
            </a:extLst>
          </p:cNvPr>
          <p:cNvSpPr>
            <a:spLocks noGrp="1"/>
          </p:cNvSpPr>
          <p:nvPr>
            <p:ph type="sldNum" sz="quarter" idx="12"/>
          </p:nvPr>
        </p:nvSpPr>
        <p:spPr/>
        <p:txBody>
          <a:bodyPr/>
          <a:lstStyle/>
          <a:p>
            <a:fld id="{5FA34BC2-557A-2C49-B086-C4A10968CD4B}" type="slidenum">
              <a:rPr lang="en-NO" smtClean="0"/>
              <a:t>‹#›</a:t>
            </a:fld>
            <a:endParaRPr lang="en-NO"/>
          </a:p>
        </p:txBody>
      </p:sp>
    </p:spTree>
    <p:extLst>
      <p:ext uri="{BB962C8B-B14F-4D97-AF65-F5344CB8AC3E}">
        <p14:creationId xmlns:p14="http://schemas.microsoft.com/office/powerpoint/2010/main" val="3940329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48B03-871E-3F51-F15F-46242DD020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Picture Placeholder 2">
            <a:extLst>
              <a:ext uri="{FF2B5EF4-FFF2-40B4-BE49-F238E27FC236}">
                <a16:creationId xmlns:a16="http://schemas.microsoft.com/office/drawing/2014/main" id="{79E2BD83-5571-0003-7181-60F39C641A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O"/>
          </a:p>
        </p:txBody>
      </p:sp>
      <p:sp>
        <p:nvSpPr>
          <p:cNvPr id="4" name="Text Placeholder 3">
            <a:extLst>
              <a:ext uri="{FF2B5EF4-FFF2-40B4-BE49-F238E27FC236}">
                <a16:creationId xmlns:a16="http://schemas.microsoft.com/office/drawing/2014/main" id="{B8F3F903-C09B-819D-026E-D85AE263A8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4581E1-8B15-25A5-16AF-EE043A0AFD1D}"/>
              </a:ext>
            </a:extLst>
          </p:cNvPr>
          <p:cNvSpPr>
            <a:spLocks noGrp="1"/>
          </p:cNvSpPr>
          <p:nvPr>
            <p:ph type="dt" sz="half" idx="10"/>
          </p:nvPr>
        </p:nvSpPr>
        <p:spPr/>
        <p:txBody>
          <a:bodyPr/>
          <a:lstStyle/>
          <a:p>
            <a:fld id="{9AF1CAD7-6131-6447-8583-4CFB52708ADC}" type="datetimeFigureOut">
              <a:rPr lang="en-NO" smtClean="0"/>
              <a:t>20/09/2022</a:t>
            </a:fld>
            <a:endParaRPr lang="en-NO"/>
          </a:p>
        </p:txBody>
      </p:sp>
      <p:sp>
        <p:nvSpPr>
          <p:cNvPr id="6" name="Footer Placeholder 5">
            <a:extLst>
              <a:ext uri="{FF2B5EF4-FFF2-40B4-BE49-F238E27FC236}">
                <a16:creationId xmlns:a16="http://schemas.microsoft.com/office/drawing/2014/main" id="{17035719-9825-DAAF-6570-C19C706264AB}"/>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B58EB47D-D2DA-8E3B-9758-B083F1EAE1DD}"/>
              </a:ext>
            </a:extLst>
          </p:cNvPr>
          <p:cNvSpPr>
            <a:spLocks noGrp="1"/>
          </p:cNvSpPr>
          <p:nvPr>
            <p:ph type="sldNum" sz="quarter" idx="12"/>
          </p:nvPr>
        </p:nvSpPr>
        <p:spPr/>
        <p:txBody>
          <a:bodyPr/>
          <a:lstStyle/>
          <a:p>
            <a:fld id="{5FA34BC2-557A-2C49-B086-C4A10968CD4B}" type="slidenum">
              <a:rPr lang="en-NO" smtClean="0"/>
              <a:t>‹#›</a:t>
            </a:fld>
            <a:endParaRPr lang="en-NO"/>
          </a:p>
        </p:txBody>
      </p:sp>
    </p:spTree>
    <p:extLst>
      <p:ext uri="{BB962C8B-B14F-4D97-AF65-F5344CB8AC3E}">
        <p14:creationId xmlns:p14="http://schemas.microsoft.com/office/powerpoint/2010/main" val="77758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586E58-F0F3-3A20-9EB5-25076CB315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O"/>
          </a:p>
        </p:txBody>
      </p:sp>
      <p:sp>
        <p:nvSpPr>
          <p:cNvPr id="3" name="Text Placeholder 2">
            <a:extLst>
              <a:ext uri="{FF2B5EF4-FFF2-40B4-BE49-F238E27FC236}">
                <a16:creationId xmlns:a16="http://schemas.microsoft.com/office/drawing/2014/main" id="{58429F6C-5D03-2845-F324-DA364A76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94668FFE-52AE-3F56-7E6A-9E30BC6F06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F1CAD7-6131-6447-8583-4CFB52708ADC}" type="datetimeFigureOut">
              <a:rPr lang="en-NO" smtClean="0"/>
              <a:t>20/09/2022</a:t>
            </a:fld>
            <a:endParaRPr lang="en-NO"/>
          </a:p>
        </p:txBody>
      </p:sp>
      <p:sp>
        <p:nvSpPr>
          <p:cNvPr id="5" name="Footer Placeholder 4">
            <a:extLst>
              <a:ext uri="{FF2B5EF4-FFF2-40B4-BE49-F238E27FC236}">
                <a16:creationId xmlns:a16="http://schemas.microsoft.com/office/drawing/2014/main" id="{8E5D2B8B-FCC9-03AB-D628-9FA9ECA418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O"/>
          </a:p>
        </p:txBody>
      </p:sp>
      <p:sp>
        <p:nvSpPr>
          <p:cNvPr id="6" name="Slide Number Placeholder 5">
            <a:extLst>
              <a:ext uri="{FF2B5EF4-FFF2-40B4-BE49-F238E27FC236}">
                <a16:creationId xmlns:a16="http://schemas.microsoft.com/office/drawing/2014/main" id="{93D2468A-45D1-5CFD-9133-F58817D50F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A34BC2-557A-2C49-B086-C4A10968CD4B}" type="slidenum">
              <a:rPr lang="en-NO" smtClean="0"/>
              <a:t>‹#›</a:t>
            </a:fld>
            <a:endParaRPr lang="en-NO"/>
          </a:p>
        </p:txBody>
      </p:sp>
    </p:spTree>
    <p:extLst>
      <p:ext uri="{BB962C8B-B14F-4D97-AF65-F5344CB8AC3E}">
        <p14:creationId xmlns:p14="http://schemas.microsoft.com/office/powerpoint/2010/main" val="1456406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peps.python.org/pep-0621/" TargetMode="Externa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with medium confidence">
            <a:extLst>
              <a:ext uri="{FF2B5EF4-FFF2-40B4-BE49-F238E27FC236}">
                <a16:creationId xmlns:a16="http://schemas.microsoft.com/office/drawing/2014/main" id="{0E004983-BABD-0AA9-D73A-0487475BCB0B}"/>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5F67FA0-36CC-5CCC-FE1D-58AD0E263315}"/>
              </a:ext>
            </a:extLst>
          </p:cNvPr>
          <p:cNvSpPr>
            <a:spLocks noGrp="1"/>
          </p:cNvSpPr>
          <p:nvPr>
            <p:ph type="ctrTitle"/>
          </p:nvPr>
        </p:nvSpPr>
        <p:spPr>
          <a:xfrm>
            <a:off x="-231228" y="3429000"/>
            <a:ext cx="7525407" cy="937665"/>
          </a:xfrm>
        </p:spPr>
        <p:txBody>
          <a:bodyPr/>
          <a:lstStyle/>
          <a:p>
            <a:r>
              <a:rPr lang="en-NO" dirty="0">
                <a:solidFill>
                  <a:schemeClr val="accent4">
                    <a:lumMod val="60000"/>
                    <a:lumOff val="40000"/>
                  </a:schemeClr>
                </a:solidFill>
              </a:rPr>
              <a:t>Group session #3</a:t>
            </a:r>
          </a:p>
        </p:txBody>
      </p:sp>
    </p:spTree>
    <p:extLst>
      <p:ext uri="{BB962C8B-B14F-4D97-AF65-F5344CB8AC3E}">
        <p14:creationId xmlns:p14="http://schemas.microsoft.com/office/powerpoint/2010/main" val="2852001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87530-5060-B444-4B96-18889AE3E2C3}"/>
              </a:ext>
            </a:extLst>
          </p:cNvPr>
          <p:cNvSpPr>
            <a:spLocks noGrp="1"/>
          </p:cNvSpPr>
          <p:nvPr>
            <p:ph type="title"/>
          </p:nvPr>
        </p:nvSpPr>
        <p:spPr/>
        <p:txBody>
          <a:bodyPr/>
          <a:lstStyle/>
          <a:p>
            <a:r>
              <a:rPr lang="en-GB" dirty="0">
                <a:solidFill>
                  <a:schemeClr val="bg1"/>
                </a:solidFill>
              </a:rPr>
              <a:t>Python Package Index (</a:t>
            </a:r>
            <a:r>
              <a:rPr lang="en-GB" dirty="0" err="1">
                <a:solidFill>
                  <a:schemeClr val="bg1"/>
                </a:solidFill>
              </a:rPr>
              <a:t>PyPI</a:t>
            </a:r>
            <a:r>
              <a:rPr lang="en-GB" dirty="0">
                <a:solidFill>
                  <a:schemeClr val="bg1"/>
                </a:solidFill>
              </a:rPr>
              <a:t>)</a:t>
            </a:r>
            <a:endParaRPr lang="en-NO" dirty="0">
              <a:solidFill>
                <a:schemeClr val="bg1"/>
              </a:solidFill>
            </a:endParaRPr>
          </a:p>
        </p:txBody>
      </p:sp>
      <p:pic>
        <p:nvPicPr>
          <p:cNvPr id="6" name="Picture 5" descr="Graphical user interface, application, website&#10;&#10;Description automatically generated">
            <a:extLst>
              <a:ext uri="{FF2B5EF4-FFF2-40B4-BE49-F238E27FC236}">
                <a16:creationId xmlns:a16="http://schemas.microsoft.com/office/drawing/2014/main" id="{7B7C9AF5-87EB-4F47-87A1-24A5382B8DC6}"/>
              </a:ext>
            </a:extLst>
          </p:cNvPr>
          <p:cNvPicPr>
            <a:picLocks noChangeAspect="1"/>
          </p:cNvPicPr>
          <p:nvPr/>
        </p:nvPicPr>
        <p:blipFill>
          <a:blip r:embed="rId2"/>
          <a:stretch>
            <a:fillRect/>
          </a:stretch>
        </p:blipFill>
        <p:spPr>
          <a:xfrm>
            <a:off x="2209800" y="1636170"/>
            <a:ext cx="7772400" cy="4730248"/>
          </a:xfrm>
          <a:prstGeom prst="rect">
            <a:avLst/>
          </a:prstGeom>
        </p:spPr>
      </p:pic>
      <p:sp>
        <p:nvSpPr>
          <p:cNvPr id="9" name="TextBox 8">
            <a:extLst>
              <a:ext uri="{FF2B5EF4-FFF2-40B4-BE49-F238E27FC236}">
                <a16:creationId xmlns:a16="http://schemas.microsoft.com/office/drawing/2014/main" id="{C79D1448-315B-FA9A-5324-EB7F5763088F}"/>
              </a:ext>
            </a:extLst>
          </p:cNvPr>
          <p:cNvSpPr txBox="1"/>
          <p:nvPr/>
        </p:nvSpPr>
        <p:spPr>
          <a:xfrm>
            <a:off x="10334965" y="6515502"/>
            <a:ext cx="1343188" cy="307777"/>
          </a:xfrm>
          <a:prstGeom prst="rect">
            <a:avLst/>
          </a:prstGeom>
          <a:noFill/>
        </p:spPr>
        <p:txBody>
          <a:bodyPr wrap="none" rtlCol="0">
            <a:spAutoFit/>
          </a:bodyPr>
          <a:lstStyle/>
          <a:p>
            <a:r>
              <a:rPr lang="en-GB" sz="1400" dirty="0">
                <a:solidFill>
                  <a:schemeClr val="tx1">
                    <a:lumMod val="50000"/>
                    <a:lumOff val="50000"/>
                  </a:schemeClr>
                </a:solidFill>
              </a:rPr>
              <a:t>https://</a:t>
            </a:r>
            <a:r>
              <a:rPr lang="en-GB" sz="1400" dirty="0" err="1">
                <a:solidFill>
                  <a:schemeClr val="tx1">
                    <a:lumMod val="50000"/>
                    <a:lumOff val="50000"/>
                  </a:schemeClr>
                </a:solidFill>
              </a:rPr>
              <a:t>pypi.org</a:t>
            </a:r>
            <a:endParaRPr lang="en-NO" sz="1400" dirty="0">
              <a:solidFill>
                <a:schemeClr val="tx1">
                  <a:lumMod val="50000"/>
                  <a:lumOff val="50000"/>
                </a:schemeClr>
              </a:solidFill>
            </a:endParaRPr>
          </a:p>
        </p:txBody>
      </p:sp>
    </p:spTree>
    <p:extLst>
      <p:ext uri="{BB962C8B-B14F-4D97-AF65-F5344CB8AC3E}">
        <p14:creationId xmlns:p14="http://schemas.microsoft.com/office/powerpoint/2010/main" val="3092856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87530-5060-B444-4B96-18889AE3E2C3}"/>
              </a:ext>
            </a:extLst>
          </p:cNvPr>
          <p:cNvSpPr>
            <a:spLocks noGrp="1"/>
          </p:cNvSpPr>
          <p:nvPr>
            <p:ph type="title"/>
          </p:nvPr>
        </p:nvSpPr>
        <p:spPr/>
        <p:txBody>
          <a:bodyPr/>
          <a:lstStyle/>
          <a:p>
            <a:r>
              <a:rPr lang="en-GB" dirty="0">
                <a:solidFill>
                  <a:schemeClr val="bg1"/>
                </a:solidFill>
              </a:rPr>
              <a:t>Python Package Index (</a:t>
            </a:r>
            <a:r>
              <a:rPr lang="en-GB" dirty="0" err="1">
                <a:solidFill>
                  <a:schemeClr val="bg1"/>
                </a:solidFill>
              </a:rPr>
              <a:t>PyPI</a:t>
            </a:r>
            <a:r>
              <a:rPr lang="en-GB" dirty="0">
                <a:solidFill>
                  <a:schemeClr val="bg1"/>
                </a:solidFill>
              </a:rPr>
              <a:t>)</a:t>
            </a:r>
            <a:endParaRPr lang="en-NO" dirty="0">
              <a:solidFill>
                <a:schemeClr val="bg1"/>
              </a:solidFill>
            </a:endParaRPr>
          </a:p>
        </p:txBody>
      </p:sp>
      <p:sp>
        <p:nvSpPr>
          <p:cNvPr id="7" name="TextBox 6">
            <a:extLst>
              <a:ext uri="{FF2B5EF4-FFF2-40B4-BE49-F238E27FC236}">
                <a16:creationId xmlns:a16="http://schemas.microsoft.com/office/drawing/2014/main" id="{8C813F13-F109-2350-E7F6-C94D9D03B603}"/>
              </a:ext>
            </a:extLst>
          </p:cNvPr>
          <p:cNvSpPr txBox="1"/>
          <p:nvPr/>
        </p:nvSpPr>
        <p:spPr>
          <a:xfrm>
            <a:off x="9267297" y="6492875"/>
            <a:ext cx="2514599" cy="307777"/>
          </a:xfrm>
          <a:prstGeom prst="rect">
            <a:avLst/>
          </a:prstGeom>
          <a:noFill/>
        </p:spPr>
        <p:txBody>
          <a:bodyPr wrap="none" rtlCol="0">
            <a:spAutoFit/>
          </a:bodyPr>
          <a:lstStyle/>
          <a:p>
            <a:r>
              <a:rPr lang="en-GB" sz="1400" dirty="0">
                <a:solidFill>
                  <a:schemeClr val="tx1">
                    <a:lumMod val="50000"/>
                    <a:lumOff val="50000"/>
                  </a:schemeClr>
                </a:solidFill>
              </a:rPr>
              <a:t>https://</a:t>
            </a:r>
            <a:r>
              <a:rPr lang="en-GB" sz="1400" dirty="0" err="1">
                <a:solidFill>
                  <a:schemeClr val="tx1">
                    <a:lumMod val="50000"/>
                    <a:lumOff val="50000"/>
                  </a:schemeClr>
                </a:solidFill>
              </a:rPr>
              <a:t>pypi.org</a:t>
            </a:r>
            <a:r>
              <a:rPr lang="en-GB" sz="1400" dirty="0">
                <a:solidFill>
                  <a:schemeClr val="tx1">
                    <a:lumMod val="50000"/>
                    <a:lumOff val="50000"/>
                  </a:schemeClr>
                </a:solidFill>
              </a:rPr>
              <a:t>/project/Pillow/</a:t>
            </a:r>
            <a:endParaRPr lang="en-NO" sz="1400" dirty="0">
              <a:solidFill>
                <a:schemeClr val="tx1">
                  <a:lumMod val="50000"/>
                  <a:lumOff val="50000"/>
                </a:schemeClr>
              </a:solidFill>
            </a:endParaRPr>
          </a:p>
        </p:txBody>
      </p:sp>
      <p:pic>
        <p:nvPicPr>
          <p:cNvPr id="4" name="Picture 3" descr="Graphical user interface, text, application, chat or text message&#10;&#10;Description automatically generated">
            <a:extLst>
              <a:ext uri="{FF2B5EF4-FFF2-40B4-BE49-F238E27FC236}">
                <a16:creationId xmlns:a16="http://schemas.microsoft.com/office/drawing/2014/main" id="{F9E21AF4-BB9F-8333-6602-5B26997A35A0}"/>
              </a:ext>
            </a:extLst>
          </p:cNvPr>
          <p:cNvPicPr>
            <a:picLocks noChangeAspect="1"/>
          </p:cNvPicPr>
          <p:nvPr/>
        </p:nvPicPr>
        <p:blipFill>
          <a:blip r:embed="rId2"/>
          <a:stretch>
            <a:fillRect/>
          </a:stretch>
        </p:blipFill>
        <p:spPr>
          <a:xfrm>
            <a:off x="2209800" y="1690688"/>
            <a:ext cx="7772400" cy="4682601"/>
          </a:xfrm>
          <a:prstGeom prst="rect">
            <a:avLst/>
          </a:prstGeom>
        </p:spPr>
      </p:pic>
      <p:sp>
        <p:nvSpPr>
          <p:cNvPr id="5" name="Rectangle 4">
            <a:extLst>
              <a:ext uri="{FF2B5EF4-FFF2-40B4-BE49-F238E27FC236}">
                <a16:creationId xmlns:a16="http://schemas.microsoft.com/office/drawing/2014/main" id="{EECCC359-70D0-0862-1550-79F0B74F5925}"/>
              </a:ext>
            </a:extLst>
          </p:cNvPr>
          <p:cNvSpPr/>
          <p:nvPr/>
        </p:nvSpPr>
        <p:spPr>
          <a:xfrm>
            <a:off x="2835965" y="2729948"/>
            <a:ext cx="1722783" cy="450574"/>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NO"/>
          </a:p>
        </p:txBody>
      </p:sp>
    </p:spTree>
    <p:extLst>
      <p:ext uri="{BB962C8B-B14F-4D97-AF65-F5344CB8AC3E}">
        <p14:creationId xmlns:p14="http://schemas.microsoft.com/office/powerpoint/2010/main" val="1910346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87530-5060-B444-4B96-18889AE3E2C3}"/>
              </a:ext>
            </a:extLst>
          </p:cNvPr>
          <p:cNvSpPr>
            <a:spLocks noGrp="1"/>
          </p:cNvSpPr>
          <p:nvPr>
            <p:ph type="title"/>
          </p:nvPr>
        </p:nvSpPr>
        <p:spPr/>
        <p:txBody>
          <a:bodyPr/>
          <a:lstStyle/>
          <a:p>
            <a:r>
              <a:rPr lang="en-NO" dirty="0">
                <a:solidFill>
                  <a:schemeClr val="bg1"/>
                </a:solidFill>
              </a:rPr>
              <a:t>pip</a:t>
            </a:r>
          </a:p>
        </p:txBody>
      </p:sp>
      <p:sp>
        <p:nvSpPr>
          <p:cNvPr id="5" name="Content Placeholder 2">
            <a:extLst>
              <a:ext uri="{FF2B5EF4-FFF2-40B4-BE49-F238E27FC236}">
                <a16:creationId xmlns:a16="http://schemas.microsoft.com/office/drawing/2014/main" id="{3BA9FBFE-3597-A618-864E-C2911E8F3419}"/>
              </a:ext>
            </a:extLst>
          </p:cNvPr>
          <p:cNvSpPr>
            <a:spLocks noGrp="1"/>
          </p:cNvSpPr>
          <p:nvPr>
            <p:ph idx="1"/>
          </p:nvPr>
        </p:nvSpPr>
        <p:spPr>
          <a:xfrm>
            <a:off x="838200" y="1825625"/>
            <a:ext cx="10515600" cy="4351338"/>
          </a:xfrm>
        </p:spPr>
        <p:txBody>
          <a:bodyPr>
            <a:normAutofit lnSpcReduction="10000"/>
          </a:bodyPr>
          <a:lstStyle/>
          <a:p>
            <a:r>
              <a:rPr lang="en-GB" dirty="0">
                <a:solidFill>
                  <a:schemeClr val="bg1"/>
                </a:solidFill>
              </a:rPr>
              <a:t>pip is a package manager for Python packages</a:t>
            </a:r>
          </a:p>
          <a:p>
            <a:pPr marL="0" indent="0">
              <a:buNone/>
            </a:pPr>
            <a:endParaRPr lang="en-GB" dirty="0">
              <a:solidFill>
                <a:schemeClr val="bg1"/>
              </a:solidFill>
            </a:endParaRPr>
          </a:p>
          <a:p>
            <a:pPr marL="0" indent="0">
              <a:buNone/>
            </a:pPr>
            <a:r>
              <a:rPr lang="en-GB" dirty="0">
                <a:solidFill>
                  <a:schemeClr val="bg1"/>
                </a:solidFill>
                <a:latin typeface="Miriam Fixed" panose="020B0509050101010101" pitchFamily="49" charset="-79"/>
                <a:cs typeface="Miriam Fixed" panose="020B0509050101010101" pitchFamily="49" charset="-79"/>
              </a:rPr>
              <a:t>pip --version </a:t>
            </a:r>
            <a:r>
              <a:rPr lang="en-GB" dirty="0">
                <a:solidFill>
                  <a:schemeClr val="bg1"/>
                </a:solidFill>
                <a:cs typeface="Miriam Fixed" panose="020B0509050101010101" pitchFamily="49" charset="-79"/>
              </a:rPr>
              <a:t># pip version installed</a:t>
            </a:r>
            <a:endParaRPr lang="en-GB" dirty="0">
              <a:solidFill>
                <a:schemeClr val="bg1"/>
              </a:solidFill>
              <a:latin typeface="Miriam Fixed" panose="020B0509050101010101" pitchFamily="49" charset="-79"/>
              <a:cs typeface="Miriam Fixed" panose="020B0509050101010101" pitchFamily="49" charset="-79"/>
            </a:endParaRPr>
          </a:p>
          <a:p>
            <a:pPr marL="0" indent="0">
              <a:buNone/>
            </a:pPr>
            <a:r>
              <a:rPr lang="en-GB" dirty="0">
                <a:solidFill>
                  <a:schemeClr val="bg1"/>
                </a:solidFill>
                <a:latin typeface="Miriam Fixed" panose="020B0509050101010101" pitchFamily="49" charset="-79"/>
                <a:cs typeface="Miriam Fixed" panose="020B0509050101010101" pitchFamily="49" charset="-79"/>
              </a:rPr>
              <a:t>pip --upgrade &lt;</a:t>
            </a:r>
            <a:r>
              <a:rPr lang="en-GB" dirty="0" err="1">
                <a:solidFill>
                  <a:schemeClr val="bg1"/>
                </a:solidFill>
                <a:latin typeface="Miriam Fixed" panose="020B0509050101010101" pitchFamily="49" charset="-79"/>
                <a:cs typeface="Miriam Fixed" panose="020B0509050101010101" pitchFamily="49" charset="-79"/>
              </a:rPr>
              <a:t>package_name</a:t>
            </a:r>
            <a:r>
              <a:rPr lang="en-GB" dirty="0">
                <a:solidFill>
                  <a:schemeClr val="bg1"/>
                </a:solidFill>
                <a:latin typeface="Miriam Fixed" panose="020B0509050101010101" pitchFamily="49" charset="-79"/>
                <a:cs typeface="Miriam Fixed" panose="020B0509050101010101" pitchFamily="49" charset="-79"/>
              </a:rPr>
              <a:t>&gt; </a:t>
            </a:r>
            <a:r>
              <a:rPr lang="en-GB" dirty="0">
                <a:solidFill>
                  <a:schemeClr val="bg1"/>
                </a:solidFill>
                <a:cs typeface="Miriam Fixed" panose="020B0509050101010101" pitchFamily="49" charset="-79"/>
              </a:rPr>
              <a:t># update package</a:t>
            </a:r>
            <a:endParaRPr lang="en-GB" dirty="0">
              <a:solidFill>
                <a:schemeClr val="bg1"/>
              </a:solidFill>
              <a:latin typeface="Miriam Fixed" panose="020B0509050101010101" pitchFamily="49" charset="-79"/>
              <a:cs typeface="Miriam Fixed" panose="020B0509050101010101" pitchFamily="49" charset="-79"/>
            </a:endParaRPr>
          </a:p>
          <a:p>
            <a:pPr marL="0" indent="0">
              <a:buNone/>
            </a:pPr>
            <a:r>
              <a:rPr lang="en-GB" dirty="0">
                <a:solidFill>
                  <a:schemeClr val="bg1"/>
                </a:solidFill>
                <a:latin typeface="Miriam Fixed" panose="020B0509050101010101" pitchFamily="49" charset="-79"/>
                <a:cs typeface="Miriam Fixed" panose="020B0509050101010101" pitchFamily="49" charset="-79"/>
              </a:rPr>
              <a:t>pip list </a:t>
            </a:r>
            <a:r>
              <a:rPr lang="en-GB" dirty="0">
                <a:solidFill>
                  <a:schemeClr val="bg1"/>
                </a:solidFill>
                <a:cs typeface="Miriam Fixed" panose="020B0509050101010101" pitchFamily="49" charset="-79"/>
              </a:rPr>
              <a:t># list installed packages</a:t>
            </a:r>
            <a:endParaRPr lang="en-GB" dirty="0">
              <a:solidFill>
                <a:schemeClr val="bg1"/>
              </a:solidFill>
              <a:latin typeface="Miriam Fixed" panose="020B0509050101010101" pitchFamily="49" charset="-79"/>
              <a:cs typeface="Miriam Fixed" panose="020B0509050101010101" pitchFamily="49" charset="-79"/>
            </a:endParaRPr>
          </a:p>
          <a:p>
            <a:pPr marL="0" indent="0">
              <a:buNone/>
            </a:pPr>
            <a:r>
              <a:rPr lang="en-GB" dirty="0">
                <a:solidFill>
                  <a:schemeClr val="bg1"/>
                </a:solidFill>
                <a:latin typeface="Miriam Fixed" panose="020B0509050101010101" pitchFamily="49" charset="-79"/>
                <a:cs typeface="Miriam Fixed" panose="020B0509050101010101" pitchFamily="49" charset="-79"/>
              </a:rPr>
              <a:t>pip list --outdated </a:t>
            </a:r>
            <a:r>
              <a:rPr lang="en-GB" dirty="0">
                <a:solidFill>
                  <a:schemeClr val="bg1"/>
                </a:solidFill>
                <a:cs typeface="Miriam Fixed" panose="020B0509050101010101" pitchFamily="49" charset="-79"/>
              </a:rPr>
              <a:t># list outdated packages</a:t>
            </a:r>
            <a:endParaRPr lang="en-GB" dirty="0">
              <a:solidFill>
                <a:schemeClr val="bg1"/>
              </a:solidFill>
              <a:latin typeface="Miriam Fixed" panose="020B0509050101010101" pitchFamily="49" charset="-79"/>
              <a:cs typeface="Miriam Fixed" panose="020B0509050101010101" pitchFamily="49" charset="-79"/>
            </a:endParaRPr>
          </a:p>
          <a:p>
            <a:pPr marL="0" indent="0">
              <a:buNone/>
            </a:pPr>
            <a:r>
              <a:rPr lang="en-GB" dirty="0">
                <a:solidFill>
                  <a:schemeClr val="bg1"/>
                </a:solidFill>
                <a:latin typeface="Miriam Fixed" panose="020B0509050101010101" pitchFamily="49" charset="-79"/>
                <a:cs typeface="Miriam Fixed" panose="020B0509050101010101" pitchFamily="49" charset="-79"/>
              </a:rPr>
              <a:t>pip install &lt;</a:t>
            </a:r>
            <a:r>
              <a:rPr lang="en-GB" dirty="0" err="1">
                <a:solidFill>
                  <a:schemeClr val="bg1"/>
                </a:solidFill>
                <a:latin typeface="Miriam Fixed" panose="020B0509050101010101" pitchFamily="49" charset="-79"/>
                <a:cs typeface="Miriam Fixed" panose="020B0509050101010101" pitchFamily="49" charset="-79"/>
              </a:rPr>
              <a:t>package_name</a:t>
            </a:r>
            <a:r>
              <a:rPr lang="en-GB" dirty="0">
                <a:solidFill>
                  <a:schemeClr val="bg1"/>
                </a:solidFill>
                <a:latin typeface="Miriam Fixed" panose="020B0509050101010101" pitchFamily="49" charset="-79"/>
                <a:cs typeface="Miriam Fixed" panose="020B0509050101010101" pitchFamily="49" charset="-79"/>
              </a:rPr>
              <a:t>&gt; </a:t>
            </a:r>
            <a:r>
              <a:rPr lang="en-GB" dirty="0">
                <a:solidFill>
                  <a:schemeClr val="bg1"/>
                </a:solidFill>
                <a:cs typeface="Miriam Fixed" panose="020B0509050101010101" pitchFamily="49" charset="-79"/>
              </a:rPr>
              <a:t># install &lt;</a:t>
            </a:r>
            <a:r>
              <a:rPr lang="en-GB" dirty="0" err="1">
                <a:solidFill>
                  <a:schemeClr val="bg1"/>
                </a:solidFill>
                <a:cs typeface="Miriam Fixed" panose="020B0509050101010101" pitchFamily="49" charset="-79"/>
              </a:rPr>
              <a:t>package_name</a:t>
            </a:r>
            <a:r>
              <a:rPr lang="en-GB" dirty="0">
                <a:solidFill>
                  <a:schemeClr val="bg1"/>
                </a:solidFill>
                <a:cs typeface="Miriam Fixed" panose="020B0509050101010101" pitchFamily="49" charset="-79"/>
              </a:rPr>
              <a:t>&gt; </a:t>
            </a:r>
            <a:endParaRPr lang="en-GB" dirty="0">
              <a:solidFill>
                <a:schemeClr val="bg1"/>
              </a:solidFill>
              <a:latin typeface="Miriam Fixed" panose="020B0509050101010101" pitchFamily="49" charset="-79"/>
              <a:cs typeface="Miriam Fixed" panose="020B0509050101010101" pitchFamily="49" charset="-79"/>
            </a:endParaRPr>
          </a:p>
          <a:p>
            <a:pPr marL="0" indent="0">
              <a:buNone/>
            </a:pPr>
            <a:r>
              <a:rPr lang="en-GB" dirty="0">
                <a:solidFill>
                  <a:schemeClr val="bg1"/>
                </a:solidFill>
                <a:latin typeface="Miriam Fixed" panose="020B0509050101010101" pitchFamily="49" charset="-79"/>
                <a:cs typeface="Miriam Fixed" panose="020B0509050101010101" pitchFamily="49" charset="-79"/>
              </a:rPr>
              <a:t>pip install &lt;</a:t>
            </a:r>
            <a:r>
              <a:rPr lang="en-GB" dirty="0" err="1">
                <a:solidFill>
                  <a:schemeClr val="bg1"/>
                </a:solidFill>
                <a:latin typeface="Miriam Fixed" panose="020B0509050101010101" pitchFamily="49" charset="-79"/>
                <a:cs typeface="Miriam Fixed" panose="020B0509050101010101" pitchFamily="49" charset="-79"/>
              </a:rPr>
              <a:t>package_name</a:t>
            </a:r>
            <a:r>
              <a:rPr lang="en-GB" dirty="0">
                <a:solidFill>
                  <a:schemeClr val="bg1"/>
                </a:solidFill>
                <a:latin typeface="Miriam Fixed" panose="020B0509050101010101" pitchFamily="49" charset="-79"/>
                <a:cs typeface="Miriam Fixed" panose="020B0509050101010101" pitchFamily="49" charset="-79"/>
              </a:rPr>
              <a:t>&gt;==&lt;version&gt;</a:t>
            </a:r>
          </a:p>
          <a:p>
            <a:pPr marL="0" indent="0">
              <a:buNone/>
            </a:pPr>
            <a:r>
              <a:rPr lang="en-GB" dirty="0">
                <a:solidFill>
                  <a:schemeClr val="bg1"/>
                </a:solidFill>
                <a:latin typeface="Miriam Fixed" panose="020B0509050101010101" pitchFamily="49" charset="-79"/>
                <a:cs typeface="Miriam Fixed" panose="020B0509050101010101" pitchFamily="49" charset="-79"/>
              </a:rPr>
              <a:t>pip uninstall &lt;</a:t>
            </a:r>
            <a:r>
              <a:rPr lang="en-GB" dirty="0" err="1">
                <a:solidFill>
                  <a:schemeClr val="bg1"/>
                </a:solidFill>
                <a:latin typeface="Miriam Fixed" panose="020B0509050101010101" pitchFamily="49" charset="-79"/>
                <a:cs typeface="Miriam Fixed" panose="020B0509050101010101" pitchFamily="49" charset="-79"/>
              </a:rPr>
              <a:t>package_name</a:t>
            </a:r>
            <a:r>
              <a:rPr lang="en-GB" dirty="0">
                <a:solidFill>
                  <a:schemeClr val="bg1"/>
                </a:solidFill>
                <a:latin typeface="Miriam Fixed" panose="020B0509050101010101" pitchFamily="49" charset="-79"/>
                <a:cs typeface="Miriam Fixed" panose="020B0509050101010101" pitchFamily="49" charset="-79"/>
              </a:rPr>
              <a:t>&gt; </a:t>
            </a:r>
            <a:r>
              <a:rPr lang="en-GB" dirty="0">
                <a:solidFill>
                  <a:schemeClr val="bg1"/>
                </a:solidFill>
                <a:cs typeface="Miriam Fixed" panose="020B0509050101010101" pitchFamily="49" charset="-79"/>
              </a:rPr>
              <a:t># uninstall &lt;</a:t>
            </a:r>
            <a:r>
              <a:rPr lang="en-GB" dirty="0" err="1">
                <a:solidFill>
                  <a:schemeClr val="bg1"/>
                </a:solidFill>
                <a:cs typeface="Miriam Fixed" panose="020B0509050101010101" pitchFamily="49" charset="-79"/>
              </a:rPr>
              <a:t>package_name</a:t>
            </a:r>
            <a:r>
              <a:rPr lang="en-GB" dirty="0">
                <a:solidFill>
                  <a:schemeClr val="bg1"/>
                </a:solidFill>
                <a:cs typeface="Miriam Fixed" panose="020B0509050101010101" pitchFamily="49" charset="-79"/>
              </a:rPr>
              <a:t>&gt; </a:t>
            </a:r>
            <a:endParaRPr lang="en-GB" dirty="0">
              <a:solidFill>
                <a:schemeClr val="bg1"/>
              </a:solidFill>
              <a:latin typeface="Miriam Fixed" panose="020B0509050101010101" pitchFamily="49" charset="-79"/>
              <a:cs typeface="Miriam Fixed" panose="020B0509050101010101" pitchFamily="49" charset="-79"/>
            </a:endParaRPr>
          </a:p>
        </p:txBody>
      </p:sp>
    </p:spTree>
    <p:extLst>
      <p:ext uri="{BB962C8B-B14F-4D97-AF65-F5344CB8AC3E}">
        <p14:creationId xmlns:p14="http://schemas.microsoft.com/office/powerpoint/2010/main" val="2674404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D337B-A120-7BF5-5190-46E97D015F43}"/>
              </a:ext>
            </a:extLst>
          </p:cNvPr>
          <p:cNvSpPr>
            <a:spLocks noGrp="1"/>
          </p:cNvSpPr>
          <p:nvPr>
            <p:ph type="title"/>
          </p:nvPr>
        </p:nvSpPr>
        <p:spPr/>
        <p:txBody>
          <a:bodyPr/>
          <a:lstStyle/>
          <a:p>
            <a:r>
              <a:rPr lang="en-NO" dirty="0">
                <a:solidFill>
                  <a:schemeClr val="bg1"/>
                </a:solidFill>
              </a:rPr>
              <a:t>Make package editeble </a:t>
            </a:r>
          </a:p>
        </p:txBody>
      </p:sp>
      <p:sp>
        <p:nvSpPr>
          <p:cNvPr id="3" name="Content Placeholder 2">
            <a:extLst>
              <a:ext uri="{FF2B5EF4-FFF2-40B4-BE49-F238E27FC236}">
                <a16:creationId xmlns:a16="http://schemas.microsoft.com/office/drawing/2014/main" id="{404A156B-CD69-CA16-FA29-8BA4D770D02B}"/>
              </a:ext>
            </a:extLst>
          </p:cNvPr>
          <p:cNvSpPr>
            <a:spLocks noGrp="1"/>
          </p:cNvSpPr>
          <p:nvPr>
            <p:ph idx="1"/>
          </p:nvPr>
        </p:nvSpPr>
        <p:spPr/>
        <p:txBody>
          <a:bodyPr>
            <a:normAutofit/>
          </a:bodyPr>
          <a:lstStyle/>
          <a:p>
            <a:r>
              <a:rPr lang="en-GB" dirty="0">
                <a:solidFill>
                  <a:schemeClr val="bg1"/>
                </a:solidFill>
                <a:latin typeface="ui-monospace"/>
              </a:rPr>
              <a:t>I</a:t>
            </a:r>
            <a:r>
              <a:rPr lang="en-GB" b="0" i="0" u="none" strike="noStrike" dirty="0">
                <a:solidFill>
                  <a:schemeClr val="bg1"/>
                </a:solidFill>
                <a:effectLst/>
                <a:latin typeface="ui-monospace"/>
              </a:rPr>
              <a:t>nstall your project in “editable” or “develop” mode while you’re working on it.</a:t>
            </a:r>
            <a:endParaRPr lang="en-GB" dirty="0">
              <a:solidFill>
                <a:schemeClr val="bg1"/>
              </a:solidFill>
              <a:latin typeface="ui-monospace"/>
            </a:endParaRPr>
          </a:p>
          <a:p>
            <a:r>
              <a:rPr lang="en-GB" b="0" i="0" u="none" strike="noStrike" dirty="0">
                <a:solidFill>
                  <a:schemeClr val="bg1"/>
                </a:solidFill>
                <a:effectLst/>
                <a:latin typeface="ui-monospace"/>
              </a:rPr>
              <a:t>This will just link the package to the original location, basically meaning any changes to the original package would reflect directly in your environment.</a:t>
            </a:r>
          </a:p>
          <a:p>
            <a:pPr marL="0" indent="0">
              <a:buNone/>
            </a:pPr>
            <a:endParaRPr lang="en-GB" b="0" i="0" u="none" strike="noStrike" dirty="0">
              <a:solidFill>
                <a:schemeClr val="bg1"/>
              </a:solidFill>
              <a:effectLst/>
              <a:latin typeface="ui-monospace"/>
            </a:endParaRPr>
          </a:p>
          <a:p>
            <a:pPr marL="0" indent="0">
              <a:buNone/>
            </a:pPr>
            <a:r>
              <a:rPr lang="en-GB" b="0" i="0" u="none" strike="noStrike" dirty="0">
                <a:solidFill>
                  <a:schemeClr val="bg1"/>
                </a:solidFill>
                <a:effectLst/>
                <a:latin typeface="Miriam Fixed" panose="020B0509050101010101" pitchFamily="49" charset="-79"/>
                <a:cs typeface="Miriam Fixed" panose="020B0509050101010101" pitchFamily="49" charset="-79"/>
              </a:rPr>
              <a:t>pip install -e . </a:t>
            </a:r>
          </a:p>
          <a:p>
            <a:pPr marL="0" indent="0">
              <a:buNone/>
            </a:pPr>
            <a:r>
              <a:rPr lang="en-GB" b="0" i="0" u="none" strike="noStrike" dirty="0">
                <a:solidFill>
                  <a:schemeClr val="bg1"/>
                </a:solidFill>
                <a:effectLst/>
                <a:latin typeface="ui-monospace"/>
              </a:rPr>
              <a:t># install the current directory (i.e. your project) in editable mode.</a:t>
            </a:r>
            <a:endParaRPr lang="en-NO" dirty="0">
              <a:solidFill>
                <a:schemeClr val="bg1"/>
              </a:solidFill>
            </a:endParaRPr>
          </a:p>
        </p:txBody>
      </p:sp>
    </p:spTree>
    <p:extLst>
      <p:ext uri="{BB962C8B-B14F-4D97-AF65-F5344CB8AC3E}">
        <p14:creationId xmlns:p14="http://schemas.microsoft.com/office/powerpoint/2010/main" val="1146592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BA9FBFE-3597-A618-864E-C2911E8F3419}"/>
              </a:ext>
            </a:extLst>
          </p:cNvPr>
          <p:cNvSpPr>
            <a:spLocks noGrp="1"/>
          </p:cNvSpPr>
          <p:nvPr>
            <p:ph idx="1"/>
          </p:nvPr>
        </p:nvSpPr>
        <p:spPr>
          <a:xfrm>
            <a:off x="838200" y="1825625"/>
            <a:ext cx="10515600" cy="4351338"/>
          </a:xfrm>
        </p:spPr>
        <p:txBody>
          <a:bodyPr>
            <a:normAutofit/>
          </a:bodyPr>
          <a:lstStyle/>
          <a:p>
            <a:r>
              <a:rPr lang="en-GB" b="0" i="0" u="none" strike="noStrike" dirty="0">
                <a:solidFill>
                  <a:schemeClr val="bg1"/>
                </a:solidFill>
                <a:effectLst/>
                <a:latin typeface="-apple-system"/>
              </a:rPr>
              <a:t>Starting with </a:t>
            </a:r>
            <a:r>
              <a:rPr lang="en-GB" b="1" i="0" u="sng" dirty="0">
                <a:solidFill>
                  <a:schemeClr val="bg1"/>
                </a:solidFill>
                <a:effectLst/>
                <a:latin typeface="-apple-system"/>
                <a:hlinkClick r:id="rId2">
                  <a:extLst>
                    <a:ext uri="{A12FA001-AC4F-418D-AE19-62706E023703}">
                      <ahyp:hlinkClr xmlns:ahyp="http://schemas.microsoft.com/office/drawing/2018/hyperlinkcolor" val="tx"/>
                    </a:ext>
                  </a:extLst>
                </a:hlinkClick>
              </a:rPr>
              <a:t>PEP 621</a:t>
            </a:r>
            <a:r>
              <a:rPr lang="en-GB" dirty="0">
                <a:solidFill>
                  <a:schemeClr val="bg1"/>
                </a:solidFill>
                <a:effectLst/>
                <a:latin typeface="-apple-system"/>
              </a:rPr>
              <a:t> (22-Jun-2020)</a:t>
            </a:r>
            <a:r>
              <a:rPr lang="en-GB" strike="noStrike" dirty="0">
                <a:solidFill>
                  <a:schemeClr val="bg1"/>
                </a:solidFill>
                <a:effectLst/>
                <a:latin typeface="-apple-system"/>
              </a:rPr>
              <a:t>, </a:t>
            </a:r>
            <a:r>
              <a:rPr lang="en-GB" b="0" i="0" u="none" strike="noStrike" dirty="0">
                <a:solidFill>
                  <a:schemeClr val="bg1"/>
                </a:solidFill>
                <a:effectLst/>
                <a:latin typeface="-apple-system"/>
              </a:rPr>
              <a:t>the Python community selected </a:t>
            </a:r>
            <a:r>
              <a:rPr lang="en-GB" dirty="0" err="1">
                <a:solidFill>
                  <a:schemeClr val="bg1"/>
                </a:solidFill>
              </a:rPr>
              <a:t>pyproject.toml</a:t>
            </a:r>
            <a:r>
              <a:rPr lang="en-GB" b="0" i="0" u="none" strike="noStrike" dirty="0">
                <a:solidFill>
                  <a:schemeClr val="bg1"/>
                </a:solidFill>
                <a:effectLst/>
                <a:latin typeface="-apple-system"/>
              </a:rPr>
              <a:t> as a standard way of specifying </a:t>
            </a:r>
            <a:r>
              <a:rPr lang="en-GB" b="0" i="1" u="none" strike="noStrike" dirty="0">
                <a:solidFill>
                  <a:schemeClr val="bg1"/>
                </a:solidFill>
                <a:effectLst/>
                <a:latin typeface="-apple-system"/>
              </a:rPr>
              <a:t>project metadata</a:t>
            </a:r>
            <a:r>
              <a:rPr lang="en-GB" b="0" i="0" u="none" strike="noStrike" dirty="0">
                <a:solidFill>
                  <a:schemeClr val="bg1"/>
                </a:solidFill>
                <a:effectLst/>
                <a:latin typeface="-apple-system"/>
              </a:rPr>
              <a:t>.</a:t>
            </a:r>
          </a:p>
          <a:p>
            <a:r>
              <a:rPr lang="en-GB" dirty="0" err="1">
                <a:solidFill>
                  <a:schemeClr val="bg1"/>
                </a:solidFill>
                <a:latin typeface="-apple-system"/>
              </a:rPr>
              <a:t>Setuptools</a:t>
            </a:r>
            <a:r>
              <a:rPr lang="en-GB" dirty="0">
                <a:solidFill>
                  <a:schemeClr val="bg1"/>
                </a:solidFill>
                <a:latin typeface="-apple-system"/>
              </a:rPr>
              <a:t> is a fully-featured, actively-maintained, and stable library designed to facilitate packaging Python projects.</a:t>
            </a:r>
          </a:p>
          <a:p>
            <a:r>
              <a:rPr lang="en-GB" dirty="0">
                <a:solidFill>
                  <a:schemeClr val="bg1"/>
                </a:solidFill>
                <a:latin typeface="-apple-system"/>
              </a:rPr>
              <a:t>It helps developers to easily share reusable code (in the form of a library) and programs (e.g., CLI/GUI tools implemented in Python), that can be installed with pip and uploaded to </a:t>
            </a:r>
            <a:r>
              <a:rPr lang="en-GB" dirty="0" err="1">
                <a:solidFill>
                  <a:schemeClr val="bg1"/>
                </a:solidFill>
                <a:latin typeface="-apple-system"/>
              </a:rPr>
              <a:t>PyPI</a:t>
            </a:r>
            <a:r>
              <a:rPr lang="en-GB" dirty="0">
                <a:solidFill>
                  <a:schemeClr val="bg1"/>
                </a:solidFill>
                <a:latin typeface="-apple-system"/>
              </a:rPr>
              <a:t>.</a:t>
            </a:r>
          </a:p>
          <a:p>
            <a:endParaRPr lang="en-GB" dirty="0">
              <a:solidFill>
                <a:schemeClr val="bg1"/>
              </a:solidFill>
              <a:latin typeface="-apple-system"/>
            </a:endParaRPr>
          </a:p>
        </p:txBody>
      </p:sp>
      <p:sp>
        <p:nvSpPr>
          <p:cNvPr id="3" name="TextBox 2">
            <a:extLst>
              <a:ext uri="{FF2B5EF4-FFF2-40B4-BE49-F238E27FC236}">
                <a16:creationId xmlns:a16="http://schemas.microsoft.com/office/drawing/2014/main" id="{1FEBD2F9-F6EE-D72F-2F78-2CF146C3719C}"/>
              </a:ext>
            </a:extLst>
          </p:cNvPr>
          <p:cNvSpPr txBox="1"/>
          <p:nvPr/>
        </p:nvSpPr>
        <p:spPr>
          <a:xfrm>
            <a:off x="7991058" y="6492875"/>
            <a:ext cx="3667542" cy="307777"/>
          </a:xfrm>
          <a:prstGeom prst="rect">
            <a:avLst/>
          </a:prstGeom>
          <a:noFill/>
        </p:spPr>
        <p:txBody>
          <a:bodyPr wrap="none" rtlCol="0">
            <a:spAutoFit/>
          </a:bodyPr>
          <a:lstStyle/>
          <a:p>
            <a:r>
              <a:rPr lang="en-GB" sz="1400" dirty="0">
                <a:solidFill>
                  <a:schemeClr val="tx1">
                    <a:lumMod val="50000"/>
                    <a:lumOff val="50000"/>
                  </a:schemeClr>
                </a:solidFill>
              </a:rPr>
              <a:t>https://</a:t>
            </a:r>
            <a:r>
              <a:rPr lang="en-GB" sz="1400" dirty="0" err="1">
                <a:solidFill>
                  <a:schemeClr val="tx1">
                    <a:lumMod val="50000"/>
                    <a:lumOff val="50000"/>
                  </a:schemeClr>
                </a:solidFill>
              </a:rPr>
              <a:t>setuptools.pypa.io</a:t>
            </a:r>
            <a:r>
              <a:rPr lang="en-GB" sz="1400" dirty="0">
                <a:solidFill>
                  <a:schemeClr val="tx1">
                    <a:lumMod val="50000"/>
                    <a:lumOff val="50000"/>
                  </a:schemeClr>
                </a:solidFill>
              </a:rPr>
              <a:t>/</a:t>
            </a:r>
            <a:r>
              <a:rPr lang="en-GB" sz="1400" dirty="0" err="1">
                <a:solidFill>
                  <a:schemeClr val="tx1">
                    <a:lumMod val="50000"/>
                    <a:lumOff val="50000"/>
                  </a:schemeClr>
                </a:solidFill>
              </a:rPr>
              <a:t>en</a:t>
            </a:r>
            <a:r>
              <a:rPr lang="en-GB" sz="1400" dirty="0">
                <a:solidFill>
                  <a:schemeClr val="tx1">
                    <a:lumMod val="50000"/>
                    <a:lumOff val="50000"/>
                  </a:schemeClr>
                </a:solidFill>
              </a:rPr>
              <a:t>/latest/</a:t>
            </a:r>
            <a:r>
              <a:rPr lang="en-GB" sz="1400" dirty="0" err="1">
                <a:solidFill>
                  <a:schemeClr val="tx1">
                    <a:lumMod val="50000"/>
                    <a:lumOff val="50000"/>
                  </a:schemeClr>
                </a:solidFill>
              </a:rPr>
              <a:t>index.html</a:t>
            </a:r>
            <a:endParaRPr lang="en-NO" sz="1400" dirty="0">
              <a:solidFill>
                <a:schemeClr val="tx1">
                  <a:lumMod val="50000"/>
                  <a:lumOff val="50000"/>
                </a:schemeClr>
              </a:solidFill>
            </a:endParaRPr>
          </a:p>
        </p:txBody>
      </p:sp>
      <p:pic>
        <p:nvPicPr>
          <p:cNvPr id="6" name="Graphic 5">
            <a:extLst>
              <a:ext uri="{FF2B5EF4-FFF2-40B4-BE49-F238E27FC236}">
                <a16:creationId xmlns:a16="http://schemas.microsoft.com/office/drawing/2014/main" id="{6AE5DB67-6A43-E07A-4895-DFA58FA26F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200" y="0"/>
            <a:ext cx="4120588" cy="2060294"/>
          </a:xfrm>
          <a:prstGeom prst="rect">
            <a:avLst/>
          </a:prstGeom>
        </p:spPr>
      </p:pic>
    </p:spTree>
    <p:extLst>
      <p:ext uri="{BB962C8B-B14F-4D97-AF65-F5344CB8AC3E}">
        <p14:creationId xmlns:p14="http://schemas.microsoft.com/office/powerpoint/2010/main" val="1658493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4F011B19-548B-12D0-7C91-60F4E29D3A4B}"/>
              </a:ext>
            </a:extLst>
          </p:cNvPr>
          <p:cNvPicPr>
            <a:picLocks noGrp="1" noChangeAspect="1"/>
          </p:cNvPicPr>
          <p:nvPr>
            <p:ph idx="1"/>
          </p:nvPr>
        </p:nvPicPr>
        <p:blipFill>
          <a:blip r:embed="rId2"/>
          <a:stretch>
            <a:fillRect/>
          </a:stretch>
        </p:blipFill>
        <p:spPr>
          <a:xfrm>
            <a:off x="0" y="0"/>
            <a:ext cx="9152593" cy="6858000"/>
          </a:xfrm>
        </p:spPr>
      </p:pic>
    </p:spTree>
    <p:extLst>
      <p:ext uri="{BB962C8B-B14F-4D97-AF65-F5344CB8AC3E}">
        <p14:creationId xmlns:p14="http://schemas.microsoft.com/office/powerpoint/2010/main" val="621279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4F011B19-548B-12D0-7C91-60F4E29D3A4B}"/>
              </a:ext>
            </a:extLst>
          </p:cNvPr>
          <p:cNvPicPr>
            <a:picLocks noGrp="1" noChangeAspect="1"/>
          </p:cNvPicPr>
          <p:nvPr>
            <p:ph idx="1"/>
          </p:nvPr>
        </p:nvPicPr>
        <p:blipFill>
          <a:blip r:embed="rId2"/>
          <a:stretch>
            <a:fillRect/>
          </a:stretch>
        </p:blipFill>
        <p:spPr>
          <a:xfrm>
            <a:off x="0" y="0"/>
            <a:ext cx="9152593" cy="6858000"/>
          </a:xfrm>
        </p:spPr>
      </p:pic>
      <p:sp>
        <p:nvSpPr>
          <p:cNvPr id="6" name="TextBox 5">
            <a:extLst>
              <a:ext uri="{FF2B5EF4-FFF2-40B4-BE49-F238E27FC236}">
                <a16:creationId xmlns:a16="http://schemas.microsoft.com/office/drawing/2014/main" id="{7010CFE6-10B6-5920-BF69-EC9993A42EED}"/>
              </a:ext>
            </a:extLst>
          </p:cNvPr>
          <p:cNvSpPr txBox="1"/>
          <p:nvPr/>
        </p:nvSpPr>
        <p:spPr>
          <a:xfrm>
            <a:off x="1522119" y="40679"/>
            <a:ext cx="9147761" cy="307777"/>
          </a:xfrm>
          <a:prstGeom prst="rect">
            <a:avLst/>
          </a:prstGeom>
          <a:noFill/>
        </p:spPr>
        <p:txBody>
          <a:bodyPr wrap="none" rtlCol="0">
            <a:spAutoFit/>
          </a:bodyPr>
          <a:lstStyle/>
          <a:p>
            <a:r>
              <a:rPr lang="en-GB" sz="1400" b="0" i="0" u="none" strike="noStrike" dirty="0">
                <a:solidFill>
                  <a:schemeClr val="accent2">
                    <a:lumMod val="75000"/>
                  </a:schemeClr>
                </a:solidFill>
                <a:effectLst/>
                <a:latin typeface="-apple-system"/>
              </a:rPr>
              <a:t>This section declares what are your build system dependencies, and which library will be used to actually do the packaging</a:t>
            </a:r>
            <a:endParaRPr lang="en-NO" sz="1400" dirty="0">
              <a:solidFill>
                <a:schemeClr val="accent2">
                  <a:lumMod val="75000"/>
                </a:schemeClr>
              </a:solidFill>
            </a:endParaRPr>
          </a:p>
        </p:txBody>
      </p:sp>
      <p:sp>
        <p:nvSpPr>
          <p:cNvPr id="2" name="TextBox 1">
            <a:extLst>
              <a:ext uri="{FF2B5EF4-FFF2-40B4-BE49-F238E27FC236}">
                <a16:creationId xmlns:a16="http://schemas.microsoft.com/office/drawing/2014/main" id="{E82D00FB-2383-0D24-1450-05E23913D580}"/>
              </a:ext>
            </a:extLst>
          </p:cNvPr>
          <p:cNvSpPr txBox="1"/>
          <p:nvPr/>
        </p:nvSpPr>
        <p:spPr>
          <a:xfrm>
            <a:off x="1014762" y="1038031"/>
            <a:ext cx="4469044" cy="307777"/>
          </a:xfrm>
          <a:prstGeom prst="rect">
            <a:avLst/>
          </a:prstGeom>
          <a:noFill/>
        </p:spPr>
        <p:txBody>
          <a:bodyPr wrap="none" rtlCol="0">
            <a:spAutoFit/>
          </a:bodyPr>
          <a:lstStyle/>
          <a:p>
            <a:r>
              <a:rPr lang="en-GB" sz="1400" b="0" i="0" u="none" strike="noStrike" dirty="0">
                <a:solidFill>
                  <a:schemeClr val="accent2">
                    <a:lumMod val="75000"/>
                  </a:schemeClr>
                </a:solidFill>
                <a:effectLst/>
                <a:latin typeface="-apple-system"/>
              </a:rPr>
              <a:t>This section is where the package configuration happens</a:t>
            </a:r>
            <a:endParaRPr lang="en-NO" sz="1400" dirty="0">
              <a:solidFill>
                <a:schemeClr val="accent2">
                  <a:lumMod val="75000"/>
                </a:schemeClr>
              </a:solidFill>
            </a:endParaRPr>
          </a:p>
        </p:txBody>
      </p:sp>
      <p:sp>
        <p:nvSpPr>
          <p:cNvPr id="4" name="TextBox 3">
            <a:extLst>
              <a:ext uri="{FF2B5EF4-FFF2-40B4-BE49-F238E27FC236}">
                <a16:creationId xmlns:a16="http://schemas.microsoft.com/office/drawing/2014/main" id="{9FDA5439-B380-C403-D476-68DD98C474FE}"/>
              </a:ext>
            </a:extLst>
          </p:cNvPr>
          <p:cNvSpPr txBox="1"/>
          <p:nvPr/>
        </p:nvSpPr>
        <p:spPr>
          <a:xfrm>
            <a:off x="1935261" y="5986003"/>
            <a:ext cx="10032962" cy="523220"/>
          </a:xfrm>
          <a:prstGeom prst="rect">
            <a:avLst/>
          </a:prstGeom>
          <a:noFill/>
        </p:spPr>
        <p:txBody>
          <a:bodyPr wrap="square" rtlCol="0">
            <a:spAutoFit/>
          </a:bodyPr>
          <a:lstStyle/>
          <a:p>
            <a:r>
              <a:rPr lang="en-GB" sz="1400" b="0" i="0" u="none" strike="noStrike" dirty="0">
                <a:solidFill>
                  <a:schemeClr val="accent2">
                    <a:lumMod val="75000"/>
                  </a:schemeClr>
                </a:solidFill>
                <a:effectLst/>
                <a:latin typeface="-apple-system"/>
              </a:rPr>
              <a:t>When this project is installed, a cli-name executable will be created. cli-name will invoke the function </a:t>
            </a:r>
            <a:r>
              <a:rPr lang="en-GB" sz="1400" b="0" i="0" u="none" strike="noStrike" dirty="0" err="1">
                <a:solidFill>
                  <a:schemeClr val="accent2">
                    <a:lumMod val="75000"/>
                  </a:schemeClr>
                </a:solidFill>
                <a:effectLst/>
                <a:latin typeface="-apple-system"/>
              </a:rPr>
              <a:t>some_func</a:t>
            </a:r>
            <a:r>
              <a:rPr lang="en-GB" sz="1400" b="0" i="0" u="none" strike="noStrike" dirty="0">
                <a:solidFill>
                  <a:schemeClr val="accent2">
                    <a:lumMod val="75000"/>
                  </a:schemeClr>
                </a:solidFill>
                <a:effectLst/>
                <a:latin typeface="-apple-system"/>
              </a:rPr>
              <a:t> in the </a:t>
            </a:r>
            <a:r>
              <a:rPr lang="en-GB" sz="1400" b="0" i="0" u="none" strike="noStrike" dirty="0" err="1">
                <a:solidFill>
                  <a:schemeClr val="accent2">
                    <a:lumMod val="75000"/>
                  </a:schemeClr>
                </a:solidFill>
                <a:effectLst/>
                <a:latin typeface="-apple-system"/>
              </a:rPr>
              <a:t>mypkg</a:t>
            </a:r>
            <a:r>
              <a:rPr lang="en-GB" sz="1400" b="0" i="0" u="none" strike="noStrike" dirty="0">
                <a:solidFill>
                  <a:schemeClr val="accent2">
                    <a:lumMod val="75000"/>
                  </a:schemeClr>
                </a:solidFill>
                <a:effectLst/>
                <a:latin typeface="-apple-system"/>
              </a:rPr>
              <a:t>/</a:t>
            </a:r>
            <a:r>
              <a:rPr lang="en-GB" sz="1400" b="0" i="0" u="none" strike="noStrike" dirty="0" err="1">
                <a:solidFill>
                  <a:schemeClr val="accent2">
                    <a:lumMod val="75000"/>
                  </a:schemeClr>
                </a:solidFill>
                <a:effectLst/>
                <a:latin typeface="-apple-system"/>
              </a:rPr>
              <a:t>mymodule.py</a:t>
            </a:r>
            <a:r>
              <a:rPr lang="en-GB" sz="1400" b="0" i="0" u="none" strike="noStrike" dirty="0">
                <a:solidFill>
                  <a:schemeClr val="accent2">
                    <a:lumMod val="75000"/>
                  </a:schemeClr>
                </a:solidFill>
                <a:effectLst/>
                <a:latin typeface="-apple-system"/>
              </a:rPr>
              <a:t> file when called by the user. E.g. dog-script = ”</a:t>
            </a:r>
            <a:r>
              <a:rPr lang="en-GB" sz="1400" dirty="0" err="1">
                <a:solidFill>
                  <a:schemeClr val="accent2">
                    <a:lumMod val="75000"/>
                  </a:schemeClr>
                </a:solidFill>
                <a:latin typeface="-apple-system"/>
              </a:rPr>
              <a:t>dog</a:t>
            </a:r>
            <a:r>
              <a:rPr lang="en-GB" sz="1400" b="0" i="0" u="none" strike="noStrike" dirty="0" err="1">
                <a:solidFill>
                  <a:schemeClr val="accent2">
                    <a:lumMod val="75000"/>
                  </a:schemeClr>
                </a:solidFill>
                <a:effectLst/>
                <a:latin typeface="-apple-system"/>
              </a:rPr>
              <a:t>.cli:main</a:t>
            </a:r>
            <a:r>
              <a:rPr lang="en-GB" sz="1400" b="0" i="0" u="none" strike="noStrike" dirty="0">
                <a:solidFill>
                  <a:schemeClr val="accent2">
                    <a:lumMod val="75000"/>
                  </a:schemeClr>
                </a:solidFill>
                <a:effectLst/>
                <a:latin typeface="-apple-system"/>
              </a:rPr>
              <a:t>"</a:t>
            </a:r>
            <a:endParaRPr lang="en-NO" sz="1400" dirty="0">
              <a:solidFill>
                <a:schemeClr val="accent2">
                  <a:lumMod val="75000"/>
                </a:schemeClr>
              </a:solidFill>
            </a:endParaRPr>
          </a:p>
        </p:txBody>
      </p:sp>
      <p:sp>
        <p:nvSpPr>
          <p:cNvPr id="7" name="TextBox 6">
            <a:extLst>
              <a:ext uri="{FF2B5EF4-FFF2-40B4-BE49-F238E27FC236}">
                <a16:creationId xmlns:a16="http://schemas.microsoft.com/office/drawing/2014/main" id="{383FC1CE-8DB8-BE3D-064B-1CA3FF9BCFB8}"/>
              </a:ext>
            </a:extLst>
          </p:cNvPr>
          <p:cNvSpPr txBox="1"/>
          <p:nvPr/>
        </p:nvSpPr>
        <p:spPr>
          <a:xfrm>
            <a:off x="3249284" y="5183697"/>
            <a:ext cx="1847814" cy="307777"/>
          </a:xfrm>
          <a:prstGeom prst="rect">
            <a:avLst/>
          </a:prstGeom>
          <a:noFill/>
        </p:spPr>
        <p:txBody>
          <a:bodyPr wrap="none" rtlCol="0">
            <a:spAutoFit/>
          </a:bodyPr>
          <a:lstStyle/>
          <a:p>
            <a:r>
              <a:rPr lang="en-GB" sz="1400" b="0" i="0" u="none" strike="noStrike" dirty="0">
                <a:solidFill>
                  <a:schemeClr val="accent2">
                    <a:lumMod val="75000"/>
                  </a:schemeClr>
                </a:solidFill>
                <a:effectLst/>
                <a:latin typeface="-apple-system"/>
              </a:rPr>
              <a:t>This section is optional</a:t>
            </a:r>
            <a:endParaRPr lang="en-NO" sz="1400" dirty="0">
              <a:solidFill>
                <a:schemeClr val="accent2">
                  <a:lumMod val="75000"/>
                </a:schemeClr>
              </a:solidFill>
            </a:endParaRPr>
          </a:p>
        </p:txBody>
      </p:sp>
    </p:spTree>
    <p:extLst>
      <p:ext uri="{BB962C8B-B14F-4D97-AF65-F5344CB8AC3E}">
        <p14:creationId xmlns:p14="http://schemas.microsoft.com/office/powerpoint/2010/main" val="4229328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4F011B19-548B-12D0-7C91-60F4E29D3A4B}"/>
              </a:ext>
            </a:extLst>
          </p:cNvPr>
          <p:cNvPicPr>
            <a:picLocks noGrp="1" noChangeAspect="1"/>
          </p:cNvPicPr>
          <p:nvPr>
            <p:ph idx="1"/>
          </p:nvPr>
        </p:nvPicPr>
        <p:blipFill>
          <a:blip r:embed="rId2"/>
          <a:stretch>
            <a:fillRect/>
          </a:stretch>
        </p:blipFill>
        <p:spPr>
          <a:xfrm>
            <a:off x="0" y="0"/>
            <a:ext cx="9152593" cy="6858000"/>
          </a:xfrm>
        </p:spPr>
      </p:pic>
      <p:sp>
        <p:nvSpPr>
          <p:cNvPr id="2" name="Rectangle 1">
            <a:extLst>
              <a:ext uri="{FF2B5EF4-FFF2-40B4-BE49-F238E27FC236}">
                <a16:creationId xmlns:a16="http://schemas.microsoft.com/office/drawing/2014/main" id="{282C7DBC-7EF5-C6BC-1338-909979D6E818}"/>
              </a:ext>
            </a:extLst>
          </p:cNvPr>
          <p:cNvSpPr/>
          <p:nvPr/>
        </p:nvSpPr>
        <p:spPr>
          <a:xfrm>
            <a:off x="95448" y="289367"/>
            <a:ext cx="4418679" cy="289367"/>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NO"/>
          </a:p>
        </p:txBody>
      </p:sp>
      <p:sp>
        <p:nvSpPr>
          <p:cNvPr id="3" name="Rectangle 2">
            <a:extLst>
              <a:ext uri="{FF2B5EF4-FFF2-40B4-BE49-F238E27FC236}">
                <a16:creationId xmlns:a16="http://schemas.microsoft.com/office/drawing/2014/main" id="{9EE736DE-FAB9-BC82-4E70-176B1CEA1EA1}"/>
              </a:ext>
            </a:extLst>
          </p:cNvPr>
          <p:cNvSpPr/>
          <p:nvPr/>
        </p:nvSpPr>
        <p:spPr>
          <a:xfrm>
            <a:off x="95448" y="1275144"/>
            <a:ext cx="3978841" cy="738851"/>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NO"/>
          </a:p>
        </p:txBody>
      </p:sp>
      <p:sp>
        <p:nvSpPr>
          <p:cNvPr id="4" name="Rectangle 3">
            <a:extLst>
              <a:ext uri="{FF2B5EF4-FFF2-40B4-BE49-F238E27FC236}">
                <a16:creationId xmlns:a16="http://schemas.microsoft.com/office/drawing/2014/main" id="{DC6F7D35-0090-8A26-5577-641996BFE1A9}"/>
              </a:ext>
            </a:extLst>
          </p:cNvPr>
          <p:cNvSpPr/>
          <p:nvPr/>
        </p:nvSpPr>
        <p:spPr>
          <a:xfrm>
            <a:off x="95448" y="3696180"/>
            <a:ext cx="4953965" cy="1028218"/>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NO"/>
          </a:p>
        </p:txBody>
      </p:sp>
      <p:sp>
        <p:nvSpPr>
          <p:cNvPr id="6" name="Rectangle 5">
            <a:extLst>
              <a:ext uri="{FF2B5EF4-FFF2-40B4-BE49-F238E27FC236}">
                <a16:creationId xmlns:a16="http://schemas.microsoft.com/office/drawing/2014/main" id="{080A407A-625B-F3E3-4595-C8F415CFC0C7}"/>
              </a:ext>
            </a:extLst>
          </p:cNvPr>
          <p:cNvSpPr/>
          <p:nvPr/>
        </p:nvSpPr>
        <p:spPr>
          <a:xfrm>
            <a:off x="95448" y="6402728"/>
            <a:ext cx="4187185" cy="333737"/>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NO"/>
          </a:p>
        </p:txBody>
      </p:sp>
      <p:sp>
        <p:nvSpPr>
          <p:cNvPr id="7" name="TextBox 6">
            <a:extLst>
              <a:ext uri="{FF2B5EF4-FFF2-40B4-BE49-F238E27FC236}">
                <a16:creationId xmlns:a16="http://schemas.microsoft.com/office/drawing/2014/main" id="{8AC2E3B1-BDEB-FE07-A775-32438A7B6C28}"/>
              </a:ext>
            </a:extLst>
          </p:cNvPr>
          <p:cNvSpPr txBox="1"/>
          <p:nvPr/>
        </p:nvSpPr>
        <p:spPr>
          <a:xfrm>
            <a:off x="7048983" y="578734"/>
            <a:ext cx="3505511" cy="369332"/>
          </a:xfrm>
          <a:prstGeom prst="rect">
            <a:avLst/>
          </a:prstGeom>
          <a:noFill/>
        </p:spPr>
        <p:txBody>
          <a:bodyPr wrap="none" rtlCol="0">
            <a:spAutoFit/>
          </a:bodyPr>
          <a:lstStyle/>
          <a:p>
            <a:r>
              <a:rPr lang="en-NO" dirty="0"/>
              <a:t>What you need for Assignment 3 </a:t>
            </a:r>
            <a:r>
              <a:rPr lang="en-NO" dirty="0">
                <a:sym typeface="Wingdings" pitchFamily="2" charset="2"/>
              </a:rPr>
              <a:t></a:t>
            </a:r>
            <a:endParaRPr lang="en-NO" dirty="0"/>
          </a:p>
        </p:txBody>
      </p:sp>
      <p:pic>
        <p:nvPicPr>
          <p:cNvPr id="9" name="Picture 8" descr="Text&#10;&#10;Description automatically generated">
            <a:extLst>
              <a:ext uri="{FF2B5EF4-FFF2-40B4-BE49-F238E27FC236}">
                <a16:creationId xmlns:a16="http://schemas.microsoft.com/office/drawing/2014/main" id="{6353F347-B87D-D15E-265A-D15F2038CC1C}"/>
              </a:ext>
            </a:extLst>
          </p:cNvPr>
          <p:cNvPicPr>
            <a:picLocks noChangeAspect="1"/>
          </p:cNvPicPr>
          <p:nvPr/>
        </p:nvPicPr>
        <p:blipFill>
          <a:blip r:embed="rId3"/>
          <a:stretch>
            <a:fillRect/>
          </a:stretch>
        </p:blipFill>
        <p:spPr>
          <a:xfrm>
            <a:off x="6630038" y="1118080"/>
            <a:ext cx="4343400" cy="5156200"/>
          </a:xfrm>
          <a:prstGeom prst="rect">
            <a:avLst/>
          </a:prstGeom>
        </p:spPr>
      </p:pic>
    </p:spTree>
    <p:extLst>
      <p:ext uri="{BB962C8B-B14F-4D97-AF65-F5344CB8AC3E}">
        <p14:creationId xmlns:p14="http://schemas.microsoft.com/office/powerpoint/2010/main" val="1078720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FEE84-A695-00B8-1475-3B77C1EF86BC}"/>
              </a:ext>
            </a:extLst>
          </p:cNvPr>
          <p:cNvSpPr>
            <a:spLocks noGrp="1"/>
          </p:cNvSpPr>
          <p:nvPr>
            <p:ph type="title"/>
          </p:nvPr>
        </p:nvSpPr>
        <p:spPr>
          <a:noFill/>
        </p:spPr>
        <p:txBody>
          <a:bodyPr/>
          <a:lstStyle/>
          <a:p>
            <a:r>
              <a:rPr lang="en-GB" dirty="0">
                <a:solidFill>
                  <a:schemeClr val="bg1"/>
                </a:solidFill>
                <a:latin typeface="Miriam Fixed" panose="020B0509050101010101" pitchFamily="49" charset="-79"/>
                <a:cs typeface="Miriam Fixed" panose="020B0509050101010101" pitchFamily="49" charset="-79"/>
              </a:rPr>
              <a:t>build-</a:t>
            </a:r>
            <a:r>
              <a:rPr lang="en-GB" dirty="0" err="1">
                <a:solidFill>
                  <a:schemeClr val="bg1"/>
                </a:solidFill>
                <a:latin typeface="Miriam Fixed" panose="020B0509050101010101" pitchFamily="49" charset="-79"/>
                <a:cs typeface="Miriam Fixed" panose="020B0509050101010101" pitchFamily="49" charset="-79"/>
              </a:rPr>
              <a:t>system.requires</a:t>
            </a:r>
            <a:r>
              <a:rPr lang="en-GB" dirty="0">
                <a:solidFill>
                  <a:schemeClr val="bg1"/>
                </a:solidFill>
                <a:latin typeface="Miriam Fixed" panose="020B0509050101010101" pitchFamily="49" charset="-79"/>
                <a:cs typeface="Miriam Fixed" panose="020B0509050101010101" pitchFamily="49" charset="-79"/>
              </a:rPr>
              <a:t> </a:t>
            </a:r>
            <a:r>
              <a:rPr lang="en-GB" dirty="0">
                <a:solidFill>
                  <a:schemeClr val="bg1"/>
                </a:solidFill>
              </a:rPr>
              <a:t>vs </a:t>
            </a:r>
            <a:r>
              <a:rPr lang="en-GB" dirty="0" err="1">
                <a:solidFill>
                  <a:schemeClr val="bg1"/>
                </a:solidFill>
                <a:latin typeface="Miriam Fixed" panose="020B0509050101010101" pitchFamily="49" charset="-79"/>
                <a:cs typeface="Miriam Fixed" panose="020B0509050101010101" pitchFamily="49" charset="-79"/>
              </a:rPr>
              <a:t>project.dependencies</a:t>
            </a:r>
            <a:r>
              <a:rPr lang="en-GB" dirty="0">
                <a:solidFill>
                  <a:schemeClr val="bg1"/>
                </a:solidFill>
                <a:latin typeface="Miriam Fixed" panose="020B0509050101010101" pitchFamily="49" charset="-79"/>
                <a:cs typeface="Miriam Fixed" panose="020B0509050101010101" pitchFamily="49" charset="-79"/>
              </a:rPr>
              <a:t> </a:t>
            </a:r>
            <a:endParaRPr lang="en-NO" dirty="0">
              <a:solidFill>
                <a:schemeClr val="bg1"/>
              </a:solidFill>
              <a:latin typeface="Miriam Fixed" panose="020B0509050101010101" pitchFamily="49" charset="-79"/>
              <a:cs typeface="Miriam Fixed" panose="020B0509050101010101" pitchFamily="49" charset="-79"/>
            </a:endParaRPr>
          </a:p>
        </p:txBody>
      </p:sp>
      <p:sp>
        <p:nvSpPr>
          <p:cNvPr id="3" name="Content Placeholder 2">
            <a:extLst>
              <a:ext uri="{FF2B5EF4-FFF2-40B4-BE49-F238E27FC236}">
                <a16:creationId xmlns:a16="http://schemas.microsoft.com/office/drawing/2014/main" id="{F9C5D586-5144-F579-63F5-286B19C52921}"/>
              </a:ext>
            </a:extLst>
          </p:cNvPr>
          <p:cNvSpPr>
            <a:spLocks noGrp="1"/>
          </p:cNvSpPr>
          <p:nvPr>
            <p:ph idx="1"/>
          </p:nvPr>
        </p:nvSpPr>
        <p:spPr/>
        <p:txBody>
          <a:bodyPr/>
          <a:lstStyle/>
          <a:p>
            <a:r>
              <a:rPr lang="en-GB" dirty="0">
                <a:solidFill>
                  <a:schemeClr val="bg1"/>
                </a:solidFill>
                <a:latin typeface="Miriam Fixed" panose="020B0509050101010101" pitchFamily="49" charset="-79"/>
                <a:cs typeface="Miriam Fixed" panose="020B0509050101010101" pitchFamily="49" charset="-79"/>
              </a:rPr>
              <a:t>build-</a:t>
            </a:r>
            <a:r>
              <a:rPr lang="en-GB" dirty="0" err="1">
                <a:solidFill>
                  <a:schemeClr val="bg1"/>
                </a:solidFill>
                <a:latin typeface="Miriam Fixed" panose="020B0509050101010101" pitchFamily="49" charset="-79"/>
                <a:cs typeface="Miriam Fixed" panose="020B0509050101010101" pitchFamily="49" charset="-79"/>
              </a:rPr>
              <a:t>system.requires</a:t>
            </a:r>
            <a:r>
              <a:rPr lang="en-GB" dirty="0">
                <a:solidFill>
                  <a:schemeClr val="bg1"/>
                </a:solidFill>
                <a:latin typeface="Miriam Fixed" panose="020B0509050101010101" pitchFamily="49" charset="-79"/>
                <a:cs typeface="Miriam Fixed" panose="020B0509050101010101" pitchFamily="49" charset="-79"/>
              </a:rPr>
              <a:t> </a:t>
            </a:r>
            <a:r>
              <a:rPr lang="en-GB" dirty="0">
                <a:solidFill>
                  <a:schemeClr val="bg1"/>
                </a:solidFill>
              </a:rPr>
              <a:t>is what’s required to build the package from source and install it. Effectively, these are the dependencies of </a:t>
            </a:r>
            <a:r>
              <a:rPr lang="en-GB" dirty="0" err="1">
                <a:solidFill>
                  <a:schemeClr val="bg1"/>
                </a:solidFill>
                <a:latin typeface="Miriam Fixed" panose="020B0509050101010101" pitchFamily="49" charset="-79"/>
                <a:cs typeface="Miriam Fixed" panose="020B0509050101010101" pitchFamily="49" charset="-79"/>
              </a:rPr>
              <a:t>setup.py</a:t>
            </a:r>
            <a:r>
              <a:rPr lang="en-GB" dirty="0">
                <a:solidFill>
                  <a:schemeClr val="bg1"/>
                </a:solidFill>
              </a:rPr>
              <a:t>. </a:t>
            </a:r>
          </a:p>
          <a:p>
            <a:pPr lvl="1"/>
            <a:r>
              <a:rPr lang="en-GB" dirty="0">
                <a:solidFill>
                  <a:schemeClr val="bg1"/>
                </a:solidFill>
              </a:rPr>
              <a:t>These are not required when you are using the package. </a:t>
            </a:r>
          </a:p>
          <a:p>
            <a:pPr lvl="1"/>
            <a:r>
              <a:rPr lang="en-GB" dirty="0">
                <a:solidFill>
                  <a:schemeClr val="bg1"/>
                </a:solidFill>
              </a:rPr>
              <a:t>Most users of your package will not get these packages when you publish a package on </a:t>
            </a:r>
            <a:r>
              <a:rPr lang="en-GB" dirty="0" err="1">
                <a:solidFill>
                  <a:schemeClr val="bg1"/>
                </a:solidFill>
              </a:rPr>
              <a:t>PyPI</a:t>
            </a:r>
            <a:r>
              <a:rPr lang="en-GB" dirty="0">
                <a:solidFill>
                  <a:schemeClr val="bg1"/>
                </a:solidFill>
              </a:rPr>
              <a:t>.</a:t>
            </a:r>
          </a:p>
          <a:p>
            <a:endParaRPr lang="en-GB" dirty="0">
              <a:solidFill>
                <a:schemeClr val="bg1"/>
              </a:solidFill>
            </a:endParaRPr>
          </a:p>
          <a:p>
            <a:r>
              <a:rPr lang="en-GB" dirty="0" err="1">
                <a:solidFill>
                  <a:schemeClr val="bg1"/>
                </a:solidFill>
                <a:latin typeface="Miriam Fixed" panose="020B0509050101010101" pitchFamily="49" charset="-79"/>
                <a:cs typeface="Miriam Fixed" panose="020B0509050101010101" pitchFamily="49" charset="-79"/>
              </a:rPr>
              <a:t>project.dependencies</a:t>
            </a:r>
            <a:r>
              <a:rPr lang="en-GB" dirty="0">
                <a:solidFill>
                  <a:schemeClr val="bg1"/>
                </a:solidFill>
                <a:latin typeface="Miriam Fixed" panose="020B0509050101010101" pitchFamily="49" charset="-79"/>
                <a:cs typeface="Miriam Fixed" panose="020B0509050101010101" pitchFamily="49" charset="-79"/>
              </a:rPr>
              <a:t> </a:t>
            </a:r>
            <a:r>
              <a:rPr lang="en-GB" dirty="0">
                <a:solidFill>
                  <a:schemeClr val="bg1"/>
                </a:solidFill>
              </a:rPr>
              <a:t>are required when your package is actually used. </a:t>
            </a:r>
          </a:p>
          <a:p>
            <a:pPr lvl="1"/>
            <a:r>
              <a:rPr lang="en-GB" dirty="0">
                <a:solidFill>
                  <a:schemeClr val="bg1"/>
                </a:solidFill>
              </a:rPr>
              <a:t>These are the dependencies (I.e. imports) of </a:t>
            </a:r>
            <a:r>
              <a:rPr lang="en-GB" dirty="0" err="1">
                <a:solidFill>
                  <a:schemeClr val="bg1"/>
                </a:solidFill>
              </a:rPr>
              <a:t>instapy</a:t>
            </a:r>
            <a:r>
              <a:rPr lang="en-GB" dirty="0">
                <a:solidFill>
                  <a:schemeClr val="bg1"/>
                </a:solidFill>
              </a:rPr>
              <a:t>.</a:t>
            </a:r>
          </a:p>
        </p:txBody>
      </p:sp>
    </p:spTree>
    <p:extLst>
      <p:ext uri="{BB962C8B-B14F-4D97-AF65-F5344CB8AC3E}">
        <p14:creationId xmlns:p14="http://schemas.microsoft.com/office/powerpoint/2010/main" val="3117873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08D97-6046-6890-B3E0-95E43E335E9D}"/>
              </a:ext>
            </a:extLst>
          </p:cNvPr>
          <p:cNvSpPr>
            <a:spLocks noGrp="1"/>
          </p:cNvSpPr>
          <p:nvPr>
            <p:ph type="title"/>
          </p:nvPr>
        </p:nvSpPr>
        <p:spPr/>
        <p:txBody>
          <a:bodyPr/>
          <a:lstStyle/>
          <a:p>
            <a:r>
              <a:rPr lang="en-NO" dirty="0">
                <a:solidFill>
                  <a:schemeClr val="bg1"/>
                </a:solidFill>
              </a:rPr>
              <a:t>How to make a more readable README.md</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CC19FC45-62E0-70EA-9C80-719A4D876F31}"/>
              </a:ext>
            </a:extLst>
          </p:cNvPr>
          <p:cNvPicPr>
            <a:picLocks noGrp="1" noChangeAspect="1"/>
          </p:cNvPicPr>
          <p:nvPr>
            <p:ph idx="1"/>
          </p:nvPr>
        </p:nvPicPr>
        <p:blipFill rotWithShape="1">
          <a:blip r:embed="rId2"/>
          <a:srcRect t="2733"/>
          <a:stretch/>
        </p:blipFill>
        <p:spPr>
          <a:xfrm>
            <a:off x="1065758" y="1944547"/>
            <a:ext cx="10060484" cy="4232416"/>
          </a:xfrm>
        </p:spPr>
      </p:pic>
    </p:spTree>
    <p:extLst>
      <p:ext uri="{BB962C8B-B14F-4D97-AF65-F5344CB8AC3E}">
        <p14:creationId xmlns:p14="http://schemas.microsoft.com/office/powerpoint/2010/main" val="3665030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5C6AD3-E861-E9E4-4B75-B3C27404E4C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i="0" u="none" strike="noStrike" kern="1200">
                <a:solidFill>
                  <a:srgbClr val="FFFFFF"/>
                </a:solidFill>
                <a:effectLst/>
                <a:latin typeface="+mj-lt"/>
                <a:ea typeface="+mj-ea"/>
                <a:cs typeface="+mj-cs"/>
              </a:rPr>
              <a:t>Python code structure</a:t>
            </a:r>
          </a:p>
        </p:txBody>
      </p:sp>
      <p:pic>
        <p:nvPicPr>
          <p:cNvPr id="9" name="Content Placeholder 8">
            <a:extLst>
              <a:ext uri="{FF2B5EF4-FFF2-40B4-BE49-F238E27FC236}">
                <a16:creationId xmlns:a16="http://schemas.microsoft.com/office/drawing/2014/main" id="{F4480C1D-A740-55EB-9DF7-4B5AE1390269}"/>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4777316" y="1112954"/>
            <a:ext cx="6780700" cy="4629762"/>
          </a:xfrm>
          <a:prstGeom prst="rect">
            <a:avLst/>
          </a:prstGeom>
        </p:spPr>
      </p:pic>
    </p:spTree>
    <p:extLst>
      <p:ext uri="{BB962C8B-B14F-4D97-AF65-F5344CB8AC3E}">
        <p14:creationId xmlns:p14="http://schemas.microsoft.com/office/powerpoint/2010/main" val="2234142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B8788-7837-D8B1-7070-8A03456B6826}"/>
              </a:ext>
            </a:extLst>
          </p:cNvPr>
          <p:cNvSpPr>
            <a:spLocks noGrp="1"/>
          </p:cNvSpPr>
          <p:nvPr>
            <p:ph type="title"/>
          </p:nvPr>
        </p:nvSpPr>
        <p:spPr/>
        <p:txBody>
          <a:bodyPr/>
          <a:lstStyle/>
          <a:p>
            <a:r>
              <a:rPr lang="en-GB" dirty="0">
                <a:solidFill>
                  <a:schemeClr val="bg1"/>
                </a:solidFill>
              </a:rPr>
              <a:t>Python module</a:t>
            </a:r>
            <a:endParaRPr lang="en-NO" dirty="0">
              <a:solidFill>
                <a:schemeClr val="bg1"/>
              </a:solidFill>
            </a:endParaRPr>
          </a:p>
        </p:txBody>
      </p:sp>
      <p:sp>
        <p:nvSpPr>
          <p:cNvPr id="3" name="Content Placeholder 2">
            <a:extLst>
              <a:ext uri="{FF2B5EF4-FFF2-40B4-BE49-F238E27FC236}">
                <a16:creationId xmlns:a16="http://schemas.microsoft.com/office/drawing/2014/main" id="{6E741A01-24E6-8156-6B22-2C78C37BB498}"/>
              </a:ext>
            </a:extLst>
          </p:cNvPr>
          <p:cNvSpPr>
            <a:spLocks noGrp="1"/>
          </p:cNvSpPr>
          <p:nvPr>
            <p:ph idx="1"/>
          </p:nvPr>
        </p:nvSpPr>
        <p:spPr/>
        <p:txBody>
          <a:bodyPr/>
          <a:lstStyle/>
          <a:p>
            <a:r>
              <a:rPr lang="en-GB" dirty="0">
                <a:solidFill>
                  <a:schemeClr val="bg1"/>
                </a:solidFill>
              </a:rPr>
              <a:t>A module is a file consisting of Python code. </a:t>
            </a:r>
          </a:p>
          <a:p>
            <a:r>
              <a:rPr lang="en-GB" dirty="0">
                <a:solidFill>
                  <a:schemeClr val="bg1"/>
                </a:solidFill>
              </a:rPr>
              <a:t>A module can define </a:t>
            </a:r>
          </a:p>
          <a:p>
            <a:pPr lvl="1"/>
            <a:r>
              <a:rPr lang="en-GB" dirty="0">
                <a:solidFill>
                  <a:schemeClr val="bg1"/>
                </a:solidFill>
              </a:rPr>
              <a:t>Functions</a:t>
            </a:r>
          </a:p>
          <a:p>
            <a:pPr lvl="1"/>
            <a:r>
              <a:rPr lang="en-GB" dirty="0">
                <a:solidFill>
                  <a:schemeClr val="bg1"/>
                </a:solidFill>
              </a:rPr>
              <a:t>Classes</a:t>
            </a:r>
          </a:p>
          <a:p>
            <a:pPr lvl="1"/>
            <a:r>
              <a:rPr lang="en-GB" dirty="0">
                <a:solidFill>
                  <a:schemeClr val="bg1"/>
                </a:solidFill>
              </a:rPr>
              <a:t>Variables</a:t>
            </a:r>
          </a:p>
          <a:p>
            <a:r>
              <a:rPr lang="en-GB" dirty="0">
                <a:solidFill>
                  <a:schemeClr val="bg1"/>
                </a:solidFill>
              </a:rPr>
              <a:t>A module can also include runnable code.</a:t>
            </a:r>
          </a:p>
          <a:p>
            <a:endParaRPr lang="en-GB" dirty="0">
              <a:solidFill>
                <a:schemeClr val="bg1"/>
              </a:solidFill>
            </a:endParaRPr>
          </a:p>
          <a:p>
            <a:r>
              <a:rPr lang="en-GB" dirty="0">
                <a:solidFill>
                  <a:schemeClr val="bg1"/>
                </a:solidFill>
              </a:rPr>
              <a:t>E.g. definitions from a module can be imported into other modules</a:t>
            </a:r>
            <a:br>
              <a:rPr lang="en-GB" dirty="0">
                <a:solidFill>
                  <a:schemeClr val="bg1"/>
                </a:solidFill>
              </a:rPr>
            </a:br>
            <a:endParaRPr lang="en-NO" dirty="0">
              <a:solidFill>
                <a:schemeClr val="bg1"/>
              </a:solidFill>
            </a:endParaRPr>
          </a:p>
        </p:txBody>
      </p:sp>
      <p:sp>
        <p:nvSpPr>
          <p:cNvPr id="4" name="TextBox 3">
            <a:extLst>
              <a:ext uri="{FF2B5EF4-FFF2-40B4-BE49-F238E27FC236}">
                <a16:creationId xmlns:a16="http://schemas.microsoft.com/office/drawing/2014/main" id="{F9CE07F3-C1BA-0C78-2276-DB7B629124A2}"/>
              </a:ext>
            </a:extLst>
          </p:cNvPr>
          <p:cNvSpPr txBox="1"/>
          <p:nvPr/>
        </p:nvSpPr>
        <p:spPr>
          <a:xfrm>
            <a:off x="2028497" y="6550223"/>
            <a:ext cx="10237098" cy="307777"/>
          </a:xfrm>
          <a:prstGeom prst="rect">
            <a:avLst/>
          </a:prstGeom>
          <a:noFill/>
        </p:spPr>
        <p:txBody>
          <a:bodyPr wrap="none" rtlCol="0">
            <a:spAutoFit/>
          </a:bodyPr>
          <a:lstStyle/>
          <a:p>
            <a:r>
              <a:rPr lang="en-GB" sz="1400" dirty="0">
                <a:solidFill>
                  <a:schemeClr val="tx1">
                    <a:lumMod val="50000"/>
                    <a:lumOff val="50000"/>
                  </a:schemeClr>
                </a:solidFill>
              </a:rPr>
              <a:t>https://</a:t>
            </a:r>
            <a:r>
              <a:rPr lang="en-GB" sz="1400" dirty="0" err="1">
                <a:solidFill>
                  <a:schemeClr val="tx1">
                    <a:lumMod val="50000"/>
                    <a:lumOff val="50000"/>
                  </a:schemeClr>
                </a:solidFill>
              </a:rPr>
              <a:t>nbviewer.org</a:t>
            </a:r>
            <a:r>
              <a:rPr lang="en-GB" sz="1400" dirty="0">
                <a:solidFill>
                  <a:schemeClr val="tx1">
                    <a:lumMod val="50000"/>
                    <a:lumOff val="50000"/>
                  </a:schemeClr>
                </a:solidFill>
              </a:rPr>
              <a:t>/</a:t>
            </a:r>
            <a:r>
              <a:rPr lang="en-GB" sz="1400" dirty="0" err="1">
                <a:solidFill>
                  <a:schemeClr val="tx1">
                    <a:lumMod val="50000"/>
                    <a:lumOff val="50000"/>
                  </a:schemeClr>
                </a:solidFill>
              </a:rPr>
              <a:t>github</a:t>
            </a:r>
            <a:r>
              <a:rPr lang="en-GB" sz="1400" dirty="0">
                <a:solidFill>
                  <a:schemeClr val="tx1">
                    <a:lumMod val="50000"/>
                    <a:lumOff val="50000"/>
                  </a:schemeClr>
                </a:solidFill>
              </a:rPr>
              <a:t>/UiO-IN3110/UiO-IN3110.github.io/blob/HEAD/lectures/03-python-part-2-fall22/</a:t>
            </a:r>
            <a:r>
              <a:rPr lang="en-GB" sz="1400" dirty="0" err="1">
                <a:solidFill>
                  <a:schemeClr val="tx1">
                    <a:lumMod val="50000"/>
                    <a:lumOff val="50000"/>
                  </a:schemeClr>
                </a:solidFill>
              </a:rPr>
              <a:t>packages_and_testing.ipynb</a:t>
            </a:r>
            <a:endParaRPr lang="en-NO" sz="1400" dirty="0">
              <a:solidFill>
                <a:schemeClr val="tx1">
                  <a:lumMod val="50000"/>
                  <a:lumOff val="50000"/>
                </a:schemeClr>
              </a:solidFill>
            </a:endParaRPr>
          </a:p>
        </p:txBody>
      </p:sp>
    </p:spTree>
    <p:extLst>
      <p:ext uri="{BB962C8B-B14F-4D97-AF65-F5344CB8AC3E}">
        <p14:creationId xmlns:p14="http://schemas.microsoft.com/office/powerpoint/2010/main" val="909725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87530-5060-B444-4B96-18889AE3E2C3}"/>
              </a:ext>
            </a:extLst>
          </p:cNvPr>
          <p:cNvSpPr>
            <a:spLocks noGrp="1"/>
          </p:cNvSpPr>
          <p:nvPr>
            <p:ph type="title"/>
          </p:nvPr>
        </p:nvSpPr>
        <p:spPr/>
        <p:txBody>
          <a:bodyPr/>
          <a:lstStyle/>
          <a:p>
            <a:r>
              <a:rPr lang="en-NO" dirty="0">
                <a:solidFill>
                  <a:schemeClr val="bg1"/>
                </a:solidFill>
              </a:rPr>
              <a:t>Example: Dog class from group session #2</a:t>
            </a:r>
          </a:p>
        </p:txBody>
      </p:sp>
      <p:pic>
        <p:nvPicPr>
          <p:cNvPr id="4" name="Picture 3" descr="Text&#10;&#10;Description automatically generated">
            <a:extLst>
              <a:ext uri="{FF2B5EF4-FFF2-40B4-BE49-F238E27FC236}">
                <a16:creationId xmlns:a16="http://schemas.microsoft.com/office/drawing/2014/main" id="{EDD768A0-6BEF-0DC5-588C-0E08FF9F2A0D}"/>
              </a:ext>
            </a:extLst>
          </p:cNvPr>
          <p:cNvPicPr>
            <a:picLocks noChangeAspect="1"/>
          </p:cNvPicPr>
          <p:nvPr/>
        </p:nvPicPr>
        <p:blipFill rotWithShape="1">
          <a:blip r:embed="rId2"/>
          <a:srcRect b="1553"/>
          <a:stretch/>
        </p:blipFill>
        <p:spPr>
          <a:xfrm>
            <a:off x="514074" y="1819896"/>
            <a:ext cx="10948884" cy="4289355"/>
          </a:xfrm>
          <a:prstGeom prst="rect">
            <a:avLst/>
          </a:prstGeom>
        </p:spPr>
      </p:pic>
    </p:spTree>
    <p:extLst>
      <p:ext uri="{BB962C8B-B14F-4D97-AF65-F5344CB8AC3E}">
        <p14:creationId xmlns:p14="http://schemas.microsoft.com/office/powerpoint/2010/main" val="410786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42C50-D632-1A43-4B57-D3C0E3C5B1AA}"/>
              </a:ext>
            </a:extLst>
          </p:cNvPr>
          <p:cNvSpPr>
            <a:spLocks noGrp="1"/>
          </p:cNvSpPr>
          <p:nvPr>
            <p:ph type="title"/>
          </p:nvPr>
        </p:nvSpPr>
        <p:spPr/>
        <p:txBody>
          <a:bodyPr/>
          <a:lstStyle/>
          <a:p>
            <a:r>
              <a:rPr lang="en-NO" dirty="0">
                <a:solidFill>
                  <a:schemeClr val="bg1"/>
                </a:solidFill>
              </a:rPr>
              <a:t>Isn´t Dog a module?</a:t>
            </a:r>
          </a:p>
        </p:txBody>
      </p:sp>
      <p:sp>
        <p:nvSpPr>
          <p:cNvPr id="3" name="Content Placeholder 2">
            <a:extLst>
              <a:ext uri="{FF2B5EF4-FFF2-40B4-BE49-F238E27FC236}">
                <a16:creationId xmlns:a16="http://schemas.microsoft.com/office/drawing/2014/main" id="{9F329517-4D60-C89E-0934-DDA7299D5E69}"/>
              </a:ext>
            </a:extLst>
          </p:cNvPr>
          <p:cNvSpPr>
            <a:spLocks noGrp="1"/>
          </p:cNvSpPr>
          <p:nvPr>
            <p:ph idx="1"/>
          </p:nvPr>
        </p:nvSpPr>
        <p:spPr/>
        <p:txBody>
          <a:bodyPr/>
          <a:lstStyle/>
          <a:p>
            <a:r>
              <a:rPr lang="en-NO" dirty="0">
                <a:solidFill>
                  <a:schemeClr val="bg1"/>
                </a:solidFill>
              </a:rPr>
              <a:t>Yes, it is!</a:t>
            </a:r>
          </a:p>
          <a:p>
            <a:r>
              <a:rPr lang="en-NO" dirty="0">
                <a:solidFill>
                  <a:schemeClr val="bg1"/>
                </a:solidFill>
              </a:rPr>
              <a:t>BUT Python could not find it </a:t>
            </a:r>
            <a:r>
              <a:rPr lang="en-NO" dirty="0">
                <a:solidFill>
                  <a:schemeClr val="bg1"/>
                </a:solidFill>
                <a:sym typeface="Wingdings" pitchFamily="2" charset="2"/>
              </a:rPr>
              <a:t></a:t>
            </a:r>
          </a:p>
          <a:p>
            <a:r>
              <a:rPr lang="en-NO" dirty="0">
                <a:solidFill>
                  <a:schemeClr val="bg1"/>
                </a:solidFill>
                <a:sym typeface="Wingdings" pitchFamily="2" charset="2"/>
              </a:rPr>
              <a:t>So we have to tell it where to find it:</a:t>
            </a:r>
            <a:endParaRPr lang="en-NO" dirty="0">
              <a:solidFill>
                <a:schemeClr val="bg1"/>
              </a:solidFill>
            </a:endParaRPr>
          </a:p>
        </p:txBody>
      </p:sp>
      <p:pic>
        <p:nvPicPr>
          <p:cNvPr id="4" name="Picture 3" descr="Graphical user interface, text&#10;&#10;Description automatically generated">
            <a:extLst>
              <a:ext uri="{FF2B5EF4-FFF2-40B4-BE49-F238E27FC236}">
                <a16:creationId xmlns:a16="http://schemas.microsoft.com/office/drawing/2014/main" id="{8C2CCC7B-62D8-56B5-809F-649A8712F064}"/>
              </a:ext>
            </a:extLst>
          </p:cNvPr>
          <p:cNvPicPr>
            <a:picLocks noChangeAspect="1"/>
          </p:cNvPicPr>
          <p:nvPr/>
        </p:nvPicPr>
        <p:blipFill>
          <a:blip r:embed="rId2"/>
          <a:stretch>
            <a:fillRect/>
          </a:stretch>
        </p:blipFill>
        <p:spPr>
          <a:xfrm>
            <a:off x="838200" y="3422745"/>
            <a:ext cx="9513449" cy="3018847"/>
          </a:xfrm>
          <a:prstGeom prst="rect">
            <a:avLst/>
          </a:prstGeom>
        </p:spPr>
      </p:pic>
    </p:spTree>
    <p:extLst>
      <p:ext uri="{BB962C8B-B14F-4D97-AF65-F5344CB8AC3E}">
        <p14:creationId xmlns:p14="http://schemas.microsoft.com/office/powerpoint/2010/main" val="2112149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33F2A-BD80-A872-35BE-2CAC4C7E0960}"/>
              </a:ext>
            </a:extLst>
          </p:cNvPr>
          <p:cNvSpPr>
            <a:spLocks noGrp="1"/>
          </p:cNvSpPr>
          <p:nvPr>
            <p:ph type="title"/>
          </p:nvPr>
        </p:nvSpPr>
        <p:spPr/>
        <p:txBody>
          <a:bodyPr/>
          <a:lstStyle/>
          <a:p>
            <a:r>
              <a:rPr lang="en-GB" dirty="0">
                <a:solidFill>
                  <a:schemeClr val="bg1"/>
                </a:solidFill>
              </a:rPr>
              <a:t>Python package</a:t>
            </a:r>
            <a:endParaRPr lang="en-NO" dirty="0"/>
          </a:p>
        </p:txBody>
      </p:sp>
      <p:sp>
        <p:nvSpPr>
          <p:cNvPr id="3" name="Content Placeholder 2">
            <a:extLst>
              <a:ext uri="{FF2B5EF4-FFF2-40B4-BE49-F238E27FC236}">
                <a16:creationId xmlns:a16="http://schemas.microsoft.com/office/drawing/2014/main" id="{285C6760-C20D-A3A1-8C10-75779F50E3A2}"/>
              </a:ext>
            </a:extLst>
          </p:cNvPr>
          <p:cNvSpPr>
            <a:spLocks noGrp="1"/>
          </p:cNvSpPr>
          <p:nvPr>
            <p:ph idx="1"/>
          </p:nvPr>
        </p:nvSpPr>
        <p:spPr/>
        <p:txBody>
          <a:bodyPr/>
          <a:lstStyle/>
          <a:p>
            <a:r>
              <a:rPr lang="en-GB" dirty="0">
                <a:solidFill>
                  <a:schemeClr val="bg1"/>
                </a:solidFill>
              </a:rPr>
              <a:t>Packages are a way of structuring Python’s module namespace by using “dotted module names”. </a:t>
            </a:r>
          </a:p>
          <a:p>
            <a:r>
              <a:rPr lang="en-GB" dirty="0">
                <a:solidFill>
                  <a:schemeClr val="bg1"/>
                </a:solidFill>
              </a:rPr>
              <a:t>For example, the module name </a:t>
            </a:r>
            <a:r>
              <a:rPr lang="en-GB" dirty="0" err="1">
                <a:solidFill>
                  <a:schemeClr val="bg1"/>
                </a:solidFill>
              </a:rPr>
              <a:t>matplotlib.pyplot</a:t>
            </a:r>
            <a:r>
              <a:rPr lang="en-GB" dirty="0">
                <a:solidFill>
                  <a:schemeClr val="bg1"/>
                </a:solidFill>
              </a:rPr>
              <a:t> designates a submodule named </a:t>
            </a:r>
            <a:r>
              <a:rPr lang="en-GB" dirty="0" err="1">
                <a:solidFill>
                  <a:schemeClr val="bg1"/>
                </a:solidFill>
              </a:rPr>
              <a:t>pyplot</a:t>
            </a:r>
            <a:r>
              <a:rPr lang="en-GB" dirty="0">
                <a:solidFill>
                  <a:schemeClr val="bg1"/>
                </a:solidFill>
              </a:rPr>
              <a:t> in a package named matplotlib. </a:t>
            </a:r>
          </a:p>
          <a:p>
            <a:r>
              <a:rPr lang="en-GB" dirty="0">
                <a:solidFill>
                  <a:schemeClr val="bg1"/>
                </a:solidFill>
              </a:rPr>
              <a:t>Just like the use of modules saves the authors of different modules from having to worry about each other’s global variable names, the use of dotted module names saves the authors of multi-module packages like NumPy or Pillow from having to worry about each other’s module names.</a:t>
            </a:r>
            <a:endParaRPr lang="en-NO" dirty="0">
              <a:solidFill>
                <a:schemeClr val="bg1"/>
              </a:solidFill>
            </a:endParaRPr>
          </a:p>
        </p:txBody>
      </p:sp>
      <p:sp>
        <p:nvSpPr>
          <p:cNvPr id="6" name="TextBox 5">
            <a:extLst>
              <a:ext uri="{FF2B5EF4-FFF2-40B4-BE49-F238E27FC236}">
                <a16:creationId xmlns:a16="http://schemas.microsoft.com/office/drawing/2014/main" id="{B665687F-6033-1E0B-5C36-6CD9D00DF171}"/>
              </a:ext>
            </a:extLst>
          </p:cNvPr>
          <p:cNvSpPr txBox="1"/>
          <p:nvPr/>
        </p:nvSpPr>
        <p:spPr>
          <a:xfrm>
            <a:off x="8401923" y="6550223"/>
            <a:ext cx="3790077" cy="307777"/>
          </a:xfrm>
          <a:prstGeom prst="rect">
            <a:avLst/>
          </a:prstGeom>
          <a:noFill/>
        </p:spPr>
        <p:txBody>
          <a:bodyPr wrap="none" rtlCol="0">
            <a:spAutoFit/>
          </a:bodyPr>
          <a:lstStyle/>
          <a:p>
            <a:r>
              <a:rPr lang="en-GB" sz="1400" dirty="0">
                <a:solidFill>
                  <a:schemeClr val="tx1">
                    <a:lumMod val="50000"/>
                    <a:lumOff val="50000"/>
                  </a:schemeClr>
                </a:solidFill>
              </a:rPr>
              <a:t>https://</a:t>
            </a:r>
            <a:r>
              <a:rPr lang="en-GB" sz="1400" dirty="0" err="1">
                <a:solidFill>
                  <a:schemeClr val="tx1">
                    <a:lumMod val="50000"/>
                    <a:lumOff val="50000"/>
                  </a:schemeClr>
                </a:solidFill>
              </a:rPr>
              <a:t>docs.python.org</a:t>
            </a:r>
            <a:r>
              <a:rPr lang="en-GB" sz="1400" dirty="0">
                <a:solidFill>
                  <a:schemeClr val="tx1">
                    <a:lumMod val="50000"/>
                    <a:lumOff val="50000"/>
                  </a:schemeClr>
                </a:solidFill>
              </a:rPr>
              <a:t>/3/tutorial/</a:t>
            </a:r>
            <a:r>
              <a:rPr lang="en-GB" sz="1400" dirty="0" err="1">
                <a:solidFill>
                  <a:schemeClr val="tx1">
                    <a:lumMod val="50000"/>
                    <a:lumOff val="50000"/>
                  </a:schemeClr>
                </a:solidFill>
              </a:rPr>
              <a:t>modules.html</a:t>
            </a:r>
            <a:endParaRPr lang="en-NO" sz="1400" dirty="0">
              <a:solidFill>
                <a:schemeClr val="tx1">
                  <a:lumMod val="50000"/>
                  <a:lumOff val="50000"/>
                </a:schemeClr>
              </a:solidFill>
            </a:endParaRPr>
          </a:p>
        </p:txBody>
      </p:sp>
    </p:spTree>
    <p:extLst>
      <p:ext uri="{BB962C8B-B14F-4D97-AF65-F5344CB8AC3E}">
        <p14:creationId xmlns:p14="http://schemas.microsoft.com/office/powerpoint/2010/main" val="1581655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87530-5060-B444-4B96-18889AE3E2C3}"/>
              </a:ext>
            </a:extLst>
          </p:cNvPr>
          <p:cNvSpPr>
            <a:spLocks noGrp="1"/>
          </p:cNvSpPr>
          <p:nvPr>
            <p:ph type="title"/>
          </p:nvPr>
        </p:nvSpPr>
        <p:spPr/>
        <p:txBody>
          <a:bodyPr/>
          <a:lstStyle/>
          <a:p>
            <a:r>
              <a:rPr lang="en-NO" dirty="0">
                <a:solidFill>
                  <a:schemeClr val="bg1"/>
                </a:solidFill>
              </a:rPr>
              <a:t>Why </a:t>
            </a:r>
            <a:r>
              <a:rPr lang="en-GB" dirty="0">
                <a:solidFill>
                  <a:schemeClr val="bg1"/>
                </a:solidFill>
              </a:rPr>
              <a:t>Packages</a:t>
            </a:r>
            <a:r>
              <a:rPr lang="en-NO" dirty="0">
                <a:solidFill>
                  <a:schemeClr val="bg1"/>
                </a:solidFill>
              </a:rPr>
              <a:t>?</a:t>
            </a:r>
          </a:p>
        </p:txBody>
      </p:sp>
      <p:sp>
        <p:nvSpPr>
          <p:cNvPr id="3" name="Content Placeholder 2">
            <a:extLst>
              <a:ext uri="{FF2B5EF4-FFF2-40B4-BE49-F238E27FC236}">
                <a16:creationId xmlns:a16="http://schemas.microsoft.com/office/drawing/2014/main" id="{8750FD65-B2E7-D53C-0F20-D3805B7E403F}"/>
              </a:ext>
            </a:extLst>
          </p:cNvPr>
          <p:cNvSpPr>
            <a:spLocks noGrp="1"/>
          </p:cNvSpPr>
          <p:nvPr>
            <p:ph idx="1"/>
          </p:nvPr>
        </p:nvSpPr>
        <p:spPr/>
        <p:txBody>
          <a:bodyPr/>
          <a:lstStyle/>
          <a:p>
            <a:r>
              <a:rPr lang="en-GB" b="0" i="0" u="none" strike="noStrike" dirty="0">
                <a:solidFill>
                  <a:schemeClr val="bg1"/>
                </a:solidFill>
                <a:effectLst/>
                <a:latin typeface="Helvetica Neue" panose="02000503000000020004" pitchFamily="2" charset="0"/>
              </a:rPr>
              <a:t>Packages allow to organize modules and scripts into single environment</a:t>
            </a:r>
          </a:p>
          <a:p>
            <a:r>
              <a:rPr lang="en-GB" b="0" i="0" u="none" strike="noStrike" dirty="0">
                <a:solidFill>
                  <a:schemeClr val="bg1"/>
                </a:solidFill>
                <a:effectLst/>
                <a:latin typeface="Helvetica Neue" panose="02000503000000020004" pitchFamily="2" charset="0"/>
              </a:rPr>
              <a:t>These can then easily be distributed and imported by name</a:t>
            </a:r>
          </a:p>
        </p:txBody>
      </p:sp>
      <p:pic>
        <p:nvPicPr>
          <p:cNvPr id="8" name="Picture 7" descr="A screenshot of a computer&#10;&#10;Description automatically generated with medium confidence">
            <a:extLst>
              <a:ext uri="{FF2B5EF4-FFF2-40B4-BE49-F238E27FC236}">
                <a16:creationId xmlns:a16="http://schemas.microsoft.com/office/drawing/2014/main" id="{BFA14E31-13D2-D17B-D9E8-EC6E41DBE8C0}"/>
              </a:ext>
            </a:extLst>
          </p:cNvPr>
          <p:cNvPicPr>
            <a:picLocks noChangeAspect="1"/>
          </p:cNvPicPr>
          <p:nvPr/>
        </p:nvPicPr>
        <p:blipFill>
          <a:blip r:embed="rId2"/>
          <a:stretch>
            <a:fillRect/>
          </a:stretch>
        </p:blipFill>
        <p:spPr>
          <a:xfrm>
            <a:off x="3453285" y="3429000"/>
            <a:ext cx="5285429" cy="2446958"/>
          </a:xfrm>
          <a:prstGeom prst="rect">
            <a:avLst/>
          </a:prstGeom>
        </p:spPr>
      </p:pic>
    </p:spTree>
    <p:extLst>
      <p:ext uri="{BB962C8B-B14F-4D97-AF65-F5344CB8AC3E}">
        <p14:creationId xmlns:p14="http://schemas.microsoft.com/office/powerpoint/2010/main" val="2705157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82C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87530-5060-B444-4B96-18889AE3E2C3}"/>
              </a:ext>
            </a:extLst>
          </p:cNvPr>
          <p:cNvSpPr>
            <a:spLocks noGrp="1"/>
          </p:cNvSpPr>
          <p:nvPr>
            <p:ph type="title"/>
          </p:nvPr>
        </p:nvSpPr>
        <p:spPr/>
        <p:txBody>
          <a:bodyPr/>
          <a:lstStyle/>
          <a:p>
            <a:r>
              <a:rPr lang="en-NO" dirty="0">
                <a:solidFill>
                  <a:schemeClr val="bg1"/>
                </a:solidFill>
              </a:rPr>
              <a:t>Example: NumPy</a:t>
            </a:r>
          </a:p>
        </p:txBody>
      </p:sp>
      <p:sp>
        <p:nvSpPr>
          <p:cNvPr id="3" name="Content Placeholder 2">
            <a:extLst>
              <a:ext uri="{FF2B5EF4-FFF2-40B4-BE49-F238E27FC236}">
                <a16:creationId xmlns:a16="http://schemas.microsoft.com/office/drawing/2014/main" id="{8750FD65-B2E7-D53C-0F20-D3805B7E403F}"/>
              </a:ext>
            </a:extLst>
          </p:cNvPr>
          <p:cNvSpPr>
            <a:spLocks noGrp="1"/>
          </p:cNvSpPr>
          <p:nvPr>
            <p:ph idx="1"/>
          </p:nvPr>
        </p:nvSpPr>
        <p:spPr/>
        <p:txBody>
          <a:bodyPr/>
          <a:lstStyle/>
          <a:p>
            <a:r>
              <a:rPr lang="en-GB" dirty="0">
                <a:solidFill>
                  <a:schemeClr val="bg1"/>
                </a:solidFill>
              </a:rPr>
              <a:t>NumPy is a package for Python</a:t>
            </a:r>
          </a:p>
          <a:p>
            <a:r>
              <a:rPr lang="en-GB" dirty="0">
                <a:solidFill>
                  <a:schemeClr val="bg1"/>
                </a:solidFill>
              </a:rPr>
              <a:t>The name is an acronym for "Numeric Python" or "Numerical Python"</a:t>
            </a:r>
          </a:p>
          <a:p>
            <a:r>
              <a:rPr lang="en-GB" dirty="0">
                <a:solidFill>
                  <a:schemeClr val="bg1"/>
                </a:solidFill>
              </a:rPr>
              <a:t>It mostly written in C</a:t>
            </a:r>
            <a:endParaRPr lang="en-NO" dirty="0">
              <a:solidFill>
                <a:schemeClr val="bg1"/>
              </a:solidFill>
            </a:endParaRPr>
          </a:p>
        </p:txBody>
      </p:sp>
      <p:pic>
        <p:nvPicPr>
          <p:cNvPr id="5" name="Picture 4" descr="Text&#10;&#10;Description automatically generated">
            <a:extLst>
              <a:ext uri="{FF2B5EF4-FFF2-40B4-BE49-F238E27FC236}">
                <a16:creationId xmlns:a16="http://schemas.microsoft.com/office/drawing/2014/main" id="{8B7BDA23-4DF9-4F9B-9B7C-05CB1291F24B}"/>
              </a:ext>
            </a:extLst>
          </p:cNvPr>
          <p:cNvPicPr>
            <a:picLocks noChangeAspect="1"/>
          </p:cNvPicPr>
          <p:nvPr/>
        </p:nvPicPr>
        <p:blipFill>
          <a:blip r:embed="rId2"/>
          <a:stretch>
            <a:fillRect/>
          </a:stretch>
        </p:blipFill>
        <p:spPr>
          <a:xfrm>
            <a:off x="1036983" y="3482975"/>
            <a:ext cx="6070600" cy="3009900"/>
          </a:xfrm>
          <a:prstGeom prst="rect">
            <a:avLst/>
          </a:prstGeom>
        </p:spPr>
      </p:pic>
    </p:spTree>
    <p:extLst>
      <p:ext uri="{BB962C8B-B14F-4D97-AF65-F5344CB8AC3E}">
        <p14:creationId xmlns:p14="http://schemas.microsoft.com/office/powerpoint/2010/main" val="2295928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BC4D0-D766-9AC3-9FCA-9E182B505579}"/>
              </a:ext>
            </a:extLst>
          </p:cNvPr>
          <p:cNvSpPr>
            <a:spLocks noGrp="1"/>
          </p:cNvSpPr>
          <p:nvPr>
            <p:ph type="title"/>
          </p:nvPr>
        </p:nvSpPr>
        <p:spPr>
          <a:xfrm>
            <a:off x="838200" y="365125"/>
            <a:ext cx="10515600" cy="1662458"/>
          </a:xfrm>
        </p:spPr>
        <p:txBody>
          <a:bodyPr/>
          <a:lstStyle/>
          <a:p>
            <a:r>
              <a:rPr lang="en-NO" dirty="0"/>
              <a:t>Why C? </a:t>
            </a:r>
          </a:p>
        </p:txBody>
      </p:sp>
      <p:pic>
        <p:nvPicPr>
          <p:cNvPr id="5" name="Content Placeholder 4" descr="Chart, bar chart, histogram&#10;&#10;Description automatically generated">
            <a:extLst>
              <a:ext uri="{FF2B5EF4-FFF2-40B4-BE49-F238E27FC236}">
                <a16:creationId xmlns:a16="http://schemas.microsoft.com/office/drawing/2014/main" id="{34B6184E-53CA-83D2-BAC3-52A5F1F60F80}"/>
              </a:ext>
            </a:extLst>
          </p:cNvPr>
          <p:cNvPicPr>
            <a:picLocks noGrp="1" noChangeAspect="1"/>
          </p:cNvPicPr>
          <p:nvPr>
            <p:ph idx="1"/>
          </p:nvPr>
        </p:nvPicPr>
        <p:blipFill>
          <a:blip r:embed="rId2"/>
          <a:stretch>
            <a:fillRect/>
          </a:stretch>
        </p:blipFill>
        <p:spPr>
          <a:xfrm>
            <a:off x="3589130" y="492538"/>
            <a:ext cx="5013740" cy="5013740"/>
          </a:xfrm>
        </p:spPr>
      </p:pic>
      <p:sp>
        <p:nvSpPr>
          <p:cNvPr id="6" name="TextBox 5">
            <a:extLst>
              <a:ext uri="{FF2B5EF4-FFF2-40B4-BE49-F238E27FC236}">
                <a16:creationId xmlns:a16="http://schemas.microsoft.com/office/drawing/2014/main" id="{35E02217-84FA-5A82-463F-19590A7C4326}"/>
              </a:ext>
            </a:extLst>
          </p:cNvPr>
          <p:cNvSpPr txBox="1"/>
          <p:nvPr/>
        </p:nvSpPr>
        <p:spPr>
          <a:xfrm>
            <a:off x="2623831" y="5648460"/>
            <a:ext cx="6944337" cy="369332"/>
          </a:xfrm>
          <a:prstGeom prst="rect">
            <a:avLst/>
          </a:prstGeom>
          <a:noFill/>
        </p:spPr>
        <p:txBody>
          <a:bodyPr wrap="none" rtlCol="0">
            <a:spAutoFit/>
          </a:bodyPr>
          <a:lstStyle/>
          <a:p>
            <a:r>
              <a:rPr lang="en-NO" dirty="0"/>
              <a:t>Speed comparing for diff</a:t>
            </a:r>
            <a:r>
              <a:rPr lang="en-GB" dirty="0"/>
              <a:t>e</a:t>
            </a:r>
            <a:r>
              <a:rPr lang="en-NO" dirty="0"/>
              <a:t>rent programming languages (lower is better!)</a:t>
            </a:r>
          </a:p>
        </p:txBody>
      </p:sp>
    </p:spTree>
    <p:extLst>
      <p:ext uri="{BB962C8B-B14F-4D97-AF65-F5344CB8AC3E}">
        <p14:creationId xmlns:p14="http://schemas.microsoft.com/office/powerpoint/2010/main" val="2876202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746</Words>
  <Application>Microsoft Macintosh PowerPoint</Application>
  <PresentationFormat>Widescreen</PresentationFormat>
  <Paragraphs>68</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-apple-system</vt:lpstr>
      <vt:lpstr>Arial</vt:lpstr>
      <vt:lpstr>Calibri</vt:lpstr>
      <vt:lpstr>Calibri Light</vt:lpstr>
      <vt:lpstr>Helvetica Neue</vt:lpstr>
      <vt:lpstr>Miriam Fixed</vt:lpstr>
      <vt:lpstr>ui-monospace</vt:lpstr>
      <vt:lpstr>Office Theme</vt:lpstr>
      <vt:lpstr>Group session #3</vt:lpstr>
      <vt:lpstr>Python code structure</vt:lpstr>
      <vt:lpstr>Python module</vt:lpstr>
      <vt:lpstr>Example: Dog class from group session #2</vt:lpstr>
      <vt:lpstr>Isn´t Dog a module?</vt:lpstr>
      <vt:lpstr>Python package</vt:lpstr>
      <vt:lpstr>Why Packages?</vt:lpstr>
      <vt:lpstr>Example: NumPy</vt:lpstr>
      <vt:lpstr>Why C? </vt:lpstr>
      <vt:lpstr>Python Package Index (PyPI)</vt:lpstr>
      <vt:lpstr>Python Package Index (PyPI)</vt:lpstr>
      <vt:lpstr>pip</vt:lpstr>
      <vt:lpstr>Make package editeble </vt:lpstr>
      <vt:lpstr>PowerPoint Presentation</vt:lpstr>
      <vt:lpstr>PowerPoint Presentation</vt:lpstr>
      <vt:lpstr>PowerPoint Presentation</vt:lpstr>
      <vt:lpstr>PowerPoint Presentation</vt:lpstr>
      <vt:lpstr>build-system.requires vs project.dependencies </vt:lpstr>
      <vt:lpstr>How to make a more readable README.md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packages</dc:title>
  <dc:creator>Frida Westby</dc:creator>
  <cp:lastModifiedBy>Frida Westby</cp:lastModifiedBy>
  <cp:revision>20</cp:revision>
  <dcterms:created xsi:type="dcterms:W3CDTF">2022-09-19T05:45:53Z</dcterms:created>
  <dcterms:modified xsi:type="dcterms:W3CDTF">2022-09-20T10:54:16Z</dcterms:modified>
</cp:coreProperties>
</file>