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72" r:id="rId9"/>
    <p:sldId id="264" r:id="rId10"/>
    <p:sldId id="267" r:id="rId11"/>
    <p:sldId id="268" r:id="rId12"/>
    <p:sldId id="269" r:id="rId13"/>
    <p:sldId id="270" r:id="rId14"/>
    <p:sldId id="271" r:id="rId15"/>
    <p:sldId id="266" r:id="rId16"/>
    <p:sldId id="258" r:id="rId17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5BC5A-9398-6B43-B2DB-B6F33C930796}" type="datetimeFigureOut">
              <a:rPr lang="en-NO" smtClean="0"/>
              <a:t>17/10/2022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18A0B-0989-8049-9844-458EDF33919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727165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18A0B-0989-8049-9844-458EDF33919D}" type="slidenum">
              <a:rPr lang="en-NO" smtClean="0"/>
              <a:t>1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089962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18A0B-0989-8049-9844-458EDF33919D}" type="slidenum">
              <a:rPr lang="en-NO" smtClean="0"/>
              <a:t>7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918630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18A0B-0989-8049-9844-458EDF33919D}" type="slidenum">
              <a:rPr lang="en-NO" smtClean="0"/>
              <a:t>16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39272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246FF-913A-017A-AEF6-B2C71ED6A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0B950D-E277-AD98-7D13-B1EAA813B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A2912-04A8-94B7-6C26-1C54C79D0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F34F-582A-8243-ACC0-C04B7F2C7C73}" type="datetimeFigureOut">
              <a:rPr lang="en-NO" smtClean="0"/>
              <a:t>17/10/2022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9C80D-1F86-2C09-47DC-01840C99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523B9-E2FB-8F0C-47F3-D0156AD77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EF3A-2AE5-1C45-AD1C-8F9EFEF160AC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12833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C7F7E-063C-5C5F-8A81-D0CABA264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5F024-1130-1B75-C012-3EE88B5F8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71CAD-D2A0-C483-D2F4-9FA286FA7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F34F-582A-8243-ACC0-C04B7F2C7C73}" type="datetimeFigureOut">
              <a:rPr lang="en-NO" smtClean="0"/>
              <a:t>17/10/2022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03CAE-3E08-7DBF-31AD-C86905DB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C5C1D-1B5B-7ACC-8129-5453C9222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EF3A-2AE5-1C45-AD1C-8F9EFEF160AC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1082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D58E51-D71A-FE94-06EB-0F97A2A81A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AD8F9-61DD-9053-CC7A-F7E7ABB43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8EEDE-1F72-0564-7899-A109B0930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F34F-582A-8243-ACC0-C04B7F2C7C73}" type="datetimeFigureOut">
              <a:rPr lang="en-NO" smtClean="0"/>
              <a:t>17/10/2022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A3CF4-4B03-77D8-0F57-B2588C73F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5B56C-0AAE-09C0-C1BF-3A8FB238A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EF3A-2AE5-1C45-AD1C-8F9EFEF160AC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5420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4CCB2-14C0-C0BC-B891-9A66695E6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0E392-64BE-7F1F-2446-1BE255C65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2AE23-ED01-61B0-C5C1-34B66C7EC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F34F-582A-8243-ACC0-C04B7F2C7C73}" type="datetimeFigureOut">
              <a:rPr lang="en-NO" smtClean="0"/>
              <a:t>17/10/2022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95FE8-99B5-D6B7-5D13-7BF374710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4FFBB-01C4-3E6C-2B61-C8738780D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EF3A-2AE5-1C45-AD1C-8F9EFEF160AC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659543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68075-B0C7-DEE0-30BE-64E960AFD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18849-8ADA-2FA9-3964-040A29A21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F9079-28E1-2D7A-4CE7-A5D75E399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F34F-582A-8243-ACC0-C04B7F2C7C73}" type="datetimeFigureOut">
              <a:rPr lang="en-NO" smtClean="0"/>
              <a:t>17/10/2022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2A90F-927D-E14D-4740-D5573F3B4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CB80D-5BE6-C994-0B0E-B6FC9EDDD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EF3A-2AE5-1C45-AD1C-8F9EFEF160AC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36169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6BCF6-1412-CB16-90A7-11E1E6171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DE637-8F6B-9007-598C-DF7F9D6B1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5E41C2-56A3-F598-B2B9-791F1A6BB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28AE3-B426-EA66-98D2-E6C07A398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F34F-582A-8243-ACC0-C04B7F2C7C73}" type="datetimeFigureOut">
              <a:rPr lang="en-NO" smtClean="0"/>
              <a:t>17/10/2022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680DF-27EB-6823-3771-1036DA624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D2013-DD9D-2624-6E9C-F94F8F8ED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EF3A-2AE5-1C45-AD1C-8F9EFEF160AC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15210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C6480-9906-AC34-38D5-CB4F0FD8E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D8C54-80F8-49F4-9668-EDFF129F2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13BA5-8311-111B-C35F-A1EA532BB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F816E1-89E8-1865-C7D0-291418EC4A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EFD43A-5DD0-372A-D229-AE3880455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C82903-F618-499C-B9D3-746EC8E66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F34F-582A-8243-ACC0-C04B7F2C7C73}" type="datetimeFigureOut">
              <a:rPr lang="en-NO" smtClean="0"/>
              <a:t>17/10/2022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D1B2E2-8DB9-BF40-8FFB-2B0DAF036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501435-758A-AFCC-F36D-A784770B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EF3A-2AE5-1C45-AD1C-8F9EFEF160AC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58155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CCDCC-F039-4679-B58F-88DCAAB08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FAA614-9CBD-671E-F4A3-52CD2D315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F34F-582A-8243-ACC0-C04B7F2C7C73}" type="datetimeFigureOut">
              <a:rPr lang="en-NO" smtClean="0"/>
              <a:t>17/10/2022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720149-E0D1-6B7D-AEBF-CFD8341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FFC645-A8C4-D052-EF7A-FF8D67FE8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EF3A-2AE5-1C45-AD1C-8F9EFEF160AC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34595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622051-6E2B-B129-CE42-06DF66AD1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F34F-582A-8243-ACC0-C04B7F2C7C73}" type="datetimeFigureOut">
              <a:rPr lang="en-NO" smtClean="0"/>
              <a:t>17/10/2022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C67330-AA55-FFEE-868C-973904389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EAB04-016A-7FD1-E056-C7E52BCEA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EF3A-2AE5-1C45-AD1C-8F9EFEF160AC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7056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D6E0-1FB0-8E22-0CFE-6547687DF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9C46B-68DB-E3F4-BC9F-B24C77597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9D246-4AD9-71D1-5AD8-F6EEF54C5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AD976-27B2-87B4-3170-9C1B395DD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F34F-582A-8243-ACC0-C04B7F2C7C73}" type="datetimeFigureOut">
              <a:rPr lang="en-NO" smtClean="0"/>
              <a:t>17/10/2022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EBA75-66C0-95B9-E534-D19ADC239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5A78F-3096-4E36-2D78-14F37576D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EF3A-2AE5-1C45-AD1C-8F9EFEF160AC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62828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CD8C0-A84C-9FDB-E1D0-0852A9950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1689BC-047A-AEA8-7A77-2D77ED1B46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987BC0-35E0-829E-0756-0C986A515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EEE8D-5817-4B57-6CD0-60D76A441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F34F-582A-8243-ACC0-C04B7F2C7C73}" type="datetimeFigureOut">
              <a:rPr lang="en-NO" smtClean="0"/>
              <a:t>17/10/2022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2ED46-0438-0C11-282F-B05E90134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37FBF-70C9-EB4C-8BB9-23C0B1BC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EF3A-2AE5-1C45-AD1C-8F9EFEF160AC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21106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518108-5E57-5173-4E39-345746B6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C3D1F-2982-9FDF-4C1B-D7420AF6B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06AB9-9608-86AD-569A-54FDAA6953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3F34F-582A-8243-ACC0-C04B7F2C7C73}" type="datetimeFigureOut">
              <a:rPr lang="en-NO" smtClean="0"/>
              <a:t>17/10/2022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51296-B36C-57C3-2C77-B351871331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A4D0B-19C7-1F7C-782F-9879F2CE3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6EF3A-2AE5-1C45-AD1C-8F9EFEF160AC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8586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dataquest.io/blog/web-scraping-python-using-beautiful-soup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uio-in3110.github.i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owl of soup with a face drawn on it&#10;&#10;Description automatically generated with low confidence">
            <a:extLst>
              <a:ext uri="{FF2B5EF4-FFF2-40B4-BE49-F238E27FC236}">
                <a16:creationId xmlns:a16="http://schemas.microsoft.com/office/drawing/2014/main" id="{4D68FB7F-8268-6C8A-DA23-71385236FB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-1" y="0"/>
            <a:ext cx="12294973" cy="69159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50FEFF-A5DC-A114-C0F8-8A14DD165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85" y="214457"/>
            <a:ext cx="9144000" cy="2387600"/>
          </a:xfrm>
        </p:spPr>
        <p:txBody>
          <a:bodyPr/>
          <a:lstStyle/>
          <a:p>
            <a:r>
              <a:rPr lang="en-NO" dirty="0"/>
              <a:t>Beautiful Soup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60353A-9423-55A5-8AE2-A6591D8B4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2227" y="4763573"/>
            <a:ext cx="5387546" cy="1655762"/>
          </a:xfrm>
        </p:spPr>
        <p:txBody>
          <a:bodyPr/>
          <a:lstStyle/>
          <a:p>
            <a:r>
              <a:rPr lang="en-NO" i="1" dirty="0"/>
              <a:t>“</a:t>
            </a:r>
            <a:r>
              <a:rPr lang="en-GB" i="1" dirty="0"/>
              <a:t>You didn't write that awful page. You're just trying to get some data out of it. Beautiful Soup is here to help.</a:t>
            </a:r>
            <a:r>
              <a:rPr lang="en-NO" i="1" dirty="0"/>
              <a:t>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AED9EC-850C-2370-CC8E-3780CB1812C1}"/>
              </a:ext>
            </a:extLst>
          </p:cNvPr>
          <p:cNvSpPr txBox="1"/>
          <p:nvPr/>
        </p:nvSpPr>
        <p:spPr>
          <a:xfrm>
            <a:off x="63504" y="6611779"/>
            <a:ext cx="2920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lang="en-GB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www.crummy.com</a:t>
            </a:r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/software/</a:t>
            </a:r>
            <a:r>
              <a:rPr lang="en-GB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BeautifulSoup</a:t>
            </a:r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endParaRPr lang="en-NO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362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BCCF3-FF25-C8D8-704F-070A393EC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>
                <a:solidFill>
                  <a:schemeClr val="bg1"/>
                </a:solidFill>
              </a:rPr>
              <a:t>Request</a:t>
            </a:r>
            <a:endParaRPr lang="en-NO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2BEB3F-719E-4052-38EF-629F637BE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>
                <a:solidFill>
                  <a:schemeClr val="bg1"/>
                </a:solidFill>
              </a:rPr>
              <a:t>First, we must make a request, which will </a:t>
            </a:r>
            <a:r>
              <a:rPr lang="en-GB" dirty="0">
                <a:solidFill>
                  <a:schemeClr val="bg1"/>
                </a:solidFill>
              </a:rPr>
              <a:t>download the HTML contents of a given web page for us.</a:t>
            </a:r>
          </a:p>
          <a:p>
            <a:r>
              <a:rPr lang="en-GB" dirty="0">
                <a:solidFill>
                  <a:schemeClr val="bg1"/>
                </a:solidFill>
              </a:rPr>
              <a:t>This will return a </a:t>
            </a:r>
            <a:r>
              <a:rPr lang="en-GB" dirty="0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Response object </a:t>
            </a:r>
            <a:endParaRPr lang="en-GB" dirty="0">
              <a:solidFill>
                <a:schemeClr val="bg1"/>
              </a:solidFill>
              <a:cs typeface="Miriam Fixed" panose="020B0509050101010101" pitchFamily="49" charset="-79"/>
            </a:endParaRPr>
          </a:p>
          <a:p>
            <a:r>
              <a:rPr lang="en-GB" b="0" i="0" u="none" strike="noStrike" dirty="0">
                <a:solidFill>
                  <a:schemeClr val="bg1"/>
                </a:solidFill>
                <a:effectLst/>
                <a:latin typeface="SSP Local"/>
              </a:rPr>
              <a:t>This object has a </a:t>
            </a:r>
            <a:r>
              <a:rPr lang="en-GB" dirty="0" err="1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status_code</a:t>
            </a:r>
            <a:r>
              <a:rPr lang="en-GB" b="0" i="0" u="none" strike="noStrike" dirty="0">
                <a:solidFill>
                  <a:schemeClr val="bg1"/>
                </a:solidFill>
                <a:effectLst/>
                <a:latin typeface="SSP Local"/>
              </a:rPr>
              <a:t> property, which indicates if the page was downloaded successfully:</a:t>
            </a:r>
            <a:endParaRPr lang="en-GB" b="0" i="0" u="none" strike="noStrike" dirty="0">
              <a:solidFill>
                <a:schemeClr val="bg1"/>
              </a:solidFill>
              <a:effectLst/>
              <a:latin typeface="SSP Local"/>
              <a:cs typeface="Miriam Fixed" panose="020B0509050101010101" pitchFamily="49" charset="-79"/>
            </a:endParaRPr>
          </a:p>
          <a:p>
            <a:pPr lvl="1"/>
            <a:r>
              <a:rPr lang="en-GB" b="0" i="0" u="none" strike="noStrike" dirty="0">
                <a:solidFill>
                  <a:schemeClr val="bg1"/>
                </a:solidFill>
                <a:effectLst/>
                <a:latin typeface="SSP Local"/>
              </a:rPr>
              <a:t>A </a:t>
            </a:r>
            <a:r>
              <a:rPr lang="en-GB" dirty="0" err="1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status_code</a:t>
            </a:r>
            <a:r>
              <a:rPr lang="en-GB" b="0" i="0" u="none" strike="noStrike" dirty="0">
                <a:solidFill>
                  <a:schemeClr val="bg1"/>
                </a:solidFill>
                <a:effectLst/>
                <a:latin typeface="SSP Local"/>
              </a:rPr>
              <a:t> of </a:t>
            </a:r>
            <a:r>
              <a:rPr lang="en-GB" dirty="0">
                <a:solidFill>
                  <a:schemeClr val="bg1"/>
                </a:solidFill>
              </a:rPr>
              <a:t>200</a:t>
            </a:r>
            <a:r>
              <a:rPr lang="en-GB" b="0" i="0" u="none" strike="noStrike" dirty="0">
                <a:solidFill>
                  <a:schemeClr val="bg1"/>
                </a:solidFill>
                <a:effectLst/>
                <a:latin typeface="SSP Local"/>
              </a:rPr>
              <a:t> means that the page downloaded successfully. </a:t>
            </a:r>
          </a:p>
          <a:p>
            <a:pPr lvl="1"/>
            <a:r>
              <a:rPr lang="en-GB" dirty="0">
                <a:solidFill>
                  <a:schemeClr val="bg1"/>
                </a:solidFill>
                <a:latin typeface="SSP Local"/>
              </a:rPr>
              <a:t>A</a:t>
            </a:r>
            <a:r>
              <a:rPr lang="en-GB" b="0" i="0" u="none" strike="noStrike" dirty="0">
                <a:solidFill>
                  <a:schemeClr val="bg1"/>
                </a:solidFill>
                <a:effectLst/>
                <a:latin typeface="SSP Local"/>
              </a:rPr>
              <a:t> status code starting with a </a:t>
            </a:r>
            <a:r>
              <a:rPr lang="en-GB" dirty="0">
                <a:solidFill>
                  <a:schemeClr val="bg1"/>
                </a:solidFill>
              </a:rPr>
              <a:t>2</a:t>
            </a:r>
            <a:r>
              <a:rPr lang="en-GB" b="0" i="0" u="none" strike="noStrike" dirty="0">
                <a:solidFill>
                  <a:schemeClr val="bg1"/>
                </a:solidFill>
                <a:effectLst/>
                <a:latin typeface="SSP Local"/>
              </a:rPr>
              <a:t> generally indicates success, and a code starting with a </a:t>
            </a:r>
            <a:r>
              <a:rPr lang="en-GB" dirty="0">
                <a:solidFill>
                  <a:schemeClr val="bg1"/>
                </a:solidFill>
              </a:rPr>
              <a:t>4</a:t>
            </a:r>
            <a:r>
              <a:rPr lang="en-GB" b="0" i="0" u="none" strike="noStrike" dirty="0">
                <a:solidFill>
                  <a:schemeClr val="bg1"/>
                </a:solidFill>
                <a:effectLst/>
                <a:latin typeface="SSP Local"/>
              </a:rPr>
              <a:t> or a </a:t>
            </a:r>
            <a:r>
              <a:rPr lang="en-GB" dirty="0">
                <a:solidFill>
                  <a:schemeClr val="bg1"/>
                </a:solidFill>
              </a:rPr>
              <a:t>5</a:t>
            </a:r>
            <a:r>
              <a:rPr lang="en-GB" b="0" i="0" u="none" strike="noStrike" dirty="0">
                <a:solidFill>
                  <a:schemeClr val="bg1"/>
                </a:solidFill>
                <a:effectLst/>
                <a:latin typeface="SSP Local"/>
              </a:rPr>
              <a:t> indicates an error.</a:t>
            </a:r>
            <a:endParaRPr lang="en-GB" dirty="0">
              <a:solidFill>
                <a:schemeClr val="bg1"/>
              </a:solidFill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endParaRPr lang="en-NO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85538D-D44F-7FAE-6A74-780EB979573E}"/>
              </a:ext>
            </a:extLst>
          </p:cNvPr>
          <p:cNvSpPr txBox="1"/>
          <p:nvPr/>
        </p:nvSpPr>
        <p:spPr>
          <a:xfrm>
            <a:off x="8059137" y="6611779"/>
            <a:ext cx="4132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</a:rPr>
              <a:t>https://</a:t>
            </a:r>
            <a:r>
              <a:rPr lang="en-GB" sz="1000" dirty="0" err="1">
                <a:solidFill>
                  <a:schemeClr val="bg1"/>
                </a:solidFill>
              </a:rPr>
              <a:t>www.dataquest.io</a:t>
            </a:r>
            <a:r>
              <a:rPr lang="en-GB" sz="1000" dirty="0">
                <a:solidFill>
                  <a:schemeClr val="bg1"/>
                </a:solidFill>
              </a:rPr>
              <a:t>/blog/web-scraping-python-using-beautiful-soup/</a:t>
            </a:r>
            <a:endParaRPr lang="en-NO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164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BCCF3-FF25-C8D8-704F-070A393EC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>
                <a:solidFill>
                  <a:schemeClr val="bg1"/>
                </a:solidFill>
              </a:rPr>
              <a:t>Request</a:t>
            </a:r>
            <a:endParaRPr lang="en-NO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2BEB3F-719E-4052-38EF-629F637BE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chemeClr val="bg1"/>
                </a:solidFill>
                <a:effectLst/>
                <a:latin typeface="SSP Local"/>
              </a:rPr>
              <a:t>We can print out the HTML content of the page using the </a:t>
            </a:r>
            <a:r>
              <a:rPr lang="en-GB" dirty="0">
                <a:solidFill>
                  <a:schemeClr val="bg1"/>
                </a:solidFill>
              </a:rPr>
              <a:t>content</a:t>
            </a:r>
            <a:r>
              <a:rPr lang="en-GB" b="0" i="0" u="none" strike="noStrike" dirty="0">
                <a:solidFill>
                  <a:schemeClr val="bg1"/>
                </a:solidFill>
                <a:effectLst/>
                <a:latin typeface="SSP Local"/>
              </a:rPr>
              <a:t> property.</a:t>
            </a:r>
          </a:p>
          <a:p>
            <a:r>
              <a:rPr lang="en-GB" dirty="0">
                <a:solidFill>
                  <a:schemeClr val="bg1"/>
                </a:solidFill>
                <a:latin typeface="SSP Local"/>
              </a:rPr>
              <a:t>But this looks messy </a:t>
            </a:r>
            <a:r>
              <a:rPr lang="en-GB" dirty="0">
                <a:solidFill>
                  <a:schemeClr val="bg1"/>
                </a:solidFill>
                <a:latin typeface="SSP Local"/>
                <a:sym typeface="Wingdings" pitchFamily="2" charset="2"/>
              </a:rPr>
              <a:t> </a:t>
            </a:r>
            <a:endParaRPr lang="en-NO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9E4062-DB3A-3BB1-217C-A5E1E5992DE3}"/>
              </a:ext>
            </a:extLst>
          </p:cNvPr>
          <p:cNvSpPr txBox="1"/>
          <p:nvPr/>
        </p:nvSpPr>
        <p:spPr>
          <a:xfrm>
            <a:off x="8059137" y="6611779"/>
            <a:ext cx="4132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lang="en-GB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www.dataquest.io</a:t>
            </a:r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/blog/web-scraping-python-using-beautiful-soup/</a:t>
            </a:r>
            <a:endParaRPr lang="en-NO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97742A7-C9FC-C1B7-6818-1B369AABD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75" y="3617140"/>
            <a:ext cx="11848450" cy="179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383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BCCF3-FF25-C8D8-704F-070A393EC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>
                <a:solidFill>
                  <a:schemeClr val="bg1"/>
                </a:solidFill>
              </a:rPr>
              <a:t>Be</a:t>
            </a:r>
            <a:r>
              <a:rPr lang="en-GB" dirty="0">
                <a:solidFill>
                  <a:schemeClr val="bg1"/>
                </a:solidFill>
              </a:rPr>
              <a:t>a</a:t>
            </a:r>
            <a:r>
              <a:rPr lang="en-NO" dirty="0">
                <a:solidFill>
                  <a:schemeClr val="bg1"/>
                </a:solidFill>
              </a:rPr>
              <a:t>utiful Soup – The basics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2BEB3F-719E-4052-38EF-629F637BE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chemeClr val="bg1"/>
                </a:solidFill>
                <a:effectLst/>
              </a:rPr>
              <a:t>Using the Beautiful Soup </a:t>
            </a:r>
            <a:r>
              <a:rPr lang="en-GB" b="0" i="0" u="none" strike="noStrike" dirty="0">
                <a:solidFill>
                  <a:schemeClr val="bg1"/>
                </a:solidFill>
                <a:effectLst/>
                <a:latin typeface="Miriam Fixed" panose="020B0509050101010101" pitchFamily="49" charset="-79"/>
                <a:cs typeface="Miriam Fixed" panose="020B0509050101010101" pitchFamily="49" charset="-79"/>
              </a:rPr>
              <a:t>prettify()</a:t>
            </a:r>
            <a:r>
              <a:rPr lang="en-GB" b="0" i="0" u="none" strike="noStrike" dirty="0">
                <a:solidFill>
                  <a:schemeClr val="bg1"/>
                </a:solidFill>
                <a:effectLst/>
                <a:cs typeface="Miriam Fixed" panose="020B0509050101010101" pitchFamily="49" charset="-79"/>
              </a:rPr>
              <a:t> method </a:t>
            </a:r>
            <a:r>
              <a:rPr lang="en-GB" b="0" i="0" u="none" strike="noStrike" dirty="0">
                <a:solidFill>
                  <a:schemeClr val="bg1"/>
                </a:solidFill>
                <a:effectLst/>
              </a:rPr>
              <a:t>makes it more readable!</a:t>
            </a:r>
          </a:p>
          <a:p>
            <a:endParaRPr lang="en-NO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C51FD8-79EE-697D-8B62-D09888812751}"/>
              </a:ext>
            </a:extLst>
          </p:cNvPr>
          <p:cNvSpPr txBox="1"/>
          <p:nvPr/>
        </p:nvSpPr>
        <p:spPr>
          <a:xfrm>
            <a:off x="8059137" y="6611779"/>
            <a:ext cx="4132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lang="en-GB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www.dataquest.io</a:t>
            </a:r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/blog/web-scraping-python-using-beautiful-soup/</a:t>
            </a:r>
            <a:endParaRPr lang="en-NO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EC5A913-F634-AAAC-C922-C12BE0C07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767" y="2844799"/>
            <a:ext cx="598658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986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38057-88FB-866E-D8BE-4CA82AE51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>
                <a:solidFill>
                  <a:schemeClr val="bg1"/>
                </a:solidFill>
              </a:rPr>
              <a:t>Be</a:t>
            </a:r>
            <a:r>
              <a:rPr lang="en-GB" dirty="0">
                <a:solidFill>
                  <a:schemeClr val="bg1"/>
                </a:solidFill>
              </a:rPr>
              <a:t>a</a:t>
            </a:r>
            <a:r>
              <a:rPr lang="en-NO" dirty="0">
                <a:solidFill>
                  <a:schemeClr val="bg1"/>
                </a:solidFill>
              </a:rPr>
              <a:t>utiful Soup – Find the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170F5-E25D-9DFF-E262-64A498566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If we want to extract a single tag, we can instead use the </a:t>
            </a:r>
            <a:r>
              <a:rPr lang="en-GB" dirty="0" err="1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find_all</a:t>
            </a:r>
            <a:r>
              <a:rPr lang="en-GB" dirty="0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 </a:t>
            </a:r>
            <a:r>
              <a:rPr lang="en-GB" dirty="0">
                <a:solidFill>
                  <a:schemeClr val="bg1"/>
                </a:solidFill>
              </a:rPr>
              <a:t>method, which will find all the instances of a tag on a page and put it in a list.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0ADC09-2298-1AE0-0D70-B8E61186B21C}"/>
              </a:ext>
            </a:extLst>
          </p:cNvPr>
          <p:cNvSpPr txBox="1"/>
          <p:nvPr/>
        </p:nvSpPr>
        <p:spPr>
          <a:xfrm>
            <a:off x="8059137" y="6611779"/>
            <a:ext cx="4132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lang="en-GB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www.dataquest.io</a:t>
            </a:r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/blog/web-scraping-python-using-beautiful-soup/</a:t>
            </a:r>
            <a:endParaRPr lang="en-NO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DB1B22-E15F-023F-9D4A-E592E3CBB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65141"/>
            <a:ext cx="19235668" cy="68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637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7128C-0369-4885-E870-4D94A3947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>
                <a:solidFill>
                  <a:schemeClr val="bg1"/>
                </a:solidFill>
              </a:rPr>
              <a:t>Be</a:t>
            </a:r>
            <a:r>
              <a:rPr lang="en-GB" dirty="0">
                <a:solidFill>
                  <a:schemeClr val="bg1"/>
                </a:solidFill>
              </a:rPr>
              <a:t>a</a:t>
            </a:r>
            <a:r>
              <a:rPr lang="en-NO" dirty="0">
                <a:solidFill>
                  <a:schemeClr val="bg1"/>
                </a:solidFill>
              </a:rPr>
              <a:t>utiful Soup – find id and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85E2B-1E92-EC2D-AE92-182FF7A9E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>
                <a:solidFill>
                  <a:schemeClr val="bg1"/>
                </a:solidFill>
              </a:rPr>
              <a:t>Be</a:t>
            </a:r>
            <a:r>
              <a:rPr lang="en-GB" dirty="0">
                <a:solidFill>
                  <a:schemeClr val="bg1"/>
                </a:solidFill>
              </a:rPr>
              <a:t>a</a:t>
            </a:r>
            <a:r>
              <a:rPr lang="en-NO" dirty="0">
                <a:solidFill>
                  <a:schemeClr val="bg1"/>
                </a:solidFill>
              </a:rPr>
              <a:t>utiful Soup can also be used to find classes or id’s</a:t>
            </a:r>
          </a:p>
          <a:p>
            <a:endParaRPr lang="en-NO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 err="1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soup</a:t>
            </a:r>
            <a:r>
              <a:rPr lang="en-GB" dirty="0" err="1">
                <a:solidFill>
                  <a:schemeClr val="bg1"/>
                </a:solidFill>
                <a:effectLst/>
                <a:latin typeface="Miriam Fixed" panose="020B0509050101010101" pitchFamily="49" charset="-79"/>
                <a:cs typeface="Miriam Fixed" panose="020B0509050101010101" pitchFamily="49" charset="-79"/>
              </a:rPr>
              <a:t>.</a:t>
            </a:r>
            <a:r>
              <a:rPr lang="en-GB" dirty="0" err="1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find_all</a:t>
            </a:r>
            <a:r>
              <a:rPr lang="en-GB" dirty="0">
                <a:solidFill>
                  <a:schemeClr val="bg1"/>
                </a:solidFill>
                <a:effectLst/>
                <a:latin typeface="Miriam Fixed" panose="020B0509050101010101" pitchFamily="49" charset="-79"/>
                <a:cs typeface="Miriam Fixed" panose="020B0509050101010101" pitchFamily="49" charset="-79"/>
              </a:rPr>
              <a:t>(</a:t>
            </a:r>
            <a:r>
              <a:rPr lang="en-GB" dirty="0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id</a:t>
            </a:r>
            <a:r>
              <a:rPr lang="en-GB" dirty="0">
                <a:solidFill>
                  <a:schemeClr val="bg1"/>
                </a:solidFill>
                <a:effectLst/>
                <a:latin typeface="Miriam Fixed" panose="020B0509050101010101" pitchFamily="49" charset="-79"/>
                <a:cs typeface="Miriam Fixed" panose="020B0509050101010101" pitchFamily="49" charset="-79"/>
              </a:rPr>
              <a:t>=”</a:t>
            </a:r>
            <a:r>
              <a:rPr lang="en-GB" dirty="0" err="1">
                <a:solidFill>
                  <a:schemeClr val="bg1"/>
                </a:solidFill>
                <a:effectLst/>
                <a:latin typeface="Miriam Fixed" panose="020B0509050101010101" pitchFamily="49" charset="-79"/>
                <a:cs typeface="Miriam Fixed" panose="020B0509050101010101" pitchFamily="49" charset="-79"/>
              </a:rPr>
              <a:t>id_name</a:t>
            </a:r>
            <a:r>
              <a:rPr lang="en-GB" dirty="0">
                <a:solidFill>
                  <a:schemeClr val="bg1"/>
                </a:solidFill>
                <a:effectLst/>
                <a:latin typeface="Miriam Fixed" panose="020B0509050101010101" pitchFamily="49" charset="-79"/>
                <a:cs typeface="Miriam Fixed" panose="020B0509050101010101" pitchFamily="49" charset="-79"/>
              </a:rPr>
              <a:t>")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pPr marL="0" indent="0">
              <a:buNone/>
            </a:pPr>
            <a:r>
              <a:rPr lang="en-GB" dirty="0" err="1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soup.find_all</a:t>
            </a:r>
            <a:r>
              <a:rPr lang="en-GB" dirty="0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(class_=”</a:t>
            </a:r>
            <a:r>
              <a:rPr lang="en-GB" dirty="0" err="1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class_name</a:t>
            </a:r>
            <a:r>
              <a:rPr lang="en-GB" dirty="0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")</a:t>
            </a:r>
            <a:endParaRPr lang="en-NO" dirty="0">
              <a:solidFill>
                <a:schemeClr val="bg1"/>
              </a:solidFill>
              <a:latin typeface="Miriam Fixed" panose="020B0509050101010101" pitchFamily="49" charset="-79"/>
              <a:cs typeface="Miriam Fixed" panose="020B0509050101010101" pitchFamily="49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0F870F-D6DD-9C70-42E8-DA5FBB578526}"/>
              </a:ext>
            </a:extLst>
          </p:cNvPr>
          <p:cNvSpPr txBox="1"/>
          <p:nvPr/>
        </p:nvSpPr>
        <p:spPr>
          <a:xfrm>
            <a:off x="8059137" y="6611779"/>
            <a:ext cx="4132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lang="en-GB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www.dataquest.io</a:t>
            </a:r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/blog/web-scraping-python-using-beautiful-soup/</a:t>
            </a:r>
            <a:endParaRPr lang="en-NO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279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B45C8-B862-B4D8-846E-7A9AD76B6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Be</a:t>
            </a:r>
            <a:r>
              <a:rPr lang="en-GB" dirty="0"/>
              <a:t>a</a:t>
            </a:r>
            <a:r>
              <a:rPr lang="en-NO" dirty="0"/>
              <a:t>utiful Soup (and Request) toturial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2A0C3-9C2A-6DAE-E14C-2B7288342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 A good toturial can be found here: </a:t>
            </a:r>
            <a:r>
              <a:rPr lang="en-GB" dirty="0">
                <a:hlinkClick r:id="rId2"/>
              </a:rPr>
              <a:t>https://www.dataquest.io/blog/web-scraping-python-using-beautiful-soup/</a:t>
            </a:r>
            <a:endParaRPr lang="en-GB" dirty="0"/>
          </a:p>
          <a:p>
            <a:endParaRPr lang="en-NO" dirty="0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088E8592-16DB-D2FD-D421-58C6A66F7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3978" y="3429000"/>
            <a:ext cx="2612768" cy="261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14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535FB-F44E-D4CE-59F6-264B43B7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Remember!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D4795-57BC-67FF-64DD-68DC6FAD0B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NO" dirty="0"/>
              <a:t>On the </a:t>
            </a:r>
            <a:r>
              <a:rPr lang="en-GB" dirty="0"/>
              <a:t>Course homepage</a:t>
            </a:r>
            <a:r>
              <a:rPr lang="en-NO" dirty="0"/>
              <a:t>, you can find good resources!</a:t>
            </a:r>
          </a:p>
          <a:p>
            <a:pPr lvl="1"/>
            <a:r>
              <a:rPr lang="en-GB" dirty="0"/>
              <a:t>T</a:t>
            </a:r>
            <a:r>
              <a:rPr lang="en-NO" dirty="0"/>
              <a:t>here may also be some hints hiding there </a:t>
            </a:r>
            <a:r>
              <a:rPr lang="en-NO" dirty="0">
                <a:sym typeface="Wingdings" pitchFamily="2" charset="2"/>
              </a:rPr>
              <a:t></a:t>
            </a:r>
          </a:p>
          <a:p>
            <a:pPr lvl="1"/>
            <a:endParaRPr lang="en-NO" dirty="0"/>
          </a:p>
          <a:p>
            <a:pPr marL="0" indent="0">
              <a:buNone/>
            </a:pPr>
            <a:r>
              <a:rPr lang="en-GB" dirty="0">
                <a:hlinkClick r:id="rId3"/>
              </a:rPr>
              <a:t>https://uio-in3110.github.io/</a:t>
            </a:r>
            <a:endParaRPr lang="en-GB" dirty="0"/>
          </a:p>
          <a:p>
            <a:pPr marL="0" indent="0">
              <a:buNone/>
            </a:pPr>
            <a:endParaRPr lang="en-NO" dirty="0"/>
          </a:p>
        </p:txBody>
      </p:sp>
      <p:pic>
        <p:nvPicPr>
          <p:cNvPr id="8" name="Content Placeholder 7" descr="A picture containing clipart&#10;&#10;Description automatically generated">
            <a:extLst>
              <a:ext uri="{FF2B5EF4-FFF2-40B4-BE49-F238E27FC236}">
                <a16:creationId xmlns:a16="http://schemas.microsoft.com/office/drawing/2014/main" id="{89ACA52F-B0E5-88A4-E97F-2348C55D7B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66119" y="4867275"/>
            <a:ext cx="1625600" cy="1625600"/>
          </a:xfrm>
        </p:spPr>
      </p:pic>
      <p:pic>
        <p:nvPicPr>
          <p:cNvPr id="5" name="Picture 4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F2A782D6-E49F-51DE-B769-0D701C1D25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7103" y="318873"/>
            <a:ext cx="6334897" cy="599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56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BD7DD-A2F7-DB1C-9BA5-4E7A17D0B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What is Beautiful Soup?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E8F52-2517-FC21-F626-B44394358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Beautiful Soup is a library that makes it easy to scrape information from web pages. </a:t>
            </a:r>
          </a:p>
          <a:p>
            <a:r>
              <a:rPr lang="en-GB" dirty="0"/>
              <a:t>It sits atop an HTML or XML parser, providing Pythonic idioms for iterating, searching, and modifying the parse tree.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B7615B-725F-81BF-1B74-CE11FBFC5CA9}"/>
              </a:ext>
            </a:extLst>
          </p:cNvPr>
          <p:cNvSpPr txBox="1"/>
          <p:nvPr/>
        </p:nvSpPr>
        <p:spPr>
          <a:xfrm>
            <a:off x="9872134" y="6611779"/>
            <a:ext cx="2319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lang="en-GB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pypi.org</a:t>
            </a:r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/project/beautifulsoup4/</a:t>
            </a:r>
            <a:endParaRPr lang="en-NO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 descr="A picture containing clipart&#10;&#10;Description automatically generated">
            <a:extLst>
              <a:ext uri="{FF2B5EF4-FFF2-40B4-BE49-F238E27FC236}">
                <a16:creationId xmlns:a16="http://schemas.microsoft.com/office/drawing/2014/main" id="{54577636-10D5-5BCE-B9CE-AC5D0F347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087" y="3204376"/>
            <a:ext cx="3288499" cy="328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739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D1D9A-9C13-23D1-D2F6-466FD175B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HyperText</a:t>
            </a:r>
            <a:r>
              <a:rPr lang="en-GB" dirty="0"/>
              <a:t> Markup Language (</a:t>
            </a:r>
            <a:r>
              <a:rPr lang="en-NO" dirty="0"/>
              <a:t>HTML)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CA077-FCA0-47F8-DC99-6AABBB27A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While performing web scarping, we deal with html tags. </a:t>
            </a:r>
          </a:p>
          <a:p>
            <a:r>
              <a:rPr lang="en-GB" dirty="0"/>
              <a:t>Thus, we must have good understanding of them.</a:t>
            </a:r>
          </a:p>
          <a:p>
            <a:endParaRPr lang="en-GB" dirty="0"/>
          </a:p>
          <a:p>
            <a:r>
              <a:rPr lang="en-GB" dirty="0"/>
              <a:t>HTML is the standard </a:t>
            </a:r>
            <a:r>
              <a:rPr lang="en-GB" b="1" dirty="0"/>
              <a:t>markup language </a:t>
            </a:r>
            <a:r>
              <a:rPr lang="en-GB" dirty="0"/>
              <a:t>for Web pages.</a:t>
            </a:r>
          </a:p>
          <a:p>
            <a:pPr lvl="1"/>
            <a:r>
              <a:rPr lang="en-GB" dirty="0"/>
              <a:t>Markup language is a term used in computer text processing to refer to an organized annotation system (i.e. language) that marks certain parts or elements of a document as different from plain text. </a:t>
            </a:r>
          </a:p>
          <a:p>
            <a:pPr lvl="1"/>
            <a:r>
              <a:rPr lang="en-GB" dirty="0"/>
              <a:t>Essentially, markup language is used in web documents or applications to format text and to give it a specific structure.</a:t>
            </a:r>
            <a:endParaRPr lang="en-N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BB5988-2DE8-57AB-F430-752BC1F0F12F}"/>
              </a:ext>
            </a:extLst>
          </p:cNvPr>
          <p:cNvSpPr txBox="1"/>
          <p:nvPr/>
        </p:nvSpPr>
        <p:spPr>
          <a:xfrm>
            <a:off x="9203348" y="6611779"/>
            <a:ext cx="2993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lang="en-GB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www.seobility.net</a:t>
            </a:r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GB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</a:t>
            </a:r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/wiki/</a:t>
            </a:r>
            <a:r>
              <a:rPr lang="en-GB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Markup_Language</a:t>
            </a:r>
            <a:endParaRPr lang="en-NO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EF9F53-38B3-5F14-0878-960961D07C57}"/>
              </a:ext>
            </a:extLst>
          </p:cNvPr>
          <p:cNvSpPr txBox="1"/>
          <p:nvPr/>
        </p:nvSpPr>
        <p:spPr>
          <a:xfrm>
            <a:off x="10157468" y="6438081"/>
            <a:ext cx="20345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https://www.w3schools.com/html/</a:t>
            </a:r>
            <a:endParaRPr lang="en-NO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Picture 8" descr="A picture containing clipart&#10;&#10;Description automatically generated">
            <a:extLst>
              <a:ext uri="{FF2B5EF4-FFF2-40B4-BE49-F238E27FC236}">
                <a16:creationId xmlns:a16="http://schemas.microsoft.com/office/drawing/2014/main" id="{A3D626D6-B82F-B7C1-3361-E62D5835F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7111" y="1008447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496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FD42C-3D68-E7B4-DAA6-5D5E91D29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>
                <a:solidFill>
                  <a:schemeClr val="bg1"/>
                </a:solidFill>
              </a:rPr>
              <a:t>HTML –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269CD-AA80-4BD9-6FA2-16D7A89C1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55476" cy="4351338"/>
          </a:xfrm>
        </p:spPr>
        <p:txBody>
          <a:bodyPr>
            <a:normAutofit lnSpcReduction="10000"/>
          </a:bodyPr>
          <a:lstStyle/>
          <a:p>
            <a:r>
              <a:rPr lang="en-GB" dirty="0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&lt;!DOCTYPE html&gt; </a:t>
            </a:r>
            <a:r>
              <a:rPr lang="en-GB" dirty="0">
                <a:solidFill>
                  <a:schemeClr val="bg1"/>
                </a:solidFill>
              </a:rPr>
              <a:t>: HTML documents must start with a type declaration</a:t>
            </a:r>
          </a:p>
          <a:p>
            <a:r>
              <a:rPr lang="en-GB" dirty="0">
                <a:solidFill>
                  <a:schemeClr val="bg1"/>
                </a:solidFill>
              </a:rPr>
              <a:t>HTML document is contained between </a:t>
            </a:r>
            <a:r>
              <a:rPr lang="en-GB" dirty="0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&lt;html&gt; </a:t>
            </a:r>
            <a:r>
              <a:rPr lang="en-GB" dirty="0">
                <a:solidFill>
                  <a:schemeClr val="bg1"/>
                </a:solidFill>
              </a:rPr>
              <a:t>and </a:t>
            </a:r>
            <a:r>
              <a:rPr lang="en-GB" dirty="0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&lt;/html&gt;</a:t>
            </a:r>
          </a:p>
          <a:p>
            <a:r>
              <a:rPr lang="en-GB" dirty="0">
                <a:solidFill>
                  <a:schemeClr val="bg1"/>
                </a:solidFill>
              </a:rPr>
              <a:t>The visible part of the HTML document is between </a:t>
            </a:r>
            <a:r>
              <a:rPr lang="en-GB" dirty="0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&lt;body&gt; </a:t>
            </a:r>
            <a:r>
              <a:rPr lang="en-GB" dirty="0">
                <a:solidFill>
                  <a:schemeClr val="bg1"/>
                </a:solidFill>
              </a:rPr>
              <a:t>and </a:t>
            </a:r>
            <a:r>
              <a:rPr lang="en-GB" dirty="0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&lt;/body&gt;</a:t>
            </a:r>
          </a:p>
          <a:p>
            <a:r>
              <a:rPr lang="en-GB" dirty="0">
                <a:solidFill>
                  <a:schemeClr val="bg1"/>
                </a:solidFill>
              </a:rPr>
              <a:t>HTML headings are defined with the </a:t>
            </a:r>
            <a:r>
              <a:rPr lang="en-GB" dirty="0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&lt;h1&gt; </a:t>
            </a:r>
            <a:r>
              <a:rPr lang="en-GB" dirty="0">
                <a:solidFill>
                  <a:schemeClr val="bg1"/>
                </a:solidFill>
              </a:rPr>
              <a:t>to </a:t>
            </a:r>
            <a:r>
              <a:rPr lang="en-GB" dirty="0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&lt;h6&gt; </a:t>
            </a:r>
            <a:r>
              <a:rPr lang="en-GB" dirty="0">
                <a:solidFill>
                  <a:schemeClr val="bg1"/>
                </a:solidFill>
              </a:rPr>
              <a:t>tags</a:t>
            </a:r>
          </a:p>
          <a:p>
            <a:r>
              <a:rPr lang="en-GB" dirty="0">
                <a:solidFill>
                  <a:schemeClr val="bg1"/>
                </a:solidFill>
              </a:rPr>
              <a:t>HTML paragraphs are defined with the </a:t>
            </a:r>
            <a:r>
              <a:rPr lang="en-GB" dirty="0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&lt;p&gt; </a:t>
            </a:r>
            <a:r>
              <a:rPr lang="en-GB" dirty="0">
                <a:solidFill>
                  <a:schemeClr val="bg1"/>
                </a:solidFill>
              </a:rPr>
              <a:t>tag</a:t>
            </a:r>
          </a:p>
          <a:p>
            <a:endParaRPr lang="en-NO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D5B3450-8989-6EAB-4F1B-776C9891E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691" y="4266940"/>
            <a:ext cx="5122514" cy="20461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39F39B-07C9-6253-ADD4-1C6D56ACBCD6}"/>
              </a:ext>
            </a:extLst>
          </p:cNvPr>
          <p:cNvSpPr txBox="1"/>
          <p:nvPr/>
        </p:nvSpPr>
        <p:spPr>
          <a:xfrm>
            <a:off x="6651701" y="6611779"/>
            <a:ext cx="55402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lang="en-GB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www.analyticsvidhya.com</a:t>
            </a:r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/blog/2015/10/beginner-guide-web-scraping-beautiful-soup-python/</a:t>
            </a:r>
            <a:endParaRPr lang="en-NO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432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E5CC9-222B-32A8-8496-2E74CF56A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>
                <a:solidFill>
                  <a:schemeClr val="bg1"/>
                </a:solidFill>
              </a:rPr>
              <a:t>HTML – Tags</a:t>
            </a:r>
            <a:endParaRPr lang="en-N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A7575-CF7E-006B-E893-8073A4583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HTML links are defined with the </a:t>
            </a:r>
            <a:r>
              <a:rPr lang="en-GB" dirty="0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&lt;a&gt;</a:t>
            </a:r>
            <a:r>
              <a:rPr lang="en-GB" dirty="0">
                <a:solidFill>
                  <a:schemeClr val="bg1"/>
                </a:solidFill>
              </a:rPr>
              <a:t> tag, for example: </a:t>
            </a:r>
            <a:r>
              <a:rPr lang="en-GB" dirty="0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&lt;a </a:t>
            </a:r>
            <a:r>
              <a:rPr lang="en-GB" dirty="0" err="1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href</a:t>
            </a:r>
            <a:r>
              <a:rPr lang="en-GB" dirty="0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=“http://</a:t>
            </a:r>
            <a:r>
              <a:rPr lang="en-GB" dirty="0" err="1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www.uio.no</a:t>
            </a:r>
            <a:r>
              <a:rPr lang="en-GB" dirty="0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”&gt;This is a link for </a:t>
            </a:r>
            <a:r>
              <a:rPr lang="en-GB" dirty="0" err="1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uio.no</a:t>
            </a:r>
            <a:r>
              <a:rPr lang="en-GB" dirty="0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&lt;/a&gt;</a:t>
            </a:r>
          </a:p>
          <a:p>
            <a:r>
              <a:rPr lang="en-GB" dirty="0">
                <a:solidFill>
                  <a:schemeClr val="bg1"/>
                </a:solidFill>
              </a:rPr>
              <a:t>HTML tables are defined with </a:t>
            </a:r>
            <a:r>
              <a:rPr lang="en-GB" dirty="0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&lt;Table&gt;</a:t>
            </a:r>
            <a:r>
              <a:rPr lang="en-GB" dirty="0">
                <a:solidFill>
                  <a:schemeClr val="bg1"/>
                </a:solidFill>
              </a:rPr>
              <a:t>, row as </a:t>
            </a:r>
            <a:r>
              <a:rPr lang="en-GB" dirty="0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&lt;tr&gt;</a:t>
            </a:r>
            <a:r>
              <a:rPr lang="en-GB" dirty="0">
                <a:solidFill>
                  <a:schemeClr val="bg1"/>
                </a:solidFill>
              </a:rPr>
              <a:t> and rows are divided into data as </a:t>
            </a:r>
            <a:r>
              <a:rPr lang="en-GB" dirty="0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&lt;td&gt;</a:t>
            </a:r>
          </a:p>
          <a:p>
            <a:r>
              <a:rPr lang="en-GB" dirty="0">
                <a:solidFill>
                  <a:schemeClr val="bg1"/>
                </a:solidFill>
              </a:rPr>
              <a:t>HTML list starts with </a:t>
            </a:r>
            <a:r>
              <a:rPr lang="en-GB" dirty="0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&lt;</a:t>
            </a:r>
            <a:r>
              <a:rPr lang="en-GB" dirty="0" err="1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ul</a:t>
            </a:r>
            <a:r>
              <a:rPr lang="en-GB" dirty="0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&gt;</a:t>
            </a:r>
            <a:r>
              <a:rPr lang="en-GB" dirty="0">
                <a:solidFill>
                  <a:schemeClr val="bg1"/>
                </a:solidFill>
              </a:rPr>
              <a:t> (unordered) and </a:t>
            </a:r>
            <a:r>
              <a:rPr lang="en-GB" dirty="0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&lt;</a:t>
            </a:r>
            <a:r>
              <a:rPr lang="en-GB" dirty="0" err="1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ol</a:t>
            </a:r>
            <a:r>
              <a:rPr lang="en-GB" dirty="0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&gt;</a:t>
            </a:r>
            <a:r>
              <a:rPr lang="en-GB" dirty="0">
                <a:solidFill>
                  <a:schemeClr val="bg1"/>
                </a:solidFill>
              </a:rPr>
              <a:t> (ordered). Each item of list starts with </a:t>
            </a:r>
            <a:r>
              <a:rPr lang="en-GB" dirty="0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&lt;li&gt;</a:t>
            </a:r>
          </a:p>
          <a:p>
            <a:endParaRPr lang="en-NO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EF7F41-3430-B48B-0FFB-CE0841C12258}"/>
              </a:ext>
            </a:extLst>
          </p:cNvPr>
          <p:cNvSpPr txBox="1"/>
          <p:nvPr/>
        </p:nvSpPr>
        <p:spPr>
          <a:xfrm>
            <a:off x="6651701" y="6611779"/>
            <a:ext cx="55402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lang="en-GB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www.analyticsvidhya.com</a:t>
            </a:r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/blog/2015/10/beginner-guide-web-scraping-beautiful-soup-python/</a:t>
            </a:r>
            <a:endParaRPr lang="en-NO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493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BE3EEF92-E131-A696-D3E3-5FF095DA5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237" y="364524"/>
            <a:ext cx="12025525" cy="6128951"/>
          </a:xfrm>
        </p:spPr>
      </p:pic>
    </p:spTree>
    <p:extLst>
      <p:ext uri="{BB962C8B-B14F-4D97-AF65-F5344CB8AC3E}">
        <p14:creationId xmlns:p14="http://schemas.microsoft.com/office/powerpoint/2010/main" val="203191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9E33C-ADDD-C428-6009-668F8436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And the final result is this: tag.html</a:t>
            </a:r>
          </a:p>
        </p:txBody>
      </p:sp>
      <p:pic>
        <p:nvPicPr>
          <p:cNvPr id="5" name="Content Placeholder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AF7DF506-EFAF-1768-45D1-8D6B94802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541418"/>
            <a:ext cx="3709086" cy="5141497"/>
          </a:xfrm>
        </p:spPr>
      </p:pic>
    </p:spTree>
    <p:extLst>
      <p:ext uri="{BB962C8B-B14F-4D97-AF65-F5344CB8AC3E}">
        <p14:creationId xmlns:p14="http://schemas.microsoft.com/office/powerpoint/2010/main" val="1607186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92478-6BC2-D413-36F8-6D0B8768C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Why does it not look like a “normal” website?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18DEB36-3032-199B-229B-06A02E0EC8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HTML is Skeleton of your website.</a:t>
            </a:r>
          </a:p>
          <a:p>
            <a:r>
              <a:rPr lang="en-GB" dirty="0"/>
              <a:t>CSS (or Cascading Style Sheets) gives all the nice fleshy covering to the website.</a:t>
            </a:r>
          </a:p>
          <a:p>
            <a:r>
              <a:rPr lang="en-GB" dirty="0"/>
              <a:t>JavaScript (JS) provides basic functionality to the website to come alive.</a:t>
            </a:r>
          </a:p>
          <a:p>
            <a:endParaRPr lang="en-GB" dirty="0"/>
          </a:p>
          <a:p>
            <a:r>
              <a:rPr lang="en-NO" dirty="0"/>
              <a:t>Sounds intresting? </a:t>
            </a:r>
            <a:r>
              <a:rPr lang="en-GB" dirty="0"/>
              <a:t>J</a:t>
            </a:r>
            <a:r>
              <a:rPr lang="en-NO" dirty="0"/>
              <a:t>ust wait to the next assignment! :D </a:t>
            </a:r>
          </a:p>
          <a:p>
            <a:endParaRPr lang="en-GB" dirty="0"/>
          </a:p>
        </p:txBody>
      </p:sp>
      <p:pic>
        <p:nvPicPr>
          <p:cNvPr id="10" name="Content Placeholder 9" descr="A picture containing diagram&#10;&#10;Description automatically generated">
            <a:extLst>
              <a:ext uri="{FF2B5EF4-FFF2-40B4-BE49-F238E27FC236}">
                <a16:creationId xmlns:a16="http://schemas.microsoft.com/office/drawing/2014/main" id="{79432930-0157-5D15-869E-7249584FE3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72300" y="2210594"/>
            <a:ext cx="3581400" cy="358140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C7DA9A-CB65-AD7C-C5F6-6E0397426ABD}"/>
              </a:ext>
            </a:extLst>
          </p:cNvPr>
          <p:cNvSpPr txBox="1"/>
          <p:nvPr/>
        </p:nvSpPr>
        <p:spPr>
          <a:xfrm>
            <a:off x="7722507" y="6611779"/>
            <a:ext cx="44694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lang="en-GB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www.quora.com</a:t>
            </a:r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/How-relevant-is-HTML-CSS-and-JavaScript-in-web-design</a:t>
            </a:r>
            <a:endParaRPr lang="en-NO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002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92478-6BC2-D413-36F8-6D0B8768C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Why does it not look like a “normal” website?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18DEB36-3032-199B-229B-06A02E0EC8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 class an id attribute is often used to point to a class name in a style sheet. </a:t>
            </a:r>
          </a:p>
          <a:p>
            <a:r>
              <a:rPr lang="en-GB" dirty="0"/>
              <a:t>It can also be used by a JavaScript to access and manipulate elements with the specific class name.</a:t>
            </a:r>
            <a:endParaRPr lang="en-NO" dirty="0"/>
          </a:p>
        </p:txBody>
      </p:sp>
      <p:pic>
        <p:nvPicPr>
          <p:cNvPr id="10" name="Content Placeholder 9" descr="A picture containing diagram&#10;&#10;Description automatically generated">
            <a:extLst>
              <a:ext uri="{FF2B5EF4-FFF2-40B4-BE49-F238E27FC236}">
                <a16:creationId xmlns:a16="http://schemas.microsoft.com/office/drawing/2014/main" id="{79432930-0157-5D15-869E-7249584FE3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72300" y="2210594"/>
            <a:ext cx="3581400" cy="358140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C7DA9A-CB65-AD7C-C5F6-6E0397426ABD}"/>
              </a:ext>
            </a:extLst>
          </p:cNvPr>
          <p:cNvSpPr txBox="1"/>
          <p:nvPr/>
        </p:nvSpPr>
        <p:spPr>
          <a:xfrm>
            <a:off x="7722507" y="6611779"/>
            <a:ext cx="44694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lang="en-GB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www.quora.com</a:t>
            </a:r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/How-relevant-is-HTML-CSS-and-JavaScript-in-web-design</a:t>
            </a:r>
            <a:endParaRPr lang="en-NO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963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885</Words>
  <Application>Microsoft Macintosh PowerPoint</Application>
  <PresentationFormat>Widescreen</PresentationFormat>
  <Paragraphs>74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Miriam Fixed</vt:lpstr>
      <vt:lpstr>SSP Local</vt:lpstr>
      <vt:lpstr>Office Theme</vt:lpstr>
      <vt:lpstr>Beautiful Soup</vt:lpstr>
      <vt:lpstr>What is Beautiful Soup?</vt:lpstr>
      <vt:lpstr>HyperText Markup Language (HTML)</vt:lpstr>
      <vt:lpstr>HTML – Tags</vt:lpstr>
      <vt:lpstr>HTML – Tags</vt:lpstr>
      <vt:lpstr>PowerPoint Presentation</vt:lpstr>
      <vt:lpstr>And the final result is this: tag.html</vt:lpstr>
      <vt:lpstr>Why does it not look like a “normal” website?</vt:lpstr>
      <vt:lpstr>Why does it not look like a “normal” website?</vt:lpstr>
      <vt:lpstr>Request</vt:lpstr>
      <vt:lpstr>Request</vt:lpstr>
      <vt:lpstr>Beautiful Soup – The basics</vt:lpstr>
      <vt:lpstr>Beautiful Soup – Find the tags</vt:lpstr>
      <vt:lpstr>Beautiful Soup – find id and class</vt:lpstr>
      <vt:lpstr>Beautiful Soup (and Request) toturial</vt:lpstr>
      <vt:lpstr>Remember!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Beautiful Soup</dc:title>
  <dc:creator>Frida Westby</dc:creator>
  <cp:lastModifiedBy>Frida Westby</cp:lastModifiedBy>
  <cp:revision>8</cp:revision>
  <dcterms:created xsi:type="dcterms:W3CDTF">2022-10-17T05:36:16Z</dcterms:created>
  <dcterms:modified xsi:type="dcterms:W3CDTF">2022-10-17T08:04:33Z</dcterms:modified>
</cp:coreProperties>
</file>