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6" r:id="rId10"/>
    <p:sldId id="258" r:id="rId11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5BC5A-9398-6B43-B2DB-B6F33C930796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18A0B-0989-8049-9844-458EDF33919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2716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18A0B-0989-8049-9844-458EDF33919D}" type="slidenum">
              <a:rPr lang="en-NO" smtClean="0"/>
              <a:t>7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1863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46FF-913A-017A-AEF6-B2C71ED6A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B950D-E277-AD98-7D13-B1EAA813B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2912-04A8-94B7-6C26-1C54C79D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9C80D-1F86-2C09-47DC-01840C99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523B9-E2FB-8F0C-47F3-D0156AD7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2833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7F7E-063C-5C5F-8A81-D0CABA26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5F024-1130-1B75-C012-3EE88B5F8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71CAD-D2A0-C483-D2F4-9FA286FA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3CAE-3E08-7DBF-31AD-C86905DB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5C1D-1B5B-7ACC-8129-5453C922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1082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58E51-D71A-FE94-06EB-0F97A2A81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D8F9-61DD-9053-CC7A-F7E7ABB43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EEDE-1F72-0564-7899-A109B093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A3CF4-4B03-77D8-0F57-B2588C73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5B56C-0AAE-09C0-C1BF-3A8FB238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5420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CCB2-14C0-C0BC-B891-9A66695E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E392-64BE-7F1F-2446-1BE255C65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2AE23-ED01-61B0-C5C1-34B66C7E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95FE8-99B5-D6B7-5D13-7BF37471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4FFBB-01C4-3E6C-2B61-C8738780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5954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8075-B0C7-DEE0-30BE-64E960AF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18849-8ADA-2FA9-3964-040A29A21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F9079-28E1-2D7A-4CE7-A5D75E39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A90F-927D-E14D-4740-D5573F3B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CB80D-5BE6-C994-0B0E-B6FC9EDD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3616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BCF6-1412-CB16-90A7-11E1E617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E637-8F6B-9007-598C-DF7F9D6B1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E41C2-56A3-F598-B2B9-791F1A6BB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28AE3-B426-EA66-98D2-E6C07A39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80DF-27EB-6823-3771-1036DA62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D2013-DD9D-2624-6E9C-F94F8F8E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5210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6480-9906-AC34-38D5-CB4F0FD8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D8C54-80F8-49F4-9668-EDFF129F2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13BA5-8311-111B-C35F-A1EA532BB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816E1-89E8-1865-C7D0-291418EC4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FD43A-5DD0-372A-D229-AE3880455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82903-F618-499C-B9D3-746EC8E6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1B2E2-8DB9-BF40-8FFB-2B0DAF03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01435-758A-AFCC-F36D-A784770B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5815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CDCC-F039-4679-B58F-88DCAAB0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AA614-9CBD-671E-F4A3-52CD2D31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20149-E0D1-6B7D-AEBF-CFD8341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FC645-A8C4-D052-EF7A-FF8D67FE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3459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22051-6E2B-B129-CE42-06DF66AD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67330-AA55-FFEE-868C-97390438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EAB04-016A-7FD1-E056-C7E52BCE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7056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D6E0-1FB0-8E22-0CFE-6547687D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C46B-68DB-E3F4-BC9F-B24C77597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9D246-4AD9-71D1-5AD8-F6EEF54C5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D976-27B2-87B4-3170-9C1B395D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EBA75-66C0-95B9-E534-D19ADC23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A78F-3096-4E36-2D78-14F37576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6282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D8C0-A84C-9FDB-E1D0-0852A995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89BC-047A-AEA8-7A77-2D77ED1B4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87BC0-35E0-829E-0756-0C986A515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EEE8D-5817-4B57-6CD0-60D76A44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2ED46-0438-0C11-282F-B05E9013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37FBF-70C9-EB4C-8BB9-23C0B1B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2110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18108-5E57-5173-4E39-345746B6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C3D1F-2982-9FDF-4C1B-D7420AF6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6AB9-9608-86AD-569A-54FDAA695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3F34F-582A-8243-ACC0-C04B7F2C7C73}" type="datetimeFigureOut">
              <a:rPr lang="en-NO" smtClean="0"/>
              <a:t>17/10/2022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51296-B36C-57C3-2C77-B35187133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A4D0B-19C7-1F7C-782F-9879F2CE3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6EF3A-2AE5-1C45-AD1C-8F9EFEF160A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858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io-in3110.github.io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FEFF-A5DC-A114-C0F8-8A14DD165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Beautiful Soup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0353A-9423-55A5-8AE2-A6591D8B4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i="1" dirty="0"/>
              <a:t>“</a:t>
            </a:r>
            <a:r>
              <a:rPr lang="en-GB" i="1" dirty="0"/>
              <a:t>You didn't write that awful page. You're just trying to get some data out of it. Beautiful Soup is here to help.</a:t>
            </a:r>
            <a:r>
              <a:rPr lang="en-NO" i="1" dirty="0"/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ED9EC-850C-2370-CC8E-3780CB1812C1}"/>
              </a:ext>
            </a:extLst>
          </p:cNvPr>
          <p:cNvSpPr txBox="1"/>
          <p:nvPr/>
        </p:nvSpPr>
        <p:spPr>
          <a:xfrm>
            <a:off x="9207504" y="6594544"/>
            <a:ext cx="2920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www.crummy.com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/software/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BeautifulSoup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endParaRPr lang="en-NO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362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35FB-F44E-D4CE-59F6-264B43B7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Remember!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4795-57BC-67FF-64DD-68DC6FAD0B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On the </a:t>
            </a:r>
            <a:r>
              <a:rPr lang="en-GB" dirty="0"/>
              <a:t>Course homepage</a:t>
            </a:r>
            <a:r>
              <a:rPr lang="en-NO" dirty="0"/>
              <a:t>, you can find good resources</a:t>
            </a:r>
          </a:p>
          <a:p>
            <a:pPr lvl="1"/>
            <a:r>
              <a:rPr lang="en-GB" dirty="0"/>
              <a:t>T</a:t>
            </a:r>
            <a:r>
              <a:rPr lang="en-NO" dirty="0"/>
              <a:t>here may also be some hints hiding there;)</a:t>
            </a:r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https://uio-in3110.github.io/</a:t>
            </a:r>
            <a:endParaRPr lang="en-GB" dirty="0"/>
          </a:p>
          <a:p>
            <a:pPr marL="0" indent="0">
              <a:buNone/>
            </a:pPr>
            <a:endParaRPr lang="en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4D125-52FC-444D-161C-7AFE4C1475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F2A782D6-E49F-51DE-B769-0D701C1D2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103" y="499848"/>
            <a:ext cx="6334897" cy="59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D7DD-A2F7-DB1C-9BA5-4E7A17D0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is Beautiful Soup?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E8F52-2517-FC21-F626-B4439435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Beautiful Soup is a library that makes it easy to scrape information from web pages. </a:t>
            </a:r>
          </a:p>
          <a:p>
            <a:r>
              <a:rPr lang="en-GB" dirty="0"/>
              <a:t>It sits atop an HTML or XML parser, providing Pythonic idioms for iterating, searching, and modifying the parse tree.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7615B-725F-81BF-1B74-CE11FBFC5CA9}"/>
              </a:ext>
            </a:extLst>
          </p:cNvPr>
          <p:cNvSpPr txBox="1"/>
          <p:nvPr/>
        </p:nvSpPr>
        <p:spPr>
          <a:xfrm>
            <a:off x="9872134" y="6611779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pypi.org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/project/beautifulsoup4/</a:t>
            </a:r>
            <a:endParaRPr lang="en-NO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73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1D9A-9C13-23D1-D2F6-466FD175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HyperText</a:t>
            </a:r>
            <a:r>
              <a:rPr lang="en-GB" dirty="0"/>
              <a:t> Markup Language (</a:t>
            </a:r>
            <a:r>
              <a:rPr lang="en-NO" dirty="0"/>
              <a:t>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A077-FCA0-47F8-DC99-6AABBB27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While performing web scarping, we deal with html tags. </a:t>
            </a:r>
          </a:p>
          <a:p>
            <a:r>
              <a:rPr lang="en-GB" dirty="0"/>
              <a:t>Thus, we must have good understanding of them.</a:t>
            </a:r>
          </a:p>
          <a:p>
            <a:endParaRPr lang="en-GB" dirty="0"/>
          </a:p>
          <a:p>
            <a:r>
              <a:rPr lang="en-GB" dirty="0"/>
              <a:t>HTML is the standard </a:t>
            </a:r>
            <a:r>
              <a:rPr lang="en-GB" b="1" dirty="0"/>
              <a:t>markup language </a:t>
            </a:r>
            <a:r>
              <a:rPr lang="en-GB" dirty="0"/>
              <a:t>for Web pages.</a:t>
            </a:r>
          </a:p>
          <a:p>
            <a:pPr lvl="1"/>
            <a:r>
              <a:rPr lang="en-GB" dirty="0"/>
              <a:t>Markup language is a term used in computer text processing to refer to an organized annotation system (i.e. language) that marks certain parts or elements of a document as different from plain text. </a:t>
            </a:r>
          </a:p>
          <a:p>
            <a:pPr lvl="1"/>
            <a:r>
              <a:rPr lang="en-GB" dirty="0"/>
              <a:t>Essentially, markup language is used in web documents or applications to format text and to give it a specific structure.</a:t>
            </a:r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B5988-2DE8-57AB-F430-752BC1F0F12F}"/>
              </a:ext>
            </a:extLst>
          </p:cNvPr>
          <p:cNvSpPr txBox="1"/>
          <p:nvPr/>
        </p:nvSpPr>
        <p:spPr>
          <a:xfrm>
            <a:off x="9203348" y="6611779"/>
            <a:ext cx="2993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www.seobility.net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/wiki/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Markup_Language</a:t>
            </a:r>
            <a:endParaRPr lang="en-NO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F9F53-38B3-5F14-0878-960961D07C57}"/>
              </a:ext>
            </a:extLst>
          </p:cNvPr>
          <p:cNvSpPr txBox="1"/>
          <p:nvPr/>
        </p:nvSpPr>
        <p:spPr>
          <a:xfrm>
            <a:off x="10157468" y="6438081"/>
            <a:ext cx="2034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https://www.w3schools.com/html/</a:t>
            </a:r>
            <a:endParaRPr lang="en-NO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49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D42C-3D68-E7B4-DAA6-5D5E91D2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chemeClr val="bg1"/>
                </a:solidFill>
              </a:rPr>
              <a:t>HTML –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69CD-AA80-4BD9-6FA2-16D7A89C1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55476" cy="4351338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&lt;!DOCTYPE html&gt; </a:t>
            </a:r>
            <a:r>
              <a:rPr lang="en-GB" dirty="0">
                <a:solidFill>
                  <a:schemeClr val="bg1"/>
                </a:solidFill>
              </a:rPr>
              <a:t>: HTML documents must start with a type declaration</a:t>
            </a:r>
          </a:p>
          <a:p>
            <a:r>
              <a:rPr lang="en-GB" dirty="0">
                <a:solidFill>
                  <a:schemeClr val="bg1"/>
                </a:solidFill>
              </a:rPr>
              <a:t>HTML document is contained between 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&lt;html&gt; </a:t>
            </a:r>
            <a:r>
              <a:rPr lang="en-GB" dirty="0">
                <a:solidFill>
                  <a:schemeClr val="bg1"/>
                </a:solidFill>
              </a:rPr>
              <a:t>and 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&lt;/html&gt;</a:t>
            </a:r>
          </a:p>
          <a:p>
            <a:r>
              <a:rPr lang="en-GB" dirty="0">
                <a:solidFill>
                  <a:schemeClr val="bg1"/>
                </a:solidFill>
              </a:rPr>
              <a:t>The visible part of the HTML document is between 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&lt;body&gt; </a:t>
            </a:r>
            <a:r>
              <a:rPr lang="en-GB" dirty="0">
                <a:solidFill>
                  <a:schemeClr val="bg1"/>
                </a:solidFill>
              </a:rPr>
              <a:t>and 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&lt;/body&gt;</a:t>
            </a:r>
          </a:p>
          <a:p>
            <a:r>
              <a:rPr lang="en-GB" dirty="0">
                <a:solidFill>
                  <a:schemeClr val="bg1"/>
                </a:solidFill>
              </a:rPr>
              <a:t>HTML headings are defined with the 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&lt;h1&gt; </a:t>
            </a:r>
            <a:r>
              <a:rPr lang="en-GB" dirty="0">
                <a:solidFill>
                  <a:schemeClr val="bg1"/>
                </a:solidFill>
              </a:rPr>
              <a:t>to 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&lt;h6&gt; </a:t>
            </a:r>
            <a:r>
              <a:rPr lang="en-GB" dirty="0">
                <a:solidFill>
                  <a:schemeClr val="bg1"/>
                </a:solidFill>
              </a:rPr>
              <a:t>tags</a:t>
            </a:r>
          </a:p>
          <a:p>
            <a:r>
              <a:rPr lang="en-GB" dirty="0">
                <a:solidFill>
                  <a:schemeClr val="bg1"/>
                </a:solidFill>
              </a:rPr>
              <a:t>HTML paragraphs are defined with the 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&lt;p&gt; </a:t>
            </a:r>
            <a:r>
              <a:rPr lang="en-GB" dirty="0">
                <a:solidFill>
                  <a:schemeClr val="bg1"/>
                </a:solidFill>
              </a:rPr>
              <a:t>tag</a:t>
            </a:r>
          </a:p>
          <a:p>
            <a:endParaRPr lang="en-NO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D5B3450-8989-6EAB-4F1B-776C9891E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691" y="4266940"/>
            <a:ext cx="5122514" cy="2046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39F39B-07C9-6253-ADD4-1C6D56ACBCD6}"/>
              </a:ext>
            </a:extLst>
          </p:cNvPr>
          <p:cNvSpPr txBox="1"/>
          <p:nvPr/>
        </p:nvSpPr>
        <p:spPr>
          <a:xfrm>
            <a:off x="6651701" y="6611779"/>
            <a:ext cx="5540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www.analyticsvidhya.com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/blog/2015/10/beginner-guide-web-scraping-beautiful-soup-python/</a:t>
            </a:r>
            <a:endParaRPr lang="en-NO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3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5CC9-222B-32A8-8496-2E74CF56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chemeClr val="bg1"/>
                </a:solidFill>
              </a:rPr>
              <a:t>HTML – Tags</a:t>
            </a:r>
            <a:endParaRPr lang="en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A7575-CF7E-006B-E893-8073A458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HTML links are defined with the 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&lt;a&gt;</a:t>
            </a:r>
            <a:r>
              <a:rPr lang="en-GB" dirty="0">
                <a:solidFill>
                  <a:schemeClr val="bg1"/>
                </a:solidFill>
              </a:rPr>
              <a:t> tag, for example: 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&lt;a 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href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=“http://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www.uio.no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”&gt;This is a link for 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uio.no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&lt;/a&gt;</a:t>
            </a:r>
          </a:p>
          <a:p>
            <a:r>
              <a:rPr lang="en-GB" dirty="0">
                <a:solidFill>
                  <a:schemeClr val="bg1"/>
                </a:solidFill>
              </a:rPr>
              <a:t>HTML tables are defined with 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&lt;Table&gt;</a:t>
            </a:r>
            <a:r>
              <a:rPr lang="en-GB" dirty="0">
                <a:solidFill>
                  <a:schemeClr val="bg1"/>
                </a:solidFill>
              </a:rPr>
              <a:t>, row as 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&lt;tr&gt;</a:t>
            </a:r>
            <a:r>
              <a:rPr lang="en-GB" dirty="0">
                <a:solidFill>
                  <a:schemeClr val="bg1"/>
                </a:solidFill>
              </a:rPr>
              <a:t> and rows are divided into data as 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&lt;td&gt;</a:t>
            </a:r>
          </a:p>
          <a:p>
            <a:r>
              <a:rPr lang="en-GB" dirty="0">
                <a:solidFill>
                  <a:schemeClr val="bg1"/>
                </a:solidFill>
              </a:rPr>
              <a:t>HTML list starts with 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ul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&gt;</a:t>
            </a:r>
            <a:r>
              <a:rPr lang="en-GB" dirty="0">
                <a:solidFill>
                  <a:schemeClr val="bg1"/>
                </a:solidFill>
              </a:rPr>
              <a:t> (unordered) and 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</a:t>
            </a:r>
            <a:r>
              <a:rPr lang="en-GB" dirty="0" err="1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ol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&gt;</a:t>
            </a:r>
            <a:r>
              <a:rPr lang="en-GB" dirty="0">
                <a:solidFill>
                  <a:schemeClr val="bg1"/>
                </a:solidFill>
              </a:rPr>
              <a:t> (ordered). Each item of list starts with </a:t>
            </a:r>
            <a:r>
              <a:rPr lang="en-GB" dirty="0">
                <a:solidFill>
                  <a:schemeClr val="bg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&lt;li&gt;</a:t>
            </a:r>
          </a:p>
          <a:p>
            <a:endParaRPr lang="en-NO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F7F41-3430-B48B-0FFB-CE0841C12258}"/>
              </a:ext>
            </a:extLst>
          </p:cNvPr>
          <p:cNvSpPr txBox="1"/>
          <p:nvPr/>
        </p:nvSpPr>
        <p:spPr>
          <a:xfrm>
            <a:off x="6651701" y="6611779"/>
            <a:ext cx="5540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www.analyticsvidhya.com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/blog/2015/10/beginner-guide-web-scraping-beautiful-soup-python/</a:t>
            </a:r>
            <a:endParaRPr lang="en-NO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9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E3EEF92-E131-A696-D3E3-5FF095DA5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37" y="364524"/>
            <a:ext cx="12025525" cy="6128951"/>
          </a:xfrm>
        </p:spPr>
      </p:pic>
    </p:spTree>
    <p:extLst>
      <p:ext uri="{BB962C8B-B14F-4D97-AF65-F5344CB8AC3E}">
        <p14:creationId xmlns:p14="http://schemas.microsoft.com/office/powerpoint/2010/main" val="20319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E33C-ADDD-C428-6009-668F8436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And the final result is this: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AF7DF506-EFAF-1768-45D1-8D6B94802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41418"/>
            <a:ext cx="3709086" cy="5141497"/>
          </a:xfrm>
        </p:spPr>
      </p:pic>
    </p:spTree>
    <p:extLst>
      <p:ext uri="{BB962C8B-B14F-4D97-AF65-F5344CB8AC3E}">
        <p14:creationId xmlns:p14="http://schemas.microsoft.com/office/powerpoint/2010/main" val="16071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2478-6BC2-D413-36F8-6D0B8768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Why does it not look like a “normal” website?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8DEB36-3032-199B-229B-06A02E0EC8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HTML is Skeleton of your website.</a:t>
            </a:r>
          </a:p>
          <a:p>
            <a:r>
              <a:rPr lang="en-GB" dirty="0"/>
              <a:t>CSS (or Cascading Style Sheets) gives all the nice fleshy covering to the website.</a:t>
            </a:r>
          </a:p>
          <a:p>
            <a:r>
              <a:rPr lang="en-GB" dirty="0"/>
              <a:t>JavaScript (JS) provides basic functionality to the website to come alive.</a:t>
            </a:r>
          </a:p>
          <a:p>
            <a:endParaRPr lang="en-NO" dirty="0"/>
          </a:p>
          <a:p>
            <a:r>
              <a:rPr lang="en-NO" dirty="0"/>
              <a:t>Sounds intresting? </a:t>
            </a:r>
            <a:r>
              <a:rPr lang="en-GB" dirty="0"/>
              <a:t>J</a:t>
            </a:r>
            <a:r>
              <a:rPr lang="en-NO" dirty="0"/>
              <a:t>ust wait to the next assignment! :D </a:t>
            </a:r>
          </a:p>
        </p:txBody>
      </p:sp>
      <p:pic>
        <p:nvPicPr>
          <p:cNvPr id="10" name="Content Placeholder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79432930-0157-5D15-869E-7249584FE3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2300" y="2210594"/>
            <a:ext cx="3581400" cy="35814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C7DA9A-CB65-AD7C-C5F6-6E0397426ABD}"/>
              </a:ext>
            </a:extLst>
          </p:cNvPr>
          <p:cNvSpPr txBox="1"/>
          <p:nvPr/>
        </p:nvSpPr>
        <p:spPr>
          <a:xfrm>
            <a:off x="7722507" y="6611779"/>
            <a:ext cx="4469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www.quora.com</a:t>
            </a:r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/How-relevant-is-HTML-CSS-and-JavaScript-in-web-design</a:t>
            </a:r>
            <a:endParaRPr lang="en-NO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6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45C8-B862-B4D8-846E-7A9AD76B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Back to Be</a:t>
            </a:r>
            <a:r>
              <a:rPr lang="en-GB" dirty="0"/>
              <a:t>a</a:t>
            </a:r>
            <a:r>
              <a:rPr lang="en-NO" dirty="0"/>
              <a:t>utiful Soup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2A0C3-9C2A-6DAE-E14C-2B7288342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0891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519</Words>
  <Application>Microsoft Macintosh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Miriam Fixed</vt:lpstr>
      <vt:lpstr>Office Theme</vt:lpstr>
      <vt:lpstr>Beautiful Soup</vt:lpstr>
      <vt:lpstr>What is Beautiful Soup?</vt:lpstr>
      <vt:lpstr>HyperText Markup Language (HTML)</vt:lpstr>
      <vt:lpstr>HTML – Tags</vt:lpstr>
      <vt:lpstr>HTML – Tags</vt:lpstr>
      <vt:lpstr>PowerPoint Presentation</vt:lpstr>
      <vt:lpstr>And the final result is this:</vt:lpstr>
      <vt:lpstr>Why does it not look like a “normal” website?</vt:lpstr>
      <vt:lpstr>Back to Beautiful Soup</vt:lpstr>
      <vt:lpstr>Remember!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 Soup</dc:title>
  <dc:creator>Frida Westby</dc:creator>
  <cp:lastModifiedBy>Frida Westby</cp:lastModifiedBy>
  <cp:revision>3</cp:revision>
  <dcterms:created xsi:type="dcterms:W3CDTF">2022-10-17T05:36:16Z</dcterms:created>
  <dcterms:modified xsi:type="dcterms:W3CDTF">2022-10-17T06:44:31Z</dcterms:modified>
</cp:coreProperties>
</file>