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3" r:id="rId7"/>
    <p:sldId id="266" r:id="rId8"/>
    <p:sldId id="265" r:id="rId9"/>
    <p:sldId id="259" r:id="rId10"/>
    <p:sldId id="264" r:id="rId11"/>
    <p:sldId id="267" r:id="rId12"/>
    <p:sldId id="269" r:id="rId13"/>
    <p:sldId id="268" r:id="rId14"/>
    <p:sldId id="270" r:id="rId15"/>
    <p:sldId id="271" r:id="rId16"/>
    <p:sldId id="272" r:id="rId17"/>
    <p:sldId id="273" r:id="rId18"/>
    <p:sldId id="274" r:id="rId19"/>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C33"/>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p:scale>
          <a:sx n="110" d="100"/>
          <a:sy n="110" d="100"/>
        </p:scale>
        <p:origin x="14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FB79-7821-513E-31B8-EA1FCEB56CA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6A4AED5A-86CF-54A1-A580-16D151BE3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F63CC405-CD6C-94F6-FF5C-FDF2F4EEC565}"/>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5" name="Footer Placeholder 4">
            <a:extLst>
              <a:ext uri="{FF2B5EF4-FFF2-40B4-BE49-F238E27FC236}">
                <a16:creationId xmlns:a16="http://schemas.microsoft.com/office/drawing/2014/main" id="{EAD608DA-8502-E1B5-EB65-F073EB386748}"/>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7856755-FBA2-1227-087A-5AD5189DF4AA}"/>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405209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CA99-FB86-438A-8AE6-5E7E91D4F0FC}"/>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33037C74-F51D-DE8C-D163-BEC890C045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401F849C-F589-E5C0-5C1F-3488B5A00023}"/>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5" name="Footer Placeholder 4">
            <a:extLst>
              <a:ext uri="{FF2B5EF4-FFF2-40B4-BE49-F238E27FC236}">
                <a16:creationId xmlns:a16="http://schemas.microsoft.com/office/drawing/2014/main" id="{786C7B41-8731-AC71-E4F2-551C05F18626}"/>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0D082651-363C-87D3-407E-5AF42BF4A969}"/>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340990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E056B0-446D-BE50-CE77-009D0F2937A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2F589A21-C0EB-7704-C946-FBAE3021D4A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423B6FEC-DD9B-3DEC-F003-B34B1008C006}"/>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5" name="Footer Placeholder 4">
            <a:extLst>
              <a:ext uri="{FF2B5EF4-FFF2-40B4-BE49-F238E27FC236}">
                <a16:creationId xmlns:a16="http://schemas.microsoft.com/office/drawing/2014/main" id="{15C9A89A-87B2-042C-B7F7-EB1F1B203B15}"/>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15BD7FA-C50D-4369-6B2E-F5CB42C8F59E}"/>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149251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269C-5BE7-F99C-A927-466C61CE3421}"/>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22A750AF-3BD2-80FC-2F50-40882B02549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DE90449E-A0F9-42C2-D784-835F58A08492}"/>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5" name="Footer Placeholder 4">
            <a:extLst>
              <a:ext uri="{FF2B5EF4-FFF2-40B4-BE49-F238E27FC236}">
                <a16:creationId xmlns:a16="http://schemas.microsoft.com/office/drawing/2014/main" id="{D6C5DD1D-75BE-99D3-78AA-BE8477B1D12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877DFB5-14B0-036D-3AC9-16D703B64A98}"/>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38980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FC89-9883-4C52-5E1C-B7CA272A1FE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D87C7A40-3750-DF21-D1D4-7BD0BB2855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C0EA55-1621-21B1-B202-E64CCE2313CF}"/>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5" name="Footer Placeholder 4">
            <a:extLst>
              <a:ext uri="{FF2B5EF4-FFF2-40B4-BE49-F238E27FC236}">
                <a16:creationId xmlns:a16="http://schemas.microsoft.com/office/drawing/2014/main" id="{65758806-6AD6-7CF9-62B6-5A249CE6C5C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2159B57-7442-46B5-E1FE-F7928EB94563}"/>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417085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BB1E-2FB9-7952-DAD3-275D2A643280}"/>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8C56A93F-E816-9847-3043-722DF0F42D8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80C9D4DF-0D80-D3E8-B9DD-D613633D175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34300A58-06E5-DB87-CBC4-32FD595485D5}"/>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6" name="Footer Placeholder 5">
            <a:extLst>
              <a:ext uri="{FF2B5EF4-FFF2-40B4-BE49-F238E27FC236}">
                <a16:creationId xmlns:a16="http://schemas.microsoft.com/office/drawing/2014/main" id="{93F8F699-A9F5-4066-3EB5-87B0732D3CD7}"/>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0E5EA84D-F9BB-DECD-6F34-1154C2439F4B}"/>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224957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108A-03FC-A7BE-DC93-572630A21BCA}"/>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ABAC48A6-21EF-31FB-EDFA-E0CE59C52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EA9A0C0-7E3F-7EF8-A314-8160D964A60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0B9F4C9D-3352-11A2-DF45-BD8E962A24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E3F65E-FC6A-BD9B-1730-00EF502C2D6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280F546A-BFE9-DBE7-C08F-5F0838D15914}"/>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8" name="Footer Placeholder 7">
            <a:extLst>
              <a:ext uri="{FF2B5EF4-FFF2-40B4-BE49-F238E27FC236}">
                <a16:creationId xmlns:a16="http://schemas.microsoft.com/office/drawing/2014/main" id="{1263280A-52C0-B3F9-B35E-1E1F32FFCB31}"/>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AB8ECBFD-2885-8AE2-3BD4-77BAA5BE64A1}"/>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389449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D0B2-650F-D578-D706-A2AB57274192}"/>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706E611B-43B5-D636-40E3-C7A6B7FD2E6D}"/>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4" name="Footer Placeholder 3">
            <a:extLst>
              <a:ext uri="{FF2B5EF4-FFF2-40B4-BE49-F238E27FC236}">
                <a16:creationId xmlns:a16="http://schemas.microsoft.com/office/drawing/2014/main" id="{8F5A0835-C4E1-F5BA-0FC3-7A1AD491B2CF}"/>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22788877-46C1-9B4B-E5E9-077380A427C8}"/>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406817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C04D29-47B1-FBF8-B147-B67ACACFCF6F}"/>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3" name="Footer Placeholder 2">
            <a:extLst>
              <a:ext uri="{FF2B5EF4-FFF2-40B4-BE49-F238E27FC236}">
                <a16:creationId xmlns:a16="http://schemas.microsoft.com/office/drawing/2014/main" id="{C1869719-DE00-58DE-E082-DEFEE651869C}"/>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0A3468A6-CB3D-A124-67BC-712654441302}"/>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401354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13F6-278C-5345-AD03-778EE544C77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FC3F85C1-76DB-7697-946D-108EE204F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DCCC6D4F-4C59-BA61-C9A2-91A06944F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660715-A823-E502-606A-D3683572D320}"/>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6" name="Footer Placeholder 5">
            <a:extLst>
              <a:ext uri="{FF2B5EF4-FFF2-40B4-BE49-F238E27FC236}">
                <a16:creationId xmlns:a16="http://schemas.microsoft.com/office/drawing/2014/main" id="{52189E7B-3624-DF8E-0AC2-483F4EFB5F69}"/>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CD6A34CD-5A06-D485-96DE-30E69E07A96E}"/>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394032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8B03-871E-3F51-F15F-46242DD020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79E2BD83-5571-0003-7181-60F39C641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B8F3F903-C09B-819D-026E-D85AE263A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4581E1-8B15-25A5-16AF-EE043A0AFD1D}"/>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6" name="Footer Placeholder 5">
            <a:extLst>
              <a:ext uri="{FF2B5EF4-FFF2-40B4-BE49-F238E27FC236}">
                <a16:creationId xmlns:a16="http://schemas.microsoft.com/office/drawing/2014/main" id="{17035719-9825-DAAF-6570-C19C706264AB}"/>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B58EB47D-D2DA-8E3B-9758-B083F1EAE1DD}"/>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77758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86E58-F0F3-3A20-9EB5-25076CB31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58429F6C-5D03-2845-F324-DA364A7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94668FFE-52AE-3F56-7E6A-9E30BC6F0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1CAD7-6131-6447-8583-4CFB52708ADC}" type="datetimeFigureOut">
              <a:rPr lang="en-NO" smtClean="0"/>
              <a:t>19/09/2022</a:t>
            </a:fld>
            <a:endParaRPr lang="en-NO"/>
          </a:p>
        </p:txBody>
      </p:sp>
      <p:sp>
        <p:nvSpPr>
          <p:cNvPr id="5" name="Footer Placeholder 4">
            <a:extLst>
              <a:ext uri="{FF2B5EF4-FFF2-40B4-BE49-F238E27FC236}">
                <a16:creationId xmlns:a16="http://schemas.microsoft.com/office/drawing/2014/main" id="{8E5D2B8B-FCC9-03AB-D628-9FA9ECA41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a:extLst>
              <a:ext uri="{FF2B5EF4-FFF2-40B4-BE49-F238E27FC236}">
                <a16:creationId xmlns:a16="http://schemas.microsoft.com/office/drawing/2014/main" id="{93D2468A-45D1-5CFD-9133-F58817D50F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34BC2-557A-2C49-B086-C4A10968CD4B}" type="slidenum">
              <a:rPr lang="en-NO" smtClean="0"/>
              <a:t>‹#›</a:t>
            </a:fld>
            <a:endParaRPr lang="en-NO"/>
          </a:p>
        </p:txBody>
      </p:sp>
    </p:spTree>
    <p:extLst>
      <p:ext uri="{BB962C8B-B14F-4D97-AF65-F5344CB8AC3E}">
        <p14:creationId xmlns:p14="http://schemas.microsoft.com/office/powerpoint/2010/main" val="1456406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eps.python.org/pep-0621/" TargetMode="Externa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with medium confidence">
            <a:extLst>
              <a:ext uri="{FF2B5EF4-FFF2-40B4-BE49-F238E27FC236}">
                <a16:creationId xmlns:a16="http://schemas.microsoft.com/office/drawing/2014/main" id="{0E004983-BABD-0AA9-D73A-0487475BCB0B}"/>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F67FA0-36CC-5CCC-FE1D-58AD0E263315}"/>
              </a:ext>
            </a:extLst>
          </p:cNvPr>
          <p:cNvSpPr>
            <a:spLocks noGrp="1"/>
          </p:cNvSpPr>
          <p:nvPr>
            <p:ph type="ctrTitle"/>
          </p:nvPr>
        </p:nvSpPr>
        <p:spPr>
          <a:xfrm>
            <a:off x="-231228" y="3429000"/>
            <a:ext cx="7525407" cy="937665"/>
          </a:xfrm>
        </p:spPr>
        <p:txBody>
          <a:bodyPr/>
          <a:lstStyle/>
          <a:p>
            <a:r>
              <a:rPr lang="en-NO" dirty="0">
                <a:solidFill>
                  <a:schemeClr val="accent4">
                    <a:lumMod val="60000"/>
                    <a:lumOff val="40000"/>
                  </a:schemeClr>
                </a:solidFill>
              </a:rPr>
              <a:t>Group session #3</a:t>
            </a:r>
          </a:p>
        </p:txBody>
      </p:sp>
    </p:spTree>
    <p:extLst>
      <p:ext uri="{BB962C8B-B14F-4D97-AF65-F5344CB8AC3E}">
        <p14:creationId xmlns:p14="http://schemas.microsoft.com/office/powerpoint/2010/main" val="285200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C4D0-D766-9AC3-9FCA-9E182B505579}"/>
              </a:ext>
            </a:extLst>
          </p:cNvPr>
          <p:cNvSpPr>
            <a:spLocks noGrp="1"/>
          </p:cNvSpPr>
          <p:nvPr>
            <p:ph type="title"/>
          </p:nvPr>
        </p:nvSpPr>
        <p:spPr>
          <a:xfrm>
            <a:off x="838200" y="365125"/>
            <a:ext cx="10515600" cy="1662458"/>
          </a:xfrm>
        </p:spPr>
        <p:txBody>
          <a:bodyPr/>
          <a:lstStyle/>
          <a:p>
            <a:r>
              <a:rPr lang="en-NO" dirty="0"/>
              <a:t>Why C? </a:t>
            </a:r>
          </a:p>
        </p:txBody>
      </p:sp>
      <p:pic>
        <p:nvPicPr>
          <p:cNvPr id="5" name="Content Placeholder 4" descr="Chart, bar chart, histogram&#10;&#10;Description automatically generated">
            <a:extLst>
              <a:ext uri="{FF2B5EF4-FFF2-40B4-BE49-F238E27FC236}">
                <a16:creationId xmlns:a16="http://schemas.microsoft.com/office/drawing/2014/main" id="{34B6184E-53CA-83D2-BAC3-52A5F1F60F80}"/>
              </a:ext>
            </a:extLst>
          </p:cNvPr>
          <p:cNvPicPr>
            <a:picLocks noGrp="1" noChangeAspect="1"/>
          </p:cNvPicPr>
          <p:nvPr>
            <p:ph idx="1"/>
          </p:nvPr>
        </p:nvPicPr>
        <p:blipFill>
          <a:blip r:embed="rId2"/>
          <a:stretch>
            <a:fillRect/>
          </a:stretch>
        </p:blipFill>
        <p:spPr>
          <a:xfrm>
            <a:off x="3589130" y="492538"/>
            <a:ext cx="5013740" cy="5013740"/>
          </a:xfrm>
        </p:spPr>
      </p:pic>
      <p:sp>
        <p:nvSpPr>
          <p:cNvPr id="6" name="TextBox 5">
            <a:extLst>
              <a:ext uri="{FF2B5EF4-FFF2-40B4-BE49-F238E27FC236}">
                <a16:creationId xmlns:a16="http://schemas.microsoft.com/office/drawing/2014/main" id="{35E02217-84FA-5A82-463F-19590A7C4326}"/>
              </a:ext>
            </a:extLst>
          </p:cNvPr>
          <p:cNvSpPr txBox="1"/>
          <p:nvPr/>
        </p:nvSpPr>
        <p:spPr>
          <a:xfrm>
            <a:off x="2623831" y="5648460"/>
            <a:ext cx="6944337" cy="369332"/>
          </a:xfrm>
          <a:prstGeom prst="rect">
            <a:avLst/>
          </a:prstGeom>
          <a:noFill/>
        </p:spPr>
        <p:txBody>
          <a:bodyPr wrap="none" rtlCol="0">
            <a:spAutoFit/>
          </a:bodyPr>
          <a:lstStyle/>
          <a:p>
            <a:r>
              <a:rPr lang="en-NO" dirty="0"/>
              <a:t>Speed comparing for diff</a:t>
            </a:r>
            <a:r>
              <a:rPr lang="en-GB" dirty="0"/>
              <a:t>e</a:t>
            </a:r>
            <a:r>
              <a:rPr lang="en-NO" dirty="0"/>
              <a:t>rent programming languages (lower is better!)</a:t>
            </a:r>
          </a:p>
        </p:txBody>
      </p:sp>
    </p:spTree>
    <p:extLst>
      <p:ext uri="{BB962C8B-B14F-4D97-AF65-F5344CB8AC3E}">
        <p14:creationId xmlns:p14="http://schemas.microsoft.com/office/powerpoint/2010/main" val="2876202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GB" dirty="0">
                <a:solidFill>
                  <a:schemeClr val="bg1"/>
                </a:solidFill>
              </a:rPr>
              <a:t>Python Package Index (</a:t>
            </a:r>
            <a:r>
              <a:rPr lang="en-GB" dirty="0" err="1">
                <a:solidFill>
                  <a:schemeClr val="bg1"/>
                </a:solidFill>
              </a:rPr>
              <a:t>PyPI</a:t>
            </a:r>
            <a:r>
              <a:rPr lang="en-GB" dirty="0">
                <a:solidFill>
                  <a:schemeClr val="bg1"/>
                </a:solidFill>
              </a:rPr>
              <a:t>)</a:t>
            </a:r>
            <a:endParaRPr lang="en-NO" dirty="0">
              <a:solidFill>
                <a:schemeClr val="bg1"/>
              </a:solidFill>
            </a:endParaRPr>
          </a:p>
        </p:txBody>
      </p:sp>
      <p:pic>
        <p:nvPicPr>
          <p:cNvPr id="6" name="Picture 5" descr="Graphical user interface, application, website&#10;&#10;Description automatically generated">
            <a:extLst>
              <a:ext uri="{FF2B5EF4-FFF2-40B4-BE49-F238E27FC236}">
                <a16:creationId xmlns:a16="http://schemas.microsoft.com/office/drawing/2014/main" id="{7B7C9AF5-87EB-4F47-87A1-24A5382B8DC6}"/>
              </a:ext>
            </a:extLst>
          </p:cNvPr>
          <p:cNvPicPr>
            <a:picLocks noChangeAspect="1"/>
          </p:cNvPicPr>
          <p:nvPr/>
        </p:nvPicPr>
        <p:blipFill>
          <a:blip r:embed="rId2"/>
          <a:stretch>
            <a:fillRect/>
          </a:stretch>
        </p:blipFill>
        <p:spPr>
          <a:xfrm>
            <a:off x="2209800" y="1636170"/>
            <a:ext cx="7772400" cy="4730248"/>
          </a:xfrm>
          <a:prstGeom prst="rect">
            <a:avLst/>
          </a:prstGeom>
        </p:spPr>
      </p:pic>
      <p:sp>
        <p:nvSpPr>
          <p:cNvPr id="9" name="TextBox 8">
            <a:extLst>
              <a:ext uri="{FF2B5EF4-FFF2-40B4-BE49-F238E27FC236}">
                <a16:creationId xmlns:a16="http://schemas.microsoft.com/office/drawing/2014/main" id="{C79D1448-315B-FA9A-5324-EB7F5763088F}"/>
              </a:ext>
            </a:extLst>
          </p:cNvPr>
          <p:cNvSpPr txBox="1"/>
          <p:nvPr/>
        </p:nvSpPr>
        <p:spPr>
          <a:xfrm>
            <a:off x="10334965" y="6515502"/>
            <a:ext cx="1343188"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pypi.org</a:t>
            </a:r>
            <a:endParaRPr lang="en-NO" sz="1400" dirty="0">
              <a:solidFill>
                <a:schemeClr val="tx1">
                  <a:lumMod val="50000"/>
                  <a:lumOff val="50000"/>
                </a:schemeClr>
              </a:solidFill>
            </a:endParaRPr>
          </a:p>
        </p:txBody>
      </p:sp>
    </p:spTree>
    <p:extLst>
      <p:ext uri="{BB962C8B-B14F-4D97-AF65-F5344CB8AC3E}">
        <p14:creationId xmlns:p14="http://schemas.microsoft.com/office/powerpoint/2010/main" val="3092856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GB" dirty="0">
                <a:solidFill>
                  <a:schemeClr val="bg1"/>
                </a:solidFill>
              </a:rPr>
              <a:t>Python Package Index (</a:t>
            </a:r>
            <a:r>
              <a:rPr lang="en-GB" dirty="0" err="1">
                <a:solidFill>
                  <a:schemeClr val="bg1"/>
                </a:solidFill>
              </a:rPr>
              <a:t>PyPI</a:t>
            </a:r>
            <a:r>
              <a:rPr lang="en-GB" dirty="0">
                <a:solidFill>
                  <a:schemeClr val="bg1"/>
                </a:solidFill>
              </a:rPr>
              <a:t>)</a:t>
            </a:r>
            <a:endParaRPr lang="en-NO" dirty="0">
              <a:solidFill>
                <a:schemeClr val="bg1"/>
              </a:solidFill>
            </a:endParaRPr>
          </a:p>
        </p:txBody>
      </p:sp>
      <p:sp>
        <p:nvSpPr>
          <p:cNvPr id="7" name="TextBox 6">
            <a:extLst>
              <a:ext uri="{FF2B5EF4-FFF2-40B4-BE49-F238E27FC236}">
                <a16:creationId xmlns:a16="http://schemas.microsoft.com/office/drawing/2014/main" id="{8C813F13-F109-2350-E7F6-C94D9D03B603}"/>
              </a:ext>
            </a:extLst>
          </p:cNvPr>
          <p:cNvSpPr txBox="1"/>
          <p:nvPr/>
        </p:nvSpPr>
        <p:spPr>
          <a:xfrm>
            <a:off x="9267297" y="6492875"/>
            <a:ext cx="2514599"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pypi.org</a:t>
            </a:r>
            <a:r>
              <a:rPr lang="en-GB" sz="1400" dirty="0">
                <a:solidFill>
                  <a:schemeClr val="tx1">
                    <a:lumMod val="50000"/>
                    <a:lumOff val="50000"/>
                  </a:schemeClr>
                </a:solidFill>
              </a:rPr>
              <a:t>/project/Pillow/</a:t>
            </a:r>
            <a:endParaRPr lang="en-NO" sz="1400" dirty="0">
              <a:solidFill>
                <a:schemeClr val="tx1">
                  <a:lumMod val="50000"/>
                  <a:lumOff val="50000"/>
                </a:schemeClr>
              </a:solidFill>
            </a:endParaRP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F9E21AF4-BB9F-8333-6602-5B26997A35A0}"/>
              </a:ext>
            </a:extLst>
          </p:cNvPr>
          <p:cNvPicPr>
            <a:picLocks noChangeAspect="1"/>
          </p:cNvPicPr>
          <p:nvPr/>
        </p:nvPicPr>
        <p:blipFill>
          <a:blip r:embed="rId2"/>
          <a:stretch>
            <a:fillRect/>
          </a:stretch>
        </p:blipFill>
        <p:spPr>
          <a:xfrm>
            <a:off x="2209800" y="1690688"/>
            <a:ext cx="7772400" cy="4682601"/>
          </a:xfrm>
          <a:prstGeom prst="rect">
            <a:avLst/>
          </a:prstGeom>
        </p:spPr>
      </p:pic>
      <p:sp>
        <p:nvSpPr>
          <p:cNvPr id="5" name="Rectangle 4">
            <a:extLst>
              <a:ext uri="{FF2B5EF4-FFF2-40B4-BE49-F238E27FC236}">
                <a16:creationId xmlns:a16="http://schemas.microsoft.com/office/drawing/2014/main" id="{EECCC359-70D0-0862-1550-79F0B74F5925}"/>
              </a:ext>
            </a:extLst>
          </p:cNvPr>
          <p:cNvSpPr/>
          <p:nvPr/>
        </p:nvSpPr>
        <p:spPr>
          <a:xfrm>
            <a:off x="2835965" y="2729948"/>
            <a:ext cx="1722783" cy="45057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Tree>
    <p:extLst>
      <p:ext uri="{BB962C8B-B14F-4D97-AF65-F5344CB8AC3E}">
        <p14:creationId xmlns:p14="http://schemas.microsoft.com/office/powerpoint/2010/main" val="191034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NO" dirty="0">
                <a:solidFill>
                  <a:schemeClr val="bg1"/>
                </a:solidFill>
              </a:rPr>
              <a:t>pip</a:t>
            </a:r>
          </a:p>
        </p:txBody>
      </p:sp>
      <p:sp>
        <p:nvSpPr>
          <p:cNvPr id="5" name="Content Placeholder 2">
            <a:extLst>
              <a:ext uri="{FF2B5EF4-FFF2-40B4-BE49-F238E27FC236}">
                <a16:creationId xmlns:a16="http://schemas.microsoft.com/office/drawing/2014/main" id="{3BA9FBFE-3597-A618-864E-C2911E8F3419}"/>
              </a:ext>
            </a:extLst>
          </p:cNvPr>
          <p:cNvSpPr>
            <a:spLocks noGrp="1"/>
          </p:cNvSpPr>
          <p:nvPr>
            <p:ph idx="1"/>
          </p:nvPr>
        </p:nvSpPr>
        <p:spPr>
          <a:xfrm>
            <a:off x="838200" y="1825625"/>
            <a:ext cx="10515600" cy="4351338"/>
          </a:xfrm>
        </p:spPr>
        <p:txBody>
          <a:bodyPr>
            <a:normAutofit lnSpcReduction="10000"/>
          </a:bodyPr>
          <a:lstStyle/>
          <a:p>
            <a:r>
              <a:rPr lang="en-GB" dirty="0">
                <a:solidFill>
                  <a:schemeClr val="bg1"/>
                </a:solidFill>
              </a:rPr>
              <a:t>pip is a package manager for Python packages</a:t>
            </a:r>
          </a:p>
          <a:p>
            <a:pPr marL="0" indent="0">
              <a:buNone/>
            </a:pPr>
            <a:endParaRPr lang="en-GB" dirty="0">
              <a:solidFill>
                <a:schemeClr val="bg1"/>
              </a:solidFill>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--version </a:t>
            </a:r>
            <a:r>
              <a:rPr lang="en-GB" dirty="0">
                <a:solidFill>
                  <a:schemeClr val="bg1"/>
                </a:solidFill>
                <a:cs typeface="Miriam Fixed" panose="020B0509050101010101" pitchFamily="49" charset="-79"/>
              </a:rPr>
              <a:t># pip version installed</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--upgrade &lt;</a:t>
            </a:r>
            <a:r>
              <a:rPr lang="en-GB" dirty="0" err="1">
                <a:solidFill>
                  <a:schemeClr val="bg1"/>
                </a:solidFill>
                <a:latin typeface="Miriam Fixed" panose="020B0509050101010101" pitchFamily="49" charset="-79"/>
                <a:cs typeface="Miriam Fixed" panose="020B0509050101010101" pitchFamily="49" charset="-79"/>
              </a:rPr>
              <a:t>package_name</a:t>
            </a:r>
            <a:r>
              <a:rPr lang="en-GB" dirty="0">
                <a:solidFill>
                  <a:schemeClr val="bg1"/>
                </a:solidFill>
                <a:latin typeface="Miriam Fixed" panose="020B0509050101010101" pitchFamily="49" charset="-79"/>
                <a:cs typeface="Miriam Fixed" panose="020B0509050101010101" pitchFamily="49" charset="-79"/>
              </a:rPr>
              <a:t>&gt; </a:t>
            </a:r>
            <a:r>
              <a:rPr lang="en-GB" dirty="0">
                <a:solidFill>
                  <a:schemeClr val="bg1"/>
                </a:solidFill>
                <a:cs typeface="Miriam Fixed" panose="020B0509050101010101" pitchFamily="49" charset="-79"/>
              </a:rPr>
              <a:t># update package</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list </a:t>
            </a:r>
            <a:r>
              <a:rPr lang="en-GB" dirty="0">
                <a:solidFill>
                  <a:schemeClr val="bg1"/>
                </a:solidFill>
                <a:cs typeface="Miriam Fixed" panose="020B0509050101010101" pitchFamily="49" charset="-79"/>
              </a:rPr>
              <a:t># list installed packages</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list --outdated </a:t>
            </a:r>
            <a:r>
              <a:rPr lang="en-GB" dirty="0">
                <a:solidFill>
                  <a:schemeClr val="bg1"/>
                </a:solidFill>
                <a:cs typeface="Miriam Fixed" panose="020B0509050101010101" pitchFamily="49" charset="-79"/>
              </a:rPr>
              <a:t># list outdated packages</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install &lt;</a:t>
            </a:r>
            <a:r>
              <a:rPr lang="en-GB" dirty="0" err="1">
                <a:solidFill>
                  <a:schemeClr val="bg1"/>
                </a:solidFill>
                <a:latin typeface="Miriam Fixed" panose="020B0509050101010101" pitchFamily="49" charset="-79"/>
                <a:cs typeface="Miriam Fixed" panose="020B0509050101010101" pitchFamily="49" charset="-79"/>
              </a:rPr>
              <a:t>package_name</a:t>
            </a:r>
            <a:r>
              <a:rPr lang="en-GB" dirty="0">
                <a:solidFill>
                  <a:schemeClr val="bg1"/>
                </a:solidFill>
                <a:latin typeface="Miriam Fixed" panose="020B0509050101010101" pitchFamily="49" charset="-79"/>
                <a:cs typeface="Miriam Fixed" panose="020B0509050101010101" pitchFamily="49" charset="-79"/>
              </a:rPr>
              <a:t>&gt; </a:t>
            </a:r>
            <a:r>
              <a:rPr lang="en-GB" dirty="0">
                <a:solidFill>
                  <a:schemeClr val="bg1"/>
                </a:solidFill>
                <a:cs typeface="Miriam Fixed" panose="020B0509050101010101" pitchFamily="49" charset="-79"/>
              </a:rPr>
              <a:t># install &lt;</a:t>
            </a:r>
            <a:r>
              <a:rPr lang="en-GB" dirty="0" err="1">
                <a:solidFill>
                  <a:schemeClr val="bg1"/>
                </a:solidFill>
                <a:cs typeface="Miriam Fixed" panose="020B0509050101010101" pitchFamily="49" charset="-79"/>
              </a:rPr>
              <a:t>package_name</a:t>
            </a:r>
            <a:r>
              <a:rPr lang="en-GB" dirty="0">
                <a:solidFill>
                  <a:schemeClr val="bg1"/>
                </a:solidFill>
                <a:cs typeface="Miriam Fixed" panose="020B0509050101010101" pitchFamily="49" charset="-79"/>
              </a:rPr>
              <a:t>&gt; </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install &lt;</a:t>
            </a:r>
            <a:r>
              <a:rPr lang="en-GB" dirty="0" err="1">
                <a:solidFill>
                  <a:schemeClr val="bg1"/>
                </a:solidFill>
                <a:latin typeface="Miriam Fixed" panose="020B0509050101010101" pitchFamily="49" charset="-79"/>
                <a:cs typeface="Miriam Fixed" panose="020B0509050101010101" pitchFamily="49" charset="-79"/>
              </a:rPr>
              <a:t>package_name</a:t>
            </a:r>
            <a:r>
              <a:rPr lang="en-GB" dirty="0">
                <a:solidFill>
                  <a:schemeClr val="bg1"/>
                </a:solidFill>
                <a:latin typeface="Miriam Fixed" panose="020B0509050101010101" pitchFamily="49" charset="-79"/>
                <a:cs typeface="Miriam Fixed" panose="020B0509050101010101" pitchFamily="49" charset="-79"/>
              </a:rPr>
              <a:t>&gt;==&lt;version&gt;</a:t>
            </a:r>
          </a:p>
          <a:p>
            <a:pPr marL="0" indent="0">
              <a:buNone/>
            </a:pPr>
            <a:r>
              <a:rPr lang="en-GB" dirty="0">
                <a:solidFill>
                  <a:schemeClr val="bg1"/>
                </a:solidFill>
                <a:latin typeface="Miriam Fixed" panose="020B0509050101010101" pitchFamily="49" charset="-79"/>
                <a:cs typeface="Miriam Fixed" panose="020B0509050101010101" pitchFamily="49" charset="-79"/>
              </a:rPr>
              <a:t>pip uninstall &lt;</a:t>
            </a:r>
            <a:r>
              <a:rPr lang="en-GB" dirty="0" err="1">
                <a:solidFill>
                  <a:schemeClr val="bg1"/>
                </a:solidFill>
                <a:latin typeface="Miriam Fixed" panose="020B0509050101010101" pitchFamily="49" charset="-79"/>
                <a:cs typeface="Miriam Fixed" panose="020B0509050101010101" pitchFamily="49" charset="-79"/>
              </a:rPr>
              <a:t>package_name</a:t>
            </a:r>
            <a:r>
              <a:rPr lang="en-GB" dirty="0">
                <a:solidFill>
                  <a:schemeClr val="bg1"/>
                </a:solidFill>
                <a:latin typeface="Miriam Fixed" panose="020B0509050101010101" pitchFamily="49" charset="-79"/>
                <a:cs typeface="Miriam Fixed" panose="020B0509050101010101" pitchFamily="49" charset="-79"/>
              </a:rPr>
              <a:t>&gt; </a:t>
            </a:r>
            <a:r>
              <a:rPr lang="en-GB" dirty="0">
                <a:solidFill>
                  <a:schemeClr val="bg1"/>
                </a:solidFill>
                <a:cs typeface="Miriam Fixed" panose="020B0509050101010101" pitchFamily="49" charset="-79"/>
              </a:rPr>
              <a:t># uninstall &lt;</a:t>
            </a:r>
            <a:r>
              <a:rPr lang="en-GB" dirty="0" err="1">
                <a:solidFill>
                  <a:schemeClr val="bg1"/>
                </a:solidFill>
                <a:cs typeface="Miriam Fixed" panose="020B0509050101010101" pitchFamily="49" charset="-79"/>
              </a:rPr>
              <a:t>package_name</a:t>
            </a:r>
            <a:r>
              <a:rPr lang="en-GB" dirty="0">
                <a:solidFill>
                  <a:schemeClr val="bg1"/>
                </a:solidFill>
                <a:cs typeface="Miriam Fixed" panose="020B0509050101010101" pitchFamily="49" charset="-79"/>
              </a:rPr>
              <a:t>&gt; </a:t>
            </a:r>
            <a:endParaRPr lang="en-GB" dirty="0">
              <a:solidFill>
                <a:schemeClr val="bg1"/>
              </a:solidFill>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267440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BA9FBFE-3597-A618-864E-C2911E8F3419}"/>
              </a:ext>
            </a:extLst>
          </p:cNvPr>
          <p:cNvSpPr>
            <a:spLocks noGrp="1"/>
          </p:cNvSpPr>
          <p:nvPr>
            <p:ph idx="1"/>
          </p:nvPr>
        </p:nvSpPr>
        <p:spPr>
          <a:xfrm>
            <a:off x="838200" y="1825625"/>
            <a:ext cx="10515600" cy="4351338"/>
          </a:xfrm>
        </p:spPr>
        <p:txBody>
          <a:bodyPr>
            <a:normAutofit/>
          </a:bodyPr>
          <a:lstStyle/>
          <a:p>
            <a:r>
              <a:rPr lang="en-GB" b="0" i="0" u="none" strike="noStrike" dirty="0">
                <a:solidFill>
                  <a:schemeClr val="bg1"/>
                </a:solidFill>
                <a:effectLst/>
                <a:latin typeface="-apple-system"/>
              </a:rPr>
              <a:t>Starting with </a:t>
            </a:r>
            <a:r>
              <a:rPr lang="en-GB" b="1" i="0" u="sng" dirty="0">
                <a:solidFill>
                  <a:schemeClr val="bg1"/>
                </a:solidFill>
                <a:effectLst/>
                <a:latin typeface="-apple-system"/>
                <a:hlinkClick r:id="rId2">
                  <a:extLst>
                    <a:ext uri="{A12FA001-AC4F-418D-AE19-62706E023703}">
                      <ahyp:hlinkClr xmlns:ahyp="http://schemas.microsoft.com/office/drawing/2018/hyperlinkcolor" val="tx"/>
                    </a:ext>
                  </a:extLst>
                </a:hlinkClick>
              </a:rPr>
              <a:t>PEP 621</a:t>
            </a:r>
            <a:r>
              <a:rPr lang="en-GB" dirty="0">
                <a:solidFill>
                  <a:schemeClr val="bg1"/>
                </a:solidFill>
                <a:effectLst/>
                <a:latin typeface="-apple-system"/>
              </a:rPr>
              <a:t> (22-Jun-2020)</a:t>
            </a:r>
            <a:r>
              <a:rPr lang="en-GB" strike="noStrike" dirty="0">
                <a:solidFill>
                  <a:schemeClr val="bg1"/>
                </a:solidFill>
                <a:effectLst/>
                <a:latin typeface="-apple-system"/>
              </a:rPr>
              <a:t>, </a:t>
            </a:r>
            <a:r>
              <a:rPr lang="en-GB" b="0" i="0" u="none" strike="noStrike" dirty="0">
                <a:solidFill>
                  <a:schemeClr val="bg1"/>
                </a:solidFill>
                <a:effectLst/>
                <a:latin typeface="-apple-system"/>
              </a:rPr>
              <a:t>the Python community selected </a:t>
            </a:r>
            <a:r>
              <a:rPr lang="en-GB" dirty="0" err="1">
                <a:solidFill>
                  <a:schemeClr val="bg1"/>
                </a:solidFill>
              </a:rPr>
              <a:t>pyproject.toml</a:t>
            </a:r>
            <a:r>
              <a:rPr lang="en-GB" b="0" i="0" u="none" strike="noStrike" dirty="0">
                <a:solidFill>
                  <a:schemeClr val="bg1"/>
                </a:solidFill>
                <a:effectLst/>
                <a:latin typeface="-apple-system"/>
              </a:rPr>
              <a:t> as a standard way of specifying </a:t>
            </a:r>
            <a:r>
              <a:rPr lang="en-GB" b="0" i="1" u="none" strike="noStrike" dirty="0">
                <a:solidFill>
                  <a:schemeClr val="bg1"/>
                </a:solidFill>
                <a:effectLst/>
                <a:latin typeface="-apple-system"/>
              </a:rPr>
              <a:t>project metadata</a:t>
            </a:r>
            <a:r>
              <a:rPr lang="en-GB" b="0" i="0" u="none" strike="noStrike" dirty="0">
                <a:solidFill>
                  <a:schemeClr val="bg1"/>
                </a:solidFill>
                <a:effectLst/>
                <a:latin typeface="-apple-system"/>
              </a:rPr>
              <a:t>.</a:t>
            </a:r>
          </a:p>
          <a:p>
            <a:r>
              <a:rPr lang="en-GB" dirty="0" err="1">
                <a:solidFill>
                  <a:schemeClr val="bg1"/>
                </a:solidFill>
                <a:latin typeface="-apple-system"/>
              </a:rPr>
              <a:t>Setuptools</a:t>
            </a:r>
            <a:r>
              <a:rPr lang="en-GB" dirty="0">
                <a:solidFill>
                  <a:schemeClr val="bg1"/>
                </a:solidFill>
                <a:latin typeface="-apple-system"/>
              </a:rPr>
              <a:t> is a fully-featured, actively-maintained, and stable library designed to facilitate packaging Python projects.</a:t>
            </a:r>
          </a:p>
          <a:p>
            <a:r>
              <a:rPr lang="en-GB" dirty="0">
                <a:solidFill>
                  <a:schemeClr val="bg1"/>
                </a:solidFill>
                <a:latin typeface="-apple-system"/>
              </a:rPr>
              <a:t>It helps developers to easily share reusable code (in the form of a library) and programs (e.g., CLI/GUI tools implemented in Python), that can be installed with pip and uploaded to </a:t>
            </a:r>
            <a:r>
              <a:rPr lang="en-GB" dirty="0" err="1">
                <a:solidFill>
                  <a:schemeClr val="bg1"/>
                </a:solidFill>
                <a:latin typeface="-apple-system"/>
              </a:rPr>
              <a:t>PyPI</a:t>
            </a:r>
            <a:r>
              <a:rPr lang="en-GB" dirty="0">
                <a:solidFill>
                  <a:schemeClr val="bg1"/>
                </a:solidFill>
                <a:latin typeface="-apple-system"/>
              </a:rPr>
              <a:t>.</a:t>
            </a:r>
          </a:p>
          <a:p>
            <a:endParaRPr lang="en-GB" dirty="0">
              <a:solidFill>
                <a:schemeClr val="bg1"/>
              </a:solidFill>
              <a:latin typeface="-apple-system"/>
            </a:endParaRPr>
          </a:p>
        </p:txBody>
      </p:sp>
      <p:sp>
        <p:nvSpPr>
          <p:cNvPr id="3" name="TextBox 2">
            <a:extLst>
              <a:ext uri="{FF2B5EF4-FFF2-40B4-BE49-F238E27FC236}">
                <a16:creationId xmlns:a16="http://schemas.microsoft.com/office/drawing/2014/main" id="{1FEBD2F9-F6EE-D72F-2F78-2CF146C3719C}"/>
              </a:ext>
            </a:extLst>
          </p:cNvPr>
          <p:cNvSpPr txBox="1"/>
          <p:nvPr/>
        </p:nvSpPr>
        <p:spPr>
          <a:xfrm>
            <a:off x="7991058" y="6492875"/>
            <a:ext cx="3667542"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setuptools.pypa.io</a:t>
            </a:r>
            <a:r>
              <a:rPr lang="en-GB" sz="1400" dirty="0">
                <a:solidFill>
                  <a:schemeClr val="tx1">
                    <a:lumMod val="50000"/>
                    <a:lumOff val="50000"/>
                  </a:schemeClr>
                </a:solidFill>
              </a:rPr>
              <a:t>/</a:t>
            </a:r>
            <a:r>
              <a:rPr lang="en-GB" sz="1400" dirty="0" err="1">
                <a:solidFill>
                  <a:schemeClr val="tx1">
                    <a:lumMod val="50000"/>
                    <a:lumOff val="50000"/>
                  </a:schemeClr>
                </a:solidFill>
              </a:rPr>
              <a:t>en</a:t>
            </a:r>
            <a:r>
              <a:rPr lang="en-GB" sz="1400" dirty="0">
                <a:solidFill>
                  <a:schemeClr val="tx1">
                    <a:lumMod val="50000"/>
                    <a:lumOff val="50000"/>
                  </a:schemeClr>
                </a:solidFill>
              </a:rPr>
              <a:t>/latest/</a:t>
            </a:r>
            <a:r>
              <a:rPr lang="en-GB" sz="1400" dirty="0" err="1">
                <a:solidFill>
                  <a:schemeClr val="tx1">
                    <a:lumMod val="50000"/>
                    <a:lumOff val="50000"/>
                  </a:schemeClr>
                </a:solidFill>
              </a:rPr>
              <a:t>index.html</a:t>
            </a:r>
            <a:endParaRPr lang="en-NO" sz="1400" dirty="0">
              <a:solidFill>
                <a:schemeClr val="tx1">
                  <a:lumMod val="50000"/>
                  <a:lumOff val="50000"/>
                </a:schemeClr>
              </a:solidFill>
            </a:endParaRPr>
          </a:p>
        </p:txBody>
      </p:sp>
      <p:pic>
        <p:nvPicPr>
          <p:cNvPr id="6" name="Graphic 5">
            <a:extLst>
              <a:ext uri="{FF2B5EF4-FFF2-40B4-BE49-F238E27FC236}">
                <a16:creationId xmlns:a16="http://schemas.microsoft.com/office/drawing/2014/main" id="{6AE5DB67-6A43-E07A-4895-DFA58FA26F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0"/>
            <a:ext cx="4120588" cy="2060294"/>
          </a:xfrm>
          <a:prstGeom prst="rect">
            <a:avLst/>
          </a:prstGeom>
        </p:spPr>
      </p:pic>
    </p:spTree>
    <p:extLst>
      <p:ext uri="{BB962C8B-B14F-4D97-AF65-F5344CB8AC3E}">
        <p14:creationId xmlns:p14="http://schemas.microsoft.com/office/powerpoint/2010/main" val="165849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F011B19-548B-12D0-7C91-60F4E29D3A4B}"/>
              </a:ext>
            </a:extLst>
          </p:cNvPr>
          <p:cNvPicPr>
            <a:picLocks noGrp="1" noChangeAspect="1"/>
          </p:cNvPicPr>
          <p:nvPr>
            <p:ph idx="1"/>
          </p:nvPr>
        </p:nvPicPr>
        <p:blipFill>
          <a:blip r:embed="rId2"/>
          <a:stretch>
            <a:fillRect/>
          </a:stretch>
        </p:blipFill>
        <p:spPr>
          <a:xfrm>
            <a:off x="0" y="0"/>
            <a:ext cx="9152593" cy="6858000"/>
          </a:xfrm>
        </p:spPr>
      </p:pic>
    </p:spTree>
    <p:extLst>
      <p:ext uri="{BB962C8B-B14F-4D97-AF65-F5344CB8AC3E}">
        <p14:creationId xmlns:p14="http://schemas.microsoft.com/office/powerpoint/2010/main" val="62127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F011B19-548B-12D0-7C91-60F4E29D3A4B}"/>
              </a:ext>
            </a:extLst>
          </p:cNvPr>
          <p:cNvPicPr>
            <a:picLocks noGrp="1" noChangeAspect="1"/>
          </p:cNvPicPr>
          <p:nvPr>
            <p:ph idx="1"/>
          </p:nvPr>
        </p:nvPicPr>
        <p:blipFill>
          <a:blip r:embed="rId2"/>
          <a:stretch>
            <a:fillRect/>
          </a:stretch>
        </p:blipFill>
        <p:spPr>
          <a:xfrm>
            <a:off x="0" y="0"/>
            <a:ext cx="9152593" cy="6858000"/>
          </a:xfrm>
        </p:spPr>
      </p:pic>
      <p:sp>
        <p:nvSpPr>
          <p:cNvPr id="6" name="TextBox 5">
            <a:extLst>
              <a:ext uri="{FF2B5EF4-FFF2-40B4-BE49-F238E27FC236}">
                <a16:creationId xmlns:a16="http://schemas.microsoft.com/office/drawing/2014/main" id="{7010CFE6-10B6-5920-BF69-EC9993A42EED}"/>
              </a:ext>
            </a:extLst>
          </p:cNvPr>
          <p:cNvSpPr txBox="1"/>
          <p:nvPr/>
        </p:nvSpPr>
        <p:spPr>
          <a:xfrm>
            <a:off x="1522119" y="40679"/>
            <a:ext cx="9147761" cy="307777"/>
          </a:xfrm>
          <a:prstGeom prst="rect">
            <a:avLst/>
          </a:prstGeom>
          <a:noFill/>
        </p:spPr>
        <p:txBody>
          <a:bodyPr wrap="none" rtlCol="0">
            <a:spAutoFit/>
          </a:bodyPr>
          <a:lstStyle/>
          <a:p>
            <a:r>
              <a:rPr lang="en-GB" sz="1400" b="0" i="0" u="none" strike="noStrike" dirty="0">
                <a:solidFill>
                  <a:schemeClr val="accent2">
                    <a:lumMod val="75000"/>
                  </a:schemeClr>
                </a:solidFill>
                <a:effectLst/>
                <a:latin typeface="-apple-system"/>
              </a:rPr>
              <a:t>This section declares what are your build system dependencies, and which library will be used to actually do the packaging</a:t>
            </a:r>
            <a:endParaRPr lang="en-NO" sz="1400" dirty="0">
              <a:solidFill>
                <a:schemeClr val="accent2">
                  <a:lumMod val="75000"/>
                </a:schemeClr>
              </a:solidFill>
            </a:endParaRPr>
          </a:p>
        </p:txBody>
      </p:sp>
      <p:sp>
        <p:nvSpPr>
          <p:cNvPr id="2" name="TextBox 1">
            <a:extLst>
              <a:ext uri="{FF2B5EF4-FFF2-40B4-BE49-F238E27FC236}">
                <a16:creationId xmlns:a16="http://schemas.microsoft.com/office/drawing/2014/main" id="{E82D00FB-2383-0D24-1450-05E23913D580}"/>
              </a:ext>
            </a:extLst>
          </p:cNvPr>
          <p:cNvSpPr txBox="1"/>
          <p:nvPr/>
        </p:nvSpPr>
        <p:spPr>
          <a:xfrm>
            <a:off x="1014762" y="1038031"/>
            <a:ext cx="4469044" cy="307777"/>
          </a:xfrm>
          <a:prstGeom prst="rect">
            <a:avLst/>
          </a:prstGeom>
          <a:noFill/>
        </p:spPr>
        <p:txBody>
          <a:bodyPr wrap="none" rtlCol="0">
            <a:spAutoFit/>
          </a:bodyPr>
          <a:lstStyle/>
          <a:p>
            <a:r>
              <a:rPr lang="en-GB" sz="1400" b="0" i="0" u="none" strike="noStrike" dirty="0">
                <a:solidFill>
                  <a:schemeClr val="accent2">
                    <a:lumMod val="75000"/>
                  </a:schemeClr>
                </a:solidFill>
                <a:effectLst/>
                <a:latin typeface="-apple-system"/>
              </a:rPr>
              <a:t>This section is where the package configuration happens</a:t>
            </a:r>
            <a:endParaRPr lang="en-NO" sz="1400" dirty="0">
              <a:solidFill>
                <a:schemeClr val="accent2">
                  <a:lumMod val="75000"/>
                </a:schemeClr>
              </a:solidFill>
            </a:endParaRPr>
          </a:p>
        </p:txBody>
      </p:sp>
      <p:sp>
        <p:nvSpPr>
          <p:cNvPr id="4" name="TextBox 3">
            <a:extLst>
              <a:ext uri="{FF2B5EF4-FFF2-40B4-BE49-F238E27FC236}">
                <a16:creationId xmlns:a16="http://schemas.microsoft.com/office/drawing/2014/main" id="{9FDA5439-B380-C403-D476-68DD98C474FE}"/>
              </a:ext>
            </a:extLst>
          </p:cNvPr>
          <p:cNvSpPr txBox="1"/>
          <p:nvPr/>
        </p:nvSpPr>
        <p:spPr>
          <a:xfrm>
            <a:off x="1935261" y="5986003"/>
            <a:ext cx="10032962" cy="523220"/>
          </a:xfrm>
          <a:prstGeom prst="rect">
            <a:avLst/>
          </a:prstGeom>
          <a:noFill/>
        </p:spPr>
        <p:txBody>
          <a:bodyPr wrap="square" rtlCol="0">
            <a:spAutoFit/>
          </a:bodyPr>
          <a:lstStyle/>
          <a:p>
            <a:r>
              <a:rPr lang="en-GB" sz="1400" b="0" i="0" u="none" strike="noStrike" dirty="0">
                <a:solidFill>
                  <a:schemeClr val="accent2">
                    <a:lumMod val="75000"/>
                  </a:schemeClr>
                </a:solidFill>
                <a:effectLst/>
                <a:latin typeface="-apple-system"/>
              </a:rPr>
              <a:t>When this project is installed, a cli-name executable will be created. cli-name will invoke the function </a:t>
            </a:r>
            <a:r>
              <a:rPr lang="en-GB" sz="1400" b="0" i="0" u="none" strike="noStrike" dirty="0" err="1">
                <a:solidFill>
                  <a:schemeClr val="accent2">
                    <a:lumMod val="75000"/>
                  </a:schemeClr>
                </a:solidFill>
                <a:effectLst/>
                <a:latin typeface="-apple-system"/>
              </a:rPr>
              <a:t>some_func</a:t>
            </a:r>
            <a:r>
              <a:rPr lang="en-GB" sz="1400" b="0" i="0" u="none" strike="noStrike" dirty="0">
                <a:solidFill>
                  <a:schemeClr val="accent2">
                    <a:lumMod val="75000"/>
                  </a:schemeClr>
                </a:solidFill>
                <a:effectLst/>
                <a:latin typeface="-apple-system"/>
              </a:rPr>
              <a:t> in the </a:t>
            </a:r>
            <a:r>
              <a:rPr lang="en-GB" sz="1400" b="0" i="0" u="none" strike="noStrike" dirty="0" err="1">
                <a:solidFill>
                  <a:schemeClr val="accent2">
                    <a:lumMod val="75000"/>
                  </a:schemeClr>
                </a:solidFill>
                <a:effectLst/>
                <a:latin typeface="-apple-system"/>
              </a:rPr>
              <a:t>mypkg</a:t>
            </a:r>
            <a:r>
              <a:rPr lang="en-GB" sz="1400" b="0" i="0" u="none" strike="noStrike" dirty="0">
                <a:solidFill>
                  <a:schemeClr val="accent2">
                    <a:lumMod val="75000"/>
                  </a:schemeClr>
                </a:solidFill>
                <a:effectLst/>
                <a:latin typeface="-apple-system"/>
              </a:rPr>
              <a:t>/</a:t>
            </a:r>
            <a:r>
              <a:rPr lang="en-GB" sz="1400" b="0" i="0" u="none" strike="noStrike" dirty="0" err="1">
                <a:solidFill>
                  <a:schemeClr val="accent2">
                    <a:lumMod val="75000"/>
                  </a:schemeClr>
                </a:solidFill>
                <a:effectLst/>
                <a:latin typeface="-apple-system"/>
              </a:rPr>
              <a:t>mymodule.py</a:t>
            </a:r>
            <a:r>
              <a:rPr lang="en-GB" sz="1400" b="0" i="0" u="none" strike="noStrike" dirty="0">
                <a:solidFill>
                  <a:schemeClr val="accent2">
                    <a:lumMod val="75000"/>
                  </a:schemeClr>
                </a:solidFill>
                <a:effectLst/>
                <a:latin typeface="-apple-system"/>
              </a:rPr>
              <a:t> file when called by the user. E.g. dog-script = ”</a:t>
            </a:r>
            <a:r>
              <a:rPr lang="en-GB" sz="1400" dirty="0" err="1">
                <a:solidFill>
                  <a:schemeClr val="accent2">
                    <a:lumMod val="75000"/>
                  </a:schemeClr>
                </a:solidFill>
                <a:latin typeface="-apple-system"/>
              </a:rPr>
              <a:t>dog</a:t>
            </a:r>
            <a:r>
              <a:rPr lang="en-GB" sz="1400" b="0" i="0" u="none" strike="noStrike" dirty="0" err="1">
                <a:solidFill>
                  <a:schemeClr val="accent2">
                    <a:lumMod val="75000"/>
                  </a:schemeClr>
                </a:solidFill>
                <a:effectLst/>
                <a:latin typeface="-apple-system"/>
              </a:rPr>
              <a:t>.cli:main</a:t>
            </a:r>
            <a:r>
              <a:rPr lang="en-GB" sz="1400" b="0" i="0" u="none" strike="noStrike" dirty="0">
                <a:solidFill>
                  <a:schemeClr val="accent2">
                    <a:lumMod val="75000"/>
                  </a:schemeClr>
                </a:solidFill>
                <a:effectLst/>
                <a:latin typeface="-apple-system"/>
              </a:rPr>
              <a:t>"</a:t>
            </a:r>
            <a:endParaRPr lang="en-NO" sz="1400" dirty="0">
              <a:solidFill>
                <a:schemeClr val="accent2">
                  <a:lumMod val="75000"/>
                </a:schemeClr>
              </a:solidFill>
            </a:endParaRPr>
          </a:p>
        </p:txBody>
      </p:sp>
      <p:sp>
        <p:nvSpPr>
          <p:cNvPr id="7" name="TextBox 6">
            <a:extLst>
              <a:ext uri="{FF2B5EF4-FFF2-40B4-BE49-F238E27FC236}">
                <a16:creationId xmlns:a16="http://schemas.microsoft.com/office/drawing/2014/main" id="{383FC1CE-8DB8-BE3D-064B-1CA3FF9BCFB8}"/>
              </a:ext>
            </a:extLst>
          </p:cNvPr>
          <p:cNvSpPr txBox="1"/>
          <p:nvPr/>
        </p:nvSpPr>
        <p:spPr>
          <a:xfrm>
            <a:off x="3249284" y="5183697"/>
            <a:ext cx="1847814" cy="307777"/>
          </a:xfrm>
          <a:prstGeom prst="rect">
            <a:avLst/>
          </a:prstGeom>
          <a:noFill/>
        </p:spPr>
        <p:txBody>
          <a:bodyPr wrap="none" rtlCol="0">
            <a:spAutoFit/>
          </a:bodyPr>
          <a:lstStyle/>
          <a:p>
            <a:r>
              <a:rPr lang="en-GB" sz="1400" b="0" i="0" u="none" strike="noStrike" dirty="0">
                <a:solidFill>
                  <a:schemeClr val="accent2">
                    <a:lumMod val="75000"/>
                  </a:schemeClr>
                </a:solidFill>
                <a:effectLst/>
                <a:latin typeface="-apple-system"/>
              </a:rPr>
              <a:t>This section is optional</a:t>
            </a:r>
            <a:endParaRPr lang="en-NO" sz="1400" dirty="0">
              <a:solidFill>
                <a:schemeClr val="accent2">
                  <a:lumMod val="75000"/>
                </a:schemeClr>
              </a:solidFill>
            </a:endParaRPr>
          </a:p>
        </p:txBody>
      </p:sp>
    </p:spTree>
    <p:extLst>
      <p:ext uri="{BB962C8B-B14F-4D97-AF65-F5344CB8AC3E}">
        <p14:creationId xmlns:p14="http://schemas.microsoft.com/office/powerpoint/2010/main" val="4229328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F011B19-548B-12D0-7C91-60F4E29D3A4B}"/>
              </a:ext>
            </a:extLst>
          </p:cNvPr>
          <p:cNvPicPr>
            <a:picLocks noGrp="1" noChangeAspect="1"/>
          </p:cNvPicPr>
          <p:nvPr>
            <p:ph idx="1"/>
          </p:nvPr>
        </p:nvPicPr>
        <p:blipFill>
          <a:blip r:embed="rId2"/>
          <a:stretch>
            <a:fillRect/>
          </a:stretch>
        </p:blipFill>
        <p:spPr>
          <a:xfrm>
            <a:off x="0" y="0"/>
            <a:ext cx="9152593" cy="6858000"/>
          </a:xfrm>
        </p:spPr>
      </p:pic>
      <p:sp>
        <p:nvSpPr>
          <p:cNvPr id="2" name="Rectangle 1">
            <a:extLst>
              <a:ext uri="{FF2B5EF4-FFF2-40B4-BE49-F238E27FC236}">
                <a16:creationId xmlns:a16="http://schemas.microsoft.com/office/drawing/2014/main" id="{282C7DBC-7EF5-C6BC-1338-909979D6E818}"/>
              </a:ext>
            </a:extLst>
          </p:cNvPr>
          <p:cNvSpPr/>
          <p:nvPr/>
        </p:nvSpPr>
        <p:spPr>
          <a:xfrm>
            <a:off x="95448" y="289367"/>
            <a:ext cx="4418679" cy="28936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
        <p:nvSpPr>
          <p:cNvPr id="3" name="Rectangle 2">
            <a:extLst>
              <a:ext uri="{FF2B5EF4-FFF2-40B4-BE49-F238E27FC236}">
                <a16:creationId xmlns:a16="http://schemas.microsoft.com/office/drawing/2014/main" id="{9EE736DE-FAB9-BC82-4E70-176B1CEA1EA1}"/>
              </a:ext>
            </a:extLst>
          </p:cNvPr>
          <p:cNvSpPr/>
          <p:nvPr/>
        </p:nvSpPr>
        <p:spPr>
          <a:xfrm>
            <a:off x="95448" y="1275144"/>
            <a:ext cx="3978841" cy="738851"/>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
        <p:nvSpPr>
          <p:cNvPr id="4" name="Rectangle 3">
            <a:extLst>
              <a:ext uri="{FF2B5EF4-FFF2-40B4-BE49-F238E27FC236}">
                <a16:creationId xmlns:a16="http://schemas.microsoft.com/office/drawing/2014/main" id="{DC6F7D35-0090-8A26-5577-641996BFE1A9}"/>
              </a:ext>
            </a:extLst>
          </p:cNvPr>
          <p:cNvSpPr/>
          <p:nvPr/>
        </p:nvSpPr>
        <p:spPr>
          <a:xfrm>
            <a:off x="95448" y="3696180"/>
            <a:ext cx="4953965" cy="1028218"/>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
        <p:nvSpPr>
          <p:cNvPr id="6" name="Rectangle 5">
            <a:extLst>
              <a:ext uri="{FF2B5EF4-FFF2-40B4-BE49-F238E27FC236}">
                <a16:creationId xmlns:a16="http://schemas.microsoft.com/office/drawing/2014/main" id="{080A407A-625B-F3E3-4595-C8F415CFC0C7}"/>
              </a:ext>
            </a:extLst>
          </p:cNvPr>
          <p:cNvSpPr/>
          <p:nvPr/>
        </p:nvSpPr>
        <p:spPr>
          <a:xfrm>
            <a:off x="95448" y="6402728"/>
            <a:ext cx="4187185" cy="33373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
        <p:nvSpPr>
          <p:cNvPr id="7" name="TextBox 6">
            <a:extLst>
              <a:ext uri="{FF2B5EF4-FFF2-40B4-BE49-F238E27FC236}">
                <a16:creationId xmlns:a16="http://schemas.microsoft.com/office/drawing/2014/main" id="{8AC2E3B1-BDEB-FE07-A775-32438A7B6C28}"/>
              </a:ext>
            </a:extLst>
          </p:cNvPr>
          <p:cNvSpPr txBox="1"/>
          <p:nvPr/>
        </p:nvSpPr>
        <p:spPr>
          <a:xfrm>
            <a:off x="7048983" y="578734"/>
            <a:ext cx="3505511" cy="369332"/>
          </a:xfrm>
          <a:prstGeom prst="rect">
            <a:avLst/>
          </a:prstGeom>
          <a:noFill/>
        </p:spPr>
        <p:txBody>
          <a:bodyPr wrap="none" rtlCol="0">
            <a:spAutoFit/>
          </a:bodyPr>
          <a:lstStyle/>
          <a:p>
            <a:r>
              <a:rPr lang="en-NO" dirty="0"/>
              <a:t>What you need for Assignment 3 </a:t>
            </a:r>
            <a:r>
              <a:rPr lang="en-NO" dirty="0">
                <a:sym typeface="Wingdings" pitchFamily="2" charset="2"/>
              </a:rPr>
              <a:t></a:t>
            </a:r>
            <a:endParaRPr lang="en-NO" dirty="0"/>
          </a:p>
        </p:txBody>
      </p:sp>
      <p:pic>
        <p:nvPicPr>
          <p:cNvPr id="9" name="Picture 8" descr="Text&#10;&#10;Description automatically generated">
            <a:extLst>
              <a:ext uri="{FF2B5EF4-FFF2-40B4-BE49-F238E27FC236}">
                <a16:creationId xmlns:a16="http://schemas.microsoft.com/office/drawing/2014/main" id="{6353F347-B87D-D15E-265A-D15F2038CC1C}"/>
              </a:ext>
            </a:extLst>
          </p:cNvPr>
          <p:cNvPicPr>
            <a:picLocks noChangeAspect="1"/>
          </p:cNvPicPr>
          <p:nvPr/>
        </p:nvPicPr>
        <p:blipFill>
          <a:blip r:embed="rId3"/>
          <a:stretch>
            <a:fillRect/>
          </a:stretch>
        </p:blipFill>
        <p:spPr>
          <a:xfrm>
            <a:off x="6630038" y="1118080"/>
            <a:ext cx="4343400" cy="5156200"/>
          </a:xfrm>
          <a:prstGeom prst="rect">
            <a:avLst/>
          </a:prstGeom>
        </p:spPr>
      </p:pic>
    </p:spTree>
    <p:extLst>
      <p:ext uri="{BB962C8B-B14F-4D97-AF65-F5344CB8AC3E}">
        <p14:creationId xmlns:p14="http://schemas.microsoft.com/office/powerpoint/2010/main" val="1078720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08D97-6046-6890-B3E0-95E43E335E9D}"/>
              </a:ext>
            </a:extLst>
          </p:cNvPr>
          <p:cNvSpPr>
            <a:spLocks noGrp="1"/>
          </p:cNvSpPr>
          <p:nvPr>
            <p:ph type="title"/>
          </p:nvPr>
        </p:nvSpPr>
        <p:spPr/>
        <p:txBody>
          <a:bodyPr/>
          <a:lstStyle/>
          <a:p>
            <a:r>
              <a:rPr lang="en-NO" dirty="0">
                <a:solidFill>
                  <a:schemeClr val="bg1"/>
                </a:solidFill>
              </a:rPr>
              <a:t>How to make a more pretty README.md</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CC19FC45-62E0-70EA-9C80-719A4D876F31}"/>
              </a:ext>
            </a:extLst>
          </p:cNvPr>
          <p:cNvPicPr>
            <a:picLocks noGrp="1" noChangeAspect="1"/>
          </p:cNvPicPr>
          <p:nvPr>
            <p:ph idx="1"/>
          </p:nvPr>
        </p:nvPicPr>
        <p:blipFill rotWithShape="1">
          <a:blip r:embed="rId2"/>
          <a:srcRect t="2733"/>
          <a:stretch/>
        </p:blipFill>
        <p:spPr>
          <a:xfrm>
            <a:off x="1065758" y="1944547"/>
            <a:ext cx="10060484" cy="4232416"/>
          </a:xfrm>
        </p:spPr>
      </p:pic>
    </p:spTree>
    <p:extLst>
      <p:ext uri="{BB962C8B-B14F-4D97-AF65-F5344CB8AC3E}">
        <p14:creationId xmlns:p14="http://schemas.microsoft.com/office/powerpoint/2010/main" val="366503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C6AD3-E861-E9E4-4B75-B3C27404E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i="0" u="none" strike="noStrike" kern="1200">
                <a:solidFill>
                  <a:srgbClr val="FFFFFF"/>
                </a:solidFill>
                <a:effectLst/>
                <a:latin typeface="+mj-lt"/>
                <a:ea typeface="+mj-ea"/>
                <a:cs typeface="+mj-cs"/>
              </a:rPr>
              <a:t>Python code structure</a:t>
            </a:r>
          </a:p>
        </p:txBody>
      </p:sp>
      <p:pic>
        <p:nvPicPr>
          <p:cNvPr id="9" name="Content Placeholder 8">
            <a:extLst>
              <a:ext uri="{FF2B5EF4-FFF2-40B4-BE49-F238E27FC236}">
                <a16:creationId xmlns:a16="http://schemas.microsoft.com/office/drawing/2014/main" id="{F4480C1D-A740-55EB-9DF7-4B5AE139026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777316" y="1112954"/>
            <a:ext cx="6780700" cy="4629762"/>
          </a:xfrm>
          <a:prstGeom prst="rect">
            <a:avLst/>
          </a:prstGeom>
        </p:spPr>
      </p:pic>
    </p:spTree>
    <p:extLst>
      <p:ext uri="{BB962C8B-B14F-4D97-AF65-F5344CB8AC3E}">
        <p14:creationId xmlns:p14="http://schemas.microsoft.com/office/powerpoint/2010/main" val="223414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788-7837-D8B1-7070-8A03456B6826}"/>
              </a:ext>
            </a:extLst>
          </p:cNvPr>
          <p:cNvSpPr>
            <a:spLocks noGrp="1"/>
          </p:cNvSpPr>
          <p:nvPr>
            <p:ph type="title"/>
          </p:nvPr>
        </p:nvSpPr>
        <p:spPr/>
        <p:txBody>
          <a:bodyPr/>
          <a:lstStyle/>
          <a:p>
            <a:r>
              <a:rPr lang="en-GB" dirty="0">
                <a:solidFill>
                  <a:schemeClr val="bg1"/>
                </a:solidFill>
              </a:rPr>
              <a:t>Python module</a:t>
            </a:r>
            <a:endParaRPr lang="en-NO" dirty="0">
              <a:solidFill>
                <a:schemeClr val="bg1"/>
              </a:solidFill>
            </a:endParaRPr>
          </a:p>
        </p:txBody>
      </p:sp>
      <p:sp>
        <p:nvSpPr>
          <p:cNvPr id="3" name="Content Placeholder 2">
            <a:extLst>
              <a:ext uri="{FF2B5EF4-FFF2-40B4-BE49-F238E27FC236}">
                <a16:creationId xmlns:a16="http://schemas.microsoft.com/office/drawing/2014/main" id="{6E741A01-24E6-8156-6B22-2C78C37BB498}"/>
              </a:ext>
            </a:extLst>
          </p:cNvPr>
          <p:cNvSpPr>
            <a:spLocks noGrp="1"/>
          </p:cNvSpPr>
          <p:nvPr>
            <p:ph idx="1"/>
          </p:nvPr>
        </p:nvSpPr>
        <p:spPr/>
        <p:txBody>
          <a:bodyPr/>
          <a:lstStyle/>
          <a:p>
            <a:r>
              <a:rPr lang="en-GB" dirty="0">
                <a:solidFill>
                  <a:schemeClr val="bg1"/>
                </a:solidFill>
              </a:rPr>
              <a:t>A module is a file consisting of Python code. </a:t>
            </a:r>
          </a:p>
          <a:p>
            <a:r>
              <a:rPr lang="en-GB" dirty="0">
                <a:solidFill>
                  <a:schemeClr val="bg1"/>
                </a:solidFill>
              </a:rPr>
              <a:t>A module can define </a:t>
            </a:r>
          </a:p>
          <a:p>
            <a:pPr lvl="1"/>
            <a:r>
              <a:rPr lang="en-GB" dirty="0">
                <a:solidFill>
                  <a:schemeClr val="bg1"/>
                </a:solidFill>
              </a:rPr>
              <a:t>Functions</a:t>
            </a:r>
          </a:p>
          <a:p>
            <a:pPr lvl="1"/>
            <a:r>
              <a:rPr lang="en-GB" dirty="0">
                <a:solidFill>
                  <a:schemeClr val="bg1"/>
                </a:solidFill>
              </a:rPr>
              <a:t>Classes</a:t>
            </a:r>
          </a:p>
          <a:p>
            <a:pPr lvl="1"/>
            <a:r>
              <a:rPr lang="en-GB" dirty="0">
                <a:solidFill>
                  <a:schemeClr val="bg1"/>
                </a:solidFill>
              </a:rPr>
              <a:t>Variables</a:t>
            </a:r>
          </a:p>
          <a:p>
            <a:r>
              <a:rPr lang="en-GB" dirty="0">
                <a:solidFill>
                  <a:schemeClr val="bg1"/>
                </a:solidFill>
              </a:rPr>
              <a:t>A module can also include runnable code.</a:t>
            </a:r>
          </a:p>
          <a:p>
            <a:endParaRPr lang="en-GB" dirty="0">
              <a:solidFill>
                <a:schemeClr val="bg1"/>
              </a:solidFill>
            </a:endParaRPr>
          </a:p>
          <a:p>
            <a:r>
              <a:rPr lang="en-GB" dirty="0">
                <a:solidFill>
                  <a:schemeClr val="bg1"/>
                </a:solidFill>
              </a:rPr>
              <a:t>E.g. definitions from a module can be imported into other modules</a:t>
            </a:r>
            <a:br>
              <a:rPr lang="en-GB" dirty="0">
                <a:solidFill>
                  <a:schemeClr val="bg1"/>
                </a:solidFill>
              </a:rPr>
            </a:br>
            <a:endParaRPr lang="en-NO" dirty="0">
              <a:solidFill>
                <a:schemeClr val="bg1"/>
              </a:solidFill>
            </a:endParaRPr>
          </a:p>
        </p:txBody>
      </p:sp>
      <p:sp>
        <p:nvSpPr>
          <p:cNvPr id="4" name="TextBox 3">
            <a:extLst>
              <a:ext uri="{FF2B5EF4-FFF2-40B4-BE49-F238E27FC236}">
                <a16:creationId xmlns:a16="http://schemas.microsoft.com/office/drawing/2014/main" id="{F9CE07F3-C1BA-0C78-2276-DB7B629124A2}"/>
              </a:ext>
            </a:extLst>
          </p:cNvPr>
          <p:cNvSpPr txBox="1"/>
          <p:nvPr/>
        </p:nvSpPr>
        <p:spPr>
          <a:xfrm>
            <a:off x="2028497" y="6550223"/>
            <a:ext cx="10237098"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nbviewer.org</a:t>
            </a:r>
            <a:r>
              <a:rPr lang="en-GB" sz="1400" dirty="0">
                <a:solidFill>
                  <a:schemeClr val="tx1">
                    <a:lumMod val="50000"/>
                    <a:lumOff val="50000"/>
                  </a:schemeClr>
                </a:solidFill>
              </a:rPr>
              <a:t>/</a:t>
            </a:r>
            <a:r>
              <a:rPr lang="en-GB" sz="1400" dirty="0" err="1">
                <a:solidFill>
                  <a:schemeClr val="tx1">
                    <a:lumMod val="50000"/>
                    <a:lumOff val="50000"/>
                  </a:schemeClr>
                </a:solidFill>
              </a:rPr>
              <a:t>github</a:t>
            </a:r>
            <a:r>
              <a:rPr lang="en-GB" sz="1400" dirty="0">
                <a:solidFill>
                  <a:schemeClr val="tx1">
                    <a:lumMod val="50000"/>
                    <a:lumOff val="50000"/>
                  </a:schemeClr>
                </a:solidFill>
              </a:rPr>
              <a:t>/UiO-IN3110/UiO-IN3110.github.io/blob/HEAD/lectures/03-python-part-2-fall22/</a:t>
            </a:r>
            <a:r>
              <a:rPr lang="en-GB" sz="1400" dirty="0" err="1">
                <a:solidFill>
                  <a:schemeClr val="tx1">
                    <a:lumMod val="50000"/>
                    <a:lumOff val="50000"/>
                  </a:schemeClr>
                </a:solidFill>
              </a:rPr>
              <a:t>packages_and_testing.ipynb</a:t>
            </a:r>
            <a:endParaRPr lang="en-NO" sz="1400" dirty="0">
              <a:solidFill>
                <a:schemeClr val="tx1">
                  <a:lumMod val="50000"/>
                  <a:lumOff val="50000"/>
                </a:schemeClr>
              </a:solidFill>
            </a:endParaRPr>
          </a:p>
        </p:txBody>
      </p:sp>
    </p:spTree>
    <p:extLst>
      <p:ext uri="{BB962C8B-B14F-4D97-AF65-F5344CB8AC3E}">
        <p14:creationId xmlns:p14="http://schemas.microsoft.com/office/powerpoint/2010/main" val="90972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NO" dirty="0">
                <a:solidFill>
                  <a:schemeClr val="bg1"/>
                </a:solidFill>
              </a:rPr>
              <a:t>Example: Dog class from group session #2</a:t>
            </a:r>
          </a:p>
        </p:txBody>
      </p:sp>
      <p:pic>
        <p:nvPicPr>
          <p:cNvPr id="4" name="Picture 3" descr="Text&#10;&#10;Description automatically generated">
            <a:extLst>
              <a:ext uri="{FF2B5EF4-FFF2-40B4-BE49-F238E27FC236}">
                <a16:creationId xmlns:a16="http://schemas.microsoft.com/office/drawing/2014/main" id="{EDD768A0-6BEF-0DC5-588C-0E08FF9F2A0D}"/>
              </a:ext>
            </a:extLst>
          </p:cNvPr>
          <p:cNvPicPr>
            <a:picLocks noChangeAspect="1"/>
          </p:cNvPicPr>
          <p:nvPr/>
        </p:nvPicPr>
        <p:blipFill rotWithShape="1">
          <a:blip r:embed="rId2"/>
          <a:srcRect b="1553"/>
          <a:stretch/>
        </p:blipFill>
        <p:spPr>
          <a:xfrm>
            <a:off x="514074" y="1819896"/>
            <a:ext cx="10948884" cy="4289355"/>
          </a:xfrm>
          <a:prstGeom prst="rect">
            <a:avLst/>
          </a:prstGeom>
        </p:spPr>
      </p:pic>
    </p:spTree>
    <p:extLst>
      <p:ext uri="{BB962C8B-B14F-4D97-AF65-F5344CB8AC3E}">
        <p14:creationId xmlns:p14="http://schemas.microsoft.com/office/powerpoint/2010/main" val="41078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2C50-D632-1A43-4B57-D3C0E3C5B1AA}"/>
              </a:ext>
            </a:extLst>
          </p:cNvPr>
          <p:cNvSpPr>
            <a:spLocks noGrp="1"/>
          </p:cNvSpPr>
          <p:nvPr>
            <p:ph type="title"/>
          </p:nvPr>
        </p:nvSpPr>
        <p:spPr/>
        <p:txBody>
          <a:bodyPr/>
          <a:lstStyle/>
          <a:p>
            <a:r>
              <a:rPr lang="en-NO" dirty="0">
                <a:solidFill>
                  <a:schemeClr val="bg1"/>
                </a:solidFill>
              </a:rPr>
              <a:t>Isn´t Dog a module?</a:t>
            </a:r>
          </a:p>
        </p:txBody>
      </p:sp>
      <p:sp>
        <p:nvSpPr>
          <p:cNvPr id="3" name="Content Placeholder 2">
            <a:extLst>
              <a:ext uri="{FF2B5EF4-FFF2-40B4-BE49-F238E27FC236}">
                <a16:creationId xmlns:a16="http://schemas.microsoft.com/office/drawing/2014/main" id="{9F329517-4D60-C89E-0934-DDA7299D5E69}"/>
              </a:ext>
            </a:extLst>
          </p:cNvPr>
          <p:cNvSpPr>
            <a:spLocks noGrp="1"/>
          </p:cNvSpPr>
          <p:nvPr>
            <p:ph idx="1"/>
          </p:nvPr>
        </p:nvSpPr>
        <p:spPr/>
        <p:txBody>
          <a:bodyPr/>
          <a:lstStyle/>
          <a:p>
            <a:r>
              <a:rPr lang="en-NO" dirty="0">
                <a:solidFill>
                  <a:schemeClr val="bg1"/>
                </a:solidFill>
              </a:rPr>
              <a:t>Yes, it is!</a:t>
            </a:r>
          </a:p>
          <a:p>
            <a:r>
              <a:rPr lang="en-NO" dirty="0">
                <a:solidFill>
                  <a:schemeClr val="bg1"/>
                </a:solidFill>
              </a:rPr>
              <a:t>BUT Python could not find it </a:t>
            </a:r>
            <a:r>
              <a:rPr lang="en-NO" dirty="0">
                <a:solidFill>
                  <a:schemeClr val="bg1"/>
                </a:solidFill>
                <a:sym typeface="Wingdings" pitchFamily="2" charset="2"/>
              </a:rPr>
              <a:t></a:t>
            </a:r>
          </a:p>
          <a:p>
            <a:r>
              <a:rPr lang="en-NO" dirty="0">
                <a:solidFill>
                  <a:schemeClr val="bg1"/>
                </a:solidFill>
                <a:sym typeface="Wingdings" pitchFamily="2" charset="2"/>
              </a:rPr>
              <a:t>So we have to tell it where to find it:</a:t>
            </a:r>
            <a:endParaRPr lang="en-NO" dirty="0">
              <a:solidFill>
                <a:schemeClr val="bg1"/>
              </a:solidFill>
            </a:endParaRPr>
          </a:p>
        </p:txBody>
      </p:sp>
      <p:pic>
        <p:nvPicPr>
          <p:cNvPr id="4" name="Picture 3" descr="Graphical user interface, text&#10;&#10;Description automatically generated">
            <a:extLst>
              <a:ext uri="{FF2B5EF4-FFF2-40B4-BE49-F238E27FC236}">
                <a16:creationId xmlns:a16="http://schemas.microsoft.com/office/drawing/2014/main" id="{8C2CCC7B-62D8-56B5-809F-649A8712F064}"/>
              </a:ext>
            </a:extLst>
          </p:cNvPr>
          <p:cNvPicPr>
            <a:picLocks noChangeAspect="1"/>
          </p:cNvPicPr>
          <p:nvPr/>
        </p:nvPicPr>
        <p:blipFill>
          <a:blip r:embed="rId2"/>
          <a:stretch>
            <a:fillRect/>
          </a:stretch>
        </p:blipFill>
        <p:spPr>
          <a:xfrm>
            <a:off x="838200" y="3422745"/>
            <a:ext cx="9513449" cy="3018847"/>
          </a:xfrm>
          <a:prstGeom prst="rect">
            <a:avLst/>
          </a:prstGeom>
        </p:spPr>
      </p:pic>
    </p:spTree>
    <p:extLst>
      <p:ext uri="{BB962C8B-B14F-4D97-AF65-F5344CB8AC3E}">
        <p14:creationId xmlns:p14="http://schemas.microsoft.com/office/powerpoint/2010/main" val="211214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788-7837-D8B1-7070-8A03456B6826}"/>
              </a:ext>
            </a:extLst>
          </p:cNvPr>
          <p:cNvSpPr>
            <a:spLocks noGrp="1"/>
          </p:cNvSpPr>
          <p:nvPr>
            <p:ph type="title"/>
          </p:nvPr>
        </p:nvSpPr>
        <p:spPr/>
        <p:txBody>
          <a:bodyPr/>
          <a:lstStyle/>
          <a:p>
            <a:r>
              <a:rPr lang="en-GB" dirty="0">
                <a:solidFill>
                  <a:schemeClr val="bg1"/>
                </a:solidFill>
              </a:rPr>
              <a:t>Python package</a:t>
            </a:r>
            <a:endParaRPr lang="en-NO" dirty="0">
              <a:solidFill>
                <a:schemeClr val="bg1"/>
              </a:solidFill>
            </a:endParaRPr>
          </a:p>
        </p:txBody>
      </p:sp>
      <p:sp>
        <p:nvSpPr>
          <p:cNvPr id="3" name="Content Placeholder 2">
            <a:extLst>
              <a:ext uri="{FF2B5EF4-FFF2-40B4-BE49-F238E27FC236}">
                <a16:creationId xmlns:a16="http://schemas.microsoft.com/office/drawing/2014/main" id="{6E741A01-24E6-8156-6B22-2C78C37BB498}"/>
              </a:ext>
            </a:extLst>
          </p:cNvPr>
          <p:cNvSpPr>
            <a:spLocks noGrp="1"/>
          </p:cNvSpPr>
          <p:nvPr>
            <p:ph idx="1"/>
          </p:nvPr>
        </p:nvSpPr>
        <p:spPr/>
        <p:txBody>
          <a:bodyPr/>
          <a:lstStyle/>
          <a:p>
            <a:r>
              <a:rPr lang="en-GB" dirty="0">
                <a:solidFill>
                  <a:schemeClr val="bg1"/>
                </a:solidFill>
              </a:rPr>
              <a:t>A module is a file consisting of Python code</a:t>
            </a:r>
          </a:p>
          <a:p>
            <a:r>
              <a:rPr lang="en-GB" dirty="0">
                <a:solidFill>
                  <a:schemeClr val="bg1"/>
                </a:solidFill>
              </a:rPr>
              <a:t>A module can define </a:t>
            </a:r>
          </a:p>
          <a:p>
            <a:pPr lvl="1"/>
            <a:r>
              <a:rPr lang="en-GB" dirty="0">
                <a:solidFill>
                  <a:schemeClr val="bg1"/>
                </a:solidFill>
              </a:rPr>
              <a:t>Functions</a:t>
            </a:r>
          </a:p>
          <a:p>
            <a:pPr lvl="1"/>
            <a:r>
              <a:rPr lang="en-GB" dirty="0">
                <a:solidFill>
                  <a:schemeClr val="bg1"/>
                </a:solidFill>
              </a:rPr>
              <a:t>Classes</a:t>
            </a:r>
          </a:p>
          <a:p>
            <a:pPr lvl="1"/>
            <a:r>
              <a:rPr lang="en-GB" dirty="0">
                <a:solidFill>
                  <a:schemeClr val="bg1"/>
                </a:solidFill>
              </a:rPr>
              <a:t>Variables</a:t>
            </a:r>
          </a:p>
          <a:p>
            <a:r>
              <a:rPr lang="en-GB" dirty="0">
                <a:solidFill>
                  <a:schemeClr val="bg1"/>
                </a:solidFill>
              </a:rPr>
              <a:t>A module can also include runnable code</a:t>
            </a:r>
            <a:br>
              <a:rPr lang="en-GB" dirty="0">
                <a:solidFill>
                  <a:schemeClr val="bg1"/>
                </a:solidFill>
              </a:rPr>
            </a:br>
            <a:endParaRPr lang="en-NO" dirty="0">
              <a:solidFill>
                <a:schemeClr val="bg1"/>
              </a:solidFill>
            </a:endParaRPr>
          </a:p>
        </p:txBody>
      </p:sp>
      <p:sp>
        <p:nvSpPr>
          <p:cNvPr id="5" name="TextBox 4">
            <a:extLst>
              <a:ext uri="{FF2B5EF4-FFF2-40B4-BE49-F238E27FC236}">
                <a16:creationId xmlns:a16="http://schemas.microsoft.com/office/drawing/2014/main" id="{BE1F96B0-2611-D665-153C-401A8ADB2CA2}"/>
              </a:ext>
            </a:extLst>
          </p:cNvPr>
          <p:cNvSpPr txBox="1"/>
          <p:nvPr/>
        </p:nvSpPr>
        <p:spPr>
          <a:xfrm>
            <a:off x="2028497" y="6550223"/>
            <a:ext cx="10237098"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nbviewer.org</a:t>
            </a:r>
            <a:r>
              <a:rPr lang="en-GB" sz="1400" dirty="0">
                <a:solidFill>
                  <a:schemeClr val="tx1">
                    <a:lumMod val="50000"/>
                    <a:lumOff val="50000"/>
                  </a:schemeClr>
                </a:solidFill>
              </a:rPr>
              <a:t>/</a:t>
            </a:r>
            <a:r>
              <a:rPr lang="en-GB" sz="1400" dirty="0" err="1">
                <a:solidFill>
                  <a:schemeClr val="tx1">
                    <a:lumMod val="50000"/>
                    <a:lumOff val="50000"/>
                  </a:schemeClr>
                </a:solidFill>
              </a:rPr>
              <a:t>github</a:t>
            </a:r>
            <a:r>
              <a:rPr lang="en-GB" sz="1400" dirty="0">
                <a:solidFill>
                  <a:schemeClr val="tx1">
                    <a:lumMod val="50000"/>
                    <a:lumOff val="50000"/>
                  </a:schemeClr>
                </a:solidFill>
              </a:rPr>
              <a:t>/UiO-IN3110/UiO-IN3110.github.io/blob/HEAD/lectures/03-python-part-2-fall22/</a:t>
            </a:r>
            <a:r>
              <a:rPr lang="en-GB" sz="1400" dirty="0" err="1">
                <a:solidFill>
                  <a:schemeClr val="tx1">
                    <a:lumMod val="50000"/>
                    <a:lumOff val="50000"/>
                  </a:schemeClr>
                </a:solidFill>
              </a:rPr>
              <a:t>packages_and_testing.ipynb</a:t>
            </a:r>
            <a:endParaRPr lang="en-NO" sz="1400" dirty="0">
              <a:solidFill>
                <a:schemeClr val="tx1">
                  <a:lumMod val="50000"/>
                  <a:lumOff val="50000"/>
                </a:schemeClr>
              </a:solidFill>
            </a:endParaRPr>
          </a:p>
        </p:txBody>
      </p:sp>
    </p:spTree>
    <p:extLst>
      <p:ext uri="{BB962C8B-B14F-4D97-AF65-F5344CB8AC3E}">
        <p14:creationId xmlns:p14="http://schemas.microsoft.com/office/powerpoint/2010/main" val="203480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3F2A-BD80-A872-35BE-2CAC4C7E0960}"/>
              </a:ext>
            </a:extLst>
          </p:cNvPr>
          <p:cNvSpPr>
            <a:spLocks noGrp="1"/>
          </p:cNvSpPr>
          <p:nvPr>
            <p:ph type="title"/>
          </p:nvPr>
        </p:nvSpPr>
        <p:spPr/>
        <p:txBody>
          <a:bodyPr/>
          <a:lstStyle/>
          <a:p>
            <a:r>
              <a:rPr lang="en-GB" dirty="0">
                <a:solidFill>
                  <a:schemeClr val="bg1"/>
                </a:solidFill>
              </a:rPr>
              <a:t>Python package</a:t>
            </a:r>
            <a:endParaRPr lang="en-NO" dirty="0"/>
          </a:p>
        </p:txBody>
      </p:sp>
      <p:sp>
        <p:nvSpPr>
          <p:cNvPr id="3" name="Content Placeholder 2">
            <a:extLst>
              <a:ext uri="{FF2B5EF4-FFF2-40B4-BE49-F238E27FC236}">
                <a16:creationId xmlns:a16="http://schemas.microsoft.com/office/drawing/2014/main" id="{285C6760-C20D-A3A1-8C10-75779F50E3A2}"/>
              </a:ext>
            </a:extLst>
          </p:cNvPr>
          <p:cNvSpPr>
            <a:spLocks noGrp="1"/>
          </p:cNvSpPr>
          <p:nvPr>
            <p:ph idx="1"/>
          </p:nvPr>
        </p:nvSpPr>
        <p:spPr/>
        <p:txBody>
          <a:bodyPr/>
          <a:lstStyle/>
          <a:p>
            <a:r>
              <a:rPr lang="en-GB" dirty="0">
                <a:solidFill>
                  <a:schemeClr val="bg1"/>
                </a:solidFill>
              </a:rPr>
              <a:t>Packages are a way of structuring Python’s module namespace by using “dotted module names”. </a:t>
            </a:r>
          </a:p>
          <a:p>
            <a:r>
              <a:rPr lang="en-GB" dirty="0">
                <a:solidFill>
                  <a:schemeClr val="bg1"/>
                </a:solidFill>
              </a:rPr>
              <a:t>For example, the module name </a:t>
            </a:r>
            <a:r>
              <a:rPr lang="en-GB" dirty="0" err="1">
                <a:solidFill>
                  <a:schemeClr val="bg1"/>
                </a:solidFill>
              </a:rPr>
              <a:t>matplotlib.pyplot</a:t>
            </a:r>
            <a:r>
              <a:rPr lang="en-GB" dirty="0">
                <a:solidFill>
                  <a:schemeClr val="bg1"/>
                </a:solidFill>
              </a:rPr>
              <a:t> designates a submodule named </a:t>
            </a:r>
            <a:r>
              <a:rPr lang="en-GB" dirty="0" err="1">
                <a:solidFill>
                  <a:schemeClr val="bg1"/>
                </a:solidFill>
              </a:rPr>
              <a:t>pyplot</a:t>
            </a:r>
            <a:r>
              <a:rPr lang="en-GB" dirty="0">
                <a:solidFill>
                  <a:schemeClr val="bg1"/>
                </a:solidFill>
              </a:rPr>
              <a:t> in a package named matplotlib. </a:t>
            </a:r>
          </a:p>
          <a:p>
            <a:r>
              <a:rPr lang="en-GB" dirty="0">
                <a:solidFill>
                  <a:schemeClr val="bg1"/>
                </a:solidFill>
              </a:rPr>
              <a:t>Just like the use of modules saves the authors of different modules from having to worry about each other’s global variable names, the use of dotted module names saves the authors of multi-module packages like NumPy or Pillow from having to worry about each other’s module names.</a:t>
            </a:r>
            <a:endParaRPr lang="en-NO" dirty="0">
              <a:solidFill>
                <a:schemeClr val="bg1"/>
              </a:solidFill>
            </a:endParaRPr>
          </a:p>
        </p:txBody>
      </p:sp>
      <p:sp>
        <p:nvSpPr>
          <p:cNvPr id="6" name="TextBox 5">
            <a:extLst>
              <a:ext uri="{FF2B5EF4-FFF2-40B4-BE49-F238E27FC236}">
                <a16:creationId xmlns:a16="http://schemas.microsoft.com/office/drawing/2014/main" id="{B665687F-6033-1E0B-5C36-6CD9D00DF171}"/>
              </a:ext>
            </a:extLst>
          </p:cNvPr>
          <p:cNvSpPr txBox="1"/>
          <p:nvPr/>
        </p:nvSpPr>
        <p:spPr>
          <a:xfrm>
            <a:off x="8401923" y="6550223"/>
            <a:ext cx="3790077"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docs.python.org</a:t>
            </a:r>
            <a:r>
              <a:rPr lang="en-GB" sz="1400" dirty="0">
                <a:solidFill>
                  <a:schemeClr val="tx1">
                    <a:lumMod val="50000"/>
                    <a:lumOff val="50000"/>
                  </a:schemeClr>
                </a:solidFill>
              </a:rPr>
              <a:t>/3/tutorial/</a:t>
            </a:r>
            <a:r>
              <a:rPr lang="en-GB" sz="1400" dirty="0" err="1">
                <a:solidFill>
                  <a:schemeClr val="tx1">
                    <a:lumMod val="50000"/>
                    <a:lumOff val="50000"/>
                  </a:schemeClr>
                </a:solidFill>
              </a:rPr>
              <a:t>modules.html</a:t>
            </a:r>
            <a:endParaRPr lang="en-NO" sz="1400" dirty="0">
              <a:solidFill>
                <a:schemeClr val="tx1">
                  <a:lumMod val="50000"/>
                  <a:lumOff val="50000"/>
                </a:schemeClr>
              </a:solidFill>
            </a:endParaRPr>
          </a:p>
        </p:txBody>
      </p:sp>
    </p:spTree>
    <p:extLst>
      <p:ext uri="{BB962C8B-B14F-4D97-AF65-F5344CB8AC3E}">
        <p14:creationId xmlns:p14="http://schemas.microsoft.com/office/powerpoint/2010/main" val="158165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NO" dirty="0">
                <a:solidFill>
                  <a:schemeClr val="bg1"/>
                </a:solidFill>
              </a:rPr>
              <a:t>Why </a:t>
            </a:r>
            <a:r>
              <a:rPr lang="en-GB" dirty="0">
                <a:solidFill>
                  <a:schemeClr val="bg1"/>
                </a:solidFill>
              </a:rPr>
              <a:t>Packages</a:t>
            </a:r>
            <a:r>
              <a:rPr lang="en-NO" dirty="0">
                <a:solidFill>
                  <a:schemeClr val="bg1"/>
                </a:solidFill>
              </a:rPr>
              <a:t>?</a:t>
            </a:r>
          </a:p>
        </p:txBody>
      </p:sp>
      <p:sp>
        <p:nvSpPr>
          <p:cNvPr id="3" name="Content Placeholder 2">
            <a:extLst>
              <a:ext uri="{FF2B5EF4-FFF2-40B4-BE49-F238E27FC236}">
                <a16:creationId xmlns:a16="http://schemas.microsoft.com/office/drawing/2014/main" id="{8750FD65-B2E7-D53C-0F20-D3805B7E403F}"/>
              </a:ext>
            </a:extLst>
          </p:cNvPr>
          <p:cNvSpPr>
            <a:spLocks noGrp="1"/>
          </p:cNvSpPr>
          <p:nvPr>
            <p:ph idx="1"/>
          </p:nvPr>
        </p:nvSpPr>
        <p:spPr/>
        <p:txBody>
          <a:bodyPr/>
          <a:lstStyle/>
          <a:p>
            <a:r>
              <a:rPr lang="en-GB" b="0" i="0" u="none" strike="noStrike" dirty="0">
                <a:solidFill>
                  <a:schemeClr val="bg1"/>
                </a:solidFill>
                <a:effectLst/>
                <a:latin typeface="Helvetica Neue" panose="02000503000000020004" pitchFamily="2" charset="0"/>
              </a:rPr>
              <a:t>Packages allow to organize modules and scripts into single environment</a:t>
            </a:r>
          </a:p>
          <a:p>
            <a:r>
              <a:rPr lang="en-GB" b="0" i="0" u="none" strike="noStrike" dirty="0">
                <a:solidFill>
                  <a:schemeClr val="bg1"/>
                </a:solidFill>
                <a:effectLst/>
                <a:latin typeface="Helvetica Neue" panose="02000503000000020004" pitchFamily="2" charset="0"/>
              </a:rPr>
              <a:t>These can then easily be distributed and imported by name</a:t>
            </a:r>
          </a:p>
        </p:txBody>
      </p:sp>
      <p:pic>
        <p:nvPicPr>
          <p:cNvPr id="8" name="Picture 7" descr="A screenshot of a computer&#10;&#10;Description automatically generated with medium confidence">
            <a:extLst>
              <a:ext uri="{FF2B5EF4-FFF2-40B4-BE49-F238E27FC236}">
                <a16:creationId xmlns:a16="http://schemas.microsoft.com/office/drawing/2014/main" id="{BFA14E31-13D2-D17B-D9E8-EC6E41DBE8C0}"/>
              </a:ext>
            </a:extLst>
          </p:cNvPr>
          <p:cNvPicPr>
            <a:picLocks noChangeAspect="1"/>
          </p:cNvPicPr>
          <p:nvPr/>
        </p:nvPicPr>
        <p:blipFill>
          <a:blip r:embed="rId2"/>
          <a:stretch>
            <a:fillRect/>
          </a:stretch>
        </p:blipFill>
        <p:spPr>
          <a:xfrm>
            <a:off x="3453285" y="3429000"/>
            <a:ext cx="5285429" cy="2446958"/>
          </a:xfrm>
          <a:prstGeom prst="rect">
            <a:avLst/>
          </a:prstGeom>
        </p:spPr>
      </p:pic>
    </p:spTree>
    <p:extLst>
      <p:ext uri="{BB962C8B-B14F-4D97-AF65-F5344CB8AC3E}">
        <p14:creationId xmlns:p14="http://schemas.microsoft.com/office/powerpoint/2010/main" val="270515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NO" dirty="0">
                <a:solidFill>
                  <a:schemeClr val="bg1"/>
                </a:solidFill>
              </a:rPr>
              <a:t>Example: NumPy</a:t>
            </a:r>
          </a:p>
        </p:txBody>
      </p:sp>
      <p:sp>
        <p:nvSpPr>
          <p:cNvPr id="3" name="Content Placeholder 2">
            <a:extLst>
              <a:ext uri="{FF2B5EF4-FFF2-40B4-BE49-F238E27FC236}">
                <a16:creationId xmlns:a16="http://schemas.microsoft.com/office/drawing/2014/main" id="{8750FD65-B2E7-D53C-0F20-D3805B7E403F}"/>
              </a:ext>
            </a:extLst>
          </p:cNvPr>
          <p:cNvSpPr>
            <a:spLocks noGrp="1"/>
          </p:cNvSpPr>
          <p:nvPr>
            <p:ph idx="1"/>
          </p:nvPr>
        </p:nvSpPr>
        <p:spPr/>
        <p:txBody>
          <a:bodyPr/>
          <a:lstStyle/>
          <a:p>
            <a:r>
              <a:rPr lang="en-GB" dirty="0">
                <a:solidFill>
                  <a:schemeClr val="bg1"/>
                </a:solidFill>
              </a:rPr>
              <a:t>NumPy is a package for Python</a:t>
            </a:r>
          </a:p>
          <a:p>
            <a:r>
              <a:rPr lang="en-GB" dirty="0">
                <a:solidFill>
                  <a:schemeClr val="bg1"/>
                </a:solidFill>
              </a:rPr>
              <a:t>The name is an acronym for "Numeric Python" or "Numerical Python"</a:t>
            </a:r>
          </a:p>
          <a:p>
            <a:r>
              <a:rPr lang="en-GB" dirty="0">
                <a:solidFill>
                  <a:schemeClr val="bg1"/>
                </a:solidFill>
              </a:rPr>
              <a:t>It mostly written in C</a:t>
            </a:r>
            <a:endParaRPr lang="en-NO" dirty="0">
              <a:solidFill>
                <a:schemeClr val="bg1"/>
              </a:solidFill>
            </a:endParaRPr>
          </a:p>
        </p:txBody>
      </p:sp>
      <p:pic>
        <p:nvPicPr>
          <p:cNvPr id="5" name="Picture 4" descr="Text&#10;&#10;Description automatically generated">
            <a:extLst>
              <a:ext uri="{FF2B5EF4-FFF2-40B4-BE49-F238E27FC236}">
                <a16:creationId xmlns:a16="http://schemas.microsoft.com/office/drawing/2014/main" id="{8B7BDA23-4DF9-4F9B-9B7C-05CB1291F24B}"/>
              </a:ext>
            </a:extLst>
          </p:cNvPr>
          <p:cNvPicPr>
            <a:picLocks noChangeAspect="1"/>
          </p:cNvPicPr>
          <p:nvPr/>
        </p:nvPicPr>
        <p:blipFill>
          <a:blip r:embed="rId2"/>
          <a:stretch>
            <a:fillRect/>
          </a:stretch>
        </p:blipFill>
        <p:spPr>
          <a:xfrm>
            <a:off x="1036983" y="3482975"/>
            <a:ext cx="6070600" cy="3009900"/>
          </a:xfrm>
          <a:prstGeom prst="rect">
            <a:avLst/>
          </a:prstGeom>
        </p:spPr>
      </p:pic>
    </p:spTree>
    <p:extLst>
      <p:ext uri="{BB962C8B-B14F-4D97-AF65-F5344CB8AC3E}">
        <p14:creationId xmlns:p14="http://schemas.microsoft.com/office/powerpoint/2010/main" val="2295928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645</Words>
  <Application>Microsoft Macintosh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Helvetica Neue</vt:lpstr>
      <vt:lpstr>Miriam Fixed</vt:lpstr>
      <vt:lpstr>Office Theme</vt:lpstr>
      <vt:lpstr>Group session #3</vt:lpstr>
      <vt:lpstr>Python code structure</vt:lpstr>
      <vt:lpstr>Python module</vt:lpstr>
      <vt:lpstr>Example: Dog class from group session #2</vt:lpstr>
      <vt:lpstr>Isn´t Dog a module?</vt:lpstr>
      <vt:lpstr>Python package</vt:lpstr>
      <vt:lpstr>Python package</vt:lpstr>
      <vt:lpstr>Why Packages?</vt:lpstr>
      <vt:lpstr>Example: NumPy</vt:lpstr>
      <vt:lpstr>Why C? </vt:lpstr>
      <vt:lpstr>Python Package Index (PyPI)</vt:lpstr>
      <vt:lpstr>Python Package Index (PyPI)</vt:lpstr>
      <vt:lpstr>pip</vt:lpstr>
      <vt:lpstr>PowerPoint Presentation</vt:lpstr>
      <vt:lpstr>PowerPoint Presentation</vt:lpstr>
      <vt:lpstr>PowerPoint Presentation</vt:lpstr>
      <vt:lpstr>PowerPoint Presentation</vt:lpstr>
      <vt:lpstr>How to make a more pretty README.md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packages</dc:title>
  <dc:creator>Frida Westby</dc:creator>
  <cp:lastModifiedBy>Frida Westby</cp:lastModifiedBy>
  <cp:revision>18</cp:revision>
  <dcterms:created xsi:type="dcterms:W3CDTF">2022-09-19T05:45:53Z</dcterms:created>
  <dcterms:modified xsi:type="dcterms:W3CDTF">2022-09-19T10:18:39Z</dcterms:modified>
</cp:coreProperties>
</file>