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7" r:id="rId4"/>
    <p:sldId id="1276" r:id="rId5"/>
    <p:sldId id="128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0106"/>
    <a:srgbClr val="000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68112" autoAdjust="0"/>
  </p:normalViewPr>
  <p:slideViewPr>
    <p:cSldViewPr snapToGrid="0">
      <p:cViewPr varScale="1">
        <p:scale>
          <a:sx n="77" d="100"/>
          <a:sy n="77" d="100"/>
        </p:scale>
        <p:origin x="16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34D94-E129-4AB3-8010-981AD3E0D798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48CCA-3916-44C0-89FF-585AC90EE0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902D2-C8B7-4C41-97B9-DA6E41138CE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3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902D2-C8B7-4C41-97B9-DA6E41138CE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149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9448800" y="6492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3F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2CC1993-4A58-5441-BC2A-C02768F05C35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003F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srgbClr val="003F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885714"/>
          </a:xfrm>
          <a:prstGeom prst="rect">
            <a:avLst/>
          </a:prstGeom>
          <a:solidFill>
            <a:srgbClr val="003F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55600" y="1164773"/>
            <a:ext cx="11455400" cy="5092312"/>
          </a:xfrm>
          <a:prstGeom prst="rect">
            <a:avLst/>
          </a:prstGeom>
        </p:spPr>
        <p:txBody>
          <a:bodyPr/>
          <a:lstStyle>
            <a:lvl1pPr>
              <a:defRPr sz="2600" b="1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  <a:lvl2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2pPr>
            <a:lvl3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3pPr>
            <a:lvl4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4pPr>
            <a:lvl5pPr>
              <a:defRPr sz="2400" b="0" i="0" baseline="0"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1" t="57373" b="20356"/>
          <a:stretch>
            <a:fillRect/>
          </a:stretch>
        </p:blipFill>
        <p:spPr>
          <a:xfrm>
            <a:off x="9255451" y="17959"/>
            <a:ext cx="2911149" cy="799648"/>
          </a:xfrm>
          <a:prstGeom prst="rect">
            <a:avLst/>
          </a:prstGeom>
        </p:spPr>
      </p:pic>
      <p:cxnSp>
        <p:nvCxnSpPr>
          <p:cNvPr id="4" name="直线连接符 3"/>
          <p:cNvCxnSpPr/>
          <p:nvPr userDrawn="1"/>
        </p:nvCxnSpPr>
        <p:spPr>
          <a:xfrm>
            <a:off x="0" y="6487620"/>
            <a:ext cx="12192000" cy="4703"/>
          </a:xfrm>
          <a:prstGeom prst="line">
            <a:avLst/>
          </a:prstGeom>
          <a:ln w="19050">
            <a:solidFill>
              <a:srgbClr val="003F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占位符 1"/>
          <p:cNvSpPr>
            <a:spLocks noGrp="1"/>
          </p:cNvSpPr>
          <p:nvPr>
            <p:ph type="title"/>
          </p:nvPr>
        </p:nvSpPr>
        <p:spPr>
          <a:xfrm>
            <a:off x="355600" y="18511"/>
            <a:ext cx="11455400" cy="909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" pitchFamily="18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30E7-8062-4C81-A520-D3E0C0B70FF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B6586-4FF9-44CD-AC42-0FB9943940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E42185-16A5-994E-AC54-575B90926FFE}" type="datetimeFigureOut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2025/4/29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DA2C6A-63A9-8E42-98D9-386480851029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96E0A9-234B-4C8C-9320-8362AF92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" y="360601"/>
            <a:ext cx="1213779" cy="23151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9EB707F-4321-4589-B1E5-79583F57B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398" y="361658"/>
            <a:ext cx="1145541" cy="10945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F60AB1-0C3D-4C1B-9A45-89F4BB47A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5280" y="360601"/>
            <a:ext cx="976532" cy="10996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D4E3D5-59AA-4451-8A96-6FEE3F674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4352" y="1669666"/>
            <a:ext cx="1145541" cy="10996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6F7420A-623F-407B-941B-FC03A9E6D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6897" y="1596512"/>
            <a:ext cx="1251405" cy="1172814"/>
          </a:xfrm>
          <a:prstGeom prst="rect">
            <a:avLst/>
          </a:prstGeom>
        </p:spPr>
      </p:pic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CF480A8B-1151-4ACE-8F80-5B5D56595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895" y="2851076"/>
            <a:ext cx="1422545" cy="142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Q浏览器2025官方下载-QQ浏览器app 最新版本免费使用-应用宝正版安全下载">
            <a:extLst>
              <a:ext uri="{FF2B5EF4-FFF2-40B4-BE49-F238E27FC236}">
                <a16:creationId xmlns:a16="http://schemas.microsoft.com/office/drawing/2014/main" id="{E03F89F0-093A-4A28-9D73-6AB5C0FE9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8" t="10992" r="5779" b="4674"/>
          <a:stretch/>
        </p:blipFill>
        <p:spPr bwMode="auto">
          <a:xfrm>
            <a:off x="10466897" y="2977858"/>
            <a:ext cx="1218822" cy="117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B46614F-AE57-46A4-9A5A-C3094BA8CD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03166" y="4355371"/>
            <a:ext cx="1068587" cy="102541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DAA8231-3F1F-463C-A5C8-93435B176D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92181" y="4355371"/>
            <a:ext cx="1293597" cy="1025412"/>
          </a:xfrm>
          <a:prstGeom prst="rect">
            <a:avLst/>
          </a:prstGeom>
        </p:spPr>
      </p:pic>
      <p:sp>
        <p:nvSpPr>
          <p:cNvPr id="42" name="箭头: 右 41">
            <a:extLst>
              <a:ext uri="{FF2B5EF4-FFF2-40B4-BE49-F238E27FC236}">
                <a16:creationId xmlns:a16="http://schemas.microsoft.com/office/drawing/2014/main" id="{9A43E836-C139-48CF-8844-885C8D1D5491}"/>
              </a:ext>
            </a:extLst>
          </p:cNvPr>
          <p:cNvSpPr/>
          <p:nvPr/>
        </p:nvSpPr>
        <p:spPr>
          <a:xfrm>
            <a:off x="3023332" y="49705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B2A8086-C596-4157-BA2A-FCD40D1BEDA2}"/>
              </a:ext>
            </a:extLst>
          </p:cNvPr>
          <p:cNvSpPr txBox="1"/>
          <p:nvPr/>
        </p:nvSpPr>
        <p:spPr>
          <a:xfrm>
            <a:off x="9402452" y="5738905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不同的</a:t>
            </a:r>
            <a:r>
              <a:rPr lang="en-US" altLang="zh-CN" sz="2400" b="1" dirty="0">
                <a:solidFill>
                  <a:schemeClr val="accent1"/>
                </a:solidFill>
              </a:rPr>
              <a:t>APP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0F460F-57D8-4941-8669-9C77539B83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48" y="3459986"/>
            <a:ext cx="1249684" cy="2630287"/>
          </a:xfrm>
          <a:prstGeom prst="rect">
            <a:avLst/>
          </a:prstGeom>
        </p:spPr>
      </p:pic>
      <p:pic>
        <p:nvPicPr>
          <p:cNvPr id="8" name="Picture 4" descr="小米香港Xiaomi Hong Kong">
            <a:extLst>
              <a:ext uri="{FF2B5EF4-FFF2-40B4-BE49-F238E27FC236}">
                <a16:creationId xmlns:a16="http://schemas.microsoft.com/office/drawing/2014/main" id="{D754CB4E-893B-41A4-BC60-38587B280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583" y="3590386"/>
            <a:ext cx="1076698" cy="107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華為- 維基百科，自由的百科全書">
            <a:extLst>
              <a:ext uri="{FF2B5EF4-FFF2-40B4-BE49-F238E27FC236}">
                <a16:creationId xmlns:a16="http://schemas.microsoft.com/office/drawing/2014/main" id="{754FB623-66F6-4BDD-9987-F264E791A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288" y="3739962"/>
            <a:ext cx="825734" cy="83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榮耀香港HONOR Hong Kong">
            <a:extLst>
              <a:ext uri="{FF2B5EF4-FFF2-40B4-BE49-F238E27FC236}">
                <a16:creationId xmlns:a16="http://schemas.microsoft.com/office/drawing/2014/main" id="{83FD12CC-BF14-4D70-A3FE-E36DD1DB0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8" b="33226"/>
          <a:stretch/>
        </p:blipFill>
        <p:spPr bwMode="auto">
          <a:xfrm>
            <a:off x="5808095" y="4905529"/>
            <a:ext cx="1697674" cy="61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PO">
            <a:extLst>
              <a:ext uri="{FF2B5EF4-FFF2-40B4-BE49-F238E27FC236}">
                <a16:creationId xmlns:a16="http://schemas.microsoft.com/office/drawing/2014/main" id="{673042AC-0F9D-417F-AC50-10E3A88F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643" y="4923707"/>
            <a:ext cx="735024" cy="73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全球最大智能手机制造商：三星电子Samsung Electronics Co., Ltd.(SMSN) | 美股之家">
            <a:extLst>
              <a:ext uri="{FF2B5EF4-FFF2-40B4-BE49-F238E27FC236}">
                <a16:creationId xmlns:a16="http://schemas.microsoft.com/office/drawing/2014/main" id="{2126EB40-6CB7-44B0-8B08-429EC4F2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98" y="6002492"/>
            <a:ext cx="1080314" cy="80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43006A-12CB-049B-87A5-4CE939A50F08}"/>
              </a:ext>
            </a:extLst>
          </p:cNvPr>
          <p:cNvSpPr txBox="1"/>
          <p:nvPr/>
        </p:nvSpPr>
        <p:spPr>
          <a:xfrm>
            <a:off x="1676139" y="1196401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2E309E-7060-DA5E-2229-A6926B345110}"/>
              </a:ext>
            </a:extLst>
          </p:cNvPr>
          <p:cNvSpPr txBox="1"/>
          <p:nvPr/>
        </p:nvSpPr>
        <p:spPr>
          <a:xfrm>
            <a:off x="1502770" y="4980673"/>
            <a:ext cx="123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BF125DDD-3FC2-F365-EEB6-C70C9644DDE8}"/>
              </a:ext>
            </a:extLst>
          </p:cNvPr>
          <p:cNvSpPr/>
          <p:nvPr/>
        </p:nvSpPr>
        <p:spPr>
          <a:xfrm>
            <a:off x="2945825" y="11850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 descr="Apple Logo PNG Vectors Free Download">
            <a:extLst>
              <a:ext uri="{FF2B5EF4-FFF2-40B4-BE49-F238E27FC236}">
                <a16:creationId xmlns:a16="http://schemas.microsoft.com/office/drawing/2014/main" id="{1B629EA8-D4A7-6FA6-F173-AFF4E20A9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510" y="575266"/>
            <a:ext cx="1761834" cy="17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7BD3096A-E3B9-6A88-A517-FBB70432FF57}"/>
              </a:ext>
            </a:extLst>
          </p:cNvPr>
          <p:cNvSpPr/>
          <p:nvPr/>
        </p:nvSpPr>
        <p:spPr>
          <a:xfrm>
            <a:off x="7300442" y="12138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E00D593-8CB4-9FC6-5DB9-21086A7EF640}"/>
              </a:ext>
            </a:extLst>
          </p:cNvPr>
          <p:cNvSpPr/>
          <p:nvPr/>
        </p:nvSpPr>
        <p:spPr>
          <a:xfrm>
            <a:off x="7576806" y="504890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9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442D70E-3182-482D-A28E-97249CC57184}"/>
              </a:ext>
            </a:extLst>
          </p:cNvPr>
          <p:cNvSpPr txBox="1"/>
          <p:nvPr/>
        </p:nvSpPr>
        <p:spPr>
          <a:xfrm>
            <a:off x="1358019" y="612040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CPU</a:t>
            </a:r>
            <a:r>
              <a:rPr lang="zh-CN" altLang="en-US" b="1" dirty="0">
                <a:solidFill>
                  <a:schemeClr val="accent1"/>
                </a:solidFill>
              </a:rPr>
              <a:t>调度器：调度规则 </a:t>
            </a:r>
            <a:r>
              <a:rPr lang="en-US" altLang="zh-CN" b="1" dirty="0">
                <a:solidFill>
                  <a:schemeClr val="accent1"/>
                </a:solidFill>
              </a:rPr>
              <a:t>XXX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C1896-6F6E-478B-BA7C-03D01DA494EB}"/>
              </a:ext>
            </a:extLst>
          </p:cNvPr>
          <p:cNvSpPr txBox="1"/>
          <p:nvPr/>
        </p:nvSpPr>
        <p:spPr>
          <a:xfrm>
            <a:off x="1358018" y="1153739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频率调节器：调节规则 </a:t>
            </a:r>
            <a:r>
              <a:rPr lang="en-US" altLang="zh-CN" b="1" dirty="0">
                <a:solidFill>
                  <a:schemeClr val="accent1"/>
                </a:solidFill>
              </a:rPr>
              <a:t>XXX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7AFCD-AE07-4FE7-ABF7-89FD26EABA21}"/>
              </a:ext>
            </a:extLst>
          </p:cNvPr>
          <p:cNvSpPr txBox="1"/>
          <p:nvPr/>
        </p:nvSpPr>
        <p:spPr>
          <a:xfrm>
            <a:off x="1358018" y="16954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优先级：进程分组、前后台的划分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DF8634-132D-47CD-A310-BC6313C79DD6}"/>
              </a:ext>
            </a:extLst>
          </p:cNvPr>
          <p:cNvSpPr txBox="1"/>
          <p:nvPr/>
        </p:nvSpPr>
        <p:spPr>
          <a:xfrm>
            <a:off x="5005170" y="1063472"/>
            <a:ext cx="4682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持续采集 </a:t>
            </a:r>
            <a:r>
              <a:rPr lang="en-US" altLang="zh-CN" b="1" dirty="0">
                <a:solidFill>
                  <a:schemeClr val="accent1"/>
                </a:solidFill>
              </a:rPr>
              <a:t>CPU</a:t>
            </a:r>
            <a:r>
              <a:rPr lang="zh-CN" altLang="en-US" b="1" dirty="0">
                <a:solidFill>
                  <a:schemeClr val="accent1"/>
                </a:solidFill>
              </a:rPr>
              <a:t>、</a:t>
            </a:r>
            <a:r>
              <a:rPr lang="en-US" altLang="zh-CN" b="1" dirty="0">
                <a:solidFill>
                  <a:schemeClr val="accent1"/>
                </a:solidFill>
              </a:rPr>
              <a:t>I/O</a:t>
            </a:r>
            <a:r>
              <a:rPr lang="zh-CN" altLang="en-US" b="1" dirty="0">
                <a:solidFill>
                  <a:schemeClr val="accent1"/>
                </a:solidFill>
              </a:rPr>
              <a:t>、缓存命中、温度等指标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4C63F1-F6E0-477E-B3F7-46D236775E46}"/>
              </a:ext>
            </a:extLst>
          </p:cNvPr>
          <p:cNvSpPr txBox="1"/>
          <p:nvPr/>
        </p:nvSpPr>
        <p:spPr>
          <a:xfrm>
            <a:off x="2578960" y="281094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激进或保守</a:t>
            </a:r>
          </a:p>
        </p:txBody>
      </p:sp>
      <p:pic>
        <p:nvPicPr>
          <p:cNvPr id="10" name="Picture 2" descr="undefined">
            <a:extLst>
              <a:ext uri="{FF2B5EF4-FFF2-40B4-BE49-F238E27FC236}">
                <a16:creationId xmlns:a16="http://schemas.microsoft.com/office/drawing/2014/main" id="{65B76BA2-C1C6-4A19-A462-BBEED8D7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1" y="3921001"/>
            <a:ext cx="6170827" cy="12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23E62E-9AF2-4DEB-AD52-986510170BEA}"/>
              </a:ext>
            </a:extLst>
          </p:cNvPr>
          <p:cNvSpPr txBox="1"/>
          <p:nvPr/>
        </p:nvSpPr>
        <p:spPr>
          <a:xfrm>
            <a:off x="950614" y="34577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游戏模式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D329B4-3D8B-41CE-9403-196F308F3F4D}"/>
              </a:ext>
            </a:extLst>
          </p:cNvPr>
          <p:cNvSpPr txBox="1"/>
          <p:nvPr/>
        </p:nvSpPr>
        <p:spPr>
          <a:xfrm>
            <a:off x="4356347" y="35152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待机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40D87-4002-4355-B393-B18FBD1C01C4}"/>
              </a:ext>
            </a:extLst>
          </p:cNvPr>
          <p:cNvSpPr txBox="1"/>
          <p:nvPr/>
        </p:nvSpPr>
        <p:spPr>
          <a:xfrm>
            <a:off x="10285515" y="10634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根据指标调度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02C2E6-BE06-4178-846C-A15862F7DA97}"/>
              </a:ext>
            </a:extLst>
          </p:cNvPr>
          <p:cNvSpPr txBox="1"/>
          <p:nvPr/>
        </p:nvSpPr>
        <p:spPr>
          <a:xfrm>
            <a:off x="2282567" y="557452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big.LITTLE</a:t>
            </a:r>
            <a:r>
              <a:rPr lang="zh-CN" altLang="en-US" b="1" dirty="0">
                <a:solidFill>
                  <a:schemeClr val="accent1"/>
                </a:solidFill>
              </a:rPr>
              <a:t>架构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2A33E1A-AAC9-47DC-958A-7F527BB51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965" y="2810946"/>
            <a:ext cx="1038225" cy="8667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A29CBAFD-A9B4-459E-BFE6-40F68F946537}"/>
              </a:ext>
            </a:extLst>
          </p:cNvPr>
          <p:cNvSpPr txBox="1"/>
          <p:nvPr/>
        </p:nvSpPr>
        <p:spPr>
          <a:xfrm>
            <a:off x="8609399" y="2995612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LLM</a:t>
            </a:r>
            <a:r>
              <a:rPr lang="zh-CN" altLang="en-US" b="1" dirty="0">
                <a:solidFill>
                  <a:schemeClr val="accent1"/>
                </a:solidFill>
              </a:rPr>
              <a:t>的强理解能力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ECFC5A-CBAE-4AD8-9D8B-DD758D8DEEE1}"/>
              </a:ext>
            </a:extLst>
          </p:cNvPr>
          <p:cNvSpPr txBox="1"/>
          <p:nvPr/>
        </p:nvSpPr>
        <p:spPr>
          <a:xfrm>
            <a:off x="8746582" y="3403172"/>
            <a:ext cx="3095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当前设备的指标信息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当前设备的硬件条件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当前运行的</a:t>
            </a:r>
            <a:r>
              <a:rPr lang="en-US" altLang="zh-CN" b="1" dirty="0">
                <a:solidFill>
                  <a:schemeClr val="accent1"/>
                </a:solidFill>
              </a:rPr>
              <a:t>app</a:t>
            </a:r>
            <a:r>
              <a:rPr lang="zh-CN" altLang="en-US" b="1" dirty="0">
                <a:solidFill>
                  <a:schemeClr val="accent1"/>
                </a:solidFill>
              </a:rPr>
              <a:t>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设备运行的日志信息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b="1" dirty="0">
                <a:solidFill>
                  <a:schemeClr val="accent1"/>
                </a:solidFill>
              </a:rPr>
              <a:t>。。。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EA7FF98-52AE-4184-8B19-D4B0E6B701BF}"/>
              </a:ext>
            </a:extLst>
          </p:cNvPr>
          <p:cNvSpPr/>
          <p:nvPr/>
        </p:nvSpPr>
        <p:spPr>
          <a:xfrm>
            <a:off x="4546738" y="1113387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2718EC5-E041-4C2D-8411-226A4E2A8763}"/>
              </a:ext>
            </a:extLst>
          </p:cNvPr>
          <p:cNvSpPr/>
          <p:nvPr/>
        </p:nvSpPr>
        <p:spPr>
          <a:xfrm>
            <a:off x="9834330" y="1113387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9A932C6-EC55-4070-816B-9607BE07EB7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058610" y="3151784"/>
            <a:ext cx="621216" cy="49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D1EB96-5852-4E51-8F19-68A3E8410926}"/>
              </a:ext>
            </a:extLst>
          </p:cNvPr>
          <p:cNvCxnSpPr>
            <a:cxnSpLocks/>
          </p:cNvCxnSpPr>
          <p:nvPr/>
        </p:nvCxnSpPr>
        <p:spPr>
          <a:xfrm>
            <a:off x="3748135" y="3180278"/>
            <a:ext cx="608212" cy="462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7D15F5D-A433-4DC4-A437-FBFC89343386}"/>
              </a:ext>
            </a:extLst>
          </p:cNvPr>
          <p:cNvSpPr/>
          <p:nvPr/>
        </p:nvSpPr>
        <p:spPr>
          <a:xfrm rot="5400000">
            <a:off x="9471609" y="5068380"/>
            <a:ext cx="455940" cy="269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CA93FD-ED47-497F-8BA7-671CFFA936EB}"/>
              </a:ext>
            </a:extLst>
          </p:cNvPr>
          <p:cNvSpPr txBox="1"/>
          <p:nvPr/>
        </p:nvSpPr>
        <p:spPr>
          <a:xfrm>
            <a:off x="8934083" y="55257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更为合适的调度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4AFFB7-174B-882C-B484-C3AB2B4DC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" y="306712"/>
            <a:ext cx="1249684" cy="263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8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80645" y="-18153"/>
            <a:ext cx="12272644" cy="700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</a:rPr>
              <a:t>Problem: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面向移动端资源的智能原生调度方法</a:t>
            </a:r>
            <a:endParaRPr kumimoji="0" lang="zh-CN" altLang="en-US" sz="1600" b="1" i="0" u="none" strike="noStrike" kern="1200" cap="none" spc="0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输入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使用手机过程中的系统环境信息、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app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信息、需要的帧率、网络信息和日志等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输出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更适配使用场景的手机调度规则以及具体的调度信息。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意义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突破传统由开发者手动设计的调度规则限制，实现了智能生成和实时动态优化，提升了调度精度与用户体验</a:t>
            </a:r>
            <a:r>
              <a:rPr lang="zh-CN" altLang="en-US" sz="1600" b="0" i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</a:rPr>
              <a:t>SoA &amp; Limitations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L1: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针对不同使用场景手动设计调度规则，需要开发者投入大量时间和精力来收集场景特征、分析性能瓶颈，并反复迭代优化</a:t>
            </a:r>
            <a:r>
              <a:rPr lang="zh-CN" altLang="en-US" sz="1600" dirty="0">
                <a:solidFill>
                  <a:prstClr val="black"/>
                </a:solidFill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。随着场景数量增加，这些手工规则不仅更新周期长，还易产生规则冲突和过期失效，难以快速响应新应用和新硬件平台的需求。</a:t>
            </a:r>
            <a:endParaRPr lang="zh-CN" altLang="en-US" sz="1600" dirty="0">
              <a:solidFill>
                <a:prstClr val="black"/>
              </a:solidFill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L2: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现有基于规则的方法高度依赖预定义的系统指标阈值，只能监测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利用率、内存占用等系统环境信息，却没有考虑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app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需要的帧率、网络信息等，导致用户体验下降</a:t>
            </a:r>
            <a:r>
              <a:rPr lang="zh-CN" altLang="en-US" sz="1600" dirty="0">
                <a:solidFill>
                  <a:prstClr val="black"/>
                </a:solidFill>
                <a:ea typeface="FZXiaoBiaoSong-B05S" panose="02010601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Opportunity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O1-&gt;L1: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观察到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的强大生成能力，智能生成和优化移动端特定场景的调度策略，而无需开发者手动设计。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O2-&gt;L2: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通过对系统环境信息、应用场景、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APP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信息、日志等信息同时理解后，可以生成更为合适的调度策略。随着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调用工具的发展，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可以对多维信息理解后，调用最为合适的</a:t>
            </a:r>
            <a:r>
              <a:rPr lang="zh-CN" altLang="en-US" sz="16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调度工具（调度模型、调度参数）对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移动设备进行调度配置。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Challenges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C1-&gt;O1: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如何生成能够部署在移动设备上的调度策略，并且满足移动设备调度的实际需求？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C2-&gt;O2:</a:t>
            </a:r>
            <a:r>
              <a:rPr lang="zh-CN" altLang="en-US" sz="1600" dirty="0">
                <a:solidFill>
                  <a:prstClr val="black"/>
                </a:solidFill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实时调度配置的能力，如何设计一个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调用工具的一个范式，同时满足移动设备调度的实时性和准确性的需求。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b="1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Model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M1-&gt;C1: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通过预定义调度策略的格式、粒度后，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在离线阶段生成默认的调度配置空间，由在线阶段动态调整配置。</a:t>
            </a:r>
            <a:endParaRPr lang="en-US" altLang="zh-CN" sz="16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M2-&gt;C2: 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在线阶段，根据离线阶段生成的默认配置集，生成调度的规则集，通过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RL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不断进行反馈更新。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ZXiaoBiaoSong-B05S" panose="02010601030101010101" pitchFamily="2" charset="-122"/>
              <a:ea typeface="FZXiaoBiaoSong-B05S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730252"/>
              </p:ext>
            </p:extLst>
          </p:nvPr>
        </p:nvGraphicFramePr>
        <p:xfrm>
          <a:off x="7845692" y="0"/>
          <a:ext cx="4346307" cy="990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6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移动端资源调度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仅基于系统环境信息调度</a:t>
                      </a:r>
                      <a:endParaRPr lang="en-US" altLang="zh-CN" sz="11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基于多维信息调度</a:t>
                      </a:r>
                      <a:endParaRPr lang="en-US" altLang="zh-CN" sz="11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调度策略手动设计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Android</a:t>
                      </a: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原生系统，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[1,2]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[3,4,5,6,7]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调度策略自动生成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[8</a:t>
                      </a: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，</a:t>
                      </a: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9]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Ours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000" y="986155"/>
            <a:ext cx="11860530" cy="15260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L1: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针对不同使用场景手动设计调度规则，需要开发者投入大量时间和精力来收集场景特征、分析性能瓶颈，并反复迭代优化</a:t>
            </a:r>
            <a:r>
              <a:rPr lang="zh-CN" altLang="en-US" sz="1600" dirty="0">
                <a:solidFill>
                  <a:prstClr val="black"/>
                </a:solidFill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。随着场景数量增加，这些手工规则不仅更新周期长，还易产生规则冲突和过期失效，难以快速响应新应用和新硬件平台的需求。</a:t>
            </a:r>
            <a:endParaRPr lang="zh-CN" altLang="en-US" sz="1600" dirty="0">
              <a:solidFill>
                <a:prstClr val="black"/>
              </a:solidFill>
              <a:ea typeface="FZXiaoBiaoSong-B05S" panose="02010601030101010101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L2: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现有基于规则的方法高度依赖预定义的系统指标阈值，只能监测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利用率、内存占用等系统环境信息，却没有考虑</a:t>
            </a:r>
            <a:r>
              <a:rPr lang="en-US" altLang="zh-CN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app</a:t>
            </a:r>
            <a:r>
              <a:rPr lang="zh-CN" altLang="en-US" sz="16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ZXiaoBiaoSong-B05S" panose="02010601030101010101" pitchFamily="2" charset="-122"/>
                <a:ea typeface="FZXiaoBiaoSong-B05S" panose="02010601030101010101" pitchFamily="2" charset="-122"/>
                <a:cs typeface="Times New Roman" panose="02020603050405020304" pitchFamily="18" charset="0"/>
                <a:sym typeface="+mn-ea"/>
              </a:rPr>
              <a:t>需要的帧率、网络信息等，导致用户体验下降</a:t>
            </a:r>
            <a:r>
              <a:rPr lang="zh-CN" altLang="en-US" sz="1600" dirty="0">
                <a:solidFill>
                  <a:prstClr val="black"/>
                </a:solidFill>
                <a:ea typeface="FZXiaoBiaoSong-B05S" panose="02010601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 txBox="1"/>
          <p:nvPr/>
        </p:nvSpPr>
        <p:spPr>
          <a:xfrm>
            <a:off x="-6985" y="0"/>
            <a:ext cx="12192000" cy="828040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000" b="1" dirty="0">
                <a:solidFill>
                  <a:prstClr val="whit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4800" b="1" dirty="0">
                <a:solidFill>
                  <a:prstClr val="whit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SOA &amp; limitations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431300" y="3895842"/>
            <a:ext cx="9529445" cy="29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 ATC'20 - End the Senseless Killing: Improving Memory Management for Mobile Operating Systems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[2] HotStorage'19 - Mismatched memory management of Android smartphones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[3] APSys'21 -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SmartOS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Towards Automated Learning and User-Adaptive Resource Allocation in Operating Systems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 ATC'20 - Acclaim: Adaptive Memory Reclaim to Improve User Experience in Android Systems 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[5] ACM TACO'25-An Intelligent Scheduling Approach on Mobile OS for Optimizing UI Smoothness and Power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[6] ASPLOS'23-Towards a Machine Learning-Assisted Kernel with Lake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[7] TMC'2024-QoS-Aware Power Management via Scheduling and Governing Co-Optimization on  Mobile Devices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[8] HOTOS'21-Toward reconfigurable kernel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datapaths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with learned optimizations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[9] ASPLOS'23-A Prediction System Service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B50A70D-528D-672A-1A05-4FB054952F0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0327535"/>
              </p:ext>
            </p:extLst>
          </p:nvPr>
        </p:nvGraphicFramePr>
        <p:xfrm>
          <a:off x="2568697" y="2670329"/>
          <a:ext cx="6987132" cy="126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5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移动端资源调度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 仅基于系统环境信息调度</a:t>
                      </a:r>
                      <a:endParaRPr lang="en-US" altLang="zh-CN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（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CPU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利用率、内存信息）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基于多维信息调度</a:t>
                      </a:r>
                      <a:endParaRPr lang="en-US" altLang="zh-CN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（应用场景、</a:t>
                      </a:r>
                      <a:r>
                        <a:rPr lang="en-US" altLang="zh-CN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APP</a:t>
                      </a:r>
                      <a:r>
                        <a:rPr lang="zh-CN" altLang="en-US" sz="1200" b="1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信息、日志等）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调度策略手动设计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Android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原生系统，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[1,2]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[3,4,5,6,7]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调度策略自动生成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[8</a:t>
                      </a:r>
                      <a:r>
                        <a:rPr lang="zh-CN" altLang="en-US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，</a:t>
                      </a: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9]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Ours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3*89"/>
  <p:tag name="TABLE_ENDDRAG_RECT" val="479*3*453*8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3*89"/>
  <p:tag name="TABLE_ENDDRAG_RECT" val="479*3*453*8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836</Words>
  <Application>Microsoft Office PowerPoint</Application>
  <PresentationFormat>宽屏</PresentationFormat>
  <Paragraphs>69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FZXiaoBiaoSong-B05S</vt:lpstr>
      <vt:lpstr>等线</vt:lpstr>
      <vt:lpstr>等线 Light</vt:lpstr>
      <vt:lpstr>微软雅黑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张雪涵</dc:creator>
  <cp:lastModifiedBy>fmy</cp:lastModifiedBy>
  <cp:revision>67</cp:revision>
  <dcterms:created xsi:type="dcterms:W3CDTF">2025-02-25T01:44:00Z</dcterms:created>
  <dcterms:modified xsi:type="dcterms:W3CDTF">2025-04-29T10:10:40Z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57F3E160D9984C9FB1D32B5A6E9776D7_13</vt:lpwstr>
  </property>
  <property fmtid="{D5CDD505-2E9C-101B-9397-08002B2CF9AE}" pid="3" name="KSOProductBuildVer">
    <vt:lpwstr>2052-12.1.0.20784</vt:lpwstr>
  </property>
</Properties>
</file>