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3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4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6.xml" ContentType="application/vnd.openxmlformats-officedocument.presentationml.notesSlide+xml"/>
  <Override PartName="/ppt/tags/tag50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tags/tag51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1523" r:id="rId2"/>
    <p:sldId id="1632" r:id="rId3"/>
    <p:sldId id="1558" r:id="rId4"/>
    <p:sldId id="1635" r:id="rId5"/>
    <p:sldId id="1634" r:id="rId6"/>
    <p:sldId id="1637" r:id="rId7"/>
    <p:sldId id="1643" r:id="rId8"/>
    <p:sldId id="1636" r:id="rId9"/>
    <p:sldId id="1633" r:id="rId10"/>
    <p:sldId id="1638" r:id="rId11"/>
    <p:sldId id="1640" r:id="rId12"/>
    <p:sldId id="1641" r:id="rId13"/>
    <p:sldId id="256" r:id="rId14"/>
    <p:sldId id="1644" r:id="rId15"/>
    <p:sldId id="1645" r:id="rId16"/>
    <p:sldId id="1647" r:id="rId17"/>
    <p:sldId id="1648" r:id="rId18"/>
    <p:sldId id="1649" r:id="rId19"/>
    <p:sldId id="1656" r:id="rId20"/>
    <p:sldId id="1657" r:id="rId21"/>
    <p:sldId id="1660" r:id="rId22"/>
    <p:sldId id="1661" r:id="rId23"/>
    <p:sldId id="1663" r:id="rId24"/>
    <p:sldId id="1652" r:id="rId25"/>
    <p:sldId id="1653" r:id="rId26"/>
    <p:sldId id="1654" r:id="rId27"/>
    <p:sldId id="1655" r:id="rId28"/>
    <p:sldId id="943" r:id="rId29"/>
    <p:sldId id="1642" r:id="rId30"/>
    <p:sldId id="1664" r:id="rId31"/>
    <p:sldId id="1665" r:id="rId32"/>
    <p:sldId id="1666" r:id="rId33"/>
    <p:sldId id="1667" r:id="rId34"/>
    <p:sldId id="1639" r:id="rId35"/>
    <p:sldId id="1668" r:id="rId36"/>
    <p:sldId id="1669" r:id="rId37"/>
    <p:sldId id="1670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my" initials="f" lastIdx="1" clrIdx="0">
    <p:extLst>
      <p:ext uri="{19B8F6BF-5375-455C-9EA6-DF929625EA0E}">
        <p15:presenceInfo xmlns:p15="http://schemas.microsoft.com/office/powerpoint/2012/main" userId="fm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09:40:40.836"/>
    </inkml:context>
    <inkml:brush xml:id="br0">
      <inkml:brushProperty name="width" value="0.05" units="cm"/>
      <inkml:brushProperty name="height" value="0.05" units="cm"/>
      <inkml:brushProperty name="color" value="#F2F2F2"/>
      <inkml:brushProperty name="ignorePressure" value="1"/>
    </inkml:brush>
  </inkml:definitions>
  <inkml:trace contextRef="#ctx0" brushRef="#br0">903 114,'-30'4,"1"0,-42 13,139-60,-44 28,-56 37,4-5,20-13,-1 1,1 1,0-1,0 1,0 1,-10 11,18-18,0 0,0 0,0 1,0-1,0 0,0 0,0 0,1 1,-1-1,0 0,0 0,0 0,0 1,0-1,0 0,1 0,-1 0,0 0,0 1,0-1,1 0,-1 0,0 0,0 0,0 0,1 0,-1 0,0 0,0 0,1 0,-1 0,0 1,0-1,0 0,1-1,-1 1,0 0,0 0,1 0,-1 0,0 0,0 0,0 0,1 0,-1 0,0 0,0 0,0-1,1 1,-1 0,0 0,0 0,0 0,1-1,16-4,2-4,1 0,0 1,0 1,1 1,-1 1,1 0,1 2,-1 0,0 2,39 1,-59 0,-1 0,1 0,0 0,-1 0,1 0,0 0,-1 0,1 0,0 0,-1 1,1-1,0 0,-1 0,1 1,-1-1,1 0,0 0,-1 1,1-1,-1 1,1-1,-1 1,1-1,-1 1,1-1,-1 1,0-1,1 1,-1-1,0 1,1 0,-1-1,0 1,0-1,0 1,0 0,1-1,-1 2,-1 0,0 0,0 0,0 0,0 0,0 0,0 0,0 0,-1-1,1 1,-1 0,1-1,-3 2,1 1,-1-1,0 0,0 0,0 0,0 0,-1-1,1 0,-1 0,1 0,-1 0,-9 1,14-3,-1 0,0 0,1 0,-1 0,1 0,-1 0,1 0,-1-1,1 1,-1 0,1 0,0-1,-1 1,1 0,-1-1,1 1,0-1,-1 1,1 0,0-1,-1 1,1-1,0 1,0-1,-1 1,1-1,0 1,0-1,0 1,0-1,0 1,-1-1,1 1,0-1,0 1,0-1,1 1,-1-1,0 1,0-1,0 0,0 1,0-1,1 1,-1 0,0-1,0 1,1-1,-1 1,0-1,1 1,-1 0,0-1,1 1,-1-1,1 1,-1 0,1 0,0-1,27-24,-26 23,1 1,0 0,0-1,0 1,0 0,0 1,0-1,0 0,0 1,0 0,0-1,1 1,-1 1,0-1,0 0,0 1,0 0,0-1,0 1,0 0,0 1,0-1,0 0,-1 1,1 0,0-1,3 5,11 4,-16-10,1 1,-1 0,1-1,-1 1,1-1,-1 1,1-1,-1 1,1-1,-1 0,1 0,0 0,-1 0,1 0,-1 0,1-1,-1 1,1 0,-1-1,1 1,-1-1,1 0,1-1,1 0,-1-1,0 1,0-1,0 0,0 0,-1 0,1-1,-1 1,2-4,1-3,0 1,-1-1,0 0,-1 0,0 0,2-14,-5 23,1 0,-1 1,0-1,1 0,-1 1,0-1,0 0,0 1,0-1,0 0,0 0,0 1,0-1,0 0,0 0,0 1,0-1,-1 0,1 1,0-1,0 0,-1 1,1-1,0 0,-1 1,1-1,-1 1,1-1,-1 1,1-1,-1 1,1-1,-2 0,-18 16,-16 35,31-40,-1-1,0 1,0-1,-1 0,-1-1,-8 9,15-15,-1-1,0 1,0-1,0 0,0 1,0-1,0 0,0 0,0 0,-1-1,1 1,0 0,0-1,-1 1,1-1,-1 0,1 0,0 0,-1 0,1 0,0-1,-1 1,1-1,0 1,0-1,-1 0,1 0,0 0,0 0,0 0,0 0,0-1,0 1,0-1,1 0,-3-1,1-1,0 1,0-1,0 0,0-1,1 1,-1 0,1-1,0 1,1-1,-1 0,1 0,0 1,0-1,-1-7,2 11,0-1,0 1,0-1,1 0,-1 1,0-1,0 1,1-1,-1 1,1-1,-1 1,1-1,0 1,0 0,-1-1,1 1,0 0,0 0,0-1,1 1,-1 0,0 0,0 0,0 0,1 1,-1-1,1 0,-1 1,0-1,1 0,-1 1,1 0,-1-1,1 1,0 0,-1 0,1 0,-1 0,1 0,-1 0,1 0,-1 0,1 1,-1-1,1 1,-1-1,3 1,-1 1,1-1,-1 0,1 1,-1-1,0 1,1 0,-1 0,0 0,0 1,0-1,-1 1,1-1,3 5,21 18,-26-25,-1 0,1 1,0-1,-1 1,1-1,0 0,-1 0,1 1,0-1,0 0,0 0,-1 0,1 0,0 0,0 0,-1 0,1 0,0 0,0 0,-1 0,1-1,0 1,0 0,-1-1,1 1,0 0,-1-1,1 1,0-1,-1 1,1-1,-1 1,1-1,0 1,-1-1,0 0,1 1,-1-1,1 0,-1 1,0-1,1 0,-1 1,0-1,0-1,0 2,1 0,-1 0,0-1,0 1,0 0,0 0,0-1,0 1,0 0,0-1,0 1,0 0,0 0,0-1,0 1,0 0,0 0,0-1,-1 1,1 0,0 0,0-1,0 1,0 0,0 0,-1 0,1-1,0 1,0 0,0 0,-1 0,1 0,0-1,0 1,0 0,-1 0,1 0,0 0,0 0,-1 0,-1 0,1 0,-1 1,1-1,0 1,-1 0,1 0,-1-1,1 1,0 0,0 0,0 0,-1 0,1 0,-1 2,-23 26,1 0,1 2,-19 36,19-31,-49 62,71-97,1 0,-1 0,1 0,-1 0,1 0,-1-1,0 1,0 0,1-1,-1 1,0 0,0-1,0 1,0-1,1 1,-1-1,0 1,0-1,0 0,0 0,0 1,0-1,0 0,0 0,0 0,0 0,-2 0,2-1,0 0,0 0,1 0,-1-1,0 1,0 0,1 0,-1 0,1-1,-1 1,1 0,0-1,-1 1,1 0,0-1,0 1,0-2,3-68,-2 67,3-35,1 1,3 0,1 1,14-38,-15 58,-10 30,-12 29,-28 40,38-75,-1 0,0 0,0 0,-1 0,0-1,0 0,0-1,-12 9,17-13,0-1,1 1,-1 0,0-1,0 0,0 1,1-1,-1 1,0-1,0 0,0 1,0-1,0 0,0 0,0 0,0 0,0 0,1 0,-1 0,0 0,0 0,0 0,0-1,0 1,0 0,0 0,0-1,1 1,-1-1,0 1,0-1,1 1,-1-1,0 0,0 1,1-1,-1 0,1 1,-1-1,1 0,-1 0,1 1,-1-3,-11-10,11 13,0-1,0 1,0 0,0 0,1 0,-1 0,0 0,0 0,0 0,0 0,0 0,0 0,0 1,0-1,0 0,0 1,1-1,-1 0,0 1,0-1,0 1,1-1,-1 1,0 0,1-1,-1 1,0 0,-25 26,16-17,9-8,0-1,0 1,-1-1,1 0,-1 1,1-1,-1 0,0 0,1 0,-1 0,0 0,0 0,0 0,0-1,0 1,1-1,-1 1,0-1,0 0,0 0,0 0,0 0,0 0,0 0,0 0,0-1,0 1,0-1,0 1,0-1,0 0,0 0,1 0,-1 0,0 0,1 0,-1 0,1-1,-1 1,1-1,-1 1,1-1,0 1,0-1,-2-3,-5-10,0-1,1 1,1-1,-7-27,3 11,9 31,1-1,-1 1,1-1,-1 1,0 0,1-1,-1 1,0-1,0 1,0 0,0 0,0 0,0-1,-1 1,1 0,0 0,-3-1,3 2,0 0,0 0,0-1,0 1,0 0,0 0,-1 1,1-1,0 0,0 0,0 0,0 1,0-1,0 0,0 1,0-1,0 1,1-1,-1 1,-1 1,-5 4,1 0,0 0,0 1,1 0,-6 8,7-8,-39 59,29-41,-2-1,0 0,-39 41,55-65,-1 1,1-1,-1 1,0-1,1 1,-1-1,0 1,1-1,-1 0,0 1,1-1,-1 0,0 0,0 1,1-1,-1 0,0 0,0 0,1 0,-1 0,0 0,0 0,1 0,-1 0,0-1,0 1,1 0,-1 0,0-1,1 1,-1 0,0-1,1 1,-2-1,0-2,-1 1,1 0,0-1,0 0,0 0,0 0,1 0,-3-4,-18-61,18 45,3 17,0 0,0-1,0 1,-1 0,0 0,0 0,-1 0,-4-7,6 12,1 1,-1-1,1 1,-1-1,1 1,-1-1,0 1,1-1,-1 1,0 0,1 0,-1-1,0 1,0 0,1 0,-1 0,0 0,0 0,1 0,-1 0,0 0,0 0,1 0,-1 0,0 0,1 0,-1 1,0-1,0 0,1 0,-1 1,0-1,1 1,-1-1,1 1,-1-1,0 1,1-1,-1 1,1-1,0 1,-1 0,1-1,-1 1,1-1,0 1,-1 1,-19 34,18-30,-25 48,27-52,-1-1,0 0,0 0,1 1,-1-1,0 0,0 0,0 0,0 0,0 0,0-1,0 1,0 0,-1 0,1-1,0 1,0 0,-1-1,1 0,0 1,-1-1,1 0,-1 1,1-1,0 0,-1 0,1 0,-1 0,1-1,0 1,-1 0,1 0,0-1,-1 1,1-1,-3-1,3 1,-1 0,1 0,-1 0,0-1,0 2,0-1,0 0,0 0,0 1,0-1,0 1,0-1,0 1,0 0,0 0,0 0,0 0,0 0,0 0,0 1,0-1,0 1,0-1,0 1,0 0,0 0,0 0,1 0,-4 2,0 2,0 1,0 0,0 0,0 0,1 0,-5 11,0-1,5-11,3-9,11-12,95-37,-78 36,0 0,0 2,2 1,0 1,45-13,16-7,-76 26,0 1,0 1,1 0,-1 1,1 0,18-1,-65 7,1 2,-1 1,1 2,0 1,-52 20,75-25,1 0,-1 0,1 1,0-1,0 2,0-1,0 1,1 0,0 0,0 1,0 0,0 0,1 0,0 1,1-1,0 1,0 1,0-1,1 0,-5 15,6-14,0 0,-1 0,0 0,0 0,0-1,-1 0,-6 10,7-15,1 1,-1-1,0 1,0-1,0 0,0 0,-1 0,1 0,-1-1,1 1,-1-1,1 0,-1 0,0 0,1-1,-1 1,0-1,-4 0,-13 2,6-2,39-9,-21 8,1-1,-1 1,1-1,-1 0,1-1,-1 1,0 0,0-1,0 0,-1 1,1-1,-1 0,1-1,-1 1,0 0,3-7,-5 9,1-1,-1 1,1 0,-1 0,0-1,0 1,1 0,-1-1,0 1,0-1,-1 1,1 0,0-1,0 1,-1 0,1-1,0 1,-1 0,1 0,-2-2,1 2,-1-1,1 1,-1 0,1-1,-1 1,1 0,-1 0,0 0,0 0,0 0,0 0,0 1,0-1,0 1,0-1,0 1,-3 0,3 0,-1 0,1 0,0 0,-1 1,1-1,-1 1,1 0,0 0,0 0,-1 0,1 0,0 0,0 1,0-1,0 1,0-1,1 1,-1 0,0-1,1 1,-1 0,1 0,0 0,0 1,0-1,0 0,0 0,0 0,0 1,1-1,-1 1,1-1,0 0,-1 1,1 2,1-5,-1 0,0 0,0-1,0 1,0 0,1 0,-1 0,0 0,0 0,0-1,1 1,-1 0,0 0,0 0,1 0,-1 0,0 0,0 0,0 0,1 0,-1 0,0 0,0 0,1 0,-1 0,0 0,0 0,1 0,-1 0,0 0,0 0,1 0,-1 1,0-1,0 0,0 0,1 0,-1 0,0 0,0 1,0-1,0 0,1 0,-1 0,0 1,0-1,0 0,0 0,0 0,0 1,0-1,0 0,0 0,1 1,-1-1,0 0,0 0,0 1,0-1,0 0,-1 0,1 1,0-1,0 0,0 0,0 1,0-1,0 0,10-3,-9 4,-1-1,1 1,-1-1,1 1,-1 0,1-1,-1 1,0-1,1 1,-1 0,0-1,1 1,-1 0,0 0,0-1,0 1,1 0,-1-1,0 1,0 0,0 0,-1 1,-5 37,6-38,0 0,0-1,0 1,-1 0,1-1,0 1,0 0,0 0,0-1,-1 1,1 0,0-1,-1 1,1-1,0 1,-1 0,1-1,-1 1,1-1,-1 1,1-1,-1 1,1-1,-1 0,0 1,1-1,-1 1,0-1,1 0,-1 0,0 0,1 1,-1-1,0 0,0 0,1 0,-1 0,0 0,1 0,-1 0,0 0,0 0,1-1,-1 1,0 0,1 0,-1-1,0 1,1 0,-1-1,0 0,0 1,0-1,1 0,-1 1,0-1,1 0,-1 0,1 1,-1-1,1 0,0 0,-1 0,1 0,0 0,0 1,-1-1,1 0,0 0,0 0,0 0,0 0,0 0,0 0,0 0,1 0,-1-1,16-26,-9 21,0 0,0 0,0 1,13-9,-5 8,0-1,1 2,-1 0,32-6,-28 7,0 0,-1-1,23-11,21-14,103-58,-147 80,-1 2,1 0,1 1,0 0,27-3,15-6,-35 10,-21 4,1 0,0 0,-1-1,1 1,-1-1,0 0,0-1,9-4,-61 8,-6 11,0 2,-87 36,71-25,42-16,14-5,0 1,0 0,-16 9,29-14,0 0,1 0,-1 0,0 0,0 0,1 0,-1 0,0 0,0 0,1 0,-1 0,0 1,0-1,0 0,1 0,-1 0,0 0,0 0,0 1,1-1,-1 0,0 0,0 0,0 1,0-1,0 0,0 0,1 0,-1 1,0-1,0 0,0 0,0 1,0-1,0 0,0 0,0 1,0-1,0 0,0 0,0 1,0-1,0 0,0 0,0 0,-1 1,1-1,0 0,0 0,0 1,0-1,0 0,-1 0,1 0,0 1,0-1,0 0,0 0,-1 0,1 0,0 0,0 0,0 1,-1-1,1 0,-1 0,21 2,89-14,-204 51,79-28,32-12,30-12,-21 1,-45 18,14-2,-1-1,0 0,0-1,0 1,0-1,0-1,0 0,-1 0,-10 1,13-3,0 0,-1 0,1 0,0 0,0-1,0 0,1 0,-1 0,0 0,1-1,-1 0,1 0,0 0,-5-5,9 7,0 1,-1-1,1 0,-1 1,1-1,-1 1,1-1,-1 1,1-1,-1 1,1-1,-1 1,0 0,1-1,-1 1,0 0,1 0,-1-1,0 1,1 0,-1 0,0 0,1 0,-1 0,0 0,0 0,1 0,-1 0,0 0,-1 1,2 0,0 0,-1 0,1 0,0 0,0 0,0 0,0 1,0-1,0 0,0 0,0 0,0 0,1 0,-1 1,0-1,1 1,0 2,0-1,0 0,1 0,-1 0,1 0,-1 0,1 0,0 0,0 0,0-1,1 1,-1-1,1 1,-1-1,5 3,12-2,-3 2,-16-3,0-1,0 1,0 0,-1 0,1-1,0 1,-1 0,1-1,-1 1,1 0,-1-1,0 1,0-1,-1 3,-36 55,35-56,0 0,1 1,-1-1,-1 0,1 0,0-1,-1 1,1-1,-1 0,0 0,0 0,0 0,0 0,-4 0,7-2,0 1,0-1,0 0,0 0,0 0,0 0,0 0,1 0,-1 0,0 0,0-1,0 1,0 0,0 0,0-1,0 1,1-1,-1 1,0-1,0 1,0-1,1 1,-1-1,0 0,1 1,-1-1,1 0,-1 1,1-1,-1 0,1 0,-1 0,1 0,0 0,-1 1,1-1,0-2,0-40,2 19,-2 20,0-1,1 0,-1 1,1 0,0-1,1 1,-1-1,1 1,-1 0,1 0,1 0,-1 0,0 0,1 1,0-1,0 1,0-1,0 1,1 0,-1 0,1 1,0-1,0 1,5-3,15-8,0 1,47-17,-56 23,35-10,-28 9,0-1,36-18,-41 18,2 0,-1 2,1 0,0 1,0 0,0 2,1 1,-1 0,1 1,35 4,-41 1,-19 1,-25 7,-370 89,392-100,1 0,1 0,-1 1,1 0,0 0,0 0,-8 4,14-6,0 0,0 1,0-1,-1 0,1 0,0 0,0 0,0 0,0 1,0-1,0 0,0 0,0 0,0 0,0 0,-1 1,1-1,0 0,0 0,0 0,0 0,0 1,0-1,0 0,0 0,0 0,0 1,1-1,-1 0,0 0,0 0,0 0,0 0,0 1,0-1,0 0,0 0,0 0,0 0,1 0,-1 1,0-1,0 0,0 0,0 0,0 0,1 0,-1 0,0 0,0 0,0 0,0 0,1 0,-1 1,0-1,0 0,0 0,0 0,1 0,-1 0,0 0,0 0,0-1,0 1,1 0,-1 0,16 3,37-5,0-2,-1-3,91-23,-12 2,-133 29,0-1,0 1,0-1,0 0,0 0,0 0,0 0,1 0,-1 0,0 0,0-1,0 1,0-1,0 1,1-1,-1 0,0 0,0 1,1-1,-1-1,1 1,-1 0,1 0,-1 0,1-1,0 1,0-1,-1 1,1-1,0 0,0 1,1-1,-2-3,0 1,-2-6,1 15,-8 17,8-17,1-1,0 0,0 0,-1-1,0 1,0 0,1-1,-2 0,1 0,0 0,-1 0,0 0,-3 2,6-5,1 0,0 0,0 0,-1 0,1 0,0 0,0 0,-1 0,1 0,0-1,0 1,0 0,-1 0,1 0,0 0,0 0,0 0,-1-1,1 1,0 0,0 0,0 0,0-1,-1 1,1 0,0 0,0 0,0-1,0 1,0 0,0 0,0-1,0 1,0 0,0 0,0-1,0 1,0 0,0 0,0-1,0 1,0 0,0 0,0-1,0 1,0 0,0 0,0 0,0-1,0 1,1 0,-1 0,0 0,0-1,0 1,0 0,1 0,-1 0,0 0,1-1,-2 1,1 0,0 1,0-1,-1 0,1 0,0 0,0 0,0 0,-1 0,1 0,0 0,0 0,-1 0,1 0,0 0,0 0,-1 0,1 0,0-1,0 1,0 0,-1 0,1 0,0 0,0 0,0 0,-1-1,1 1,0 0,0 0,0 0,0 0,0-1,-1 1,1 0,0 0,0 0,0-1,0 1,0 0,0 0,0-1,0 1,0 0,0 0,0 0,0-1,-21 16,14-9,0-1,0-1,0 1,-1-1,-10 5,17-9,1 0,-1 1,1-1,-1 0,1 0,-1 0,1 1,-1-1,1 0,-1 0,1 0,-1 0,0 0,1 0,-1 0,1 0,-1 0,1 0,-1 0,1-1,-1 1,0 0,1 0,-1 0,1-1,-1 1,1 0,0-1,-1 1,1 0,-1-1,1 1,0-1,-1 1,1-1,0 1,-1-1,2-25,20-28,4 10,-18 33,0 0,0-1,-2 0,1 0,-1 0,4-20,-9 32,0 0,0 0,0 0,0 0,0 0,0-1,0 1,0 0,0 0,0 0,0 0,0 0,0 0,0-1,0 1,0 0,0 0,0 0,-1 0,1 0,0 0,0 0,0 0,0-1,0 1,0 0,0 0,-1 0,1 0,0 0,0 0,0 0,0 0,0 0,-1 0,1 0,0 0,0 0,0 0,0 0,0 0,-1 0,1 0,0 0,0 0,0 0,0 0,0 0,0 0,-1 0,1 1,0-1,0 0,0 0,0 0,0 0,0 0,0 0,-1 0,-14 10,-12 13,-12 14,15-16,1 1,0 1,2 2,1-1,1 2,-16 29,33-50,-1 1,-1-1,1 0,-1 0,1 0,-2 0,1 0,-8 6,10-10,1 0,0-1,0 1,-1 0,1-1,-1 1,1 0,-1-1,1 0,0 1,-1-1,0 0,1 0,-1 0,1 0,-1 0,1 0,-1 0,1 0,-1-1,1 1,-1-1,1 1,0-1,-1 0,1 1,0-1,-1 0,1 0,0 0,0 0,0 0,-1 0,1 0,0 0,1 0,-1-1,-1-1,-25-42,23 36,-1 0,0 1,-1-1,0 1,0 0,0 1,-10-9,16 16,0-1,0 1,-1 0,1 0,0 0,0 0,0 0,0 0,-1 0,1 0,0 0,0 0,0 0,0 0,-1 0,1 0,0 0,0 0,0 0,-1 0,1 0,0 0,0 0,0 0,0 0,-1 0,1 0,0 0,0 0,0 0,0 0,-1 1,1-1,0 0,0 0,0 0,0 0,0 0,0 0,-1 1,1-1,0 0,0 0,0 1,-4 12,3 17,1-29,-13 201,15-205,0 0,0 0,1 0,-1 0,1 0,0 1,-1-1,1 1,0 0,1-1,-1 2,0-1,1 0,-1 1,0-1,1 1,4-1,9-1,-1 0,30-1,-3 1,81-22,0-5,157-60,-201 63,-71 24,1 0,-1 1,1-1,0 2,0 0,0 0,12 1,-20 0,0 0,-1 0,1 1,0-1,0 0,0 1,0 0,0-1,-1 1,1 0,0 0,-1 0,1 0,0 0,-1 0,1 1,-1-1,0 0,1 1,-1-1,0 1,0 0,0-1,0 1,0 0,-1 0,1-1,0 1,-1 0,1 0,-1 0,0 0,1 0,-1 0,0 0,0-1,0 1,-1 0,1 0,0 0,-2 3,1 1,0-1,-1 0,0 0,0 1,0-1,0 0,-6 6,8-10,-1 0,1 0,-1-1,1 1,-1 0,0 0,1-1,-1 1,0-1,0 1,1-1,-1 1,0-1,0 1,0-1,0 0,0 0,0 1,1-1,-3 0,2 0,0-1,0 1,0-1,0 1,0-1,-1 1,1-1,0 0,1 0,-1 1,0-1,0 0,0 0,0 0,1 0,-1 0,0 0,1 0,-1 0,1 0,-1-2,-14-46,14 41,-1 0,0 1,0-1,0 1,-5-7,7 14,0-1,-1 1,1 0,0-1,-1 1,1 0,0 0,-1-1,1 1,0 0,-1 0,1 0,-1 0,1 0,-1-1,1 1,0 0,-1 0,1 0,-1 0,1 0,-1 0,1 1,0-1,-1 0,1 0,-1 0,1 0,0 0,-1 1,1-1,-1 0,1 0,0 0,-1 1,1-1,0 0,-1 1,1-1,0 0,0 1,-1-1,1 1,-18 19,16-17,-3 3,-27 30,32-36,-1 1,1-1,-1 1,1 0,-1-1,1 1,-1-1,1 1,-1-1,0 0,1 1,-1-1,0 1,1-1,-1 0,0 0,1 1,-1-1,0 0,0 0,1 0,-1 0,0 0,0 0,1 0,-1 0,0 0,0 0,1 0,-1-1,0 1,1 0,-1 0,0-1,1 1,-1-1,0 1,1 0,-1-1,1 1,-1-1,1 1,-1-1,1 0,-1 1,1-1,-1 1,1-1,0 0,-1 1,1-2,-3-10,0 0,1 0,0-1,1 1,0-1,2-14,-3-22,2 49,0 0,0 0,0 0,0 0,0 0,0 0,-1 0,1 0,0 0,0 0,0 0,0 0,0 0,0 0,0 0,0 0,-1 0,1-1,0 1,0 0,0 0,0 0,0 0,0 0,0 0,0 0,0 0,0 0,0 0,-1 0,1 0,0-1,0 1,0 0,0 0,0 0,0 0,0 0,0 0,0 0,0 0,0-1,0 1,0 0,0 0,0 0,0 0,0 0,-5 16,-2 24,7-37,0 1,0-1,0 0,0 1,1-1,0 1,-1-1,1 0,0 0,1 1,-1-1,1 0,-1 0,1 0,0 0,0-1,0 1,0 0,6 4,-6-6,0 0,0 0,0 0,0 0,0 0,1-1,-1 1,0-1,0 1,1-1,-1 0,1 0,-1 0,0 0,1 0,-1 0,0-1,1 1,-1-1,0 0,0 1,1-1,-1 0,0 0,0-1,0 1,0 0,0-1,2-2,10-9,0-1,-1 0,-1-1,13-19,-16 21,0 0,0 1,1 0,1 1,0 0,0 0,22-14,-32 25,-1-1,1 1,-1 0,1 0,-1-1,1 1,-1 0,1 0,-1 0,1-1,-1 1,1 0,-1 0,1 0,-1 0,1 0,-1 0,1 0,0 0,-1 0,1 0,-1 1,1-1,-1 0,1 0,-1 0,1 1,-1-1,1 0,-1 0,1 1,-1-1,0 1,1-1,-1 0,0 1,1-1,-1 1,0-1,1 1,-1-1,0 1,0-1,1 1,-1-1,0 1,0-1,0 1,0-1,0 1,0-1,0 1,0-1,0 1,0 0,0-1,0 1,0-1,-1 1,1 0,-6 36,-1-10,-37 120,38-131,-1 0,-1 0,0 0,-1-1,0 0,-17 20,26-35,-1 0,1 1,0-1,0 1,-1-1,1 0,0 1,-1-1,1 1,0-1,-1 0,1 0,-1 1,1-1,0 0,-1 0,1 1,-1-1,1 0,-1 0,1 0,-1 0,1 0,-1 0,1 0,-1 0,1 0,-1 0,1 0,-1 0,1 0,-1 0,1 0,0 0,-1-1,-7-17,6-35,2 48,3-171,-5 182,0 1,-1-1,0 1,0-1,-1 0,0 0,0-1,0 1,0-1,-10 9,13-14,0 1,0-1,0 0,0 0,-1 0,1 0,0-1,0 1,0 0,0 0,0-1,0 1,0 0,0-1,0 1,1-1,-1 1,0-1,0 0,0 1,0-1,1 0,-1 1,0-1,1 0,-1 0,0 0,1 0,-1 0,1 0,0 0,-1-1,-14-38,13 33,1 2,-1 1,1-1,-1 1,0-1,-1 1,1 0,-1 0,1 0,-6-6,7 9,-1 0,1 1,0-1,0 0,-1 1,1-1,-1 1,1 0,0-1,-1 1,1 0,-1 0,1 0,0 0,-1 0,1 0,-1 0,1 1,0-1,-1 0,1 1,0-1,-1 1,1-1,0 1,-1 0,1 0,0-1,0 1,0 0,0 0,0 0,0 0,0 0,0 0,-1 3,-11 9,0 1,1 0,1 1,0 0,-14 29,24-43,1-1,0 0,0 0,0 0,0 0,0 1,0-1,-1 0,1 0,0 0,0 0,0 1,0-1,0 0,0 0,0 0,0 1,0-1,0 0,0 0,0 0,0 1,0-1,0 0,0 0,0 0,0 1,0-1,1 0,-1 0,0 0,0 1,0-1,0 0,0 0,0 0,0 0,1 0,-1 1,0-1,0 0,0 0,0 0,1 0,-1 0,0 0,0 0,0 0,1 0,-1 0,0 1,17-5,29-17,-34 15,4 0,0 1,0 1,0 0,25-2,30-7,-63 9,0 0,-1 0,1-1,-1 0,0 0,0 0,-1-1,0 0,0-1,0 1,-1-1,0 0,0 0,0-1,-1 0,4-9,-8 17,0-1,1 1,-1-1,0 1,1-1,-1 1,0-1,0 0,1 1,-1-1,0 1,0-1,0 1,0-1,0 0,0 1,0-1,0 1,0-1,0 0,0 1,0-1,-1 1,1-1,0 0,-13 3,-18 19,-171 187,187-191,13-15,0 0,0 0,0 0,0 0,0 0,0 0,-1 0,1-1,-1 1,1-1,-1 0,1 0,-4 1,5-2,1 0,-1 0,1 0,-1 0,0 0,1 0,-1 0,1 0,-1-1,0 1,1 0,-1 0,1 0,-1-1,1 1,-1 0,1-1,-1 1,1-1,0 1,-1 0,1-1,-1 0,-6-24,7 21,0-1,-1 1,0-1,1 1,-1-1,-1 1,1 0,-1-1,1 1,-6-7,6 9,-1 0,0 1,0-1,0 1,-1 0,1 0,0-1,0 1,-1 1,1-1,-1 0,1 1,0-1,-1 1,1 0,-1-1,0 1,1 0,-1 1,1-1,-4 1,0 0,1-1,-1 0,1 0,-1-1,1 1,-1-1,-5-2,10 3,1 0,-1 0,1-1,-1 1,1 0,-1 0,1-1,-1 1,1 0,-1-1,1 1,-1 0,1-1,0 1,-1-1,1 1,0 0,-1-1,1 1,0-1,0 1,-1-1,1 1,0-1,0 0,0 1,0-1,-1 0,2 0,-1-1,1 1,0-1,-1 1,1-1,0 1,0 0,0-1,0 1,0 0,0 0,0 0,1 0,-1 0,2-2,18-10,0 0,0 1,1 1,1 1,0 1,0 1,1 1,0 1,0 1,0 1,50-1,-69 4,0 1,0 1,0-1,0 1,0-1,-1 1,1 1,0-1,0 1,-1-1,1 1,-1 1,1-1,-1 1,0 0,0 0,0 0,0 0,-1 0,1 1,-1 0,0 0,0 0,0 0,-1 0,0 1,1-1,-1 1,1 4,-3-9,0 0,1-1,-1 1,0-1,0 1,1-1,-1 1,0 0,1-1,-1 1,0 0,1-1,-1 1,0 0,1-1,-1 1,1 0,-1 0,0 0,1-1,-1 1,1 0,-1 0,1 0,-1 0,1 0,-1 0,1 0,-1 0,1 0,-1 0,1 0,-1 0,1 0,-1 0,1 0,-1 1,0-1,1 0,-1 0,1 1,-1-1,0 0,1 0,-1 1,1-1,-1 0,0 1,1-1,-1 1,0-1,0 0,1 1,-1-1,0 1,0-1,0 1,0-1,1 0,-1 1,0-1,0 1,0 0,25-56,-12 25,-31 101,16-64,-1 0,1 1,-1-1,0 0,-1-1,0 1,-8 11,11-17,0 0,0 0,0 0,0 0,0 0,-1 0,1 0,0 0,-1 0,1-1,-1 1,1 0,0-1,-1 0,1 1,-1-1,0 0,-1 1,1-2,0 1,0-1,0 1,0-1,0 0,0 0,0 0,0 0,0 0,1 0,-1-1,1 1,-1 0,1-1,-1 1,1-1,-3-3,-9-21,11 22,1 1,0-1,-1 1,0 0,0 0,0 0,0 0,0 0,-1 0,-2-2,4 5,0 0,0 1,0 0,0-1,0 1,0 0,1-1,-1 1,0 0,1 0,-1 0,0-1,1 1,-1 0,1 0,-1 0,1 0,0 0,-1 0,1 0,0 0,0 0,-1 0,1 2,-1 0,-38 136,39-138,0 0,-1 0,1-1,-1 1,1 0,-1 0,1 0,-1 0,1-1,-1 1,0 0,0 0,1-1,-1 1,0-1,0 1,0-1,1 1,-1-1,0 1,0-1,0 0,0 1,0-1,0 0,0 0,0 0,0 0,0 0,0 0,0 0,0 0,-2 0,-38-16,10 4,-2 7,0 1,-40 2,-23-3,92 4,1 1,-1-1,1 0,-1 0,1 0,0 0,-1-1,1 0,0 1,0-1,0 0,0 0,1-1,-1 1,0-1,1 1,0-1,0 0,-3-3,5 5,-1 0,1-1,-1 1,1 0,-1-1,1 1,0 0,-1-1,1 1,0 0,0-1,0 1,0-1,0 1,1 0,-1-1,0 1,0 0,2-3,-1 2,0 0,1 0,-1 1,1-1,-1 0,1 1,0-1,-1 1,1 0,0-1,0 1,0 0,0 0,0 0,5-1,5-1,1 1,0 0,-1 0,1 1,0 1,0 0,15 3,-17-2,1 0,-1 0,1-1,-1-1,1 0,-1 0,1-2,13-3,-109 12,-342 78,413-82,8-1,0-1,0 1,0 0,1 0,-1 1,0 0,1 0,-1 0,1 0,-1 0,1 1,-6 5,10-8,-1 1,1-1,0 1,0-1,0 0,0 1,0-1,0 1,0-1,0 1,0-1,0 1,0-1,0 0,0 1,0-1,0 1,1-1,-1 1,0-1,0 0,0 1,1-1,-1 0,0 1,0-1,1 1,-1-1,0 0,1 0,-1 1,0-1,1 0,-1 0,1 1,-1-1,0 0,1 0,-1 0,1 0,-1 0,1 1,-1-1,1 0,-1 0,0 0,1 0,-1 0,1-1,-1 1,1 0,-1 0,1 0,30 2,-28-2,-3 0,1 0,0 0,0 0,0 0,0 0,0 0,0 0,0 0,0 0,0 0,0 1,-1-1,1 0,0 1,0-1,0 1,-1-1,1 1,0-1,0 1,-1 0,1-1,0 1,-1 0,1-1,-1 1,1 0,-1 0,1 0,0 1,-1 0,0 0,0 1,0-1,0 0,-1 0,1 1,-1-1,1 0,-1 0,0 0,0 0,-1 3,-4 6,-1 0,0 0,-12 13,3-7,0-1,-25 18,10-9,95-63,10-22,-7 5,3 2,117-67,-172 113,1 0,0 1,1 1,-1 0,1 2,31-4,103 5,-11 0,-131 1,1-1,-1 0,0 0,-1-1,1-1,0 1,-1-1,0-1,0 1,0-1,0-1,-1 0,8-7,-37 35,-1-1,0-1,-2-1,0-1,-1-1,-43 20,51-31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09:45:07.729"/>
    </inkml:context>
    <inkml:brush xml:id="br0">
      <inkml:brushProperty name="width" value="0.2" units="cm"/>
      <inkml:brushProperty name="height" value="0.2" units="cm"/>
      <inkml:brushProperty name="color" value="#F2F2F2"/>
      <inkml:brushProperty name="ignorePressure" value="1"/>
    </inkml:brush>
  </inkml:definitions>
  <inkml:trace contextRef="#ctx0" brushRef="#br0">65 71,'-4'0,"-2"-5,-4 0,0-5,-3-4,1-5,3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09:45:07.727"/>
    </inkml:context>
    <inkml:brush xml:id="br0">
      <inkml:brushProperty name="width" value="0.2" units="cm"/>
      <inkml:brushProperty name="height" value="0.2" units="cm"/>
      <inkml:brushProperty name="color" value="#F2F2F2"/>
      <inkml:brushProperty name="ignorePressure" value="1"/>
    </inkml:brush>
  </inkml:definitions>
  <inkml:trace contextRef="#ctx0" brushRef="#br0">0 0,'3'1,"0"0,0-1,0 1,0 0,-1 0,1 0,0 1,-1-1,1 1,-1-1,1 1,-1 0,0 0,0 0,0 0,0 1,0-1,0 0,-1 1,1-1,-1 1,0 0,2 4,4 10,0 0,6 28,-10-33,7 21,-2-6,-1 0,-1 0,-1 1,2 41,-6-55,1 1,0-1,1 1,1-1,0 0,1 0,1 0,0-1,10 17,-8-14,-5-9,0 0,0 1,-1-1,0 1,1 13,-1-1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09:45:07.728"/>
    </inkml:context>
    <inkml:brush xml:id="br0">
      <inkml:brushProperty name="width" value="0.2" units="cm"/>
      <inkml:brushProperty name="height" value="0.2" units="cm"/>
      <inkml:brushProperty name="color" value="#F2F2F2"/>
      <inkml:brushProperty name="ignorePressure" value="1"/>
    </inkml:brush>
  </inkml:definitions>
  <inkml:trace contextRef="#ctx0" brushRef="#br0">0 0,'7'1,"-1"-1,1 1,-1 0,1 0,11 4,-16-4,0 0,1 0,-1 0,0 0,0 0,0 0,0 0,0 1,0-1,-1 1,1 0,0-1,-1 1,1 0,-1 0,0 0,1 0,-1 0,1 4,-1-5,-1 0,0 0,0 0,0 0,0 0,-1 0,1 0,0 0,0-1,-1 1,1 0,0 0,-1 0,1 0,0-1,-1 1,1 0,-1 0,0-1,1 1,-1 0,0-1,1 1,-1 0,0-1,0 1,1-1,-1 0,0 1,0-1,0 0,0 1,-1-1,2 0,-1 0,0 1,0-1,1 0,-1 0,0 1,0-1,1 0,-1 1,0-1,1 1,-1-1,0 1,1-1,-1 1,1-1,-1 1,1-1,-1 1,1 0,0-1,-1 1,1 0,0 0,-1-1,1 1,0 0,0 0,0-1,-1 1,1 0,0 0,0-1,0 1,0 0,1 0,-1 0,0-1,0 1,0 0,1 0,-1-1,0 1,0 0,1-1,-1 1,1 0,0 0,22 28,-11-22,-12-8,1 1,-1 0,0-1,1 1,-1 0,0-1,1 1,-1-1,0 1,0-1,0 1,1 0,-1-1,0 1,0-1,0 1,0-1,0 1,0-1,0 1,0-1,0 1,0-1,0 1,0-1,-1 1,1-1,0 1,0-1,-1 1,-8-57,5 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09:45:07.729"/>
    </inkml:context>
    <inkml:brush xml:id="br0">
      <inkml:brushProperty name="width" value="0.2" units="cm"/>
      <inkml:brushProperty name="height" value="0.2" units="cm"/>
      <inkml:brushProperty name="color" value="#F2F2F2"/>
      <inkml:brushProperty name="ignorePressure" value="1"/>
    </inkml:brush>
  </inkml:definitions>
  <inkml:trace contextRef="#ctx0" brushRef="#br0">65 71,'-4'0,"-2"-5,-4 0,0-5,-3-4,1-5,3 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7T03:29:19.893"/>
    </inkml:context>
    <inkml:brush xml:id="br0">
      <inkml:brushProperty name="width" value="0.2" units="cm"/>
      <inkml:brushProperty name="height" value="0.2" units="cm"/>
      <inkml:brushProperty name="color" value="#F2F2F2"/>
      <inkml:brushProperty name="ignorePressure" value="1"/>
    </inkml:brush>
  </inkml:definitions>
  <inkml:trace contextRef="#ctx0" brushRef="#br0">0 0,'3'1,"0"0,0-1,0 1,0 0,-1 0,1 0,0 1,-1-1,1 1,-1-1,1 1,-1 0,0 0,0 0,0 0,0 1,0-1,0 0,-1 1,1-1,-1 1,0 0,2 4,4 10,0 0,6 28,-10-33,7 21,-2-6,-1 0,-1 0,-1 1,2 41,-6-55,1 1,0-1,1 1,1-1,0 0,1 0,1 0,0-1,10 17,-8-14,-5-9,0 0,0 1,-1-1,0 1,1 13,-1-1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7T03:29:19.894"/>
    </inkml:context>
    <inkml:brush xml:id="br0">
      <inkml:brushProperty name="width" value="0.2" units="cm"/>
      <inkml:brushProperty name="height" value="0.2" units="cm"/>
      <inkml:brushProperty name="color" value="#F2F2F2"/>
      <inkml:brushProperty name="ignorePressure" value="1"/>
    </inkml:brush>
  </inkml:definitions>
  <inkml:trace contextRef="#ctx0" brushRef="#br0">0 0,'7'1,"-1"-1,1 1,-1 0,1 0,11 4,-16-4,0 0,1 0,-1 0,0 0,0 0,0 0,0 0,0 1,0-1,-1 1,1 0,0-1,-1 1,1 0,-1 0,0 0,1 0,-1 0,1 4,-1-5,-1 0,0 0,0 0,0 0,0 0,-1 0,1 0,0 0,0-1,-1 1,1 0,0 0,-1 0,1 0,0-1,-1 1,1 0,-1 0,0-1,1 1,-1 0,0-1,1 1,-1 0,0-1,0 1,1-1,-1 0,0 1,0-1,0 0,0 1,-1-1,2 0,-1 0,0 1,0-1,1 0,-1 0,0 1,0-1,1 0,-1 1,0-1,1 1,-1-1,0 1,1-1,-1 1,1-1,-1 1,1-1,-1 1,1 0,0-1,-1 1,1 0,0 0,-1-1,1 1,0 0,0 0,0-1,-1 1,1 0,0 0,0-1,0 1,0 0,1 0,-1 0,0-1,0 1,0 0,1 0,-1-1,0 1,0 0,1-1,-1 1,1 0,0 0,22 28,-11-22,-12-8,1 1,-1 0,0-1,1 1,-1 0,0-1,1 1,-1-1,0 1,0-1,0 1,1 0,-1-1,0 1,0-1,0 1,0-1,0 1,0-1,0 1,0-1,0 1,0-1,0 1,0-1,-1 1,1-1,0 1,0-1,-1 1,-8-57,5 25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7T03:29:19.895"/>
    </inkml:context>
    <inkml:brush xml:id="br0">
      <inkml:brushProperty name="width" value="0.2" units="cm"/>
      <inkml:brushProperty name="height" value="0.2" units="cm"/>
      <inkml:brushProperty name="color" value="#F2F2F2"/>
      <inkml:brushProperty name="ignorePressure" value="1"/>
    </inkml:brush>
  </inkml:definitions>
  <inkml:trace contextRef="#ctx0" brushRef="#br0">65 71,'-4'0,"-2"-5,-4 0,0-5,-3-4,1-5,3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09:40:41.180"/>
    </inkml:context>
    <inkml:brush xml:id="br0">
      <inkml:brushProperty name="width" value="0.05" units="cm"/>
      <inkml:brushProperty name="height" value="0.05" units="cm"/>
      <inkml:brushProperty name="color" value="#F2F2F2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09:40:44.139"/>
    </inkml:context>
    <inkml:brush xml:id="br0">
      <inkml:brushProperty name="width" value="0.05" units="cm"/>
      <inkml:brushProperty name="height" value="0.05" units="cm"/>
      <inkml:brushProperty name="color" value="#F2F2F2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09:43:24.938"/>
    </inkml:context>
    <inkml:brush xml:id="br0">
      <inkml:brushProperty name="width" value="0.2" units="cm"/>
      <inkml:brushProperty name="height" value="0.2" units="cm"/>
      <inkml:brushProperty name="color" value="#F2F2F2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09:47:59.159"/>
    </inkml:context>
    <inkml:brush xml:id="br0">
      <inkml:brushProperty name="width" value="0.2" units="cm"/>
      <inkml:brushProperty name="height" value="0.2" units="cm"/>
      <inkml:brushProperty name="color" value="#F2F2F2"/>
      <inkml:brushProperty name="ignorePressure" value="1"/>
    </inkml:brush>
  </inkml:definitions>
  <inkml:trace contextRef="#ctx0" brushRef="#br0">0 0,'3'1,"0"0,0-1,0 1,0 0,-1 0,1 0,0 1,-1-1,1 1,-1-1,1 1,-1 0,0 0,0 0,0 0,0 1,0-1,0 0,-1 1,1-1,-1 1,0 0,2 4,4 10,0 0,6 28,-10-33,7 21,-2-6,-1 0,-1 0,-1 1,2 41,-6-55,1 1,0-1,1 1,1-1,0 0,1 0,1 0,0-1,10 17,-8-14,-5-9,0 0,0 1,-1-1,0 1,1 13,-1-1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09:47:59.160"/>
    </inkml:context>
    <inkml:brush xml:id="br0">
      <inkml:brushProperty name="width" value="0.2" units="cm"/>
      <inkml:brushProperty name="height" value="0.2" units="cm"/>
      <inkml:brushProperty name="color" value="#F2F2F2"/>
      <inkml:brushProperty name="ignorePressure" value="1"/>
    </inkml:brush>
  </inkml:definitions>
  <inkml:trace contextRef="#ctx0" brushRef="#br0">0 0,'7'1,"-1"-1,1 1,-1 0,1 0,11 4,-16-4,0 0,1 0,-1 0,0 0,0 0,0 0,0 0,0 1,0-1,-1 1,1 0,0-1,-1 1,1 0,-1 0,0 0,1 0,-1 0,1 4,-1-5,-1 0,0 0,0 0,0 0,0 0,-1 0,1 0,0 0,0-1,-1 1,1 0,0 0,-1 0,1 0,0-1,-1 1,1 0,-1 0,0-1,1 1,-1 0,0-1,1 1,-1 0,0-1,0 1,1-1,-1 0,0 1,0-1,0 0,0 1,-1-1,2 0,-1 0,0 1,0-1,1 0,-1 0,0 1,0-1,1 0,-1 1,0-1,1 1,-1-1,0 1,1-1,-1 1,1-1,-1 1,1-1,-1 1,1 0,0-1,-1 1,1 0,0 0,-1-1,1 1,0 0,0 0,0-1,-1 1,1 0,0 0,0-1,0 1,0 0,1 0,-1 0,0-1,0 1,0 0,1 0,-1-1,0 1,0 0,1-1,-1 1,1 0,0 0,22 28,-11-22,-12-8,1 1,-1 0,0-1,1 1,-1 0,0-1,1 1,-1-1,0 1,0-1,0 1,1 0,-1-1,0 1,0-1,0 1,0-1,0 1,0-1,0 1,0-1,0 1,0-1,0 1,0-1,-1 1,1-1,0 1,0-1,-1 1,-8-57,5 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09:47:59.161"/>
    </inkml:context>
    <inkml:brush xml:id="br0">
      <inkml:brushProperty name="width" value="0.2" units="cm"/>
      <inkml:brushProperty name="height" value="0.2" units="cm"/>
      <inkml:brushProperty name="color" value="#F2F2F2"/>
      <inkml:brushProperty name="ignorePressure" value="1"/>
    </inkml:brush>
  </inkml:definitions>
  <inkml:trace contextRef="#ctx0" brushRef="#br0">65 71,'-4'0,"-2"-5,-4 0,0-5,-3-4,1-5,3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09:45:07.727"/>
    </inkml:context>
    <inkml:brush xml:id="br0">
      <inkml:brushProperty name="width" value="0.2" units="cm"/>
      <inkml:brushProperty name="height" value="0.2" units="cm"/>
      <inkml:brushProperty name="color" value="#F2F2F2"/>
      <inkml:brushProperty name="ignorePressure" value="1"/>
    </inkml:brush>
  </inkml:definitions>
  <inkml:trace contextRef="#ctx0" brushRef="#br0">0 0,'3'1,"0"0,0-1,0 1,0 0,-1 0,1 0,0 1,-1-1,1 1,-1-1,1 1,-1 0,0 0,0 0,0 0,0 1,0-1,0 0,-1 1,1-1,-1 1,0 0,2 4,4 10,0 0,6 28,-10-33,7 21,-2-6,-1 0,-1 0,-1 1,2 41,-6-55,1 1,0-1,1 1,1-1,0 0,1 0,1 0,0-1,10 17,-8-14,-5-9,0 0,0 1,-1-1,0 1,1 13,-1-1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09:45:07.728"/>
    </inkml:context>
    <inkml:brush xml:id="br0">
      <inkml:brushProperty name="width" value="0.2" units="cm"/>
      <inkml:brushProperty name="height" value="0.2" units="cm"/>
      <inkml:brushProperty name="color" value="#F2F2F2"/>
      <inkml:brushProperty name="ignorePressure" value="1"/>
    </inkml:brush>
  </inkml:definitions>
  <inkml:trace contextRef="#ctx0" brushRef="#br0">0 0,'7'1,"-1"-1,1 1,-1 0,1 0,11 4,-16-4,0 0,1 0,-1 0,0 0,0 0,0 0,0 0,0 1,0-1,-1 1,1 0,0-1,-1 1,1 0,-1 0,0 0,1 0,-1 0,1 4,-1-5,-1 0,0 0,0 0,0 0,0 0,-1 0,1 0,0 0,0-1,-1 1,1 0,0 0,-1 0,1 0,0-1,-1 1,1 0,-1 0,0-1,1 1,-1 0,0-1,1 1,-1 0,0-1,0 1,1-1,-1 0,0 1,0-1,0 0,0 1,-1-1,2 0,-1 0,0 1,0-1,1 0,-1 0,0 1,0-1,1 0,-1 1,0-1,1 1,-1-1,0 1,1-1,-1 1,1-1,-1 1,1-1,-1 1,1 0,0-1,-1 1,1 0,0 0,-1-1,1 1,0 0,0 0,0-1,-1 1,1 0,0 0,0-1,0 1,0 0,1 0,-1 0,0-1,0 1,0 0,1 0,-1-1,0 1,0 0,1-1,-1 1,1 0,0 0,22 28,-11-22,-12-8,1 1,-1 0,0-1,1 1,-1 0,0-1,1 1,-1-1,0 1,0-1,0 1,1 0,-1-1,0 1,0-1,0 1,0-1,0 1,0-1,0 1,0-1,0 1,0-1,0 1,0-1,-1 1,1-1,0 1,0-1,-1 1,-8-57,5 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1A15C-0B6A-42DC-B3EB-BF4FA715BC61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73F64-D83C-40DA-A081-CF92FF8A4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2318C-8595-4802-A250-A4ABD448A65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老师，同学们大家好。本次组会由我来进行论文分享，今天论文的主题是</a:t>
            </a:r>
            <a:r>
              <a:rPr lang="en-US" altLang="zh-CN" sz="2400" dirty="0" err="1"/>
              <a:t>Apparate</a:t>
            </a:r>
            <a:r>
              <a:rPr lang="zh-CN" altLang="en-US" sz="2400" dirty="0"/>
              <a:t>：重新思考早退机制以缓解 </a:t>
            </a:r>
            <a:r>
              <a:rPr lang="en-US" altLang="zh-CN" sz="2400" dirty="0"/>
              <a:t>ML </a:t>
            </a:r>
            <a:r>
              <a:rPr lang="zh-CN" altLang="en-US" sz="2400" dirty="0"/>
              <a:t>服务中的延迟与吞吐量矛盾， 这篇论文发表在</a:t>
            </a:r>
            <a:r>
              <a:rPr lang="en-US" altLang="zh-CN" sz="2400" dirty="0"/>
              <a:t>SOSP</a:t>
            </a:r>
            <a:r>
              <a:rPr lang="zh-CN" altLang="en-US" sz="2400" dirty="0"/>
              <a:t>上。 论文的题目是</a:t>
            </a:r>
            <a:r>
              <a:rPr lang="en-US" altLang="zh-CN" sz="2400" dirty="0"/>
              <a:t>Rethinking Early Exits </a:t>
            </a:r>
            <a:r>
              <a:rPr lang="zh-CN" altLang="en-US" sz="2400" dirty="0"/>
              <a:t>，所以我们会先介绍</a:t>
            </a:r>
            <a:r>
              <a:rPr lang="en-US" altLang="zh-CN" sz="2400" dirty="0"/>
              <a:t>Early Exits</a:t>
            </a:r>
            <a:r>
              <a:rPr lang="zh-CN" altLang="en-US" sz="2400" dirty="0"/>
              <a:t>然后再介绍论文对该模型的改进</a:t>
            </a:r>
            <a:endParaRPr lang="zh-CN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67718-CD55-8442-A98A-4AB47C5338C0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73F64-D83C-40DA-A081-CF92FF8A46C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45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73F64-D83C-40DA-A081-CF92FF8A46C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36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73F64-D83C-40DA-A081-CF92FF8A46C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578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73F64-D83C-40DA-A081-CF92FF8A46C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053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67718-CD55-8442-A98A-4AB47C5338C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55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867718-CD55-8442-A98A-4AB47C5338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老师，同学们大家好。本次组会由我来进行论文分享，今天论文的主题是</a:t>
            </a:r>
            <a:r>
              <a:rPr lang="en-US" altLang="zh-CN" sz="2400" dirty="0" err="1"/>
              <a:t>Apparate</a:t>
            </a:r>
            <a:r>
              <a:rPr lang="zh-CN" altLang="en-US" sz="2400" dirty="0"/>
              <a:t>：重新思考早退机制以缓解 </a:t>
            </a:r>
            <a:r>
              <a:rPr lang="en-US" altLang="zh-CN" sz="2400" dirty="0"/>
              <a:t>ML </a:t>
            </a:r>
            <a:r>
              <a:rPr lang="zh-CN" altLang="en-US" sz="2400" dirty="0"/>
              <a:t>服务中的延迟与吞吐量矛盾， 这篇论文发表在</a:t>
            </a:r>
            <a:r>
              <a:rPr lang="en-US" altLang="zh-CN" sz="2400" dirty="0"/>
              <a:t>SOSP</a:t>
            </a:r>
            <a:r>
              <a:rPr lang="zh-CN" altLang="en-US" sz="2400" dirty="0"/>
              <a:t>上。 论文的题目是</a:t>
            </a:r>
            <a:r>
              <a:rPr lang="en-US" altLang="zh-CN" sz="2400" dirty="0"/>
              <a:t>Rethinking Early Exits </a:t>
            </a:r>
            <a:r>
              <a:rPr lang="zh-CN" altLang="en-US" sz="2400" dirty="0"/>
              <a:t>，所以我们会先介绍</a:t>
            </a:r>
            <a:r>
              <a:rPr lang="en-US" altLang="zh-CN" sz="2400" dirty="0"/>
              <a:t>Early Exits</a:t>
            </a:r>
            <a:r>
              <a:rPr lang="zh-CN" altLang="en-US" sz="2400" dirty="0"/>
              <a:t>然后再介绍论文对该模型的改进</a:t>
            </a:r>
            <a:endParaRPr lang="zh-CN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67718-CD55-8442-A98A-4AB47C5338C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20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73F64-D83C-40DA-A081-CF92FF8A46C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293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73F64-D83C-40DA-A081-CF92FF8A46C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72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867718-CD55-8442-A98A-4AB47C5338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73F64-D83C-40DA-A081-CF92FF8A46C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84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867718-CD55-8442-A98A-4AB47C5338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867718-CD55-8442-A98A-4AB47C5338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448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867718-CD55-8442-A98A-4AB47C5338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694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867718-CD55-8442-A98A-4AB47C5338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73F64-D83C-40DA-A081-CF92FF8A46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388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73F64-D83C-40DA-A081-CF92FF8A46C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027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867718-CD55-8442-A98A-4AB47C5338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A4CBE-FE8E-4938-BE85-58554C58F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CD43B7-4155-476F-A42B-A3D0EA642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30F5F-D8E8-45B7-A3E8-3E76A0C9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2409-546F-495A-AD23-400339D4131E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8AEAE-DB6A-4846-B4B0-D38BFE0E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1EFD0-5AD7-43FC-B80A-C79E0EDA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BACF-87D4-43B3-B085-F30F78AA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76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8BA42-16E4-4898-B560-4583F825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C9DA11-E245-4919-B4ED-C5E5FF1F6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0C402-FB59-437B-8A80-8046BF22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2409-546F-495A-AD23-400339D4131E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2DC16-6A4B-42C1-914D-3B5BF066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E7478-AAC6-4A2F-A0FF-D6264AA4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BACF-87D4-43B3-B085-F30F78AA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00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A62BC4-2FEB-4F41-A895-411994206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4D2DAF-0DA0-49C9-82C9-21433BCEB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61085-A87E-4BF5-A02B-8F2AB604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2409-546F-495A-AD23-400339D4131E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CF017-7320-4B1E-B41A-BDE0A566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26454-64A5-478A-9966-DD86E14D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BACF-87D4-43B3-B085-F30F78AA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45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9448800" y="64923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003F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CC1993-4A58-5441-BC2A-C02768F05C35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F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003F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885714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55600" y="1164773"/>
            <a:ext cx="11455400" cy="5092312"/>
          </a:xfrm>
          <a:prstGeom prst="rect">
            <a:avLst/>
          </a:prstGeom>
        </p:spPr>
        <p:txBody>
          <a:bodyPr/>
          <a:lstStyle>
            <a:lvl1pPr>
              <a:defRPr sz="2600" b="1" i="0" baseline="0"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1pPr>
            <a:lvl2pPr>
              <a:defRPr sz="2400" b="0" i="0" baseline="0"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2pPr>
            <a:lvl3pPr>
              <a:defRPr sz="2400" b="0" i="0" baseline="0"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3pPr>
            <a:lvl4pPr>
              <a:defRPr sz="2400" b="0" i="0" baseline="0"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4pPr>
            <a:lvl5pPr>
              <a:defRPr sz="2400" b="0" i="0" baseline="0"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1" t="57373" b="20356"/>
          <a:stretch>
            <a:fillRect/>
          </a:stretch>
        </p:blipFill>
        <p:spPr>
          <a:xfrm>
            <a:off x="9255451" y="17959"/>
            <a:ext cx="2911149" cy="799648"/>
          </a:xfrm>
          <a:prstGeom prst="rect">
            <a:avLst/>
          </a:prstGeom>
        </p:spPr>
      </p:pic>
      <p:cxnSp>
        <p:nvCxnSpPr>
          <p:cNvPr id="4" name="直线连接符 3"/>
          <p:cNvCxnSpPr/>
          <p:nvPr userDrawn="1"/>
        </p:nvCxnSpPr>
        <p:spPr>
          <a:xfrm>
            <a:off x="0" y="6487620"/>
            <a:ext cx="12192000" cy="4703"/>
          </a:xfrm>
          <a:prstGeom prst="line">
            <a:avLst/>
          </a:prstGeom>
          <a:ln w="19050">
            <a:solidFill>
              <a:srgbClr val="003F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355600" y="18511"/>
            <a:ext cx="11455400" cy="909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08285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0B366-7B93-4191-B20F-838CD6B9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1D4A1-48B8-4EF9-8EA1-780792B0B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1379D-E74E-4077-BBC7-ADFD4D70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2409-546F-495A-AD23-400339D4131E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B92D2-9FE6-4F25-A1A1-9F3FF82A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483D8-04F9-45B5-8EC5-811D4C19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BACF-87D4-43B3-B085-F30F78AA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04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0AFE2-D95D-42C3-9EC1-E243F50E5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EF360F-EF2A-491B-B182-E02A27257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818A3-6FC3-401B-834B-CB314BDE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2409-546F-495A-AD23-400339D4131E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842BF-21A5-4B4D-A65D-FA5A60C7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786535-9E42-4D09-B124-4553F900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BACF-87D4-43B3-B085-F30F78AA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7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7E4F7-57FF-49A9-AE01-45121F8B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15604-45A5-4222-8F91-A42094119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23A1FD-2527-4E06-A1BE-38C08CE19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1088FB-2E09-46E9-B25F-F4040F4C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2409-546F-495A-AD23-400339D4131E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B13D81-F97C-4C3C-88E0-058CF137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65DDBF-29F5-4CC7-A18B-0E06649D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BACF-87D4-43B3-B085-F30F78AA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42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1DF7D-0B78-424C-9BBB-D5EB5379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607792-F202-477F-BE39-B1911B934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D7D9A6-BCCA-4193-9A3B-99E9698EA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B0341D-B8B1-42C1-B653-EBFA346E4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ACD6AB-A470-4F29-B3A4-3FF738A45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933973-702C-48C2-A208-91CECF42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2409-546F-495A-AD23-400339D4131E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D0B8E5-7CE8-437F-BBC1-302A50BB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B7F8C8-B0BC-4191-81CB-6824EE59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BACF-87D4-43B3-B085-F30F78AA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33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D701C-2F58-4EE8-8195-C24F84C3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FEF37D-811C-48DC-8D68-EC1F4221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2409-546F-495A-AD23-400339D4131E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E0A0CE-1B9B-41E3-92A8-376C21EF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4B178B-014A-4894-98F4-673C1992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BACF-87D4-43B3-B085-F30F78AA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3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BA9BAA-0AED-4A1C-A9EB-A927C74F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2409-546F-495A-AD23-400339D4131E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D00EBC-B4B6-4DD0-84DE-87179D2A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98F1C7-D09E-4BC9-B824-07B1A220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BACF-87D4-43B3-B085-F30F78AA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90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C5164-5DCC-4E29-BEB7-6E8F7840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21A15-644F-437D-AB03-249BB4D7C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24EA7D-0926-4BFF-97DA-58C4F4C4B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FE85F1-57D8-40CB-911F-F012F2F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2409-546F-495A-AD23-400339D4131E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97BB1B-689D-4928-8F16-85A69B18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BF9C09-75FD-4D3F-9326-EC8BB9A8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BACF-87D4-43B3-B085-F30F78AA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58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9CB50-B4C9-43A8-93DD-C711DC51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9A70BE-FDF7-4C16-8458-4BA58C130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30F07D-5398-4EBF-8E51-4EBC2C3B3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10B1A9-A1DD-4783-BC93-D872F022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2409-546F-495A-AD23-400339D4131E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A7F15-CBA1-4FC2-A3CF-3257D7EA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FF16B8-01E3-4ED9-8AD6-0228A1EE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BACF-87D4-43B3-B085-F30F78AA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62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A07CE9-2997-4FE1-BF82-26B9D2320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210FD8-1C3A-4CDE-96B0-4E1005B83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A40D6-8B74-4914-B761-811BD9315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F2409-546F-495A-AD23-400339D4131E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9295A-3B90-4088-9DFD-53D1C2F47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716FE-697E-429E-8ADC-8D066EE4F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8BACF-87D4-43B3-B085-F30F78AA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0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slideLayout" Target="../slideLayouts/slideLayout1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18" Type="http://schemas.openxmlformats.org/officeDocument/2006/relationships/customXml" Target="../ink/ink7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9.png"/><Relationship Id="rId17" Type="http://schemas.openxmlformats.org/officeDocument/2006/relationships/image" Target="../media/image32.png"/><Relationship Id="rId2" Type="http://schemas.openxmlformats.org/officeDocument/2006/relationships/image" Target="../media/image25.png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11" Type="http://schemas.openxmlformats.org/officeDocument/2006/relationships/image" Target="../media/image24.png"/><Relationship Id="rId5" Type="http://schemas.openxmlformats.org/officeDocument/2006/relationships/customXml" Target="../ink/ink2.xml"/><Relationship Id="rId15" Type="http://schemas.openxmlformats.org/officeDocument/2006/relationships/image" Target="../media/image31.png"/><Relationship Id="rId10" Type="http://schemas.openxmlformats.org/officeDocument/2006/relationships/image" Target="../media/image28.png"/><Relationship Id="rId19" Type="http://schemas.openxmlformats.org/officeDocument/2006/relationships/image" Target="../media/image33.png"/><Relationship Id="rId4" Type="http://schemas.openxmlformats.org/officeDocument/2006/relationships/image" Target="../media/image250.png"/><Relationship Id="rId9" Type="http://schemas.openxmlformats.org/officeDocument/2006/relationships/customXml" Target="../ink/ink4.xml"/><Relationship Id="rId14" Type="http://schemas.openxmlformats.org/officeDocument/2006/relationships/customXml" Target="../ink/ink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9.xml"/><Relationship Id="rId11" Type="http://schemas.openxmlformats.org/officeDocument/2006/relationships/image" Target="../media/image35.png"/><Relationship Id="rId5" Type="http://schemas.openxmlformats.org/officeDocument/2006/relationships/image" Target="../media/image31.png"/><Relationship Id="rId10" Type="http://schemas.openxmlformats.org/officeDocument/2006/relationships/image" Target="../media/image34.png"/><Relationship Id="rId4" Type="http://schemas.openxmlformats.org/officeDocument/2006/relationships/customXml" Target="../ink/ink8.xml"/><Relationship Id="rId9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customXml" Target="../ink/ink12.xm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customXml" Target="../ink/ink11.xml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customXml" Target="../ink/ink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slideLayout" Target="../slideLayouts/slideLayout1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5.xml"/><Relationship Id="rId11" Type="http://schemas.openxmlformats.org/officeDocument/2006/relationships/image" Target="../media/image25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customXml" Target="../ink/ink14.xml"/><Relationship Id="rId9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Layout" Target="../slideLayouts/slideLayout12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3"/>
          <p:cNvSpPr txBox="1"/>
          <p:nvPr/>
        </p:nvSpPr>
        <p:spPr>
          <a:xfrm>
            <a:off x="0" y="1617062"/>
            <a:ext cx="12192000" cy="1736053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智能原生计算</a:t>
            </a:r>
            <a:r>
              <a:rPr lang="en-US" altLang="zh-CN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&amp;Agent</a:t>
            </a:r>
            <a:r>
              <a:rPr lang="zh-CN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65" y="194849"/>
            <a:ext cx="2517069" cy="83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副标题 2"/>
          <p:cNvSpPr txBox="1"/>
          <p:nvPr/>
        </p:nvSpPr>
        <p:spPr>
          <a:xfrm>
            <a:off x="3796145" y="3937462"/>
            <a:ext cx="3996572" cy="11249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en-US" sz="35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汇报人：冯敏远</a:t>
            </a:r>
            <a:endParaRPr lang="en-US" altLang="zh-CN" sz="35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CN" sz="35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2024.12.18</a:t>
            </a:r>
            <a:endParaRPr lang="zh-CN" altLang="en-US" sz="35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61169C2-895D-4784-A8BC-EEFA494B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Agent</a:t>
            </a:r>
            <a:r>
              <a:rPr lang="zh-CN" altLang="en-US" b="1" dirty="0"/>
              <a:t>运行环境</a:t>
            </a:r>
            <a:endParaRPr lang="zh-CN" altLang="en-US" dirty="0"/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B1C8C169-A413-4390-AE65-575A1D77D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32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CC1993-4A58-5441-BC2A-C02768F05C35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F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fld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003F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AA9149-CEA6-4CB2-98AC-5AF71F6056C2}"/>
              </a:ext>
            </a:extLst>
          </p:cNvPr>
          <p:cNvSpPr txBox="1"/>
          <p:nvPr/>
        </p:nvSpPr>
        <p:spPr>
          <a:xfrm>
            <a:off x="355600" y="1071375"/>
            <a:ext cx="4913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按环境的交互方式分类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C1699C-C395-4851-8B61-C8367D14A985}"/>
              </a:ext>
            </a:extLst>
          </p:cNvPr>
          <p:cNvSpPr/>
          <p:nvPr/>
        </p:nvSpPr>
        <p:spPr>
          <a:xfrm>
            <a:off x="355600" y="2137588"/>
            <a:ext cx="2772586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28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8A2C9004-F451-42B8-A005-6382669801E5}"/>
              </a:ext>
            </a:extLst>
          </p:cNvPr>
          <p:cNvSpPr/>
          <p:nvPr/>
        </p:nvSpPr>
        <p:spPr>
          <a:xfrm>
            <a:off x="3318076" y="1580823"/>
            <a:ext cx="224626" cy="1664252"/>
          </a:xfrm>
          <a:prstGeom prst="leftBrace">
            <a:avLst>
              <a:gd name="adj1" fmla="val 8333"/>
              <a:gd name="adj2" fmla="val 48368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uFillTx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3AA617-A18C-4B29-A343-618AA9EB9425}"/>
              </a:ext>
            </a:extLst>
          </p:cNvPr>
          <p:cNvSpPr/>
          <p:nvPr/>
        </p:nvSpPr>
        <p:spPr>
          <a:xfrm>
            <a:off x="3615130" y="3014887"/>
            <a:ext cx="2807970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en-US" altLang="zh-CN" sz="28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28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B82046-E09F-4DF4-9673-1E54C460F73A}"/>
              </a:ext>
            </a:extLst>
          </p:cNvPr>
          <p:cNvSpPr/>
          <p:nvPr/>
        </p:nvSpPr>
        <p:spPr>
          <a:xfrm>
            <a:off x="3615130" y="1350635"/>
            <a:ext cx="2807970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单一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gent</a:t>
            </a:r>
            <a:r>
              <a:rPr lang="zh-CN" altLang="en-US" sz="28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787CF6-2409-4F5B-B3BE-7EE41BC6D10C}"/>
              </a:ext>
            </a:extLst>
          </p:cNvPr>
          <p:cNvSpPr txBox="1"/>
          <p:nvPr/>
        </p:nvSpPr>
        <p:spPr>
          <a:xfrm>
            <a:off x="6612989" y="3014887"/>
            <a:ext cx="514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同时在同一环境中活动，彼此可能存在协作、竞争或对抗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1D8759-5EC7-43FA-B3CD-3AB6FFE3B30D}"/>
              </a:ext>
            </a:extLst>
          </p:cNvPr>
          <p:cNvSpPr txBox="1"/>
          <p:nvPr/>
        </p:nvSpPr>
        <p:spPr>
          <a:xfrm>
            <a:off x="6612989" y="1327061"/>
            <a:ext cx="530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只有一个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在环境中进行操作，不与其他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77C94D-31E6-473E-B77D-00C1DEFF2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152" y="4063385"/>
            <a:ext cx="2807971" cy="230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16D2143-4B3C-460D-ACF6-39E849D6D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259" y="3853382"/>
            <a:ext cx="4846198" cy="251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222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61169C2-895D-4784-A8BC-EEFA494B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Agent</a:t>
            </a:r>
            <a:r>
              <a:rPr lang="zh-CN" altLang="en-US" b="1" dirty="0"/>
              <a:t>运行环境</a:t>
            </a:r>
            <a:endParaRPr lang="zh-CN" altLang="en-US" dirty="0"/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B1C8C169-A413-4390-AE65-575A1D77D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32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CC1993-4A58-5441-BC2A-C02768F05C35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F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fld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003F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670D0B-6667-474C-8142-39A52E4BE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55" y="1588382"/>
            <a:ext cx="5286375" cy="2466975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BF6816B5-1400-4599-8D2E-1D976F6017EB}"/>
              </a:ext>
            </a:extLst>
          </p:cNvPr>
          <p:cNvSpPr/>
          <p:nvPr/>
        </p:nvSpPr>
        <p:spPr>
          <a:xfrm>
            <a:off x="2145671" y="1846906"/>
            <a:ext cx="797208" cy="352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2140E9-191D-4E1F-AA21-86E6B3C650B8}"/>
              </a:ext>
            </a:extLst>
          </p:cNvPr>
          <p:cNvSpPr txBox="1"/>
          <p:nvPr/>
        </p:nvSpPr>
        <p:spPr>
          <a:xfrm>
            <a:off x="355600" y="1071375"/>
            <a:ext cx="4913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为什么需要多智能体框架？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4CE559-6D61-4A10-B9E9-D4134D44DADB}"/>
              </a:ext>
            </a:extLst>
          </p:cNvPr>
          <p:cNvSpPr txBox="1"/>
          <p:nvPr/>
        </p:nvSpPr>
        <p:spPr>
          <a:xfrm>
            <a:off x="6843596" y="4407984"/>
            <a:ext cx="5210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减少与用户的交互：</a:t>
            </a:r>
            <a:endParaRPr lang="en-US" altLang="zh-CN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Multi-agent framework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更侧重于智能体之间的交互与合作，从而</a:t>
            </a:r>
            <a:r>
              <a:rPr lang="zh-CN" altLang="en-US" b="1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减少了与用户之间的直接交互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2DE1D8-576F-4534-8B93-CA5A1401F8A7}"/>
              </a:ext>
            </a:extLst>
          </p:cNvPr>
          <p:cNvSpPr txBox="1"/>
          <p:nvPr/>
        </p:nvSpPr>
        <p:spPr>
          <a:xfrm>
            <a:off x="6769980" y="1518959"/>
            <a:ext cx="5066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上下文窗口的限制</a:t>
            </a:r>
            <a:endParaRPr lang="en-US" altLang="zh-CN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多智能体的每个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只需要关注自己的立场，</a:t>
            </a:r>
            <a:r>
              <a:rPr lang="zh-CN" altLang="en-US" b="1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不需要</a:t>
            </a:r>
            <a:r>
              <a:rPr lang="en-US" altLang="zh-CN" b="1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cover</a:t>
            </a:r>
            <a:r>
              <a:rPr lang="zh-CN" altLang="en-US" b="1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所有的历史信息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，而单智能体在面临长历史的复杂任务时，对记忆容量要求比较高。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DB7CD1-62FA-4C41-AD05-DD6A5C6CCC80}"/>
              </a:ext>
            </a:extLst>
          </p:cNvPr>
          <p:cNvSpPr txBox="1"/>
          <p:nvPr/>
        </p:nvSpPr>
        <p:spPr>
          <a:xfrm>
            <a:off x="4327556" y="1125695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突破单智能体的限制</a:t>
            </a: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09221F-B217-4E7E-928C-A20BF641370D}"/>
              </a:ext>
            </a:extLst>
          </p:cNvPr>
          <p:cNvSpPr txBox="1"/>
          <p:nvPr/>
        </p:nvSpPr>
        <p:spPr>
          <a:xfrm>
            <a:off x="139185" y="4518044"/>
            <a:ext cx="6775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Prompt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单一的智能体如果维护大量的上下文，可能会导致处理混乱。而将任务分配给多个智能体，每个智能体只负责特定的任务或掌握特定技能，可以</a:t>
            </a:r>
            <a:r>
              <a:rPr lang="zh-CN" altLang="en-US" b="1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更有效地管理</a:t>
            </a:r>
            <a:r>
              <a:rPr lang="en-US" altLang="zh-CN" b="1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Prompt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82629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51"/>
          <p:cNvGrpSpPr/>
          <p:nvPr>
            <p:custDataLst>
              <p:tags r:id="rId1"/>
            </p:custDataLst>
          </p:nvPr>
        </p:nvGrpSpPr>
        <p:grpSpPr bwMode="auto">
          <a:xfrm>
            <a:off x="2722245" y="1620520"/>
            <a:ext cx="6080760" cy="839470"/>
            <a:chOff x="1329" y="1795"/>
            <a:chExt cx="2943" cy="499"/>
          </a:xfrm>
          <a:solidFill>
            <a:srgbClr val="02409A"/>
          </a:solidFill>
        </p:grpSpPr>
        <p:sp>
          <p:nvSpPr>
            <p:cNvPr id="11" name="AutoShape 5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智能原生计算</a:t>
              </a:r>
            </a:p>
          </p:txBody>
        </p:sp>
        <p:sp>
          <p:nvSpPr>
            <p:cNvPr id="12" name="AutoShape 5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lang="zh-CN" altLang="en-US" sz="2400" b="1" ker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CC1993-4A58-5441-BC2A-C02768F05C35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F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fld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003F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大纲</a:t>
            </a:r>
          </a:p>
        </p:txBody>
      </p:sp>
      <p:sp>
        <p:nvSpPr>
          <p:cNvPr id="7" name="AutoShape 8" descr="Person Interaction Discove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7" name="Group 51"/>
          <p:cNvGrpSpPr/>
          <p:nvPr>
            <p:custDataLst>
              <p:tags r:id="rId2"/>
            </p:custDataLst>
          </p:nvPr>
        </p:nvGrpSpPr>
        <p:grpSpPr bwMode="auto">
          <a:xfrm>
            <a:off x="2714625" y="2628265"/>
            <a:ext cx="6080760" cy="839470"/>
            <a:chOff x="1329" y="1795"/>
            <a:chExt cx="2943" cy="499"/>
          </a:xfrm>
          <a:solidFill>
            <a:srgbClr val="02409A"/>
          </a:solidFill>
        </p:grpSpPr>
        <p:sp>
          <p:nvSpPr>
            <p:cNvPr id="20" name="AutoShape 5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Agent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运行环境</a:t>
              </a:r>
              <a:endParaRPr 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AutoShape 5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lang="zh-CN" altLang="en-US" sz="2400" b="1" ker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22" name="Group 51"/>
          <p:cNvGrpSpPr/>
          <p:nvPr>
            <p:custDataLst>
              <p:tags r:id="rId3"/>
            </p:custDataLst>
          </p:nvPr>
        </p:nvGrpSpPr>
        <p:grpSpPr bwMode="auto">
          <a:xfrm>
            <a:off x="2714625" y="3636010"/>
            <a:ext cx="6080760" cy="839470"/>
            <a:chOff x="1329" y="1795"/>
            <a:chExt cx="2943" cy="499"/>
          </a:xfrm>
          <a:solidFill>
            <a:srgbClr val="02409A"/>
          </a:solidFill>
        </p:grpSpPr>
        <p:sp>
          <p:nvSpPr>
            <p:cNvPr id="23" name="AutoShape 5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论文分享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24" name="AutoShape 5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lang="zh-CN" altLang="en-US" sz="2400" b="1" ker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3" name="Group 51"/>
          <p:cNvGrpSpPr/>
          <p:nvPr>
            <p:custDataLst>
              <p:tags r:id="rId4"/>
            </p:custDataLst>
          </p:nvPr>
        </p:nvGrpSpPr>
        <p:grpSpPr bwMode="auto">
          <a:xfrm>
            <a:off x="2714625" y="4715510"/>
            <a:ext cx="6080760" cy="839470"/>
            <a:chOff x="1329" y="1795"/>
            <a:chExt cx="2943" cy="499"/>
          </a:xfrm>
          <a:solidFill>
            <a:srgbClr val="02409A"/>
          </a:solidFill>
        </p:grpSpPr>
        <p:sp>
          <p:nvSpPr>
            <p:cNvPr id="5" name="AutoShape 5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论文分享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6" name="AutoShape 5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5" y="2043307"/>
            <a:ext cx="12192000" cy="1501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340" y="1743101"/>
            <a:ext cx="11278235" cy="1501140"/>
          </a:xfrm>
        </p:spPr>
        <p:txBody>
          <a:bodyPr>
            <a:noAutofit/>
          </a:bodyPr>
          <a:lstStyle/>
          <a:p>
            <a:r>
              <a:rPr lang="en-US" altLang="en-GB" sz="3600" b="1" dirty="0" err="1">
                <a:latin typeface="+mn-lt"/>
              </a:rPr>
              <a:t>CAMEL:Communicative</a:t>
            </a:r>
            <a:r>
              <a:rPr lang="en-US" altLang="en-GB" sz="3600" b="1" dirty="0">
                <a:latin typeface="+mn-lt"/>
              </a:rPr>
              <a:t> Agents for “Mind”</a:t>
            </a:r>
            <a:br>
              <a:rPr lang="en-US" altLang="en-GB" sz="3600" b="1" dirty="0">
                <a:latin typeface="+mn-lt"/>
              </a:rPr>
            </a:br>
            <a:r>
              <a:rPr lang="en-US" altLang="en-GB" sz="3600" b="1" dirty="0">
                <a:latin typeface="+mn-lt"/>
              </a:rPr>
              <a:t> Exploration of Large Language Model Society</a:t>
            </a:r>
            <a:endParaRPr lang="zh-CN" altLang="en-US" sz="3600" b="1" dirty="0">
              <a:latin typeface="+mn-lt"/>
            </a:endParaRPr>
          </a:p>
        </p:txBody>
      </p:sp>
      <p:pic>
        <p:nvPicPr>
          <p:cNvPr id="1026" name="Picture 2" descr="Southeast University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7" y="147830"/>
            <a:ext cx="965206" cy="95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-489687" y="4813639"/>
            <a:ext cx="13352443" cy="111693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800" b="1" dirty="0" err="1"/>
              <a:t>Guohao</a:t>
            </a:r>
            <a:r>
              <a:rPr lang="en-US" altLang="zh-CN" sz="2800" b="1" dirty="0"/>
              <a:t> Li∗  Hasan Abed Al Kader Hammoud*   </a:t>
            </a:r>
            <a:r>
              <a:rPr lang="en-US" altLang="zh-CN" sz="2800" b="1" dirty="0" err="1"/>
              <a:t>HaniItani</a:t>
            </a:r>
            <a:r>
              <a:rPr lang="en-US" altLang="zh-CN" sz="2800" b="1" dirty="0"/>
              <a:t>*  </a:t>
            </a:r>
            <a:r>
              <a:rPr lang="en-US" altLang="zh-CN" sz="2800" b="1" dirty="0" err="1"/>
              <a:t>DmitriiKhizbullin</a:t>
            </a:r>
            <a:r>
              <a:rPr lang="en-US" altLang="zh-CN" sz="2800" b="1" dirty="0"/>
              <a:t>         </a:t>
            </a:r>
          </a:p>
          <a:p>
            <a:r>
              <a:rPr lang="en-US" altLang="zh-CN" sz="2800" b="1" dirty="0"/>
              <a:t>Bernard Ghanem</a:t>
            </a:r>
          </a:p>
          <a:p>
            <a:r>
              <a:rPr lang="en-US" altLang="zh-CN" sz="2800" b="1" dirty="0"/>
              <a:t> King Abdullah University of Science and Technology (KAUST)</a:t>
            </a:r>
            <a:endParaRPr lang="en-US" altLang="zh-CN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084CE8-346E-4A33-9302-AFB2125081DE}"/>
              </a:ext>
            </a:extLst>
          </p:cNvPr>
          <p:cNvSpPr txBox="1"/>
          <p:nvPr/>
        </p:nvSpPr>
        <p:spPr>
          <a:xfrm>
            <a:off x="4992565" y="3704376"/>
            <a:ext cx="2489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NeurIPS</a:t>
            </a:r>
            <a:r>
              <a:rPr lang="en-US" altLang="zh-CN" sz="2800" b="1" dirty="0"/>
              <a:t>’ 2023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4293D8C-2A2E-4F95-86DE-353952A0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CAMEL—— </a:t>
            </a:r>
            <a:r>
              <a:rPr lang="zh-CN" altLang="en-US" dirty="0"/>
              <a:t>一页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3D6E96B-5373-4E46-9D22-D73D394C03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2549" y="927735"/>
            <a:ext cx="10905653" cy="550927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kumimoji="1" lang="en-US" altLang="zh-CN" sz="12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Problem:</a:t>
            </a:r>
            <a:r>
              <a:rPr kumimoji="1" lang="zh-CN" altLang="en-US" sz="12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设计一个新的框架</a:t>
            </a:r>
            <a:r>
              <a:rPr kumimoji="1" lang="en-US" altLang="zh-CN" sz="12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——“</a:t>
            </a:r>
            <a:r>
              <a:rPr kumimoji="1" lang="zh-CN" altLang="en-US" sz="12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角色扮演”（</a:t>
            </a:r>
            <a:r>
              <a:rPr kumimoji="1" lang="en-US" altLang="zh-CN" sz="12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role-playing</a:t>
            </a:r>
            <a:r>
              <a:rPr kumimoji="1" lang="zh-CN" altLang="en-US" sz="12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），来帮助智能体在任务中进行自主协作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Input: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系统接收到的任务指令和初始信息（例如，复杂的对话或任务目标）</a:t>
            </a:r>
            <a:endParaRPr kumimoji="1" lang="en-US" altLang="zh-CN" sz="11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Output: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自主完成任务的结果，例如问题解答、对话生成或决策建议等</a:t>
            </a:r>
            <a:endParaRPr kumimoji="1" lang="en-US" altLang="zh-CN" sz="11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Significance: 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在需要多智能体协作的场景中，能够显著减少人工成本并提高系统的稳定性和智能化程度</a:t>
            </a:r>
            <a:endParaRPr kumimoji="1" lang="zh-CN" altLang="en-US" sz="11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0"/>
              </a:lnSpc>
              <a:spcBef>
                <a:spcPts val="1800"/>
              </a:spcBef>
              <a:spcAft>
                <a:spcPts val="0"/>
              </a:spcAft>
            </a:pPr>
            <a:r>
              <a:rPr kumimoji="1" lang="en-US" altLang="zh-CN" sz="1200" b="1" dirty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SOTA &amp; Limitations:</a:t>
            </a:r>
          </a:p>
          <a:p>
            <a:pPr marL="685800" lvl="2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L1: </a:t>
            </a:r>
            <a:r>
              <a:rPr kumimoji="1" lang="zh-CN" altLang="en-US" sz="1100" b="1" dirty="0">
                <a:ea typeface="+mn-lt"/>
                <a:cs typeface="+mn-lt"/>
                <a:sym typeface="+mn-ea"/>
              </a:rPr>
              <a:t>依赖大量人工输入</a:t>
            </a:r>
            <a:r>
              <a:rPr kumimoji="1" lang="en-US" altLang="zh-CN" sz="1100" b="1" dirty="0">
                <a:ea typeface="+mn-lt"/>
                <a:cs typeface="+mn-lt"/>
                <a:sym typeface="+mn-ea"/>
              </a:rPr>
              <a:t>: </a:t>
            </a:r>
            <a:r>
              <a:rPr kumimoji="1" lang="zh-CN" altLang="en-US" sz="1100" b="1" dirty="0">
                <a:ea typeface="+mn-lt"/>
                <a:cs typeface="+mn-lt"/>
                <a:sym typeface="+mn-ea"/>
              </a:rPr>
              <a:t>现有的聊天型语言模型仍然高度依赖人工输入，尤其是在复杂任务中，模型难以完全自主进行任务处理。</a:t>
            </a:r>
            <a:endParaRPr kumimoji="1" lang="en-US" altLang="zh-CN" sz="1100" b="1" dirty="0">
              <a:ea typeface="+mn-lt"/>
              <a:cs typeface="+mn-lt"/>
              <a:sym typeface="+mn-ea"/>
            </a:endParaRPr>
          </a:p>
          <a:p>
            <a:pPr marL="685800" lvl="2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L2: </a:t>
            </a:r>
            <a:r>
              <a:rPr kumimoji="1" lang="zh-CN" altLang="en-US" sz="1100" b="1" dirty="0">
                <a:ea typeface="+mn-lt"/>
                <a:cs typeface="+mn-lt"/>
                <a:sym typeface="+mn-ea"/>
              </a:rPr>
              <a:t>缺乏自主协作机制</a:t>
            </a:r>
            <a:r>
              <a:rPr kumimoji="1" lang="en-US" altLang="zh-CN" sz="1100" b="1" dirty="0">
                <a:ea typeface="+mn-lt"/>
                <a:cs typeface="+mn-lt"/>
                <a:sym typeface="+mn-ea"/>
              </a:rPr>
              <a:t>:</a:t>
            </a:r>
            <a:r>
              <a:rPr kumimoji="1" lang="zh-CN" altLang="en-US" sz="1100" b="1" dirty="0">
                <a:ea typeface="+mn-lt"/>
                <a:cs typeface="+mn-lt"/>
                <a:sym typeface="+mn-ea"/>
              </a:rPr>
              <a:t>现有的多智能体系统缺乏有效的机制来使多个智能体自主协作，通常依赖于固定的规则或人工指导。</a:t>
            </a:r>
            <a:endParaRPr lang="zh-CN" altLang="en-US" sz="1100" b="1" dirty="0">
              <a:ea typeface="+mn-lt"/>
              <a:cs typeface="+mn-lt"/>
              <a:sym typeface="+mn-ea"/>
            </a:endParaRPr>
          </a:p>
          <a:p>
            <a:pPr>
              <a:lnSpc>
                <a:spcPct val="0"/>
              </a:lnSpc>
              <a:spcBef>
                <a:spcPts val="1800"/>
              </a:spcBef>
            </a:pPr>
            <a:r>
              <a:rPr kumimoji="1" lang="en-US" altLang="zh-CN" sz="1200" b="1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Opportunity: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O1-&gt;L1: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多智能体协作</a:t>
            </a: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通过智能体之间的交流对话，减少对人工输入的需求</a:t>
            </a:r>
            <a:r>
              <a:rPr lang="zh-CN" altLang="en-US" sz="1100" b="1" dirty="0">
                <a:solidFill>
                  <a:schemeClr val="tx1"/>
                </a:solidFill>
                <a:ea typeface="+mn-lt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1100" b="1" dirty="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O2-&gt;L2: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角色扮演</a:t>
            </a: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通过为每个智能体分配不同的角色或任务，能够有效地推动自主合作</a:t>
            </a:r>
            <a:r>
              <a:rPr lang="zh-CN" altLang="en-US" sz="1100" b="1" dirty="0">
                <a:solidFill>
                  <a:schemeClr val="tx1"/>
                </a:solidFill>
                <a:ea typeface="+mn-lt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11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lvl="1">
              <a:lnSpc>
                <a:spcPct val="0"/>
              </a:lnSpc>
              <a:spcBef>
                <a:spcPts val="1800"/>
              </a:spcBef>
            </a:pPr>
            <a:r>
              <a:rPr kumimoji="1" lang="en-US" altLang="zh-CN" sz="12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Challenges: </a:t>
            </a:r>
            <a:endParaRPr kumimoji="1" lang="en-US" altLang="zh-CN" sz="1200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685800" lvl="1" algn="l">
              <a:lnSpc>
                <a:spcPct val="100000"/>
              </a:lnSpc>
              <a:spcBef>
                <a:spcPts val="600"/>
              </a:spcBef>
              <a:buClrTx/>
              <a:buSzTx/>
            </a:pP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C1: 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多智能体协作的复杂性</a:t>
            </a: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多智能体系统在任务中必须协调不同的角色和目标，这要求设计出一种高效的机制来协调各个智能体之间的互动</a:t>
            </a:r>
            <a:endParaRPr kumimoji="1" lang="en-US" altLang="zh-CN" sz="11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685800" lvl="1" algn="l">
              <a:lnSpc>
                <a:spcPct val="100000"/>
              </a:lnSpc>
              <a:spcBef>
                <a:spcPts val="600"/>
              </a:spcBef>
              <a:buClrTx/>
              <a:buSzTx/>
            </a:pP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C2: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保持一致性和准确性</a:t>
            </a: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在动态变化的任务环境中，如何确保多个智能体在没有人工干预的情况下仍能维持一致性，并且始终朝着任务目标推进。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8600" lvl="1">
              <a:lnSpc>
                <a:spcPct val="0"/>
              </a:lnSpc>
              <a:spcBef>
                <a:spcPts val="1800"/>
              </a:spcBef>
            </a:pPr>
            <a:r>
              <a:rPr kumimoji="1" lang="en-US" altLang="zh-CN" sz="1200"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Model:</a:t>
            </a:r>
          </a:p>
          <a:p>
            <a:pPr marL="685800" lvl="2" algn="l">
              <a:lnSpc>
                <a:spcPct val="100000"/>
              </a:lnSpc>
              <a:spcBef>
                <a:spcPts val="600"/>
              </a:spcBef>
              <a:buClrTx/>
              <a:buSzTx/>
            </a:pPr>
            <a:r>
              <a:rPr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-&gt;C1</a:t>
            </a: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角色扮演框架</a:t>
            </a: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为每个智能体分配明确的角色，确保智能体之间的合作能够有效进行。每个智能体根据其角色执行特定任务，通过“初始提示”来引导其行为，从而保持与任务目标的一致性</a:t>
            </a:r>
            <a:r>
              <a:rPr lang="zh-CN" altLang="en-US" sz="1100" b="1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。</a:t>
            </a:r>
            <a:endParaRPr lang="en-US" altLang="zh-CN" sz="1100" b="1" dirty="0">
              <a:ea typeface="+mn-lt"/>
              <a:cs typeface="+mn-lt"/>
              <a:sym typeface="+mn-ea"/>
            </a:endParaRPr>
          </a:p>
          <a:p>
            <a:pPr marL="685800" lvl="2" algn="l">
              <a:lnSpc>
                <a:spcPct val="100000"/>
              </a:lnSpc>
              <a:spcBef>
                <a:spcPts val="600"/>
              </a:spcBef>
              <a:buClrTx/>
              <a:buSzTx/>
            </a:pPr>
            <a:r>
              <a:rPr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-&gt;C2</a:t>
            </a: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初始提示机制（</a:t>
            </a: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Inception Prompting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）</a:t>
            </a: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使用初始提示来引导智能体的决策和行为，这种方法能够确保模型在缺乏人工输入的情况下，仍然能够按照预定目标推进任务，从而克服一致性和协作的问题</a:t>
            </a:r>
            <a:r>
              <a:rPr lang="zh-CN" altLang="en-US" sz="1100" b="1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。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>
              <a:lnSpc>
                <a:spcPts val="1500"/>
              </a:lnSpc>
              <a:spcBef>
                <a:spcPts val="600"/>
              </a:spcBef>
            </a:pPr>
            <a:r>
              <a:rPr kumimoji="1" lang="en-US" altLang="zh-CN" sz="1200" kern="0" dirty="0">
                <a:latin typeface="Times New Roman Regular" panose="02020503050405090304" charset="0"/>
                <a:ea typeface="楷体_GB2312" charset="0"/>
                <a:cs typeface="Times New Roman Regular" panose="02020503050405090304" charset="0"/>
                <a:sym typeface="+mn-ea"/>
              </a:rPr>
              <a:t>Contributions:</a:t>
            </a:r>
            <a:endParaRPr kumimoji="1" lang="en-US" altLang="zh-CN" sz="1200" kern="0" dirty="0">
              <a:latin typeface="Times New Roman Regular" panose="02020503050405090304" charset="0"/>
              <a:ea typeface="楷体_GB2312" charset="0"/>
              <a:cs typeface="Times New Roman Regular" panose="02020503050405090304" charset="0"/>
            </a:endParaRPr>
          </a:p>
          <a:p>
            <a:pPr lvl="1">
              <a:lnSpc>
                <a:spcPts val="1500"/>
              </a:lnSpc>
              <a:spcBef>
                <a:spcPts val="600"/>
              </a:spcBef>
              <a:defRPr/>
            </a:pPr>
            <a:r>
              <a:rPr kumimoji="1" lang="en-US" altLang="zh-CN" sz="1200" kern="0" dirty="0">
                <a:solidFill>
                  <a:srgbClr val="92D050"/>
                </a:solidFill>
                <a:latin typeface="Times New Roman Regular" panose="02020503050405090304" charset="0"/>
                <a:ea typeface="楷体_GB2312" charset="0"/>
                <a:cs typeface="Times New Roman Regular" panose="02020503050405090304" charset="0"/>
                <a:sym typeface="+mn-ea"/>
              </a:rPr>
              <a:t>Conceptually</a:t>
            </a:r>
            <a:r>
              <a:rPr kumimoji="1" lang="zh-CN" altLang="en-US" sz="1200" kern="0" dirty="0">
                <a:latin typeface="Times New Roman Regular" panose="02020503050405090304" charset="0"/>
                <a:ea typeface="楷体_GB2312" charset="0"/>
                <a:cs typeface="Times New Roman Regular" panose="02020503050405090304" charset="0"/>
                <a:sym typeface="+mn-ea"/>
              </a:rPr>
              <a:t>，</a:t>
            </a:r>
            <a:r>
              <a:rPr kumimoji="1" lang="zh-CN" altLang="en-US" sz="11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本文首次提出了角色扮演框架，并结合初始提示机制，提供了一种新的方式来解决多智能体自主合作的问题。</a:t>
            </a:r>
            <a:endParaRPr kumimoji="1" lang="en-US" altLang="zh-CN" sz="11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ts val="1500"/>
              </a:lnSpc>
              <a:spcBef>
                <a:spcPts val="600"/>
              </a:spcBef>
              <a:defRPr/>
            </a:pPr>
            <a:r>
              <a:rPr kumimoji="1" lang="en-US" altLang="zh-CN" sz="1200" kern="0" dirty="0">
                <a:solidFill>
                  <a:srgbClr val="FF0000"/>
                </a:solidFill>
                <a:latin typeface="Times New Roman Regular" panose="02020503050405090304" charset="0"/>
                <a:ea typeface="楷体_GB2312" charset="0"/>
                <a:cs typeface="Times New Roman Regular" panose="02020503050405090304" charset="0"/>
                <a:sym typeface="+mn-ea"/>
              </a:rPr>
              <a:t>Technically</a:t>
            </a:r>
            <a:r>
              <a:rPr kumimoji="1" lang="zh-CN" altLang="en-US" sz="1200" kern="0" dirty="0">
                <a:latin typeface="Times New Roman Regular" panose="02020503050405090304" charset="0"/>
                <a:ea typeface="楷体_GB2312" charset="0"/>
                <a:cs typeface="Times New Roman Regular" panose="02020503050405090304" charset="0"/>
                <a:sym typeface="+mn-ea"/>
              </a:rPr>
              <a:t>，</a:t>
            </a:r>
            <a:r>
              <a:rPr kumimoji="1" lang="zh-CN" altLang="en-US" sz="1100" b="1" kern="0" dirty="0">
                <a:ea typeface="+mn-lt"/>
                <a:cs typeface="+mn-lt"/>
                <a:sym typeface="+mn-ea"/>
              </a:rPr>
              <a:t>出了“初始提示”技术，通过对智能体进行有效的引导，减少了人工干预，提高了系统的自主性和任务完成效率。</a:t>
            </a:r>
          </a:p>
          <a:p>
            <a:pPr lvl="1">
              <a:lnSpc>
                <a:spcPts val="1500"/>
              </a:lnSpc>
              <a:spcBef>
                <a:spcPts val="600"/>
              </a:spcBef>
              <a:defRPr/>
            </a:pPr>
            <a:r>
              <a:rPr kumimoji="1" lang="en-US" altLang="zh-CN" sz="1200" kern="0" dirty="0">
                <a:solidFill>
                  <a:srgbClr val="FFC000"/>
                </a:solidFill>
                <a:latin typeface="Times New Roman Regular" panose="02020503050405090304" charset="0"/>
                <a:ea typeface="楷体_GB2312" charset="0"/>
                <a:cs typeface="Times New Roman Regular" panose="02020503050405090304" charset="0"/>
                <a:sym typeface="+mn-ea"/>
              </a:rPr>
              <a:t>Experimentally</a:t>
            </a:r>
            <a:r>
              <a:rPr kumimoji="1" lang="zh-CN" altLang="en-US" sz="1200" kern="0" dirty="0">
                <a:latin typeface="Times New Roman Regular" panose="02020503050405090304" charset="0"/>
                <a:ea typeface="楷体_GB2312" charset="0"/>
                <a:cs typeface="Times New Roman Regular" panose="02020503050405090304" charset="0"/>
                <a:sym typeface="+mn-ea"/>
              </a:rPr>
              <a:t>，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gpt-3.5-turbo</a:t>
            </a: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kumimoji="1" lang="zh-CN" altLang="en-US" sz="1100" b="1" kern="0" dirty="0">
                <a:ea typeface="+mn-lt"/>
                <a:cs typeface="+mn-lt"/>
                <a:sym typeface="+mn-ea"/>
              </a:rPr>
              <a:t>，本文的方法在多个任务场景中显著优于现有的方案。</a:t>
            </a:r>
            <a:endParaRPr kumimoji="1" lang="en-US" altLang="zh-CN" sz="1100" b="1" kern="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DDC62F47-7D13-4D97-8589-02CCFC429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323"/>
            <a:ext cx="2743200" cy="365125"/>
          </a:xfrm>
        </p:spPr>
        <p:txBody>
          <a:bodyPr/>
          <a:lstStyle/>
          <a:p>
            <a:fld id="{32CC1993-4A58-5441-BC2A-C02768F05C35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144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004423B-CC01-4FBF-A3B1-573B63B0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sz="4000" b="1" dirty="0">
                <a:latin typeface="+mn-lt"/>
              </a:rPr>
              <a:t>CAMEL</a:t>
            </a:r>
            <a:r>
              <a:rPr lang="en-US" altLang="zh-CN" b="1" dirty="0">
                <a:latin typeface="+mn-lt"/>
              </a:rPr>
              <a:t>——</a:t>
            </a:r>
            <a:r>
              <a:rPr lang="zh-CN" altLang="en-US" b="1" dirty="0">
                <a:latin typeface="+mn-lt"/>
              </a:rPr>
              <a:t>背景</a:t>
            </a:r>
            <a:endParaRPr lang="zh-CN" altLang="en-US" dirty="0"/>
          </a:p>
        </p:txBody>
      </p:sp>
      <p:pic>
        <p:nvPicPr>
          <p:cNvPr id="1026" name="Picture 2" descr="History and Development of ChatGPT | Shinetech Software">
            <a:extLst>
              <a:ext uri="{FF2B5EF4-FFF2-40B4-BE49-F238E27FC236}">
                <a16:creationId xmlns:a16="http://schemas.microsoft.com/office/drawing/2014/main" id="{02654976-3DAD-42B1-8A73-40AD6ADEC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074" y="1578470"/>
            <a:ext cx="2629804" cy="159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文心一言| 开放猫AI导航站">
            <a:extLst>
              <a:ext uri="{FF2B5EF4-FFF2-40B4-BE49-F238E27FC236}">
                <a16:creationId xmlns:a16="http://schemas.microsoft.com/office/drawing/2014/main" id="{EC061FE7-1EF5-481E-A092-B7B5F7EA7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76" y="1568017"/>
            <a:ext cx="1608424" cy="160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unyuan-Large：腾讯最新开源的MoE大模型，效果业界领先">
            <a:extLst>
              <a:ext uri="{FF2B5EF4-FFF2-40B4-BE49-F238E27FC236}">
                <a16:creationId xmlns:a16="http://schemas.microsoft.com/office/drawing/2014/main" id="{40F5B269-A6BD-4AE5-9F51-C976C2E090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40"/>
          <a:stretch/>
        </p:blipFill>
        <p:spPr bwMode="auto">
          <a:xfrm>
            <a:off x="6441219" y="3300061"/>
            <a:ext cx="2549855" cy="116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5046A5-215E-4FCE-B4A2-08D3B50A9D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357" y="1195224"/>
            <a:ext cx="5836606" cy="34661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015E110-C2C6-4B0A-B89E-74E65819A002}"/>
              </a:ext>
            </a:extLst>
          </p:cNvPr>
          <p:cNvSpPr txBox="1"/>
          <p:nvPr/>
        </p:nvSpPr>
        <p:spPr>
          <a:xfrm>
            <a:off x="992989" y="5662776"/>
            <a:ext cx="1145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近年来，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的快速发展使得它们在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复杂任务解决方面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取得了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显著进展</a:t>
            </a:r>
          </a:p>
        </p:txBody>
      </p:sp>
      <p:sp>
        <p:nvSpPr>
          <p:cNvPr id="9" name="灯片编号占位符 1">
            <a:extLst>
              <a:ext uri="{FF2B5EF4-FFF2-40B4-BE49-F238E27FC236}">
                <a16:creationId xmlns:a16="http://schemas.microsoft.com/office/drawing/2014/main" id="{BC2819D7-13AA-4FDA-A758-93EBB5DD4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323"/>
            <a:ext cx="2743200" cy="365125"/>
          </a:xfrm>
        </p:spPr>
        <p:txBody>
          <a:bodyPr/>
          <a:lstStyle/>
          <a:p>
            <a:fld id="{32CC1993-4A58-5441-BC2A-C02768F05C35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1994AF0-1E89-467B-9496-A4D997B79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165" y="3719603"/>
            <a:ext cx="3264446" cy="70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873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E68B59C-49A1-4FD4-91E6-527F0EA0A865}"/>
              </a:ext>
            </a:extLst>
          </p:cNvPr>
          <p:cNvSpPr txBox="1"/>
          <p:nvPr/>
        </p:nvSpPr>
        <p:spPr>
          <a:xfrm>
            <a:off x="156423" y="3778601"/>
            <a:ext cx="10760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O1-&gt;L1: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多智能体协作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通过智能体之间的交流对话，减少对人工输入的需求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85E07D-1357-4C4E-A97A-9262BE1EC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91" y="4282985"/>
            <a:ext cx="2512369" cy="1981631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20073305-73F7-4180-A837-E83C22867737}"/>
              </a:ext>
            </a:extLst>
          </p:cNvPr>
          <p:cNvSpPr/>
          <p:nvPr/>
        </p:nvSpPr>
        <p:spPr>
          <a:xfrm>
            <a:off x="4696082" y="5338204"/>
            <a:ext cx="797208" cy="352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EED5190-D587-43FD-94AD-C23E15B9655E}"/>
              </a:ext>
            </a:extLst>
          </p:cNvPr>
          <p:cNvCxnSpPr/>
          <p:nvPr/>
        </p:nvCxnSpPr>
        <p:spPr>
          <a:xfrm>
            <a:off x="4578890" y="5057046"/>
            <a:ext cx="914400" cy="914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FF84887-13C1-4AE4-962D-1E76E7E2024E}"/>
              </a:ext>
            </a:extLst>
          </p:cNvPr>
          <p:cNvSpPr txBox="1"/>
          <p:nvPr/>
        </p:nvSpPr>
        <p:spPr>
          <a:xfrm>
            <a:off x="5822344" y="5249969"/>
            <a:ext cx="1484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人工输入</a:t>
            </a:r>
          </a:p>
          <a:p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3C40B2-198C-4520-BEDA-DE1E8D524C35}"/>
              </a:ext>
            </a:extLst>
          </p:cNvPr>
          <p:cNvSpPr txBox="1"/>
          <p:nvPr/>
        </p:nvSpPr>
        <p:spPr>
          <a:xfrm>
            <a:off x="455186" y="2374671"/>
            <a:ext cx="148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endParaRPr lang="zh-CN" altLang="en-US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6DE1EC83-D0BF-4EFF-A428-1E9E9F4609C4}"/>
              </a:ext>
            </a:extLst>
          </p:cNvPr>
          <p:cNvSpPr/>
          <p:nvPr/>
        </p:nvSpPr>
        <p:spPr>
          <a:xfrm>
            <a:off x="1438172" y="2366477"/>
            <a:ext cx="797208" cy="352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8A8AC2-50BB-405D-B7FB-81BB1E05775C}"/>
              </a:ext>
            </a:extLst>
          </p:cNvPr>
          <p:cNvSpPr txBox="1"/>
          <p:nvPr/>
        </p:nvSpPr>
        <p:spPr>
          <a:xfrm>
            <a:off x="2463506" y="2388609"/>
            <a:ext cx="1484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人工输入</a:t>
            </a:r>
          </a:p>
          <a:p>
            <a:endParaRPr lang="zh-CN" altLang="en-US" dirty="0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F6C20547-ECB4-4868-821A-E0C494D2EBAA}"/>
              </a:ext>
            </a:extLst>
          </p:cNvPr>
          <p:cNvSpPr/>
          <p:nvPr/>
        </p:nvSpPr>
        <p:spPr>
          <a:xfrm>
            <a:off x="3730131" y="1932770"/>
            <a:ext cx="218143" cy="1338989"/>
          </a:xfrm>
          <a:prstGeom prst="leftBrace">
            <a:avLst>
              <a:gd name="adj1" fmla="val 8333"/>
              <a:gd name="adj2" fmla="val 48368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uFillTx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F2E832B-FEE8-4F42-AE12-80C3DAAB621E}"/>
              </a:ext>
            </a:extLst>
          </p:cNvPr>
          <p:cNvSpPr txBox="1"/>
          <p:nvPr/>
        </p:nvSpPr>
        <p:spPr>
          <a:xfrm>
            <a:off x="4183705" y="1748104"/>
            <a:ext cx="148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E32EE9A-FFDB-4A3B-8992-FCC747F234A8}"/>
              </a:ext>
            </a:extLst>
          </p:cNvPr>
          <p:cNvSpPr txBox="1"/>
          <p:nvPr/>
        </p:nvSpPr>
        <p:spPr>
          <a:xfrm>
            <a:off x="4183705" y="2902427"/>
            <a:ext cx="148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23EE608-5B8E-41B3-9292-850DDF414E5C}"/>
              </a:ext>
            </a:extLst>
          </p:cNvPr>
          <p:cNvSpPr txBox="1"/>
          <p:nvPr/>
        </p:nvSpPr>
        <p:spPr>
          <a:xfrm>
            <a:off x="1385264" y="2019277"/>
            <a:ext cx="148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依赖于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638B0D68-B06B-499B-8873-1AE83E1662C5}"/>
              </a:ext>
            </a:extLst>
          </p:cNvPr>
          <p:cNvSpPr/>
          <p:nvPr/>
        </p:nvSpPr>
        <p:spPr>
          <a:xfrm>
            <a:off x="5206947" y="2929134"/>
            <a:ext cx="797208" cy="352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A60EEEA-1048-4E91-970D-2E1B6B9E8BAE}"/>
              </a:ext>
            </a:extLst>
          </p:cNvPr>
          <p:cNvSpPr txBox="1"/>
          <p:nvPr/>
        </p:nvSpPr>
        <p:spPr>
          <a:xfrm>
            <a:off x="6296819" y="2929134"/>
            <a:ext cx="1777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合适的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Prompt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7BEAAB9-5629-4409-A840-AB5B05F3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396" y="1436514"/>
            <a:ext cx="4079190" cy="1035249"/>
          </a:xfrm>
          <a:prstGeom prst="rect">
            <a:avLst/>
          </a:prstGeom>
        </p:spPr>
      </p:pic>
      <p:pic>
        <p:nvPicPr>
          <p:cNvPr id="23" name="Picture 8" descr="了解数据集：面向普通受众的综合指南">
            <a:extLst>
              <a:ext uri="{FF2B5EF4-FFF2-40B4-BE49-F238E27FC236}">
                <a16:creationId xmlns:a16="http://schemas.microsoft.com/office/drawing/2014/main" id="{F951C1C6-36F4-4837-8FA6-26199AAB9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126" y="1653789"/>
            <a:ext cx="1256693" cy="71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3B543C4B-8798-4BAE-A185-F75A88172043}"/>
              </a:ext>
            </a:extLst>
          </p:cNvPr>
          <p:cNvSpPr txBox="1"/>
          <p:nvPr/>
        </p:nvSpPr>
        <p:spPr>
          <a:xfrm>
            <a:off x="6195586" y="3281218"/>
            <a:ext cx="316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需要深入的理解和专业知识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D7AEC80-71D7-4977-845F-3018904F3091}"/>
              </a:ext>
            </a:extLst>
          </p:cNvPr>
          <p:cNvSpPr txBox="1"/>
          <p:nvPr/>
        </p:nvSpPr>
        <p:spPr>
          <a:xfrm>
            <a:off x="293431" y="1050516"/>
            <a:ext cx="4913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L1: LLM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依赖大量人工输入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AC2970A-A689-4323-B055-7EC0716D507F}"/>
              </a:ext>
            </a:extLst>
          </p:cNvPr>
          <p:cNvSpPr txBox="1"/>
          <p:nvPr/>
        </p:nvSpPr>
        <p:spPr>
          <a:xfrm>
            <a:off x="7777721" y="250072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在复杂任务中，模型难以完全自主进行任务处理。</a:t>
            </a:r>
          </a:p>
          <a:p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标题 2">
            <a:extLst>
              <a:ext uri="{FF2B5EF4-FFF2-40B4-BE49-F238E27FC236}">
                <a16:creationId xmlns:a16="http://schemas.microsoft.com/office/drawing/2014/main" id="{E6B1009E-4FC8-43F3-B1FF-568D13408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18511"/>
            <a:ext cx="11455400" cy="909224"/>
          </a:xfrm>
        </p:spPr>
        <p:txBody>
          <a:bodyPr/>
          <a:lstStyle/>
          <a:p>
            <a:r>
              <a:rPr lang="en-US" altLang="en-GB" sz="4000" b="1" dirty="0">
                <a:latin typeface="+mn-lt"/>
              </a:rPr>
              <a:t>CAMEL</a:t>
            </a:r>
            <a:r>
              <a:rPr lang="en-US" altLang="zh-CN" sz="4000" b="1" dirty="0">
                <a:latin typeface="+mn-lt"/>
              </a:rPr>
              <a:t>——L1</a:t>
            </a:r>
            <a:r>
              <a:rPr lang="zh-CN" altLang="en-US" sz="4000" b="1" dirty="0">
                <a:latin typeface="+mn-lt"/>
              </a:rPr>
              <a:t>、</a:t>
            </a:r>
            <a:r>
              <a:rPr lang="en-US" altLang="zh-CN" sz="4000" b="1" dirty="0">
                <a:latin typeface="+mn-lt"/>
              </a:rPr>
              <a:t>O</a:t>
            </a:r>
            <a:r>
              <a:rPr lang="en-US" altLang="zh-CN" b="1" dirty="0">
                <a:latin typeface="+mn-lt"/>
              </a:rPr>
              <a:t>1</a:t>
            </a:r>
            <a:endParaRPr lang="zh-CN" altLang="en-US" dirty="0"/>
          </a:p>
        </p:txBody>
      </p:sp>
      <p:sp>
        <p:nvSpPr>
          <p:cNvPr id="28" name="灯片编号占位符 1">
            <a:extLst>
              <a:ext uri="{FF2B5EF4-FFF2-40B4-BE49-F238E27FC236}">
                <a16:creationId xmlns:a16="http://schemas.microsoft.com/office/drawing/2014/main" id="{0A1488F0-BB88-4794-ACB3-92D042480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323"/>
            <a:ext cx="2743200" cy="365125"/>
          </a:xfrm>
        </p:spPr>
        <p:txBody>
          <a:bodyPr/>
          <a:lstStyle/>
          <a:p>
            <a:fld id="{32CC1993-4A58-5441-BC2A-C02768F05C35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294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76021F3-43B6-46F1-BDF7-324631206091}"/>
              </a:ext>
            </a:extLst>
          </p:cNvPr>
          <p:cNvSpPr txBox="1"/>
          <p:nvPr/>
        </p:nvSpPr>
        <p:spPr>
          <a:xfrm>
            <a:off x="355600" y="1188388"/>
            <a:ext cx="1183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L2: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缺乏自主协作机制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现有的多智能体系统缺乏有效的机制来使多个智能体自主协作，通常依赖于固定的规则或人工指导。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E652F9-8E14-4D3C-8ECF-8FE3D9187FFF}"/>
              </a:ext>
            </a:extLst>
          </p:cNvPr>
          <p:cNvSpPr txBox="1"/>
          <p:nvPr/>
        </p:nvSpPr>
        <p:spPr>
          <a:xfrm>
            <a:off x="355600" y="2558836"/>
            <a:ext cx="11694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O2-&gt;L2: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角色扮演：通过为每个智能体分配不同的角色或任务，有效地推动自主合作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D62579-2EF7-48CD-93CA-C11C0BEAF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68" y="3312366"/>
            <a:ext cx="5793211" cy="2972832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34F57342-93D9-4A71-960E-5371A5C9F0FC}"/>
              </a:ext>
            </a:extLst>
          </p:cNvPr>
          <p:cNvSpPr/>
          <p:nvPr/>
        </p:nvSpPr>
        <p:spPr>
          <a:xfrm>
            <a:off x="6715004" y="4520061"/>
            <a:ext cx="797208" cy="352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C38EA6-3EFE-4ADB-89AC-34268DBC1E4F}"/>
              </a:ext>
            </a:extLst>
          </p:cNvPr>
          <p:cNvSpPr txBox="1"/>
          <p:nvPr/>
        </p:nvSpPr>
        <p:spPr>
          <a:xfrm>
            <a:off x="7863637" y="4456646"/>
            <a:ext cx="2511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特定的角色任务</a:t>
            </a:r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EE124E18-73BB-43BD-A15A-A84B31FD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19050"/>
            <a:ext cx="11455400" cy="908050"/>
          </a:xfrm>
        </p:spPr>
        <p:txBody>
          <a:bodyPr/>
          <a:lstStyle/>
          <a:p>
            <a:r>
              <a:rPr lang="en-US" altLang="en-GB" sz="4000" b="1" dirty="0">
                <a:latin typeface="+mn-lt"/>
              </a:rPr>
              <a:t>CAMEL</a:t>
            </a:r>
            <a:r>
              <a:rPr lang="en-US" altLang="zh-CN" sz="4000" b="1" dirty="0">
                <a:latin typeface="+mn-lt"/>
              </a:rPr>
              <a:t>——L2</a:t>
            </a:r>
            <a:r>
              <a:rPr lang="zh-CN" altLang="en-US" sz="4000" b="1" dirty="0">
                <a:latin typeface="+mn-lt"/>
              </a:rPr>
              <a:t>、</a:t>
            </a:r>
            <a:r>
              <a:rPr lang="en-US" altLang="zh-CN" sz="4000" b="1" dirty="0">
                <a:latin typeface="+mn-lt"/>
              </a:rPr>
              <a:t>O2</a:t>
            </a:r>
            <a:endParaRPr lang="zh-CN" altLang="en-US" dirty="0"/>
          </a:p>
        </p:txBody>
      </p: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E35E752E-B843-4EE3-86BC-00B296BF2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323"/>
            <a:ext cx="2743200" cy="365125"/>
          </a:xfrm>
        </p:spPr>
        <p:txBody>
          <a:bodyPr/>
          <a:lstStyle/>
          <a:p>
            <a:fld id="{32CC1993-4A58-5441-BC2A-C02768F05C35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414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3EF9C1-B75A-4D04-B1BE-AFE2FBA4C0AA}"/>
              </a:ext>
            </a:extLst>
          </p:cNvPr>
          <p:cNvSpPr txBox="1"/>
          <p:nvPr/>
        </p:nvSpPr>
        <p:spPr>
          <a:xfrm>
            <a:off x="355600" y="976309"/>
            <a:ext cx="1183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C1 -&gt; O1: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考虑多智能体协作的复杂性，需要设计出高效协作机制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C2 -&gt; O2: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如何确保多个智能体在没有人工干预的情况下仍能朝目标推进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2048F8-2223-4435-BF55-507482FCA22A}"/>
              </a:ext>
            </a:extLst>
          </p:cNvPr>
          <p:cNvSpPr txBox="1"/>
          <p:nvPr/>
        </p:nvSpPr>
        <p:spPr>
          <a:xfrm>
            <a:off x="1376127" y="30148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D77B8A-0127-4EE7-8343-8AF3E38AFB68}"/>
              </a:ext>
            </a:extLst>
          </p:cNvPr>
          <p:cNvSpPr txBox="1"/>
          <p:nvPr/>
        </p:nvSpPr>
        <p:spPr>
          <a:xfrm>
            <a:off x="5210607" y="2206970"/>
            <a:ext cx="49348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角色扮演框架 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Role Play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C1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初始提词 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Inception Prompting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C2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FFC8EF-F135-4CF3-BA0F-6154A88A0836}"/>
              </a:ext>
            </a:extLst>
          </p:cNvPr>
          <p:cNvSpPr txBox="1"/>
          <p:nvPr/>
        </p:nvSpPr>
        <p:spPr>
          <a:xfrm>
            <a:off x="3247646" y="2714801"/>
            <a:ext cx="258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CAMEL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97613BFC-A0B7-4D6F-8578-E7D5CD89DF36}"/>
              </a:ext>
            </a:extLst>
          </p:cNvPr>
          <p:cNvSpPr/>
          <p:nvPr/>
        </p:nvSpPr>
        <p:spPr>
          <a:xfrm>
            <a:off x="4847731" y="2276140"/>
            <a:ext cx="218143" cy="1338989"/>
          </a:xfrm>
          <a:prstGeom prst="leftBrace">
            <a:avLst>
              <a:gd name="adj1" fmla="val 8333"/>
              <a:gd name="adj2" fmla="val 48368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uFillTx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EF710A-337E-47F7-AAD2-7F8FD6C897F5}"/>
              </a:ext>
            </a:extLst>
          </p:cNvPr>
          <p:cNvSpPr txBox="1"/>
          <p:nvPr/>
        </p:nvSpPr>
        <p:spPr>
          <a:xfrm>
            <a:off x="2250537" y="2760967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502717-62A9-4846-A971-E145865A0F8C}"/>
              </a:ext>
            </a:extLst>
          </p:cNvPr>
          <p:cNvSpPr txBox="1"/>
          <p:nvPr/>
        </p:nvSpPr>
        <p:spPr>
          <a:xfrm>
            <a:off x="977410" y="5281526"/>
            <a:ext cx="4361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为每个智能体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分配明确的角色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，确保智能体之间的合作能够有效进行。每个智能体根据其角色执行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特定任务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B24DC0-6A32-438F-943D-D71482844FEF}"/>
              </a:ext>
            </a:extLst>
          </p:cNvPr>
          <p:cNvSpPr txBox="1"/>
          <p:nvPr/>
        </p:nvSpPr>
        <p:spPr>
          <a:xfrm>
            <a:off x="6587172" y="5281526"/>
            <a:ext cx="4699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使用初始提示来引导智能体的决策和行为，这种方法能够确保模型在缺乏人工输入的情况下，仍然能够按照预定目标推进任务。</a:t>
            </a:r>
          </a:p>
        </p:txBody>
      </p:sp>
      <p:pic>
        <p:nvPicPr>
          <p:cNvPr id="2050" name="Picture 2" descr="Why Role-Playing Fails">
            <a:extLst>
              <a:ext uri="{FF2B5EF4-FFF2-40B4-BE49-F238E27FC236}">
                <a16:creationId xmlns:a16="http://schemas.microsoft.com/office/drawing/2014/main" id="{65B47FB8-910D-4058-86FB-6B8A4A906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537" y="3935515"/>
            <a:ext cx="1903088" cy="119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mpt Engineering and Beyond: It's the Human Touch that Powers Generative  AI Success -">
            <a:extLst>
              <a:ext uri="{FF2B5EF4-FFF2-40B4-BE49-F238E27FC236}">
                <a16:creationId xmlns:a16="http://schemas.microsoft.com/office/drawing/2014/main" id="{FA4E044D-6B4F-420C-ACCC-71EA137F7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61" y="4007462"/>
            <a:ext cx="1621084" cy="121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标题 2">
            <a:extLst>
              <a:ext uri="{FF2B5EF4-FFF2-40B4-BE49-F238E27FC236}">
                <a16:creationId xmlns:a16="http://schemas.microsoft.com/office/drawing/2014/main" id="{11F31E86-49BD-4CDB-964A-AAF6E494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19050"/>
            <a:ext cx="11455400" cy="908050"/>
          </a:xfrm>
        </p:spPr>
        <p:txBody>
          <a:bodyPr/>
          <a:lstStyle/>
          <a:p>
            <a:r>
              <a:rPr lang="en-US" altLang="en-GB" sz="4000" b="1" dirty="0">
                <a:latin typeface="+mn-lt"/>
              </a:rPr>
              <a:t>CAMEL</a:t>
            </a:r>
            <a:r>
              <a:rPr lang="en-US" altLang="zh-CN" sz="4000" b="1" dirty="0">
                <a:latin typeface="+mn-lt"/>
              </a:rPr>
              <a:t>——C1</a:t>
            </a:r>
            <a:r>
              <a:rPr lang="zh-CN" altLang="en-US" sz="4000" b="1" dirty="0">
                <a:latin typeface="+mn-lt"/>
              </a:rPr>
              <a:t>、</a:t>
            </a:r>
            <a:r>
              <a:rPr lang="en-US" altLang="zh-CN" sz="4000" b="1" dirty="0">
                <a:latin typeface="+mn-lt"/>
              </a:rPr>
              <a:t>C2</a:t>
            </a:r>
            <a:r>
              <a:rPr lang="zh-CN" altLang="en-US" sz="4000" b="1" dirty="0">
                <a:latin typeface="+mn-lt"/>
              </a:rPr>
              <a:t>、</a:t>
            </a:r>
            <a:r>
              <a:rPr lang="en-US" altLang="zh-CN" sz="4000" b="1" dirty="0">
                <a:latin typeface="+mn-lt"/>
              </a:rPr>
              <a:t>Model</a:t>
            </a:r>
            <a:endParaRPr lang="zh-CN" altLang="en-US" dirty="0"/>
          </a:p>
        </p:txBody>
      </p:sp>
      <p:sp>
        <p:nvSpPr>
          <p:cNvPr id="16" name="灯片编号占位符 1">
            <a:extLst>
              <a:ext uri="{FF2B5EF4-FFF2-40B4-BE49-F238E27FC236}">
                <a16:creationId xmlns:a16="http://schemas.microsoft.com/office/drawing/2014/main" id="{CB2D562E-50FB-4B45-9644-84E543725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323"/>
            <a:ext cx="2743200" cy="365125"/>
          </a:xfrm>
        </p:spPr>
        <p:txBody>
          <a:bodyPr/>
          <a:lstStyle/>
          <a:p>
            <a:fld id="{32CC1993-4A58-5441-BC2A-C02768F05C35}" type="slidenum">
              <a:rPr kumimoji="1" lang="zh-CN" altLang="en-US" smtClean="0"/>
              <a:t>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656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960B6E-5690-42FA-8176-A8618C4EF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59" y="1483778"/>
            <a:ext cx="7489810" cy="42991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5FC2B2F-182D-4424-BEB2-1A06B38B9D28}"/>
              </a:ext>
            </a:extLst>
          </p:cNvPr>
          <p:cNvSpPr txBox="1"/>
          <p:nvPr/>
        </p:nvSpPr>
        <p:spPr>
          <a:xfrm>
            <a:off x="521326" y="1134973"/>
            <a:ext cx="32539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人工输入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：开发一个股票交易的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846E5EA3-03CC-4D1D-B11C-EC203903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19050"/>
            <a:ext cx="11455400" cy="908050"/>
          </a:xfrm>
        </p:spPr>
        <p:txBody>
          <a:bodyPr/>
          <a:lstStyle/>
          <a:p>
            <a:r>
              <a:rPr lang="en-US" altLang="en-GB" sz="4000" b="1" dirty="0">
                <a:latin typeface="+mn-lt"/>
              </a:rPr>
              <a:t>CAMEL</a:t>
            </a:r>
            <a:r>
              <a:rPr lang="en-US" altLang="zh-CN" sz="4000" b="1" dirty="0">
                <a:latin typeface="+mn-lt"/>
              </a:rPr>
              <a:t>——Role Play_1</a:t>
            </a:r>
            <a:endParaRPr lang="zh-CN" altLang="en-US" dirty="0"/>
          </a:p>
        </p:txBody>
      </p:sp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9950C64A-36E0-42A8-A336-858492384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323"/>
            <a:ext cx="2743200" cy="365125"/>
          </a:xfrm>
        </p:spPr>
        <p:txBody>
          <a:bodyPr/>
          <a:lstStyle/>
          <a:p>
            <a:fld id="{32CC1993-4A58-5441-BC2A-C02768F05C35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04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51"/>
          <p:cNvGrpSpPr/>
          <p:nvPr>
            <p:custDataLst>
              <p:tags r:id="rId1"/>
            </p:custDataLst>
          </p:nvPr>
        </p:nvGrpSpPr>
        <p:grpSpPr bwMode="auto">
          <a:xfrm>
            <a:off x="2722245" y="1620520"/>
            <a:ext cx="6080760" cy="839470"/>
            <a:chOff x="1329" y="1795"/>
            <a:chExt cx="2943" cy="499"/>
          </a:xfrm>
          <a:solidFill>
            <a:srgbClr val="02409A"/>
          </a:solidFill>
        </p:grpSpPr>
        <p:sp>
          <p:nvSpPr>
            <p:cNvPr id="11" name="AutoShape 5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智能原生计算</a:t>
              </a:r>
            </a:p>
          </p:txBody>
        </p:sp>
        <p:sp>
          <p:nvSpPr>
            <p:cNvPr id="12" name="AutoShape 5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lang="zh-CN" altLang="en-US" sz="2400" b="1" ker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CC1993-4A58-5441-BC2A-C02768F05C35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F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003F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大纲</a:t>
            </a:r>
          </a:p>
        </p:txBody>
      </p:sp>
      <p:sp>
        <p:nvSpPr>
          <p:cNvPr id="7" name="AutoShape 8" descr="Person Interaction Discove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7" name="Group 51"/>
          <p:cNvGrpSpPr/>
          <p:nvPr>
            <p:custDataLst>
              <p:tags r:id="rId2"/>
            </p:custDataLst>
          </p:nvPr>
        </p:nvGrpSpPr>
        <p:grpSpPr bwMode="auto">
          <a:xfrm>
            <a:off x="2714625" y="2628265"/>
            <a:ext cx="6080760" cy="839470"/>
            <a:chOff x="1329" y="1795"/>
            <a:chExt cx="2943" cy="499"/>
          </a:xfrm>
          <a:solidFill>
            <a:srgbClr val="02409A"/>
          </a:solidFill>
        </p:grpSpPr>
        <p:sp>
          <p:nvSpPr>
            <p:cNvPr id="20" name="AutoShape 5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Agent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运行环境</a:t>
              </a:r>
              <a:endParaRPr 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AutoShape 5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lang="zh-CN" altLang="en-US" sz="2400" b="1" ker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22" name="Group 51"/>
          <p:cNvGrpSpPr/>
          <p:nvPr>
            <p:custDataLst>
              <p:tags r:id="rId3"/>
            </p:custDataLst>
          </p:nvPr>
        </p:nvGrpSpPr>
        <p:grpSpPr bwMode="auto">
          <a:xfrm>
            <a:off x="2714625" y="3636010"/>
            <a:ext cx="6080760" cy="839470"/>
            <a:chOff x="1329" y="1795"/>
            <a:chExt cx="2943" cy="499"/>
          </a:xfrm>
          <a:solidFill>
            <a:srgbClr val="02409A"/>
          </a:solidFill>
        </p:grpSpPr>
        <p:sp>
          <p:nvSpPr>
            <p:cNvPr id="23" name="AutoShape 5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论文分享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24" name="AutoShape 5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lang="zh-CN" altLang="en-US" sz="2400" b="1" ker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3" name="Group 51"/>
          <p:cNvGrpSpPr/>
          <p:nvPr>
            <p:custDataLst>
              <p:tags r:id="rId4"/>
            </p:custDataLst>
          </p:nvPr>
        </p:nvGrpSpPr>
        <p:grpSpPr bwMode="auto">
          <a:xfrm>
            <a:off x="2714625" y="4715510"/>
            <a:ext cx="6080760" cy="839470"/>
            <a:chOff x="1329" y="1795"/>
            <a:chExt cx="2943" cy="499"/>
          </a:xfrm>
          <a:solidFill>
            <a:srgbClr val="02409A"/>
          </a:solidFill>
        </p:grpSpPr>
        <p:sp>
          <p:nvSpPr>
            <p:cNvPr id="5" name="AutoShape 5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论文分享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6" name="AutoShape 5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960B6E-5690-42FA-8176-A8618C4EF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59" y="1483778"/>
            <a:ext cx="7489810" cy="42991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5FC2B2F-182D-4424-BEB2-1A06B38B9D28}"/>
              </a:ext>
            </a:extLst>
          </p:cNvPr>
          <p:cNvSpPr txBox="1"/>
          <p:nvPr/>
        </p:nvSpPr>
        <p:spPr>
          <a:xfrm>
            <a:off x="521326" y="1134973"/>
            <a:ext cx="28284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人工输入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：开发一个股票交易的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D32DCA-07A8-4073-B75C-2694729CDE65}"/>
              </a:ext>
            </a:extLst>
          </p:cNvPr>
          <p:cNvSpPr txBox="1"/>
          <p:nvPr/>
        </p:nvSpPr>
        <p:spPr>
          <a:xfrm>
            <a:off x="3416925" y="927735"/>
            <a:ext cx="41246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任务指定器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：开发一个带有情绪分析工具的交易机器人，它可以监控社交媒体平台上关于特定股票的正面或负面评论，并根据情绪分析结果执行交易</a:t>
            </a:r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846E5EA3-03CC-4D1D-B11C-EC203903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19050"/>
            <a:ext cx="11455400" cy="908050"/>
          </a:xfrm>
        </p:spPr>
        <p:txBody>
          <a:bodyPr/>
          <a:lstStyle/>
          <a:p>
            <a:r>
              <a:rPr lang="en-US" altLang="en-GB" sz="4000" b="1" dirty="0">
                <a:latin typeface="+mn-lt"/>
              </a:rPr>
              <a:t>CAMEL</a:t>
            </a:r>
            <a:r>
              <a:rPr lang="en-US" altLang="zh-CN" sz="4000" b="1" dirty="0">
                <a:latin typeface="+mn-lt"/>
              </a:rPr>
              <a:t>——Role Play _2</a:t>
            </a:r>
            <a:endParaRPr lang="zh-CN" altLang="en-US" dirty="0"/>
          </a:p>
        </p:txBody>
      </p:sp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EC9EAC88-49AD-46A7-9C81-90507681A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323"/>
            <a:ext cx="2743200" cy="365125"/>
          </a:xfrm>
        </p:spPr>
        <p:txBody>
          <a:bodyPr/>
          <a:lstStyle/>
          <a:p>
            <a:fld id="{32CC1993-4A58-5441-BC2A-C02768F05C35}" type="slidenum">
              <a:rPr kumimoji="1" lang="zh-CN" altLang="en-US" smtClean="0"/>
              <a:t>20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272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960B6E-5690-42FA-8176-A8618C4EF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59" y="1483778"/>
            <a:ext cx="7489810" cy="42991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5FC2B2F-182D-4424-BEB2-1A06B38B9D28}"/>
              </a:ext>
            </a:extLst>
          </p:cNvPr>
          <p:cNvSpPr txBox="1"/>
          <p:nvPr/>
        </p:nvSpPr>
        <p:spPr>
          <a:xfrm>
            <a:off x="521326" y="1134973"/>
            <a:ext cx="28284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人工输入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：开发一个股票交易的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D32DCA-07A8-4073-B75C-2694729CDE65}"/>
              </a:ext>
            </a:extLst>
          </p:cNvPr>
          <p:cNvSpPr txBox="1"/>
          <p:nvPr/>
        </p:nvSpPr>
        <p:spPr>
          <a:xfrm>
            <a:off x="3416925" y="927735"/>
            <a:ext cx="41246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任务指定器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：开发一个带有情绪分析工具的交易机器人，它可以监控社交媒体平台上关于特定股票的正面或负面评论，并根据情绪分析结果执行交易</a:t>
            </a:r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846E5EA3-03CC-4D1D-B11C-EC203903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19050"/>
            <a:ext cx="11455400" cy="908050"/>
          </a:xfrm>
        </p:spPr>
        <p:txBody>
          <a:bodyPr/>
          <a:lstStyle/>
          <a:p>
            <a:r>
              <a:rPr lang="en-US" altLang="en-GB" sz="4000" b="1" dirty="0">
                <a:latin typeface="+mn-lt"/>
              </a:rPr>
              <a:t>CAMEL</a:t>
            </a:r>
            <a:r>
              <a:rPr lang="en-US" altLang="zh-CN" sz="4000" b="1" dirty="0">
                <a:latin typeface="+mn-lt"/>
              </a:rPr>
              <a:t>——Role Play _3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48862B-8FC7-4EEC-85F3-3A56CF91A0A8}"/>
              </a:ext>
            </a:extLst>
          </p:cNvPr>
          <p:cNvSpPr txBox="1"/>
          <p:nvPr/>
        </p:nvSpPr>
        <p:spPr>
          <a:xfrm>
            <a:off x="521326" y="5990186"/>
            <a:ext cx="34287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角色分配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1.python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程序员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股票交易员</a:t>
            </a:r>
          </a:p>
        </p:txBody>
      </p:sp>
      <p:sp>
        <p:nvSpPr>
          <p:cNvPr id="8" name="灯片编号占位符 1">
            <a:extLst>
              <a:ext uri="{FF2B5EF4-FFF2-40B4-BE49-F238E27FC236}">
                <a16:creationId xmlns:a16="http://schemas.microsoft.com/office/drawing/2014/main" id="{9B38235C-92D7-4D61-B26B-361BB4BF7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323"/>
            <a:ext cx="2743200" cy="365125"/>
          </a:xfrm>
        </p:spPr>
        <p:txBody>
          <a:bodyPr/>
          <a:lstStyle/>
          <a:p>
            <a:fld id="{32CC1993-4A58-5441-BC2A-C02768F05C35}" type="slidenum">
              <a:rPr kumimoji="1" lang="zh-CN" altLang="en-US" smtClean="0"/>
              <a:t>21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44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960B6E-5690-42FA-8176-A8618C4EF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59" y="1483778"/>
            <a:ext cx="7489810" cy="42991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5FC2B2F-182D-4424-BEB2-1A06B38B9D28}"/>
              </a:ext>
            </a:extLst>
          </p:cNvPr>
          <p:cNvSpPr txBox="1"/>
          <p:nvPr/>
        </p:nvSpPr>
        <p:spPr>
          <a:xfrm>
            <a:off x="521326" y="1134973"/>
            <a:ext cx="28284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人工输入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：开发一个股票交易的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D32DCA-07A8-4073-B75C-2694729CDE65}"/>
              </a:ext>
            </a:extLst>
          </p:cNvPr>
          <p:cNvSpPr txBox="1"/>
          <p:nvPr/>
        </p:nvSpPr>
        <p:spPr>
          <a:xfrm>
            <a:off x="3416925" y="927735"/>
            <a:ext cx="41246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任务指定器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：开发一个带有情绪分析工具的交易机器人，它可以监控社交媒体平台上关于特定股票的正面或负面评论，并根据情绪分析结果执行交易</a:t>
            </a:r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846E5EA3-03CC-4D1D-B11C-EC203903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19050"/>
            <a:ext cx="11455400" cy="908050"/>
          </a:xfrm>
        </p:spPr>
        <p:txBody>
          <a:bodyPr/>
          <a:lstStyle/>
          <a:p>
            <a:r>
              <a:rPr lang="en-US" altLang="en-GB" sz="4000" b="1" dirty="0">
                <a:latin typeface="+mn-lt"/>
              </a:rPr>
              <a:t>CAMEL</a:t>
            </a:r>
            <a:r>
              <a:rPr lang="en-US" altLang="zh-CN" sz="4000" b="1" dirty="0">
                <a:latin typeface="+mn-lt"/>
              </a:rPr>
              <a:t>——Role Play _4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48862B-8FC7-4EEC-85F3-3A56CF91A0A8}"/>
              </a:ext>
            </a:extLst>
          </p:cNvPr>
          <p:cNvSpPr txBox="1"/>
          <p:nvPr/>
        </p:nvSpPr>
        <p:spPr>
          <a:xfrm>
            <a:off x="521326" y="5990186"/>
            <a:ext cx="34287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角色分配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1.python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程序员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股票交易员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1FA665-89FE-4597-B7BB-3CCDE3A14237}"/>
              </a:ext>
            </a:extLst>
          </p:cNvPr>
          <p:cNvSpPr txBox="1"/>
          <p:nvPr/>
        </p:nvSpPr>
        <p:spPr>
          <a:xfrm>
            <a:off x="8101669" y="1731985"/>
            <a:ext cx="412461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任务执行</a:t>
            </a:r>
            <a:endParaRPr lang="en-US" altLang="zh-CN" sz="1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 User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Instruction</a:t>
            </a: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 Assistant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</a:p>
          <a:p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循环。。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直到任务完成</a:t>
            </a:r>
          </a:p>
        </p:txBody>
      </p:sp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468A87B4-BB55-4824-9BFE-7AFFE5A4F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323"/>
            <a:ext cx="2743200" cy="365125"/>
          </a:xfrm>
        </p:spPr>
        <p:txBody>
          <a:bodyPr/>
          <a:lstStyle/>
          <a:p>
            <a:fld id="{32CC1993-4A58-5441-BC2A-C02768F05C35}" type="slidenum">
              <a:rPr kumimoji="1" lang="zh-CN" altLang="en-US" smtClean="0"/>
              <a:t>22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025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960B6E-5690-42FA-8176-A8618C4EF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59" y="1483778"/>
            <a:ext cx="7489810" cy="42991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5FC2B2F-182D-4424-BEB2-1A06B38B9D28}"/>
              </a:ext>
            </a:extLst>
          </p:cNvPr>
          <p:cNvSpPr txBox="1"/>
          <p:nvPr/>
        </p:nvSpPr>
        <p:spPr>
          <a:xfrm>
            <a:off x="521326" y="1134973"/>
            <a:ext cx="28284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人工输入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：开发一个股票交易的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D32DCA-07A8-4073-B75C-2694729CDE65}"/>
              </a:ext>
            </a:extLst>
          </p:cNvPr>
          <p:cNvSpPr txBox="1"/>
          <p:nvPr/>
        </p:nvSpPr>
        <p:spPr>
          <a:xfrm>
            <a:off x="3416925" y="927735"/>
            <a:ext cx="41246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任务指定器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：开发一个带有情绪分析工具的交易机器人，它可以监控社交媒体平台上关于特定股票的正面或负面评论，并根据情绪分析结果执行交易</a:t>
            </a:r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846E5EA3-03CC-4D1D-B11C-EC203903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19050"/>
            <a:ext cx="11455400" cy="908050"/>
          </a:xfrm>
        </p:spPr>
        <p:txBody>
          <a:bodyPr/>
          <a:lstStyle/>
          <a:p>
            <a:r>
              <a:rPr lang="en-US" altLang="en-GB" sz="4000" b="1" dirty="0">
                <a:latin typeface="+mn-lt"/>
              </a:rPr>
              <a:t>CAMEL</a:t>
            </a:r>
            <a:r>
              <a:rPr lang="en-US" altLang="zh-CN" sz="4000" b="1" dirty="0">
                <a:latin typeface="+mn-lt"/>
              </a:rPr>
              <a:t>——Role </a:t>
            </a:r>
            <a:r>
              <a:rPr lang="en-US" altLang="zh-CN" sz="4000" b="1" dirty="0" err="1">
                <a:latin typeface="+mn-lt"/>
              </a:rPr>
              <a:t>Play_Summary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48862B-8FC7-4EEC-85F3-3A56CF91A0A8}"/>
              </a:ext>
            </a:extLst>
          </p:cNvPr>
          <p:cNvSpPr txBox="1"/>
          <p:nvPr/>
        </p:nvSpPr>
        <p:spPr>
          <a:xfrm>
            <a:off x="521326" y="5990186"/>
            <a:ext cx="34287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角色分配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1.python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程序员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股票交易员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1FA665-89FE-4597-B7BB-3CCDE3A14237}"/>
              </a:ext>
            </a:extLst>
          </p:cNvPr>
          <p:cNvSpPr txBox="1"/>
          <p:nvPr/>
        </p:nvSpPr>
        <p:spPr>
          <a:xfrm>
            <a:off x="8101669" y="1731985"/>
            <a:ext cx="412461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任务执行</a:t>
            </a:r>
            <a:endParaRPr lang="en-US" altLang="zh-CN" sz="1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 User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Instruction</a:t>
            </a: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 Assistant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</a:p>
          <a:p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循环。。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直到任务完成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D2F101-97EE-4685-B3D1-1113DE77FA0D}"/>
              </a:ext>
            </a:extLst>
          </p:cNvPr>
          <p:cNvSpPr/>
          <p:nvPr/>
        </p:nvSpPr>
        <p:spPr>
          <a:xfrm>
            <a:off x="8241927" y="3216405"/>
            <a:ext cx="3799182" cy="2342423"/>
          </a:xfrm>
          <a:prstGeom prst="rect">
            <a:avLst/>
          </a:prstGeom>
          <a:solidFill>
            <a:schemeClr val="bg1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9F544B-DC79-468E-820A-7E9AE10714CC}"/>
              </a:ext>
            </a:extLst>
          </p:cNvPr>
          <p:cNvSpPr txBox="1"/>
          <p:nvPr/>
        </p:nvSpPr>
        <p:spPr>
          <a:xfrm>
            <a:off x="8241926" y="3264467"/>
            <a:ext cx="37991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人类用户输入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任务细化器</a:t>
            </a:r>
            <a:r>
              <a:rPr lang="zh-CN" altLang="en-US" sz="12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根据人类用户输入的一个想法或目标，来制定一个较为详细的实现步骤，以及涉及的角色和领域。</a:t>
            </a:r>
            <a:endParaRPr lang="en-US" altLang="zh-CN" sz="1200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角色分配器</a:t>
            </a: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，它可以根据任务细化器的输出，来为每个</a:t>
            </a:r>
            <a:r>
              <a:rPr lang="en-US" altLang="zh-CN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智能体分配一个合适的角色和领域，例如</a:t>
            </a:r>
            <a:r>
              <a:rPr lang="en-US" altLang="zh-CN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程序员、股票交易员、博士后、教授等。</a:t>
            </a:r>
            <a:endParaRPr lang="en-US" altLang="zh-CN" sz="12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智能体之间交互</a:t>
            </a: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：通过自然语言的方式，进行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协作或竞争的对话</a:t>
            </a: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调用不同的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外部工具和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，让它们能够生成各种类型的内容，例如代码、图像、音频和视频等，以支持任务的实现</a:t>
            </a:r>
          </a:p>
        </p:txBody>
      </p:sp>
      <p:sp>
        <p:nvSpPr>
          <p:cNvPr id="13" name="灯片编号占位符 1">
            <a:extLst>
              <a:ext uri="{FF2B5EF4-FFF2-40B4-BE49-F238E27FC236}">
                <a16:creationId xmlns:a16="http://schemas.microsoft.com/office/drawing/2014/main" id="{7AAFBAA3-DDD1-42E5-B3B4-3581124D1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323"/>
            <a:ext cx="2743200" cy="365125"/>
          </a:xfrm>
        </p:spPr>
        <p:txBody>
          <a:bodyPr/>
          <a:lstStyle/>
          <a:p>
            <a:fld id="{32CC1993-4A58-5441-BC2A-C02768F05C35}" type="slidenum">
              <a:rPr kumimoji="1" lang="zh-CN" altLang="en-US" smtClean="0"/>
              <a:t>23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288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63BECAC-34AE-4D1B-A0D9-E14DB68E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CAMEL——Inception Prompting_1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C613A5-6557-45E8-B376-B9FE7237E61B}"/>
              </a:ext>
            </a:extLst>
          </p:cNvPr>
          <p:cNvSpPr txBox="1"/>
          <p:nvPr/>
        </p:nvSpPr>
        <p:spPr>
          <a:xfrm>
            <a:off x="724277" y="1068309"/>
            <a:ext cx="401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初始提词 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Inception Prompting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567C5D-EBD3-48D4-9B47-4632706CD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15" y="1661452"/>
            <a:ext cx="1390650" cy="100012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248962DC-ED51-4139-BB1B-264438305CC2}"/>
              </a:ext>
            </a:extLst>
          </p:cNvPr>
          <p:cNvGrpSpPr/>
          <p:nvPr/>
        </p:nvGrpSpPr>
        <p:grpSpPr>
          <a:xfrm>
            <a:off x="806681" y="2013929"/>
            <a:ext cx="434160" cy="173880"/>
            <a:chOff x="4129303" y="2131624"/>
            <a:chExt cx="434160" cy="17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2A344687-218E-4970-9962-B36A578D81A3}"/>
                    </a:ext>
                  </a:extLst>
                </p14:cNvPr>
                <p14:cNvContentPartPr/>
                <p14:nvPr/>
              </p14:nvContentPartPr>
              <p14:xfrm>
                <a:off x="4129303" y="2131624"/>
                <a:ext cx="434160" cy="17388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2A344687-218E-4970-9962-B36A578D81A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20303" y="2122984"/>
                  <a:ext cx="4518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A35D6AFC-0DBB-4DC6-A2FF-8E839A394C99}"/>
                    </a:ext>
                  </a:extLst>
                </p14:cNvPr>
                <p14:cNvContentPartPr/>
                <p14:nvPr/>
              </p14:nvContentPartPr>
              <p14:xfrm>
                <a:off x="4472383" y="2227024"/>
                <a:ext cx="360" cy="36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A35D6AFC-0DBB-4DC6-A2FF-8E839A394C9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3383" y="22180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ED15E471-2984-4A27-90EA-15D14DA63821}"/>
                  </a:ext>
                </a:extLst>
              </p14:cNvPr>
              <p14:cNvContentPartPr/>
              <p14:nvPr/>
            </p14:nvContentPartPr>
            <p14:xfrm>
              <a:off x="1167761" y="1729169"/>
              <a:ext cx="360" cy="36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ED15E471-2984-4A27-90EA-15D14DA638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8761" y="172016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1F189790-327F-4D7F-B7B0-69E366578F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8411" y="1519400"/>
            <a:ext cx="7286483" cy="66840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2EEF9D7-09CC-4367-8E0D-013548111C1E}"/>
              </a:ext>
            </a:extLst>
          </p:cNvPr>
          <p:cNvSpPr txBox="1"/>
          <p:nvPr/>
        </p:nvSpPr>
        <p:spPr>
          <a:xfrm>
            <a:off x="2449770" y="2199912"/>
            <a:ext cx="8414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下面是 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&lt;ASSISTANT_ROLE&gt; 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将帮助 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&lt;USER_ROLE&gt; 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完成的任务： 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&lt;TASK&gt;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请写得更具体一些。要有创意和想象力。 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请用 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&lt;WORD_LIMIT&gt; 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字数或更少的字数回复指定的任务。请勿添加任何其他内容。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C846E71C-DD38-4C9E-A83B-9A2CF6FE77DE}"/>
                  </a:ext>
                </a:extLst>
              </p14:cNvPr>
              <p14:cNvContentPartPr/>
              <p14:nvPr/>
            </p14:nvContentPartPr>
            <p14:xfrm>
              <a:off x="3594343" y="5332024"/>
              <a:ext cx="360" cy="36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C846E71C-DD38-4C9E-A83B-9A2CF6FE77D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58343" y="5296384"/>
                <a:ext cx="7200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BE682582-5E1A-425B-8732-4058E80C83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705" y="3612332"/>
            <a:ext cx="3007422" cy="1726268"/>
          </a:xfrm>
          <a:prstGeom prst="rect">
            <a:avLst/>
          </a:prstGeom>
        </p:spPr>
      </p:pic>
      <p:sp>
        <p:nvSpPr>
          <p:cNvPr id="28" name="箭头: 右 27">
            <a:extLst>
              <a:ext uri="{FF2B5EF4-FFF2-40B4-BE49-F238E27FC236}">
                <a16:creationId xmlns:a16="http://schemas.microsoft.com/office/drawing/2014/main" id="{443321D6-3D44-453F-A28B-A2558F57FB1D}"/>
              </a:ext>
            </a:extLst>
          </p:cNvPr>
          <p:cNvSpPr/>
          <p:nvPr/>
        </p:nvSpPr>
        <p:spPr>
          <a:xfrm rot="5400000">
            <a:off x="5508938" y="3319912"/>
            <a:ext cx="738663" cy="21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E1ED811-C6B2-4C8D-9F5A-E33742DEB4BE}"/>
              </a:ext>
            </a:extLst>
          </p:cNvPr>
          <p:cNvSpPr txBox="1"/>
          <p:nvPr/>
        </p:nvSpPr>
        <p:spPr>
          <a:xfrm>
            <a:off x="5249828" y="4399257"/>
            <a:ext cx="41246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 User </a:t>
            </a:r>
          </a:p>
          <a:p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 Assistant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BC9F0E5-A05C-487D-B58C-6D8D6F80C4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20604" y="4032592"/>
            <a:ext cx="590550" cy="9525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944E03A-FF79-4752-8643-C8E623B638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88558" y="5164791"/>
            <a:ext cx="847725" cy="942975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3DEE9670-FB05-42CF-8553-781D316A35A0}"/>
              </a:ext>
            </a:extLst>
          </p:cNvPr>
          <p:cNvGrpSpPr/>
          <p:nvPr/>
        </p:nvGrpSpPr>
        <p:grpSpPr>
          <a:xfrm>
            <a:off x="7947164" y="5196687"/>
            <a:ext cx="99000" cy="290520"/>
            <a:chOff x="1131583" y="5017384"/>
            <a:chExt cx="9900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739530EF-DF9E-48B8-89C8-3963DBC78669}"/>
                    </a:ext>
                  </a:extLst>
                </p14:cNvPr>
                <p14:cNvContentPartPr/>
                <p14:nvPr/>
              </p14:nvContentPartPr>
              <p14:xfrm>
                <a:off x="1131583" y="5024584"/>
                <a:ext cx="73440" cy="21600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739530EF-DF9E-48B8-89C8-3963DBC7866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95583" y="4988584"/>
                  <a:ext cx="1450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CF9FE6C4-419D-458F-9422-09B86CE0D115}"/>
                    </a:ext>
                  </a:extLst>
                </p14:cNvPr>
                <p14:cNvContentPartPr/>
                <p14:nvPr/>
              </p14:nvContentPartPr>
              <p14:xfrm>
                <a:off x="1194943" y="5260024"/>
                <a:ext cx="35640" cy="4788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CF9FE6C4-419D-458F-9422-09B86CE0D1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8943" y="5224024"/>
                  <a:ext cx="107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2874ECBE-A7A5-42D6-A885-AF9E62CF5F0A}"/>
                    </a:ext>
                  </a:extLst>
                </p14:cNvPr>
                <p14:cNvContentPartPr/>
                <p14:nvPr/>
              </p14:nvContentPartPr>
              <p14:xfrm>
                <a:off x="1144543" y="5017384"/>
                <a:ext cx="23760" cy="2556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2874ECBE-A7A5-42D6-A885-AF9E62CF5F0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08903" y="4981744"/>
                  <a:ext cx="95400" cy="97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灯片编号占位符 1">
            <a:extLst>
              <a:ext uri="{FF2B5EF4-FFF2-40B4-BE49-F238E27FC236}">
                <a16:creationId xmlns:a16="http://schemas.microsoft.com/office/drawing/2014/main" id="{3831AC27-0C3B-4407-8C47-F341E88DC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323"/>
            <a:ext cx="2743200" cy="365125"/>
          </a:xfrm>
        </p:spPr>
        <p:txBody>
          <a:bodyPr/>
          <a:lstStyle/>
          <a:p>
            <a:fld id="{32CC1993-4A58-5441-BC2A-C02768F05C35}" type="slidenum">
              <a:rPr kumimoji="1" lang="zh-CN" altLang="en-US" smtClean="0"/>
              <a:t>24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942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65D5A4C-5A3F-47C1-84CE-6EA85688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CAMEL——Inception Prompting_2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CF3ED4-9A6A-46A8-BAAF-47F4132B4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93" y="5314195"/>
            <a:ext cx="590550" cy="952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DF7FE1-767A-419F-867E-137E02A1A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474" y="5323720"/>
            <a:ext cx="847725" cy="942975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EA24F7B-82BC-499E-9933-8246200EFAC9}"/>
              </a:ext>
            </a:extLst>
          </p:cNvPr>
          <p:cNvGrpSpPr/>
          <p:nvPr/>
        </p:nvGrpSpPr>
        <p:grpSpPr>
          <a:xfrm>
            <a:off x="1329080" y="5355616"/>
            <a:ext cx="99000" cy="290520"/>
            <a:chOff x="1131583" y="5017384"/>
            <a:chExt cx="9900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215279CD-E71E-44A7-89D6-33F8CCEB2431}"/>
                    </a:ext>
                  </a:extLst>
                </p14:cNvPr>
                <p14:cNvContentPartPr/>
                <p14:nvPr/>
              </p14:nvContentPartPr>
              <p14:xfrm>
                <a:off x="1131583" y="5024584"/>
                <a:ext cx="73440" cy="21600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215279CD-E71E-44A7-89D6-33F8CCEB24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5583" y="4988584"/>
                  <a:ext cx="1450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2D55CEF4-F0D4-4F44-8D6C-7B5F8C0B477A}"/>
                    </a:ext>
                  </a:extLst>
                </p14:cNvPr>
                <p14:cNvContentPartPr/>
                <p14:nvPr/>
              </p14:nvContentPartPr>
              <p14:xfrm>
                <a:off x="1194943" y="5260024"/>
                <a:ext cx="35640" cy="4788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2D55CEF4-F0D4-4F44-8D6C-7B5F8C0B477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58943" y="5224024"/>
                  <a:ext cx="107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BA94E613-6ACF-465D-AAC2-1C62A60EB9F8}"/>
                    </a:ext>
                  </a:extLst>
                </p14:cNvPr>
                <p14:cNvContentPartPr/>
                <p14:nvPr/>
              </p14:nvContentPartPr>
              <p14:xfrm>
                <a:off x="1144543" y="5017384"/>
                <a:ext cx="23760" cy="2556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BA94E613-6ACF-465D-AAC2-1C62A60EB9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08903" y="4981744"/>
                  <a:ext cx="95400" cy="97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D0799E4-6E7C-444C-BEE7-96CD0BE9BA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6112" y="1066469"/>
            <a:ext cx="4921304" cy="4160278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E25AC5EA-B39A-4803-8164-9ECE0FB109BC}"/>
              </a:ext>
            </a:extLst>
          </p:cNvPr>
          <p:cNvSpPr/>
          <p:nvPr/>
        </p:nvSpPr>
        <p:spPr>
          <a:xfrm>
            <a:off x="5857593" y="3159658"/>
            <a:ext cx="654566" cy="339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5DC127E-C965-4EE2-8346-9FA45B4698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2159" y="1802296"/>
            <a:ext cx="2087839" cy="3253408"/>
          </a:xfrm>
          <a:prstGeom prst="rect">
            <a:avLst/>
          </a:prstGeom>
        </p:spPr>
      </p:pic>
      <p:sp>
        <p:nvSpPr>
          <p:cNvPr id="13" name="灯片编号占位符 1">
            <a:extLst>
              <a:ext uri="{FF2B5EF4-FFF2-40B4-BE49-F238E27FC236}">
                <a16:creationId xmlns:a16="http://schemas.microsoft.com/office/drawing/2014/main" id="{4D697A15-E3B3-4CBD-8FCA-272ED5ABE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323"/>
            <a:ext cx="2743200" cy="365125"/>
          </a:xfrm>
        </p:spPr>
        <p:txBody>
          <a:bodyPr/>
          <a:lstStyle/>
          <a:p>
            <a:fld id="{32CC1993-4A58-5441-BC2A-C02768F05C35}" type="slidenum">
              <a:rPr kumimoji="1" lang="zh-CN" altLang="en-US" smtClean="0"/>
              <a:t>25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14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E31FF0A-5B8B-48CD-8411-1D33EDA1AA04}"/>
              </a:ext>
            </a:extLst>
          </p:cNvPr>
          <p:cNvSpPr/>
          <p:nvPr/>
        </p:nvSpPr>
        <p:spPr>
          <a:xfrm>
            <a:off x="8640817" y="962547"/>
            <a:ext cx="3073854" cy="5115208"/>
          </a:xfrm>
          <a:prstGeom prst="rect">
            <a:avLst/>
          </a:prstGeom>
          <a:solidFill>
            <a:schemeClr val="bg1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65D5A4C-5A3F-47C1-84CE-6EA85688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CAMEL——Inception Prompting_2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CF3ED4-9A6A-46A8-BAAF-47F4132B4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93" y="5314195"/>
            <a:ext cx="590550" cy="952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DF7FE1-767A-419F-867E-137E02A1A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474" y="5323720"/>
            <a:ext cx="847725" cy="942975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EA24F7B-82BC-499E-9933-8246200EFAC9}"/>
              </a:ext>
            </a:extLst>
          </p:cNvPr>
          <p:cNvGrpSpPr/>
          <p:nvPr/>
        </p:nvGrpSpPr>
        <p:grpSpPr>
          <a:xfrm>
            <a:off x="1329080" y="5355616"/>
            <a:ext cx="99000" cy="290520"/>
            <a:chOff x="1131583" y="5017384"/>
            <a:chExt cx="9900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215279CD-E71E-44A7-89D6-33F8CCEB2431}"/>
                    </a:ext>
                  </a:extLst>
                </p14:cNvPr>
                <p14:cNvContentPartPr/>
                <p14:nvPr/>
              </p14:nvContentPartPr>
              <p14:xfrm>
                <a:off x="1131583" y="5024584"/>
                <a:ext cx="73440" cy="21600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215279CD-E71E-44A7-89D6-33F8CCEB24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95583" y="4988584"/>
                  <a:ext cx="1450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2D55CEF4-F0D4-4F44-8D6C-7B5F8C0B477A}"/>
                    </a:ext>
                  </a:extLst>
                </p14:cNvPr>
                <p14:cNvContentPartPr/>
                <p14:nvPr/>
              </p14:nvContentPartPr>
              <p14:xfrm>
                <a:off x="1194943" y="5260024"/>
                <a:ext cx="35640" cy="4788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2D55CEF4-F0D4-4F44-8D6C-7B5F8C0B477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58943" y="5224024"/>
                  <a:ext cx="107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BA94E613-6ACF-465D-AAC2-1C62A60EB9F8}"/>
                    </a:ext>
                  </a:extLst>
                </p14:cNvPr>
                <p14:cNvContentPartPr/>
                <p14:nvPr/>
              </p14:nvContentPartPr>
              <p14:xfrm>
                <a:off x="1144543" y="5017384"/>
                <a:ext cx="23760" cy="2556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BA94E613-6ACF-465D-AAC2-1C62A60EB9F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08903" y="4981744"/>
                  <a:ext cx="95400" cy="97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D0799E4-6E7C-444C-BEE7-96CD0BE9BA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6112" y="1066469"/>
            <a:ext cx="4921304" cy="4160278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E25AC5EA-B39A-4803-8164-9ECE0FB109BC}"/>
              </a:ext>
            </a:extLst>
          </p:cNvPr>
          <p:cNvSpPr/>
          <p:nvPr/>
        </p:nvSpPr>
        <p:spPr>
          <a:xfrm>
            <a:off x="5857593" y="3159658"/>
            <a:ext cx="654566" cy="339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5DC127E-C965-4EE2-8346-9FA45B4698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12159" y="1802296"/>
            <a:ext cx="2087839" cy="325340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BA32614-B3BE-4DCA-ABA5-7723FDAC2494}"/>
              </a:ext>
            </a:extLst>
          </p:cNvPr>
          <p:cNvSpPr txBox="1"/>
          <p:nvPr/>
        </p:nvSpPr>
        <p:spPr>
          <a:xfrm>
            <a:off x="8681453" y="1637832"/>
            <a:ext cx="3185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明确角色身份和分工。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禁止角色混淆（例如，不得反过来指挥用户）。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定义回答格式和结构（始终以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Solution: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开头，结尾用“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 request”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如果任务无法完成，必须诚实拒绝，并解释原因。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B70C8E-EB53-4B34-9281-23C6344E1BF0}"/>
              </a:ext>
            </a:extLst>
          </p:cNvPr>
          <p:cNvSpPr txBox="1"/>
          <p:nvPr/>
        </p:nvSpPr>
        <p:spPr>
          <a:xfrm>
            <a:off x="8757719" y="1180349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 </a:t>
            </a:r>
            <a:r>
              <a:rPr lang="en-US" altLang="zh-CN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Assitant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05D5B1-B889-4A8F-A6A5-DC0A2963005C}"/>
              </a:ext>
            </a:extLst>
          </p:cNvPr>
          <p:cNvSpPr txBox="1"/>
          <p:nvPr/>
        </p:nvSpPr>
        <p:spPr>
          <a:xfrm>
            <a:off x="8774402" y="379225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 User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B0143D-5E20-4A76-B23C-504009101F79}"/>
              </a:ext>
            </a:extLst>
          </p:cNvPr>
          <p:cNvSpPr txBox="1"/>
          <p:nvPr/>
        </p:nvSpPr>
        <p:spPr>
          <a:xfrm>
            <a:off x="8681453" y="4136929"/>
            <a:ext cx="2992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明确角色身份和分工。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禁止角色混淆（例如，不得回答问题或执行任务）。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指令格式严格分为两类：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(1)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带输入的指令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(2)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不带输入的指令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定义任务完成标识：用户在任务完成时只需回复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&lt;CAMEL_TASK_DONE&gt;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">
            <a:extLst>
              <a:ext uri="{FF2B5EF4-FFF2-40B4-BE49-F238E27FC236}">
                <a16:creationId xmlns:a16="http://schemas.microsoft.com/office/drawing/2014/main" id="{1868BF2E-95D9-4061-A819-2500069F3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323"/>
            <a:ext cx="2743200" cy="365125"/>
          </a:xfrm>
        </p:spPr>
        <p:txBody>
          <a:bodyPr/>
          <a:lstStyle/>
          <a:p>
            <a:fld id="{32CC1993-4A58-5441-BC2A-C02768F05C35}" type="slidenum">
              <a:rPr kumimoji="1" lang="zh-CN" altLang="en-US" smtClean="0"/>
              <a:t>26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350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C563559-4139-4696-BF2A-1898B454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CAMEL——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A598FA-01EF-4427-BD54-62BAB554E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36" y="1697691"/>
            <a:ext cx="5574670" cy="201053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93B1C2B-AE89-41BE-BF2F-43C11921C4B6}"/>
              </a:ext>
            </a:extLst>
          </p:cNvPr>
          <p:cNvSpPr txBox="1"/>
          <p:nvPr/>
        </p:nvSpPr>
        <p:spPr>
          <a:xfrm>
            <a:off x="928736" y="1091833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数据集生成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AI Society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85EEEB-6359-4D59-A325-150AD6D80247}"/>
              </a:ext>
            </a:extLst>
          </p:cNvPr>
          <p:cNvSpPr txBox="1"/>
          <p:nvPr/>
        </p:nvSpPr>
        <p:spPr>
          <a:xfrm>
            <a:off x="7292416" y="4332152"/>
            <a:ext cx="5712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 assistant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 user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tasks for each combination of roles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2" descr="History and Development of ChatGPT | Shinetech Software">
            <a:extLst>
              <a:ext uri="{FF2B5EF4-FFF2-40B4-BE49-F238E27FC236}">
                <a16:creationId xmlns:a16="http://schemas.microsoft.com/office/drawing/2014/main" id="{ED1837CB-E0E6-41E0-BEF0-7A6EB7E26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763" y="1818987"/>
            <a:ext cx="2629804" cy="159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05BAE132-6547-46C0-B554-E738633FF5DE}"/>
              </a:ext>
            </a:extLst>
          </p:cNvPr>
          <p:cNvSpPr/>
          <p:nvPr/>
        </p:nvSpPr>
        <p:spPr>
          <a:xfrm>
            <a:off x="6764598" y="2363927"/>
            <a:ext cx="654566" cy="339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F5CE03-ACDC-4EA3-8DD5-E62325F87DC1}"/>
              </a:ext>
            </a:extLst>
          </p:cNvPr>
          <p:cNvSpPr txBox="1"/>
          <p:nvPr/>
        </p:nvSpPr>
        <p:spPr>
          <a:xfrm>
            <a:off x="1334633" y="3760088"/>
            <a:ext cx="485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将能生成角色以及对话的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prompt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发送给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A5E77B2C-B7F1-491C-8349-30C829741F69}"/>
              </a:ext>
            </a:extLst>
          </p:cNvPr>
          <p:cNvSpPr/>
          <p:nvPr/>
        </p:nvSpPr>
        <p:spPr>
          <a:xfrm rot="5400000">
            <a:off x="8924246" y="3701287"/>
            <a:ext cx="738663" cy="21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F0821F4-97A7-4532-94C0-A6C54FA8F486}"/>
              </a:ext>
            </a:extLst>
          </p:cNvPr>
          <p:cNvSpPr txBox="1"/>
          <p:nvPr/>
        </p:nvSpPr>
        <p:spPr>
          <a:xfrm>
            <a:off x="9402665" y="35934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8A8B931-94F6-4B00-9BE7-277FD7BCACED}"/>
              </a:ext>
            </a:extLst>
          </p:cNvPr>
          <p:cNvSpPr txBox="1"/>
          <p:nvPr/>
        </p:nvSpPr>
        <p:spPr>
          <a:xfrm>
            <a:off x="2058401" y="5573946"/>
            <a:ext cx="536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总共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25000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种对话作为数据集，命名为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 Society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9B14AA-F234-4A47-8782-4DBF28AB359B}"/>
              </a:ext>
            </a:extLst>
          </p:cNvPr>
          <p:cNvSpPr txBox="1"/>
          <p:nvPr/>
        </p:nvSpPr>
        <p:spPr>
          <a:xfrm>
            <a:off x="2125298" y="5973577"/>
            <a:ext cx="850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也是通过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Prompt engineering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的方法生成，不过更专注于编程领域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1">
            <a:extLst>
              <a:ext uri="{FF2B5EF4-FFF2-40B4-BE49-F238E27FC236}">
                <a16:creationId xmlns:a16="http://schemas.microsoft.com/office/drawing/2014/main" id="{74683915-3A09-43A7-A7A9-713F56268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323"/>
            <a:ext cx="2743200" cy="365125"/>
          </a:xfrm>
        </p:spPr>
        <p:txBody>
          <a:bodyPr/>
          <a:lstStyle/>
          <a:p>
            <a:fld id="{32CC1993-4A58-5441-BC2A-C02768F05C35}" type="slidenum">
              <a:rPr kumimoji="1" lang="zh-CN" altLang="en-US" smtClean="0"/>
              <a:t>27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993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5D30DD3-736A-424F-A43E-C934281B1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2CC1993-4A58-5441-BC2A-C02768F05C35}" type="slidenum">
              <a:rPr kumimoji="1" lang="zh-CN" altLang="en-US" smtClean="0"/>
              <a:t>28</a:t>
            </a:fld>
            <a:endParaRPr kumimoji="1"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3928449-51E9-4F0E-976B-494D56F1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CAMEL——Experiment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DFDCDA-AA7E-4F77-A5F8-7024190E723C}"/>
              </a:ext>
            </a:extLst>
          </p:cNvPr>
          <p:cNvSpPr/>
          <p:nvPr/>
        </p:nvSpPr>
        <p:spPr>
          <a:xfrm>
            <a:off x="522513" y="1059569"/>
            <a:ext cx="1266825" cy="227025"/>
          </a:xfrm>
          <a:prstGeom prst="rect">
            <a:avLst/>
          </a:prstGeom>
          <a:solidFill>
            <a:srgbClr val="003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dirty="0"/>
              <a:t>模型选择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4EBE53-F1DF-430A-886A-AD9CC8B646EE}"/>
              </a:ext>
            </a:extLst>
          </p:cNvPr>
          <p:cNvSpPr txBox="1"/>
          <p:nvPr/>
        </p:nvSpPr>
        <p:spPr>
          <a:xfrm>
            <a:off x="522514" y="1377031"/>
            <a:ext cx="2046458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gpt-3.5-turbo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CAMEL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C6A06E-E70D-4DDC-A3EE-A803E4AAE5E5}"/>
              </a:ext>
            </a:extLst>
          </p:cNvPr>
          <p:cNvSpPr/>
          <p:nvPr/>
        </p:nvSpPr>
        <p:spPr>
          <a:xfrm>
            <a:off x="2878925" y="1066112"/>
            <a:ext cx="1266825" cy="227025"/>
          </a:xfrm>
          <a:prstGeom prst="rect">
            <a:avLst/>
          </a:prstGeom>
          <a:solidFill>
            <a:srgbClr val="003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dirty="0"/>
              <a:t>数据集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4F80D1-189B-4648-8F03-0D7D3A216332}"/>
              </a:ext>
            </a:extLst>
          </p:cNvPr>
          <p:cNvSpPr txBox="1"/>
          <p:nvPr/>
        </p:nvSpPr>
        <p:spPr>
          <a:xfrm>
            <a:off x="2472980" y="1321202"/>
            <a:ext cx="7246040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tasks  from AI society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：泛化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tasks  from Code 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专注于编程任务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4FEEABF-2FAA-4346-BDF2-31C204673627}"/>
              </a:ext>
            </a:extLst>
          </p:cNvPr>
          <p:cNvSpPr/>
          <p:nvPr/>
        </p:nvSpPr>
        <p:spPr>
          <a:xfrm>
            <a:off x="7052344" y="1039789"/>
            <a:ext cx="2115798" cy="253348"/>
          </a:xfrm>
          <a:prstGeom prst="rect">
            <a:avLst/>
          </a:prstGeom>
          <a:solidFill>
            <a:srgbClr val="003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dirty="0"/>
              <a:t>评估方法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F1A0639-994B-48BF-A7F8-290021866F35}"/>
              </a:ext>
            </a:extLst>
          </p:cNvPr>
          <p:cNvSpPr txBox="1"/>
          <p:nvPr/>
        </p:nvSpPr>
        <p:spPr>
          <a:xfrm>
            <a:off x="6966648" y="1317706"/>
            <a:ext cx="606841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人类评估：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仅评估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 Society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GPT-4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评估： 评估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 Society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12CC6B5-C646-4434-B94E-0016D2090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27"/>
          <a:stretch/>
        </p:blipFill>
        <p:spPr>
          <a:xfrm>
            <a:off x="1545743" y="2714699"/>
            <a:ext cx="8782050" cy="144685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8F186B0-5940-4F7D-BE90-0BE6E62FF807}"/>
              </a:ext>
            </a:extLst>
          </p:cNvPr>
          <p:cNvSpPr txBox="1"/>
          <p:nvPr/>
        </p:nvSpPr>
        <p:spPr>
          <a:xfrm>
            <a:off x="1789338" y="4440151"/>
            <a:ext cx="807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gpt-3.5-turbo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的单次解决方案相比，利用多智能体合作的方法更为有效。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F1DBA4-71A3-4B7C-B877-3DAA883F959C}"/>
              </a:ext>
            </a:extLst>
          </p:cNvPr>
          <p:cNvSpPr txBox="1"/>
          <p:nvPr/>
        </p:nvSpPr>
        <p:spPr>
          <a:xfrm>
            <a:off x="2088907" y="5281571"/>
            <a:ext cx="777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LLM</a:t>
            </a:r>
            <a:r>
              <a:rPr lang="zh-CN" altLang="en-US" dirty="0"/>
              <a:t>生成的数据集（</a:t>
            </a:r>
            <a:r>
              <a:rPr lang="en-US" altLang="zh-CN" dirty="0"/>
              <a:t>AI Society </a:t>
            </a:r>
            <a:r>
              <a:rPr lang="zh-CN" altLang="en-US" dirty="0"/>
              <a:t>、</a:t>
            </a:r>
            <a:r>
              <a:rPr lang="en-US" altLang="zh-CN" dirty="0"/>
              <a:t>code  ……</a:t>
            </a:r>
            <a:r>
              <a:rPr lang="zh-CN" altLang="en-US" dirty="0"/>
              <a:t>）对</a:t>
            </a:r>
            <a:r>
              <a:rPr lang="en-US" altLang="zh-CN" dirty="0"/>
              <a:t>LLaMA-7B</a:t>
            </a:r>
            <a:r>
              <a:rPr lang="zh-CN" altLang="en-US" dirty="0"/>
              <a:t>进行微调实验</a:t>
            </a:r>
          </a:p>
        </p:txBody>
      </p:sp>
    </p:spTree>
    <p:extLst>
      <p:ext uri="{BB962C8B-B14F-4D97-AF65-F5344CB8AC3E}">
        <p14:creationId xmlns:p14="http://schemas.microsoft.com/office/powerpoint/2010/main" val="3157057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51"/>
          <p:cNvGrpSpPr/>
          <p:nvPr>
            <p:custDataLst>
              <p:tags r:id="rId1"/>
            </p:custDataLst>
          </p:nvPr>
        </p:nvGrpSpPr>
        <p:grpSpPr bwMode="auto">
          <a:xfrm>
            <a:off x="2722245" y="1620520"/>
            <a:ext cx="6080760" cy="839470"/>
            <a:chOff x="1329" y="1795"/>
            <a:chExt cx="2943" cy="499"/>
          </a:xfrm>
          <a:solidFill>
            <a:srgbClr val="02409A"/>
          </a:solidFill>
        </p:grpSpPr>
        <p:sp>
          <p:nvSpPr>
            <p:cNvPr id="11" name="AutoShape 5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智能原生计算</a:t>
              </a:r>
            </a:p>
          </p:txBody>
        </p:sp>
        <p:sp>
          <p:nvSpPr>
            <p:cNvPr id="12" name="AutoShape 5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lang="zh-CN" altLang="en-US" sz="2400" b="1" ker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CC1993-4A58-5441-BC2A-C02768F05C35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F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fld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003F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大纲</a:t>
            </a:r>
          </a:p>
        </p:txBody>
      </p:sp>
      <p:sp>
        <p:nvSpPr>
          <p:cNvPr id="7" name="AutoShape 8" descr="Person Interaction Discove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7" name="Group 51"/>
          <p:cNvGrpSpPr/>
          <p:nvPr>
            <p:custDataLst>
              <p:tags r:id="rId2"/>
            </p:custDataLst>
          </p:nvPr>
        </p:nvGrpSpPr>
        <p:grpSpPr bwMode="auto">
          <a:xfrm>
            <a:off x="2714625" y="2628265"/>
            <a:ext cx="6080760" cy="839470"/>
            <a:chOff x="1329" y="1795"/>
            <a:chExt cx="2943" cy="499"/>
          </a:xfrm>
          <a:solidFill>
            <a:srgbClr val="02409A"/>
          </a:solidFill>
        </p:grpSpPr>
        <p:sp>
          <p:nvSpPr>
            <p:cNvPr id="20" name="AutoShape 5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Agent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运行环境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AutoShape 5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lang="zh-CN" altLang="en-US" sz="2400" b="1" ker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22" name="Group 51"/>
          <p:cNvGrpSpPr/>
          <p:nvPr>
            <p:custDataLst>
              <p:tags r:id="rId3"/>
            </p:custDataLst>
          </p:nvPr>
        </p:nvGrpSpPr>
        <p:grpSpPr bwMode="auto">
          <a:xfrm>
            <a:off x="2714625" y="3636010"/>
            <a:ext cx="6080760" cy="839470"/>
            <a:chOff x="1329" y="1795"/>
            <a:chExt cx="2943" cy="499"/>
          </a:xfrm>
          <a:solidFill>
            <a:srgbClr val="02409A"/>
          </a:solidFill>
        </p:grpSpPr>
        <p:sp>
          <p:nvSpPr>
            <p:cNvPr id="23" name="AutoShape 5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论文分享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24" name="AutoShape 5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lang="zh-CN" altLang="en-US" sz="2400" b="1" ker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3" name="Group 51"/>
          <p:cNvGrpSpPr/>
          <p:nvPr>
            <p:custDataLst>
              <p:tags r:id="rId4"/>
            </p:custDataLst>
          </p:nvPr>
        </p:nvGrpSpPr>
        <p:grpSpPr bwMode="auto">
          <a:xfrm>
            <a:off x="2714625" y="4715510"/>
            <a:ext cx="6080760" cy="839470"/>
            <a:chOff x="1329" y="1795"/>
            <a:chExt cx="2943" cy="499"/>
          </a:xfrm>
          <a:solidFill>
            <a:srgbClr val="02409A"/>
          </a:solidFill>
        </p:grpSpPr>
        <p:sp>
          <p:nvSpPr>
            <p:cNvPr id="5" name="AutoShape 5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论文分享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6" name="AutoShape 5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61EB097A-2910-4B62-B8C8-1EF2F60C3D1E}"/>
              </a:ext>
            </a:extLst>
          </p:cNvPr>
          <p:cNvSpPr/>
          <p:nvPr/>
        </p:nvSpPr>
        <p:spPr>
          <a:xfrm>
            <a:off x="1048585" y="929408"/>
            <a:ext cx="10934700" cy="3308944"/>
          </a:xfrm>
          <a:prstGeom prst="rect">
            <a:avLst/>
          </a:prstGeom>
          <a:solidFill>
            <a:schemeClr val="bg1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CC1993-4A58-5441-BC2A-C02768F05C35}" type="slidenum">
              <a:rPr kumimoji="1" lang="zh-CN" altLang="en-US" sz="1600" b="1" i="0" spc="-200" baseline="0" noProof="0" smtClean="0">
                <a:ln>
                  <a:noFill/>
                </a:ln>
                <a:solidFill>
                  <a:srgbClr val="003F87"/>
                </a:solidFill>
                <a:effectLst/>
                <a:uLnTx/>
                <a:uFillTx/>
              </a:rPr>
              <a:t>3</a:t>
            </a:fld>
            <a:endParaRPr kumimoji="1" lang="zh-CN" altLang="en-US" sz="1600" b="1" i="0" spc="-200" baseline="0" noProof="0">
              <a:ln>
                <a:noFill/>
              </a:ln>
              <a:solidFill>
                <a:srgbClr val="003F87"/>
              </a:solidFill>
              <a:effectLst/>
              <a:uLnTx/>
              <a:uFillTx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智能原生计算</a:t>
            </a:r>
            <a:endParaRPr lang="en-US" altLang="zh-CN" b="1" dirty="0"/>
          </a:p>
        </p:txBody>
      </p:sp>
      <p:sp>
        <p:nvSpPr>
          <p:cNvPr id="7" name="AutoShape 8" descr="Person Interaction Discove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415615" y="2226120"/>
            <a:ext cx="2389505" cy="173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984315" y="2226120"/>
            <a:ext cx="2389505" cy="172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70185" y="2226755"/>
            <a:ext cx="2389505" cy="170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74335" y="985965"/>
            <a:ext cx="4825365" cy="113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5" name="直接箭头连接符 54"/>
          <p:cNvCxnSpPr>
            <a:stCxn id="51" idx="3"/>
            <a:endCxn id="52" idx="1"/>
          </p:cNvCxnSpPr>
          <p:nvPr/>
        </p:nvCxnSpPr>
        <p:spPr>
          <a:xfrm flipV="1">
            <a:off x="3805120" y="3086545"/>
            <a:ext cx="1179195" cy="57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2" idx="3"/>
            <a:endCxn id="53" idx="1"/>
          </p:cNvCxnSpPr>
          <p:nvPr/>
        </p:nvCxnSpPr>
        <p:spPr>
          <a:xfrm flipV="1">
            <a:off x="7373820" y="3080195"/>
            <a:ext cx="1396365" cy="63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53" idx="3"/>
            <a:endCxn id="54" idx="3"/>
          </p:cNvCxnSpPr>
          <p:nvPr/>
        </p:nvCxnSpPr>
        <p:spPr>
          <a:xfrm flipH="1" flipV="1">
            <a:off x="8699700" y="1551750"/>
            <a:ext cx="2459990" cy="1528445"/>
          </a:xfrm>
          <a:prstGeom prst="bentConnector3">
            <a:avLst>
              <a:gd name="adj1" fmla="val -968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4" idx="1"/>
            <a:endCxn id="51" idx="1"/>
          </p:cNvCxnSpPr>
          <p:nvPr/>
        </p:nvCxnSpPr>
        <p:spPr>
          <a:xfrm rot="10800000" flipV="1">
            <a:off x="1415615" y="1551750"/>
            <a:ext cx="2458720" cy="1540510"/>
          </a:xfrm>
          <a:prstGeom prst="bentConnector3">
            <a:avLst>
              <a:gd name="adj1" fmla="val 109685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81280" y="1265555"/>
            <a:ext cx="772795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计算</a:t>
            </a:r>
            <a:endParaRPr lang="en-US" altLang="zh-CN" sz="2800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/>
            <a:r>
              <a:rPr lang="zh-CN" altLang="en-US" sz="28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需求</a:t>
            </a:r>
          </a:p>
        </p:txBody>
      </p:sp>
      <p:sp>
        <p:nvSpPr>
          <p:cNvPr id="60" name="矩形 59"/>
          <p:cNvSpPr/>
          <p:nvPr/>
        </p:nvSpPr>
        <p:spPr>
          <a:xfrm>
            <a:off x="1562300" y="2800160"/>
            <a:ext cx="2085340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-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意图解析</a:t>
            </a:r>
          </a:p>
        </p:txBody>
      </p:sp>
      <p:sp>
        <p:nvSpPr>
          <p:cNvPr id="61" name="矩形 60"/>
          <p:cNvSpPr/>
          <p:nvPr/>
        </p:nvSpPr>
        <p:spPr>
          <a:xfrm>
            <a:off x="1561030" y="3353880"/>
            <a:ext cx="2085340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spc="-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规划生成</a:t>
            </a:r>
          </a:p>
        </p:txBody>
      </p:sp>
      <p:sp>
        <p:nvSpPr>
          <p:cNvPr id="62" name="矩形 61"/>
          <p:cNvSpPr/>
          <p:nvPr/>
        </p:nvSpPr>
        <p:spPr>
          <a:xfrm>
            <a:off x="5123380" y="2800160"/>
            <a:ext cx="2085340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spc="-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编排优化</a:t>
            </a:r>
          </a:p>
        </p:txBody>
      </p:sp>
      <p:sp>
        <p:nvSpPr>
          <p:cNvPr id="63" name="矩形 62"/>
          <p:cNvSpPr/>
          <p:nvPr/>
        </p:nvSpPr>
        <p:spPr>
          <a:xfrm>
            <a:off x="5129095" y="3353880"/>
            <a:ext cx="2085340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spc="-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任务部署</a:t>
            </a:r>
          </a:p>
        </p:txBody>
      </p:sp>
      <p:sp>
        <p:nvSpPr>
          <p:cNvPr id="64" name="矩形 63"/>
          <p:cNvSpPr/>
          <p:nvPr/>
        </p:nvSpPr>
        <p:spPr>
          <a:xfrm>
            <a:off x="8935285" y="2800160"/>
            <a:ext cx="2085340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spc="-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性能建模</a:t>
            </a:r>
          </a:p>
        </p:txBody>
      </p:sp>
      <p:sp>
        <p:nvSpPr>
          <p:cNvPr id="65" name="矩形 64"/>
          <p:cNvSpPr/>
          <p:nvPr/>
        </p:nvSpPr>
        <p:spPr>
          <a:xfrm>
            <a:off x="8941000" y="3353880"/>
            <a:ext cx="2085340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spc="-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资源调度</a:t>
            </a:r>
          </a:p>
        </p:txBody>
      </p:sp>
      <p:sp>
        <p:nvSpPr>
          <p:cNvPr id="66" name="矩形 65"/>
          <p:cNvSpPr/>
          <p:nvPr/>
        </p:nvSpPr>
        <p:spPr>
          <a:xfrm>
            <a:off x="4099125" y="1499680"/>
            <a:ext cx="2085340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spc="-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记忆存储</a:t>
            </a:r>
          </a:p>
        </p:txBody>
      </p:sp>
      <p:sp>
        <p:nvSpPr>
          <p:cNvPr id="67" name="矩形 66"/>
          <p:cNvSpPr/>
          <p:nvPr/>
        </p:nvSpPr>
        <p:spPr>
          <a:xfrm>
            <a:off x="6396555" y="1488250"/>
            <a:ext cx="2085340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spc="-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持续学习</a:t>
            </a:r>
          </a:p>
        </p:txBody>
      </p:sp>
      <p:sp>
        <p:nvSpPr>
          <p:cNvPr id="68" name="矩形 67"/>
          <p:cNvSpPr/>
          <p:nvPr/>
        </p:nvSpPr>
        <p:spPr>
          <a:xfrm>
            <a:off x="345640" y="4288600"/>
            <a:ext cx="11481435" cy="109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874335" y="993585"/>
            <a:ext cx="48247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 spc="-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计算演化更新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1415615" y="2296605"/>
            <a:ext cx="23895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 spc="-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计算任务生成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4948120" y="2309940"/>
            <a:ext cx="23895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 spc="-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计算编排部署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8773995" y="2301685"/>
            <a:ext cx="23895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 spc="-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计算资源管理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167840" y="4102545"/>
            <a:ext cx="11815445" cy="1143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415615" y="4271455"/>
            <a:ext cx="97447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 spc="-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智能原生计算基础设施</a:t>
            </a:r>
          </a:p>
        </p:txBody>
      </p:sp>
      <p:sp>
        <p:nvSpPr>
          <p:cNvPr id="75" name="矩形 74"/>
          <p:cNvSpPr/>
          <p:nvPr/>
        </p:nvSpPr>
        <p:spPr>
          <a:xfrm>
            <a:off x="642185" y="4791520"/>
            <a:ext cx="2484120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-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计算硬件设备</a:t>
            </a:r>
          </a:p>
        </p:txBody>
      </p:sp>
      <p:sp>
        <p:nvSpPr>
          <p:cNvPr id="76" name="矩形 75"/>
          <p:cNvSpPr/>
          <p:nvPr/>
        </p:nvSpPr>
        <p:spPr>
          <a:xfrm>
            <a:off x="3296485" y="4791520"/>
            <a:ext cx="2658745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pc="-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2800" spc="-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  <a:endParaRPr lang="zh-CN" sz="2800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242885" y="4791520"/>
            <a:ext cx="2456815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-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基础支撑模型</a:t>
            </a:r>
          </a:p>
        </p:txBody>
      </p:sp>
      <p:sp>
        <p:nvSpPr>
          <p:cNvPr id="78" name="上箭头 77"/>
          <p:cNvSpPr/>
          <p:nvPr/>
        </p:nvSpPr>
        <p:spPr>
          <a:xfrm>
            <a:off x="5955230" y="3973640"/>
            <a:ext cx="506730" cy="23558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200"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336230" y="3901885"/>
            <a:ext cx="8763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spc="-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</a:t>
            </a:r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185" y="3209100"/>
            <a:ext cx="647065" cy="64706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425" y="3209100"/>
            <a:ext cx="647065" cy="64706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500" y="3184335"/>
            <a:ext cx="670560" cy="67056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3" name="矩形 82"/>
          <p:cNvSpPr/>
          <p:nvPr/>
        </p:nvSpPr>
        <p:spPr>
          <a:xfrm>
            <a:off x="9166425" y="4791520"/>
            <a:ext cx="2456815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-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模型优化工具</a:t>
            </a:r>
          </a:p>
        </p:txBody>
      </p:sp>
      <p:sp>
        <p:nvSpPr>
          <p:cNvPr id="84" name="矩形: 圆角 15"/>
          <p:cNvSpPr/>
          <p:nvPr/>
        </p:nvSpPr>
        <p:spPr bwMode="auto">
          <a:xfrm>
            <a:off x="346075" y="5428615"/>
            <a:ext cx="11488420" cy="1030605"/>
          </a:xfrm>
          <a:prstGeom prst="roundRect">
            <a:avLst>
              <a:gd name="adj" fmla="val 7418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vert="horz" wrap="square" lIns="54000" tIns="34291" rIns="54000" bIns="34291" numCol="1" rtlCol="0" anchor="ctr" anchorCtr="0" compatLnSpc="1"/>
          <a:lstStyle/>
          <a:p>
            <a:pPr algn="ctr" defTabSz="4572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spc="-200" dirty="0">
                <a:solidFill>
                  <a:srgbClr val="C00000"/>
                </a:solidFill>
                <a:effectLst>
                  <a:glow rad="63500">
                    <a:prstClr val="white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智能原生计算</a:t>
            </a:r>
            <a:r>
              <a:rPr lang="zh-CN" altLang="en-US" sz="2800" b="1" spc="-200" dirty="0">
                <a:solidFill>
                  <a:srgbClr val="002060"/>
                </a:solidFill>
                <a:effectLst>
                  <a:glow rad="63500">
                    <a:prstClr val="white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将解决问题的</a:t>
            </a:r>
            <a:r>
              <a:rPr lang="zh-CN" altLang="en-US" sz="2800" b="1" spc="-200" dirty="0">
                <a:solidFill>
                  <a:srgbClr val="C00000"/>
                </a:solidFill>
                <a:effectLst>
                  <a:glow rad="63500">
                    <a:prstClr val="white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计算任务生成</a:t>
            </a:r>
            <a:r>
              <a:rPr lang="zh-CN" altLang="en-US" sz="2800" b="1" spc="-200" dirty="0">
                <a:solidFill>
                  <a:srgbClr val="C00000"/>
                </a:solidFill>
                <a:effectLst>
                  <a:glow rad="63500">
                    <a:prstClr val="white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、</a:t>
            </a:r>
            <a:r>
              <a:rPr lang="zh-CN" altLang="en-US" sz="2800" b="1" spc="-200" dirty="0">
                <a:solidFill>
                  <a:srgbClr val="C00000"/>
                </a:solidFill>
                <a:effectLst>
                  <a:glow rad="63500">
                    <a:prstClr val="white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计算编排部署、计算资源管理、计算演化更新</a:t>
            </a:r>
            <a:r>
              <a:rPr lang="zh-CN" altLang="en-US" sz="2800" b="1" spc="-200" dirty="0">
                <a:solidFill>
                  <a:srgbClr val="002060"/>
                </a:solidFill>
                <a:effectLst>
                  <a:glow rad="63500">
                    <a:prstClr val="white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2800" b="1" spc="-200" dirty="0">
                <a:solidFill>
                  <a:srgbClr val="002060"/>
                </a:solidFill>
                <a:effectLst>
                  <a:glow rad="63500">
                    <a:prstClr val="white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过程由</a:t>
            </a:r>
            <a:r>
              <a:rPr lang="zh-CN" altLang="en-US" sz="2800" b="1" spc="-200" dirty="0">
                <a:solidFill>
                  <a:srgbClr val="C00000"/>
                </a:solidFill>
                <a:effectLst>
                  <a:glow rad="63500">
                    <a:prstClr val="white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AI Agent</a:t>
            </a:r>
            <a:r>
              <a:rPr lang="zh-CN" altLang="en-US" sz="2800" b="1" spc="-200" dirty="0">
                <a:solidFill>
                  <a:srgbClr val="002060"/>
                </a:solidFill>
                <a:effectLst>
                  <a:glow rad="63500">
                    <a:prstClr val="white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完成，实现计算全流程的智能原生。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5" y="2043307"/>
            <a:ext cx="12192000" cy="15010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340" y="1743101"/>
            <a:ext cx="11278235" cy="1501140"/>
          </a:xfrm>
        </p:spPr>
        <p:txBody>
          <a:bodyPr>
            <a:noAutofit/>
          </a:bodyPr>
          <a:lstStyle/>
          <a:p>
            <a:r>
              <a:rPr lang="en-US" altLang="en-GB" sz="3600" b="1" dirty="0" err="1">
                <a:latin typeface="+mn-lt"/>
              </a:rPr>
              <a:t>AutoGen</a:t>
            </a:r>
            <a:r>
              <a:rPr lang="en-US" altLang="en-GB" sz="3600" b="1" dirty="0">
                <a:latin typeface="+mn-lt"/>
              </a:rPr>
              <a:t>: Enabling Next-Gen LLM</a:t>
            </a:r>
            <a:br>
              <a:rPr lang="en-US" altLang="en-GB" sz="3600" b="1" dirty="0">
                <a:latin typeface="+mn-lt"/>
              </a:rPr>
            </a:br>
            <a:r>
              <a:rPr lang="en-US" altLang="en-GB" sz="3600" b="1" dirty="0">
                <a:latin typeface="+mn-lt"/>
              </a:rPr>
              <a:t> Applications via Multi-Agent Conversation</a:t>
            </a:r>
            <a:endParaRPr lang="zh-CN" altLang="en-US" sz="3600" b="1" dirty="0">
              <a:latin typeface="+mn-lt"/>
            </a:endParaRPr>
          </a:p>
        </p:txBody>
      </p:sp>
      <p:pic>
        <p:nvPicPr>
          <p:cNvPr id="1026" name="Picture 2" descr="Southeast University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7" y="147830"/>
            <a:ext cx="965206" cy="95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-210188" y="4236277"/>
            <a:ext cx="13352443" cy="189272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800" b="1" dirty="0"/>
              <a:t> </a:t>
            </a:r>
            <a:r>
              <a:rPr lang="en-US" altLang="zh-CN" sz="2800" b="1" dirty="0" err="1"/>
              <a:t>Qingyun</a:t>
            </a:r>
            <a:r>
              <a:rPr lang="en-US" altLang="zh-CN" sz="2800" b="1" dirty="0"/>
              <a:t> Wu†, </a:t>
            </a:r>
            <a:r>
              <a:rPr lang="en-US" altLang="zh-CN" sz="2800" b="1" dirty="0" err="1"/>
              <a:t>Gagan</a:t>
            </a:r>
            <a:r>
              <a:rPr lang="en-US" altLang="zh-CN" sz="2800" b="1" dirty="0"/>
              <a:t> Bansal∗, </a:t>
            </a:r>
            <a:r>
              <a:rPr lang="en-US" altLang="zh-CN" sz="2800" b="1" dirty="0" err="1"/>
              <a:t>Jieyu</a:t>
            </a:r>
            <a:r>
              <a:rPr lang="en-US" altLang="zh-CN" sz="2800" b="1" dirty="0"/>
              <a:t> Zhang±, </a:t>
            </a:r>
            <a:r>
              <a:rPr lang="en-US" altLang="zh-CN" sz="2800" b="1" dirty="0" err="1"/>
              <a:t>Yiran</a:t>
            </a:r>
            <a:r>
              <a:rPr lang="en-US" altLang="zh-CN" sz="2800" b="1" dirty="0"/>
              <a:t> Wu†, </a:t>
            </a:r>
            <a:r>
              <a:rPr lang="en-US" altLang="zh-CN" sz="2800" b="1" dirty="0" err="1"/>
              <a:t>Beibin</a:t>
            </a:r>
            <a:r>
              <a:rPr lang="en-US" altLang="zh-CN" sz="2800" b="1" dirty="0"/>
              <a:t> Li∗</a:t>
            </a:r>
          </a:p>
          <a:p>
            <a:r>
              <a:rPr lang="en-US" altLang="zh-CN" sz="2800" b="1" dirty="0"/>
              <a:t> </a:t>
            </a:r>
            <a:r>
              <a:rPr lang="en-US" altLang="zh-CN" sz="2800" b="1" dirty="0" err="1"/>
              <a:t>Erkang</a:t>
            </a:r>
            <a:r>
              <a:rPr lang="en-US" altLang="zh-CN" sz="2800" b="1" dirty="0"/>
              <a:t> Zhu∗, Li Jiang∗, </a:t>
            </a:r>
            <a:r>
              <a:rPr lang="en-US" altLang="zh-CN" sz="2800" b="1" dirty="0" err="1"/>
              <a:t>Xiaoyun</a:t>
            </a:r>
            <a:r>
              <a:rPr lang="en-US" altLang="zh-CN" sz="2800" b="1" dirty="0"/>
              <a:t> Zhang∗, </a:t>
            </a:r>
            <a:r>
              <a:rPr lang="en-US" altLang="zh-CN" sz="2800" b="1" dirty="0" err="1"/>
              <a:t>Shaokun</a:t>
            </a:r>
            <a:r>
              <a:rPr lang="en-US" altLang="zh-CN" sz="2800" b="1" dirty="0"/>
              <a:t> Zhang†, </a:t>
            </a:r>
            <a:r>
              <a:rPr lang="en-US" altLang="zh-CN" sz="2800" b="1" dirty="0" err="1"/>
              <a:t>Jiale</a:t>
            </a:r>
            <a:r>
              <a:rPr lang="en-US" altLang="zh-CN" sz="2800" b="1" dirty="0"/>
              <a:t> Liu∓</a:t>
            </a:r>
          </a:p>
          <a:p>
            <a:r>
              <a:rPr lang="en-US" altLang="zh-CN" sz="2800" b="1" dirty="0"/>
              <a:t>Ahmed </a:t>
            </a:r>
            <a:r>
              <a:rPr lang="en-US" altLang="zh-CN" sz="2800" b="1" dirty="0" err="1"/>
              <a:t>Awadallah</a:t>
            </a:r>
            <a:r>
              <a:rPr lang="en-US" altLang="zh-CN" sz="2800" b="1" dirty="0"/>
              <a:t>∗, </a:t>
            </a:r>
            <a:r>
              <a:rPr lang="en-US" altLang="zh-CN" sz="2800" b="1" dirty="0" err="1"/>
              <a:t>Ryen</a:t>
            </a:r>
            <a:r>
              <a:rPr lang="en-US" altLang="zh-CN" sz="2800" b="1" dirty="0"/>
              <a:t> W. White∗, Doug Burger∗, Chi Wang∗1</a:t>
            </a:r>
          </a:p>
          <a:p>
            <a:r>
              <a:rPr lang="en-US" altLang="zh-CN" sz="2800" b="1" dirty="0"/>
              <a:t> ∗Microsoft Research, †Pennsylvania State University</a:t>
            </a:r>
          </a:p>
          <a:p>
            <a:r>
              <a:rPr lang="en-US" altLang="zh-CN" sz="2800" b="1" dirty="0"/>
              <a:t> University of Washington, </a:t>
            </a:r>
            <a:r>
              <a:rPr lang="en-US" altLang="zh-CN" sz="2800" b="1" dirty="0" err="1"/>
              <a:t>Xidian</a:t>
            </a:r>
            <a:r>
              <a:rPr lang="en-US" altLang="zh-CN" sz="2800" b="1" dirty="0"/>
              <a:t> University</a:t>
            </a:r>
            <a:endParaRPr lang="en-US" altLang="zh-CN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084CE8-346E-4A33-9302-AFB2125081DE}"/>
              </a:ext>
            </a:extLst>
          </p:cNvPr>
          <p:cNvSpPr txBox="1"/>
          <p:nvPr/>
        </p:nvSpPr>
        <p:spPr>
          <a:xfrm>
            <a:off x="4992565" y="3704376"/>
            <a:ext cx="217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COLM’ 2024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57724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4293D8C-2A2E-4F95-86DE-353952A0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AutoGen</a:t>
            </a:r>
            <a:r>
              <a:rPr lang="en-US" altLang="zh-CN" dirty="0"/>
              <a:t>—— </a:t>
            </a:r>
            <a:r>
              <a:rPr lang="zh-CN" altLang="en-US" dirty="0"/>
              <a:t>一页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3D6E96B-5373-4E46-9D22-D73D394C03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2549" y="927735"/>
            <a:ext cx="10905653" cy="550927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</a:pPr>
            <a:r>
              <a:rPr kumimoji="1" lang="en-US" altLang="zh-CN" sz="12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Problem:</a:t>
            </a:r>
            <a:r>
              <a:rPr kumimoji="1" lang="zh-CN" altLang="en-US" sz="12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构建一个通用框架（</a:t>
            </a:r>
            <a:r>
              <a:rPr kumimoji="1" lang="en-US" altLang="zh-CN" sz="1200" b="1" dirty="0" err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AutoGen</a:t>
            </a:r>
            <a:r>
              <a:rPr kumimoji="1" lang="zh-CN" altLang="en-US" sz="12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），使开发者能够通过可配置的</a:t>
            </a:r>
            <a:r>
              <a:rPr kumimoji="1" lang="en-US" altLang="zh-CN" sz="12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Agent</a:t>
            </a:r>
            <a:r>
              <a:rPr kumimoji="1" lang="zh-CN" altLang="en-US" sz="12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及灵活的对话模式来开发复杂的多</a:t>
            </a:r>
            <a:r>
              <a:rPr kumimoji="1" lang="en-US" altLang="zh-CN" sz="12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Agents</a:t>
            </a:r>
            <a:r>
              <a:rPr kumimoji="1" lang="zh-CN" altLang="en-US" sz="1200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应用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Input: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开发者提供多</a:t>
            </a: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Agents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系统的配置（如</a:t>
            </a: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LLM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设置、工具支持、对话模式）</a:t>
            </a:r>
            <a:endParaRPr kumimoji="1" lang="en-US" altLang="zh-CN" sz="11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Output: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一个多</a:t>
            </a: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Agents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对话框架，用于解决从数学问题、编码生成到动态聊天等各种任务</a:t>
            </a:r>
            <a:endParaRPr kumimoji="1" lang="en-US" altLang="zh-CN" sz="11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Significance: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减少开发复杂多代理系统的时间，支持动态对话模式，促进更多创新应用等各种任务</a:t>
            </a:r>
            <a:endParaRPr kumimoji="1" lang="zh-CN" altLang="en-US" sz="11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0"/>
              </a:lnSpc>
              <a:spcBef>
                <a:spcPts val="1800"/>
              </a:spcBef>
              <a:spcAft>
                <a:spcPts val="0"/>
              </a:spcAft>
            </a:pPr>
            <a:r>
              <a:rPr kumimoji="1" lang="en-US" altLang="zh-CN" sz="1200" b="1" dirty="0">
                <a:solidFill>
                  <a:schemeClr val="accent4"/>
                </a:solidFill>
                <a:latin typeface="Times New Roman" panose="02020603050405020304" charset="0"/>
                <a:cs typeface="Times New Roman" panose="02020603050405020304" charset="0"/>
              </a:rPr>
              <a:t>SOTA &amp; Limitations:</a:t>
            </a:r>
          </a:p>
          <a:p>
            <a:pPr marL="685800" lvl="2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L1: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单</a:t>
            </a: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Agent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系统</a:t>
            </a:r>
            <a:r>
              <a:rPr kumimoji="1" lang="en-US" altLang="zh-CN" sz="11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AutoGPT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kumimoji="1" lang="en-US" altLang="zh-CN" sz="11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LangChain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kumimoji="1" lang="en-US" altLang="zh-CN" sz="11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ChatGPT</a:t>
            </a: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+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插件等工具主要基于单一</a:t>
            </a: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LLM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Agent</a:t>
            </a:r>
            <a:endParaRPr kumimoji="1" lang="en-US" altLang="zh-CN" sz="1100" b="1" dirty="0">
              <a:ea typeface="+mn-lt"/>
              <a:cs typeface="+mn-lt"/>
              <a:sym typeface="+mn-ea"/>
            </a:endParaRPr>
          </a:p>
          <a:p>
            <a:pPr marL="685800" lvl="2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L2: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多</a:t>
            </a: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Agents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系统</a:t>
            </a: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CAMEL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kumimoji="1" lang="en-US" altLang="zh-CN" sz="11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BabyAGI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kumimoji="1" lang="en-US" altLang="zh-CN" sz="11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MetaGPT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等支持多</a:t>
            </a: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Agents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交互，但仅限静态对话模式</a:t>
            </a: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固定顺序</a:t>
            </a: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，工具支持有限</a:t>
            </a:r>
            <a:endParaRPr lang="zh-CN" altLang="en-US" sz="1100" b="1" dirty="0">
              <a:ea typeface="+mn-lt"/>
              <a:cs typeface="+mn-lt"/>
              <a:sym typeface="+mn-ea"/>
            </a:endParaRPr>
          </a:p>
          <a:p>
            <a:pPr>
              <a:lnSpc>
                <a:spcPct val="0"/>
              </a:lnSpc>
              <a:spcBef>
                <a:spcPts val="1800"/>
              </a:spcBef>
            </a:pPr>
            <a:r>
              <a:rPr kumimoji="1" lang="en-US" altLang="zh-CN" sz="1200" b="1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Opportunity: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O1-&gt;L1: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最近</a:t>
            </a: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LLM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在多轮对话、角色扮演、工具调用方面的进步</a:t>
            </a:r>
            <a:endParaRPr kumimoji="1" lang="en-US" altLang="zh-CN" sz="11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O2-&gt;L2: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LLM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拥有对复杂任务进行分解的能力</a:t>
            </a:r>
            <a:endParaRPr lang="zh-CN" altLang="en-US" sz="11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lvl="1">
              <a:lnSpc>
                <a:spcPct val="0"/>
              </a:lnSpc>
              <a:spcBef>
                <a:spcPts val="1800"/>
              </a:spcBef>
            </a:pPr>
            <a:r>
              <a:rPr kumimoji="1" lang="en-US" altLang="zh-CN" sz="12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Challenges: </a:t>
            </a:r>
            <a:endParaRPr kumimoji="1" lang="en-US" altLang="zh-CN" sz="11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C1: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如何设计具备能力、可复用、可定制且能在多智能体协作中高效工作的个体智能体</a:t>
            </a:r>
            <a:endParaRPr kumimoji="1" lang="en-US" altLang="zh-CN" sz="11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685800" lvl="1" algn="l">
              <a:lnSpc>
                <a:spcPct val="100000"/>
              </a:lnSpc>
              <a:spcBef>
                <a:spcPts val="600"/>
              </a:spcBef>
              <a:buClrTx/>
              <a:buSzTx/>
            </a:pP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C2: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如何开发一个简单、统一的接口，支持多种智能体对话模式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8600" lvl="1">
              <a:lnSpc>
                <a:spcPct val="0"/>
              </a:lnSpc>
              <a:spcBef>
                <a:spcPts val="1800"/>
              </a:spcBef>
            </a:pPr>
            <a:r>
              <a:rPr kumimoji="1" lang="en-US" altLang="zh-CN" sz="1200"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Model:</a:t>
            </a:r>
          </a:p>
          <a:p>
            <a:pPr marL="685800" lvl="2" algn="l">
              <a:lnSpc>
                <a:spcPct val="100000"/>
              </a:lnSpc>
              <a:spcBef>
                <a:spcPts val="600"/>
              </a:spcBef>
              <a:buClrTx/>
              <a:buSzTx/>
            </a:pPr>
            <a:r>
              <a:rPr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-&gt;C1</a:t>
            </a: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可定制且可对话的智能体</a:t>
            </a: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为了适配多智能体对话，每个智能体都被设计为可对话的</a:t>
            </a: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——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它们可以接收、反应并回复消息</a:t>
            </a:r>
            <a:r>
              <a:rPr lang="zh-CN" altLang="en-US" sz="1100" b="1" dirty="0">
                <a:solidFill>
                  <a:schemeClr val="tx1"/>
                </a:solidFill>
                <a:ea typeface="+mn-lt"/>
                <a:cs typeface="+mn-lt"/>
                <a:sym typeface="+mn-ea"/>
              </a:rPr>
              <a:t>。</a:t>
            </a:r>
            <a:endParaRPr lang="en-US" altLang="zh-CN" sz="1100" b="1" dirty="0">
              <a:ea typeface="+mn-lt"/>
              <a:cs typeface="+mn-lt"/>
              <a:sym typeface="+mn-ea"/>
            </a:endParaRPr>
          </a:p>
          <a:p>
            <a:pPr marL="685800" lvl="2" algn="l">
              <a:lnSpc>
                <a:spcPct val="100000"/>
              </a:lnSpc>
              <a:spcBef>
                <a:spcPts val="600"/>
              </a:spcBef>
              <a:buClrTx/>
              <a:buSzTx/>
            </a:pPr>
            <a:r>
              <a:rPr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-&gt;C2</a:t>
            </a: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对话式编程</a:t>
            </a:r>
            <a:r>
              <a:rPr kumimoji="1" lang="en-US" altLang="zh-CN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kumimoji="1" lang="zh-CN" altLang="en-US" sz="11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通过自然语言与编程语言的结合来实现，支持构建多种对话模式和智能体行为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>
              <a:lnSpc>
                <a:spcPts val="1500"/>
              </a:lnSpc>
              <a:spcBef>
                <a:spcPts val="600"/>
              </a:spcBef>
            </a:pPr>
            <a:r>
              <a:rPr kumimoji="1" lang="en-US" altLang="zh-CN" sz="1200" kern="0" dirty="0">
                <a:latin typeface="Times New Roman Regular" panose="02020503050405090304" charset="0"/>
                <a:ea typeface="楷体_GB2312" charset="0"/>
                <a:cs typeface="Times New Roman Regular" panose="02020503050405090304" charset="0"/>
                <a:sym typeface="+mn-ea"/>
              </a:rPr>
              <a:t>Contributions:</a:t>
            </a:r>
            <a:endParaRPr kumimoji="1" lang="en-US" altLang="zh-CN" sz="1200" kern="0" dirty="0">
              <a:latin typeface="Times New Roman Regular" panose="02020503050405090304" charset="0"/>
              <a:ea typeface="楷体_GB2312" charset="0"/>
              <a:cs typeface="Times New Roman Regular" panose="02020503050405090304" charset="0"/>
            </a:endParaRPr>
          </a:p>
          <a:p>
            <a:pPr lvl="1">
              <a:lnSpc>
                <a:spcPts val="1500"/>
              </a:lnSpc>
              <a:spcBef>
                <a:spcPts val="600"/>
              </a:spcBef>
              <a:defRPr/>
            </a:pPr>
            <a:r>
              <a:rPr kumimoji="1" lang="en-US" altLang="zh-CN" sz="1200" kern="0" dirty="0">
                <a:solidFill>
                  <a:srgbClr val="92D050"/>
                </a:solidFill>
                <a:latin typeface="Times New Roman Regular" panose="02020503050405090304" charset="0"/>
                <a:ea typeface="楷体_GB2312" charset="0"/>
                <a:cs typeface="Times New Roman Regular" panose="02020503050405090304" charset="0"/>
                <a:sym typeface="+mn-ea"/>
              </a:rPr>
              <a:t>Conceptually</a:t>
            </a:r>
            <a:r>
              <a:rPr kumimoji="1" lang="zh-CN" altLang="en-US" sz="1200" kern="0" dirty="0">
                <a:latin typeface="Times New Roman Regular" panose="02020503050405090304" charset="0"/>
                <a:ea typeface="楷体_GB2312" charset="0"/>
                <a:cs typeface="Times New Roman Regular" panose="02020503050405090304" charset="0"/>
                <a:sym typeface="+mn-ea"/>
              </a:rPr>
              <a:t>，</a:t>
            </a:r>
            <a:r>
              <a:rPr kumimoji="1" lang="zh-CN" altLang="en-US" sz="11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提出“可对话</a:t>
            </a:r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Agents</a:t>
            </a:r>
            <a:r>
              <a:rPr kumimoji="1" lang="zh-CN" altLang="en-US" sz="11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”和“对话编程”两个核心理念</a:t>
            </a:r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,</a:t>
            </a:r>
            <a:r>
              <a:rPr kumimoji="1" lang="zh-CN" altLang="en-US" sz="11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实现支持动态对话、多</a:t>
            </a:r>
            <a:r>
              <a:rPr kumimoji="1" lang="en-US" altLang="zh-CN" sz="11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Agents</a:t>
            </a:r>
            <a:r>
              <a:rPr kumimoji="1" lang="zh-CN" altLang="en-US" sz="11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协作、人与工具协同的框架。</a:t>
            </a:r>
            <a:endParaRPr kumimoji="1" lang="en-US" altLang="zh-CN" sz="11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ts val="1500"/>
              </a:lnSpc>
              <a:spcBef>
                <a:spcPts val="600"/>
              </a:spcBef>
              <a:defRPr/>
            </a:pPr>
            <a:r>
              <a:rPr kumimoji="1" lang="en-US" altLang="zh-CN" sz="1200" kern="0" dirty="0">
                <a:solidFill>
                  <a:srgbClr val="FF0000"/>
                </a:solidFill>
                <a:latin typeface="Times New Roman Regular" panose="02020503050405090304" charset="0"/>
                <a:ea typeface="楷体_GB2312" charset="0"/>
                <a:cs typeface="Times New Roman Regular" panose="02020503050405090304" charset="0"/>
                <a:sym typeface="+mn-ea"/>
              </a:rPr>
              <a:t>Technically</a:t>
            </a:r>
            <a:r>
              <a:rPr kumimoji="1" lang="zh-CN" altLang="en-US" sz="1200" kern="0" dirty="0">
                <a:latin typeface="Times New Roman Regular" panose="02020503050405090304" charset="0"/>
                <a:ea typeface="楷体_GB2312" charset="0"/>
                <a:cs typeface="Times New Roman Regular" panose="02020503050405090304" charset="0"/>
                <a:sym typeface="+mn-ea"/>
              </a:rPr>
              <a:t>，</a:t>
            </a:r>
            <a:r>
              <a:rPr kumimoji="1" lang="zh-CN" altLang="en-US" sz="1100" b="1" kern="0" dirty="0">
                <a:ea typeface="+mn-lt"/>
                <a:cs typeface="+mn-lt"/>
                <a:sym typeface="+mn-ea"/>
              </a:rPr>
              <a:t>设计了多种内置</a:t>
            </a:r>
            <a:r>
              <a:rPr kumimoji="1" lang="en-US" altLang="zh-CN" sz="1100" b="1" kern="0" dirty="0">
                <a:ea typeface="+mn-lt"/>
                <a:cs typeface="+mn-lt"/>
                <a:sym typeface="+mn-ea"/>
              </a:rPr>
              <a:t>Agents</a:t>
            </a:r>
            <a:r>
              <a:rPr kumimoji="1" lang="zh-CN" altLang="en-US" sz="1100" b="1" kern="0" dirty="0">
                <a:ea typeface="+mn-lt"/>
                <a:cs typeface="+mn-lt"/>
                <a:sym typeface="+mn-ea"/>
              </a:rPr>
              <a:t>，实现统一的对话接口，支持灵活的多代理对话。</a:t>
            </a:r>
            <a:endParaRPr kumimoji="1" lang="en-US" altLang="zh-CN" sz="1100" b="1" kern="0" dirty="0">
              <a:ea typeface="+mn-lt"/>
              <a:cs typeface="+mn-lt"/>
              <a:sym typeface="+mn-ea"/>
            </a:endParaRPr>
          </a:p>
          <a:p>
            <a:pPr lvl="1">
              <a:lnSpc>
                <a:spcPts val="1500"/>
              </a:lnSpc>
              <a:spcBef>
                <a:spcPts val="600"/>
              </a:spcBef>
              <a:defRPr/>
            </a:pPr>
            <a:r>
              <a:rPr kumimoji="1" lang="en-US" altLang="zh-CN" sz="1200" kern="0" dirty="0">
                <a:solidFill>
                  <a:srgbClr val="FFC000"/>
                </a:solidFill>
                <a:latin typeface="Times New Roman Regular" panose="02020503050405090304" charset="0"/>
                <a:ea typeface="楷体_GB2312" charset="0"/>
                <a:cs typeface="Times New Roman Regular" panose="02020503050405090304" charset="0"/>
                <a:sym typeface="+mn-ea"/>
              </a:rPr>
              <a:t>Experimentally</a:t>
            </a:r>
            <a:r>
              <a:rPr kumimoji="1" lang="zh-CN" altLang="en-US" sz="1200" kern="0" dirty="0">
                <a:latin typeface="Times New Roman Regular" panose="02020503050405090304" charset="0"/>
                <a:ea typeface="楷体_GB2312" charset="0"/>
                <a:cs typeface="Times New Roman Regular" panose="02020503050405090304" charset="0"/>
                <a:sym typeface="+mn-ea"/>
              </a:rPr>
              <a:t>，</a:t>
            </a:r>
            <a:r>
              <a:rPr kumimoji="1" lang="zh-CN" altLang="en-US" sz="1100" b="1" kern="0" dirty="0">
                <a:ea typeface="+mn-lt"/>
                <a:cs typeface="+mn-lt"/>
                <a:sym typeface="+mn-ea"/>
              </a:rPr>
              <a:t>在数学问题解决、代码生成、动态分组对话等</a:t>
            </a:r>
            <a:r>
              <a:rPr kumimoji="1" lang="en-US" altLang="zh-CN" sz="1100" b="1" kern="0" dirty="0">
                <a:ea typeface="+mn-lt"/>
                <a:cs typeface="+mn-lt"/>
                <a:sym typeface="+mn-ea"/>
              </a:rPr>
              <a:t>6</a:t>
            </a:r>
            <a:r>
              <a:rPr kumimoji="1" lang="zh-CN" altLang="en-US" sz="1100" b="1" kern="0" dirty="0">
                <a:ea typeface="+mn-lt"/>
                <a:cs typeface="+mn-lt"/>
                <a:sym typeface="+mn-ea"/>
              </a:rPr>
              <a:t>个应用场景中验证框架</a:t>
            </a:r>
            <a:endParaRPr kumimoji="1" lang="en-US" altLang="zh-CN" sz="1100" b="1" kern="0" dirty="0">
              <a:solidFill>
                <a:schemeClr val="tx1"/>
              </a:solidFill>
              <a:ea typeface="+mn-lt"/>
              <a:cs typeface="+mn-lt"/>
              <a:sym typeface="+mn-ea"/>
            </a:endParaRP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B01D5DC9-542C-43E7-85C7-4CCDE6C76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323"/>
            <a:ext cx="2743200" cy="365125"/>
          </a:xfrm>
        </p:spPr>
        <p:txBody>
          <a:bodyPr/>
          <a:lstStyle/>
          <a:p>
            <a:fld id="{32CC1993-4A58-5441-BC2A-C02768F05C35}" type="slidenum">
              <a:rPr kumimoji="1" lang="zh-CN" altLang="en-US" smtClean="0"/>
              <a:t>31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677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0C432F2-DBEB-4BE6-9D9B-9CDE53BC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AutoGen</a:t>
            </a:r>
            <a:r>
              <a:rPr lang="en-US" altLang="zh-CN" dirty="0"/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多智能体系统的优越性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8284BD-06E9-42DD-ABB7-F4335E0D8A9D}"/>
              </a:ext>
            </a:extLst>
          </p:cNvPr>
          <p:cNvSpPr txBox="1"/>
          <p:nvPr/>
        </p:nvSpPr>
        <p:spPr>
          <a:xfrm>
            <a:off x="588476" y="112263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多智能体系统的优越性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E8CEB0-E019-4DD9-8289-D119C8DCA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170" y="1304456"/>
            <a:ext cx="4204570" cy="34078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EE4918B-D0D9-4139-91D3-CA4272034E60}"/>
              </a:ext>
            </a:extLst>
          </p:cNvPr>
          <p:cNvSpPr txBox="1"/>
          <p:nvPr/>
        </p:nvSpPr>
        <p:spPr>
          <a:xfrm>
            <a:off x="706171" y="5262781"/>
            <a:ext cx="123851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有助于激发发散性思维 （</a:t>
            </a:r>
            <a:r>
              <a:rPr lang="en-US" altLang="zh-CN" sz="1200" b="1" i="0" dirty="0">
                <a:solidFill>
                  <a:srgbClr val="2125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EMNLP</a:t>
            </a:r>
            <a:r>
              <a:rPr lang="en-US" altLang="zh-CN" sz="1200" b="1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sz="1200" b="1" i="0" dirty="0">
                <a:solidFill>
                  <a:srgbClr val="2125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en-US" altLang="zh-CN" sz="1600" b="1" i="0" dirty="0">
                <a:solidFill>
                  <a:srgbClr val="2125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i="0" dirty="0">
                <a:solidFill>
                  <a:srgbClr val="2125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Encouraging Divergent Thinking in Large Language Models through Multi-Agent Debate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提高事实性和推理能力（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ICLR</a:t>
            </a:r>
            <a:r>
              <a:rPr lang="en-US" altLang="zh-CN" sz="1200" b="1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Improving Factuality and Reasoning in Language Models through Multiagent Debate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提供验证机制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CoRR</a:t>
            </a:r>
            <a:r>
              <a:rPr lang="en-US" altLang="zh-CN" sz="1200" b="1" dirty="0">
                <a:solidFill>
                  <a:srgbClr val="2125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 empirical study on challenging math problem solving with gpt-4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1B40D0E-58F8-4D06-9495-A7C3A2567E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35"/>
          <a:stretch/>
        </p:blipFill>
        <p:spPr>
          <a:xfrm>
            <a:off x="1148563" y="2191131"/>
            <a:ext cx="2684490" cy="189382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DBF68D6-982F-4F9B-BEC8-E9012E111DFE}"/>
              </a:ext>
            </a:extLst>
          </p:cNvPr>
          <p:cNvSpPr txBox="1"/>
          <p:nvPr/>
        </p:nvSpPr>
        <p:spPr>
          <a:xfrm>
            <a:off x="4925085" y="2967335"/>
            <a:ext cx="586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1">
            <a:extLst>
              <a:ext uri="{FF2B5EF4-FFF2-40B4-BE49-F238E27FC236}">
                <a16:creationId xmlns:a16="http://schemas.microsoft.com/office/drawing/2014/main" id="{88BD74A6-D61A-406B-8D50-D7AABDAED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323"/>
            <a:ext cx="2743200" cy="365125"/>
          </a:xfrm>
        </p:spPr>
        <p:txBody>
          <a:bodyPr/>
          <a:lstStyle/>
          <a:p>
            <a:fld id="{32CC1993-4A58-5441-BC2A-C02768F05C35}" type="slidenum">
              <a:rPr kumimoji="1" lang="zh-CN" altLang="en-US" smtClean="0"/>
              <a:t>32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930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A34A82A-5ECC-4DA8-B8B0-A535E8C0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AutoGen</a:t>
            </a:r>
            <a:r>
              <a:rPr lang="en-US" altLang="zh-CN" dirty="0"/>
              <a:t>——</a:t>
            </a:r>
            <a:r>
              <a:rPr lang="zh-CN" altLang="en-US" b="1" dirty="0"/>
              <a:t>动态对话模式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369766-4AE8-448A-878B-28B2DE2D0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526" y="1258874"/>
            <a:ext cx="590550" cy="952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572C13-36E8-4060-8451-138AAFD61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480" y="2377118"/>
            <a:ext cx="847725" cy="942975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627C148-5035-445F-B3A6-BC52ED87BF3A}"/>
              </a:ext>
            </a:extLst>
          </p:cNvPr>
          <p:cNvGrpSpPr/>
          <p:nvPr/>
        </p:nvGrpSpPr>
        <p:grpSpPr>
          <a:xfrm>
            <a:off x="5409086" y="2409014"/>
            <a:ext cx="99000" cy="290520"/>
            <a:chOff x="1131583" y="5017384"/>
            <a:chExt cx="9900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AB6115FB-79AF-4473-B7B5-D6EDFECF793C}"/>
                    </a:ext>
                  </a:extLst>
                </p14:cNvPr>
                <p14:cNvContentPartPr/>
                <p14:nvPr/>
              </p14:nvContentPartPr>
              <p14:xfrm>
                <a:off x="1131583" y="5024584"/>
                <a:ext cx="73440" cy="21600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215279CD-E71E-44A7-89D6-33F8CCEB24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5583" y="4988584"/>
                  <a:ext cx="1450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2BB16069-11A9-4B59-B6C6-6C6A4054DD1C}"/>
                    </a:ext>
                  </a:extLst>
                </p14:cNvPr>
                <p14:cNvContentPartPr/>
                <p14:nvPr/>
              </p14:nvContentPartPr>
              <p14:xfrm>
                <a:off x="1194943" y="5260024"/>
                <a:ext cx="35640" cy="4788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2D55CEF4-F0D4-4F44-8D6C-7B5F8C0B477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58943" y="5224024"/>
                  <a:ext cx="107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AD189C76-7253-4611-86CF-1F9EC10F7D0F}"/>
                    </a:ext>
                  </a:extLst>
                </p14:cNvPr>
                <p14:cNvContentPartPr/>
                <p14:nvPr/>
              </p14:nvContentPartPr>
              <p14:xfrm>
                <a:off x="1144543" y="5017384"/>
                <a:ext cx="23760" cy="2556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BA94E613-6ACF-465D-AAC2-1C62A60EB9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08903" y="4981744"/>
                  <a:ext cx="95400" cy="97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6E5ECFD7-6126-4563-A422-AC2228E382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4389" y="1143894"/>
            <a:ext cx="1582816" cy="246644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AF322CB-E6B7-456D-959E-E254C1F09154}"/>
              </a:ext>
            </a:extLst>
          </p:cNvPr>
          <p:cNvSpPr txBox="1"/>
          <p:nvPr/>
        </p:nvSpPr>
        <p:spPr>
          <a:xfrm>
            <a:off x="657450" y="10032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静态对话模式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063C4E7-5078-459F-84A6-8775179E3F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90728" y="1779134"/>
            <a:ext cx="1390650" cy="1000125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5E3CA277-6035-44E3-BA1B-6A8DDA1C61C7}"/>
              </a:ext>
            </a:extLst>
          </p:cNvPr>
          <p:cNvSpPr/>
          <p:nvPr/>
        </p:nvSpPr>
        <p:spPr>
          <a:xfrm>
            <a:off x="4068925" y="2109679"/>
            <a:ext cx="654566" cy="339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8650F0C-F253-438C-B8F8-B28425319CE5}"/>
              </a:ext>
            </a:extLst>
          </p:cNvPr>
          <p:cNvSpPr txBox="1"/>
          <p:nvPr/>
        </p:nvSpPr>
        <p:spPr>
          <a:xfrm>
            <a:off x="8604515" y="237711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User,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Assitant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固定交互顺序，一问一答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9FD88C-A895-47A9-A1C1-9BF536198A40}"/>
              </a:ext>
            </a:extLst>
          </p:cNvPr>
          <p:cNvSpPr txBox="1"/>
          <p:nvPr/>
        </p:nvSpPr>
        <p:spPr>
          <a:xfrm>
            <a:off x="863662" y="221137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CAMEL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EE4BA9C-ADC9-4B7D-8578-D7A38F6AAE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39399" y="3826501"/>
            <a:ext cx="6269886" cy="253240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208035E-32E8-4B62-8A79-5C565EE92F2C}"/>
              </a:ext>
            </a:extLst>
          </p:cNvPr>
          <p:cNvSpPr txBox="1"/>
          <p:nvPr/>
        </p:nvSpPr>
        <p:spPr>
          <a:xfrm>
            <a:off x="945481" y="4875058"/>
            <a:ext cx="144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AutoGen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45D087D-E235-4656-B69B-F7FFD6A47432}"/>
              </a:ext>
            </a:extLst>
          </p:cNvPr>
          <p:cNvSpPr txBox="1"/>
          <p:nvPr/>
        </p:nvSpPr>
        <p:spPr>
          <a:xfrm>
            <a:off x="780372" y="33585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动态对话模式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746BC84-3F20-4426-84A2-B6021A47BF5D}"/>
              </a:ext>
            </a:extLst>
          </p:cNvPr>
          <p:cNvSpPr txBox="1"/>
          <p:nvPr/>
        </p:nvSpPr>
        <p:spPr>
          <a:xfrm>
            <a:off x="8909285" y="46903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灵活的交流方式</a:t>
            </a:r>
          </a:p>
        </p:txBody>
      </p:sp>
      <p:sp>
        <p:nvSpPr>
          <p:cNvPr id="22" name="灯片编号占位符 1">
            <a:extLst>
              <a:ext uri="{FF2B5EF4-FFF2-40B4-BE49-F238E27FC236}">
                <a16:creationId xmlns:a16="http://schemas.microsoft.com/office/drawing/2014/main" id="{577DE112-6D7E-48A0-A88E-927F887A8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323"/>
            <a:ext cx="2743200" cy="365125"/>
          </a:xfrm>
        </p:spPr>
        <p:txBody>
          <a:bodyPr/>
          <a:lstStyle/>
          <a:p>
            <a:fld id="{32CC1993-4A58-5441-BC2A-C02768F05C35}" type="slidenum">
              <a:rPr kumimoji="1" lang="zh-CN" altLang="en-US" smtClean="0"/>
              <a:t>33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049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C3B66D6-7F1F-431A-96E2-7F1EC630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AutoGen</a:t>
            </a:r>
            <a:r>
              <a:rPr lang="en-US" altLang="zh-CN" dirty="0"/>
              <a:t>——</a:t>
            </a:r>
            <a:r>
              <a:rPr lang="zh-CN" altLang="en-US" dirty="0"/>
              <a:t>九宫格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344748-24A6-425F-AD16-F50DF1090892}"/>
              </a:ext>
            </a:extLst>
          </p:cNvPr>
          <p:cNvSpPr txBox="1"/>
          <p:nvPr/>
        </p:nvSpPr>
        <p:spPr>
          <a:xfrm>
            <a:off x="348742" y="4354590"/>
            <a:ext cx="1214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AutoGen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DFC7AC1D-5772-48CC-9166-48EB5A8916A0}"/>
              </a:ext>
            </a:extLst>
          </p:cNvPr>
          <p:cNvSpPr/>
          <p:nvPr/>
        </p:nvSpPr>
        <p:spPr>
          <a:xfrm>
            <a:off x="5232012" y="3922555"/>
            <a:ext cx="153088" cy="1290364"/>
          </a:xfrm>
          <a:prstGeom prst="leftBrace">
            <a:avLst>
              <a:gd name="adj1" fmla="val 8333"/>
              <a:gd name="adj2" fmla="val 48368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uFillTx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C79A31-0962-49A2-98CB-B77CC9686CFF}"/>
              </a:ext>
            </a:extLst>
          </p:cNvPr>
          <p:cNvSpPr txBox="1"/>
          <p:nvPr/>
        </p:nvSpPr>
        <p:spPr>
          <a:xfrm>
            <a:off x="5385100" y="3599389"/>
            <a:ext cx="642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可定制且可对话的智能体：为了适配多智能体对话，每个智能体都被设计为可对话的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它们可以接收、反应并回复消息。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EBD946-E065-4A41-A720-DD29A4A9F251}"/>
              </a:ext>
            </a:extLst>
          </p:cNvPr>
          <p:cNvSpPr txBox="1"/>
          <p:nvPr/>
        </p:nvSpPr>
        <p:spPr>
          <a:xfrm>
            <a:off x="1756224" y="434137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一个通用的多智能体对话框架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8C29B2-34D2-41A0-BD98-AB5E9C58FC2A}"/>
              </a:ext>
            </a:extLst>
          </p:cNvPr>
          <p:cNvSpPr txBox="1"/>
          <p:nvPr/>
        </p:nvSpPr>
        <p:spPr>
          <a:xfrm>
            <a:off x="5468828" y="4832554"/>
            <a:ext cx="642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对话式编程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将复杂的工作流抽象为多个智能体之间的对话，通过消息传递与智能体的行为控制来实现任务的自动化和协调。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7EFB16A9-FCE2-4851-903D-E5169DA67629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0063322"/>
              </p:ext>
            </p:extLst>
          </p:nvPr>
        </p:nvGraphicFramePr>
        <p:xfrm>
          <a:off x="628434" y="1432401"/>
          <a:ext cx="10399421" cy="1503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1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1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0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effectLst/>
                        </a:rPr>
                        <a:t>相关工作九宫格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单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Agent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Agents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静态对话模式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AutoGPT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LangChain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ChatGPT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CAMEL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BabyAGI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MetaGPT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动态对话模式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Autogen</a:t>
                      </a:r>
                      <a:endParaRPr lang="en-US" altLang="zh-CN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灯片编号占位符 1">
            <a:extLst>
              <a:ext uri="{FF2B5EF4-FFF2-40B4-BE49-F238E27FC236}">
                <a16:creationId xmlns:a16="http://schemas.microsoft.com/office/drawing/2014/main" id="{7D8E1764-0747-4ECE-B305-0C9E02FD0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323"/>
            <a:ext cx="2743200" cy="365125"/>
          </a:xfrm>
        </p:spPr>
        <p:txBody>
          <a:bodyPr/>
          <a:lstStyle/>
          <a:p>
            <a:fld id="{32CC1993-4A58-5441-BC2A-C02768F05C35}" type="slidenum">
              <a:rPr kumimoji="1" lang="zh-CN" altLang="en-US" smtClean="0"/>
              <a:t>34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732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C33E320-E9CA-4F53-8872-4786976D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AutoGen</a:t>
            </a:r>
            <a:r>
              <a:rPr lang="en-US" altLang="zh-CN" dirty="0"/>
              <a:t>——</a:t>
            </a:r>
            <a:r>
              <a:rPr lang="zh-CN" altLang="en-US" dirty="0"/>
              <a:t>新概念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4C3DDE-2A06-4001-9EF6-D2A15074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90" y="1264889"/>
            <a:ext cx="1994507" cy="25144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21F34B-EB83-42E3-A853-5A7A34E37310}"/>
              </a:ext>
            </a:extLst>
          </p:cNvPr>
          <p:cNvSpPr txBox="1"/>
          <p:nvPr/>
        </p:nvSpPr>
        <p:spPr>
          <a:xfrm>
            <a:off x="479833" y="92773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可定制且可对话的智能体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FEF187-B892-4F55-802B-95C7AA656B12}"/>
              </a:ext>
            </a:extLst>
          </p:cNvPr>
          <p:cNvSpPr txBox="1"/>
          <p:nvPr/>
        </p:nvSpPr>
        <p:spPr>
          <a:xfrm>
            <a:off x="2857198" y="1710505"/>
            <a:ext cx="35141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可以结合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、人类输入、工具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或它们的组合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2C6254-4BCA-45AE-A16E-DF244E3D32EB}"/>
              </a:ext>
            </a:extLst>
          </p:cNvPr>
          <p:cNvSpPr txBox="1"/>
          <p:nvPr/>
        </p:nvSpPr>
        <p:spPr>
          <a:xfrm>
            <a:off x="7577751" y="9780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对话式编程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A48BC3-FEF2-4D06-87CF-9F15BAAD6EFD}"/>
              </a:ext>
            </a:extLst>
          </p:cNvPr>
          <p:cNvSpPr txBox="1"/>
          <p:nvPr/>
        </p:nvSpPr>
        <p:spPr>
          <a:xfrm>
            <a:off x="7929326" y="1939665"/>
            <a:ext cx="3768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CBDBD4-1F8F-497B-BB01-CF7DA0180FBA}"/>
              </a:ext>
            </a:extLst>
          </p:cNvPr>
          <p:cNvSpPr txBox="1"/>
          <p:nvPr/>
        </p:nvSpPr>
        <p:spPr>
          <a:xfrm>
            <a:off x="7440666" y="2925307"/>
            <a:ext cx="4120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GroupChatManager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（群聊管理器）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用于管理多个智能体之间的动态对话流程。动态选择下一个“发言者”或行动的智能体。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917CF3-E974-470E-B02A-6C1CE660EC5B}"/>
              </a:ext>
            </a:extLst>
          </p:cNvPr>
          <p:cNvSpPr txBox="1"/>
          <p:nvPr/>
        </p:nvSpPr>
        <p:spPr>
          <a:xfrm>
            <a:off x="7440667" y="1397675"/>
            <a:ext cx="4751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统一接口与自动回复机制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）每个智能体都提供统一的接口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）自动回复机制：智能体在接收到消息后，自动调用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generate_reply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方法生成回复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）可以自定义回复方法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1D45C8C-E867-4DBA-AD57-ABDA060F0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69" y="4125636"/>
            <a:ext cx="7676961" cy="2255337"/>
          </a:xfrm>
          <a:prstGeom prst="rect">
            <a:avLst/>
          </a:prstGeom>
        </p:spPr>
      </p:pic>
      <p:sp>
        <p:nvSpPr>
          <p:cNvPr id="18" name="灯片编号占位符 1">
            <a:extLst>
              <a:ext uri="{FF2B5EF4-FFF2-40B4-BE49-F238E27FC236}">
                <a16:creationId xmlns:a16="http://schemas.microsoft.com/office/drawing/2014/main" id="{A6A82A3C-0643-4C37-914E-527FA1F68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323"/>
            <a:ext cx="2743200" cy="365125"/>
          </a:xfrm>
        </p:spPr>
        <p:txBody>
          <a:bodyPr/>
          <a:lstStyle/>
          <a:p>
            <a:fld id="{32CC1993-4A58-5441-BC2A-C02768F05C35}" type="slidenum">
              <a:rPr kumimoji="1" lang="zh-CN" altLang="en-US" smtClean="0"/>
              <a:t>35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B6B6DA-33E6-44FC-9C26-59A940EC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AutoGen</a:t>
            </a:r>
            <a:r>
              <a:rPr lang="en-US" altLang="zh-CN" dirty="0"/>
              <a:t>——</a:t>
            </a:r>
            <a:r>
              <a:rPr lang="zh-CN" altLang="en-US" dirty="0"/>
              <a:t>新概念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FDA736-56BF-4C3C-9A09-63258C522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051403"/>
            <a:ext cx="7985156" cy="45016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078D14E-E519-42BC-880E-9F58FC09CE37}"/>
              </a:ext>
            </a:extLst>
          </p:cNvPr>
          <p:cNvSpPr txBox="1"/>
          <p:nvPr/>
        </p:nvSpPr>
        <p:spPr>
          <a:xfrm>
            <a:off x="8446883" y="330225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两个智能体之间的对话</a:t>
            </a:r>
          </a:p>
        </p:txBody>
      </p:sp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89F3AC67-F2C3-4A5F-A0E6-E37795A42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323"/>
            <a:ext cx="2743200" cy="365125"/>
          </a:xfrm>
        </p:spPr>
        <p:txBody>
          <a:bodyPr/>
          <a:lstStyle/>
          <a:p>
            <a:fld id="{32CC1993-4A58-5441-BC2A-C02768F05C35}" type="slidenum">
              <a:rPr kumimoji="1" lang="zh-CN" altLang="en-US" smtClean="0"/>
              <a:t>36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028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80F096A-BE4A-41E7-BBA0-7CEE07B4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AutoGen</a:t>
            </a:r>
            <a:r>
              <a:rPr lang="en-US" altLang="zh-CN" dirty="0"/>
              <a:t>——</a:t>
            </a:r>
            <a:r>
              <a:rPr lang="zh-CN" altLang="en-US" dirty="0"/>
              <a:t>应用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30BB62-9C88-463A-ABB7-D6218591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33" y="1585912"/>
            <a:ext cx="8048625" cy="36861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710E256-42A4-4FFE-9D58-093F19B41286}"/>
              </a:ext>
            </a:extLst>
          </p:cNvPr>
          <p:cNvSpPr txBox="1"/>
          <p:nvPr/>
        </p:nvSpPr>
        <p:spPr>
          <a:xfrm>
            <a:off x="479833" y="927735"/>
            <a:ext cx="19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AutoGen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2472E5-CA7B-4561-B115-42C3BFC9D993}"/>
              </a:ext>
            </a:extLst>
          </p:cNvPr>
          <p:cNvSpPr txBox="1"/>
          <p:nvPr/>
        </p:nvSpPr>
        <p:spPr>
          <a:xfrm>
            <a:off x="8673220" y="2571184"/>
            <a:ext cx="28745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数学问题求解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A2.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检索增强型聊天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A3.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文本世界中的决策任务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A4.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多智能体编程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A5.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动态群组聊天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A6.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对话式国际象棋</a:t>
            </a:r>
          </a:p>
        </p:txBody>
      </p:sp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74496B77-76AE-4B6F-B1FE-8648EFDEC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323"/>
            <a:ext cx="2743200" cy="365125"/>
          </a:xfrm>
        </p:spPr>
        <p:txBody>
          <a:bodyPr/>
          <a:lstStyle/>
          <a:p>
            <a:fld id="{32CC1993-4A58-5441-BC2A-C02768F05C35}" type="slidenum">
              <a:rPr kumimoji="1" lang="zh-CN" altLang="en-US" smtClean="0"/>
              <a:t>37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052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61EB097A-2910-4B62-B8C8-1EF2F60C3D1E}"/>
              </a:ext>
            </a:extLst>
          </p:cNvPr>
          <p:cNvSpPr/>
          <p:nvPr/>
        </p:nvSpPr>
        <p:spPr>
          <a:xfrm>
            <a:off x="407987" y="4300665"/>
            <a:ext cx="11350625" cy="1069085"/>
          </a:xfrm>
          <a:prstGeom prst="rect">
            <a:avLst/>
          </a:prstGeom>
          <a:solidFill>
            <a:schemeClr val="bg1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CC1993-4A58-5441-BC2A-C02768F05C35}" type="slidenum">
              <a:rPr kumimoji="1" lang="zh-CN" altLang="en-US" sz="1600" b="1" i="0" spc="-200" baseline="0" noProof="0" smtClean="0">
                <a:ln>
                  <a:noFill/>
                </a:ln>
                <a:solidFill>
                  <a:srgbClr val="003F87"/>
                </a:solidFill>
                <a:effectLst/>
                <a:uLnTx/>
                <a:uFillTx/>
              </a:rPr>
              <a:t>4</a:t>
            </a:fld>
            <a:endParaRPr kumimoji="1" lang="zh-CN" altLang="en-US" sz="1600" b="1" i="0" spc="-200" baseline="0" noProof="0">
              <a:ln>
                <a:noFill/>
              </a:ln>
              <a:solidFill>
                <a:srgbClr val="003F87"/>
              </a:solidFill>
              <a:effectLst/>
              <a:uLnTx/>
              <a:uFillTx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智能原生计算</a:t>
            </a:r>
            <a:endParaRPr lang="en-US" altLang="zh-CN" b="1" dirty="0"/>
          </a:p>
        </p:txBody>
      </p:sp>
      <p:sp>
        <p:nvSpPr>
          <p:cNvPr id="7" name="AutoShape 8" descr="Person Interaction Discove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415615" y="2226120"/>
            <a:ext cx="2389505" cy="173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984315" y="2226120"/>
            <a:ext cx="2389505" cy="172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70185" y="2226755"/>
            <a:ext cx="2389505" cy="170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74335" y="985965"/>
            <a:ext cx="4825365" cy="113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5" name="直接箭头连接符 54"/>
          <p:cNvCxnSpPr>
            <a:stCxn id="51" idx="3"/>
            <a:endCxn id="52" idx="1"/>
          </p:cNvCxnSpPr>
          <p:nvPr/>
        </p:nvCxnSpPr>
        <p:spPr>
          <a:xfrm flipV="1">
            <a:off x="3805120" y="3086545"/>
            <a:ext cx="1179195" cy="57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2" idx="3"/>
            <a:endCxn id="53" idx="1"/>
          </p:cNvCxnSpPr>
          <p:nvPr/>
        </p:nvCxnSpPr>
        <p:spPr>
          <a:xfrm flipV="1">
            <a:off x="7373820" y="3080195"/>
            <a:ext cx="1396365" cy="63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53" idx="3"/>
            <a:endCxn id="54" idx="3"/>
          </p:cNvCxnSpPr>
          <p:nvPr/>
        </p:nvCxnSpPr>
        <p:spPr>
          <a:xfrm flipH="1" flipV="1">
            <a:off x="8699700" y="1551750"/>
            <a:ext cx="2459990" cy="1528445"/>
          </a:xfrm>
          <a:prstGeom prst="bentConnector3">
            <a:avLst>
              <a:gd name="adj1" fmla="val -968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4" idx="1"/>
            <a:endCxn id="51" idx="1"/>
          </p:cNvCxnSpPr>
          <p:nvPr/>
        </p:nvCxnSpPr>
        <p:spPr>
          <a:xfrm rot="10800000" flipV="1">
            <a:off x="1415615" y="1551750"/>
            <a:ext cx="2458720" cy="1540510"/>
          </a:xfrm>
          <a:prstGeom prst="bentConnector3">
            <a:avLst>
              <a:gd name="adj1" fmla="val 109685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81280" y="1265555"/>
            <a:ext cx="772795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计算</a:t>
            </a:r>
            <a:endParaRPr lang="en-US" altLang="zh-CN" sz="2800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/>
            <a:r>
              <a:rPr lang="zh-CN" altLang="en-US" sz="28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需求</a:t>
            </a:r>
          </a:p>
        </p:txBody>
      </p:sp>
      <p:sp>
        <p:nvSpPr>
          <p:cNvPr id="60" name="矩形 59"/>
          <p:cNvSpPr/>
          <p:nvPr/>
        </p:nvSpPr>
        <p:spPr>
          <a:xfrm>
            <a:off x="1562300" y="2800160"/>
            <a:ext cx="2085340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-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意图解析</a:t>
            </a:r>
          </a:p>
        </p:txBody>
      </p:sp>
      <p:sp>
        <p:nvSpPr>
          <p:cNvPr id="61" name="矩形 60"/>
          <p:cNvSpPr/>
          <p:nvPr/>
        </p:nvSpPr>
        <p:spPr>
          <a:xfrm>
            <a:off x="1561030" y="3353880"/>
            <a:ext cx="2085340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spc="-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规划生成</a:t>
            </a:r>
          </a:p>
        </p:txBody>
      </p:sp>
      <p:sp>
        <p:nvSpPr>
          <p:cNvPr id="62" name="矩形 61"/>
          <p:cNvSpPr/>
          <p:nvPr/>
        </p:nvSpPr>
        <p:spPr>
          <a:xfrm>
            <a:off x="5123380" y="2800160"/>
            <a:ext cx="2085340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spc="-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编排优化</a:t>
            </a:r>
          </a:p>
        </p:txBody>
      </p:sp>
      <p:sp>
        <p:nvSpPr>
          <p:cNvPr id="63" name="矩形 62"/>
          <p:cNvSpPr/>
          <p:nvPr/>
        </p:nvSpPr>
        <p:spPr>
          <a:xfrm>
            <a:off x="5129095" y="3353880"/>
            <a:ext cx="2085340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spc="-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任务部署</a:t>
            </a:r>
          </a:p>
        </p:txBody>
      </p:sp>
      <p:sp>
        <p:nvSpPr>
          <p:cNvPr id="64" name="矩形 63"/>
          <p:cNvSpPr/>
          <p:nvPr/>
        </p:nvSpPr>
        <p:spPr>
          <a:xfrm>
            <a:off x="8935285" y="2800160"/>
            <a:ext cx="2085340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spc="-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性能建模</a:t>
            </a:r>
          </a:p>
        </p:txBody>
      </p:sp>
      <p:sp>
        <p:nvSpPr>
          <p:cNvPr id="65" name="矩形 64"/>
          <p:cNvSpPr/>
          <p:nvPr/>
        </p:nvSpPr>
        <p:spPr>
          <a:xfrm>
            <a:off x="8941000" y="3353880"/>
            <a:ext cx="2085340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spc="-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资源调度</a:t>
            </a:r>
          </a:p>
        </p:txBody>
      </p:sp>
      <p:sp>
        <p:nvSpPr>
          <p:cNvPr id="66" name="矩形 65"/>
          <p:cNvSpPr/>
          <p:nvPr/>
        </p:nvSpPr>
        <p:spPr>
          <a:xfrm>
            <a:off x="4099125" y="1499680"/>
            <a:ext cx="2085340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spc="-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记忆存储</a:t>
            </a:r>
          </a:p>
        </p:txBody>
      </p:sp>
      <p:sp>
        <p:nvSpPr>
          <p:cNvPr id="67" name="矩形 66"/>
          <p:cNvSpPr/>
          <p:nvPr/>
        </p:nvSpPr>
        <p:spPr>
          <a:xfrm>
            <a:off x="6396555" y="1488250"/>
            <a:ext cx="2085340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spc="-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持续学习</a:t>
            </a:r>
          </a:p>
        </p:txBody>
      </p:sp>
      <p:sp>
        <p:nvSpPr>
          <p:cNvPr id="68" name="矩形 67"/>
          <p:cNvSpPr/>
          <p:nvPr/>
        </p:nvSpPr>
        <p:spPr>
          <a:xfrm>
            <a:off x="345640" y="4288600"/>
            <a:ext cx="11481435" cy="109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874335" y="993585"/>
            <a:ext cx="48247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 spc="-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计算演化更新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1415615" y="2296605"/>
            <a:ext cx="23895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 spc="-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计算任务生成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4948120" y="2309940"/>
            <a:ext cx="23895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 spc="-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计算编排部署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8773995" y="2301685"/>
            <a:ext cx="23895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 spc="-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计算资源管理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167840" y="4102545"/>
            <a:ext cx="11815445" cy="1143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415615" y="4271455"/>
            <a:ext cx="97447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 spc="-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智能原生计算基础设施</a:t>
            </a:r>
          </a:p>
        </p:txBody>
      </p:sp>
      <p:sp>
        <p:nvSpPr>
          <p:cNvPr id="75" name="矩形 74"/>
          <p:cNvSpPr/>
          <p:nvPr/>
        </p:nvSpPr>
        <p:spPr>
          <a:xfrm>
            <a:off x="642185" y="4791520"/>
            <a:ext cx="2484120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-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计算硬件设备</a:t>
            </a:r>
          </a:p>
        </p:txBody>
      </p:sp>
      <p:sp>
        <p:nvSpPr>
          <p:cNvPr id="76" name="矩形 75"/>
          <p:cNvSpPr/>
          <p:nvPr/>
        </p:nvSpPr>
        <p:spPr>
          <a:xfrm>
            <a:off x="3296485" y="4791520"/>
            <a:ext cx="2658745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pc="-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2800" spc="-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  <a:endParaRPr lang="zh-CN" sz="2800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242885" y="4791520"/>
            <a:ext cx="2456815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-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基础支撑模型</a:t>
            </a:r>
          </a:p>
        </p:txBody>
      </p:sp>
      <p:sp>
        <p:nvSpPr>
          <p:cNvPr id="78" name="上箭头 77"/>
          <p:cNvSpPr/>
          <p:nvPr/>
        </p:nvSpPr>
        <p:spPr>
          <a:xfrm>
            <a:off x="5955230" y="3973640"/>
            <a:ext cx="506730" cy="23558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200"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336230" y="3901885"/>
            <a:ext cx="8763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spc="-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</a:t>
            </a:r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185" y="3209100"/>
            <a:ext cx="647065" cy="64706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425" y="3209100"/>
            <a:ext cx="647065" cy="64706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500" y="3184335"/>
            <a:ext cx="670560" cy="67056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3" name="矩形 82"/>
          <p:cNvSpPr/>
          <p:nvPr/>
        </p:nvSpPr>
        <p:spPr>
          <a:xfrm>
            <a:off x="9166425" y="4791520"/>
            <a:ext cx="2456815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-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模型优化工具</a:t>
            </a:r>
          </a:p>
        </p:txBody>
      </p:sp>
      <p:sp>
        <p:nvSpPr>
          <p:cNvPr id="84" name="矩形: 圆角 15"/>
          <p:cNvSpPr/>
          <p:nvPr/>
        </p:nvSpPr>
        <p:spPr bwMode="auto">
          <a:xfrm>
            <a:off x="346075" y="5428615"/>
            <a:ext cx="11488420" cy="1030605"/>
          </a:xfrm>
          <a:prstGeom prst="roundRect">
            <a:avLst>
              <a:gd name="adj" fmla="val 7418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vert="horz" wrap="square" lIns="54000" tIns="34291" rIns="54000" bIns="34291" numCol="1" rtlCol="0" anchor="ctr" anchorCtr="0" compatLnSpc="1"/>
          <a:lstStyle/>
          <a:p>
            <a:pPr algn="ctr" defTabSz="4572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spc="-200" dirty="0">
                <a:solidFill>
                  <a:srgbClr val="C00000"/>
                </a:solidFill>
                <a:effectLst>
                  <a:glow rad="63500">
                    <a:prstClr val="white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智能原生计算基础设施</a:t>
            </a:r>
            <a:r>
              <a:rPr lang="zh-CN" altLang="en-US" sz="2800" b="1" spc="-200" dirty="0">
                <a:solidFill>
                  <a:srgbClr val="002060"/>
                </a:solidFill>
                <a:effectLst>
                  <a:glow rad="63500">
                    <a:prstClr val="white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为上述的计算需求提供了</a:t>
            </a:r>
            <a:r>
              <a:rPr lang="zh-CN" altLang="en-US" sz="2800" b="1" spc="-200" dirty="0">
                <a:solidFill>
                  <a:srgbClr val="C00000"/>
                </a:solidFill>
                <a:effectLst>
                  <a:glow rad="63500">
                    <a:prstClr val="white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硬件、框架等支持。</a:t>
            </a:r>
          </a:p>
        </p:txBody>
      </p:sp>
    </p:spTree>
    <p:extLst>
      <p:ext uri="{BB962C8B-B14F-4D97-AF65-F5344CB8AC3E}">
        <p14:creationId xmlns:p14="http://schemas.microsoft.com/office/powerpoint/2010/main" val="67748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D528C43-92B7-4714-8454-2511E078D9AF}"/>
              </a:ext>
            </a:extLst>
          </p:cNvPr>
          <p:cNvSpPr/>
          <p:nvPr/>
        </p:nvSpPr>
        <p:spPr>
          <a:xfrm>
            <a:off x="3194651" y="4708358"/>
            <a:ext cx="2887980" cy="634787"/>
          </a:xfrm>
          <a:prstGeom prst="rect">
            <a:avLst/>
          </a:prstGeom>
          <a:solidFill>
            <a:schemeClr val="bg1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CC1993-4A58-5441-BC2A-C02768F05C35}" type="slidenum">
              <a:rPr kumimoji="1" lang="zh-CN" altLang="en-US" sz="1600" b="1" i="0" spc="-200" baseline="0" noProof="0" smtClean="0">
                <a:ln>
                  <a:noFill/>
                </a:ln>
                <a:solidFill>
                  <a:srgbClr val="003F87"/>
                </a:solidFill>
                <a:effectLst/>
                <a:uLnTx/>
                <a:uFillTx/>
              </a:rPr>
              <a:t>5</a:t>
            </a:fld>
            <a:endParaRPr kumimoji="1" lang="zh-CN" altLang="en-US" sz="1600" b="1" i="0" spc="-200" baseline="0" noProof="0">
              <a:ln>
                <a:noFill/>
              </a:ln>
              <a:solidFill>
                <a:srgbClr val="003F87"/>
              </a:solidFill>
              <a:effectLst/>
              <a:uLnTx/>
              <a:uFillTx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智能原生计算</a:t>
            </a:r>
            <a:endParaRPr lang="en-US" altLang="zh-CN" b="1" dirty="0"/>
          </a:p>
        </p:txBody>
      </p:sp>
      <p:sp>
        <p:nvSpPr>
          <p:cNvPr id="7" name="AutoShape 8" descr="Person Interaction Discove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415615" y="2226120"/>
            <a:ext cx="2389505" cy="173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984315" y="2226120"/>
            <a:ext cx="2389505" cy="172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770185" y="2226755"/>
            <a:ext cx="2389505" cy="170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874335" y="985965"/>
            <a:ext cx="4825365" cy="113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5" name="直接箭头连接符 54"/>
          <p:cNvCxnSpPr>
            <a:stCxn id="51" idx="3"/>
            <a:endCxn id="52" idx="1"/>
          </p:cNvCxnSpPr>
          <p:nvPr/>
        </p:nvCxnSpPr>
        <p:spPr>
          <a:xfrm flipV="1">
            <a:off x="3805120" y="3086545"/>
            <a:ext cx="1179195" cy="57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2" idx="3"/>
            <a:endCxn id="53" idx="1"/>
          </p:cNvCxnSpPr>
          <p:nvPr/>
        </p:nvCxnSpPr>
        <p:spPr>
          <a:xfrm flipV="1">
            <a:off x="7373820" y="3080195"/>
            <a:ext cx="1396365" cy="63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53" idx="3"/>
            <a:endCxn id="54" idx="3"/>
          </p:cNvCxnSpPr>
          <p:nvPr/>
        </p:nvCxnSpPr>
        <p:spPr>
          <a:xfrm flipH="1" flipV="1">
            <a:off x="8699700" y="1551750"/>
            <a:ext cx="2459990" cy="1528445"/>
          </a:xfrm>
          <a:prstGeom prst="bentConnector3">
            <a:avLst>
              <a:gd name="adj1" fmla="val -968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4" idx="1"/>
            <a:endCxn id="51" idx="1"/>
          </p:cNvCxnSpPr>
          <p:nvPr/>
        </p:nvCxnSpPr>
        <p:spPr>
          <a:xfrm rot="10800000" flipV="1">
            <a:off x="1415615" y="1551750"/>
            <a:ext cx="2458720" cy="1540510"/>
          </a:xfrm>
          <a:prstGeom prst="bentConnector3">
            <a:avLst>
              <a:gd name="adj1" fmla="val 109685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81280" y="1265555"/>
            <a:ext cx="772795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计算</a:t>
            </a:r>
            <a:endParaRPr lang="en-US" altLang="zh-CN" sz="2800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/>
            <a:r>
              <a:rPr lang="zh-CN" altLang="en-US" sz="28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需求</a:t>
            </a:r>
          </a:p>
        </p:txBody>
      </p:sp>
      <p:sp>
        <p:nvSpPr>
          <p:cNvPr id="60" name="矩形 59"/>
          <p:cNvSpPr/>
          <p:nvPr/>
        </p:nvSpPr>
        <p:spPr>
          <a:xfrm>
            <a:off x="1562300" y="2800160"/>
            <a:ext cx="2085340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-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意图解析</a:t>
            </a:r>
          </a:p>
        </p:txBody>
      </p:sp>
      <p:sp>
        <p:nvSpPr>
          <p:cNvPr id="61" name="矩形 60"/>
          <p:cNvSpPr/>
          <p:nvPr/>
        </p:nvSpPr>
        <p:spPr>
          <a:xfrm>
            <a:off x="1561030" y="3353880"/>
            <a:ext cx="2085340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spc="-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规划生成</a:t>
            </a:r>
          </a:p>
        </p:txBody>
      </p:sp>
      <p:sp>
        <p:nvSpPr>
          <p:cNvPr id="62" name="矩形 61"/>
          <p:cNvSpPr/>
          <p:nvPr/>
        </p:nvSpPr>
        <p:spPr>
          <a:xfrm>
            <a:off x="5123380" y="2800160"/>
            <a:ext cx="2085340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spc="-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编排优化</a:t>
            </a:r>
          </a:p>
        </p:txBody>
      </p:sp>
      <p:sp>
        <p:nvSpPr>
          <p:cNvPr id="63" name="矩形 62"/>
          <p:cNvSpPr/>
          <p:nvPr/>
        </p:nvSpPr>
        <p:spPr>
          <a:xfrm>
            <a:off x="5129095" y="3353880"/>
            <a:ext cx="2085340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spc="-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任务部署</a:t>
            </a:r>
          </a:p>
        </p:txBody>
      </p:sp>
      <p:sp>
        <p:nvSpPr>
          <p:cNvPr id="64" name="矩形 63"/>
          <p:cNvSpPr/>
          <p:nvPr/>
        </p:nvSpPr>
        <p:spPr>
          <a:xfrm>
            <a:off x="8935285" y="2800160"/>
            <a:ext cx="2085340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spc="-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性能建模</a:t>
            </a:r>
          </a:p>
        </p:txBody>
      </p:sp>
      <p:sp>
        <p:nvSpPr>
          <p:cNvPr id="65" name="矩形 64"/>
          <p:cNvSpPr/>
          <p:nvPr/>
        </p:nvSpPr>
        <p:spPr>
          <a:xfrm>
            <a:off x="8941000" y="3353880"/>
            <a:ext cx="2085340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spc="-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资源调度</a:t>
            </a:r>
          </a:p>
        </p:txBody>
      </p:sp>
      <p:sp>
        <p:nvSpPr>
          <p:cNvPr id="66" name="矩形 65"/>
          <p:cNvSpPr/>
          <p:nvPr/>
        </p:nvSpPr>
        <p:spPr>
          <a:xfrm>
            <a:off x="4099125" y="1499680"/>
            <a:ext cx="2085340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spc="-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记忆存储</a:t>
            </a:r>
          </a:p>
        </p:txBody>
      </p:sp>
      <p:sp>
        <p:nvSpPr>
          <p:cNvPr id="67" name="矩形 66"/>
          <p:cNvSpPr/>
          <p:nvPr/>
        </p:nvSpPr>
        <p:spPr>
          <a:xfrm>
            <a:off x="6396555" y="1488250"/>
            <a:ext cx="2085340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800" spc="-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持续学习</a:t>
            </a:r>
          </a:p>
        </p:txBody>
      </p:sp>
      <p:sp>
        <p:nvSpPr>
          <p:cNvPr id="68" name="矩形 67"/>
          <p:cNvSpPr/>
          <p:nvPr/>
        </p:nvSpPr>
        <p:spPr>
          <a:xfrm>
            <a:off x="345640" y="4288600"/>
            <a:ext cx="11481435" cy="109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874335" y="993585"/>
            <a:ext cx="48247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 spc="-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计算演化更新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1415615" y="2296605"/>
            <a:ext cx="23895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 spc="-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计算任务生成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4948120" y="2309940"/>
            <a:ext cx="23895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 spc="-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计算编排部署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8773995" y="2301685"/>
            <a:ext cx="23895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 spc="-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计算资源管理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167840" y="4102545"/>
            <a:ext cx="11815445" cy="1143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415615" y="4271455"/>
            <a:ext cx="97447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 spc="-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智能原生计算基础设施</a:t>
            </a:r>
          </a:p>
        </p:txBody>
      </p:sp>
      <p:sp>
        <p:nvSpPr>
          <p:cNvPr id="75" name="矩形 74"/>
          <p:cNvSpPr/>
          <p:nvPr/>
        </p:nvSpPr>
        <p:spPr>
          <a:xfrm>
            <a:off x="642185" y="4791520"/>
            <a:ext cx="2484120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-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计算硬件设备</a:t>
            </a:r>
          </a:p>
        </p:txBody>
      </p:sp>
      <p:sp>
        <p:nvSpPr>
          <p:cNvPr id="76" name="矩形 75"/>
          <p:cNvSpPr/>
          <p:nvPr/>
        </p:nvSpPr>
        <p:spPr>
          <a:xfrm>
            <a:off x="3296485" y="4791520"/>
            <a:ext cx="2658745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pc="-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2800" spc="-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  <a:endParaRPr lang="zh-CN" sz="2800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242885" y="4791520"/>
            <a:ext cx="2456815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-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基础支撑模型</a:t>
            </a:r>
          </a:p>
        </p:txBody>
      </p:sp>
      <p:sp>
        <p:nvSpPr>
          <p:cNvPr id="78" name="上箭头 77"/>
          <p:cNvSpPr/>
          <p:nvPr/>
        </p:nvSpPr>
        <p:spPr>
          <a:xfrm>
            <a:off x="5955230" y="3973640"/>
            <a:ext cx="506730" cy="23558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-200"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336230" y="3901885"/>
            <a:ext cx="8763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spc="-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</a:t>
            </a:r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185" y="3209100"/>
            <a:ext cx="647065" cy="64706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425" y="3209100"/>
            <a:ext cx="647065" cy="64706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500" y="3184335"/>
            <a:ext cx="670560" cy="67056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3" name="矩形 82"/>
          <p:cNvSpPr/>
          <p:nvPr/>
        </p:nvSpPr>
        <p:spPr>
          <a:xfrm>
            <a:off x="9166425" y="4791520"/>
            <a:ext cx="2456815" cy="502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-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模型优化工具</a:t>
            </a:r>
          </a:p>
        </p:txBody>
      </p:sp>
      <p:sp>
        <p:nvSpPr>
          <p:cNvPr id="84" name="矩形: 圆角 15"/>
          <p:cNvSpPr/>
          <p:nvPr/>
        </p:nvSpPr>
        <p:spPr bwMode="auto">
          <a:xfrm>
            <a:off x="346075" y="5428615"/>
            <a:ext cx="11488420" cy="1030605"/>
          </a:xfrm>
          <a:prstGeom prst="roundRect">
            <a:avLst>
              <a:gd name="adj" fmla="val 7418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vert="horz" wrap="square" lIns="54000" tIns="34291" rIns="54000" bIns="34291" numCol="1" rtlCol="0" anchor="ctr" anchorCtr="0" compatLnSpc="1"/>
          <a:lstStyle/>
          <a:p>
            <a:pPr algn="ctr" defTabSz="4572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spc="-200" dirty="0">
                <a:solidFill>
                  <a:srgbClr val="C00000"/>
                </a:solidFill>
                <a:effectLst>
                  <a:glow rad="63500">
                    <a:prstClr val="white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智能原生计算</a:t>
            </a:r>
            <a:r>
              <a:rPr lang="zh-CN" altLang="en-US" sz="2800" b="1" spc="-200" dirty="0">
                <a:solidFill>
                  <a:srgbClr val="002060"/>
                </a:solidFill>
                <a:effectLst>
                  <a:glow rad="63500">
                    <a:prstClr val="white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需要</a:t>
            </a:r>
            <a:r>
              <a:rPr lang="en-US" altLang="zh-CN" sz="2800" b="1" spc="-200" dirty="0">
                <a:solidFill>
                  <a:srgbClr val="C00000"/>
                </a:solidFill>
                <a:effectLst>
                  <a:glow rad="63500">
                    <a:prstClr val="white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AI Agent</a:t>
            </a:r>
            <a:r>
              <a:rPr lang="zh-CN" altLang="en-US" sz="2800" b="1" spc="-200" dirty="0">
                <a:solidFill>
                  <a:srgbClr val="002060"/>
                </a:solidFill>
                <a:effectLst>
                  <a:glow rad="63500">
                    <a:prstClr val="white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规划部署</a:t>
            </a:r>
            <a:endParaRPr lang="en-US" altLang="zh-CN" sz="2800" b="1" spc="-200" dirty="0">
              <a:solidFill>
                <a:srgbClr val="C00000"/>
              </a:solidFill>
              <a:effectLst>
                <a:glow rad="63500">
                  <a:prstClr val="white"/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algn="ctr" defTabSz="4572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spc="-200" dirty="0">
                <a:solidFill>
                  <a:srgbClr val="C00000"/>
                </a:solidFill>
                <a:effectLst>
                  <a:glow rad="63500">
                    <a:prstClr val="white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Agent</a:t>
            </a:r>
            <a:r>
              <a:rPr lang="zh-CN" altLang="en-US" sz="2800" b="1" spc="-200" dirty="0">
                <a:solidFill>
                  <a:srgbClr val="002060"/>
                </a:solidFill>
                <a:effectLst>
                  <a:glow rad="63500">
                    <a:prstClr val="white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也需要执行或运行该代理的</a:t>
            </a:r>
            <a:r>
              <a:rPr lang="zh-CN" altLang="en-US" sz="2800" b="1" spc="-200" dirty="0">
                <a:solidFill>
                  <a:srgbClr val="C00000"/>
                </a:solidFill>
                <a:effectLst>
                  <a:glow rad="63500">
                    <a:prstClr val="white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硬件和软件环境</a:t>
            </a:r>
          </a:p>
        </p:txBody>
      </p:sp>
    </p:spTree>
    <p:extLst>
      <p:ext uri="{BB962C8B-B14F-4D97-AF65-F5344CB8AC3E}">
        <p14:creationId xmlns:p14="http://schemas.microsoft.com/office/powerpoint/2010/main" val="2984166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51"/>
          <p:cNvGrpSpPr/>
          <p:nvPr>
            <p:custDataLst>
              <p:tags r:id="rId1"/>
            </p:custDataLst>
          </p:nvPr>
        </p:nvGrpSpPr>
        <p:grpSpPr bwMode="auto">
          <a:xfrm>
            <a:off x="2722245" y="1620520"/>
            <a:ext cx="6080760" cy="839470"/>
            <a:chOff x="1329" y="1795"/>
            <a:chExt cx="2943" cy="499"/>
          </a:xfrm>
          <a:solidFill>
            <a:srgbClr val="02409A"/>
          </a:solidFill>
        </p:grpSpPr>
        <p:sp>
          <p:nvSpPr>
            <p:cNvPr id="11" name="AutoShape 5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智能原生计算</a:t>
              </a:r>
            </a:p>
          </p:txBody>
        </p:sp>
        <p:sp>
          <p:nvSpPr>
            <p:cNvPr id="12" name="AutoShape 5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lang="zh-CN" altLang="en-US" sz="2400" b="1" ker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CC1993-4A58-5441-BC2A-C02768F05C35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F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3F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大纲</a:t>
            </a:r>
          </a:p>
        </p:txBody>
      </p:sp>
      <p:sp>
        <p:nvSpPr>
          <p:cNvPr id="7" name="AutoShape 8" descr="Person Interaction Discove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7" name="Group 51"/>
          <p:cNvGrpSpPr/>
          <p:nvPr>
            <p:custDataLst>
              <p:tags r:id="rId2"/>
            </p:custDataLst>
          </p:nvPr>
        </p:nvGrpSpPr>
        <p:grpSpPr bwMode="auto">
          <a:xfrm>
            <a:off x="2714625" y="2628265"/>
            <a:ext cx="6080760" cy="839470"/>
            <a:chOff x="1329" y="1795"/>
            <a:chExt cx="2943" cy="499"/>
          </a:xfrm>
          <a:solidFill>
            <a:srgbClr val="02409A"/>
          </a:solidFill>
        </p:grpSpPr>
        <p:sp>
          <p:nvSpPr>
            <p:cNvPr id="20" name="AutoShape 5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Agent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运行环境</a:t>
              </a:r>
              <a:endParaRPr 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AutoShape 5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lang="zh-CN" altLang="en-US" sz="2400" b="1" ker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22" name="Group 51"/>
          <p:cNvGrpSpPr/>
          <p:nvPr>
            <p:custDataLst>
              <p:tags r:id="rId3"/>
            </p:custDataLst>
          </p:nvPr>
        </p:nvGrpSpPr>
        <p:grpSpPr bwMode="auto">
          <a:xfrm>
            <a:off x="2714625" y="3636010"/>
            <a:ext cx="6080760" cy="839470"/>
            <a:chOff x="1329" y="1795"/>
            <a:chExt cx="2943" cy="499"/>
          </a:xfrm>
          <a:solidFill>
            <a:srgbClr val="02409A"/>
          </a:solidFill>
        </p:grpSpPr>
        <p:sp>
          <p:nvSpPr>
            <p:cNvPr id="23" name="AutoShape 5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论文分享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24" name="AutoShape 5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zh-CN" sz="2400" b="1" kern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lang="zh-CN" altLang="en-US" sz="2400" b="1" ker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3" name="Group 51"/>
          <p:cNvGrpSpPr/>
          <p:nvPr>
            <p:custDataLst>
              <p:tags r:id="rId4"/>
            </p:custDataLst>
          </p:nvPr>
        </p:nvGrpSpPr>
        <p:grpSpPr bwMode="auto">
          <a:xfrm>
            <a:off x="2714625" y="4715510"/>
            <a:ext cx="6080760" cy="839470"/>
            <a:chOff x="1329" y="1795"/>
            <a:chExt cx="2943" cy="499"/>
          </a:xfrm>
          <a:solidFill>
            <a:srgbClr val="02409A"/>
          </a:solidFill>
        </p:grpSpPr>
        <p:sp>
          <p:nvSpPr>
            <p:cNvPr id="5" name="AutoShape 5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论文分享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6" name="AutoShape 5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C8AD4AC-737D-472E-B90E-B4BC7650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Agent</a:t>
            </a:r>
            <a:r>
              <a:rPr lang="zh-CN" altLang="en-US" b="1" dirty="0"/>
              <a:t>运行环境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6C59FF-FA03-4A31-8B3B-E2FE01D95D25}"/>
              </a:ext>
            </a:extLst>
          </p:cNvPr>
          <p:cNvSpPr txBox="1"/>
          <p:nvPr/>
        </p:nvSpPr>
        <p:spPr>
          <a:xfrm>
            <a:off x="370688" y="4101220"/>
            <a:ext cx="9838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rgbClr val="606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606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606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606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8B46FC-649E-4E33-B3D2-F2133DBA76BD}"/>
              </a:ext>
            </a:extLst>
          </p:cNvPr>
          <p:cNvSpPr txBox="1"/>
          <p:nvPr/>
        </p:nvSpPr>
        <p:spPr>
          <a:xfrm>
            <a:off x="440601" y="1043714"/>
            <a:ext cx="61020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B56C78-E0C3-47A3-8C22-BAB8A412168E}"/>
              </a:ext>
            </a:extLst>
          </p:cNvPr>
          <p:cNvSpPr txBox="1"/>
          <p:nvPr/>
        </p:nvSpPr>
        <p:spPr>
          <a:xfrm>
            <a:off x="769545" y="1893039"/>
            <a:ext cx="9243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一词起源于拉丁语中的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Agere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，意思是“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do”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语境下，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可以理解为某种能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自主理解、规划决策、执行复杂任务的智能体。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并非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ChatGPT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升级版，它不仅告诉你“如何做”，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更会帮你去做。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4431278-7ABD-449E-B84B-83843284C9DB}"/>
              </a:ext>
            </a:extLst>
          </p:cNvPr>
          <p:cNvSpPr/>
          <p:nvPr/>
        </p:nvSpPr>
        <p:spPr>
          <a:xfrm>
            <a:off x="769545" y="4101220"/>
            <a:ext cx="1611517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Perception</a:t>
            </a:r>
            <a:endParaRPr lang="zh-CN" altLang="en-US" dirty="0"/>
          </a:p>
        </p:txBody>
      </p:sp>
      <p:sp>
        <p:nvSpPr>
          <p:cNvPr id="8" name="流程图: 终止 7">
            <a:extLst>
              <a:ext uri="{FF2B5EF4-FFF2-40B4-BE49-F238E27FC236}">
                <a16:creationId xmlns:a16="http://schemas.microsoft.com/office/drawing/2014/main" id="{60021972-CBBA-4173-94DB-81DBB6BF7786}"/>
              </a:ext>
            </a:extLst>
          </p:cNvPr>
          <p:cNvSpPr/>
          <p:nvPr/>
        </p:nvSpPr>
        <p:spPr>
          <a:xfrm>
            <a:off x="3734551" y="4210722"/>
            <a:ext cx="1611517" cy="678143"/>
          </a:xfrm>
          <a:prstGeom prst="flowChartTermina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Planning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19C16DC-BDCF-4314-91B5-B2BC64196089}"/>
              </a:ext>
            </a:extLst>
          </p:cNvPr>
          <p:cNvSpPr/>
          <p:nvPr/>
        </p:nvSpPr>
        <p:spPr>
          <a:xfrm>
            <a:off x="6764445" y="4052551"/>
            <a:ext cx="1611517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BDBC67DB-9310-42A3-8CA7-C5CD8B6FD02A}"/>
              </a:ext>
            </a:extLst>
          </p:cNvPr>
          <p:cNvSpPr/>
          <p:nvPr/>
        </p:nvSpPr>
        <p:spPr>
          <a:xfrm>
            <a:off x="2552946" y="42674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2B76C917-B964-414C-8BD2-4809AA97DE28}"/>
              </a:ext>
            </a:extLst>
          </p:cNvPr>
          <p:cNvSpPr/>
          <p:nvPr/>
        </p:nvSpPr>
        <p:spPr>
          <a:xfrm>
            <a:off x="5564227" y="430747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7D845A3-B190-48D6-A6BE-BF2CAD60D869}"/>
              </a:ext>
            </a:extLst>
          </p:cNvPr>
          <p:cNvSpPr txBox="1"/>
          <p:nvPr/>
        </p:nvSpPr>
        <p:spPr>
          <a:xfrm>
            <a:off x="355600" y="5671287"/>
            <a:ext cx="8241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类似人类“做事情”的过程，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的核心功能，可以归纳为三个步骤的循环： 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B240F05-F4C9-42DE-AF6C-6E57CDBE36C9}"/>
              </a:ext>
            </a:extLst>
          </p:cNvPr>
          <p:cNvSpPr txBox="1"/>
          <p:nvPr/>
        </p:nvSpPr>
        <p:spPr>
          <a:xfrm>
            <a:off x="8596959" y="5301549"/>
            <a:ext cx="2547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感知（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Perception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规划（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Planning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行动（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3" name="灯片编号占位符 1">
            <a:extLst>
              <a:ext uri="{FF2B5EF4-FFF2-40B4-BE49-F238E27FC236}">
                <a16:creationId xmlns:a16="http://schemas.microsoft.com/office/drawing/2014/main" id="{5F2CECDD-0295-42F9-8655-CE3B6A6A3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323"/>
            <a:ext cx="2743200" cy="365125"/>
          </a:xfrm>
        </p:spPr>
        <p:txBody>
          <a:bodyPr/>
          <a:lstStyle/>
          <a:p>
            <a:fld id="{32CC1993-4A58-5441-BC2A-C02768F05C35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597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9A03DD0-2EE2-4507-945A-234EEE71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Agent</a:t>
            </a:r>
            <a:r>
              <a:rPr lang="zh-CN" altLang="en-US" b="1" dirty="0"/>
              <a:t>运行环境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0B3672-32A5-4DC1-8E81-693D435BB9B8}"/>
              </a:ext>
            </a:extLst>
          </p:cNvPr>
          <p:cNvSpPr txBox="1"/>
          <p:nvPr/>
        </p:nvSpPr>
        <p:spPr>
          <a:xfrm>
            <a:off x="214747" y="3425705"/>
            <a:ext cx="11183566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执行任务时所处的外部环境。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它是智能体与之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交互并影响其行为和决策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场所或系统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E34DEB-B62B-4B04-A938-99174CB69FD6}"/>
              </a:ext>
            </a:extLst>
          </p:cNvPr>
          <p:cNvSpPr txBox="1"/>
          <p:nvPr/>
        </p:nvSpPr>
        <p:spPr>
          <a:xfrm>
            <a:off x="355600" y="2857925"/>
            <a:ext cx="61020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的运行环境？</a:t>
            </a:r>
          </a:p>
        </p:txBody>
      </p:sp>
      <p:pic>
        <p:nvPicPr>
          <p:cNvPr id="1028" name="Picture 4" descr="关于AI Agent，你需要知道的那些事">
            <a:extLst>
              <a:ext uri="{FF2B5EF4-FFF2-40B4-BE49-F238E27FC236}">
                <a16:creationId xmlns:a16="http://schemas.microsoft.com/office/drawing/2014/main" id="{6205F900-7142-48D3-ABC1-AF8CAFC90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3" y="5119863"/>
            <a:ext cx="969256" cy="96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形 10" descr="地球仪: 非洲和欧洲 纯色填充">
            <a:extLst>
              <a:ext uri="{FF2B5EF4-FFF2-40B4-BE49-F238E27FC236}">
                <a16:creationId xmlns:a16="http://schemas.microsoft.com/office/drawing/2014/main" id="{DB807A1D-39EA-4DE9-BF20-7E84B6198C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6533" y="5020547"/>
            <a:ext cx="1269749" cy="1269749"/>
          </a:xfrm>
          <a:prstGeom prst="rect">
            <a:avLst/>
          </a:prstGeom>
        </p:spPr>
      </p:pic>
      <p:pic>
        <p:nvPicPr>
          <p:cNvPr id="13" name="图形 12" descr="传输 纯色填充">
            <a:extLst>
              <a:ext uri="{FF2B5EF4-FFF2-40B4-BE49-F238E27FC236}">
                <a16:creationId xmlns:a16="http://schemas.microsoft.com/office/drawing/2014/main" id="{6DB82A0B-35E3-4B98-A094-9FA0EEAC4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0182" y="5170411"/>
            <a:ext cx="914400" cy="9144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7CDF97C8-DBD3-4E73-9B97-7ABDD05926D3}"/>
              </a:ext>
            </a:extLst>
          </p:cNvPr>
          <p:cNvSpPr/>
          <p:nvPr/>
        </p:nvSpPr>
        <p:spPr>
          <a:xfrm>
            <a:off x="3064999" y="1506108"/>
            <a:ext cx="2927098" cy="885160"/>
          </a:xfrm>
          <a:prstGeom prst="rect">
            <a:avLst/>
          </a:prstGeom>
          <a:solidFill>
            <a:schemeClr val="bg1"/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6C841AF-994D-499C-A044-ECEB5BECD39E}"/>
              </a:ext>
            </a:extLst>
          </p:cNvPr>
          <p:cNvSpPr/>
          <p:nvPr/>
        </p:nvSpPr>
        <p:spPr>
          <a:xfrm>
            <a:off x="173620" y="1122613"/>
            <a:ext cx="11636953" cy="153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2800" b="1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A5206EA-F738-4583-894C-97216758E365}"/>
              </a:ext>
            </a:extLst>
          </p:cNvPr>
          <p:cNvSpPr txBox="1"/>
          <p:nvPr/>
        </p:nvSpPr>
        <p:spPr>
          <a:xfrm>
            <a:off x="1297767" y="1042688"/>
            <a:ext cx="9876704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b="1" spc="-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智能原生计算基础设施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1589EB4-3105-4F06-9B88-F2D291440835}"/>
              </a:ext>
            </a:extLst>
          </p:cNvPr>
          <p:cNvSpPr/>
          <p:nvPr/>
        </p:nvSpPr>
        <p:spPr>
          <a:xfrm>
            <a:off x="518003" y="1589270"/>
            <a:ext cx="2517768" cy="7003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-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计算硬件设备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50B13CD-7C83-4E00-9AF2-A48AD47524E9}"/>
              </a:ext>
            </a:extLst>
          </p:cNvPr>
          <p:cNvSpPr/>
          <p:nvPr/>
        </p:nvSpPr>
        <p:spPr>
          <a:xfrm>
            <a:off x="3169939" y="1589270"/>
            <a:ext cx="2694758" cy="7003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pc="-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2800" spc="-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  <a:endParaRPr lang="zh-CN" sz="2800" spc="-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CE79619-CC79-42D0-A12E-9AE7D8C77E18}"/>
              </a:ext>
            </a:extLst>
          </p:cNvPr>
          <p:cNvSpPr/>
          <p:nvPr/>
        </p:nvSpPr>
        <p:spPr>
          <a:xfrm>
            <a:off x="6119073" y="1589270"/>
            <a:ext cx="2490093" cy="7003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-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基础支撑模型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49970B3-82B5-4456-ADBC-E24C04D16819}"/>
              </a:ext>
            </a:extLst>
          </p:cNvPr>
          <p:cNvSpPr/>
          <p:nvPr/>
        </p:nvSpPr>
        <p:spPr>
          <a:xfrm>
            <a:off x="9042613" y="1589270"/>
            <a:ext cx="2490093" cy="7003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pc="-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模型优化工具</a:t>
            </a:r>
          </a:p>
        </p:txBody>
      </p:sp>
      <p:sp>
        <p:nvSpPr>
          <p:cNvPr id="23" name="灯片编号占位符 1">
            <a:extLst>
              <a:ext uri="{FF2B5EF4-FFF2-40B4-BE49-F238E27FC236}">
                <a16:creationId xmlns:a16="http://schemas.microsoft.com/office/drawing/2014/main" id="{4BE89D8D-4F7E-4E2D-AFFF-8605656D9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32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CC1993-4A58-5441-BC2A-C02768F05C35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F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003F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149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58958AD-AD9D-4ABF-9C73-124B2A49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Agent</a:t>
            </a:r>
            <a:r>
              <a:rPr lang="zh-CN" altLang="en-US" b="1" dirty="0"/>
              <a:t>运行环境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DB0A3CE-C910-4865-8348-4E9313971886}"/>
              </a:ext>
            </a:extLst>
          </p:cNvPr>
          <p:cNvSpPr/>
          <p:nvPr/>
        </p:nvSpPr>
        <p:spPr>
          <a:xfrm>
            <a:off x="249543" y="2055495"/>
            <a:ext cx="2772586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28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6D9A6C91-FBD1-47DF-9061-99CB0E7EEBEB}"/>
              </a:ext>
            </a:extLst>
          </p:cNvPr>
          <p:cNvSpPr/>
          <p:nvPr/>
        </p:nvSpPr>
        <p:spPr>
          <a:xfrm>
            <a:off x="3212019" y="1498730"/>
            <a:ext cx="224626" cy="1664252"/>
          </a:xfrm>
          <a:prstGeom prst="leftBrace">
            <a:avLst>
              <a:gd name="adj1" fmla="val 8333"/>
              <a:gd name="adj2" fmla="val 48368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uFillTx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2C597B-D526-4DD1-807D-50F81D1861B2}"/>
              </a:ext>
            </a:extLst>
          </p:cNvPr>
          <p:cNvSpPr/>
          <p:nvPr/>
        </p:nvSpPr>
        <p:spPr>
          <a:xfrm>
            <a:off x="3509073" y="2932794"/>
            <a:ext cx="2807970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虚拟环境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6E79D7A-A405-40B1-B95C-DDD230455F3D}"/>
              </a:ext>
            </a:extLst>
          </p:cNvPr>
          <p:cNvSpPr/>
          <p:nvPr/>
        </p:nvSpPr>
        <p:spPr>
          <a:xfrm>
            <a:off x="3509073" y="1268542"/>
            <a:ext cx="2807970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物理环境</a:t>
            </a:r>
            <a:endParaRPr lang="zh-CN" altLang="en-US" sz="280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8D40B9-F4EC-4506-B6F1-9CE714A91E2A}"/>
              </a:ext>
            </a:extLst>
          </p:cNvPr>
          <p:cNvSpPr txBox="1"/>
          <p:nvPr/>
        </p:nvSpPr>
        <p:spPr>
          <a:xfrm>
            <a:off x="249543" y="925663"/>
            <a:ext cx="4913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按环境的物理或虚拟性质分类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C18CD5-B3A9-45EE-9398-53D885EEF944}"/>
              </a:ext>
            </a:extLst>
          </p:cNvPr>
          <p:cNvSpPr txBox="1"/>
          <p:nvPr/>
        </p:nvSpPr>
        <p:spPr>
          <a:xfrm>
            <a:off x="249543" y="3832682"/>
            <a:ext cx="4913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按环境的性质分类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4A54A47-0074-4B32-9D25-11B354C76492}"/>
              </a:ext>
            </a:extLst>
          </p:cNvPr>
          <p:cNvSpPr/>
          <p:nvPr/>
        </p:nvSpPr>
        <p:spPr>
          <a:xfrm>
            <a:off x="249543" y="4898895"/>
            <a:ext cx="2772586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28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3CB729C2-46C7-41F8-910F-3D5AFDA4C9C1}"/>
              </a:ext>
            </a:extLst>
          </p:cNvPr>
          <p:cNvSpPr/>
          <p:nvPr/>
        </p:nvSpPr>
        <p:spPr>
          <a:xfrm>
            <a:off x="3212019" y="4342130"/>
            <a:ext cx="224626" cy="1664252"/>
          </a:xfrm>
          <a:prstGeom prst="leftBrace">
            <a:avLst>
              <a:gd name="adj1" fmla="val 8333"/>
              <a:gd name="adj2" fmla="val 48368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uFillTx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DD42F0-3F21-42A2-8473-C5E712FCC137}"/>
              </a:ext>
            </a:extLst>
          </p:cNvPr>
          <p:cNvSpPr/>
          <p:nvPr/>
        </p:nvSpPr>
        <p:spPr>
          <a:xfrm>
            <a:off x="3509073" y="5776194"/>
            <a:ext cx="2807970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不确定性环境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77C70CC-E30D-4F26-8AAC-2EF7C96A4DD8}"/>
              </a:ext>
            </a:extLst>
          </p:cNvPr>
          <p:cNvSpPr/>
          <p:nvPr/>
        </p:nvSpPr>
        <p:spPr>
          <a:xfrm>
            <a:off x="3509073" y="4111942"/>
            <a:ext cx="2807970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确定性环境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32F8F3-4BFC-490F-AD5B-9A8B6EAFCB9D}"/>
              </a:ext>
            </a:extLst>
          </p:cNvPr>
          <p:cNvSpPr txBox="1"/>
          <p:nvPr/>
        </p:nvSpPr>
        <p:spPr>
          <a:xfrm>
            <a:off x="6506932" y="5776194"/>
            <a:ext cx="514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例如，驾驶自动驾驶汽车时，尽管规则是固定的，但交通状况、天气等因素会引入不确定性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A3293F6-3F3C-4CEE-A9D9-4B572AFC7A09}"/>
              </a:ext>
            </a:extLst>
          </p:cNvPr>
          <p:cNvSpPr txBox="1"/>
          <p:nvPr/>
        </p:nvSpPr>
        <p:spPr>
          <a:xfrm>
            <a:off x="6506932" y="4088368"/>
            <a:ext cx="5304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例如，传统的棋类游戏（如国际象棋、围棋），每个动作都能精确预测其后果。相同的状态下执行相同的动作，结果总是一样。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3428931-80AD-4376-BE82-C1A3C6498BC9}"/>
              </a:ext>
            </a:extLst>
          </p:cNvPr>
          <p:cNvSpPr txBox="1"/>
          <p:nvPr/>
        </p:nvSpPr>
        <p:spPr>
          <a:xfrm>
            <a:off x="6506933" y="1216618"/>
            <a:ext cx="553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涉及到实际的物理世界，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通过感知和作用与环境进行交互。例如，工业机器人、自动化仓储系统。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DE96CC3-972E-4A3D-BF7D-A7FC2FE22D28}"/>
              </a:ext>
            </a:extLst>
          </p:cNvPr>
          <p:cNvSpPr txBox="1"/>
          <p:nvPr/>
        </p:nvSpPr>
        <p:spPr>
          <a:xfrm>
            <a:off x="6506932" y="2964969"/>
            <a:ext cx="553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在计算机模拟的环境中进行操作。例如，模拟训练系统、虚拟游戏世界等。</a:t>
            </a:r>
          </a:p>
        </p:txBody>
      </p:sp>
      <p:sp>
        <p:nvSpPr>
          <p:cNvPr id="33" name="灯片编号占位符 1">
            <a:extLst>
              <a:ext uri="{FF2B5EF4-FFF2-40B4-BE49-F238E27FC236}">
                <a16:creationId xmlns:a16="http://schemas.microsoft.com/office/drawing/2014/main" id="{694B5231-DCCF-4CC5-915E-E1A62768A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32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CC1993-4A58-5441-BC2A-C02768F05C35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F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fld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003F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6031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71*118"/>
  <p:tag name="TABLE_ENDDRAG_RECT" val="132*316*671*11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9.8,&quot;left&quot;:213.75,&quot;top&quot;:127.6,&quot;width&quot;:479.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3495</Words>
  <Application>Microsoft Office PowerPoint</Application>
  <PresentationFormat>宽屏</PresentationFormat>
  <Paragraphs>451</Paragraphs>
  <Slides>37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Times New Roman Regular</vt:lpstr>
      <vt:lpstr>等线</vt:lpstr>
      <vt:lpstr>等线 Light</vt:lpstr>
      <vt:lpstr>黑体</vt:lpstr>
      <vt:lpstr>微软雅黑</vt:lpstr>
      <vt:lpstr>Arial</vt:lpstr>
      <vt:lpstr>Calibri</vt:lpstr>
      <vt:lpstr>Times New Roman</vt:lpstr>
      <vt:lpstr>Office 主题​​</vt:lpstr>
      <vt:lpstr>PowerPoint 演示文稿</vt:lpstr>
      <vt:lpstr>大纲</vt:lpstr>
      <vt:lpstr>智能原生计算</vt:lpstr>
      <vt:lpstr>智能原生计算</vt:lpstr>
      <vt:lpstr>智能原生计算</vt:lpstr>
      <vt:lpstr>大纲</vt:lpstr>
      <vt:lpstr>Agent运行环境</vt:lpstr>
      <vt:lpstr>Agent运行环境</vt:lpstr>
      <vt:lpstr>Agent运行环境</vt:lpstr>
      <vt:lpstr>Agent运行环境</vt:lpstr>
      <vt:lpstr>Agent运行环境</vt:lpstr>
      <vt:lpstr>大纲</vt:lpstr>
      <vt:lpstr>CAMEL:Communicative Agents for “Mind”  Exploration of Large Language Model Society</vt:lpstr>
      <vt:lpstr>CAMEL—— 一页PPT</vt:lpstr>
      <vt:lpstr>CAMEL——背景</vt:lpstr>
      <vt:lpstr>CAMEL——L1、O1</vt:lpstr>
      <vt:lpstr>CAMEL——L2、O2</vt:lpstr>
      <vt:lpstr>CAMEL——C1、C2、Model</vt:lpstr>
      <vt:lpstr>CAMEL——Role Play_1</vt:lpstr>
      <vt:lpstr>CAMEL——Role Play _2</vt:lpstr>
      <vt:lpstr>CAMEL——Role Play _3</vt:lpstr>
      <vt:lpstr>CAMEL——Role Play _4</vt:lpstr>
      <vt:lpstr>CAMEL——Role Play_Summary</vt:lpstr>
      <vt:lpstr>CAMEL——Inception Prompting_1</vt:lpstr>
      <vt:lpstr>CAMEL——Inception Prompting_2</vt:lpstr>
      <vt:lpstr>CAMEL——Inception Prompting_2</vt:lpstr>
      <vt:lpstr>CAMEL——DataSet</vt:lpstr>
      <vt:lpstr>CAMEL——Experiment</vt:lpstr>
      <vt:lpstr>大纲</vt:lpstr>
      <vt:lpstr>AutoGen: Enabling Next-Gen LLM  Applications via Multi-Agent Conversation</vt:lpstr>
      <vt:lpstr>AutoGen—— 一页PPT</vt:lpstr>
      <vt:lpstr>AutoGen——多智能体系统的优越性</vt:lpstr>
      <vt:lpstr>AutoGen——动态对话模式</vt:lpstr>
      <vt:lpstr>AutoGen——九宫格</vt:lpstr>
      <vt:lpstr>AutoGen——新概念</vt:lpstr>
      <vt:lpstr>AutoGen——新概念</vt:lpstr>
      <vt:lpstr>AutoGen——应用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fmy</dc:creator>
  <cp:lastModifiedBy>fmy</cp:lastModifiedBy>
  <cp:revision>85</cp:revision>
  <dcterms:created xsi:type="dcterms:W3CDTF">2024-12-12T04:59:46Z</dcterms:created>
  <dcterms:modified xsi:type="dcterms:W3CDTF">2024-12-18T02:27:22Z</dcterms:modified>
</cp:coreProperties>
</file>