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omments/comment1.xml" ContentType="application/vnd.openxmlformats-officedocument.presentationml.comment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ags/tag3.xml" ContentType="application/vnd.openxmlformats-officedocument.presentationml.tag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omments/comment2.xml" ContentType="application/vnd.openxmlformats-officedocument.presentationml.comments+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tags/tag4.xml" ContentType="application/vnd.openxmlformats-officedocument.presentationml.tags+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34"/>
  </p:notesMasterIdLst>
  <p:handoutMasterIdLst>
    <p:handoutMasterId r:id="rId35"/>
  </p:handoutMasterIdLst>
  <p:sldIdLst>
    <p:sldId id="256" r:id="rId2"/>
    <p:sldId id="325" r:id="rId3"/>
    <p:sldId id="357" r:id="rId4"/>
    <p:sldId id="489" r:id="rId5"/>
    <p:sldId id="635" r:id="rId6"/>
    <p:sldId id="932" r:id="rId7"/>
    <p:sldId id="640" r:id="rId8"/>
    <p:sldId id="936" r:id="rId9"/>
    <p:sldId id="934" r:id="rId10"/>
    <p:sldId id="937" r:id="rId11"/>
    <p:sldId id="935" r:id="rId12"/>
    <p:sldId id="729" r:id="rId13"/>
    <p:sldId id="730" r:id="rId14"/>
    <p:sldId id="732" r:id="rId15"/>
    <p:sldId id="733" r:id="rId16"/>
    <p:sldId id="938" r:id="rId17"/>
    <p:sldId id="782" r:id="rId18"/>
    <p:sldId id="784" r:id="rId19"/>
    <p:sldId id="939" r:id="rId20"/>
    <p:sldId id="940" r:id="rId21"/>
    <p:sldId id="941" r:id="rId22"/>
    <p:sldId id="831" r:id="rId23"/>
    <p:sldId id="942" r:id="rId24"/>
    <p:sldId id="947" r:id="rId25"/>
    <p:sldId id="920" r:id="rId26"/>
    <p:sldId id="943" r:id="rId27"/>
    <p:sldId id="944" r:id="rId28"/>
    <p:sldId id="945" r:id="rId29"/>
    <p:sldId id="946" r:id="rId30"/>
    <p:sldId id="927" r:id="rId31"/>
    <p:sldId id="928" r:id="rId32"/>
    <p:sldId id="370" r:id="rId33"/>
  </p:sldIdLst>
  <p:sldSz cx="12192000" cy="6858000"/>
  <p:notesSz cx="6858000" cy="9144000"/>
  <p:custDataLst>
    <p:tags r:id="rId36"/>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EAE58830-5E9B-F543-88AC-16816796E5E6}">
          <p14:sldIdLst>
            <p14:sldId id="256"/>
            <p14:sldId id="325"/>
            <p14:sldId id="357"/>
            <p14:sldId id="489"/>
            <p14:sldId id="635"/>
            <p14:sldId id="932"/>
            <p14:sldId id="640"/>
            <p14:sldId id="936"/>
            <p14:sldId id="934"/>
            <p14:sldId id="937"/>
            <p14:sldId id="935"/>
            <p14:sldId id="729"/>
            <p14:sldId id="730"/>
            <p14:sldId id="732"/>
            <p14:sldId id="733"/>
            <p14:sldId id="938"/>
            <p14:sldId id="782"/>
            <p14:sldId id="784"/>
            <p14:sldId id="939"/>
            <p14:sldId id="940"/>
            <p14:sldId id="941"/>
            <p14:sldId id="831"/>
            <p14:sldId id="942"/>
            <p14:sldId id="947"/>
            <p14:sldId id="920"/>
            <p14:sldId id="943"/>
            <p14:sldId id="944"/>
            <p14:sldId id="945"/>
            <p14:sldId id="946"/>
            <p14:sldId id="927"/>
            <p14:sldId id="928"/>
          </p14:sldIdLst>
        </p14:section>
        <p14:section name="实验" id="{DDE0ADF9-383F-6F43-A357-29B9CE66D861}">
          <p14:sldIdLst>
            <p14:sldId id="370"/>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rosoft Office User" initials="MOU" lastIdx="13" clrIdx="0"/>
  <p:cmAuthor id="2" name="fmy" initials="f" lastIdx="2" clrIdx="1">
    <p:extLst>
      <p:ext uri="{19B8F6BF-5375-455C-9EA6-DF929625EA0E}">
        <p15:presenceInfo xmlns:p15="http://schemas.microsoft.com/office/powerpoint/2012/main" userId="fmy"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93C9"/>
    <a:srgbClr val="FF7F7F"/>
    <a:srgbClr val="EE6B5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003" autoAdjust="0"/>
    <p:restoredTop sz="77653" autoAdjust="0"/>
  </p:normalViewPr>
  <p:slideViewPr>
    <p:cSldViewPr snapToGrid="0" snapToObjects="1">
      <p:cViewPr varScale="1">
        <p:scale>
          <a:sx n="87" d="100"/>
          <a:sy n="87" d="100"/>
        </p:scale>
        <p:origin x="492" y="90"/>
      </p:cViewPr>
      <p:guideLst/>
    </p:cSldViewPr>
  </p:slideViewPr>
  <p:notesTextViewPr>
    <p:cViewPr>
      <p:scale>
        <a:sx n="125" d="100"/>
        <a:sy n="125" d="100"/>
      </p:scale>
      <p:origin x="0" y="0"/>
    </p:cViewPr>
  </p:notesTextViewPr>
  <p:sorterViewPr>
    <p:cViewPr>
      <p:scale>
        <a:sx n="80" d="100"/>
        <a:sy n="80" d="100"/>
      </p:scale>
      <p:origin x="0" y="0"/>
    </p:cViewPr>
  </p:sorterViewPr>
  <p:notesViewPr>
    <p:cSldViewPr snapToGrid="0" snapToObjects="1">
      <p:cViewPr varScale="1">
        <p:scale>
          <a:sx n="97" d="100"/>
          <a:sy n="97" d="100"/>
        </p:scale>
        <p:origin x="3688" y="208"/>
      </p:cViewPr>
      <p:guideLst/>
    </p:cSldViewPr>
  </p:notesViewPr>
  <p:gridSpacing cx="72000" cy="720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comments/comment1.xml><?xml version="1.0" encoding="utf-8"?>
<p:cmLst xmlns:a="http://schemas.openxmlformats.org/drawingml/2006/main" xmlns:r="http://schemas.openxmlformats.org/officeDocument/2006/relationships" xmlns:p="http://schemas.openxmlformats.org/presentationml/2006/main">
  <p:cm authorId="2" dt="2024-10-28T18:42:21.662" idx="1">
    <p:pos x="10" y="10"/>
    <p:text/>
    <p:extLst>
      <p:ext uri="{C676402C-5697-4E1C-873F-D02D1690AC5C}">
        <p15:threadingInfo xmlns:p15="http://schemas.microsoft.com/office/powerpoint/2012/main" timeZoneBias="-48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2" dt="2024-10-29T13:48:39.995" idx="2">
    <p:pos x="10" y="10"/>
    <p:text/>
    <p:extLst>
      <p:ext uri="{C676402C-5697-4E1C-873F-D02D1690AC5C}">
        <p15:threadingInfo xmlns:p15="http://schemas.microsoft.com/office/powerpoint/2012/main" timeZoneBias="-48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3AE4969-F41E-D640-A298-1235BD612A54}" type="datetimeFigureOut">
              <a:rPr kumimoji="1" lang="zh-CN" altLang="en-US" smtClean="0"/>
              <a:t>2024/11/9</a:t>
            </a:fld>
            <a:endParaRPr kumimoji="1"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469E83B-95BE-ED40-9990-276629BC7DCE}" type="slidenum">
              <a:rPr kumimoji="1" lang="zh-CN" altLang="en-US" smtClean="0"/>
              <a:t>‹#›</a:t>
            </a:fld>
            <a:endParaRPr kumimoji="1"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7962A7-98BB-7843-824D-A12209056882}" type="datetimeFigureOut">
              <a:rPr lang="en-US" smtClean="0"/>
              <a:t>11/9/2024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1867718-CD55-8442-A98A-4AB47C5338C0}"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sz="1600" dirty="0"/>
              <a:t>老师，同学们大家好。本次组会由我来进行论文分享，今天论文的主题是</a:t>
            </a:r>
            <a:r>
              <a:rPr lang="en-US" altLang="zh-CN" sz="2400" dirty="0" err="1"/>
              <a:t>Apparate</a:t>
            </a:r>
            <a:r>
              <a:rPr lang="zh-CN" altLang="en-US" sz="2400" dirty="0"/>
              <a:t>：重新思考早退机制以缓解 </a:t>
            </a:r>
            <a:r>
              <a:rPr lang="en-US" altLang="zh-CN" sz="2400" dirty="0"/>
              <a:t>ML </a:t>
            </a:r>
            <a:r>
              <a:rPr lang="zh-CN" altLang="en-US" sz="2400" dirty="0"/>
              <a:t>服务中的延迟与吞吐量矛盾， 这篇论文发表在</a:t>
            </a:r>
            <a:r>
              <a:rPr lang="en-US" altLang="zh-CN" sz="2400" dirty="0"/>
              <a:t>SOSP</a:t>
            </a:r>
            <a:r>
              <a:rPr lang="zh-CN" altLang="en-US" sz="2400" dirty="0"/>
              <a:t>上。 论文的题目是</a:t>
            </a:r>
            <a:r>
              <a:rPr lang="en-US" altLang="zh-CN" sz="2400" dirty="0"/>
              <a:t>Rethinking Early Exits </a:t>
            </a:r>
            <a:r>
              <a:rPr lang="zh-CN" altLang="en-US" sz="2400" dirty="0"/>
              <a:t>，所以我们会先介绍</a:t>
            </a:r>
            <a:r>
              <a:rPr lang="en-US" altLang="zh-CN" sz="2400" dirty="0"/>
              <a:t>Early Exits</a:t>
            </a:r>
            <a:r>
              <a:rPr lang="zh-CN" altLang="en-US" sz="2400" dirty="0"/>
              <a:t>然后再介绍论文对该模型的改进</a:t>
            </a:r>
            <a:endParaRPr lang="zh-CN" altLang="en-US" sz="1600" dirty="0"/>
          </a:p>
        </p:txBody>
      </p:sp>
      <p:sp>
        <p:nvSpPr>
          <p:cNvPr id="4" name="Slide Number Placeholder 3"/>
          <p:cNvSpPr>
            <a:spLocks noGrp="1"/>
          </p:cNvSpPr>
          <p:nvPr>
            <p:ph type="sldNum" sz="quarter" idx="5"/>
          </p:nvPr>
        </p:nvSpPr>
        <p:spPr/>
        <p:txBody>
          <a:bodyPr/>
          <a:lstStyle/>
          <a:p>
            <a:fld id="{E1867718-CD55-8442-A98A-4AB47C5338C0}" type="slidenum">
              <a:rPr lang="en-US" smtClean="0"/>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接下来来讲解一下这种提前退出模型的缺点。首先呢，相比于不添加早退模型的原始模型，他会增加额外的资源消耗，比如内存、计算资源等 。       </a:t>
            </a:r>
            <a:endParaRPr lang="en-US" altLang="zh-CN" dirty="0"/>
          </a:p>
          <a:p>
            <a:r>
              <a:rPr lang="zh-CN" altLang="en-US" dirty="0"/>
              <a:t>然后，由于早退出，无法得到完整模型的结果，我们不知道这个早退出结果相比于完整模型的结果是怎么样的。我们可能以为原来这个模型的推理结果就是这样，但实际上可能原来完整模型的推理结果更准确。 </a:t>
            </a:r>
          </a:p>
        </p:txBody>
      </p:sp>
      <p:sp>
        <p:nvSpPr>
          <p:cNvPr id="4" name="灯片编号占位符 3"/>
          <p:cNvSpPr>
            <a:spLocks noGrp="1"/>
          </p:cNvSpPr>
          <p:nvPr>
            <p:ph type="sldNum" sz="quarter" idx="5"/>
          </p:nvPr>
        </p:nvSpPr>
        <p:spPr/>
        <p:txBody>
          <a:bodyPr/>
          <a:lstStyle/>
          <a:p>
            <a:fld id="{E1867718-CD55-8442-A98A-4AB47C5338C0}" type="slidenum">
              <a:rPr lang="en-US" smtClean="0"/>
              <a:t>10</a:t>
            </a:fld>
            <a:endParaRPr lang="en-US"/>
          </a:p>
        </p:txBody>
      </p:sp>
    </p:spTree>
    <p:extLst>
      <p:ext uri="{BB962C8B-B14F-4D97-AF65-F5344CB8AC3E}">
        <p14:creationId xmlns:p14="http://schemas.microsoft.com/office/powerpoint/2010/main" val="460038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目前大量文献没有提出动态调整的策略，这极大地影响了准确度</a:t>
            </a:r>
            <a:endParaRPr lang="en-US" altLang="zh-CN" dirty="0"/>
          </a:p>
          <a:p>
            <a:r>
              <a:rPr lang="zh-CN" altLang="en-US" dirty="0"/>
              <a:t>而且呢，由于部署的早退出点的数量比较多，如果进行调整，代价也比较高</a:t>
            </a:r>
          </a:p>
        </p:txBody>
      </p:sp>
      <p:sp>
        <p:nvSpPr>
          <p:cNvPr id="4" name="灯片编号占位符 3"/>
          <p:cNvSpPr>
            <a:spLocks noGrp="1"/>
          </p:cNvSpPr>
          <p:nvPr>
            <p:ph type="sldNum" sz="quarter" idx="5"/>
          </p:nvPr>
        </p:nvSpPr>
        <p:spPr/>
        <p:txBody>
          <a:bodyPr/>
          <a:lstStyle/>
          <a:p>
            <a:fld id="{E1867718-CD55-8442-A98A-4AB47C5338C0}" type="slidenum">
              <a:rPr lang="en-US" smtClean="0"/>
              <a:t>11</a:t>
            </a:fld>
            <a:endParaRPr lang="en-US"/>
          </a:p>
        </p:txBody>
      </p:sp>
    </p:spTree>
    <p:extLst>
      <p:ext uri="{BB962C8B-B14F-4D97-AF65-F5344CB8AC3E}">
        <p14:creationId xmlns:p14="http://schemas.microsoft.com/office/powerpoint/2010/main" val="5643312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这就引出了我们所要研究的问题</a:t>
            </a:r>
          </a:p>
        </p:txBody>
      </p:sp>
      <p:sp>
        <p:nvSpPr>
          <p:cNvPr id="4" name="灯片编号占位符 3"/>
          <p:cNvSpPr>
            <a:spLocks noGrp="1"/>
          </p:cNvSpPr>
          <p:nvPr>
            <p:ph type="sldNum" sz="quarter" idx="5"/>
          </p:nvPr>
        </p:nvSpPr>
        <p:spPr/>
        <p:txBody>
          <a:bodyPr/>
          <a:lstStyle/>
          <a:p>
            <a:fld id="{E1867718-CD55-8442-A98A-4AB47C5338C0}" type="slidenum">
              <a:rPr lang="en-US" smtClean="0"/>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sym typeface="+mn-ea"/>
              </a:rPr>
              <a:t>在我们没引进早退出模型前，我们只需要考虑吞吐量和时延的平衡，但是呢，没有一种平衡这两种指标的好方法， </a:t>
            </a:r>
            <a:endParaRPr lang="en-US" altLang="zh-CN" dirty="0">
              <a:sym typeface="+mn-ea"/>
            </a:endParaRPr>
          </a:p>
          <a:p>
            <a:pPr marL="0" indent="0">
              <a:buNone/>
            </a:pPr>
            <a:r>
              <a:rPr lang="zh-CN" altLang="en-US" dirty="0">
                <a:sym typeface="+mn-ea"/>
              </a:rPr>
              <a:t>所以我们引入了早退模型，需要部署额外的早退节点，但是这会造成精度的下降。所以我们需要解决现有早退模型的问题，</a:t>
            </a:r>
            <a:r>
              <a:rPr lang="zh-CN" altLang="en-US" sz="1200" b="0" dirty="0">
                <a:sym typeface="+mn-ea"/>
              </a:rPr>
              <a:t>第一个，</a:t>
            </a:r>
            <a:r>
              <a:rPr lang="en-US" altLang="zh-CN" sz="1200" b="0" dirty="0"/>
              <a:t> </a:t>
            </a:r>
            <a:r>
              <a:rPr lang="zh-CN" altLang="en-US" sz="1200" b="0" dirty="0"/>
              <a:t>如何获取早退模型的准确性，然后根据准确性结果进行参数调整，我们需要保证低时延、高精度、高吞吐</a:t>
            </a:r>
            <a:endParaRPr lang="en-US" altLang="zh-CN" sz="1200" b="0" dirty="0"/>
          </a:p>
          <a:p>
            <a:endParaRPr lang="zh-CN" altLang="en-US" dirty="0">
              <a:sym typeface="+mn-ea"/>
            </a:endParaRPr>
          </a:p>
        </p:txBody>
      </p:sp>
      <p:sp>
        <p:nvSpPr>
          <p:cNvPr id="4" name="灯片编号占位符 3"/>
          <p:cNvSpPr>
            <a:spLocks noGrp="1"/>
          </p:cNvSpPr>
          <p:nvPr>
            <p:ph type="sldNum" sz="quarter" idx="5"/>
          </p:nvPr>
        </p:nvSpPr>
        <p:spPr/>
        <p:txBody>
          <a:bodyPr/>
          <a:lstStyle/>
          <a:p>
            <a:fld id="{E1867718-CD55-8442-A98A-4AB47C5338C0}" type="slidenum">
              <a:rPr lang="en-US" smtClean="0"/>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dirty="0"/>
              <a:t>接下来我们来介绍本文提出的</a:t>
            </a:r>
            <a:r>
              <a:rPr lang="zh-CN" altLang="en-US" sz="1200" b="1" dirty="0"/>
              <a:t>Apparate</a:t>
            </a:r>
            <a:r>
              <a:rPr kumimoji="1" lang="zh-CN" altLang="en-US" sz="1200" b="1" dirty="0"/>
              <a:t>系统</a:t>
            </a:r>
            <a:r>
              <a:rPr kumimoji="1" lang="zh-CN" altLang="en-US" dirty="0"/>
              <a:t>的具体设计，</a:t>
            </a:r>
            <a:r>
              <a:rPr kumimoji="1" lang="zh-CN" altLang="en-US" dirty="0">
                <a:sym typeface="+mn-ea"/>
              </a:rPr>
              <a:t>通过上刚刚述的</a:t>
            </a:r>
            <a:r>
              <a:rPr kumimoji="1" lang="en-US" altLang="zh-CN" dirty="0">
                <a:sym typeface="+mn-ea"/>
              </a:rPr>
              <a:t>3</a:t>
            </a:r>
            <a:r>
              <a:rPr kumimoji="1" lang="zh-CN" altLang="en-US" dirty="0">
                <a:sym typeface="+mn-ea"/>
              </a:rPr>
              <a:t>个问题能够更好地理解该工作的设计</a:t>
            </a:r>
            <a:endParaRPr kumimoji="1" lang="zh-CN" altLang="en-US" dirty="0"/>
          </a:p>
        </p:txBody>
      </p:sp>
      <p:sp>
        <p:nvSpPr>
          <p:cNvPr id="4" name="灯片编号占位符 3"/>
          <p:cNvSpPr>
            <a:spLocks noGrp="1"/>
          </p:cNvSpPr>
          <p:nvPr>
            <p:ph type="sldNum" sz="quarter" idx="5"/>
          </p:nvPr>
        </p:nvSpPr>
        <p:spPr/>
        <p:txBody>
          <a:bodyPr/>
          <a:lstStyle/>
          <a:p>
            <a:fld id="{E1867718-CD55-8442-A98A-4AB47C5338C0}" type="slidenum">
              <a:rPr lang="en-US" smtClean="0"/>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zh-CN" altLang="en-US" dirty="0">
                <a:sym typeface="+mn-ea"/>
              </a:rPr>
              <a:t>如图我们可以看到，</a:t>
            </a:r>
            <a:r>
              <a:rPr lang="en-US" altLang="zh-CN" dirty="0" err="1">
                <a:sym typeface="+mn-ea"/>
              </a:rPr>
              <a:t>Apparate</a:t>
            </a:r>
            <a:r>
              <a:rPr lang="zh-CN" altLang="en-US" dirty="0">
                <a:sym typeface="+mn-ea"/>
              </a:rPr>
              <a:t>是一个端到端的系统、，</a:t>
            </a:r>
            <a:r>
              <a:rPr lang="zh-CN" altLang="en-US" dirty="0"/>
              <a:t>可</a:t>
            </a:r>
            <a:r>
              <a:rPr lang="zh-CN" altLang="en-US" dirty="0">
                <a:solidFill>
                  <a:srgbClr val="FF0000"/>
                </a:solidFill>
              </a:rPr>
              <a:t>自动</a:t>
            </a:r>
            <a:r>
              <a:rPr lang="zh-CN" altLang="en-US" dirty="0"/>
              <a:t>将早期退出集成到模型中，并在</a:t>
            </a:r>
            <a:r>
              <a:rPr lang="zh-CN" altLang="en-US" dirty="0">
                <a:solidFill>
                  <a:srgbClr val="FF0000"/>
                </a:solidFill>
              </a:rPr>
              <a:t>整个推理过程</a:t>
            </a:r>
            <a:r>
              <a:rPr lang="zh-CN" altLang="en-US" dirty="0"/>
              <a:t>中</a:t>
            </a:r>
            <a:r>
              <a:rPr lang="zh-CN" altLang="en-US" dirty="0">
                <a:solidFill>
                  <a:srgbClr val="FF0000"/>
                </a:solidFill>
              </a:rPr>
              <a:t>管理</a:t>
            </a:r>
            <a:r>
              <a:rPr lang="zh-CN" altLang="en-US" dirty="0"/>
              <a:t>其运行，其总体目标是</a:t>
            </a:r>
            <a:r>
              <a:rPr lang="zh-CN" altLang="en-US" dirty="0">
                <a:solidFill>
                  <a:srgbClr val="FF0000"/>
                </a:solidFill>
              </a:rPr>
              <a:t>优化每次请求的延迟时间</a:t>
            </a:r>
            <a:r>
              <a:rPr lang="zh-CN" altLang="en-US" dirty="0"/>
              <a:t>，同时</a:t>
            </a:r>
            <a:r>
              <a:rPr lang="zh-CN" altLang="en-US" dirty="0">
                <a:solidFill>
                  <a:srgbClr val="FF0000"/>
                </a:solidFill>
              </a:rPr>
              <a:t>遵守严格的精度限制和吞吐量目标。 系统运行主要分为两个阶段，</a:t>
            </a:r>
            <a:endParaRPr lang="en-US" altLang="zh-CN" dirty="0"/>
          </a:p>
          <a:p>
            <a:pPr algn="just"/>
            <a:endParaRPr lang="en-US" altLang="zh-CN" dirty="0"/>
          </a:p>
          <a:p>
            <a:endParaRPr lang="zh-CN" altLang="en-US" dirty="0">
              <a:sym typeface="+mn-ea"/>
            </a:endParaRPr>
          </a:p>
        </p:txBody>
      </p:sp>
      <p:sp>
        <p:nvSpPr>
          <p:cNvPr id="4" name="灯片编号占位符 3"/>
          <p:cNvSpPr>
            <a:spLocks noGrp="1"/>
          </p:cNvSpPr>
          <p:nvPr>
            <p:ph type="sldNum" sz="quarter" idx="5"/>
          </p:nvPr>
        </p:nvSpPr>
        <p:spPr/>
        <p:txBody>
          <a:bodyPr/>
          <a:lstStyle/>
          <a:p>
            <a:fld id="{E1867718-CD55-8442-A98A-4AB47C5338C0}" type="slidenum">
              <a:rPr lang="en-US" smtClean="0"/>
              <a:t>15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我们对比一下早期退出模型和</a:t>
            </a:r>
            <a:r>
              <a:rPr lang="en-US" altLang="zh-CN" dirty="0" err="1"/>
              <a:t>Apparate</a:t>
            </a:r>
            <a:r>
              <a:rPr lang="zh-CN" altLang="en-US" dirty="0"/>
              <a:t>系统</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E1867718-CD55-8442-A98A-4AB47C5338C0}" type="slidenum">
              <a:rPr lang="en-US" smtClean="0"/>
              <a:t>16</a:t>
            </a:fld>
            <a:endParaRPr lang="en-US"/>
          </a:p>
        </p:txBody>
      </p:sp>
    </p:spTree>
    <p:extLst>
      <p:ext uri="{BB962C8B-B14F-4D97-AF65-F5344CB8AC3E}">
        <p14:creationId xmlns:p14="http://schemas.microsoft.com/office/powerpoint/2010/main" val="191588011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首先，我们先介绍一下早退模型的准备</a:t>
            </a:r>
            <a:endParaRPr lang="en-US" altLang="zh-CN" dirty="0"/>
          </a:p>
          <a:p>
            <a:r>
              <a:rPr lang="zh-CN" altLang="en-US" dirty="0"/>
              <a:t>针对早退出点的选择，我们会选择割点的位置。</a:t>
            </a:r>
            <a:endParaRPr lang="en-US" altLang="zh-CN" dirty="0"/>
          </a:p>
          <a:p>
            <a:r>
              <a:rPr lang="zh-CN" altLang="en-US" dirty="0"/>
              <a:t>割点的特点在于，如果去除割点，该模型的计算图将分割成两个或多个不相连的子图          </a:t>
            </a:r>
            <a:r>
              <a:rPr lang="en-US" altLang="zh-CN" dirty="0"/>
              <a:t>.</a:t>
            </a:r>
            <a:r>
              <a:rPr lang="zh-CN" altLang="en-US" dirty="0"/>
              <a:t>而且我们会在区块间进行部署，而不是在块内进行部署，</a:t>
            </a:r>
            <a:endParaRPr lang="en-US" altLang="zh-CN" dirty="0"/>
          </a:p>
          <a:p>
            <a:r>
              <a:rPr lang="zh-CN" altLang="en-US" dirty="0"/>
              <a:t>我们来看这三张图，这三张图是不同模型，不同模型的区块不同，我们会区分不同的区块来进行部署</a:t>
            </a:r>
            <a:endParaRPr lang="en-US" altLang="zh-CN" dirty="0"/>
          </a:p>
          <a:p>
            <a:endParaRPr lang="en-US" altLang="zh-CN" dirty="0"/>
          </a:p>
          <a:p>
            <a:r>
              <a:rPr lang="zh-CN" altLang="en-US" dirty="0"/>
              <a:t>这样可以避免提前退出节点</a:t>
            </a:r>
            <a:r>
              <a:rPr lang="en-US" altLang="zh-CN" dirty="0"/>
              <a:t>Ramp</a:t>
            </a:r>
            <a:r>
              <a:rPr lang="zh-CN" altLang="en-US" dirty="0"/>
              <a:t>根据部分数据做出决策</a:t>
            </a:r>
            <a:endParaRPr lang="en-US" altLang="zh-CN" dirty="0"/>
          </a:p>
          <a:p>
            <a:r>
              <a:rPr lang="zh-CN" altLang="en-US" dirty="0"/>
              <a:t>因此，将提前退出节点放置在这些位置可以充分利用模型的中间层信息，确保这些节点</a:t>
            </a:r>
            <a:r>
              <a:rPr lang="en-US" altLang="zh-CN" dirty="0"/>
              <a:t> </a:t>
            </a:r>
            <a:r>
              <a:rPr lang="zh-CN" altLang="en-US" dirty="0"/>
              <a:t>能够基于更完整的数据流进行预测，从而提高预测的准确性</a:t>
            </a:r>
            <a:endParaRPr lang="en-US" altLang="zh-CN" dirty="0"/>
          </a:p>
          <a:p>
            <a:endParaRPr lang="zh-CN" altLang="en-US" dirty="0">
              <a:sym typeface="+mn-ea"/>
            </a:endParaRPr>
          </a:p>
        </p:txBody>
      </p:sp>
      <p:sp>
        <p:nvSpPr>
          <p:cNvPr id="4" name="灯片编号占位符 3"/>
          <p:cNvSpPr>
            <a:spLocks noGrp="1"/>
          </p:cNvSpPr>
          <p:nvPr>
            <p:ph type="sldNum" sz="quarter" idx="5"/>
          </p:nvPr>
        </p:nvSpPr>
        <p:spPr/>
        <p:txBody>
          <a:bodyPr/>
          <a:lstStyle/>
          <a:p>
            <a:fld id="{E1867718-CD55-8442-A98A-4AB47C5338C0}" type="slidenum">
              <a:rPr lang="en-US" smtClean="0"/>
              <a:t>17</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这张图是一个图像分类的神经网络，我们用这来讲解一下退出节点的结构。首先呢，退出节点的输出格式需要和输出层的结果一样，比方说到这层的数据是这样， 那我们可以先部署一个池化层在这个退出节点上对数据进行压缩获得想要的输出格式，然后再部署全连接层获得最终的计算结果。</a:t>
            </a:r>
            <a:endParaRPr lang="en-US" altLang="zh-CN" dirty="0">
              <a:sym typeface="+mn-ea"/>
            </a:endParaRPr>
          </a:p>
          <a:p>
            <a:endParaRPr lang="en-US" altLang="zh-CN" dirty="0">
              <a:sym typeface="+mn-ea"/>
            </a:endParaRPr>
          </a:p>
          <a:p>
            <a:r>
              <a:rPr lang="zh-CN" altLang="en-US" dirty="0">
                <a:sym typeface="+mn-ea"/>
              </a:rPr>
              <a:t>而且，退出节点是有计算时延要求的，我们看这张图，因为退出节点可以由</a:t>
            </a:r>
            <a:r>
              <a:rPr lang="zh-CN" altLang="en-US" dirty="0"/>
              <a:t>任意层和计算组成，比如</a:t>
            </a:r>
            <a:r>
              <a:rPr lang="zh-CN" altLang="en-US" sz="1200" dirty="0"/>
              <a:t>卷积层、汇聚层、全连接层，  这些层组成的退出节点如果产生的计算时延</a:t>
            </a:r>
            <a:r>
              <a:rPr lang="en-US" altLang="zh-CN" sz="1200" dirty="0"/>
              <a:t>Latency1 </a:t>
            </a:r>
            <a:r>
              <a:rPr lang="zh-CN" altLang="en-US" sz="1200" dirty="0"/>
              <a:t>大于 因为它提前退出获得的节省时延</a:t>
            </a:r>
            <a:r>
              <a:rPr lang="en-US" altLang="zh-CN" sz="1200" dirty="0"/>
              <a:t>latency2</a:t>
            </a:r>
            <a:r>
              <a:rPr lang="zh-CN" altLang="en-US" sz="1200" dirty="0"/>
              <a:t>，那这个早退节点就没有存在的意义了</a:t>
            </a:r>
            <a:endParaRPr lang="en-US" altLang="zh-CN" sz="1200" dirty="0"/>
          </a:p>
          <a:p>
            <a:endParaRPr lang="en-US" altLang="zh-CN" dirty="0">
              <a:sym typeface="+mn-ea"/>
            </a:endParaRPr>
          </a:p>
          <a:p>
            <a:endParaRPr lang="zh-CN" altLang="en-US" dirty="0">
              <a:sym typeface="+mn-ea"/>
            </a:endParaRPr>
          </a:p>
        </p:txBody>
      </p:sp>
      <p:sp>
        <p:nvSpPr>
          <p:cNvPr id="4" name="灯片编号占位符 3"/>
          <p:cNvSpPr>
            <a:spLocks noGrp="1"/>
          </p:cNvSpPr>
          <p:nvPr>
            <p:ph type="sldNum" sz="quarter" idx="5"/>
          </p:nvPr>
        </p:nvSpPr>
        <p:spPr/>
        <p:txBody>
          <a:bodyPr/>
          <a:lstStyle/>
          <a:p>
            <a:fld id="{E1867718-CD55-8442-A98A-4AB47C5338C0}" type="slidenum">
              <a:rPr lang="en-US" smtClean="0"/>
              <a:t>18</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dirty="0"/>
              <a:t>然后我们介绍一下如何训练退出节点部署模型</a:t>
            </a:r>
            <a:endParaRPr lang="en-US" altLang="zh-CN" sz="1200"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b="0"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将初始退出概率设置为 </a:t>
            </a:r>
            <a:r>
              <a:rPr lang="en-US" altLang="zh-CN" dirty="0"/>
              <a:t>0 </a:t>
            </a:r>
            <a:r>
              <a:rPr lang="zh-CN" altLang="en-US" dirty="0"/>
              <a:t>的原因是为了确保在部署初期不会因为不成熟的退出决策而影响模型的准确性</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初始的 </a:t>
            </a:r>
            <a:r>
              <a:rPr lang="en-US" altLang="zh-CN" dirty="0"/>
              <a:t>0 </a:t>
            </a:r>
            <a:r>
              <a:rPr lang="zh-CN" altLang="en-US" dirty="0"/>
              <a:t>退出概率意味着所有输入在推理时都将完整地通过模型，这样可以在开始时观察和记录各个出口的表现而不会出现精度下降的问题。</a:t>
            </a:r>
            <a:endParaRPr lang="zh-CN" altLang="en-US" sz="1200" b="0" dirty="0"/>
          </a:p>
        </p:txBody>
      </p:sp>
      <p:sp>
        <p:nvSpPr>
          <p:cNvPr id="4" name="灯片编号占位符 3"/>
          <p:cNvSpPr>
            <a:spLocks noGrp="1"/>
          </p:cNvSpPr>
          <p:nvPr>
            <p:ph type="sldNum" sz="quarter" idx="5"/>
          </p:nvPr>
        </p:nvSpPr>
        <p:spPr/>
        <p:txBody>
          <a:bodyPr/>
          <a:lstStyle/>
          <a:p>
            <a:fld id="{E1867718-CD55-8442-A98A-4AB47C5338C0}" type="slidenum">
              <a:rPr lang="en-US" smtClean="0"/>
              <a:t>19</a:t>
            </a:fld>
            <a:endParaRPr lang="en-US"/>
          </a:p>
        </p:txBody>
      </p:sp>
    </p:spTree>
    <p:extLst>
      <p:ext uri="{BB962C8B-B14F-4D97-AF65-F5344CB8AC3E}">
        <p14:creationId xmlns:p14="http://schemas.microsoft.com/office/powerpoint/2010/main" val="12603579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今天的分享分为</a:t>
            </a:r>
            <a:r>
              <a:rPr kumimoji="1" lang="en-US" altLang="zh-CN" dirty="0"/>
              <a:t>5</a:t>
            </a:r>
            <a:r>
              <a:rPr kumimoji="1" lang="zh-CN" altLang="en-US" dirty="0"/>
              <a:t>个部分</a:t>
            </a:r>
          </a:p>
        </p:txBody>
      </p:sp>
      <p:sp>
        <p:nvSpPr>
          <p:cNvPr id="4" name="灯片编号占位符 3"/>
          <p:cNvSpPr>
            <a:spLocks noGrp="1"/>
          </p:cNvSpPr>
          <p:nvPr>
            <p:ph type="sldNum" sz="quarter" idx="5"/>
          </p:nvPr>
        </p:nvSpPr>
        <p:spPr/>
        <p:txBody>
          <a:bodyPr/>
          <a:lstStyle/>
          <a:p>
            <a:fld id="{E1867718-CD55-8442-A98A-4AB47C5338C0}" type="slidenum">
              <a:rPr lang="en-US" smtClean="0"/>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接着，我们来看一下</a:t>
            </a:r>
            <a:r>
              <a:rPr lang="en-US" altLang="zh-CN" dirty="0" err="1"/>
              <a:t>Apparate</a:t>
            </a:r>
            <a:r>
              <a:rPr lang="zh-CN" altLang="en-US" dirty="0"/>
              <a:t>是如何进行精度调整的，我们通过将早期退出的结果与全模型结果进行对比，获取当前采样的准确度，</a:t>
            </a:r>
          </a:p>
        </p:txBody>
      </p:sp>
      <p:sp>
        <p:nvSpPr>
          <p:cNvPr id="4" name="灯片编号占位符 3"/>
          <p:cNvSpPr>
            <a:spLocks noGrp="1"/>
          </p:cNvSpPr>
          <p:nvPr>
            <p:ph type="sldNum" sz="quarter" idx="5"/>
          </p:nvPr>
        </p:nvSpPr>
        <p:spPr/>
        <p:txBody>
          <a:bodyPr/>
          <a:lstStyle/>
          <a:p>
            <a:fld id="{E1867718-CD55-8442-A98A-4AB47C5338C0}" type="slidenum">
              <a:rPr lang="en-US" smtClean="0"/>
              <a:t>20</a:t>
            </a:fld>
            <a:endParaRPr lang="en-US"/>
          </a:p>
        </p:txBody>
      </p:sp>
    </p:spTree>
    <p:extLst>
      <p:ext uri="{BB962C8B-B14F-4D97-AF65-F5344CB8AC3E}">
        <p14:creationId xmlns:p14="http://schemas.microsoft.com/office/powerpoint/2010/main" val="370132899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和刚刚一样，我们用</a:t>
            </a:r>
            <a:r>
              <a:rPr lang="en-US" altLang="zh-CN" dirty="0"/>
              <a:t>x </a:t>
            </a:r>
            <a:r>
              <a:rPr lang="zh-CN" altLang="en-US" dirty="0"/>
              <a:t>表示在这层早退出点提前退出的容易程度 （</a:t>
            </a:r>
            <a:r>
              <a:rPr lang="en-US" altLang="zh-CN" dirty="0"/>
              <a:t>0 &lt;=  x &lt;= 1</a:t>
            </a:r>
            <a:r>
              <a:rPr lang="zh-CN" altLang="en-US" dirty="0"/>
              <a:t>）</a:t>
            </a:r>
            <a:endParaRPr lang="en-US" altLang="zh-CN" dirty="0"/>
          </a:p>
          <a:p>
            <a:br>
              <a:rPr lang="en-US" altLang="zh-CN" dirty="0"/>
            </a:br>
            <a:r>
              <a:rPr lang="zh-CN" altLang="en-US" dirty="0"/>
              <a:t>这意味着可以确定一个阈值边界，在该边界内保证了足够的准确率，同时最大化延迟节省。这个边界帮助筛选出可能的阈值组合，避免无效搜索。</a:t>
            </a:r>
            <a:endParaRPr lang="en-US" altLang="zh-CN" dirty="0"/>
          </a:p>
          <a:p>
            <a:r>
              <a:rPr lang="zh-CN" altLang="en-US" dirty="0"/>
              <a:t>每当一个步长增加导致准确率违例时，该</a:t>
            </a:r>
            <a:r>
              <a:rPr lang="en-US" altLang="zh-CN" dirty="0"/>
              <a:t>Ramp</a:t>
            </a:r>
            <a:r>
              <a:rPr lang="zh-CN" altLang="en-US" dirty="0"/>
              <a:t>的步长减半，从而在更精细的粒度上接近边界。</a:t>
            </a:r>
            <a:endParaRPr lang="en-US" altLang="zh-CN" dirty="0"/>
          </a:p>
          <a:p>
            <a:r>
              <a:rPr lang="zh-CN" altLang="en-US" dirty="0"/>
              <a:t>反之，如果某个</a:t>
            </a:r>
            <a:r>
              <a:rPr lang="en-US" altLang="zh-CN" dirty="0"/>
              <a:t>Ramp</a:t>
            </a:r>
            <a:r>
              <a:rPr lang="zh-CN" altLang="en-US" dirty="0"/>
              <a:t>的阈值调整表现出良好的效果（即延迟节省显著增加且准确率仍然满足要求），则将该</a:t>
            </a:r>
            <a:r>
              <a:rPr lang="en-US" altLang="zh-CN" dirty="0"/>
              <a:t>Ramp</a:t>
            </a:r>
            <a:r>
              <a:rPr lang="zh-CN" altLang="en-US" dirty="0"/>
              <a:t>的步长加倍，以加速探索。</a:t>
            </a:r>
            <a:endParaRPr lang="en-US" altLang="zh-CN" dirty="0"/>
          </a:p>
          <a:p>
            <a:r>
              <a:rPr lang="zh-CN" altLang="en-US" dirty="0"/>
              <a:t>当再也无法增加阈值而不导致准确率违例时，迭代过程停止。</a:t>
            </a:r>
          </a:p>
        </p:txBody>
      </p:sp>
      <p:sp>
        <p:nvSpPr>
          <p:cNvPr id="4" name="灯片编号占位符 3"/>
          <p:cNvSpPr>
            <a:spLocks noGrp="1"/>
          </p:cNvSpPr>
          <p:nvPr>
            <p:ph type="sldNum" sz="quarter" idx="5"/>
          </p:nvPr>
        </p:nvSpPr>
        <p:spPr/>
        <p:txBody>
          <a:bodyPr/>
          <a:lstStyle/>
          <a:p>
            <a:fld id="{E1867718-CD55-8442-A98A-4AB47C5338C0}" type="slidenum">
              <a:rPr lang="en-US" smtClean="0"/>
              <a:t>21</a:t>
            </a:fld>
            <a:endParaRPr lang="en-US"/>
          </a:p>
        </p:txBody>
      </p:sp>
    </p:spTree>
    <p:extLst>
      <p:ext uri="{BB962C8B-B14F-4D97-AF65-F5344CB8AC3E}">
        <p14:creationId xmlns:p14="http://schemas.microsoft.com/office/powerpoint/2010/main" val="80810684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sym typeface="+mn-ea"/>
              </a:rPr>
              <a:t>综上所述，可以通过加强数据的偏移性来实现特征的稀疏性，使数据中的信息主要集中在数据的少部分特征中。这样就可以将少部分具有集中信息的特征在本地计算，而将剩余的大部分稀疏的特征经过压缩传输至云端进行进行远程的推理。</a:t>
            </a:r>
          </a:p>
          <a:p>
            <a:r>
              <a:rPr lang="zh-CN" altLang="en-US" dirty="0">
                <a:sym typeface="+mn-ea"/>
              </a:rPr>
              <a:t>通过这种方式能够降低运算的复杂度，同时提高实时性</a:t>
            </a:r>
          </a:p>
        </p:txBody>
      </p:sp>
      <p:sp>
        <p:nvSpPr>
          <p:cNvPr id="4" name="灯片编号占位符 3"/>
          <p:cNvSpPr>
            <a:spLocks noGrp="1"/>
          </p:cNvSpPr>
          <p:nvPr>
            <p:ph type="sldNum" sz="quarter" idx="5"/>
          </p:nvPr>
        </p:nvSpPr>
        <p:spPr/>
        <p:txBody>
          <a:bodyPr/>
          <a:lstStyle/>
          <a:p>
            <a:fld id="{E1867718-CD55-8442-A98A-4AB47C5338C0}" type="slidenum">
              <a:rPr lang="en-US" smtClean="0"/>
              <a:t>22</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当然，</a:t>
            </a:r>
            <a:r>
              <a:rPr lang="en-US" altLang="zh-CN" dirty="0" err="1"/>
              <a:t>apparate</a:t>
            </a:r>
            <a:r>
              <a:rPr lang="zh-CN" altLang="en-US" dirty="0"/>
              <a:t>也支持生成式模型，生成式模型中生成每一个</a:t>
            </a:r>
            <a:r>
              <a:rPr lang="en-US" altLang="zh-CN" dirty="0"/>
              <a:t>token</a:t>
            </a:r>
            <a:r>
              <a:rPr lang="zh-CN" altLang="en-US" dirty="0"/>
              <a:t>都会依赖于前一个</a:t>
            </a:r>
            <a:r>
              <a:rPr lang="en-US" altLang="zh-CN" dirty="0"/>
              <a:t>token</a:t>
            </a:r>
            <a:r>
              <a:rPr lang="zh-CN" altLang="en-US" dirty="0"/>
              <a:t>的信息，这导致模型的推理是顺序进行的，</a:t>
            </a:r>
          </a:p>
        </p:txBody>
      </p:sp>
      <p:sp>
        <p:nvSpPr>
          <p:cNvPr id="4" name="灯片编号占位符 3"/>
          <p:cNvSpPr>
            <a:spLocks noGrp="1"/>
          </p:cNvSpPr>
          <p:nvPr>
            <p:ph type="sldNum" sz="quarter" idx="5"/>
          </p:nvPr>
        </p:nvSpPr>
        <p:spPr/>
        <p:txBody>
          <a:bodyPr/>
          <a:lstStyle/>
          <a:p>
            <a:fld id="{E1867718-CD55-8442-A98A-4AB47C5338C0}" type="slidenum">
              <a:rPr lang="en-US" smtClean="0"/>
              <a:t>24</a:t>
            </a:fld>
            <a:endParaRPr lang="en-US"/>
          </a:p>
        </p:txBody>
      </p:sp>
    </p:spTree>
    <p:extLst>
      <p:ext uri="{BB962C8B-B14F-4D97-AF65-F5344CB8AC3E}">
        <p14:creationId xmlns:p14="http://schemas.microsoft.com/office/powerpoint/2010/main" val="422544487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E1867718-CD55-8442-A98A-4AB47C5338C0}" type="slidenum">
              <a:rPr lang="en-US" smtClean="0"/>
              <a:t>25</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1867718-CD55-8442-A98A-4AB47C5338C0}" type="slidenum">
              <a:rPr lang="en-US" smtClean="0"/>
              <a:t>26</a:t>
            </a:fld>
            <a:endParaRPr lang="en-US"/>
          </a:p>
        </p:txBody>
      </p:sp>
    </p:spTree>
    <p:extLst>
      <p:ext uri="{BB962C8B-B14F-4D97-AF65-F5344CB8AC3E}">
        <p14:creationId xmlns:p14="http://schemas.microsoft.com/office/powerpoint/2010/main" val="363265519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Y</a:t>
            </a:r>
            <a:r>
              <a:rPr lang="zh-CN" altLang="en-US" dirty="0"/>
              <a:t>轴表示的是中位延迟的减少百分比（</a:t>
            </a:r>
            <a:r>
              <a:rPr lang="en-US" altLang="zh-CN" dirty="0"/>
              <a:t>Median Latency Wins vs. Vanilla</a:t>
            </a:r>
            <a:r>
              <a:rPr lang="zh-CN" altLang="en-US" dirty="0"/>
              <a:t>），即相较于原始模型</a:t>
            </a:r>
            <a:endParaRPr lang="en-US" altLang="zh-CN" dirty="0"/>
          </a:p>
          <a:p>
            <a:r>
              <a:rPr lang="en-US" altLang="zh-CN" dirty="0"/>
              <a:t>X</a:t>
            </a:r>
            <a:r>
              <a:rPr lang="zh-CN" altLang="en-US" dirty="0"/>
              <a:t>轴列出了多个不同的 </a:t>
            </a:r>
            <a:r>
              <a:rPr lang="en-US" altLang="zh-CN" dirty="0"/>
              <a:t>CV </a:t>
            </a:r>
            <a:r>
              <a:rPr lang="zh-CN" altLang="en-US" dirty="0"/>
              <a:t>模型</a:t>
            </a:r>
            <a:endParaRPr lang="en-US" altLang="zh-CN" dirty="0"/>
          </a:p>
          <a:p>
            <a:r>
              <a:rPr lang="zh-CN" altLang="en-US" dirty="0"/>
              <a:t>比较 </a:t>
            </a:r>
            <a:r>
              <a:rPr lang="en-US" altLang="zh-CN" dirty="0"/>
              <a:t>Apparate </a:t>
            </a:r>
            <a:r>
              <a:rPr lang="zh-CN" altLang="en-US" dirty="0"/>
              <a:t>与原始模型（</a:t>
            </a:r>
            <a:r>
              <a:rPr lang="en-US" altLang="zh-CN" dirty="0"/>
              <a:t>vanilla</a:t>
            </a:r>
            <a:r>
              <a:rPr lang="zh-CN" altLang="en-US" dirty="0"/>
              <a:t>）和最优退出（</a:t>
            </a:r>
            <a:r>
              <a:rPr lang="en-US" altLang="zh-CN" dirty="0"/>
              <a:t>optimal exiting</a:t>
            </a:r>
            <a:r>
              <a:rPr lang="zh-CN" altLang="en-US" dirty="0"/>
              <a:t>）在不同工作负载下的中位延迟降低效果。</a:t>
            </a:r>
            <a:endParaRPr lang="en-US" altLang="zh-CN" dirty="0"/>
          </a:p>
          <a:p>
            <a:r>
              <a:rPr lang="zh-CN" altLang="en-US" dirty="0"/>
              <a:t>图中显示了 </a:t>
            </a:r>
            <a:r>
              <a:rPr lang="en-US" altLang="zh-CN" dirty="0"/>
              <a:t>Apparate </a:t>
            </a:r>
            <a:r>
              <a:rPr lang="zh-CN" altLang="en-US" dirty="0"/>
              <a:t>在 </a:t>
            </a:r>
            <a:r>
              <a:rPr lang="en-US" altLang="zh-CN" dirty="0"/>
              <a:t>CV </a:t>
            </a:r>
            <a:r>
              <a:rPr lang="zh-CN" altLang="en-US" dirty="0"/>
              <a:t>工作负载中的中位延迟减少（</a:t>
            </a:r>
            <a:r>
              <a:rPr lang="en-US" altLang="zh-CN" dirty="0"/>
              <a:t>40.5% - 91.5%</a:t>
            </a:r>
            <a:r>
              <a:rPr lang="zh-CN" altLang="en-US" dirty="0"/>
              <a:t>），表明其显著优于原始模型，同时接近理论上的最优退出。</a:t>
            </a:r>
            <a:endParaRPr lang="en-US" altLang="zh-CN" dirty="0"/>
          </a:p>
          <a:p>
            <a:r>
              <a:rPr lang="zh-CN" altLang="en-US" dirty="0"/>
              <a:t>离线最优退出策略（</a:t>
            </a:r>
            <a:r>
              <a:rPr lang="en-US" altLang="zh-CN" dirty="0"/>
              <a:t>Offline Opt.</a:t>
            </a:r>
            <a:r>
              <a:rPr lang="zh-CN" altLang="en-US" dirty="0"/>
              <a:t>）柱状条显示了理论上的最佳延迟优化效果，因为它可以预知所有数据并提前选择最佳退出点。尽管离线最优退出策略的延迟优化效果稍高，但由于其不可在实际应用中实现，因此 </a:t>
            </a:r>
            <a:r>
              <a:rPr lang="en-US" altLang="zh-CN" dirty="0"/>
              <a:t>Online Opt. </a:t>
            </a:r>
            <a:r>
              <a:rPr lang="zh-CN" altLang="en-US" dirty="0"/>
              <a:t>更能体现 </a:t>
            </a:r>
            <a:r>
              <a:rPr lang="en-US" altLang="zh-CN" dirty="0"/>
              <a:t>Apparate </a:t>
            </a:r>
            <a:r>
              <a:rPr lang="zh-CN" altLang="en-US" dirty="0"/>
              <a:t>的性能接近度。</a:t>
            </a:r>
          </a:p>
        </p:txBody>
      </p:sp>
      <p:sp>
        <p:nvSpPr>
          <p:cNvPr id="4" name="灯片编号占位符 3"/>
          <p:cNvSpPr>
            <a:spLocks noGrp="1"/>
          </p:cNvSpPr>
          <p:nvPr>
            <p:ph type="sldNum" sz="quarter" idx="5"/>
          </p:nvPr>
        </p:nvSpPr>
        <p:spPr/>
        <p:txBody>
          <a:bodyPr/>
          <a:lstStyle/>
          <a:p>
            <a:fld id="{E1867718-CD55-8442-A98A-4AB47C5338C0}" type="slidenum">
              <a:rPr lang="en-US" smtClean="0"/>
              <a:t>27</a:t>
            </a:fld>
            <a:endParaRPr lang="en-US"/>
          </a:p>
        </p:txBody>
      </p:sp>
    </p:spTree>
    <p:extLst>
      <p:ext uri="{BB962C8B-B14F-4D97-AF65-F5344CB8AC3E}">
        <p14:creationId xmlns:p14="http://schemas.microsoft.com/office/powerpoint/2010/main" val="224835773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TPT</a:t>
            </a:r>
            <a:r>
              <a:rPr lang="zh-CN" altLang="en-US" dirty="0"/>
              <a:t>： </a:t>
            </a:r>
            <a:r>
              <a:rPr lang="en-US" altLang="zh-CN" dirty="0"/>
              <a:t>Time-per-token</a:t>
            </a:r>
            <a:endParaRPr lang="zh-CN" altLang="en-US" dirty="0"/>
          </a:p>
        </p:txBody>
      </p:sp>
      <p:sp>
        <p:nvSpPr>
          <p:cNvPr id="4" name="灯片编号占位符 3"/>
          <p:cNvSpPr>
            <a:spLocks noGrp="1"/>
          </p:cNvSpPr>
          <p:nvPr>
            <p:ph type="sldNum" sz="quarter" idx="5"/>
          </p:nvPr>
        </p:nvSpPr>
        <p:spPr/>
        <p:txBody>
          <a:bodyPr/>
          <a:lstStyle/>
          <a:p>
            <a:fld id="{E1867718-CD55-8442-A98A-4AB47C5338C0}" type="slidenum">
              <a:rPr lang="en-US" smtClean="0"/>
              <a:t>28</a:t>
            </a:fld>
            <a:endParaRPr lang="en-US"/>
          </a:p>
        </p:txBody>
      </p:sp>
    </p:spTree>
    <p:extLst>
      <p:ext uri="{BB962C8B-B14F-4D97-AF65-F5344CB8AC3E}">
        <p14:creationId xmlns:p14="http://schemas.microsoft.com/office/powerpoint/2010/main" val="149430571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最后，本文也对一些影响性能的指标进行了基准测试， 在允许的准确度损失精度提高的情况下，节省的时延也在提高。</a:t>
            </a:r>
            <a:endParaRPr lang="en-US" altLang="zh-CN" dirty="0"/>
          </a:p>
          <a:p>
            <a:r>
              <a:rPr lang="zh-CN" altLang="en-US" dirty="0"/>
              <a:t>同样，针对不同的推理框架，本文分别选取了</a:t>
            </a:r>
            <a:r>
              <a:rPr lang="en-US" altLang="zh-CN" dirty="0"/>
              <a:t>Clockwork</a:t>
            </a:r>
            <a:r>
              <a:rPr lang="zh-CN" altLang="en-US" dirty="0"/>
              <a:t>以及 </a:t>
            </a:r>
            <a:r>
              <a:rPr lang="en-US" altLang="zh-CN" dirty="0"/>
              <a:t>TensorFlow-serve</a:t>
            </a:r>
            <a:r>
              <a:rPr lang="zh-CN" altLang="en-US" dirty="0"/>
              <a:t>进行了实验，对比了两种时延差异</a:t>
            </a:r>
            <a:endParaRPr lang="en-US" altLang="zh-CN" dirty="0"/>
          </a:p>
          <a:p>
            <a:endParaRPr lang="en-US" altLang="zh-CN" dirty="0"/>
          </a:p>
          <a:p>
            <a:r>
              <a:rPr lang="zh-CN" altLang="en-US" dirty="0"/>
              <a:t>然后针对了退出点数量的变动，可以看到退出点数量越多，时延降低越大</a:t>
            </a:r>
            <a:endParaRPr lang="en-US" altLang="zh-CN" dirty="0"/>
          </a:p>
          <a:p>
            <a:r>
              <a:rPr lang="zh-CN" altLang="en-US" dirty="0"/>
              <a:t>这张图是选用了贪心和网格搜索算法的时延运行时间对比差异，贪心的运行时间最多快了</a:t>
            </a:r>
            <a:r>
              <a:rPr lang="en-US" altLang="zh-CN" dirty="0"/>
              <a:t>3</a:t>
            </a:r>
            <a:r>
              <a:rPr lang="zh-CN" altLang="en-US" dirty="0"/>
              <a:t>个数量级，然后性能差异并不大</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E1867718-CD55-8442-A98A-4AB47C5338C0}" type="slidenum">
              <a:rPr lang="en-US" smtClean="0"/>
              <a:t>29</a:t>
            </a:fld>
            <a:endParaRPr lang="en-US"/>
          </a:p>
        </p:txBody>
      </p:sp>
    </p:spTree>
    <p:extLst>
      <p:ext uri="{BB962C8B-B14F-4D97-AF65-F5344CB8AC3E}">
        <p14:creationId xmlns:p14="http://schemas.microsoft.com/office/powerpoint/2010/main" val="278168141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sym typeface="+mn-ea"/>
              </a:rPr>
              <a:t>最后，我们总结一下</a:t>
            </a:r>
            <a:r>
              <a:rPr lang="en-US" altLang="zh-CN" dirty="0" err="1">
                <a:sym typeface="+mn-ea"/>
              </a:rPr>
              <a:t>Apparate</a:t>
            </a:r>
            <a:r>
              <a:rPr lang="zh-CN" altLang="en-US" dirty="0">
                <a:sym typeface="+mn-ea"/>
              </a:rPr>
              <a:t>所做的工作</a:t>
            </a:r>
            <a:endParaRPr kumimoji="1" lang="zh-CN" altLang="en-US" dirty="0"/>
          </a:p>
        </p:txBody>
      </p:sp>
      <p:sp>
        <p:nvSpPr>
          <p:cNvPr id="4" name="灯片编号占位符 3"/>
          <p:cNvSpPr>
            <a:spLocks noGrp="1"/>
          </p:cNvSpPr>
          <p:nvPr>
            <p:ph type="sldNum" sz="quarter" idx="5"/>
          </p:nvPr>
        </p:nvSpPr>
        <p:spPr/>
        <p:txBody>
          <a:bodyPr/>
          <a:lstStyle/>
          <a:p>
            <a:fld id="{E1867718-CD55-8442-A98A-4AB47C5338C0}" type="slidenum">
              <a:rPr lang="en-US" smtClean="0"/>
              <a:t>30</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首先来介绍一下研究背景</a:t>
            </a:r>
          </a:p>
        </p:txBody>
      </p:sp>
      <p:sp>
        <p:nvSpPr>
          <p:cNvPr id="4" name="灯片编号占位符 3"/>
          <p:cNvSpPr>
            <a:spLocks noGrp="1"/>
          </p:cNvSpPr>
          <p:nvPr>
            <p:ph type="sldNum" sz="quarter" idx="5"/>
          </p:nvPr>
        </p:nvSpPr>
        <p:spPr/>
        <p:txBody>
          <a:bodyPr/>
          <a:lstStyle/>
          <a:p>
            <a:fld id="{E1867718-CD55-8442-A98A-4AB47C5338C0}" type="slidenum">
              <a:rPr lang="en-US" smtClean="0"/>
              <a:t>3</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sym typeface="+mn-ea"/>
              </a:rPr>
              <a:t>区别于传统的早退出模型，</a:t>
            </a:r>
            <a:r>
              <a:rPr lang="en-US" altLang="zh-CN" dirty="0" err="1">
                <a:sym typeface="+mn-ea"/>
              </a:rPr>
              <a:t>Apparate</a:t>
            </a:r>
            <a:r>
              <a:rPr lang="zh-CN" altLang="en-US" dirty="0">
                <a:sym typeface="+mn-ea"/>
              </a:rPr>
              <a:t>没有选择直接退出以减少计算。在一个退出点返回结果后，它继续执行计算以返回全模型的结果，然后跟早退出模型的结果进行对比获取检测精度。 系统将根据检测结果进行调整。</a:t>
            </a:r>
            <a:endParaRPr lang="en-US" altLang="zh-CN" dirty="0">
              <a:sym typeface="+mn-ea"/>
            </a:endParaRPr>
          </a:p>
          <a:p>
            <a:r>
              <a:rPr lang="en-US" altLang="zh-CN" dirty="0">
                <a:sym typeface="+mn-ea"/>
              </a:rPr>
              <a:t>1</a:t>
            </a:r>
            <a:r>
              <a:rPr lang="zh-CN" altLang="en-US" dirty="0">
                <a:sym typeface="+mn-ea"/>
              </a:rPr>
              <a:t>个是阈值调整，每个退出点的退出阈值都需要调整</a:t>
            </a:r>
            <a:endParaRPr lang="en-US" altLang="zh-CN" dirty="0">
              <a:sym typeface="+mn-ea"/>
            </a:endParaRPr>
          </a:p>
          <a:p>
            <a:r>
              <a:rPr lang="zh-CN" altLang="en-US" dirty="0">
                <a:sym typeface="+mn-ea"/>
              </a:rPr>
              <a:t>然后是退出点位置的调整，以固定频率进行调整</a:t>
            </a:r>
            <a:endParaRPr lang="en-US" altLang="zh-CN" dirty="0">
              <a:sym typeface="+mn-ea"/>
            </a:endParaRPr>
          </a:p>
          <a:p>
            <a:r>
              <a:rPr lang="zh-CN" altLang="en-US" dirty="0">
                <a:sym typeface="+mn-ea"/>
              </a:rPr>
              <a:t>我们回顾一下系统的整个流程，</a:t>
            </a:r>
            <a:endParaRPr lang="en-US" altLang="zh-CN" dirty="0">
              <a:sym typeface="+mn-ea"/>
            </a:endParaRPr>
          </a:p>
          <a:p>
            <a:endParaRPr lang="en-US" altLang="zh-CN" dirty="0">
              <a:sym typeface="+mn-ea"/>
            </a:endParaRPr>
          </a:p>
        </p:txBody>
      </p:sp>
      <p:sp>
        <p:nvSpPr>
          <p:cNvPr id="4" name="灯片编号占位符 3"/>
          <p:cNvSpPr>
            <a:spLocks noGrp="1"/>
          </p:cNvSpPr>
          <p:nvPr>
            <p:ph type="sldNum" sz="quarter" idx="5"/>
          </p:nvPr>
        </p:nvSpPr>
        <p:spPr/>
        <p:txBody>
          <a:bodyPr/>
          <a:lstStyle/>
          <a:p>
            <a:fld id="{E1867718-CD55-8442-A98A-4AB47C5338C0}" type="slidenum">
              <a:rPr lang="en-US" smtClean="0"/>
              <a:t>31</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600" dirty="0"/>
          </a:p>
        </p:txBody>
      </p:sp>
      <p:sp>
        <p:nvSpPr>
          <p:cNvPr id="4" name="Slide Number Placeholder 3"/>
          <p:cNvSpPr>
            <a:spLocks noGrp="1"/>
          </p:cNvSpPr>
          <p:nvPr>
            <p:ph type="sldNum" sz="quarter" idx="5"/>
          </p:nvPr>
        </p:nvSpPr>
        <p:spPr/>
        <p:txBody>
          <a:bodyPr/>
          <a:lstStyle/>
          <a:p>
            <a:fld id="{E1867718-CD55-8442-A98A-4AB47C5338C0}" type="slidenum">
              <a:rPr lang="en-US" smtClean="0"/>
              <a:t>32</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当今</a:t>
            </a:r>
            <a:r>
              <a:rPr kumimoji="1" lang="en-US" altLang="zh-CN" dirty="0"/>
              <a:t>AI</a:t>
            </a:r>
            <a:r>
              <a:rPr kumimoji="1" lang="zh-CN" altLang="en-US" dirty="0"/>
              <a:t>发展快速，应用广泛，我们的日常生活中有大量的场景中需要用到机器学习推理，例如在交通流量分析、聊天机器人</a:t>
            </a:r>
          </a:p>
        </p:txBody>
      </p:sp>
      <p:sp>
        <p:nvSpPr>
          <p:cNvPr id="4" name="灯片编号占位符 3"/>
          <p:cNvSpPr>
            <a:spLocks noGrp="1"/>
          </p:cNvSpPr>
          <p:nvPr>
            <p:ph type="sldNum" sz="quarter" idx="5"/>
          </p:nvPr>
        </p:nvSpPr>
        <p:spPr/>
        <p:txBody>
          <a:bodyPr/>
          <a:lstStyle/>
          <a:p>
            <a:fld id="{E1867718-CD55-8442-A98A-4AB47C5338C0}" type="slidenum">
              <a:rPr lang="en-US" smtClean="0"/>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以及网络服务比如推荐引擎、还有语音助手等方面           随着这些用户需求的扩大，为了应对大量的请求 ，通过服务</a:t>
            </a:r>
            <a:r>
              <a:rPr lang="zh-CN" altLang="en-US" dirty="0"/>
              <a:t>平台</a:t>
            </a:r>
            <a:r>
              <a:rPr kumimoji="1" lang="zh-CN" altLang="en-US" dirty="0"/>
              <a:t>进行高效管理成为了请求处理的主要手段</a:t>
            </a:r>
          </a:p>
          <a:p>
            <a:endParaRPr kumimoji="1" lang="zh-CN" altLang="en-US" dirty="0"/>
          </a:p>
        </p:txBody>
      </p:sp>
      <p:sp>
        <p:nvSpPr>
          <p:cNvPr id="4" name="灯片编号占位符 3"/>
          <p:cNvSpPr>
            <a:spLocks noGrp="1"/>
          </p:cNvSpPr>
          <p:nvPr>
            <p:ph type="sldNum" sz="quarter" idx="5"/>
          </p:nvPr>
        </p:nvSpPr>
        <p:spPr/>
        <p:txBody>
          <a:bodyPr/>
          <a:lstStyle/>
          <a:p>
            <a:fld id="{E1867718-CD55-8442-A98A-4AB47C5338C0}" type="slidenum">
              <a:rPr lang="en-US" smtClean="0"/>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为了管理这些模型推理的工作负载，尤其是在很大规模的时候，通常会部署在服务平台上</a:t>
            </a:r>
            <a:endParaRPr lang="en-US" altLang="zh-CN" dirty="0"/>
          </a:p>
          <a:p>
            <a:r>
              <a:rPr lang="zh-CN" altLang="en-US" dirty="0"/>
              <a:t>常见的服务平台：</a:t>
            </a:r>
            <a:r>
              <a:rPr lang="en-US" altLang="zh-CN" dirty="0"/>
              <a:t>ONNX runtime </a:t>
            </a:r>
            <a:r>
              <a:rPr lang="zh-CN" altLang="en-US" dirty="0"/>
              <a:t>、 </a:t>
            </a:r>
            <a:r>
              <a:rPr lang="en-US" altLang="zh-CN" dirty="0"/>
              <a:t>TensorFlow-Serving </a:t>
            </a:r>
            <a:r>
              <a:rPr lang="zh-CN" altLang="en-US" dirty="0"/>
              <a:t>、 </a:t>
            </a:r>
            <a:r>
              <a:rPr lang="en-US" altLang="zh-CN" dirty="0" err="1"/>
              <a:t>Pytorch</a:t>
            </a:r>
            <a:r>
              <a:rPr lang="en-US" altLang="zh-CN" dirty="0"/>
              <a:t> Serve </a:t>
            </a:r>
            <a:r>
              <a:rPr lang="zh-CN" altLang="en-US" dirty="0"/>
              <a:t>、 </a:t>
            </a:r>
            <a:r>
              <a:rPr lang="en-US" altLang="zh-CN" dirty="0"/>
              <a:t>NVIDIA Triton Inference serve</a:t>
            </a:r>
          </a:p>
          <a:p>
            <a:r>
              <a:rPr lang="zh-CN" altLang="en-US" dirty="0"/>
              <a:t>服务平台的首要目标是提供足够高的吞吐量，以应对每天高达数十亿次的请求量，同时遵守应用程序指定的响应时间，通常为 </a:t>
            </a:r>
            <a:r>
              <a:rPr lang="en-US" altLang="zh-CN" dirty="0"/>
              <a:t>10-100 </a:t>
            </a:r>
            <a:r>
              <a:rPr lang="zh-CN" altLang="en-US" dirty="0"/>
              <a:t>毫秒。</a:t>
            </a:r>
            <a:endParaRPr lang="en-US" altLang="zh-CN" dirty="0"/>
          </a:p>
          <a:p>
            <a:r>
              <a:rPr lang="zh-CN" altLang="en-US" dirty="0"/>
              <a:t>遗憾的是，在平衡这两个目标时，服务平台面临着一个问题：就是必须对请求进行分批处理。</a:t>
            </a:r>
          </a:p>
        </p:txBody>
      </p:sp>
      <p:sp>
        <p:nvSpPr>
          <p:cNvPr id="4" name="灯片编号占位符 3"/>
          <p:cNvSpPr>
            <a:spLocks noGrp="1"/>
          </p:cNvSpPr>
          <p:nvPr>
            <p:ph type="sldNum" sz="quarter" idx="5"/>
          </p:nvPr>
        </p:nvSpPr>
        <p:spPr/>
        <p:txBody>
          <a:bodyPr/>
          <a:lstStyle/>
          <a:p>
            <a:fld id="{E1867718-CD55-8442-A98A-4AB47C5338C0}" type="slidenum">
              <a:rPr lang="en-US" smtClean="0"/>
              <a:t>6</a:t>
            </a:fld>
            <a:endParaRPr lang="en-US"/>
          </a:p>
        </p:txBody>
      </p:sp>
    </p:spTree>
    <p:extLst>
      <p:ext uri="{BB962C8B-B14F-4D97-AF65-F5344CB8AC3E}">
        <p14:creationId xmlns:p14="http://schemas.microsoft.com/office/powerpoint/2010/main" val="12243032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因为通过批处理，我们才能有效地利用</a:t>
            </a:r>
            <a:r>
              <a:rPr kumimoji="1" lang="en-US" altLang="zh-CN" dirty="0"/>
              <a:t>GPU</a:t>
            </a:r>
            <a:r>
              <a:rPr kumimoji="1" lang="zh-CN" altLang="en-US" dirty="0"/>
              <a:t>的并行性来增加吞吐量大小以应对高请求量。</a:t>
            </a:r>
            <a:endParaRPr kumimoji="1" lang="en-US" altLang="zh-CN" dirty="0"/>
          </a:p>
          <a:p>
            <a:r>
              <a:rPr kumimoji="1" lang="zh-CN" altLang="en-US" dirty="0"/>
              <a:t>所以，我们想要增大吞吐量就要增加批处理量的大小。</a:t>
            </a:r>
            <a:endParaRPr kumimoji="1" lang="en-US" altLang="zh-CN" dirty="0"/>
          </a:p>
          <a:p>
            <a:r>
              <a:rPr kumimoji="1" lang="zh-CN" altLang="en-US" dirty="0"/>
              <a:t>但是呢，我们要进行批处理 就必须等待一个批次填充完成，这需要时间，这就产生了延迟，所以，如果我们增加一次的批处理量，这产生的时延就会更大。</a:t>
            </a:r>
            <a:endParaRPr kumimoji="1" lang="en-US" altLang="zh-CN" dirty="0"/>
          </a:p>
          <a:p>
            <a:r>
              <a:rPr kumimoji="1" lang="zh-CN" altLang="en-US" dirty="0"/>
              <a:t>这张图表示的是吞吐量和时延的关系， 我们可以看到这四个模型， 随着吞吐量的增大， 时延也在增加。</a:t>
            </a:r>
            <a:endParaRPr kumimoji="1" lang="en-US" altLang="zh-CN" dirty="0"/>
          </a:p>
        </p:txBody>
      </p:sp>
      <p:sp>
        <p:nvSpPr>
          <p:cNvPr id="4" name="灯片编号占位符 3"/>
          <p:cNvSpPr>
            <a:spLocks noGrp="1"/>
          </p:cNvSpPr>
          <p:nvPr>
            <p:ph type="sldNum" sz="quarter" idx="5"/>
          </p:nvPr>
        </p:nvSpPr>
        <p:spPr/>
        <p:txBody>
          <a:bodyPr/>
          <a:lstStyle/>
          <a:p>
            <a:fld id="{E1867718-CD55-8442-A98A-4AB47C5338C0}" type="slidenum">
              <a:rPr lang="en-US" smtClean="0"/>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目前，这些推理框架或者说服务平台认为遵守 </a:t>
            </a:r>
            <a:r>
              <a:rPr lang="en-US" altLang="zh-CN" dirty="0"/>
              <a:t>SLO </a:t>
            </a:r>
            <a:r>
              <a:rPr lang="zh-CN" altLang="en-US" dirty="0"/>
              <a:t>即为成功，违反 </a:t>
            </a:r>
            <a:r>
              <a:rPr lang="en-US" altLang="zh-CN" dirty="0"/>
              <a:t>SLO </a:t>
            </a:r>
            <a:r>
              <a:rPr lang="zh-CN" altLang="en-US" dirty="0"/>
              <a:t>即为失败。 所以他们会在时延小于设定的阈值的情况下，最大化批量大小来增加吞吐量</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那，</a:t>
            </a:r>
            <a:r>
              <a:rPr lang="zh-CN" altLang="en-US" dirty="0">
                <a:latin typeface="微软雅黑" panose="020B0503020204020204" pitchFamily="34" charset="-122"/>
                <a:ea typeface="微软雅黑" panose="020B0503020204020204" pitchFamily="34" charset="-122"/>
              </a:rPr>
              <a:t>是否存在一个办法：可在</a:t>
            </a:r>
            <a:r>
              <a:rPr lang="zh-CN" altLang="en-US" dirty="0">
                <a:solidFill>
                  <a:srgbClr val="FF0000"/>
                </a:solidFill>
                <a:latin typeface="微软雅黑" panose="020B0503020204020204" pitchFamily="34" charset="-122"/>
                <a:ea typeface="微软雅黑" panose="020B0503020204020204" pitchFamily="34" charset="-122"/>
              </a:rPr>
              <a:t>不降低</a:t>
            </a:r>
            <a:r>
              <a:rPr lang="zh-CN" altLang="en-US" dirty="0">
                <a:latin typeface="微软雅黑" panose="020B0503020204020204" pitchFamily="34" charset="-122"/>
                <a:ea typeface="微软雅黑" panose="020B0503020204020204" pitchFamily="34" charset="-122"/>
              </a:rPr>
              <a:t>服务平台</a:t>
            </a:r>
            <a:r>
              <a:rPr lang="zh-CN" altLang="en-US" dirty="0">
                <a:solidFill>
                  <a:srgbClr val="FF0000"/>
                </a:solidFill>
                <a:latin typeface="微软雅黑" panose="020B0503020204020204" pitchFamily="34" charset="-122"/>
                <a:ea typeface="微软雅黑" panose="020B0503020204020204" pitchFamily="34" charset="-122"/>
              </a:rPr>
              <a:t>吞吐量</a:t>
            </a:r>
            <a:r>
              <a:rPr lang="zh-CN" altLang="en-US" dirty="0">
                <a:latin typeface="微软雅黑" panose="020B0503020204020204" pitchFamily="34" charset="-122"/>
                <a:ea typeface="微软雅黑" panose="020B0503020204020204" pitchFamily="34" charset="-122"/>
              </a:rPr>
              <a:t>的情况下，</a:t>
            </a:r>
            <a:r>
              <a:rPr lang="zh-CN" altLang="en-US" dirty="0">
                <a:solidFill>
                  <a:srgbClr val="FF0000"/>
                </a:solidFill>
                <a:latin typeface="微软雅黑" panose="020B0503020204020204" pitchFamily="34" charset="-122"/>
                <a:ea typeface="微软雅黑" panose="020B0503020204020204" pitchFamily="34" charset="-122"/>
              </a:rPr>
              <a:t>降低</a:t>
            </a:r>
            <a:r>
              <a:rPr lang="zh-CN" altLang="en-US" dirty="0">
                <a:latin typeface="微软雅黑" panose="020B0503020204020204" pitchFamily="34" charset="-122"/>
                <a:ea typeface="微软雅黑" panose="020B0503020204020204" pitchFamily="34" charset="-122"/>
              </a:rPr>
              <a:t>每次请求的</a:t>
            </a:r>
            <a:r>
              <a:rPr lang="zh-CN" altLang="en-US" dirty="0">
                <a:solidFill>
                  <a:srgbClr val="FF0000"/>
                </a:solidFill>
                <a:latin typeface="微软雅黑" panose="020B0503020204020204" pitchFamily="34" charset="-122"/>
                <a:ea typeface="微软雅黑" panose="020B0503020204020204" pitchFamily="34" charset="-122"/>
              </a:rPr>
              <a:t>延迟</a:t>
            </a:r>
            <a:r>
              <a:rPr lang="zh-CN" altLang="en-US" dirty="0">
                <a:latin typeface="微软雅黑" panose="020B0503020204020204" pitchFamily="34" charset="-122"/>
                <a:ea typeface="微软雅黑" panose="020B0503020204020204" pitchFamily="34" charset="-122"/>
              </a:rPr>
              <a:t>时间</a:t>
            </a:r>
          </a:p>
          <a:p>
            <a:endParaRPr lang="en-US" altLang="zh-CN" dirty="0"/>
          </a:p>
        </p:txBody>
      </p:sp>
      <p:sp>
        <p:nvSpPr>
          <p:cNvPr id="4" name="灯片编号占位符 3"/>
          <p:cNvSpPr>
            <a:spLocks noGrp="1"/>
          </p:cNvSpPr>
          <p:nvPr>
            <p:ph type="sldNum" sz="quarter" idx="5"/>
          </p:nvPr>
        </p:nvSpPr>
        <p:spPr/>
        <p:txBody>
          <a:bodyPr/>
          <a:lstStyle/>
          <a:p>
            <a:fld id="{E1867718-CD55-8442-A98A-4AB47C5338C0}" type="slidenum">
              <a:rPr lang="en-US" smtClean="0"/>
              <a:t>8</a:t>
            </a:fld>
            <a:endParaRPr lang="en-US"/>
          </a:p>
        </p:txBody>
      </p:sp>
    </p:spTree>
    <p:extLst>
      <p:ext uri="{BB962C8B-B14F-4D97-AF65-F5344CB8AC3E}">
        <p14:creationId xmlns:p14="http://schemas.microsoft.com/office/powerpoint/2010/main" val="8687844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目前在机器学习模型中有一种加速推理的方法叫</a:t>
            </a:r>
            <a:r>
              <a:rPr lang="en-US" altLang="zh-CN" dirty="0"/>
              <a:t>Early Exits</a:t>
            </a:r>
            <a:r>
              <a:rPr lang="zh-CN" altLang="en-US" dirty="0"/>
              <a:t>，也就是早退模型。 它会在模型的中间层添加一些出口。 早期退出模型，顾名思义，就是提前退出，如果某一层的输出达到一定的阈值，模型就可以在此层结束推理并返回结果，而不需要继续执行后续层的计算。</a:t>
            </a:r>
            <a:endParaRPr lang="en-US" altLang="zh-CN" dirty="0"/>
          </a:p>
          <a:p>
            <a:endParaRPr lang="en-US" altLang="zh-CN" dirty="0"/>
          </a:p>
          <a:p>
            <a:r>
              <a:rPr lang="zh-CN" altLang="en-US" dirty="0"/>
              <a:t>原先我们给定一个输出，经过多层节点计算达到最终层，然后返回一个输出  </a:t>
            </a:r>
            <a:endParaRPr lang="en-US" altLang="zh-CN" dirty="0"/>
          </a:p>
          <a:p>
            <a:r>
              <a:rPr lang="zh-CN" altLang="en-US" dirty="0"/>
              <a:t>但是现在，我们运行到中间层，达到了退出阈值就能返回结果，这节省了时延、降低了计算量，但是相比于全模型，准确度会有所降低</a:t>
            </a:r>
            <a:endParaRPr lang="en-US" altLang="zh-CN" dirty="0"/>
          </a:p>
          <a:p>
            <a:r>
              <a:rPr lang="zh-CN" altLang="en-US" dirty="0"/>
              <a:t>这张图是早退出模型和原始模型的对比，可以看到横坐标同一延迟，纵坐标</a:t>
            </a:r>
            <a:r>
              <a:rPr lang="en-US" altLang="zh-CN" dirty="0"/>
              <a:t>CDF</a:t>
            </a:r>
            <a:r>
              <a:rPr lang="zh-CN" altLang="en-US" dirty="0"/>
              <a:t>值 （表示该值的百分比）更大</a:t>
            </a:r>
            <a:endParaRPr lang="en-US" altLang="zh-CN" dirty="0"/>
          </a:p>
          <a:p>
            <a:endParaRPr lang="en-US" altLang="zh-CN" dirty="0"/>
          </a:p>
          <a:p>
            <a:endParaRPr lang="en-US" altLang="zh-CN" dirty="0"/>
          </a:p>
          <a:p>
            <a:endParaRPr lang="en-US" altLang="zh-CN" dirty="0"/>
          </a:p>
        </p:txBody>
      </p:sp>
      <p:sp>
        <p:nvSpPr>
          <p:cNvPr id="4" name="灯片编号占位符 3"/>
          <p:cNvSpPr>
            <a:spLocks noGrp="1"/>
          </p:cNvSpPr>
          <p:nvPr>
            <p:ph type="sldNum" sz="quarter" idx="5"/>
          </p:nvPr>
        </p:nvSpPr>
        <p:spPr/>
        <p:txBody>
          <a:bodyPr/>
          <a:lstStyle/>
          <a:p>
            <a:fld id="{E1867718-CD55-8442-A98A-4AB47C5338C0}" type="slidenum">
              <a:rPr lang="en-US" smtClean="0"/>
              <a:t>9</a:t>
            </a:fld>
            <a:endParaRPr lang="en-US"/>
          </a:p>
        </p:txBody>
      </p:sp>
    </p:spTree>
    <p:extLst>
      <p:ext uri="{BB962C8B-B14F-4D97-AF65-F5344CB8AC3E}">
        <p14:creationId xmlns:p14="http://schemas.microsoft.com/office/powerpoint/2010/main" val="19083520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A5A894C5-38E1-E44E-AF00-F571FF6E3C8E}" type="datetime1">
              <a:rPr lang="en-US" smtClean="0"/>
              <a:t>11/9/2024</a:t>
            </a:fld>
            <a:endParaRPr lang="en-US"/>
          </a:p>
        </p:txBody>
      </p:sp>
      <p:sp>
        <p:nvSpPr>
          <p:cNvPr id="5" name="Footer Placeholder 4"/>
          <p:cNvSpPr>
            <a:spLocks noGrp="1"/>
          </p:cNvSpPr>
          <p:nvPr>
            <p:ph type="ftr" sz="quarter" idx="11"/>
          </p:nvPr>
        </p:nvSpPr>
        <p:spPr/>
        <p:txBody>
          <a:bodyPr/>
          <a:lstStyle/>
          <a:p>
            <a:r>
              <a:rPr lang="en-US"/>
              <a:t>/17</a:t>
            </a:r>
          </a:p>
        </p:txBody>
      </p:sp>
      <p:sp>
        <p:nvSpPr>
          <p:cNvPr id="6" name="Slide Number Placeholder 5"/>
          <p:cNvSpPr>
            <a:spLocks noGrp="1"/>
          </p:cNvSpPr>
          <p:nvPr>
            <p:ph type="sldNum" sz="quarter" idx="12"/>
          </p:nvPr>
        </p:nvSpPr>
        <p:spPr/>
        <p:txBody>
          <a:bodyPr/>
          <a:lstStyle/>
          <a:p>
            <a:fld id="{30B839C7-9A20-D34F-B538-98C4FE15FA51}"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A535397-C8F7-0E48-AE3F-CE930279AC78}" type="datetime1">
              <a:rPr lang="en-US" smtClean="0"/>
              <a:t>11/9/2024</a:t>
            </a:fld>
            <a:endParaRPr lang="en-US"/>
          </a:p>
        </p:txBody>
      </p:sp>
      <p:sp>
        <p:nvSpPr>
          <p:cNvPr id="6" name="Footer Placeholder 5"/>
          <p:cNvSpPr>
            <a:spLocks noGrp="1"/>
          </p:cNvSpPr>
          <p:nvPr>
            <p:ph type="ftr" sz="quarter" idx="11"/>
          </p:nvPr>
        </p:nvSpPr>
        <p:spPr/>
        <p:txBody>
          <a:bodyPr/>
          <a:lstStyle/>
          <a:p>
            <a:r>
              <a:rPr lang="en-US"/>
              <a:t>/17</a:t>
            </a:r>
          </a:p>
        </p:txBody>
      </p:sp>
      <p:sp>
        <p:nvSpPr>
          <p:cNvPr id="7" name="Slide Number Placeholder 6"/>
          <p:cNvSpPr>
            <a:spLocks noGrp="1"/>
          </p:cNvSpPr>
          <p:nvPr>
            <p:ph type="sldNum" sz="quarter" idx="12"/>
          </p:nvPr>
        </p:nvSpPr>
        <p:spPr/>
        <p:txBody>
          <a:bodyPr/>
          <a:lstStyle/>
          <a:p>
            <a:fld id="{30B839C7-9A20-D34F-B538-98C4FE15FA51}"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367F7E1-3471-8D48-B307-1B52AA723F1C}" type="datetime1">
              <a:rPr lang="en-US" smtClean="0"/>
              <a:t>11/9/2024</a:t>
            </a:fld>
            <a:endParaRPr lang="en-US"/>
          </a:p>
        </p:txBody>
      </p:sp>
      <p:sp>
        <p:nvSpPr>
          <p:cNvPr id="5" name="Footer Placeholder 4"/>
          <p:cNvSpPr>
            <a:spLocks noGrp="1"/>
          </p:cNvSpPr>
          <p:nvPr>
            <p:ph type="ftr" sz="quarter" idx="11"/>
          </p:nvPr>
        </p:nvSpPr>
        <p:spPr/>
        <p:txBody>
          <a:bodyPr/>
          <a:lstStyle/>
          <a:p>
            <a:r>
              <a:rPr lang="en-US"/>
              <a:t>/17</a:t>
            </a:r>
          </a:p>
        </p:txBody>
      </p:sp>
      <p:sp>
        <p:nvSpPr>
          <p:cNvPr id="6" name="Slide Number Placeholder 5"/>
          <p:cNvSpPr>
            <a:spLocks noGrp="1"/>
          </p:cNvSpPr>
          <p:nvPr>
            <p:ph type="sldNum" sz="quarter" idx="12"/>
          </p:nvPr>
        </p:nvSpPr>
        <p:spPr/>
        <p:txBody>
          <a:bodyPr/>
          <a:lstStyle/>
          <a:p>
            <a:fld id="{30B839C7-9A20-D34F-B538-98C4FE15FA51}"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477E608-75E2-EA4E-B00C-65557051005B}" type="datetime1">
              <a:rPr lang="en-US" smtClean="0"/>
              <a:t>11/9/2024</a:t>
            </a:fld>
            <a:endParaRPr lang="en-US"/>
          </a:p>
        </p:txBody>
      </p:sp>
      <p:sp>
        <p:nvSpPr>
          <p:cNvPr id="5" name="Footer Placeholder 4"/>
          <p:cNvSpPr>
            <a:spLocks noGrp="1"/>
          </p:cNvSpPr>
          <p:nvPr>
            <p:ph type="ftr" sz="quarter" idx="11"/>
          </p:nvPr>
        </p:nvSpPr>
        <p:spPr/>
        <p:txBody>
          <a:bodyPr/>
          <a:lstStyle/>
          <a:p>
            <a:r>
              <a:rPr lang="en-US"/>
              <a:t>/17</a:t>
            </a:r>
          </a:p>
        </p:txBody>
      </p:sp>
      <p:sp>
        <p:nvSpPr>
          <p:cNvPr id="6" name="Slide Number Placeholder 5"/>
          <p:cNvSpPr>
            <a:spLocks noGrp="1"/>
          </p:cNvSpPr>
          <p:nvPr>
            <p:ph type="sldNum" sz="quarter" idx="12"/>
          </p:nvPr>
        </p:nvSpPr>
        <p:spPr/>
        <p:txBody>
          <a:bodyPr/>
          <a:lstStyle/>
          <a:p>
            <a:fld id="{30B839C7-9A20-D34F-B538-98C4FE15FA51}"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标题和内容">
    <p:spTree>
      <p:nvGrpSpPr>
        <p:cNvPr id="1" name=""/>
        <p:cNvGrpSpPr/>
        <p:nvPr/>
      </p:nvGrpSpPr>
      <p:grpSpPr>
        <a:xfrm>
          <a:off x="0" y="0"/>
          <a:ext cx="0" cy="0"/>
          <a:chOff x="0" y="0"/>
          <a:chExt cx="0" cy="0"/>
        </a:xfrm>
      </p:grpSpPr>
      <p:sp>
        <p:nvSpPr>
          <p:cNvPr id="8" name="灯片编号占位符 6"/>
          <p:cNvSpPr>
            <a:spLocks noGrp="1"/>
          </p:cNvSpPr>
          <p:nvPr>
            <p:ph type="sldNum" sz="quarter" idx="4"/>
          </p:nvPr>
        </p:nvSpPr>
        <p:spPr>
          <a:xfrm>
            <a:off x="9448800" y="6492323"/>
            <a:ext cx="2743200" cy="365125"/>
          </a:xfrm>
          <a:prstGeom prst="rect">
            <a:avLst/>
          </a:prstGeom>
        </p:spPr>
        <p:txBody>
          <a:bodyPr vert="horz" lIns="91440" tIns="45720" rIns="91440" bIns="45720" rtlCol="0" anchor="ctr"/>
          <a:lstStyle>
            <a:lvl1pPr algn="r">
              <a:defRPr sz="1600" b="1">
                <a:solidFill>
                  <a:srgbClr val="003F87"/>
                </a:solidFill>
                <a:latin typeface="微软雅黑" panose="020B0503020204020204" pitchFamily="34" charset="-122"/>
                <a:ea typeface="微软雅黑" panose="020B0503020204020204" pitchFamily="34" charset="-122"/>
                <a:cs typeface="Alibaba PuHuiTi" pitchFamily="18" charset="-122"/>
              </a:defRPr>
            </a:lvl1pPr>
          </a:lstStyle>
          <a:p>
            <a:fld id="{32CC1993-4A58-5441-BC2A-C02768F05C35}" type="slidenum">
              <a:rPr kumimoji="1" lang="zh-CN" altLang="en-US" smtClean="0"/>
              <a:t>‹#›</a:t>
            </a:fld>
            <a:endParaRPr kumimoji="1" lang="zh-CN" altLang="en-US" dirty="0"/>
          </a:p>
        </p:txBody>
      </p:sp>
      <p:sp>
        <p:nvSpPr>
          <p:cNvPr id="10" name="矩形 9"/>
          <p:cNvSpPr/>
          <p:nvPr userDrawn="1"/>
        </p:nvSpPr>
        <p:spPr>
          <a:xfrm>
            <a:off x="0" y="0"/>
            <a:ext cx="12192000" cy="885714"/>
          </a:xfrm>
          <a:prstGeom prst="rect">
            <a:avLst/>
          </a:prstGeom>
          <a:solidFill>
            <a:srgbClr val="003F8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内容占位符 2"/>
          <p:cNvSpPr>
            <a:spLocks noGrp="1"/>
          </p:cNvSpPr>
          <p:nvPr>
            <p:ph sz="quarter" idx="10"/>
          </p:nvPr>
        </p:nvSpPr>
        <p:spPr>
          <a:xfrm>
            <a:off x="355600" y="1164773"/>
            <a:ext cx="11455400" cy="5092312"/>
          </a:xfrm>
          <a:prstGeom prst="rect">
            <a:avLst/>
          </a:prstGeom>
        </p:spPr>
        <p:txBody>
          <a:bodyPr/>
          <a:lstStyle>
            <a:lvl1pPr>
              <a:defRPr sz="2600" b="1" i="0" baseline="0">
                <a:latin typeface="微软雅黑" panose="020B0503020204020204" pitchFamily="34" charset="-122"/>
                <a:ea typeface="微软雅黑" panose="020B0503020204020204" pitchFamily="34" charset="-122"/>
                <a:cs typeface="Alibaba PuHuiTi" pitchFamily="18" charset="-122"/>
              </a:defRPr>
            </a:lvl1pPr>
            <a:lvl2pPr>
              <a:defRPr sz="2400" b="0" i="0" baseline="0">
                <a:latin typeface="微软雅黑" panose="020B0503020204020204" pitchFamily="34" charset="-122"/>
                <a:ea typeface="微软雅黑" panose="020B0503020204020204" pitchFamily="34" charset="-122"/>
                <a:cs typeface="Alibaba PuHuiTi" pitchFamily="18" charset="-122"/>
              </a:defRPr>
            </a:lvl2pPr>
            <a:lvl3pPr>
              <a:defRPr sz="2400" b="0" i="0" baseline="0">
                <a:latin typeface="微软雅黑" panose="020B0503020204020204" pitchFamily="34" charset="-122"/>
                <a:ea typeface="微软雅黑" panose="020B0503020204020204" pitchFamily="34" charset="-122"/>
                <a:cs typeface="Alibaba PuHuiTi" pitchFamily="18" charset="-122"/>
              </a:defRPr>
            </a:lvl3pPr>
            <a:lvl4pPr>
              <a:defRPr sz="2400" b="0" i="0" baseline="0">
                <a:latin typeface="微软雅黑" panose="020B0503020204020204" pitchFamily="34" charset="-122"/>
                <a:ea typeface="微软雅黑" panose="020B0503020204020204" pitchFamily="34" charset="-122"/>
                <a:cs typeface="Alibaba PuHuiTi" pitchFamily="18" charset="-122"/>
              </a:defRPr>
            </a:lvl4pPr>
            <a:lvl5pPr>
              <a:defRPr sz="2400" b="0" i="0" baseline="0">
                <a:latin typeface="微软雅黑" panose="020B0503020204020204" pitchFamily="34" charset="-122"/>
                <a:ea typeface="微软雅黑" panose="020B0503020204020204" pitchFamily="34" charset="-122"/>
                <a:cs typeface="Alibaba PuHuiTi" pitchFamily="18" charset="-122"/>
              </a:defRPr>
            </a:lvl5pPr>
          </a:lstStyle>
          <a:p>
            <a:pPr lvl="0"/>
            <a:r>
              <a:rPr kumimoji="1" lang="zh-CN" altLang="en-US" dirty="0"/>
              <a:t>单击此处编辑母版文本样式</a:t>
            </a:r>
          </a:p>
          <a:p>
            <a:pPr lvl="1"/>
            <a:r>
              <a:rPr kumimoji="1" lang="zh-CN" altLang="en-US" dirty="0"/>
              <a:t>二级</a:t>
            </a:r>
          </a:p>
          <a:p>
            <a:pPr lvl="2"/>
            <a:r>
              <a:rPr kumimoji="1" lang="zh-CN" altLang="en-US" dirty="0"/>
              <a:t>三级</a:t>
            </a:r>
          </a:p>
          <a:p>
            <a:pPr lvl="3"/>
            <a:r>
              <a:rPr kumimoji="1" lang="zh-CN" altLang="en-US" dirty="0"/>
              <a:t>四级</a:t>
            </a:r>
          </a:p>
          <a:p>
            <a:pPr lvl="4"/>
            <a:r>
              <a:rPr kumimoji="1" lang="zh-CN" altLang="en-US" dirty="0"/>
              <a:t>五级</a:t>
            </a:r>
          </a:p>
        </p:txBody>
      </p:sp>
      <p:pic>
        <p:nvPicPr>
          <p:cNvPr id="14" name="图片 13"/>
          <p:cNvPicPr>
            <a:picLocks noChangeAspect="1"/>
          </p:cNvPicPr>
          <p:nvPr userDrawn="1"/>
        </p:nvPicPr>
        <p:blipFill rotWithShape="1">
          <a:blip r:embed="rId2">
            <a:alphaModFix amt="40000"/>
            <a:extLst>
              <a:ext uri="{28A0092B-C50C-407E-A947-70E740481C1C}">
                <a14:useLocalDpi xmlns:a14="http://schemas.microsoft.com/office/drawing/2010/main" val="0"/>
              </a:ext>
            </a:extLst>
          </a:blip>
          <a:srcRect l="28691" t="57373" b="20356"/>
          <a:stretch>
            <a:fillRect/>
          </a:stretch>
        </p:blipFill>
        <p:spPr>
          <a:xfrm>
            <a:off x="9255451" y="17959"/>
            <a:ext cx="2911149" cy="799648"/>
          </a:xfrm>
          <a:prstGeom prst="rect">
            <a:avLst/>
          </a:prstGeom>
        </p:spPr>
      </p:pic>
      <p:cxnSp>
        <p:nvCxnSpPr>
          <p:cNvPr id="4" name="直线连接符 3"/>
          <p:cNvCxnSpPr/>
          <p:nvPr userDrawn="1"/>
        </p:nvCxnSpPr>
        <p:spPr>
          <a:xfrm>
            <a:off x="0" y="6487620"/>
            <a:ext cx="12192000" cy="4703"/>
          </a:xfrm>
          <a:prstGeom prst="line">
            <a:avLst/>
          </a:prstGeom>
          <a:ln w="19050">
            <a:solidFill>
              <a:srgbClr val="003F88"/>
            </a:solidFill>
          </a:ln>
        </p:spPr>
        <p:style>
          <a:lnRef idx="1">
            <a:schemeClr val="accent1"/>
          </a:lnRef>
          <a:fillRef idx="0">
            <a:schemeClr val="accent1"/>
          </a:fillRef>
          <a:effectRef idx="0">
            <a:schemeClr val="accent1"/>
          </a:effectRef>
          <a:fontRef idx="minor">
            <a:schemeClr val="tx1"/>
          </a:fontRef>
        </p:style>
      </p:cxnSp>
      <p:sp>
        <p:nvSpPr>
          <p:cNvPr id="6" name="标题占位符 1"/>
          <p:cNvSpPr>
            <a:spLocks noGrp="1"/>
          </p:cNvSpPr>
          <p:nvPr>
            <p:ph type="title"/>
          </p:nvPr>
        </p:nvSpPr>
        <p:spPr>
          <a:xfrm>
            <a:off x="355600" y="18511"/>
            <a:ext cx="11455400" cy="909224"/>
          </a:xfrm>
          <a:prstGeom prst="rect">
            <a:avLst/>
          </a:prstGeom>
        </p:spPr>
        <p:txBody>
          <a:bodyPr vert="horz" lIns="91440" tIns="45720" rIns="91440" bIns="45720" rtlCol="0" anchor="ctr">
            <a:normAutofit/>
          </a:bodyPr>
          <a:lstStyle>
            <a:lvl1pPr>
              <a:defRPr sz="4000">
                <a:solidFill>
                  <a:schemeClr val="bg1"/>
                </a:solidFill>
                <a:latin typeface="微软雅黑" panose="020B0503020204020204" pitchFamily="34" charset="-122"/>
                <a:ea typeface="微软雅黑" panose="020B0503020204020204" pitchFamily="34" charset="-122"/>
                <a:cs typeface="Alibaba PuHuiTi" pitchFamily="18" charset="-122"/>
              </a:defRPr>
            </a:lvl1pPr>
          </a:lstStyle>
          <a:p>
            <a:r>
              <a:rPr lang="zh-CN" altLang="en-US" dirty="0"/>
              <a:t>单击此处编辑母版标题样式</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964A89-6C0D-8B46-A098-CA93B5BCB609}" type="datetime1">
              <a:rPr lang="en-US" smtClean="0"/>
              <a:t>11/9/2024</a:t>
            </a:fld>
            <a:endParaRPr lang="en-US"/>
          </a:p>
        </p:txBody>
      </p:sp>
      <p:sp>
        <p:nvSpPr>
          <p:cNvPr id="5" name="Footer Placeholder 4"/>
          <p:cNvSpPr>
            <a:spLocks noGrp="1"/>
          </p:cNvSpPr>
          <p:nvPr>
            <p:ph type="ftr" sz="quarter" idx="11"/>
          </p:nvPr>
        </p:nvSpPr>
        <p:spPr/>
        <p:txBody>
          <a:bodyPr/>
          <a:lstStyle/>
          <a:p>
            <a:r>
              <a:rPr lang="en-US"/>
              <a:t>/17</a:t>
            </a:r>
          </a:p>
        </p:txBody>
      </p:sp>
      <p:sp>
        <p:nvSpPr>
          <p:cNvPr id="6" name="Slide Number Placeholder 5"/>
          <p:cNvSpPr>
            <a:spLocks noGrp="1"/>
          </p:cNvSpPr>
          <p:nvPr>
            <p:ph type="sldNum" sz="quarter" idx="12"/>
          </p:nvPr>
        </p:nvSpPr>
        <p:spPr/>
        <p:txBody>
          <a:bodyPr/>
          <a:lstStyle/>
          <a:p>
            <a:fld id="{30B839C7-9A20-D34F-B538-98C4FE15FA51}"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日期占位符 6"/>
          <p:cNvSpPr>
            <a:spLocks noGrp="1"/>
          </p:cNvSpPr>
          <p:nvPr>
            <p:ph type="dt" sz="half" idx="10"/>
          </p:nvPr>
        </p:nvSpPr>
        <p:spPr/>
        <p:txBody>
          <a:bodyPr/>
          <a:lstStyle/>
          <a:p>
            <a:fld id="{4156149C-3429-F942-B244-7F6E681DABC6}" type="datetime1">
              <a:rPr lang="en-US" smtClean="0"/>
              <a:t>11/9/2024</a:t>
            </a:fld>
            <a:endParaRPr lang="en-US"/>
          </a:p>
        </p:txBody>
      </p:sp>
      <p:sp>
        <p:nvSpPr>
          <p:cNvPr id="8" name="页脚占位符 7"/>
          <p:cNvSpPr>
            <a:spLocks noGrp="1"/>
          </p:cNvSpPr>
          <p:nvPr>
            <p:ph type="ftr" sz="quarter" idx="11"/>
          </p:nvPr>
        </p:nvSpPr>
        <p:spPr/>
        <p:txBody>
          <a:bodyPr/>
          <a:lstStyle/>
          <a:p>
            <a:r>
              <a:rPr lang="en-US"/>
              <a:t>/17</a:t>
            </a:r>
          </a:p>
        </p:txBody>
      </p:sp>
      <p:sp>
        <p:nvSpPr>
          <p:cNvPr id="9" name="灯片编号占位符 8"/>
          <p:cNvSpPr>
            <a:spLocks noGrp="1"/>
          </p:cNvSpPr>
          <p:nvPr>
            <p:ph type="sldNum" sz="quarter" idx="12"/>
          </p:nvPr>
        </p:nvSpPr>
        <p:spPr/>
        <p:txBody>
          <a:bodyPr/>
          <a:lstStyle/>
          <a:p>
            <a:fld id="{30B839C7-9A20-D34F-B538-98C4FE15FA51}"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A460D63-2207-C848-9014-F412EC03BF95}" type="datetime1">
              <a:rPr lang="en-US" smtClean="0"/>
              <a:t>11/9/2024</a:t>
            </a:fld>
            <a:endParaRPr lang="en-US"/>
          </a:p>
        </p:txBody>
      </p:sp>
      <p:sp>
        <p:nvSpPr>
          <p:cNvPr id="6" name="Footer Placeholder 5"/>
          <p:cNvSpPr>
            <a:spLocks noGrp="1"/>
          </p:cNvSpPr>
          <p:nvPr>
            <p:ph type="ftr" sz="quarter" idx="11"/>
          </p:nvPr>
        </p:nvSpPr>
        <p:spPr/>
        <p:txBody>
          <a:bodyPr/>
          <a:lstStyle/>
          <a:p>
            <a:r>
              <a:rPr lang="en-US"/>
              <a:t>/17</a:t>
            </a:r>
          </a:p>
        </p:txBody>
      </p:sp>
      <p:sp>
        <p:nvSpPr>
          <p:cNvPr id="7" name="Slide Number Placeholder 6"/>
          <p:cNvSpPr>
            <a:spLocks noGrp="1"/>
          </p:cNvSpPr>
          <p:nvPr>
            <p:ph type="sldNum" sz="quarter" idx="12"/>
          </p:nvPr>
        </p:nvSpPr>
        <p:spPr/>
        <p:txBody>
          <a:bodyPr/>
          <a:lstStyle/>
          <a:p>
            <a:fld id="{30B839C7-9A20-D34F-B538-98C4FE15FA51}"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38E0F8C-1DFF-4D41-91EC-017EFC60A6EA}" type="datetime1">
              <a:rPr lang="en-US" smtClean="0"/>
              <a:t>11/9/2024</a:t>
            </a:fld>
            <a:endParaRPr lang="en-US"/>
          </a:p>
        </p:txBody>
      </p:sp>
      <p:sp>
        <p:nvSpPr>
          <p:cNvPr id="8" name="Footer Placeholder 7"/>
          <p:cNvSpPr>
            <a:spLocks noGrp="1"/>
          </p:cNvSpPr>
          <p:nvPr>
            <p:ph type="ftr" sz="quarter" idx="11"/>
          </p:nvPr>
        </p:nvSpPr>
        <p:spPr/>
        <p:txBody>
          <a:bodyPr/>
          <a:lstStyle/>
          <a:p>
            <a:r>
              <a:rPr lang="en-US"/>
              <a:t>/17</a:t>
            </a:r>
          </a:p>
        </p:txBody>
      </p:sp>
      <p:sp>
        <p:nvSpPr>
          <p:cNvPr id="9" name="Slide Number Placeholder 8"/>
          <p:cNvSpPr>
            <a:spLocks noGrp="1"/>
          </p:cNvSpPr>
          <p:nvPr>
            <p:ph type="sldNum" sz="quarter" idx="12"/>
          </p:nvPr>
        </p:nvSpPr>
        <p:spPr/>
        <p:txBody>
          <a:bodyPr/>
          <a:lstStyle/>
          <a:p>
            <a:fld id="{30B839C7-9A20-D34F-B538-98C4FE15FA51}"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D12DED7-4118-E246-870B-E431816F2D29}" type="datetime1">
              <a:rPr lang="en-US" smtClean="0"/>
              <a:t>11/9/2024</a:t>
            </a:fld>
            <a:endParaRPr lang="en-US"/>
          </a:p>
        </p:txBody>
      </p:sp>
      <p:sp>
        <p:nvSpPr>
          <p:cNvPr id="4" name="Footer Placeholder 3"/>
          <p:cNvSpPr>
            <a:spLocks noGrp="1"/>
          </p:cNvSpPr>
          <p:nvPr>
            <p:ph type="ftr" sz="quarter" idx="11"/>
          </p:nvPr>
        </p:nvSpPr>
        <p:spPr>
          <a:xfrm>
            <a:off x="10897495" y="6356349"/>
            <a:ext cx="1042595" cy="365125"/>
          </a:xfrm>
        </p:spPr>
        <p:txBody>
          <a:bodyPr/>
          <a:lstStyle/>
          <a:p>
            <a:r>
              <a:rPr lang="en-US"/>
              <a:t>/ 17</a:t>
            </a:r>
          </a:p>
        </p:txBody>
      </p:sp>
      <p:sp>
        <p:nvSpPr>
          <p:cNvPr id="5" name="Slide Number Placeholder 4"/>
          <p:cNvSpPr>
            <a:spLocks noGrp="1"/>
          </p:cNvSpPr>
          <p:nvPr>
            <p:ph type="sldNum" sz="quarter" idx="12"/>
          </p:nvPr>
        </p:nvSpPr>
        <p:spPr/>
        <p:txBody>
          <a:bodyPr/>
          <a:lstStyle/>
          <a:p>
            <a:fld id="{30B839C7-9A20-D34F-B538-98C4FE15FA51}"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C14C659-C87B-9643-9A34-528B0D41481D}" type="datetime1">
              <a:rPr lang="en-US" smtClean="0"/>
              <a:t>11/9/2024</a:t>
            </a:fld>
            <a:endParaRPr lang="en-US"/>
          </a:p>
        </p:txBody>
      </p:sp>
      <p:sp>
        <p:nvSpPr>
          <p:cNvPr id="3" name="Footer Placeholder 2"/>
          <p:cNvSpPr>
            <a:spLocks noGrp="1"/>
          </p:cNvSpPr>
          <p:nvPr>
            <p:ph type="ftr" sz="quarter" idx="11"/>
          </p:nvPr>
        </p:nvSpPr>
        <p:spPr/>
        <p:txBody>
          <a:bodyPr/>
          <a:lstStyle/>
          <a:p>
            <a:r>
              <a:rPr lang="en-US"/>
              <a:t>/17</a:t>
            </a:r>
          </a:p>
        </p:txBody>
      </p:sp>
      <p:sp>
        <p:nvSpPr>
          <p:cNvPr id="4" name="Slide Number Placeholder 3"/>
          <p:cNvSpPr>
            <a:spLocks noGrp="1"/>
          </p:cNvSpPr>
          <p:nvPr>
            <p:ph type="sldNum" sz="quarter" idx="12"/>
          </p:nvPr>
        </p:nvSpPr>
        <p:spPr/>
        <p:txBody>
          <a:bodyPr/>
          <a:lstStyle/>
          <a:p>
            <a:fld id="{30B839C7-9A20-D34F-B538-98C4FE15FA51}"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ECCBEDB-4EF5-104F-9942-EA6491B4128F}" type="datetime1">
              <a:rPr lang="en-US" smtClean="0"/>
              <a:t>11/9/2024</a:t>
            </a:fld>
            <a:endParaRPr lang="en-US"/>
          </a:p>
        </p:txBody>
      </p:sp>
      <p:sp>
        <p:nvSpPr>
          <p:cNvPr id="6" name="Footer Placeholder 5"/>
          <p:cNvSpPr>
            <a:spLocks noGrp="1"/>
          </p:cNvSpPr>
          <p:nvPr>
            <p:ph type="ftr" sz="quarter" idx="11"/>
          </p:nvPr>
        </p:nvSpPr>
        <p:spPr/>
        <p:txBody>
          <a:bodyPr/>
          <a:lstStyle/>
          <a:p>
            <a:r>
              <a:rPr lang="en-US"/>
              <a:t>/17</a:t>
            </a:r>
          </a:p>
        </p:txBody>
      </p:sp>
      <p:sp>
        <p:nvSpPr>
          <p:cNvPr id="7" name="Slide Number Placeholder 6"/>
          <p:cNvSpPr>
            <a:spLocks noGrp="1"/>
          </p:cNvSpPr>
          <p:nvPr>
            <p:ph type="sldNum" sz="quarter" idx="12"/>
          </p:nvPr>
        </p:nvSpPr>
        <p:spPr/>
        <p:txBody>
          <a:bodyPr/>
          <a:lstStyle/>
          <a:p>
            <a:fld id="{30B839C7-9A20-D34F-B538-98C4FE15FA51}"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156149C-3429-F942-B244-7F6E681DABC6}" type="datetime1">
              <a:rPr lang="en-US" smtClean="0"/>
              <a:t>11/9/2024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/17</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0B839C7-9A20-D34F-B538-98C4FE15FA51}"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5.png"/><Relationship Id="rId7"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21.svg"/><Relationship Id="rId11" Type="http://schemas.openxmlformats.org/officeDocument/2006/relationships/image" Target="../media/image23.svg"/><Relationship Id="rId5" Type="http://schemas.openxmlformats.org/officeDocument/2006/relationships/image" Target="../media/image20.png"/><Relationship Id="rId10" Type="http://schemas.openxmlformats.org/officeDocument/2006/relationships/image" Target="../media/image22.png"/><Relationship Id="rId4" Type="http://schemas.openxmlformats.org/officeDocument/2006/relationships/image" Target="../media/image26.png"/><Relationship Id="rId9" Type="http://schemas.openxmlformats.org/officeDocument/2006/relationships/image" Target="../media/image28.svg"/></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1.svg"/><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3.xml"/><Relationship Id="rId5" Type="http://schemas.openxmlformats.org/officeDocument/2006/relationships/image" Target="../media/image31.png"/><Relationship Id="rId4" Type="http://schemas.openxmlformats.org/officeDocument/2006/relationships/image" Target="../media/image30.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35.svg"/><Relationship Id="rId3" Type="http://schemas.openxmlformats.org/officeDocument/2006/relationships/image" Target="../media/image32.png"/><Relationship Id="rId7" Type="http://schemas.openxmlformats.org/officeDocument/2006/relationships/image" Target="../media/image34.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21.svg"/><Relationship Id="rId5" Type="http://schemas.openxmlformats.org/officeDocument/2006/relationships/image" Target="../media/image33.png"/><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21.svg"/><Relationship Id="rId5" Type="http://schemas.openxmlformats.org/officeDocument/2006/relationships/image" Target="../media/image20.png"/><Relationship Id="rId4" Type="http://schemas.openxmlformats.org/officeDocument/2006/relationships/image" Target="../media/image36.png"/></Relationships>
</file>

<file path=ppt/slides/_rels/slide17.xml.rels><?xml version="1.0" encoding="UTF-8" standalone="yes"?>
<Relationships xmlns="http://schemas.openxmlformats.org/package/2006/relationships"><Relationship Id="rId8" Type="http://schemas.openxmlformats.org/officeDocument/2006/relationships/image" Target="../media/image42.png"/><Relationship Id="rId3" Type="http://schemas.openxmlformats.org/officeDocument/2006/relationships/image" Target="../media/image37.png"/><Relationship Id="rId7" Type="http://schemas.openxmlformats.org/officeDocument/2006/relationships/image" Target="../media/image41.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40.png"/><Relationship Id="rId5" Type="http://schemas.openxmlformats.org/officeDocument/2006/relationships/image" Target="../media/image39.png"/><Relationship Id="rId10" Type="http://schemas.openxmlformats.org/officeDocument/2006/relationships/image" Target="../media/image44.png"/><Relationship Id="rId4" Type="http://schemas.openxmlformats.org/officeDocument/2006/relationships/image" Target="../media/image38.png"/><Relationship Id="rId9" Type="http://schemas.openxmlformats.org/officeDocument/2006/relationships/image" Target="../media/image43.png"/></Relationships>
</file>

<file path=ppt/slides/_rels/slide18.xml.rels><?xml version="1.0" encoding="UTF-8" standalone="yes"?>
<Relationships xmlns="http://schemas.openxmlformats.org/package/2006/relationships"><Relationship Id="rId8" Type="http://schemas.openxmlformats.org/officeDocument/2006/relationships/image" Target="../media/image46.png"/><Relationship Id="rId3" Type="http://schemas.openxmlformats.org/officeDocument/2006/relationships/image" Target="../media/image45.png"/><Relationship Id="rId7" Type="http://schemas.openxmlformats.org/officeDocument/2006/relationships/image" Target="../media/image36.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21.svg"/><Relationship Id="rId10" Type="http://schemas.openxmlformats.org/officeDocument/2006/relationships/comments" Target="../comments/comment2.xml"/><Relationship Id="rId4" Type="http://schemas.openxmlformats.org/officeDocument/2006/relationships/image" Target="../media/image20.png"/><Relationship Id="rId9" Type="http://schemas.openxmlformats.org/officeDocument/2006/relationships/image" Target="../media/image47.png"/></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21.svg"/><Relationship Id="rId5" Type="http://schemas.openxmlformats.org/officeDocument/2006/relationships/image" Target="../media/image20.png"/><Relationship Id="rId4" Type="http://schemas.openxmlformats.org/officeDocument/2006/relationships/image" Target="../media/image36.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9.png"/><Relationship Id="rId7" Type="http://schemas.openxmlformats.org/officeDocument/2006/relationships/image" Target="../media/image28.sv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1.svg"/><Relationship Id="rId10" Type="http://schemas.openxmlformats.org/officeDocument/2006/relationships/image" Target="../media/image32.png"/><Relationship Id="rId4" Type="http://schemas.openxmlformats.org/officeDocument/2006/relationships/image" Target="../media/image20.png"/><Relationship Id="rId9" Type="http://schemas.openxmlformats.org/officeDocument/2006/relationships/image" Target="../media/image23.svg"/></Relationships>
</file>

<file path=ppt/slides/_rels/slide21.xml.rels><?xml version="1.0" encoding="UTF-8" standalone="yes"?>
<Relationships xmlns="http://schemas.openxmlformats.org/package/2006/relationships"><Relationship Id="rId3" Type="http://schemas.openxmlformats.org/officeDocument/2006/relationships/image" Target="../media/image48.png"/><Relationship Id="rId7" Type="http://schemas.openxmlformats.org/officeDocument/2006/relationships/image" Target="../media/image50.sv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49.png"/><Relationship Id="rId5" Type="http://schemas.openxmlformats.org/officeDocument/2006/relationships/image" Target="../media/image21.svg"/><Relationship Id="rId4" Type="http://schemas.openxmlformats.org/officeDocument/2006/relationships/image" Target="../media/image33.png"/></Relationships>
</file>

<file path=ppt/slides/_rels/slide2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image" Target="../media/image21.svg"/><Relationship Id="rId7" Type="http://schemas.openxmlformats.org/officeDocument/2006/relationships/image" Target="../media/image19.png"/><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35.svg"/><Relationship Id="rId5" Type="http://schemas.openxmlformats.org/officeDocument/2006/relationships/image" Target="../media/image51.png"/><Relationship Id="rId4" Type="http://schemas.openxmlformats.org/officeDocument/2006/relationships/image" Target="../media/image32.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52.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54.png"/></Relationships>
</file>

<file path=ppt/slides/_rels/slide28.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56.png"/></Relationships>
</file>

<file path=ppt/slides/_rels/slide29.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image" Target="../media/image60.png"/><Relationship Id="rId5" Type="http://schemas.openxmlformats.org/officeDocument/2006/relationships/image" Target="../media/image59.png"/><Relationship Id="rId4" Type="http://schemas.openxmlformats.org/officeDocument/2006/relationships/image" Target="../media/image58.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2.png"/><Relationship Id="rId7" Type="http://schemas.openxmlformats.org/officeDocument/2006/relationships/image" Target="../media/image21.svg"/><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36.png"/><Relationship Id="rId4" Type="http://schemas.openxmlformats.org/officeDocument/2006/relationships/image" Target="../media/image19.png"/></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0.jpeg"/><Relationship Id="rId5" Type="http://schemas.openxmlformats.org/officeDocument/2006/relationships/image" Target="../media/image9.png"/><Relationship Id="rId4" Type="http://schemas.openxmlformats.org/officeDocument/2006/relationships/image" Target="../media/image8.jpe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8.jpe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png"/><Relationship Id="rId7" Type="http://schemas.openxmlformats.org/officeDocument/2006/relationships/image" Target="../media/image23.sv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svg"/><Relationship Id="rId4" Type="http://schemas.openxmlformats.org/officeDocument/2006/relationships/image" Target="../media/image20.png"/><Relationship Id="rId9" Type="http://schemas.openxmlformats.org/officeDocument/2006/relationships/comments" Target="../comments/commen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15" y="2043307"/>
            <a:ext cx="12192000" cy="1501093"/>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 name="Title 1"/>
          <p:cNvSpPr>
            <a:spLocks noGrp="1"/>
          </p:cNvSpPr>
          <p:nvPr>
            <p:ph type="ctrTitle"/>
          </p:nvPr>
        </p:nvSpPr>
        <p:spPr>
          <a:xfrm>
            <a:off x="598340" y="1743101"/>
            <a:ext cx="11278235" cy="1501140"/>
          </a:xfrm>
        </p:spPr>
        <p:txBody>
          <a:bodyPr>
            <a:noAutofit/>
          </a:bodyPr>
          <a:lstStyle/>
          <a:p>
            <a:r>
              <a:rPr lang="en-US" altLang="en-GB" sz="3600" b="1" dirty="0">
                <a:latin typeface="+mn-lt"/>
              </a:rPr>
              <a:t>Apparate: Rethinking Early Exits to Tame Latency-Throughput Tensions in ML Serving</a:t>
            </a:r>
            <a:endParaRPr lang="zh-CN" altLang="en-US" sz="3600" b="1" dirty="0">
              <a:latin typeface="+mn-lt"/>
            </a:endParaRPr>
          </a:p>
        </p:txBody>
      </p:sp>
      <p:pic>
        <p:nvPicPr>
          <p:cNvPr id="1026" name="Picture 2" descr="Southeast University - Wikipedia"/>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5737" y="147830"/>
            <a:ext cx="965206" cy="958136"/>
          </a:xfrm>
          <a:prstGeom prst="rect">
            <a:avLst/>
          </a:prstGeom>
          <a:noFill/>
          <a:extLst>
            <a:ext uri="{909E8E84-426E-40DD-AFC4-6F175D3DCCD1}">
              <a14:hiddenFill xmlns:a14="http://schemas.microsoft.com/office/drawing/2010/main">
                <a:solidFill>
                  <a:srgbClr val="FFFFFF"/>
                </a:solidFill>
              </a14:hiddenFill>
            </a:ext>
          </a:extLst>
        </p:spPr>
      </p:pic>
      <p:sp>
        <p:nvSpPr>
          <p:cNvPr id="7" name="副标题 6"/>
          <p:cNvSpPr>
            <a:spLocks noGrp="1"/>
          </p:cNvSpPr>
          <p:nvPr>
            <p:ph type="subTitle" idx="1"/>
            <p:custDataLst>
              <p:tags r:id="rId1"/>
            </p:custDataLst>
          </p:nvPr>
        </p:nvSpPr>
        <p:spPr>
          <a:xfrm>
            <a:off x="-580222" y="4266145"/>
            <a:ext cx="13352443" cy="1323340"/>
          </a:xfrm>
        </p:spPr>
        <p:txBody>
          <a:bodyPr>
            <a:normAutofit/>
          </a:bodyPr>
          <a:lstStyle/>
          <a:p>
            <a:r>
              <a:rPr lang="en-US" altLang="zh-CN" sz="2800" b="1" dirty="0" err="1"/>
              <a:t>Yinwei</a:t>
            </a:r>
            <a:r>
              <a:rPr lang="en-US" altLang="zh-CN" sz="2800" b="1" dirty="0"/>
              <a:t> Dai </a:t>
            </a:r>
            <a:r>
              <a:rPr lang="en-US" altLang="zh-CN" sz="2800" b="1" baseline="30000" dirty="0"/>
              <a:t>★</a:t>
            </a:r>
            <a:r>
              <a:rPr lang="en-US" altLang="zh-CN" sz="2800" b="1" dirty="0"/>
              <a:t>       Rui Pan </a:t>
            </a:r>
            <a:r>
              <a:rPr lang="en-US" altLang="zh-CN" sz="2800" b="1" baseline="30000" dirty="0"/>
              <a:t>★</a:t>
            </a:r>
            <a:r>
              <a:rPr lang="en-US" altLang="zh-CN" sz="2800" b="1" dirty="0"/>
              <a:t>       Anand </a:t>
            </a:r>
            <a:r>
              <a:rPr lang="en-US" altLang="zh-CN" sz="2800" b="1" dirty="0" err="1"/>
              <a:t>Iyer</a:t>
            </a:r>
            <a:r>
              <a:rPr lang="en-US" altLang="zh-CN" sz="2800" b="1" dirty="0"/>
              <a:t>  Kai Li        Ravi Netravali</a:t>
            </a:r>
          </a:p>
          <a:p>
            <a:r>
              <a:rPr lang="en-US" altLang="zh-CN" sz="2800" b="1" dirty="0"/>
              <a:t> Princeton University      Georgia Institute of Technology</a:t>
            </a:r>
            <a:endParaRPr lang="en-US" altLang="zh-CN" b="1" dirty="0"/>
          </a:p>
        </p:txBody>
      </p:sp>
      <p:sp>
        <p:nvSpPr>
          <p:cNvPr id="9" name="文本框 8"/>
          <p:cNvSpPr txBox="1"/>
          <p:nvPr/>
        </p:nvSpPr>
        <p:spPr>
          <a:xfrm>
            <a:off x="4063999" y="5565775"/>
            <a:ext cx="4064000" cy="953135"/>
          </a:xfrm>
          <a:prstGeom prst="rect">
            <a:avLst/>
          </a:prstGeom>
          <a:noFill/>
        </p:spPr>
        <p:txBody>
          <a:bodyPr wrap="square" rtlCol="0">
            <a:spAutoFit/>
          </a:bodyPr>
          <a:lstStyle/>
          <a:p>
            <a:pPr algn="ctr"/>
            <a:r>
              <a:rPr lang="zh-CN" altLang="en-US" sz="2800" b="1" dirty="0"/>
              <a:t>汇报人：冯敏远</a:t>
            </a:r>
          </a:p>
          <a:p>
            <a:pPr algn="ctr"/>
            <a:r>
              <a:rPr lang="en-US" sz="2800" b="1" dirty="0"/>
              <a:t>2024</a:t>
            </a:r>
            <a:r>
              <a:rPr lang="zh-CN" altLang="en-US" sz="2800" b="1" dirty="0"/>
              <a:t>年</a:t>
            </a:r>
            <a:r>
              <a:rPr lang="en-US" altLang="zh-CN" sz="2800" b="1" dirty="0"/>
              <a:t>11</a:t>
            </a:r>
            <a:r>
              <a:rPr lang="zh-CN" altLang="en-US" sz="2800" b="1" dirty="0"/>
              <a:t>月</a:t>
            </a:r>
            <a:r>
              <a:rPr lang="en-US" altLang="zh-CN" sz="2800" b="1" dirty="0"/>
              <a:t>10</a:t>
            </a:r>
            <a:r>
              <a:rPr lang="zh-CN" altLang="en-US" sz="2800" b="1" dirty="0"/>
              <a:t>日</a:t>
            </a:r>
          </a:p>
        </p:txBody>
      </p:sp>
      <p:sp>
        <p:nvSpPr>
          <p:cNvPr id="3" name="文本框 2">
            <a:extLst>
              <a:ext uri="{FF2B5EF4-FFF2-40B4-BE49-F238E27FC236}">
                <a16:creationId xmlns:a16="http://schemas.microsoft.com/office/drawing/2014/main" id="{EC084CE8-346E-4A33-9302-AFB2125081DE}"/>
              </a:ext>
            </a:extLst>
          </p:cNvPr>
          <p:cNvSpPr txBox="1"/>
          <p:nvPr/>
        </p:nvSpPr>
        <p:spPr>
          <a:xfrm>
            <a:off x="5522765" y="3678306"/>
            <a:ext cx="1146468" cy="523220"/>
          </a:xfrm>
          <a:prstGeom prst="rect">
            <a:avLst/>
          </a:prstGeom>
          <a:noFill/>
        </p:spPr>
        <p:txBody>
          <a:bodyPr wrap="none" rtlCol="0">
            <a:spAutoFit/>
          </a:bodyPr>
          <a:lstStyle/>
          <a:p>
            <a:r>
              <a:rPr lang="en-US" altLang="zh-CN" sz="2800" b="1" dirty="0"/>
              <a:t>SOSP</a:t>
            </a:r>
            <a:endParaRPr lang="zh-CN" altLang="en-US" sz="2800"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116096E8-2F2D-4AD1-B008-4182EA44B09B}"/>
              </a:ext>
            </a:extLst>
          </p:cNvPr>
          <p:cNvSpPr>
            <a:spLocks noGrp="1"/>
          </p:cNvSpPr>
          <p:nvPr>
            <p:ph type="sldNum" sz="quarter" idx="4"/>
          </p:nvPr>
        </p:nvSpPr>
        <p:spPr/>
        <p:txBody>
          <a:bodyPr/>
          <a:lstStyle/>
          <a:p>
            <a:fld id="{32CC1993-4A58-5441-BC2A-C02768F05C35}" type="slidenum">
              <a:rPr kumimoji="1" lang="zh-CN" altLang="en-US" smtClean="0"/>
              <a:t>10</a:t>
            </a:fld>
            <a:endParaRPr kumimoji="1" lang="zh-CN" altLang="en-US" dirty="0"/>
          </a:p>
        </p:txBody>
      </p:sp>
      <p:pic>
        <p:nvPicPr>
          <p:cNvPr id="6" name="内容占位符 5">
            <a:extLst>
              <a:ext uri="{FF2B5EF4-FFF2-40B4-BE49-F238E27FC236}">
                <a16:creationId xmlns:a16="http://schemas.microsoft.com/office/drawing/2014/main" id="{F43B08DB-61A4-4562-9BA2-E34C56E9AA48}"/>
              </a:ext>
            </a:extLst>
          </p:cNvPr>
          <p:cNvPicPr>
            <a:picLocks noGrp="1" noChangeAspect="1"/>
          </p:cNvPicPr>
          <p:nvPr>
            <p:ph sz="quarter" idx="10"/>
          </p:nvPr>
        </p:nvPicPr>
        <p:blipFill>
          <a:blip r:embed="rId3"/>
          <a:stretch>
            <a:fillRect/>
          </a:stretch>
        </p:blipFill>
        <p:spPr>
          <a:xfrm>
            <a:off x="1447116" y="1554240"/>
            <a:ext cx="1849664" cy="1381742"/>
          </a:xfrm>
        </p:spPr>
      </p:pic>
      <p:sp>
        <p:nvSpPr>
          <p:cNvPr id="4" name="标题 3">
            <a:extLst>
              <a:ext uri="{FF2B5EF4-FFF2-40B4-BE49-F238E27FC236}">
                <a16:creationId xmlns:a16="http://schemas.microsoft.com/office/drawing/2014/main" id="{845E9B35-ADB0-49BF-8235-6063BAC44DFE}"/>
              </a:ext>
            </a:extLst>
          </p:cNvPr>
          <p:cNvSpPr>
            <a:spLocks noGrp="1"/>
          </p:cNvSpPr>
          <p:nvPr>
            <p:ph type="title"/>
          </p:nvPr>
        </p:nvSpPr>
        <p:spPr/>
        <p:txBody>
          <a:bodyPr/>
          <a:lstStyle/>
          <a:p>
            <a:r>
              <a:rPr kumimoji="1" lang="zh-CN" altLang="en-US" b="1" dirty="0">
                <a:latin typeface="+mn-lt"/>
              </a:rPr>
              <a:t>研究背景</a:t>
            </a:r>
            <a:endParaRPr lang="zh-CN" altLang="en-US" dirty="0"/>
          </a:p>
        </p:txBody>
      </p:sp>
      <p:sp>
        <p:nvSpPr>
          <p:cNvPr id="7" name="矩形 6">
            <a:extLst>
              <a:ext uri="{FF2B5EF4-FFF2-40B4-BE49-F238E27FC236}">
                <a16:creationId xmlns:a16="http://schemas.microsoft.com/office/drawing/2014/main" id="{D32B6898-E8B1-41D4-AB9E-0152896C7D50}"/>
              </a:ext>
            </a:extLst>
          </p:cNvPr>
          <p:cNvSpPr/>
          <p:nvPr/>
        </p:nvSpPr>
        <p:spPr>
          <a:xfrm>
            <a:off x="1591866" y="2975812"/>
            <a:ext cx="1849663" cy="36978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GPU Memory</a:t>
            </a:r>
            <a:endParaRPr lang="zh-CN" altLang="en-US" dirty="0">
              <a:solidFill>
                <a:schemeClr val="tx1"/>
              </a:solidFill>
            </a:endParaRPr>
          </a:p>
        </p:txBody>
      </p:sp>
      <p:sp>
        <p:nvSpPr>
          <p:cNvPr id="9" name="箭头: 上 8">
            <a:extLst>
              <a:ext uri="{FF2B5EF4-FFF2-40B4-BE49-F238E27FC236}">
                <a16:creationId xmlns:a16="http://schemas.microsoft.com/office/drawing/2014/main" id="{A4380E70-BCCA-4505-8356-0A25BE491949}"/>
              </a:ext>
            </a:extLst>
          </p:cNvPr>
          <p:cNvSpPr/>
          <p:nvPr/>
        </p:nvSpPr>
        <p:spPr>
          <a:xfrm rot="1337041">
            <a:off x="1773487" y="3354666"/>
            <a:ext cx="139343" cy="948836"/>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1" name="图片 10">
            <a:extLst>
              <a:ext uri="{FF2B5EF4-FFF2-40B4-BE49-F238E27FC236}">
                <a16:creationId xmlns:a16="http://schemas.microsoft.com/office/drawing/2014/main" id="{E15A996F-CC61-4F65-96DB-13BA97FC9605}"/>
              </a:ext>
            </a:extLst>
          </p:cNvPr>
          <p:cNvPicPr>
            <a:picLocks noChangeAspect="1"/>
          </p:cNvPicPr>
          <p:nvPr/>
        </p:nvPicPr>
        <p:blipFill>
          <a:blip r:embed="rId4"/>
          <a:stretch>
            <a:fillRect/>
          </a:stretch>
        </p:blipFill>
        <p:spPr>
          <a:xfrm>
            <a:off x="392747" y="4256720"/>
            <a:ext cx="2024851" cy="1121456"/>
          </a:xfrm>
          <a:prstGeom prst="rect">
            <a:avLst/>
          </a:prstGeom>
        </p:spPr>
      </p:pic>
      <p:sp>
        <p:nvSpPr>
          <p:cNvPr id="12" name="箭头: 上 11">
            <a:extLst>
              <a:ext uri="{FF2B5EF4-FFF2-40B4-BE49-F238E27FC236}">
                <a16:creationId xmlns:a16="http://schemas.microsoft.com/office/drawing/2014/main" id="{EC4C4FAF-E5B4-4501-A953-D13644877823}"/>
              </a:ext>
            </a:extLst>
          </p:cNvPr>
          <p:cNvSpPr/>
          <p:nvPr/>
        </p:nvSpPr>
        <p:spPr>
          <a:xfrm rot="20121675">
            <a:off x="3102556" y="3319855"/>
            <a:ext cx="134372" cy="1010893"/>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3" name="图形 12" descr="数学 纯色填充">
            <a:extLst>
              <a:ext uri="{FF2B5EF4-FFF2-40B4-BE49-F238E27FC236}">
                <a16:creationId xmlns:a16="http://schemas.microsoft.com/office/drawing/2014/main" id="{DC30EB2C-8E4C-4535-A4C2-C76251CD8B7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028198" y="4689447"/>
            <a:ext cx="728333" cy="728333"/>
          </a:xfrm>
          <a:prstGeom prst="rect">
            <a:avLst/>
          </a:prstGeom>
        </p:spPr>
      </p:pic>
      <p:sp>
        <p:nvSpPr>
          <p:cNvPr id="14" name="文本框 13">
            <a:extLst>
              <a:ext uri="{FF2B5EF4-FFF2-40B4-BE49-F238E27FC236}">
                <a16:creationId xmlns:a16="http://schemas.microsoft.com/office/drawing/2014/main" id="{752FDBAC-264E-414C-B8C7-057633E4E268}"/>
              </a:ext>
            </a:extLst>
          </p:cNvPr>
          <p:cNvSpPr txBox="1"/>
          <p:nvPr/>
        </p:nvSpPr>
        <p:spPr>
          <a:xfrm>
            <a:off x="1084411" y="5562842"/>
            <a:ext cx="641522" cy="369332"/>
          </a:xfrm>
          <a:prstGeom prst="rect">
            <a:avLst/>
          </a:prstGeom>
          <a:noFill/>
        </p:spPr>
        <p:txBody>
          <a:bodyPr wrap="none" rtlCol="0">
            <a:spAutoFit/>
          </a:bodyPr>
          <a:lstStyle/>
          <a:p>
            <a:r>
              <a:rPr lang="zh-CN" altLang="en-US" dirty="0"/>
              <a:t>模型</a:t>
            </a:r>
          </a:p>
        </p:txBody>
      </p:sp>
      <p:sp>
        <p:nvSpPr>
          <p:cNvPr id="15" name="文本框 14">
            <a:extLst>
              <a:ext uri="{FF2B5EF4-FFF2-40B4-BE49-F238E27FC236}">
                <a16:creationId xmlns:a16="http://schemas.microsoft.com/office/drawing/2014/main" id="{4611D05B-E730-46B7-9AF6-11936A598446}"/>
              </a:ext>
            </a:extLst>
          </p:cNvPr>
          <p:cNvSpPr txBox="1"/>
          <p:nvPr/>
        </p:nvSpPr>
        <p:spPr>
          <a:xfrm>
            <a:off x="3362415" y="5598477"/>
            <a:ext cx="1338828" cy="369332"/>
          </a:xfrm>
          <a:prstGeom prst="rect">
            <a:avLst/>
          </a:prstGeom>
          <a:noFill/>
        </p:spPr>
        <p:txBody>
          <a:bodyPr wrap="none" rtlCol="0">
            <a:spAutoFit/>
          </a:bodyPr>
          <a:lstStyle/>
          <a:p>
            <a:r>
              <a:rPr lang="zh-CN" altLang="en-US" dirty="0"/>
              <a:t>早退出节点</a:t>
            </a:r>
          </a:p>
        </p:txBody>
      </p:sp>
      <p:pic>
        <p:nvPicPr>
          <p:cNvPr id="16" name="图形 15" descr="数学 纯色填充">
            <a:extLst>
              <a:ext uri="{FF2B5EF4-FFF2-40B4-BE49-F238E27FC236}">
                <a16:creationId xmlns:a16="http://schemas.microsoft.com/office/drawing/2014/main" id="{7ACECFD2-B511-4CC5-91A3-ED18141EBF48}"/>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660918" y="4700718"/>
            <a:ext cx="728333" cy="728333"/>
          </a:xfrm>
          <a:prstGeom prst="rect">
            <a:avLst/>
          </a:prstGeom>
        </p:spPr>
      </p:pic>
      <p:pic>
        <p:nvPicPr>
          <p:cNvPr id="17" name="图形 16" descr="数学 纯色填充">
            <a:extLst>
              <a:ext uri="{FF2B5EF4-FFF2-40B4-BE49-F238E27FC236}">
                <a16:creationId xmlns:a16="http://schemas.microsoft.com/office/drawing/2014/main" id="{BF1F581C-80FA-40BA-A275-9733A9BDA9F5}"/>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320008" y="4711989"/>
            <a:ext cx="728333" cy="728333"/>
          </a:xfrm>
          <a:prstGeom prst="rect">
            <a:avLst/>
          </a:prstGeom>
        </p:spPr>
      </p:pic>
      <p:pic>
        <p:nvPicPr>
          <p:cNvPr id="27" name="图片 26">
            <a:extLst>
              <a:ext uri="{FF2B5EF4-FFF2-40B4-BE49-F238E27FC236}">
                <a16:creationId xmlns:a16="http://schemas.microsoft.com/office/drawing/2014/main" id="{81B55548-B191-46DF-9646-7C8180479C70}"/>
              </a:ext>
            </a:extLst>
          </p:cNvPr>
          <p:cNvPicPr>
            <a:picLocks noChangeAspect="1"/>
          </p:cNvPicPr>
          <p:nvPr/>
        </p:nvPicPr>
        <p:blipFill rotWithShape="1">
          <a:blip r:embed="rId7"/>
          <a:srcRect l="10017" r="8753"/>
          <a:stretch/>
        </p:blipFill>
        <p:spPr>
          <a:xfrm>
            <a:off x="6139170" y="1732571"/>
            <a:ext cx="2962507" cy="1381742"/>
          </a:xfrm>
          <a:prstGeom prst="rect">
            <a:avLst/>
          </a:prstGeom>
        </p:spPr>
      </p:pic>
      <p:pic>
        <p:nvPicPr>
          <p:cNvPr id="28" name="图形 27" descr="数学 纯色填充">
            <a:extLst>
              <a:ext uri="{FF2B5EF4-FFF2-40B4-BE49-F238E27FC236}">
                <a16:creationId xmlns:a16="http://schemas.microsoft.com/office/drawing/2014/main" id="{0D9198CB-7119-4175-ADA0-8FAE08695718}"/>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106092" y="3139973"/>
            <a:ext cx="401438" cy="401438"/>
          </a:xfrm>
          <a:prstGeom prst="rect">
            <a:avLst/>
          </a:prstGeom>
        </p:spPr>
      </p:pic>
      <p:pic>
        <p:nvPicPr>
          <p:cNvPr id="29" name="图形 28" descr="数学 纯色填充">
            <a:extLst>
              <a:ext uri="{FF2B5EF4-FFF2-40B4-BE49-F238E27FC236}">
                <a16:creationId xmlns:a16="http://schemas.microsoft.com/office/drawing/2014/main" id="{B1F161E6-C8A0-43B4-94DC-D75AC1B6CA7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811382" y="3122555"/>
            <a:ext cx="401438" cy="401438"/>
          </a:xfrm>
          <a:prstGeom prst="rect">
            <a:avLst/>
          </a:prstGeom>
        </p:spPr>
      </p:pic>
      <p:pic>
        <p:nvPicPr>
          <p:cNvPr id="30" name="图形 29" descr="数学 纯色填充">
            <a:extLst>
              <a:ext uri="{FF2B5EF4-FFF2-40B4-BE49-F238E27FC236}">
                <a16:creationId xmlns:a16="http://schemas.microsoft.com/office/drawing/2014/main" id="{22B41882-34D7-4A40-8254-E5F5D49EA14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462168" y="3138887"/>
            <a:ext cx="401438" cy="401438"/>
          </a:xfrm>
          <a:prstGeom prst="rect">
            <a:avLst/>
          </a:prstGeom>
        </p:spPr>
      </p:pic>
      <p:sp>
        <p:nvSpPr>
          <p:cNvPr id="32" name="矩形 31">
            <a:extLst>
              <a:ext uri="{FF2B5EF4-FFF2-40B4-BE49-F238E27FC236}">
                <a16:creationId xmlns:a16="http://schemas.microsoft.com/office/drawing/2014/main" id="{EBA9BB6B-4698-498E-B9B3-ADDF9E89FB73}"/>
              </a:ext>
            </a:extLst>
          </p:cNvPr>
          <p:cNvSpPr/>
          <p:nvPr/>
        </p:nvSpPr>
        <p:spPr>
          <a:xfrm>
            <a:off x="9714811" y="1866435"/>
            <a:ext cx="1725747" cy="405108"/>
          </a:xfrm>
          <a:prstGeom prst="rect">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solidFill>
                  <a:schemeClr val="tx1"/>
                </a:solidFill>
              </a:rPr>
              <a:t>完整模型结果</a:t>
            </a:r>
          </a:p>
        </p:txBody>
      </p:sp>
      <p:pic>
        <p:nvPicPr>
          <p:cNvPr id="39" name="图形 38" descr="上一步 纯色填充">
            <a:extLst>
              <a:ext uri="{FF2B5EF4-FFF2-40B4-BE49-F238E27FC236}">
                <a16:creationId xmlns:a16="http://schemas.microsoft.com/office/drawing/2014/main" id="{3A9CB8E1-FC87-444E-8447-42072037B862}"/>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rot="13054116">
            <a:off x="6412300" y="3812152"/>
            <a:ext cx="1204300" cy="491691"/>
          </a:xfrm>
          <a:prstGeom prst="rect">
            <a:avLst/>
          </a:prstGeom>
        </p:spPr>
      </p:pic>
      <p:pic>
        <p:nvPicPr>
          <p:cNvPr id="40" name="图形 39" descr="上一步 纯色填充">
            <a:extLst>
              <a:ext uri="{FF2B5EF4-FFF2-40B4-BE49-F238E27FC236}">
                <a16:creationId xmlns:a16="http://schemas.microsoft.com/office/drawing/2014/main" id="{1A75F012-B600-4E35-9636-B63BBBFF5F72}"/>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rot="13054116">
            <a:off x="6953097" y="3736897"/>
            <a:ext cx="1188697" cy="525458"/>
          </a:xfrm>
          <a:prstGeom prst="rect">
            <a:avLst/>
          </a:prstGeom>
        </p:spPr>
      </p:pic>
      <p:pic>
        <p:nvPicPr>
          <p:cNvPr id="41" name="图形 40" descr="上一步 纯色填充">
            <a:extLst>
              <a:ext uri="{FF2B5EF4-FFF2-40B4-BE49-F238E27FC236}">
                <a16:creationId xmlns:a16="http://schemas.microsoft.com/office/drawing/2014/main" id="{9677BF97-C764-4AC5-B7B4-610152A54ABA}"/>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rot="13054116">
            <a:off x="7713493" y="3698042"/>
            <a:ext cx="1334831" cy="525458"/>
          </a:xfrm>
          <a:prstGeom prst="rect">
            <a:avLst/>
          </a:prstGeom>
        </p:spPr>
      </p:pic>
      <p:sp>
        <p:nvSpPr>
          <p:cNvPr id="43" name="矩形 42">
            <a:extLst>
              <a:ext uri="{FF2B5EF4-FFF2-40B4-BE49-F238E27FC236}">
                <a16:creationId xmlns:a16="http://schemas.microsoft.com/office/drawing/2014/main" id="{06DBC8EC-7729-4CFB-8205-FEB3DB4B5024}"/>
              </a:ext>
            </a:extLst>
          </p:cNvPr>
          <p:cNvSpPr/>
          <p:nvPr/>
        </p:nvSpPr>
        <p:spPr>
          <a:xfrm>
            <a:off x="7014449" y="4570253"/>
            <a:ext cx="3218121" cy="405108"/>
          </a:xfrm>
          <a:prstGeom prst="rect">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solidFill>
                  <a:schemeClr val="tx1"/>
                </a:solidFill>
              </a:rPr>
              <a:t>早退出结果（</a:t>
            </a:r>
            <a:r>
              <a:rPr lang="en-US" altLang="zh-CN" sz="1600" b="1" dirty="0">
                <a:solidFill>
                  <a:schemeClr val="tx1"/>
                </a:solidFill>
              </a:rPr>
              <a:t>Early Exit Result</a:t>
            </a:r>
            <a:r>
              <a:rPr lang="zh-CN" altLang="en-US" sz="1600" b="1" dirty="0">
                <a:solidFill>
                  <a:schemeClr val="tx1"/>
                </a:solidFill>
              </a:rPr>
              <a:t>）</a:t>
            </a:r>
          </a:p>
        </p:txBody>
      </p:sp>
      <p:pic>
        <p:nvPicPr>
          <p:cNvPr id="44" name="图形 43" descr="上一步 纯色填充">
            <a:extLst>
              <a:ext uri="{FF2B5EF4-FFF2-40B4-BE49-F238E27FC236}">
                <a16:creationId xmlns:a16="http://schemas.microsoft.com/office/drawing/2014/main" id="{C6ABAB80-A03B-4388-A4AA-F59EA6A5B4A4}"/>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8584350" y="1652623"/>
            <a:ext cx="1038621" cy="663460"/>
          </a:xfrm>
          <a:prstGeom prst="rect">
            <a:avLst/>
          </a:prstGeom>
        </p:spPr>
      </p:pic>
      <p:pic>
        <p:nvPicPr>
          <p:cNvPr id="45" name="图形 44" descr="数学 纯色填充">
            <a:extLst>
              <a:ext uri="{FF2B5EF4-FFF2-40B4-BE49-F238E27FC236}">
                <a16:creationId xmlns:a16="http://schemas.microsoft.com/office/drawing/2014/main" id="{D00C94F4-85F8-48D6-A87C-7D4070EA2CD8}"/>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1039120" y="5470987"/>
            <a:ext cx="401438" cy="401438"/>
          </a:xfrm>
          <a:prstGeom prst="rect">
            <a:avLst/>
          </a:prstGeom>
        </p:spPr>
      </p:pic>
      <p:sp>
        <p:nvSpPr>
          <p:cNvPr id="46" name="思想气泡: 云 45">
            <a:extLst>
              <a:ext uri="{FF2B5EF4-FFF2-40B4-BE49-F238E27FC236}">
                <a16:creationId xmlns:a16="http://schemas.microsoft.com/office/drawing/2014/main" id="{DB81CAF7-ACFD-4DF2-A9AE-6A8D30AAEEF9}"/>
              </a:ext>
            </a:extLst>
          </p:cNvPr>
          <p:cNvSpPr/>
          <p:nvPr/>
        </p:nvSpPr>
        <p:spPr>
          <a:xfrm>
            <a:off x="10297459" y="3772100"/>
            <a:ext cx="1687712" cy="612648"/>
          </a:xfrm>
          <a:prstGeom prst="cloudCallout">
            <a:avLst>
              <a:gd name="adj1" fmla="val -68990"/>
              <a:gd name="adj2" fmla="val 5894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rgbClr val="FF0000"/>
                </a:solidFill>
              </a:rPr>
              <a:t>是否准确？</a:t>
            </a:r>
          </a:p>
        </p:txBody>
      </p:sp>
      <p:sp>
        <p:nvSpPr>
          <p:cNvPr id="47" name="文本框 46">
            <a:extLst>
              <a:ext uri="{FF2B5EF4-FFF2-40B4-BE49-F238E27FC236}">
                <a16:creationId xmlns:a16="http://schemas.microsoft.com/office/drawing/2014/main" id="{98999537-3DB7-44A3-8D62-2C6021428547}"/>
              </a:ext>
            </a:extLst>
          </p:cNvPr>
          <p:cNvSpPr txBox="1"/>
          <p:nvPr/>
        </p:nvSpPr>
        <p:spPr>
          <a:xfrm>
            <a:off x="6434569" y="5459843"/>
            <a:ext cx="4749890" cy="369332"/>
          </a:xfrm>
          <a:prstGeom prst="rect">
            <a:avLst/>
          </a:prstGeom>
          <a:noFill/>
        </p:spPr>
        <p:txBody>
          <a:bodyPr wrap="none" rtlCol="0">
            <a:spAutoFit/>
          </a:bodyPr>
          <a:lstStyle/>
          <a:p>
            <a:r>
              <a:rPr lang="zh-CN" altLang="en-US" dirty="0"/>
              <a:t>不知道准确性也就</a:t>
            </a:r>
            <a:r>
              <a:rPr lang="zh-CN" altLang="en-US" dirty="0">
                <a:solidFill>
                  <a:srgbClr val="FF0000"/>
                </a:solidFill>
              </a:rPr>
              <a:t>无法调整早退出口的配置</a:t>
            </a:r>
          </a:p>
        </p:txBody>
      </p:sp>
      <p:sp>
        <p:nvSpPr>
          <p:cNvPr id="52" name="矩形 51">
            <a:extLst>
              <a:ext uri="{FF2B5EF4-FFF2-40B4-BE49-F238E27FC236}">
                <a16:creationId xmlns:a16="http://schemas.microsoft.com/office/drawing/2014/main" id="{95A019EB-2E8B-443F-847B-0D20080CD0D9}"/>
              </a:ext>
            </a:extLst>
          </p:cNvPr>
          <p:cNvSpPr/>
          <p:nvPr/>
        </p:nvSpPr>
        <p:spPr>
          <a:xfrm>
            <a:off x="1249441" y="1005033"/>
            <a:ext cx="2245014" cy="325120"/>
          </a:xfrm>
          <a:prstGeom prst="rect">
            <a:avLst/>
          </a:prstGeom>
          <a:solidFill>
            <a:srgbClr val="003E8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1600" b="1" dirty="0"/>
              <a:t>1.</a:t>
            </a:r>
            <a:r>
              <a:rPr lang="zh-CN" altLang="en-US" sz="1600" b="1" dirty="0"/>
              <a:t>额外的资源开销</a:t>
            </a:r>
          </a:p>
        </p:txBody>
      </p:sp>
      <p:sp>
        <p:nvSpPr>
          <p:cNvPr id="53" name="矩形 52">
            <a:extLst>
              <a:ext uri="{FF2B5EF4-FFF2-40B4-BE49-F238E27FC236}">
                <a16:creationId xmlns:a16="http://schemas.microsoft.com/office/drawing/2014/main" id="{08B8715B-C339-4ABD-9A94-5693D8390C96}"/>
              </a:ext>
            </a:extLst>
          </p:cNvPr>
          <p:cNvSpPr/>
          <p:nvPr/>
        </p:nvSpPr>
        <p:spPr>
          <a:xfrm>
            <a:off x="7014450" y="1035541"/>
            <a:ext cx="2182211" cy="325120"/>
          </a:xfrm>
          <a:prstGeom prst="rect">
            <a:avLst/>
          </a:prstGeom>
          <a:solidFill>
            <a:srgbClr val="003E8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1600" b="1" dirty="0"/>
              <a:t>2.</a:t>
            </a:r>
            <a:r>
              <a:rPr lang="zh-CN" altLang="en-US" sz="1600" b="1" dirty="0"/>
              <a:t>缺乏准确性反馈</a:t>
            </a:r>
          </a:p>
        </p:txBody>
      </p:sp>
    </p:spTree>
    <p:extLst>
      <p:ext uri="{BB962C8B-B14F-4D97-AF65-F5344CB8AC3E}">
        <p14:creationId xmlns:p14="http://schemas.microsoft.com/office/powerpoint/2010/main" val="30825361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a:extLst>
              <a:ext uri="{FF2B5EF4-FFF2-40B4-BE49-F238E27FC236}">
                <a16:creationId xmlns:a16="http://schemas.microsoft.com/office/drawing/2014/main" id="{B99AD618-02BD-48B3-9731-919A3A5854AF}"/>
              </a:ext>
            </a:extLst>
          </p:cNvPr>
          <p:cNvPicPr>
            <a:picLocks noChangeAspect="1"/>
          </p:cNvPicPr>
          <p:nvPr/>
        </p:nvPicPr>
        <p:blipFill rotWithShape="1">
          <a:blip r:embed="rId3"/>
          <a:srcRect l="10017" r="8753"/>
          <a:stretch/>
        </p:blipFill>
        <p:spPr>
          <a:xfrm>
            <a:off x="6057713" y="1831305"/>
            <a:ext cx="4438076" cy="2069962"/>
          </a:xfrm>
          <a:prstGeom prst="rect">
            <a:avLst/>
          </a:prstGeom>
        </p:spPr>
      </p:pic>
      <p:sp>
        <p:nvSpPr>
          <p:cNvPr id="2" name="灯片编号占位符 1">
            <a:extLst>
              <a:ext uri="{FF2B5EF4-FFF2-40B4-BE49-F238E27FC236}">
                <a16:creationId xmlns:a16="http://schemas.microsoft.com/office/drawing/2014/main" id="{2784E3B2-058B-4B20-946B-50253D6D50CD}"/>
              </a:ext>
            </a:extLst>
          </p:cNvPr>
          <p:cNvSpPr>
            <a:spLocks noGrp="1"/>
          </p:cNvSpPr>
          <p:nvPr>
            <p:ph type="sldNum" sz="quarter" idx="4"/>
          </p:nvPr>
        </p:nvSpPr>
        <p:spPr/>
        <p:txBody>
          <a:bodyPr/>
          <a:lstStyle/>
          <a:p>
            <a:fld id="{32CC1993-4A58-5441-BC2A-C02768F05C35}" type="slidenum">
              <a:rPr kumimoji="1" lang="zh-CN" altLang="en-US" smtClean="0"/>
              <a:t>11</a:t>
            </a:fld>
            <a:endParaRPr kumimoji="1" lang="zh-CN" altLang="en-US" dirty="0"/>
          </a:p>
        </p:txBody>
      </p:sp>
      <p:sp>
        <p:nvSpPr>
          <p:cNvPr id="4" name="标题 3">
            <a:extLst>
              <a:ext uri="{FF2B5EF4-FFF2-40B4-BE49-F238E27FC236}">
                <a16:creationId xmlns:a16="http://schemas.microsoft.com/office/drawing/2014/main" id="{36DCD5D1-0BEE-40C2-B857-41486B68B3A8}"/>
              </a:ext>
            </a:extLst>
          </p:cNvPr>
          <p:cNvSpPr>
            <a:spLocks noGrp="1"/>
          </p:cNvSpPr>
          <p:nvPr>
            <p:ph type="title"/>
          </p:nvPr>
        </p:nvSpPr>
        <p:spPr/>
        <p:txBody>
          <a:bodyPr/>
          <a:lstStyle/>
          <a:p>
            <a:r>
              <a:rPr kumimoji="1" lang="zh-CN" altLang="en-US" b="1" dirty="0">
                <a:latin typeface="+mn-lt"/>
              </a:rPr>
              <a:t>研究背景</a:t>
            </a:r>
            <a:endParaRPr lang="zh-CN" altLang="en-US" dirty="0"/>
          </a:p>
        </p:txBody>
      </p:sp>
      <p:pic>
        <p:nvPicPr>
          <p:cNvPr id="5" name="图形 4" descr="数学 纯色填充">
            <a:extLst>
              <a:ext uri="{FF2B5EF4-FFF2-40B4-BE49-F238E27FC236}">
                <a16:creationId xmlns:a16="http://schemas.microsoft.com/office/drawing/2014/main" id="{F430BB08-46C3-4923-AD7A-43921433541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545754" y="3901267"/>
            <a:ext cx="447673" cy="447673"/>
          </a:xfrm>
          <a:prstGeom prst="rect">
            <a:avLst/>
          </a:prstGeom>
        </p:spPr>
      </p:pic>
      <p:pic>
        <p:nvPicPr>
          <p:cNvPr id="6" name="图片 5">
            <a:extLst>
              <a:ext uri="{FF2B5EF4-FFF2-40B4-BE49-F238E27FC236}">
                <a16:creationId xmlns:a16="http://schemas.microsoft.com/office/drawing/2014/main" id="{84AFA3D8-8CFB-4C99-B309-2D701D70A40E}"/>
              </a:ext>
            </a:extLst>
          </p:cNvPr>
          <p:cNvPicPr>
            <a:picLocks noChangeAspect="1"/>
          </p:cNvPicPr>
          <p:nvPr/>
        </p:nvPicPr>
        <p:blipFill>
          <a:blip r:embed="rId6"/>
          <a:stretch>
            <a:fillRect/>
          </a:stretch>
        </p:blipFill>
        <p:spPr>
          <a:xfrm>
            <a:off x="877018" y="1958026"/>
            <a:ext cx="3443846" cy="1532755"/>
          </a:xfrm>
          <a:prstGeom prst="rect">
            <a:avLst/>
          </a:prstGeom>
        </p:spPr>
      </p:pic>
      <p:pic>
        <p:nvPicPr>
          <p:cNvPr id="10" name="图形 9" descr="数学 纯色填充">
            <a:extLst>
              <a:ext uri="{FF2B5EF4-FFF2-40B4-BE49-F238E27FC236}">
                <a16:creationId xmlns:a16="http://schemas.microsoft.com/office/drawing/2014/main" id="{A4453E51-C78B-4481-B745-BCA61E6C731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602079" y="3884760"/>
            <a:ext cx="447673" cy="447673"/>
          </a:xfrm>
          <a:prstGeom prst="rect">
            <a:avLst/>
          </a:prstGeom>
        </p:spPr>
      </p:pic>
      <p:sp>
        <p:nvSpPr>
          <p:cNvPr id="11" name="文本框 10">
            <a:extLst>
              <a:ext uri="{FF2B5EF4-FFF2-40B4-BE49-F238E27FC236}">
                <a16:creationId xmlns:a16="http://schemas.microsoft.com/office/drawing/2014/main" id="{98DCAF6A-FB30-4093-B0D9-89BE0818B1C1}"/>
              </a:ext>
            </a:extLst>
          </p:cNvPr>
          <p:cNvSpPr txBox="1"/>
          <p:nvPr/>
        </p:nvSpPr>
        <p:spPr>
          <a:xfrm>
            <a:off x="6502650" y="1549021"/>
            <a:ext cx="757836" cy="369332"/>
          </a:xfrm>
          <a:prstGeom prst="rect">
            <a:avLst/>
          </a:prstGeom>
          <a:noFill/>
        </p:spPr>
        <p:txBody>
          <a:bodyPr wrap="none" rtlCol="0">
            <a:spAutoFit/>
          </a:bodyPr>
          <a:lstStyle/>
          <a:p>
            <a:r>
              <a:rPr lang="en-US" altLang="zh-CN" dirty="0"/>
              <a:t>layer1</a:t>
            </a:r>
            <a:endParaRPr lang="zh-CN" altLang="en-US" dirty="0"/>
          </a:p>
        </p:txBody>
      </p:sp>
      <p:sp>
        <p:nvSpPr>
          <p:cNvPr id="12" name="文本框 11">
            <a:extLst>
              <a:ext uri="{FF2B5EF4-FFF2-40B4-BE49-F238E27FC236}">
                <a16:creationId xmlns:a16="http://schemas.microsoft.com/office/drawing/2014/main" id="{BA7CDC85-94BB-4574-84D7-35445DDF06D4}"/>
              </a:ext>
            </a:extLst>
          </p:cNvPr>
          <p:cNvSpPr txBox="1"/>
          <p:nvPr/>
        </p:nvSpPr>
        <p:spPr>
          <a:xfrm>
            <a:off x="7452740" y="1549021"/>
            <a:ext cx="757836" cy="369332"/>
          </a:xfrm>
          <a:prstGeom prst="rect">
            <a:avLst/>
          </a:prstGeom>
          <a:noFill/>
        </p:spPr>
        <p:txBody>
          <a:bodyPr wrap="none" rtlCol="0">
            <a:spAutoFit/>
          </a:bodyPr>
          <a:lstStyle/>
          <a:p>
            <a:r>
              <a:rPr lang="en-US" altLang="zh-CN" dirty="0"/>
              <a:t>layer2</a:t>
            </a:r>
            <a:endParaRPr lang="zh-CN" altLang="en-US" dirty="0"/>
          </a:p>
        </p:txBody>
      </p:sp>
      <p:sp>
        <p:nvSpPr>
          <p:cNvPr id="13" name="文本框 12">
            <a:extLst>
              <a:ext uri="{FF2B5EF4-FFF2-40B4-BE49-F238E27FC236}">
                <a16:creationId xmlns:a16="http://schemas.microsoft.com/office/drawing/2014/main" id="{F1F82394-A344-4C05-AE1E-1F060E849534}"/>
              </a:ext>
            </a:extLst>
          </p:cNvPr>
          <p:cNvSpPr txBox="1"/>
          <p:nvPr/>
        </p:nvSpPr>
        <p:spPr>
          <a:xfrm>
            <a:off x="8402355" y="1549021"/>
            <a:ext cx="757836" cy="369332"/>
          </a:xfrm>
          <a:prstGeom prst="rect">
            <a:avLst/>
          </a:prstGeom>
          <a:noFill/>
        </p:spPr>
        <p:txBody>
          <a:bodyPr wrap="none" rtlCol="0">
            <a:spAutoFit/>
          </a:bodyPr>
          <a:lstStyle/>
          <a:p>
            <a:r>
              <a:rPr lang="en-US" altLang="zh-CN" dirty="0"/>
              <a:t>layer3</a:t>
            </a:r>
            <a:endParaRPr lang="zh-CN" altLang="en-US" dirty="0"/>
          </a:p>
        </p:txBody>
      </p:sp>
      <p:sp>
        <p:nvSpPr>
          <p:cNvPr id="14" name="文本框 13">
            <a:extLst>
              <a:ext uri="{FF2B5EF4-FFF2-40B4-BE49-F238E27FC236}">
                <a16:creationId xmlns:a16="http://schemas.microsoft.com/office/drawing/2014/main" id="{CCC3A0BC-398B-414F-AF68-5A13F273AEB9}"/>
              </a:ext>
            </a:extLst>
          </p:cNvPr>
          <p:cNvSpPr txBox="1"/>
          <p:nvPr/>
        </p:nvSpPr>
        <p:spPr>
          <a:xfrm>
            <a:off x="9454925" y="1549021"/>
            <a:ext cx="757836" cy="369332"/>
          </a:xfrm>
          <a:prstGeom prst="rect">
            <a:avLst/>
          </a:prstGeom>
          <a:noFill/>
        </p:spPr>
        <p:txBody>
          <a:bodyPr wrap="none" rtlCol="0">
            <a:spAutoFit/>
          </a:bodyPr>
          <a:lstStyle/>
          <a:p>
            <a:r>
              <a:rPr lang="en-US" altLang="zh-CN" dirty="0"/>
              <a:t>layer4</a:t>
            </a:r>
            <a:endParaRPr lang="zh-CN" altLang="en-US" dirty="0"/>
          </a:p>
        </p:txBody>
      </p:sp>
      <p:sp>
        <p:nvSpPr>
          <p:cNvPr id="15" name="箭头: 右 14">
            <a:extLst>
              <a:ext uri="{FF2B5EF4-FFF2-40B4-BE49-F238E27FC236}">
                <a16:creationId xmlns:a16="http://schemas.microsoft.com/office/drawing/2014/main" id="{294A2702-2F56-4928-9FB0-4971CB32176D}"/>
              </a:ext>
            </a:extLst>
          </p:cNvPr>
          <p:cNvSpPr/>
          <p:nvPr/>
        </p:nvSpPr>
        <p:spPr>
          <a:xfrm>
            <a:off x="4605622" y="2849468"/>
            <a:ext cx="978408" cy="2897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6" name="图形 15" descr="数学 纯色填充">
            <a:extLst>
              <a:ext uri="{FF2B5EF4-FFF2-40B4-BE49-F238E27FC236}">
                <a16:creationId xmlns:a16="http://schemas.microsoft.com/office/drawing/2014/main" id="{C469404A-9882-43B9-A905-86CF466B51D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708369" y="3893014"/>
            <a:ext cx="447673" cy="447673"/>
          </a:xfrm>
          <a:prstGeom prst="rect">
            <a:avLst/>
          </a:prstGeom>
        </p:spPr>
      </p:pic>
      <p:pic>
        <p:nvPicPr>
          <p:cNvPr id="17" name="图形 16" descr="数学 纯色填充">
            <a:extLst>
              <a:ext uri="{FF2B5EF4-FFF2-40B4-BE49-F238E27FC236}">
                <a16:creationId xmlns:a16="http://schemas.microsoft.com/office/drawing/2014/main" id="{FA0D0A0C-5CDA-4E5B-9C15-F6CE9BA9F05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610006" y="3889524"/>
            <a:ext cx="447673" cy="447673"/>
          </a:xfrm>
          <a:prstGeom prst="rect">
            <a:avLst/>
          </a:prstGeom>
        </p:spPr>
      </p:pic>
      <p:sp>
        <p:nvSpPr>
          <p:cNvPr id="18" name="文本框 17">
            <a:extLst>
              <a:ext uri="{FF2B5EF4-FFF2-40B4-BE49-F238E27FC236}">
                <a16:creationId xmlns:a16="http://schemas.microsoft.com/office/drawing/2014/main" id="{D89E9899-797E-46A9-9BD1-E8EF9F05F5F0}"/>
              </a:ext>
            </a:extLst>
          </p:cNvPr>
          <p:cNvSpPr txBox="1"/>
          <p:nvPr/>
        </p:nvSpPr>
        <p:spPr>
          <a:xfrm>
            <a:off x="1814111" y="3739264"/>
            <a:ext cx="1569660" cy="369332"/>
          </a:xfrm>
          <a:prstGeom prst="rect">
            <a:avLst/>
          </a:prstGeom>
          <a:noFill/>
        </p:spPr>
        <p:txBody>
          <a:bodyPr wrap="none" rtlCol="0">
            <a:spAutoFit/>
          </a:bodyPr>
          <a:lstStyle/>
          <a:p>
            <a:r>
              <a:rPr lang="zh-CN" altLang="en-US" dirty="0"/>
              <a:t>工作负载变化</a:t>
            </a:r>
          </a:p>
        </p:txBody>
      </p:sp>
      <p:sp>
        <p:nvSpPr>
          <p:cNvPr id="19" name="文本框 18">
            <a:extLst>
              <a:ext uri="{FF2B5EF4-FFF2-40B4-BE49-F238E27FC236}">
                <a16:creationId xmlns:a16="http://schemas.microsoft.com/office/drawing/2014/main" id="{CECF53C7-D567-48A0-9D52-CD3AFF2B2F6C}"/>
              </a:ext>
            </a:extLst>
          </p:cNvPr>
          <p:cNvSpPr txBox="1"/>
          <p:nvPr/>
        </p:nvSpPr>
        <p:spPr>
          <a:xfrm>
            <a:off x="6502650" y="4509409"/>
            <a:ext cx="11455400" cy="369332"/>
          </a:xfrm>
          <a:prstGeom prst="rect">
            <a:avLst/>
          </a:prstGeom>
          <a:noFill/>
        </p:spPr>
        <p:txBody>
          <a:bodyPr wrap="square" rtlCol="0">
            <a:spAutoFit/>
          </a:bodyPr>
          <a:lstStyle/>
          <a:p>
            <a:r>
              <a:rPr lang="zh-CN" altLang="en-US" dirty="0"/>
              <a:t>导致最佳 的</a:t>
            </a:r>
            <a:r>
              <a:rPr lang="en-US" altLang="zh-CN" dirty="0"/>
              <a:t>EE </a:t>
            </a:r>
            <a:r>
              <a:rPr lang="zh-CN" altLang="en-US" dirty="0"/>
              <a:t>配置随时发生频繁变化</a:t>
            </a:r>
            <a:endParaRPr lang="en-US" altLang="zh-CN" dirty="0"/>
          </a:p>
        </p:txBody>
      </p:sp>
      <p:sp>
        <p:nvSpPr>
          <p:cNvPr id="20" name="矩形 19">
            <a:extLst>
              <a:ext uri="{FF2B5EF4-FFF2-40B4-BE49-F238E27FC236}">
                <a16:creationId xmlns:a16="http://schemas.microsoft.com/office/drawing/2014/main" id="{EE675B64-BB46-4340-99AC-28A3BD5C2242}"/>
              </a:ext>
            </a:extLst>
          </p:cNvPr>
          <p:cNvSpPr/>
          <p:nvPr/>
        </p:nvSpPr>
        <p:spPr>
          <a:xfrm>
            <a:off x="618462" y="1005033"/>
            <a:ext cx="3071423" cy="325120"/>
          </a:xfrm>
          <a:prstGeom prst="rect">
            <a:avLst/>
          </a:prstGeom>
          <a:solidFill>
            <a:srgbClr val="003E8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1600" b="1" dirty="0"/>
              <a:t>3.</a:t>
            </a:r>
            <a:r>
              <a:rPr lang="zh-CN" altLang="en-US" sz="1600" b="1" dirty="0"/>
              <a:t>频繁且代价高昂的适应性调整</a:t>
            </a:r>
          </a:p>
        </p:txBody>
      </p:sp>
      <p:sp>
        <p:nvSpPr>
          <p:cNvPr id="21" name="文本框 20">
            <a:extLst>
              <a:ext uri="{FF2B5EF4-FFF2-40B4-BE49-F238E27FC236}">
                <a16:creationId xmlns:a16="http://schemas.microsoft.com/office/drawing/2014/main" id="{C8508B25-7B3E-4675-BC8A-1910C8554848}"/>
              </a:ext>
            </a:extLst>
          </p:cNvPr>
          <p:cNvSpPr txBox="1"/>
          <p:nvPr/>
        </p:nvSpPr>
        <p:spPr>
          <a:xfrm>
            <a:off x="452212" y="4955464"/>
            <a:ext cx="6877204" cy="646331"/>
          </a:xfrm>
          <a:prstGeom prst="rect">
            <a:avLst/>
          </a:prstGeom>
          <a:noFill/>
        </p:spPr>
        <p:txBody>
          <a:bodyPr wrap="none" rtlCol="0">
            <a:spAutoFit/>
          </a:bodyPr>
          <a:lstStyle/>
          <a:p>
            <a:r>
              <a:rPr lang="zh-CN" altLang="en-US" dirty="0"/>
              <a:t>最佳 的</a:t>
            </a:r>
            <a:r>
              <a:rPr lang="en-US" altLang="zh-CN" dirty="0"/>
              <a:t>EE </a:t>
            </a:r>
            <a:r>
              <a:rPr lang="zh-CN" altLang="en-US" dirty="0"/>
              <a:t>配置 ：在</a:t>
            </a:r>
            <a:r>
              <a:rPr lang="zh-CN" altLang="en-US" dirty="0">
                <a:solidFill>
                  <a:srgbClr val="FF0000"/>
                </a:solidFill>
              </a:rPr>
              <a:t>不牺牲响应精度</a:t>
            </a:r>
            <a:r>
              <a:rPr lang="zh-CN" altLang="en-US" dirty="0"/>
              <a:t>的情况下最大限度地降低</a:t>
            </a:r>
            <a:r>
              <a:rPr lang="zh-CN" altLang="en-US" dirty="0">
                <a:solidFill>
                  <a:srgbClr val="FF0000"/>
                </a:solidFill>
              </a:rPr>
              <a:t>时延</a:t>
            </a:r>
          </a:p>
          <a:p>
            <a:endParaRPr lang="zh-CN" altLang="en-US" dirty="0"/>
          </a:p>
        </p:txBody>
      </p:sp>
      <p:sp>
        <p:nvSpPr>
          <p:cNvPr id="23" name="文本框 22">
            <a:extLst>
              <a:ext uri="{FF2B5EF4-FFF2-40B4-BE49-F238E27FC236}">
                <a16:creationId xmlns:a16="http://schemas.microsoft.com/office/drawing/2014/main" id="{7A8E9957-6700-454E-8DF6-251B1B75D40F}"/>
              </a:ext>
            </a:extLst>
          </p:cNvPr>
          <p:cNvSpPr txBox="1"/>
          <p:nvPr/>
        </p:nvSpPr>
        <p:spPr>
          <a:xfrm>
            <a:off x="258546" y="5526596"/>
            <a:ext cx="8694152" cy="874407"/>
          </a:xfrm>
          <a:prstGeom prst="rect">
            <a:avLst/>
          </a:prstGeom>
          <a:noFill/>
        </p:spPr>
        <p:txBody>
          <a:bodyPr wrap="square" rtlCol="0">
            <a:spAutoFit/>
          </a:bodyPr>
          <a:lstStyle/>
          <a:p>
            <a:pPr>
              <a:lnSpc>
                <a:spcPct val="150000"/>
              </a:lnSpc>
            </a:pPr>
            <a:r>
              <a:rPr lang="zh-CN" altLang="en-US" dirty="0">
                <a:solidFill>
                  <a:srgbClr val="0070C0"/>
                </a:solidFill>
              </a:rPr>
              <a:t>（</a:t>
            </a:r>
            <a:r>
              <a:rPr lang="en-US" altLang="zh-CN" dirty="0">
                <a:solidFill>
                  <a:srgbClr val="0070C0"/>
                </a:solidFill>
              </a:rPr>
              <a:t>1</a:t>
            </a:r>
            <a:r>
              <a:rPr lang="zh-CN" altLang="en-US" dirty="0">
                <a:solidFill>
                  <a:srgbClr val="0070C0"/>
                </a:solidFill>
              </a:rPr>
              <a:t>）大量的 </a:t>
            </a:r>
            <a:r>
              <a:rPr lang="en-US" altLang="zh-CN" dirty="0">
                <a:solidFill>
                  <a:srgbClr val="0070C0"/>
                </a:solidFill>
              </a:rPr>
              <a:t>EE </a:t>
            </a:r>
            <a:r>
              <a:rPr lang="zh-CN" altLang="en-US" dirty="0">
                <a:solidFill>
                  <a:srgbClr val="0070C0"/>
                </a:solidFill>
              </a:rPr>
              <a:t>文献都没有提供在服务过程中调整早退出点和退出阈值的策略</a:t>
            </a:r>
            <a:endParaRPr lang="en-US" altLang="zh-CN" dirty="0">
              <a:solidFill>
                <a:srgbClr val="0070C0"/>
              </a:solidFill>
            </a:endParaRPr>
          </a:p>
          <a:p>
            <a:pPr>
              <a:lnSpc>
                <a:spcPct val="150000"/>
              </a:lnSpc>
            </a:pPr>
            <a:r>
              <a:rPr lang="zh-CN" altLang="en-US" dirty="0">
                <a:solidFill>
                  <a:srgbClr val="0070C0"/>
                </a:solidFill>
              </a:rPr>
              <a:t>（</a:t>
            </a:r>
            <a:r>
              <a:rPr lang="en-US" altLang="zh-CN" dirty="0">
                <a:solidFill>
                  <a:srgbClr val="0070C0"/>
                </a:solidFill>
              </a:rPr>
              <a:t>2</a:t>
            </a:r>
            <a:r>
              <a:rPr lang="zh-CN" altLang="en-US" dirty="0">
                <a:solidFill>
                  <a:srgbClr val="0070C0"/>
                </a:solidFill>
              </a:rPr>
              <a:t>）提出的 </a:t>
            </a:r>
            <a:r>
              <a:rPr lang="en-US" altLang="zh-CN" dirty="0">
                <a:solidFill>
                  <a:srgbClr val="0070C0"/>
                </a:solidFill>
              </a:rPr>
              <a:t>EE </a:t>
            </a:r>
            <a:r>
              <a:rPr lang="zh-CN" altLang="en-US" dirty="0">
                <a:solidFill>
                  <a:srgbClr val="0070C0"/>
                </a:solidFill>
              </a:rPr>
              <a:t>模型都配备了最大数量的早退出点，调整配置代价高昂</a:t>
            </a:r>
          </a:p>
        </p:txBody>
      </p:sp>
    </p:spTree>
    <p:extLst>
      <p:ext uri="{BB962C8B-B14F-4D97-AF65-F5344CB8AC3E}">
        <p14:creationId xmlns:p14="http://schemas.microsoft.com/office/powerpoint/2010/main" val="6581048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4"/>
          </p:nvPr>
        </p:nvSpPr>
        <p:spPr/>
        <p:txBody>
          <a:bodyPr/>
          <a:lstStyle/>
          <a:p>
            <a:fld id="{32CC1993-4A58-5441-BC2A-C02768F05C35}" type="slidenum">
              <a:rPr kumimoji="1" lang="zh-CN" altLang="en-US" smtClean="0"/>
              <a:t>12</a:t>
            </a:fld>
            <a:endParaRPr kumimoji="1" lang="zh-CN" altLang="en-US" dirty="0"/>
          </a:p>
        </p:txBody>
      </p:sp>
      <p:sp>
        <p:nvSpPr>
          <p:cNvPr id="4" name="标题 3"/>
          <p:cNvSpPr>
            <a:spLocks noGrp="1"/>
          </p:cNvSpPr>
          <p:nvPr>
            <p:ph type="title"/>
          </p:nvPr>
        </p:nvSpPr>
        <p:spPr/>
        <p:txBody>
          <a:bodyPr/>
          <a:lstStyle/>
          <a:p>
            <a:r>
              <a:rPr kumimoji="1" lang="zh-CN" altLang="en-US" b="1" dirty="0">
                <a:latin typeface="+mn-lt"/>
              </a:rPr>
              <a:t>提纲</a:t>
            </a:r>
          </a:p>
        </p:txBody>
      </p:sp>
      <p:sp>
        <p:nvSpPr>
          <p:cNvPr id="5" name="矩形 4"/>
          <p:cNvSpPr/>
          <p:nvPr/>
        </p:nvSpPr>
        <p:spPr>
          <a:xfrm>
            <a:off x="3953229" y="1276006"/>
            <a:ext cx="6630089" cy="4399915"/>
          </a:xfrm>
          <a:prstGeom prst="rect">
            <a:avLst/>
          </a:prstGeom>
        </p:spPr>
        <p:txBody>
          <a:bodyPr wrap="square">
            <a:spAutoFit/>
          </a:bodyPr>
          <a:lstStyle/>
          <a:p>
            <a:pPr marL="457200" indent="-457200">
              <a:lnSpc>
                <a:spcPct val="140000"/>
              </a:lnSpc>
              <a:buFont typeface="Arial" panose="020B0604020202090204" pitchFamily="34" charset="0"/>
              <a:buChar char="•"/>
            </a:pPr>
            <a:r>
              <a:rPr lang="zh-CN" altLang="en-US" sz="4000" b="1" dirty="0">
                <a:solidFill>
                  <a:schemeClr val="bg2">
                    <a:lumMod val="90000"/>
                  </a:schemeClr>
                </a:solidFill>
                <a:ea typeface="微软雅黑" panose="020B0503020204020204" pitchFamily="34" charset="-122"/>
                <a:cs typeface="Times New Roman" panose="02020503050405090304" pitchFamily="18" charset="0"/>
              </a:rPr>
              <a:t>研究背景</a:t>
            </a:r>
            <a:endParaRPr lang="en-US" altLang="zh-CN" sz="4000" b="1" dirty="0">
              <a:solidFill>
                <a:schemeClr val="bg2">
                  <a:lumMod val="90000"/>
                </a:schemeClr>
              </a:solidFill>
              <a:ea typeface="微软雅黑" panose="020B0503020204020204" pitchFamily="34" charset="-122"/>
              <a:cs typeface="Times New Roman" panose="02020503050405090304" pitchFamily="18" charset="0"/>
            </a:endParaRPr>
          </a:p>
          <a:p>
            <a:pPr marL="457200" indent="-457200">
              <a:lnSpc>
                <a:spcPct val="140000"/>
              </a:lnSpc>
              <a:buFont typeface="Arial" panose="020B0604020202090204" pitchFamily="34" charset="0"/>
              <a:buChar char="•"/>
            </a:pPr>
            <a:r>
              <a:rPr lang="zh-CN" altLang="en-US" sz="4000" b="1" dirty="0">
                <a:solidFill>
                  <a:schemeClr val="tx1"/>
                </a:solidFill>
                <a:ea typeface="微软雅黑" panose="020B0503020204020204" pitchFamily="34" charset="-122"/>
                <a:cs typeface="Times New Roman" panose="02020503050405090304" pitchFamily="18" charset="0"/>
              </a:rPr>
              <a:t>研究问题</a:t>
            </a:r>
            <a:endParaRPr lang="en-US" altLang="zh-CN" sz="4000" b="1" dirty="0">
              <a:solidFill>
                <a:schemeClr val="tx1"/>
              </a:solidFill>
              <a:ea typeface="微软雅黑" panose="020B0503020204020204" pitchFamily="34" charset="-122"/>
              <a:cs typeface="Times New Roman" panose="02020503050405090304" pitchFamily="18" charset="0"/>
            </a:endParaRPr>
          </a:p>
          <a:p>
            <a:pPr marL="457200" indent="-457200">
              <a:lnSpc>
                <a:spcPct val="140000"/>
              </a:lnSpc>
              <a:buFont typeface="Arial" panose="020B0604020202090204" pitchFamily="34" charset="0"/>
              <a:buChar char="•"/>
            </a:pPr>
            <a:r>
              <a:rPr lang="zh-CN" altLang="en-US" sz="4000" b="1" dirty="0">
                <a:solidFill>
                  <a:schemeClr val="bg2">
                    <a:lumMod val="90000"/>
                  </a:schemeClr>
                </a:solidFill>
                <a:ea typeface="微软雅黑" panose="020B0503020204020204" pitchFamily="34" charset="-122"/>
                <a:cs typeface="Times New Roman" panose="02020503050405090304" pitchFamily="18" charset="0"/>
              </a:rPr>
              <a:t>方法设计</a:t>
            </a:r>
            <a:endParaRPr lang="en-US" altLang="zh-CN" sz="4000" b="1" dirty="0">
              <a:solidFill>
                <a:schemeClr val="bg2">
                  <a:lumMod val="90000"/>
                </a:schemeClr>
              </a:solidFill>
              <a:ea typeface="微软雅黑" panose="020B0503020204020204" pitchFamily="34" charset="-122"/>
              <a:cs typeface="Times New Roman" panose="02020503050405090304" pitchFamily="18" charset="0"/>
            </a:endParaRPr>
          </a:p>
          <a:p>
            <a:pPr marL="457200" indent="-457200">
              <a:lnSpc>
                <a:spcPct val="140000"/>
              </a:lnSpc>
              <a:buFont typeface="Arial" panose="020B0604020202090204" pitchFamily="34" charset="0"/>
              <a:buChar char="•"/>
            </a:pPr>
            <a:r>
              <a:rPr lang="zh-CN" altLang="en-US" sz="4000" b="1" dirty="0">
                <a:solidFill>
                  <a:schemeClr val="bg2">
                    <a:lumMod val="90000"/>
                  </a:schemeClr>
                </a:solidFill>
                <a:ea typeface="微软雅黑" panose="020B0503020204020204" pitchFamily="34" charset="-122"/>
                <a:cs typeface="Times New Roman" panose="02020503050405090304" pitchFamily="18" charset="0"/>
              </a:rPr>
              <a:t>实验评估</a:t>
            </a:r>
            <a:endParaRPr lang="en-US" altLang="zh-CN" sz="4000" b="1" dirty="0">
              <a:solidFill>
                <a:schemeClr val="bg2">
                  <a:lumMod val="90000"/>
                </a:schemeClr>
              </a:solidFill>
              <a:ea typeface="微软雅黑" panose="020B0503020204020204" pitchFamily="34" charset="-122"/>
              <a:cs typeface="Times New Roman" panose="02020503050405090304" pitchFamily="18" charset="0"/>
            </a:endParaRPr>
          </a:p>
          <a:p>
            <a:pPr marL="457200" indent="-457200">
              <a:lnSpc>
                <a:spcPct val="140000"/>
              </a:lnSpc>
              <a:buFont typeface="Arial" panose="020B0604020202090204" pitchFamily="34" charset="0"/>
              <a:buChar char="•"/>
            </a:pPr>
            <a:r>
              <a:rPr lang="zh-CN" altLang="en-US" sz="4000" b="1" dirty="0">
                <a:solidFill>
                  <a:schemeClr val="bg2">
                    <a:lumMod val="90000"/>
                  </a:schemeClr>
                </a:solidFill>
                <a:ea typeface="微软雅黑" panose="020B0503020204020204" pitchFamily="34" charset="-122"/>
                <a:cs typeface="Times New Roman" panose="02020503050405090304" pitchFamily="18" charset="0"/>
              </a:rPr>
              <a:t>工作总结</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a:extLst>
              <a:ext uri="{FF2B5EF4-FFF2-40B4-BE49-F238E27FC236}">
                <a16:creationId xmlns:a16="http://schemas.microsoft.com/office/drawing/2014/main" id="{C858CA4A-089A-4F49-8A48-6C1C1165543D}"/>
              </a:ext>
            </a:extLst>
          </p:cNvPr>
          <p:cNvSpPr/>
          <p:nvPr/>
        </p:nvSpPr>
        <p:spPr>
          <a:xfrm>
            <a:off x="355600" y="927735"/>
            <a:ext cx="7180049" cy="1057354"/>
          </a:xfrm>
          <a:prstGeom prst="rect">
            <a:avLst/>
          </a:prstGeom>
          <a:solidFill>
            <a:schemeClr val="bg1"/>
          </a:solidFill>
          <a:ln w="349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10" name="矩形 9">
            <a:extLst>
              <a:ext uri="{FF2B5EF4-FFF2-40B4-BE49-F238E27FC236}">
                <a16:creationId xmlns:a16="http://schemas.microsoft.com/office/drawing/2014/main" id="{6E6A9089-AE36-4670-A32A-55EF8362E2E4}"/>
              </a:ext>
            </a:extLst>
          </p:cNvPr>
          <p:cNvSpPr/>
          <p:nvPr/>
        </p:nvSpPr>
        <p:spPr>
          <a:xfrm>
            <a:off x="1806765" y="3263154"/>
            <a:ext cx="7859687" cy="3150371"/>
          </a:xfrm>
          <a:prstGeom prst="rect">
            <a:avLst/>
          </a:prstGeom>
          <a:solidFill>
            <a:schemeClr val="bg1"/>
          </a:solidFill>
          <a:ln w="349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灯片编号占位符 1"/>
          <p:cNvSpPr>
            <a:spLocks noGrp="1"/>
          </p:cNvSpPr>
          <p:nvPr>
            <p:ph type="sldNum" sz="quarter" idx="4"/>
          </p:nvPr>
        </p:nvSpPr>
        <p:spPr/>
        <p:txBody>
          <a:bodyPr/>
          <a:lstStyle/>
          <a:p>
            <a:fld id="{32CC1993-4A58-5441-BC2A-C02768F05C35}" type="slidenum">
              <a:rPr kumimoji="1" lang="zh-CN" altLang="en-US" smtClean="0"/>
              <a:t>13</a:t>
            </a:fld>
            <a:endParaRPr kumimoji="1" lang="zh-CN" altLang="en-US" dirty="0"/>
          </a:p>
        </p:txBody>
      </p:sp>
      <p:sp>
        <p:nvSpPr>
          <p:cNvPr id="5" name="Title 1"/>
          <p:cNvSpPr>
            <a:spLocks noGrp="1"/>
          </p:cNvSpPr>
          <p:nvPr>
            <p:ph type="title"/>
          </p:nvPr>
        </p:nvSpPr>
        <p:spPr>
          <a:xfrm>
            <a:off x="355600" y="18511"/>
            <a:ext cx="11836400" cy="909224"/>
          </a:xfrm>
        </p:spPr>
        <p:txBody>
          <a:bodyPr>
            <a:normAutofit/>
          </a:bodyPr>
          <a:lstStyle/>
          <a:p>
            <a:r>
              <a:rPr lang="zh-CN" altLang="en-US" b="1" dirty="0">
                <a:latin typeface="Calibri" panose="020F0502020204030204" pitchFamily="34" charset="0"/>
                <a:cs typeface="Calibri" panose="020F0502020204030204" pitchFamily="34" charset="0"/>
              </a:rPr>
              <a:t>研究问题</a:t>
            </a:r>
          </a:p>
        </p:txBody>
      </p:sp>
      <p:sp>
        <p:nvSpPr>
          <p:cNvPr id="8" name="内容占位符 7"/>
          <p:cNvSpPr>
            <a:spLocks noGrp="1"/>
          </p:cNvSpPr>
          <p:nvPr>
            <p:ph sz="quarter" idx="10"/>
            <p:custDataLst>
              <p:tags r:id="rId1"/>
            </p:custDataLst>
          </p:nvPr>
        </p:nvSpPr>
        <p:spPr>
          <a:xfrm>
            <a:off x="7797973" y="1049433"/>
            <a:ext cx="4551058" cy="2213721"/>
          </a:xfrm>
        </p:spPr>
        <p:txBody>
          <a:bodyPr>
            <a:normAutofit/>
          </a:bodyPr>
          <a:lstStyle/>
          <a:p>
            <a:pPr marL="0" indent="0">
              <a:buNone/>
            </a:pPr>
            <a:r>
              <a:rPr lang="zh-CN" altLang="en-US" sz="2400" dirty="0"/>
              <a:t>                         🤔</a:t>
            </a:r>
            <a:endParaRPr lang="zh-CN" altLang="en-US" sz="2000" dirty="0"/>
          </a:p>
          <a:p>
            <a:pPr marL="0" indent="0">
              <a:buNone/>
            </a:pPr>
            <a:r>
              <a:rPr lang="en-US" altLang="zh-CN" sz="2000" b="0" dirty="0"/>
              <a:t>1. </a:t>
            </a:r>
            <a:r>
              <a:rPr lang="zh-CN" altLang="en-US" sz="2000" b="0" dirty="0"/>
              <a:t>如何获取</a:t>
            </a:r>
            <a:r>
              <a:rPr lang="en-US" altLang="zh-CN" sz="2000" b="0" dirty="0"/>
              <a:t>EE</a:t>
            </a:r>
            <a:r>
              <a:rPr lang="zh-CN" altLang="en-US" sz="2000" b="0" dirty="0"/>
              <a:t>模型的准确性</a:t>
            </a:r>
            <a:r>
              <a:rPr lang="en-US" altLang="zh-CN" sz="2000" b="0" dirty="0"/>
              <a:t>?</a:t>
            </a:r>
          </a:p>
          <a:p>
            <a:pPr marL="0" indent="0">
              <a:buNone/>
            </a:pPr>
            <a:r>
              <a:rPr lang="en-US" altLang="zh-CN" sz="2000" b="0" dirty="0"/>
              <a:t>2. </a:t>
            </a:r>
            <a:r>
              <a:rPr lang="zh-CN" altLang="en-US" sz="2000" b="0" dirty="0"/>
              <a:t>如何根据结果进行参数调整</a:t>
            </a:r>
            <a:r>
              <a:rPr lang="en-US" altLang="zh-CN" sz="2000" b="0" dirty="0"/>
              <a:t>?</a:t>
            </a:r>
          </a:p>
          <a:p>
            <a:pPr marL="0" indent="0">
              <a:buNone/>
            </a:pPr>
            <a:r>
              <a:rPr lang="en-US" altLang="zh-CN" sz="2000" b="0" dirty="0"/>
              <a:t>3. </a:t>
            </a:r>
            <a:r>
              <a:rPr lang="zh-CN" altLang="en-US" sz="2000" b="0" dirty="0"/>
              <a:t>如何保证低时延、高精度、高吞吐</a:t>
            </a:r>
            <a:r>
              <a:rPr lang="en-US" altLang="zh-CN" sz="2000" b="0" dirty="0"/>
              <a:t>?</a:t>
            </a:r>
          </a:p>
          <a:p>
            <a:endParaRPr lang="en-US" altLang="zh-CN" sz="2000" b="0" dirty="0"/>
          </a:p>
        </p:txBody>
      </p:sp>
      <p:pic>
        <p:nvPicPr>
          <p:cNvPr id="4" name="图片 3">
            <a:extLst>
              <a:ext uri="{FF2B5EF4-FFF2-40B4-BE49-F238E27FC236}">
                <a16:creationId xmlns:a16="http://schemas.microsoft.com/office/drawing/2014/main" id="{3870B45D-4B30-472C-9852-06AE54EB7442}"/>
              </a:ext>
            </a:extLst>
          </p:cNvPr>
          <p:cNvPicPr>
            <a:picLocks noChangeAspect="1"/>
          </p:cNvPicPr>
          <p:nvPr/>
        </p:nvPicPr>
        <p:blipFill rotWithShape="1">
          <a:blip r:embed="rId4"/>
          <a:srcRect l="2807" t="10788" r="2239"/>
          <a:stretch/>
        </p:blipFill>
        <p:spPr>
          <a:xfrm>
            <a:off x="598714" y="1060079"/>
            <a:ext cx="3635829" cy="909224"/>
          </a:xfrm>
          <a:prstGeom prst="rect">
            <a:avLst/>
          </a:prstGeom>
        </p:spPr>
      </p:pic>
      <p:sp>
        <p:nvSpPr>
          <p:cNvPr id="6" name="文本框 5">
            <a:extLst>
              <a:ext uri="{FF2B5EF4-FFF2-40B4-BE49-F238E27FC236}">
                <a16:creationId xmlns:a16="http://schemas.microsoft.com/office/drawing/2014/main" id="{D9DF702C-EF58-4BC9-967F-90E3D72368D4}"/>
              </a:ext>
            </a:extLst>
          </p:cNvPr>
          <p:cNvSpPr txBox="1"/>
          <p:nvPr/>
        </p:nvSpPr>
        <p:spPr>
          <a:xfrm>
            <a:off x="4839414" y="1358269"/>
            <a:ext cx="2790700" cy="369332"/>
          </a:xfrm>
          <a:prstGeom prst="rect">
            <a:avLst/>
          </a:prstGeom>
          <a:noFill/>
        </p:spPr>
        <p:txBody>
          <a:bodyPr wrap="none" rtlCol="0">
            <a:spAutoFit/>
          </a:bodyPr>
          <a:lstStyle/>
          <a:p>
            <a:r>
              <a:rPr lang="zh-CN" altLang="en-US" dirty="0"/>
              <a:t>吞吐量与时延的平衡问题</a:t>
            </a:r>
          </a:p>
        </p:txBody>
      </p:sp>
      <p:pic>
        <p:nvPicPr>
          <p:cNvPr id="9" name="图片 8">
            <a:extLst>
              <a:ext uri="{FF2B5EF4-FFF2-40B4-BE49-F238E27FC236}">
                <a16:creationId xmlns:a16="http://schemas.microsoft.com/office/drawing/2014/main" id="{2915FFE2-215C-4FE9-8F85-658905A1DE96}"/>
              </a:ext>
            </a:extLst>
          </p:cNvPr>
          <p:cNvPicPr>
            <a:picLocks noChangeAspect="1"/>
          </p:cNvPicPr>
          <p:nvPr/>
        </p:nvPicPr>
        <p:blipFill rotWithShape="1">
          <a:blip r:embed="rId4"/>
          <a:srcRect l="2807" t="10788" r="2239"/>
          <a:stretch/>
        </p:blipFill>
        <p:spPr>
          <a:xfrm>
            <a:off x="2108986" y="3347647"/>
            <a:ext cx="3635829" cy="909224"/>
          </a:xfrm>
          <a:prstGeom prst="rect">
            <a:avLst/>
          </a:prstGeom>
        </p:spPr>
      </p:pic>
      <p:sp>
        <p:nvSpPr>
          <p:cNvPr id="7" name="AutoShape 2" descr="Graphical depiction of a generic early exit in neural network architectures. In green, we show the auxiliary predictor">
            <a:extLst>
              <a:ext uri="{FF2B5EF4-FFF2-40B4-BE49-F238E27FC236}">
                <a16:creationId xmlns:a16="http://schemas.microsoft.com/office/drawing/2014/main" id="{559DD133-4233-4A0E-BD04-4B63408D0E6A}"/>
              </a:ext>
            </a:extLst>
          </p:cNvPr>
          <p:cNvSpPr>
            <a:spLocks noChangeAspect="1" noChangeArrowheads="1"/>
          </p:cNvSpPr>
          <p:nvPr/>
        </p:nvSpPr>
        <p:spPr bwMode="auto">
          <a:xfrm>
            <a:off x="7535649" y="3952071"/>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11" name="图片 10">
            <a:extLst>
              <a:ext uri="{FF2B5EF4-FFF2-40B4-BE49-F238E27FC236}">
                <a16:creationId xmlns:a16="http://schemas.microsoft.com/office/drawing/2014/main" id="{48490F52-570D-4C0F-BB2A-D56CC981534F}"/>
              </a:ext>
            </a:extLst>
          </p:cNvPr>
          <p:cNvPicPr>
            <a:picLocks noChangeAspect="1"/>
          </p:cNvPicPr>
          <p:nvPr/>
        </p:nvPicPr>
        <p:blipFill>
          <a:blip r:embed="rId5"/>
          <a:stretch>
            <a:fillRect/>
          </a:stretch>
        </p:blipFill>
        <p:spPr>
          <a:xfrm>
            <a:off x="2108986" y="4477730"/>
            <a:ext cx="3409964" cy="1853416"/>
          </a:xfrm>
          <a:prstGeom prst="rect">
            <a:avLst/>
          </a:prstGeom>
        </p:spPr>
      </p:pic>
      <p:sp>
        <p:nvSpPr>
          <p:cNvPr id="12" name="右大括号 11">
            <a:extLst>
              <a:ext uri="{FF2B5EF4-FFF2-40B4-BE49-F238E27FC236}">
                <a16:creationId xmlns:a16="http://schemas.microsoft.com/office/drawing/2014/main" id="{6F2CEC26-77EA-490F-A940-08EA9D97AF08}"/>
              </a:ext>
            </a:extLst>
          </p:cNvPr>
          <p:cNvSpPr/>
          <p:nvPr/>
        </p:nvSpPr>
        <p:spPr>
          <a:xfrm>
            <a:off x="6022343" y="3597090"/>
            <a:ext cx="411926" cy="2633695"/>
          </a:xfrm>
          <a:prstGeom prst="rightBrace">
            <a:avLst>
              <a:gd name="adj1" fmla="val 8333"/>
              <a:gd name="adj2" fmla="val 51999"/>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3" name="文本框 12">
            <a:extLst>
              <a:ext uri="{FF2B5EF4-FFF2-40B4-BE49-F238E27FC236}">
                <a16:creationId xmlns:a16="http://schemas.microsoft.com/office/drawing/2014/main" id="{83128933-46E5-454B-96FB-66F292A769BD}"/>
              </a:ext>
            </a:extLst>
          </p:cNvPr>
          <p:cNvSpPr txBox="1"/>
          <p:nvPr/>
        </p:nvSpPr>
        <p:spPr>
          <a:xfrm>
            <a:off x="6711797" y="4584413"/>
            <a:ext cx="1569660" cy="923330"/>
          </a:xfrm>
          <a:prstGeom prst="rect">
            <a:avLst/>
          </a:prstGeom>
          <a:noFill/>
        </p:spPr>
        <p:txBody>
          <a:bodyPr wrap="none" rtlCol="0">
            <a:spAutoFit/>
          </a:bodyPr>
          <a:lstStyle/>
          <a:p>
            <a:r>
              <a:rPr lang="zh-CN" altLang="en-US" dirty="0"/>
              <a:t>时延 </a:t>
            </a:r>
            <a:r>
              <a:rPr lang="en-US" altLang="zh-CN" dirty="0"/>
              <a:t>,</a:t>
            </a:r>
            <a:r>
              <a:rPr lang="zh-CN" altLang="en-US" dirty="0"/>
              <a:t>吞吐量</a:t>
            </a:r>
            <a:endParaRPr lang="en-US" altLang="zh-CN" dirty="0"/>
          </a:p>
          <a:p>
            <a:endParaRPr lang="en-US" altLang="zh-CN" dirty="0"/>
          </a:p>
          <a:p>
            <a:r>
              <a:rPr lang="zh-CN" altLang="en-US" dirty="0"/>
              <a:t>满足</a:t>
            </a:r>
            <a:r>
              <a:rPr lang="zh-CN" altLang="en-US" dirty="0">
                <a:solidFill>
                  <a:srgbClr val="FF0000"/>
                </a:solidFill>
              </a:rPr>
              <a:t>精度约束</a:t>
            </a:r>
          </a:p>
        </p:txBody>
      </p:sp>
      <p:sp>
        <p:nvSpPr>
          <p:cNvPr id="14" name="矩形 13">
            <a:extLst>
              <a:ext uri="{FF2B5EF4-FFF2-40B4-BE49-F238E27FC236}">
                <a16:creationId xmlns:a16="http://schemas.microsoft.com/office/drawing/2014/main" id="{7566AFF0-4A79-44A4-81D8-9710C8306F5F}"/>
              </a:ext>
            </a:extLst>
          </p:cNvPr>
          <p:cNvSpPr/>
          <p:nvPr/>
        </p:nvSpPr>
        <p:spPr>
          <a:xfrm>
            <a:off x="8105615" y="1107240"/>
            <a:ext cx="2034266" cy="325120"/>
          </a:xfrm>
          <a:prstGeom prst="rect">
            <a:avLst/>
          </a:prstGeom>
          <a:solidFill>
            <a:srgbClr val="003E8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sz="1600" b="1" dirty="0"/>
              <a:t>需要解决的问题</a:t>
            </a:r>
          </a:p>
        </p:txBody>
      </p:sp>
      <p:sp>
        <p:nvSpPr>
          <p:cNvPr id="3" name="箭头: 下 2">
            <a:extLst>
              <a:ext uri="{FF2B5EF4-FFF2-40B4-BE49-F238E27FC236}">
                <a16:creationId xmlns:a16="http://schemas.microsoft.com/office/drawing/2014/main" id="{E8F6722B-8C9A-4047-850C-3A705C982697}"/>
              </a:ext>
            </a:extLst>
          </p:cNvPr>
          <p:cNvSpPr/>
          <p:nvPr/>
        </p:nvSpPr>
        <p:spPr>
          <a:xfrm>
            <a:off x="3884135" y="2205948"/>
            <a:ext cx="484632" cy="97840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4"/>
          </p:nvPr>
        </p:nvSpPr>
        <p:spPr/>
        <p:txBody>
          <a:bodyPr/>
          <a:lstStyle/>
          <a:p>
            <a:fld id="{32CC1993-4A58-5441-BC2A-C02768F05C35}" type="slidenum">
              <a:rPr kumimoji="1" lang="zh-CN" altLang="en-US" smtClean="0"/>
              <a:t>14</a:t>
            </a:fld>
            <a:endParaRPr kumimoji="1" lang="zh-CN" altLang="en-US" dirty="0"/>
          </a:p>
        </p:txBody>
      </p:sp>
      <p:sp>
        <p:nvSpPr>
          <p:cNvPr id="4" name="标题 3"/>
          <p:cNvSpPr>
            <a:spLocks noGrp="1"/>
          </p:cNvSpPr>
          <p:nvPr>
            <p:ph type="title"/>
          </p:nvPr>
        </p:nvSpPr>
        <p:spPr/>
        <p:txBody>
          <a:bodyPr/>
          <a:lstStyle/>
          <a:p>
            <a:r>
              <a:rPr kumimoji="1" lang="zh-CN" altLang="en-US" b="1" dirty="0">
                <a:latin typeface="+mn-lt"/>
              </a:rPr>
              <a:t>提纲</a:t>
            </a:r>
          </a:p>
        </p:txBody>
      </p:sp>
      <p:sp>
        <p:nvSpPr>
          <p:cNvPr id="5" name="矩形 4"/>
          <p:cNvSpPr/>
          <p:nvPr/>
        </p:nvSpPr>
        <p:spPr>
          <a:xfrm>
            <a:off x="3953229" y="1276006"/>
            <a:ext cx="6630089" cy="4399915"/>
          </a:xfrm>
          <a:prstGeom prst="rect">
            <a:avLst/>
          </a:prstGeom>
        </p:spPr>
        <p:txBody>
          <a:bodyPr wrap="square">
            <a:spAutoFit/>
          </a:bodyPr>
          <a:lstStyle/>
          <a:p>
            <a:pPr marL="457200" indent="-457200">
              <a:lnSpc>
                <a:spcPct val="140000"/>
              </a:lnSpc>
              <a:buFont typeface="Arial" panose="020B0604020202090204" pitchFamily="34" charset="0"/>
              <a:buChar char="•"/>
            </a:pPr>
            <a:r>
              <a:rPr lang="zh-CN" altLang="en-US" sz="4000" b="1" dirty="0">
                <a:solidFill>
                  <a:schemeClr val="bg2">
                    <a:lumMod val="90000"/>
                  </a:schemeClr>
                </a:solidFill>
                <a:ea typeface="微软雅黑" panose="020B0503020204020204" pitchFamily="34" charset="-122"/>
                <a:cs typeface="Times New Roman" panose="02020503050405090304" pitchFamily="18" charset="0"/>
              </a:rPr>
              <a:t>研究背景</a:t>
            </a:r>
            <a:endParaRPr lang="en-US" altLang="zh-CN" sz="4000" b="1" dirty="0">
              <a:solidFill>
                <a:schemeClr val="bg2">
                  <a:lumMod val="90000"/>
                </a:schemeClr>
              </a:solidFill>
              <a:ea typeface="微软雅黑" panose="020B0503020204020204" pitchFamily="34" charset="-122"/>
              <a:cs typeface="Times New Roman" panose="02020503050405090304" pitchFamily="18" charset="0"/>
            </a:endParaRPr>
          </a:p>
          <a:p>
            <a:pPr marL="457200" indent="-457200">
              <a:lnSpc>
                <a:spcPct val="140000"/>
              </a:lnSpc>
              <a:buFont typeface="Arial" panose="020B0604020202090204" pitchFamily="34" charset="0"/>
              <a:buChar char="•"/>
            </a:pPr>
            <a:r>
              <a:rPr lang="zh-CN" altLang="en-US" sz="4000" b="1" dirty="0">
                <a:solidFill>
                  <a:schemeClr val="bg2">
                    <a:lumMod val="90000"/>
                  </a:schemeClr>
                </a:solidFill>
                <a:ea typeface="微软雅黑" panose="020B0503020204020204" pitchFamily="34" charset="-122"/>
                <a:cs typeface="Times New Roman" panose="02020503050405090304" pitchFamily="18" charset="0"/>
              </a:rPr>
              <a:t>研究问题</a:t>
            </a:r>
            <a:endParaRPr lang="en-US" altLang="zh-CN" sz="4000" b="1" dirty="0">
              <a:solidFill>
                <a:schemeClr val="bg2">
                  <a:lumMod val="90000"/>
                </a:schemeClr>
              </a:solidFill>
              <a:ea typeface="微软雅黑" panose="020B0503020204020204" pitchFamily="34" charset="-122"/>
              <a:cs typeface="Times New Roman" panose="02020503050405090304" pitchFamily="18" charset="0"/>
            </a:endParaRPr>
          </a:p>
          <a:p>
            <a:pPr marL="457200" indent="-457200">
              <a:lnSpc>
                <a:spcPct val="140000"/>
              </a:lnSpc>
              <a:buFont typeface="Arial" panose="020B0604020202090204" pitchFamily="34" charset="0"/>
              <a:buChar char="•"/>
            </a:pPr>
            <a:r>
              <a:rPr lang="zh-CN" altLang="en-US" sz="4000" b="1" dirty="0">
                <a:solidFill>
                  <a:schemeClr val="tx1"/>
                </a:solidFill>
                <a:ea typeface="微软雅黑" panose="020B0503020204020204" pitchFamily="34" charset="-122"/>
                <a:cs typeface="Times New Roman" panose="02020503050405090304" pitchFamily="18" charset="0"/>
              </a:rPr>
              <a:t>方法设计</a:t>
            </a:r>
            <a:endParaRPr lang="en-US" altLang="zh-CN" sz="4000" b="1" dirty="0">
              <a:solidFill>
                <a:schemeClr val="tx1"/>
              </a:solidFill>
              <a:ea typeface="微软雅黑" panose="020B0503020204020204" pitchFamily="34" charset="-122"/>
              <a:cs typeface="Times New Roman" panose="02020503050405090304" pitchFamily="18" charset="0"/>
            </a:endParaRPr>
          </a:p>
          <a:p>
            <a:pPr marL="457200" indent="-457200">
              <a:lnSpc>
                <a:spcPct val="140000"/>
              </a:lnSpc>
              <a:buFont typeface="Arial" panose="020B0604020202090204" pitchFamily="34" charset="0"/>
              <a:buChar char="•"/>
            </a:pPr>
            <a:r>
              <a:rPr lang="zh-CN" altLang="en-US" sz="4000" b="1" dirty="0">
                <a:solidFill>
                  <a:schemeClr val="bg2">
                    <a:lumMod val="90000"/>
                  </a:schemeClr>
                </a:solidFill>
                <a:ea typeface="微软雅黑" panose="020B0503020204020204" pitchFamily="34" charset="-122"/>
                <a:cs typeface="Times New Roman" panose="02020503050405090304" pitchFamily="18" charset="0"/>
              </a:rPr>
              <a:t>实验评估</a:t>
            </a:r>
            <a:endParaRPr lang="en-US" altLang="zh-CN" sz="4000" b="1" dirty="0">
              <a:solidFill>
                <a:schemeClr val="bg2">
                  <a:lumMod val="90000"/>
                </a:schemeClr>
              </a:solidFill>
              <a:ea typeface="微软雅黑" panose="020B0503020204020204" pitchFamily="34" charset="-122"/>
              <a:cs typeface="Times New Roman" panose="02020503050405090304" pitchFamily="18" charset="0"/>
            </a:endParaRPr>
          </a:p>
          <a:p>
            <a:pPr marL="457200" indent="-457200">
              <a:lnSpc>
                <a:spcPct val="140000"/>
              </a:lnSpc>
              <a:buFont typeface="Arial" panose="020B0604020202090204" pitchFamily="34" charset="0"/>
              <a:buChar char="•"/>
            </a:pPr>
            <a:r>
              <a:rPr lang="zh-CN" altLang="en-US" sz="4000" b="1" dirty="0">
                <a:solidFill>
                  <a:schemeClr val="bg2">
                    <a:lumMod val="90000"/>
                  </a:schemeClr>
                </a:solidFill>
                <a:ea typeface="微软雅黑" panose="020B0503020204020204" pitchFamily="34" charset="-122"/>
                <a:cs typeface="Times New Roman" panose="02020503050405090304" pitchFamily="18" charset="0"/>
              </a:rPr>
              <a:t>工作总结</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4"/>
          </p:nvPr>
        </p:nvSpPr>
        <p:spPr/>
        <p:txBody>
          <a:bodyPr/>
          <a:lstStyle/>
          <a:p>
            <a:fld id="{32CC1993-4A58-5441-BC2A-C02768F05C35}" type="slidenum">
              <a:rPr kumimoji="1" lang="zh-CN" altLang="en-US" smtClean="0"/>
              <a:t>15</a:t>
            </a:fld>
            <a:endParaRPr kumimoji="1" lang="zh-CN" altLang="en-US" dirty="0"/>
          </a:p>
        </p:txBody>
      </p:sp>
      <p:sp>
        <p:nvSpPr>
          <p:cNvPr id="5" name="Title 1"/>
          <p:cNvSpPr>
            <a:spLocks noGrp="1"/>
          </p:cNvSpPr>
          <p:nvPr>
            <p:ph type="title"/>
          </p:nvPr>
        </p:nvSpPr>
        <p:spPr>
          <a:xfrm>
            <a:off x="355600" y="18511"/>
            <a:ext cx="11836400" cy="909224"/>
          </a:xfrm>
        </p:spPr>
        <p:txBody>
          <a:bodyPr>
            <a:normAutofit/>
          </a:bodyPr>
          <a:lstStyle/>
          <a:p>
            <a:r>
              <a:rPr lang="zh-CN" altLang="en-US" b="1" dirty="0">
                <a:latin typeface="Calibri" panose="020F0502020204030204" pitchFamily="34" charset="0"/>
                <a:cs typeface="Calibri" panose="020F0502020204030204" pitchFamily="34" charset="0"/>
              </a:rPr>
              <a:t>方法设计</a:t>
            </a:r>
          </a:p>
        </p:txBody>
      </p:sp>
      <p:pic>
        <p:nvPicPr>
          <p:cNvPr id="11" name="图片 10">
            <a:extLst>
              <a:ext uri="{FF2B5EF4-FFF2-40B4-BE49-F238E27FC236}">
                <a16:creationId xmlns:a16="http://schemas.microsoft.com/office/drawing/2014/main" id="{AC95779E-89AF-45E0-A6A4-EF423D32B4A3}"/>
              </a:ext>
            </a:extLst>
          </p:cNvPr>
          <p:cNvPicPr>
            <a:picLocks noChangeAspect="1"/>
          </p:cNvPicPr>
          <p:nvPr/>
        </p:nvPicPr>
        <p:blipFill>
          <a:blip r:embed="rId3"/>
          <a:stretch>
            <a:fillRect/>
          </a:stretch>
        </p:blipFill>
        <p:spPr>
          <a:xfrm>
            <a:off x="6281145" y="906945"/>
            <a:ext cx="5588582" cy="3476796"/>
          </a:xfrm>
          <a:prstGeom prst="rect">
            <a:avLst/>
          </a:prstGeom>
        </p:spPr>
      </p:pic>
      <p:sp>
        <p:nvSpPr>
          <p:cNvPr id="6" name="矩形 5">
            <a:extLst>
              <a:ext uri="{FF2B5EF4-FFF2-40B4-BE49-F238E27FC236}">
                <a16:creationId xmlns:a16="http://schemas.microsoft.com/office/drawing/2014/main" id="{FF882DFA-DD47-48D8-B7F1-4A7BC3388039}"/>
              </a:ext>
            </a:extLst>
          </p:cNvPr>
          <p:cNvSpPr/>
          <p:nvPr/>
        </p:nvSpPr>
        <p:spPr>
          <a:xfrm>
            <a:off x="847063" y="1035381"/>
            <a:ext cx="1428052" cy="325120"/>
          </a:xfrm>
          <a:prstGeom prst="rect">
            <a:avLst/>
          </a:prstGeom>
          <a:solidFill>
            <a:srgbClr val="003E8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sz="1600" b="1" dirty="0"/>
              <a:t>Apparate</a:t>
            </a:r>
          </a:p>
        </p:txBody>
      </p:sp>
      <p:sp>
        <p:nvSpPr>
          <p:cNvPr id="8" name="文本框 7">
            <a:extLst>
              <a:ext uri="{FF2B5EF4-FFF2-40B4-BE49-F238E27FC236}">
                <a16:creationId xmlns:a16="http://schemas.microsoft.com/office/drawing/2014/main" id="{74267F75-5D47-4A8D-AF9F-B8D2915A0791}"/>
              </a:ext>
            </a:extLst>
          </p:cNvPr>
          <p:cNvSpPr txBox="1"/>
          <p:nvPr/>
        </p:nvSpPr>
        <p:spPr>
          <a:xfrm>
            <a:off x="573314" y="1468147"/>
            <a:ext cx="4312557" cy="2308324"/>
          </a:xfrm>
          <a:prstGeom prst="rect">
            <a:avLst/>
          </a:prstGeom>
          <a:noFill/>
        </p:spPr>
        <p:txBody>
          <a:bodyPr wrap="square">
            <a:spAutoFit/>
          </a:bodyPr>
          <a:lstStyle/>
          <a:p>
            <a:pPr algn="just"/>
            <a:r>
              <a:rPr lang="en-US" altLang="zh-CN" dirty="0"/>
              <a:t>        </a:t>
            </a:r>
            <a:r>
              <a:rPr lang="zh-CN" altLang="en-US" dirty="0"/>
              <a:t>Apparate 是一个</a:t>
            </a:r>
            <a:r>
              <a:rPr lang="zh-CN" altLang="en-US" dirty="0">
                <a:solidFill>
                  <a:srgbClr val="FF0000"/>
                </a:solidFill>
              </a:rPr>
              <a:t>端到端</a:t>
            </a:r>
            <a:r>
              <a:rPr lang="zh-CN" altLang="en-US" dirty="0"/>
              <a:t>系统，可</a:t>
            </a:r>
            <a:r>
              <a:rPr lang="zh-CN" altLang="en-US" dirty="0">
                <a:solidFill>
                  <a:srgbClr val="FF0000"/>
                </a:solidFill>
              </a:rPr>
              <a:t>自动</a:t>
            </a:r>
            <a:r>
              <a:rPr lang="zh-CN" altLang="en-US" dirty="0"/>
              <a:t>将早期退出集成到模型中，并在</a:t>
            </a:r>
            <a:r>
              <a:rPr lang="zh-CN" altLang="en-US" dirty="0">
                <a:solidFill>
                  <a:srgbClr val="FF0000"/>
                </a:solidFill>
              </a:rPr>
              <a:t>整个推理过程</a:t>
            </a:r>
            <a:r>
              <a:rPr lang="zh-CN" altLang="en-US" dirty="0"/>
              <a:t>中</a:t>
            </a:r>
            <a:r>
              <a:rPr lang="zh-CN" altLang="en-US" dirty="0">
                <a:solidFill>
                  <a:srgbClr val="FF0000"/>
                </a:solidFill>
              </a:rPr>
              <a:t>管理</a:t>
            </a:r>
            <a:r>
              <a:rPr lang="zh-CN" altLang="en-US" dirty="0"/>
              <a:t>其运行。</a:t>
            </a:r>
            <a:endParaRPr lang="en-US" altLang="zh-CN" dirty="0"/>
          </a:p>
          <a:p>
            <a:pPr algn="just"/>
            <a:endParaRPr lang="en-US" altLang="zh-CN" dirty="0"/>
          </a:p>
          <a:p>
            <a:pPr algn="just"/>
            <a:endParaRPr lang="en-US" altLang="zh-CN" dirty="0"/>
          </a:p>
          <a:p>
            <a:pPr algn="just"/>
            <a:r>
              <a:rPr lang="zh-CN" altLang="en-US" dirty="0"/>
              <a:t>其总体目标是</a:t>
            </a:r>
            <a:r>
              <a:rPr lang="zh-CN" altLang="en-US" dirty="0">
                <a:solidFill>
                  <a:srgbClr val="FF0000"/>
                </a:solidFill>
              </a:rPr>
              <a:t>优化每次请求的延迟时间</a:t>
            </a:r>
            <a:r>
              <a:rPr lang="zh-CN" altLang="en-US" dirty="0"/>
              <a:t>，同时</a:t>
            </a:r>
            <a:r>
              <a:rPr lang="zh-CN" altLang="en-US" dirty="0">
                <a:solidFill>
                  <a:srgbClr val="FF0000"/>
                </a:solidFill>
              </a:rPr>
              <a:t>遵守严格的精度限制和吞吐量目标</a:t>
            </a:r>
            <a:r>
              <a:rPr lang="zh-CN" altLang="en-US" dirty="0"/>
              <a:t>。</a:t>
            </a:r>
            <a:endParaRPr lang="en-US" altLang="zh-CN" dirty="0"/>
          </a:p>
          <a:p>
            <a:endParaRPr lang="zh-CN" altLang="en-US" dirty="0"/>
          </a:p>
        </p:txBody>
      </p:sp>
      <p:sp>
        <p:nvSpPr>
          <p:cNvPr id="4" name="文本框 3">
            <a:extLst>
              <a:ext uri="{FF2B5EF4-FFF2-40B4-BE49-F238E27FC236}">
                <a16:creationId xmlns:a16="http://schemas.microsoft.com/office/drawing/2014/main" id="{E52DA6F8-9D89-46B7-AB17-C2D9A4D13B53}"/>
              </a:ext>
            </a:extLst>
          </p:cNvPr>
          <p:cNvSpPr txBox="1"/>
          <p:nvPr/>
        </p:nvSpPr>
        <p:spPr>
          <a:xfrm>
            <a:off x="573314" y="3884117"/>
            <a:ext cx="5738586" cy="499624"/>
          </a:xfrm>
          <a:prstGeom prst="rect">
            <a:avLst/>
          </a:prstGeom>
          <a:noFill/>
        </p:spPr>
        <p:txBody>
          <a:bodyPr wrap="square" rtlCol="0">
            <a:spAutoFit/>
          </a:bodyPr>
          <a:lstStyle/>
          <a:p>
            <a:pPr>
              <a:lnSpc>
                <a:spcPct val="150000"/>
              </a:lnSpc>
            </a:pPr>
            <a:r>
              <a:rPr lang="en-US" altLang="zh-CN" sz="2000" b="1" dirty="0"/>
              <a:t>EE</a:t>
            </a:r>
            <a:r>
              <a:rPr lang="zh-CN" altLang="en-US" sz="2000" b="1" dirty="0"/>
              <a:t>模型准备阶段  </a:t>
            </a:r>
            <a:r>
              <a:rPr lang="en-US" altLang="zh-CN" sz="2000" b="1" dirty="0"/>
              <a:t>                   </a:t>
            </a:r>
            <a:r>
              <a:rPr lang="zh-CN" altLang="en-US" sz="2000" b="1" dirty="0"/>
              <a:t>管理阶段</a:t>
            </a:r>
          </a:p>
        </p:txBody>
      </p:sp>
      <p:sp>
        <p:nvSpPr>
          <p:cNvPr id="12" name="箭头: 右 11">
            <a:extLst>
              <a:ext uri="{FF2B5EF4-FFF2-40B4-BE49-F238E27FC236}">
                <a16:creationId xmlns:a16="http://schemas.microsoft.com/office/drawing/2014/main" id="{11E23402-AE70-40D8-B8D7-BB80E1F330A6}"/>
              </a:ext>
            </a:extLst>
          </p:cNvPr>
          <p:cNvSpPr/>
          <p:nvPr/>
        </p:nvSpPr>
        <p:spPr>
          <a:xfrm>
            <a:off x="2777670" y="4093976"/>
            <a:ext cx="978408" cy="2897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a:extLst>
              <a:ext uri="{FF2B5EF4-FFF2-40B4-BE49-F238E27FC236}">
                <a16:creationId xmlns:a16="http://schemas.microsoft.com/office/drawing/2014/main" id="{E56F4BB2-F76C-4088-B5C4-7D0F8FF769DE}"/>
              </a:ext>
            </a:extLst>
          </p:cNvPr>
          <p:cNvSpPr txBox="1"/>
          <p:nvPr/>
        </p:nvSpPr>
        <p:spPr>
          <a:xfrm>
            <a:off x="158524" y="4506073"/>
            <a:ext cx="3515706" cy="787523"/>
          </a:xfrm>
          <a:prstGeom prst="rect">
            <a:avLst/>
          </a:prstGeom>
          <a:noFill/>
        </p:spPr>
        <p:txBody>
          <a:bodyPr wrap="none" rtlCol="0">
            <a:spAutoFit/>
          </a:bodyPr>
          <a:lstStyle/>
          <a:p>
            <a:pPr>
              <a:lnSpc>
                <a:spcPct val="150000"/>
              </a:lnSpc>
            </a:pPr>
            <a:r>
              <a:rPr lang="en-US" altLang="zh-CN" sz="1600" dirty="0"/>
              <a:t>1</a:t>
            </a:r>
            <a:r>
              <a:rPr lang="zh-CN" altLang="en-US" sz="1600" dirty="0"/>
              <a:t>、分析早退出点</a:t>
            </a:r>
            <a:r>
              <a:rPr lang="en-US" altLang="zh-CN" sz="1600" dirty="0"/>
              <a:t>(ramps)</a:t>
            </a:r>
            <a:r>
              <a:rPr lang="zh-CN" altLang="en-US" sz="1600" dirty="0"/>
              <a:t>的放置位置</a:t>
            </a:r>
            <a:endParaRPr lang="en-US" altLang="zh-CN" sz="1600" dirty="0"/>
          </a:p>
          <a:p>
            <a:pPr>
              <a:lnSpc>
                <a:spcPct val="150000"/>
              </a:lnSpc>
            </a:pPr>
            <a:r>
              <a:rPr lang="en-US" altLang="zh-CN" sz="1600" dirty="0"/>
              <a:t>2</a:t>
            </a:r>
            <a:r>
              <a:rPr lang="zh-CN" altLang="en-US" sz="1600" dirty="0"/>
              <a:t>、根据引导数据进行训练</a:t>
            </a:r>
          </a:p>
        </p:txBody>
      </p:sp>
      <p:sp>
        <p:nvSpPr>
          <p:cNvPr id="13" name="文本框 12">
            <a:extLst>
              <a:ext uri="{FF2B5EF4-FFF2-40B4-BE49-F238E27FC236}">
                <a16:creationId xmlns:a16="http://schemas.microsoft.com/office/drawing/2014/main" id="{44DC1B7A-A7E8-4B24-B513-38C1B38F26DD}"/>
              </a:ext>
            </a:extLst>
          </p:cNvPr>
          <p:cNvSpPr txBox="1"/>
          <p:nvPr/>
        </p:nvSpPr>
        <p:spPr>
          <a:xfrm>
            <a:off x="3678360" y="4486824"/>
            <a:ext cx="6734646" cy="787523"/>
          </a:xfrm>
          <a:prstGeom prst="rect">
            <a:avLst/>
          </a:prstGeom>
          <a:noFill/>
        </p:spPr>
        <p:txBody>
          <a:bodyPr wrap="square" rtlCol="0">
            <a:spAutoFit/>
          </a:bodyPr>
          <a:lstStyle/>
          <a:p>
            <a:pPr marL="342900" indent="-342900">
              <a:lnSpc>
                <a:spcPct val="150000"/>
              </a:lnSpc>
              <a:buAutoNum type="arabicPeriod"/>
            </a:pPr>
            <a:r>
              <a:rPr lang="zh-CN" altLang="en-US" sz="1600" dirty="0"/>
              <a:t>收集实时反馈</a:t>
            </a:r>
            <a:endParaRPr lang="en-US" altLang="zh-CN" sz="1600" dirty="0"/>
          </a:p>
          <a:p>
            <a:pPr marL="342900" indent="-342900">
              <a:lnSpc>
                <a:spcPct val="150000"/>
              </a:lnSpc>
              <a:buAutoNum type="arabicPeriod"/>
            </a:pPr>
            <a:r>
              <a:rPr lang="zh-CN" altLang="en-US" sz="1600" dirty="0"/>
              <a:t>调整</a:t>
            </a:r>
            <a:r>
              <a:rPr lang="en-US" altLang="zh-CN" sz="1600" dirty="0"/>
              <a:t>EE</a:t>
            </a:r>
            <a:r>
              <a:rPr lang="zh-CN" altLang="en-US" sz="1600" dirty="0"/>
              <a:t>配置 </a:t>
            </a:r>
          </a:p>
        </p:txBody>
      </p:sp>
      <p:pic>
        <p:nvPicPr>
          <p:cNvPr id="14" name="图片 13">
            <a:extLst>
              <a:ext uri="{FF2B5EF4-FFF2-40B4-BE49-F238E27FC236}">
                <a16:creationId xmlns:a16="http://schemas.microsoft.com/office/drawing/2014/main" id="{61B1CE83-7E2D-491A-AC4E-92593F0FFAFF}"/>
              </a:ext>
            </a:extLst>
          </p:cNvPr>
          <p:cNvPicPr>
            <a:picLocks noChangeAspect="1"/>
          </p:cNvPicPr>
          <p:nvPr/>
        </p:nvPicPr>
        <p:blipFill rotWithShape="1">
          <a:blip r:embed="rId4"/>
          <a:srcRect l="10017" r="8753"/>
          <a:stretch/>
        </p:blipFill>
        <p:spPr>
          <a:xfrm>
            <a:off x="6199297" y="4383741"/>
            <a:ext cx="2776702" cy="1295081"/>
          </a:xfrm>
          <a:prstGeom prst="rect">
            <a:avLst/>
          </a:prstGeom>
        </p:spPr>
      </p:pic>
      <p:pic>
        <p:nvPicPr>
          <p:cNvPr id="15" name="图形 14" descr="数学 纯色填充">
            <a:extLst>
              <a:ext uri="{FF2B5EF4-FFF2-40B4-BE49-F238E27FC236}">
                <a16:creationId xmlns:a16="http://schemas.microsoft.com/office/drawing/2014/main" id="{2B865C89-298C-499C-AB64-CF35AD6EDB35}"/>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086074" y="5728766"/>
            <a:ext cx="501574" cy="501574"/>
          </a:xfrm>
          <a:prstGeom prst="rect">
            <a:avLst/>
          </a:prstGeom>
        </p:spPr>
      </p:pic>
      <p:pic>
        <p:nvPicPr>
          <p:cNvPr id="16" name="图片 15">
            <a:extLst>
              <a:ext uri="{FF2B5EF4-FFF2-40B4-BE49-F238E27FC236}">
                <a16:creationId xmlns:a16="http://schemas.microsoft.com/office/drawing/2014/main" id="{911A7EA8-4EAA-49CC-AEC3-7D530CBADC6C}"/>
              </a:ext>
            </a:extLst>
          </p:cNvPr>
          <p:cNvPicPr>
            <a:picLocks noChangeAspect="1"/>
          </p:cNvPicPr>
          <p:nvPr/>
        </p:nvPicPr>
        <p:blipFill rotWithShape="1">
          <a:blip r:embed="rId4"/>
          <a:srcRect l="10017" r="8753"/>
          <a:stretch/>
        </p:blipFill>
        <p:spPr>
          <a:xfrm>
            <a:off x="9256774" y="4383740"/>
            <a:ext cx="2776702" cy="1295081"/>
          </a:xfrm>
          <a:prstGeom prst="rect">
            <a:avLst/>
          </a:prstGeom>
        </p:spPr>
      </p:pic>
      <p:pic>
        <p:nvPicPr>
          <p:cNvPr id="17" name="图形 16" descr="数学 纯色填充">
            <a:extLst>
              <a:ext uri="{FF2B5EF4-FFF2-40B4-BE49-F238E27FC236}">
                <a16:creationId xmlns:a16="http://schemas.microsoft.com/office/drawing/2014/main" id="{79A3ED9F-FC61-4BE5-9E06-4B8D82168EA5}"/>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flipH="1">
            <a:off x="10032771" y="5697318"/>
            <a:ext cx="501575" cy="501575"/>
          </a:xfrm>
          <a:prstGeom prst="rect">
            <a:avLst/>
          </a:prstGeom>
        </p:spPr>
      </p:pic>
      <p:pic>
        <p:nvPicPr>
          <p:cNvPr id="18" name="图形 17" descr="数学 纯色填充">
            <a:extLst>
              <a:ext uri="{FF2B5EF4-FFF2-40B4-BE49-F238E27FC236}">
                <a16:creationId xmlns:a16="http://schemas.microsoft.com/office/drawing/2014/main" id="{F03EFE0E-34B4-48F7-84BE-9009088AFF78}"/>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820400" y="5728766"/>
            <a:ext cx="501574" cy="501574"/>
          </a:xfrm>
          <a:prstGeom prst="rect">
            <a:avLst/>
          </a:prstGeom>
        </p:spPr>
      </p:pic>
      <p:sp>
        <p:nvSpPr>
          <p:cNvPr id="3" name="文本框 2">
            <a:extLst>
              <a:ext uri="{FF2B5EF4-FFF2-40B4-BE49-F238E27FC236}">
                <a16:creationId xmlns:a16="http://schemas.microsoft.com/office/drawing/2014/main" id="{ACB89EC1-E560-4FBA-A130-86F1B55CAA67}"/>
              </a:ext>
            </a:extLst>
          </p:cNvPr>
          <p:cNvSpPr txBox="1"/>
          <p:nvPr/>
        </p:nvSpPr>
        <p:spPr>
          <a:xfrm>
            <a:off x="7587648" y="5781905"/>
            <a:ext cx="1128771" cy="369332"/>
          </a:xfrm>
          <a:prstGeom prst="rect">
            <a:avLst/>
          </a:prstGeom>
          <a:noFill/>
        </p:spPr>
        <p:txBody>
          <a:bodyPr wrap="none" rtlCol="0">
            <a:spAutoFit/>
          </a:bodyPr>
          <a:lstStyle/>
          <a:p>
            <a:r>
              <a:rPr lang="en-US" altLang="zh-CN" dirty="0" err="1"/>
              <a:t>threhold</a:t>
            </a:r>
            <a:endParaRPr lang="zh-CN" altLang="en-US" dirty="0"/>
          </a:p>
        </p:txBody>
      </p:sp>
      <p:sp>
        <p:nvSpPr>
          <p:cNvPr id="7" name="文本框 6">
            <a:extLst>
              <a:ext uri="{FF2B5EF4-FFF2-40B4-BE49-F238E27FC236}">
                <a16:creationId xmlns:a16="http://schemas.microsoft.com/office/drawing/2014/main" id="{8A3BC7A3-E63A-444F-9B5F-6DC632C202C1}"/>
              </a:ext>
            </a:extLst>
          </p:cNvPr>
          <p:cNvSpPr txBox="1"/>
          <p:nvPr/>
        </p:nvSpPr>
        <p:spPr>
          <a:xfrm>
            <a:off x="953613" y="5673368"/>
            <a:ext cx="1983235" cy="369332"/>
          </a:xfrm>
          <a:prstGeom prst="rect">
            <a:avLst/>
          </a:prstGeom>
          <a:noFill/>
        </p:spPr>
        <p:txBody>
          <a:bodyPr wrap="none" rtlCol="0">
            <a:spAutoFit/>
          </a:bodyPr>
          <a:lstStyle/>
          <a:p>
            <a:r>
              <a:rPr lang="zh-CN" altLang="en-US" dirty="0">
                <a:solidFill>
                  <a:schemeClr val="accent1"/>
                </a:solidFill>
              </a:rPr>
              <a:t>早退出点</a:t>
            </a:r>
            <a:r>
              <a:rPr lang="en-US" altLang="zh-CN" dirty="0">
                <a:solidFill>
                  <a:schemeClr val="accent1"/>
                </a:solidFill>
              </a:rPr>
              <a:t>: Ramps</a:t>
            </a:r>
            <a:endParaRPr lang="zh-CN" altLang="en-US" dirty="0">
              <a:solidFill>
                <a:schemeClr val="accent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7D191C52-A2AC-4371-89DE-A071928A9CA1}"/>
              </a:ext>
            </a:extLst>
          </p:cNvPr>
          <p:cNvSpPr>
            <a:spLocks noGrp="1"/>
          </p:cNvSpPr>
          <p:nvPr>
            <p:ph type="sldNum" sz="quarter" idx="4"/>
          </p:nvPr>
        </p:nvSpPr>
        <p:spPr/>
        <p:txBody>
          <a:bodyPr/>
          <a:lstStyle/>
          <a:p>
            <a:fld id="{32CC1993-4A58-5441-BC2A-C02768F05C35}" type="slidenum">
              <a:rPr kumimoji="1" lang="zh-CN" altLang="en-US" smtClean="0"/>
              <a:t>16</a:t>
            </a:fld>
            <a:endParaRPr kumimoji="1" lang="zh-CN" altLang="en-US" dirty="0"/>
          </a:p>
        </p:txBody>
      </p:sp>
      <p:sp>
        <p:nvSpPr>
          <p:cNvPr id="4" name="标题 3">
            <a:extLst>
              <a:ext uri="{FF2B5EF4-FFF2-40B4-BE49-F238E27FC236}">
                <a16:creationId xmlns:a16="http://schemas.microsoft.com/office/drawing/2014/main" id="{4DBE29E5-8AC6-418B-93D5-150A97F9AB6B}"/>
              </a:ext>
            </a:extLst>
          </p:cNvPr>
          <p:cNvSpPr>
            <a:spLocks noGrp="1"/>
          </p:cNvSpPr>
          <p:nvPr>
            <p:ph type="title"/>
          </p:nvPr>
        </p:nvSpPr>
        <p:spPr/>
        <p:txBody>
          <a:bodyPr/>
          <a:lstStyle/>
          <a:p>
            <a:r>
              <a:rPr lang="zh-CN" altLang="en-US" b="1" dirty="0">
                <a:latin typeface="Calibri" panose="020F0502020204030204" pitchFamily="34" charset="0"/>
                <a:cs typeface="Calibri" panose="020F0502020204030204" pitchFamily="34" charset="0"/>
              </a:rPr>
              <a:t>方法设计</a:t>
            </a:r>
            <a:endParaRPr lang="zh-CN" altLang="en-US" dirty="0"/>
          </a:p>
        </p:txBody>
      </p:sp>
      <p:pic>
        <p:nvPicPr>
          <p:cNvPr id="5" name="图片 4">
            <a:extLst>
              <a:ext uri="{FF2B5EF4-FFF2-40B4-BE49-F238E27FC236}">
                <a16:creationId xmlns:a16="http://schemas.microsoft.com/office/drawing/2014/main" id="{4B34B4E1-565F-4470-966B-A6AA3307C6AB}"/>
              </a:ext>
            </a:extLst>
          </p:cNvPr>
          <p:cNvPicPr>
            <a:picLocks noChangeAspect="1"/>
          </p:cNvPicPr>
          <p:nvPr/>
        </p:nvPicPr>
        <p:blipFill rotWithShape="1">
          <a:blip r:embed="rId3"/>
          <a:srcRect l="10017" r="35174"/>
          <a:stretch/>
        </p:blipFill>
        <p:spPr>
          <a:xfrm>
            <a:off x="775596" y="2107618"/>
            <a:ext cx="2460170" cy="1700581"/>
          </a:xfrm>
          <a:prstGeom prst="rect">
            <a:avLst/>
          </a:prstGeom>
        </p:spPr>
      </p:pic>
      <p:pic>
        <p:nvPicPr>
          <p:cNvPr id="6" name="图片 5">
            <a:extLst>
              <a:ext uri="{FF2B5EF4-FFF2-40B4-BE49-F238E27FC236}">
                <a16:creationId xmlns:a16="http://schemas.microsoft.com/office/drawing/2014/main" id="{2AA98017-B6BE-43B0-B098-DBFE468B4732}"/>
              </a:ext>
            </a:extLst>
          </p:cNvPr>
          <p:cNvPicPr>
            <a:picLocks noChangeAspect="1"/>
          </p:cNvPicPr>
          <p:nvPr/>
        </p:nvPicPr>
        <p:blipFill rotWithShape="1">
          <a:blip r:embed="rId3"/>
          <a:srcRect l="64584" r="8753"/>
          <a:stretch/>
        </p:blipFill>
        <p:spPr>
          <a:xfrm>
            <a:off x="4765289" y="2085806"/>
            <a:ext cx="1196824" cy="1700581"/>
          </a:xfrm>
          <a:prstGeom prst="rect">
            <a:avLst/>
          </a:prstGeom>
        </p:spPr>
      </p:pic>
      <p:pic>
        <p:nvPicPr>
          <p:cNvPr id="7" name="图片 6">
            <a:extLst>
              <a:ext uri="{FF2B5EF4-FFF2-40B4-BE49-F238E27FC236}">
                <a16:creationId xmlns:a16="http://schemas.microsoft.com/office/drawing/2014/main" id="{339E2A65-0929-4839-A5C4-246C2ED50735}"/>
              </a:ext>
            </a:extLst>
          </p:cNvPr>
          <p:cNvPicPr>
            <a:picLocks noChangeAspect="1"/>
          </p:cNvPicPr>
          <p:nvPr/>
        </p:nvPicPr>
        <p:blipFill>
          <a:blip r:embed="rId4"/>
          <a:stretch>
            <a:fillRect/>
          </a:stretch>
        </p:blipFill>
        <p:spPr>
          <a:xfrm>
            <a:off x="3198886" y="2071337"/>
            <a:ext cx="822939" cy="1666979"/>
          </a:xfrm>
          <a:prstGeom prst="rect">
            <a:avLst/>
          </a:prstGeom>
        </p:spPr>
      </p:pic>
      <p:pic>
        <p:nvPicPr>
          <p:cNvPr id="8" name="图片 7">
            <a:extLst>
              <a:ext uri="{FF2B5EF4-FFF2-40B4-BE49-F238E27FC236}">
                <a16:creationId xmlns:a16="http://schemas.microsoft.com/office/drawing/2014/main" id="{5B889B10-9715-49A3-A5BF-24D970A96FE7}"/>
              </a:ext>
            </a:extLst>
          </p:cNvPr>
          <p:cNvPicPr>
            <a:picLocks noChangeAspect="1"/>
          </p:cNvPicPr>
          <p:nvPr/>
        </p:nvPicPr>
        <p:blipFill>
          <a:blip r:embed="rId4"/>
          <a:stretch>
            <a:fillRect/>
          </a:stretch>
        </p:blipFill>
        <p:spPr>
          <a:xfrm>
            <a:off x="3966238" y="2071337"/>
            <a:ext cx="822939" cy="1666979"/>
          </a:xfrm>
          <a:prstGeom prst="rect">
            <a:avLst/>
          </a:prstGeom>
        </p:spPr>
      </p:pic>
      <p:pic>
        <p:nvPicPr>
          <p:cNvPr id="9" name="图形 8" descr="数学 纯色填充">
            <a:extLst>
              <a:ext uri="{FF2B5EF4-FFF2-40B4-BE49-F238E27FC236}">
                <a16:creationId xmlns:a16="http://schemas.microsoft.com/office/drawing/2014/main" id="{2A6667DC-0F42-4A0A-B55B-841AB20B202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flipH="1">
            <a:off x="2772255" y="3756638"/>
            <a:ext cx="503370" cy="503370"/>
          </a:xfrm>
          <a:prstGeom prst="rect">
            <a:avLst/>
          </a:prstGeom>
        </p:spPr>
      </p:pic>
      <p:sp>
        <p:nvSpPr>
          <p:cNvPr id="10" name="燕尾形 5">
            <a:extLst>
              <a:ext uri="{FF2B5EF4-FFF2-40B4-BE49-F238E27FC236}">
                <a16:creationId xmlns:a16="http://schemas.microsoft.com/office/drawing/2014/main" id="{3711110C-DC31-4365-8D68-AB653E4EAF46}"/>
              </a:ext>
            </a:extLst>
          </p:cNvPr>
          <p:cNvSpPr/>
          <p:nvPr/>
        </p:nvSpPr>
        <p:spPr>
          <a:xfrm>
            <a:off x="1076325" y="3964587"/>
            <a:ext cx="1509395" cy="204475"/>
          </a:xfrm>
          <a:prstGeom prst="chevron">
            <a:avLst/>
          </a:prstGeom>
          <a:solidFill>
            <a:schemeClr val="accent1">
              <a:lumMod val="75000"/>
              <a:alpha val="70000"/>
            </a:schemeClr>
          </a:solidFill>
          <a:ln>
            <a:solidFill>
              <a:schemeClr val="bg1"/>
            </a:solidFill>
          </a:ln>
          <a:effectLst/>
        </p:spPr>
        <p:txBody>
          <a:bodyPr tIns="0" bIns="0" anchor="ctr"/>
          <a:lstStyle/>
          <a:p>
            <a:pPr marL="0" indent="0"/>
            <a:endParaRPr lang="zh-CN" altLang="en-US" b="1" dirty="0">
              <a:solidFill>
                <a:schemeClr val="tx1"/>
              </a:solidFill>
              <a:latin typeface="微软雅黑" panose="020B0503020204020204" pitchFamily="34" charset="-122"/>
              <a:ea typeface="微软雅黑" panose="020B0503020204020204" pitchFamily="34" charset="-122"/>
              <a:sym typeface="+mn-ea"/>
            </a:endParaRPr>
          </a:p>
        </p:txBody>
      </p:sp>
      <p:sp>
        <p:nvSpPr>
          <p:cNvPr id="11" name="燕尾形 5">
            <a:extLst>
              <a:ext uri="{FF2B5EF4-FFF2-40B4-BE49-F238E27FC236}">
                <a16:creationId xmlns:a16="http://schemas.microsoft.com/office/drawing/2014/main" id="{169DEDCC-5918-4703-86E9-A432D581FD1C}"/>
              </a:ext>
            </a:extLst>
          </p:cNvPr>
          <p:cNvSpPr/>
          <p:nvPr/>
        </p:nvSpPr>
        <p:spPr>
          <a:xfrm>
            <a:off x="9267825" y="3862349"/>
            <a:ext cx="1972631" cy="204475"/>
          </a:xfrm>
          <a:prstGeom prst="chevron">
            <a:avLst/>
          </a:prstGeom>
          <a:solidFill>
            <a:schemeClr val="accent1">
              <a:lumMod val="75000"/>
              <a:alpha val="70000"/>
            </a:schemeClr>
          </a:solidFill>
          <a:ln>
            <a:solidFill>
              <a:schemeClr val="bg1"/>
            </a:solidFill>
          </a:ln>
          <a:effectLst/>
        </p:spPr>
        <p:txBody>
          <a:bodyPr tIns="0" bIns="0" anchor="ctr"/>
          <a:lstStyle/>
          <a:p>
            <a:pPr marL="0" indent="0"/>
            <a:endParaRPr lang="zh-CN" altLang="en-US" b="1" dirty="0">
              <a:solidFill>
                <a:schemeClr val="tx1"/>
              </a:solidFill>
              <a:latin typeface="微软雅黑" panose="020B0503020204020204" pitchFamily="34" charset="-122"/>
              <a:ea typeface="微软雅黑" panose="020B0503020204020204" pitchFamily="34" charset="-122"/>
              <a:sym typeface="+mn-ea"/>
            </a:endParaRPr>
          </a:p>
        </p:txBody>
      </p:sp>
      <p:pic>
        <p:nvPicPr>
          <p:cNvPr id="12" name="图片 11">
            <a:extLst>
              <a:ext uri="{FF2B5EF4-FFF2-40B4-BE49-F238E27FC236}">
                <a16:creationId xmlns:a16="http://schemas.microsoft.com/office/drawing/2014/main" id="{972393F4-DC27-4241-94F6-4709A6D57355}"/>
              </a:ext>
            </a:extLst>
          </p:cNvPr>
          <p:cNvPicPr>
            <a:picLocks noChangeAspect="1"/>
          </p:cNvPicPr>
          <p:nvPr/>
        </p:nvPicPr>
        <p:blipFill rotWithShape="1">
          <a:blip r:embed="rId3"/>
          <a:srcRect l="10017" r="35174"/>
          <a:stretch/>
        </p:blipFill>
        <p:spPr>
          <a:xfrm>
            <a:off x="6496066" y="2025108"/>
            <a:ext cx="2460170" cy="1700581"/>
          </a:xfrm>
          <a:prstGeom prst="rect">
            <a:avLst/>
          </a:prstGeom>
        </p:spPr>
      </p:pic>
      <p:pic>
        <p:nvPicPr>
          <p:cNvPr id="13" name="图片 12">
            <a:extLst>
              <a:ext uri="{FF2B5EF4-FFF2-40B4-BE49-F238E27FC236}">
                <a16:creationId xmlns:a16="http://schemas.microsoft.com/office/drawing/2014/main" id="{1A6B7220-2901-4CB7-927D-6AF5B7AD364F}"/>
              </a:ext>
            </a:extLst>
          </p:cNvPr>
          <p:cNvPicPr>
            <a:picLocks noChangeAspect="1"/>
          </p:cNvPicPr>
          <p:nvPr/>
        </p:nvPicPr>
        <p:blipFill rotWithShape="1">
          <a:blip r:embed="rId3"/>
          <a:srcRect l="64584" r="8753"/>
          <a:stretch/>
        </p:blipFill>
        <p:spPr>
          <a:xfrm>
            <a:off x="10485759" y="2003296"/>
            <a:ext cx="1196824" cy="1700581"/>
          </a:xfrm>
          <a:prstGeom prst="rect">
            <a:avLst/>
          </a:prstGeom>
        </p:spPr>
      </p:pic>
      <p:pic>
        <p:nvPicPr>
          <p:cNvPr id="14" name="图片 13">
            <a:extLst>
              <a:ext uri="{FF2B5EF4-FFF2-40B4-BE49-F238E27FC236}">
                <a16:creationId xmlns:a16="http://schemas.microsoft.com/office/drawing/2014/main" id="{B89173AD-1A66-48B0-A6BA-E7E3856DBE64}"/>
              </a:ext>
            </a:extLst>
          </p:cNvPr>
          <p:cNvPicPr>
            <a:picLocks noChangeAspect="1"/>
          </p:cNvPicPr>
          <p:nvPr/>
        </p:nvPicPr>
        <p:blipFill>
          <a:blip r:embed="rId4"/>
          <a:stretch>
            <a:fillRect/>
          </a:stretch>
        </p:blipFill>
        <p:spPr>
          <a:xfrm>
            <a:off x="8919356" y="1988827"/>
            <a:ext cx="822939" cy="1666979"/>
          </a:xfrm>
          <a:prstGeom prst="rect">
            <a:avLst/>
          </a:prstGeom>
        </p:spPr>
      </p:pic>
      <p:pic>
        <p:nvPicPr>
          <p:cNvPr id="15" name="图片 14">
            <a:extLst>
              <a:ext uri="{FF2B5EF4-FFF2-40B4-BE49-F238E27FC236}">
                <a16:creationId xmlns:a16="http://schemas.microsoft.com/office/drawing/2014/main" id="{3626EE61-9178-4CF7-AB3E-92C95A0334B6}"/>
              </a:ext>
            </a:extLst>
          </p:cNvPr>
          <p:cNvPicPr>
            <a:picLocks noChangeAspect="1"/>
          </p:cNvPicPr>
          <p:nvPr/>
        </p:nvPicPr>
        <p:blipFill>
          <a:blip r:embed="rId4"/>
          <a:stretch>
            <a:fillRect/>
          </a:stretch>
        </p:blipFill>
        <p:spPr>
          <a:xfrm>
            <a:off x="9686708" y="1988827"/>
            <a:ext cx="822939" cy="1666979"/>
          </a:xfrm>
          <a:prstGeom prst="rect">
            <a:avLst/>
          </a:prstGeom>
        </p:spPr>
      </p:pic>
      <p:pic>
        <p:nvPicPr>
          <p:cNvPr id="16" name="图形 15" descr="数学 纯色填充">
            <a:extLst>
              <a:ext uri="{FF2B5EF4-FFF2-40B4-BE49-F238E27FC236}">
                <a16:creationId xmlns:a16="http://schemas.microsoft.com/office/drawing/2014/main" id="{8808B207-1741-404D-9657-6D64F3EBA37F}"/>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flipH="1">
            <a:off x="8634871" y="3748825"/>
            <a:ext cx="503370" cy="503370"/>
          </a:xfrm>
          <a:prstGeom prst="rect">
            <a:avLst/>
          </a:prstGeom>
        </p:spPr>
      </p:pic>
      <p:sp>
        <p:nvSpPr>
          <p:cNvPr id="17" name="燕尾形 5">
            <a:extLst>
              <a:ext uri="{FF2B5EF4-FFF2-40B4-BE49-F238E27FC236}">
                <a16:creationId xmlns:a16="http://schemas.microsoft.com/office/drawing/2014/main" id="{0FA9BAD8-E491-4823-8350-140DCBBFFCEF}"/>
              </a:ext>
            </a:extLst>
          </p:cNvPr>
          <p:cNvSpPr/>
          <p:nvPr/>
        </p:nvSpPr>
        <p:spPr>
          <a:xfrm>
            <a:off x="6938941" y="3862359"/>
            <a:ext cx="1509395" cy="204475"/>
          </a:xfrm>
          <a:prstGeom prst="chevron">
            <a:avLst/>
          </a:prstGeom>
          <a:solidFill>
            <a:schemeClr val="accent1">
              <a:lumMod val="75000"/>
              <a:alpha val="70000"/>
            </a:schemeClr>
          </a:solidFill>
          <a:ln>
            <a:solidFill>
              <a:schemeClr val="bg1"/>
            </a:solidFill>
          </a:ln>
          <a:effectLst/>
        </p:spPr>
        <p:txBody>
          <a:bodyPr tIns="0" bIns="0" anchor="ctr"/>
          <a:lstStyle/>
          <a:p>
            <a:pPr marL="0" indent="0"/>
            <a:endParaRPr lang="zh-CN" altLang="en-US" b="1" dirty="0">
              <a:solidFill>
                <a:schemeClr val="tx1"/>
              </a:solidFill>
              <a:latin typeface="微软雅黑" panose="020B0503020204020204" pitchFamily="34" charset="-122"/>
              <a:ea typeface="微软雅黑" panose="020B0503020204020204" pitchFamily="34" charset="-122"/>
              <a:sym typeface="+mn-ea"/>
            </a:endParaRPr>
          </a:p>
        </p:txBody>
      </p:sp>
      <p:sp>
        <p:nvSpPr>
          <p:cNvPr id="20" name="矩形 19">
            <a:extLst>
              <a:ext uri="{FF2B5EF4-FFF2-40B4-BE49-F238E27FC236}">
                <a16:creationId xmlns:a16="http://schemas.microsoft.com/office/drawing/2014/main" id="{D420666E-C102-4BBA-9D37-BA78E1E7FEB6}"/>
              </a:ext>
            </a:extLst>
          </p:cNvPr>
          <p:cNvSpPr/>
          <p:nvPr/>
        </p:nvSpPr>
        <p:spPr>
          <a:xfrm>
            <a:off x="1754026" y="1403313"/>
            <a:ext cx="2369862" cy="325120"/>
          </a:xfrm>
          <a:prstGeom prst="rect">
            <a:avLst/>
          </a:prstGeom>
          <a:solidFill>
            <a:srgbClr val="003E8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sz="1600" b="1" dirty="0"/>
              <a:t>早期退出模型</a:t>
            </a:r>
          </a:p>
        </p:txBody>
      </p:sp>
      <p:sp>
        <p:nvSpPr>
          <p:cNvPr id="21" name="箭头: 右弧形 20">
            <a:extLst>
              <a:ext uri="{FF2B5EF4-FFF2-40B4-BE49-F238E27FC236}">
                <a16:creationId xmlns:a16="http://schemas.microsoft.com/office/drawing/2014/main" id="{3860FCD5-4207-4BD8-8E66-FF8DC7645826}"/>
              </a:ext>
            </a:extLst>
          </p:cNvPr>
          <p:cNvSpPr/>
          <p:nvPr/>
        </p:nvSpPr>
        <p:spPr>
          <a:xfrm rot="2062931">
            <a:off x="2810509" y="4193208"/>
            <a:ext cx="218381" cy="639209"/>
          </a:xfrm>
          <a:prstGeom prst="curvedLef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22" name="文本框 21">
            <a:extLst>
              <a:ext uri="{FF2B5EF4-FFF2-40B4-BE49-F238E27FC236}">
                <a16:creationId xmlns:a16="http://schemas.microsoft.com/office/drawing/2014/main" id="{72DF4416-5AB6-411A-B073-E3579313BC60}"/>
              </a:ext>
            </a:extLst>
          </p:cNvPr>
          <p:cNvSpPr txBox="1"/>
          <p:nvPr/>
        </p:nvSpPr>
        <p:spPr>
          <a:xfrm>
            <a:off x="1873496" y="4733533"/>
            <a:ext cx="1107996" cy="369332"/>
          </a:xfrm>
          <a:prstGeom prst="rect">
            <a:avLst/>
          </a:prstGeom>
          <a:noFill/>
        </p:spPr>
        <p:txBody>
          <a:bodyPr wrap="none" rtlCol="0">
            <a:spAutoFit/>
          </a:bodyPr>
          <a:lstStyle/>
          <a:p>
            <a:r>
              <a:rPr lang="zh-CN" altLang="en-US" dirty="0"/>
              <a:t>直接退出</a:t>
            </a:r>
          </a:p>
        </p:txBody>
      </p:sp>
      <p:sp>
        <p:nvSpPr>
          <p:cNvPr id="23" name="燕尾形 5">
            <a:extLst>
              <a:ext uri="{FF2B5EF4-FFF2-40B4-BE49-F238E27FC236}">
                <a16:creationId xmlns:a16="http://schemas.microsoft.com/office/drawing/2014/main" id="{443CC238-99D5-485B-87E6-55BED90CE98A}"/>
              </a:ext>
            </a:extLst>
          </p:cNvPr>
          <p:cNvSpPr/>
          <p:nvPr/>
        </p:nvSpPr>
        <p:spPr>
          <a:xfrm>
            <a:off x="3536177" y="3964586"/>
            <a:ext cx="2207398" cy="204475"/>
          </a:xfrm>
          <a:prstGeom prst="chevron">
            <a:avLst/>
          </a:prstGeom>
          <a:solidFill>
            <a:schemeClr val="accent1">
              <a:lumMod val="75000"/>
              <a:alpha val="70000"/>
            </a:schemeClr>
          </a:solidFill>
          <a:ln>
            <a:solidFill>
              <a:schemeClr val="bg1"/>
            </a:solidFill>
          </a:ln>
          <a:effectLst/>
        </p:spPr>
        <p:txBody>
          <a:bodyPr tIns="0" bIns="0" anchor="ctr"/>
          <a:lstStyle/>
          <a:p>
            <a:pPr marL="0" indent="0" algn="ctr"/>
            <a:r>
              <a:rPr lang="en-US" altLang="zh-CN" sz="5400" b="1" dirty="0">
                <a:solidFill>
                  <a:srgbClr val="FF0000"/>
                </a:solidFill>
                <a:latin typeface="微软雅黑" panose="020B0503020204020204" pitchFamily="34" charset="-122"/>
                <a:ea typeface="微软雅黑" panose="020B0503020204020204" pitchFamily="34" charset="-122"/>
                <a:sym typeface="+mn-ea"/>
              </a:rPr>
              <a:t>X</a:t>
            </a:r>
            <a:endParaRPr lang="zh-CN" altLang="en-US" sz="5400" b="1" dirty="0">
              <a:solidFill>
                <a:srgbClr val="FF0000"/>
              </a:solidFill>
              <a:latin typeface="微软雅黑" panose="020B0503020204020204" pitchFamily="34" charset="-122"/>
              <a:ea typeface="微软雅黑" panose="020B0503020204020204" pitchFamily="34" charset="-122"/>
              <a:sym typeface="+mn-ea"/>
            </a:endParaRPr>
          </a:p>
        </p:txBody>
      </p:sp>
      <p:sp>
        <p:nvSpPr>
          <p:cNvPr id="26" name="文本框 25">
            <a:extLst>
              <a:ext uri="{FF2B5EF4-FFF2-40B4-BE49-F238E27FC236}">
                <a16:creationId xmlns:a16="http://schemas.microsoft.com/office/drawing/2014/main" id="{A47B82A6-399D-4369-904A-BC1852C20203}"/>
              </a:ext>
            </a:extLst>
          </p:cNvPr>
          <p:cNvSpPr txBox="1"/>
          <p:nvPr/>
        </p:nvSpPr>
        <p:spPr>
          <a:xfrm>
            <a:off x="913062" y="5594732"/>
            <a:ext cx="4939365" cy="369332"/>
          </a:xfrm>
          <a:prstGeom prst="rect">
            <a:avLst/>
          </a:prstGeom>
          <a:noFill/>
        </p:spPr>
        <p:txBody>
          <a:bodyPr wrap="none" rtlCol="0">
            <a:spAutoFit/>
          </a:bodyPr>
          <a:lstStyle/>
          <a:p>
            <a:r>
              <a:rPr lang="zh-CN" altLang="en-US" dirty="0"/>
              <a:t>时延               计算量            获得早退出结果  </a:t>
            </a:r>
          </a:p>
        </p:txBody>
      </p:sp>
      <p:sp>
        <p:nvSpPr>
          <p:cNvPr id="27" name="箭头: 右弧形 26">
            <a:extLst>
              <a:ext uri="{FF2B5EF4-FFF2-40B4-BE49-F238E27FC236}">
                <a16:creationId xmlns:a16="http://schemas.microsoft.com/office/drawing/2014/main" id="{92886931-7207-426F-A7AB-5C4DB035C94E}"/>
              </a:ext>
            </a:extLst>
          </p:cNvPr>
          <p:cNvSpPr/>
          <p:nvPr/>
        </p:nvSpPr>
        <p:spPr>
          <a:xfrm rot="20153178">
            <a:off x="1832890" y="5459794"/>
            <a:ext cx="218381" cy="639209"/>
          </a:xfrm>
          <a:prstGeom prst="curvedLef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28" name="箭头: 右弧形 27">
            <a:extLst>
              <a:ext uri="{FF2B5EF4-FFF2-40B4-BE49-F238E27FC236}">
                <a16:creationId xmlns:a16="http://schemas.microsoft.com/office/drawing/2014/main" id="{3A0B505B-0B99-4E3E-BD8A-3830B4EF086A}"/>
              </a:ext>
            </a:extLst>
          </p:cNvPr>
          <p:cNvSpPr/>
          <p:nvPr/>
        </p:nvSpPr>
        <p:spPr>
          <a:xfrm rot="20153178">
            <a:off x="3394641" y="5445825"/>
            <a:ext cx="218381" cy="639209"/>
          </a:xfrm>
          <a:prstGeom prst="curvedLef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29" name="文本框 28">
            <a:extLst>
              <a:ext uri="{FF2B5EF4-FFF2-40B4-BE49-F238E27FC236}">
                <a16:creationId xmlns:a16="http://schemas.microsoft.com/office/drawing/2014/main" id="{4C8FB10B-6E57-46B4-A968-5CB619130B6C}"/>
              </a:ext>
            </a:extLst>
          </p:cNvPr>
          <p:cNvSpPr txBox="1"/>
          <p:nvPr/>
        </p:nvSpPr>
        <p:spPr>
          <a:xfrm>
            <a:off x="6665616" y="5459448"/>
            <a:ext cx="6075702" cy="523220"/>
          </a:xfrm>
          <a:prstGeom prst="rect">
            <a:avLst/>
          </a:prstGeom>
          <a:noFill/>
        </p:spPr>
        <p:txBody>
          <a:bodyPr wrap="none" rtlCol="0">
            <a:spAutoFit/>
          </a:bodyPr>
          <a:lstStyle/>
          <a:p>
            <a:r>
              <a:rPr lang="zh-CN" altLang="en-US" dirty="0"/>
              <a:t>时延             计算量</a:t>
            </a:r>
            <a:r>
              <a:rPr lang="zh-CN" altLang="en-US" dirty="0">
                <a:solidFill>
                  <a:srgbClr val="FF0000"/>
                </a:solidFill>
              </a:rPr>
              <a:t>不变</a:t>
            </a:r>
            <a:r>
              <a:rPr lang="zh-CN" altLang="en-US" sz="2800" dirty="0">
                <a:solidFill>
                  <a:srgbClr val="FF0000"/>
                </a:solidFill>
              </a:rPr>
              <a:t> </a:t>
            </a:r>
            <a:r>
              <a:rPr lang="zh-CN" altLang="en-US" dirty="0"/>
              <a:t>  可以获得全模型结果  </a:t>
            </a:r>
            <a:r>
              <a:rPr lang="zh-CN" altLang="en-US" dirty="0">
                <a:solidFill>
                  <a:srgbClr val="FF0000"/>
                </a:solidFill>
              </a:rPr>
              <a:t>√ </a:t>
            </a:r>
            <a:r>
              <a:rPr lang="zh-CN" altLang="en-US" dirty="0"/>
              <a:t>       </a:t>
            </a:r>
          </a:p>
        </p:txBody>
      </p:sp>
      <p:sp>
        <p:nvSpPr>
          <p:cNvPr id="30" name="箭头: 右弧形 29">
            <a:extLst>
              <a:ext uri="{FF2B5EF4-FFF2-40B4-BE49-F238E27FC236}">
                <a16:creationId xmlns:a16="http://schemas.microsoft.com/office/drawing/2014/main" id="{723F155E-BC78-4232-981D-255EFD29B9BC}"/>
              </a:ext>
            </a:extLst>
          </p:cNvPr>
          <p:cNvSpPr/>
          <p:nvPr/>
        </p:nvSpPr>
        <p:spPr>
          <a:xfrm rot="20153178">
            <a:off x="7331908" y="5384134"/>
            <a:ext cx="218381" cy="639209"/>
          </a:xfrm>
          <a:prstGeom prst="curvedLef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31" name="箭头: 右弧形 30">
            <a:extLst>
              <a:ext uri="{FF2B5EF4-FFF2-40B4-BE49-F238E27FC236}">
                <a16:creationId xmlns:a16="http://schemas.microsoft.com/office/drawing/2014/main" id="{826EA2D3-3030-46BB-BFA4-DDF52A0A5B5D}"/>
              </a:ext>
            </a:extLst>
          </p:cNvPr>
          <p:cNvSpPr/>
          <p:nvPr/>
        </p:nvSpPr>
        <p:spPr>
          <a:xfrm rot="2062931">
            <a:off x="8666694" y="4243237"/>
            <a:ext cx="218381" cy="639209"/>
          </a:xfrm>
          <a:prstGeom prst="curvedLef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32" name="文本框 31">
            <a:extLst>
              <a:ext uri="{FF2B5EF4-FFF2-40B4-BE49-F238E27FC236}">
                <a16:creationId xmlns:a16="http://schemas.microsoft.com/office/drawing/2014/main" id="{E8005500-7C8F-47FD-B446-E19788E32DB9}"/>
              </a:ext>
            </a:extLst>
          </p:cNvPr>
          <p:cNvSpPr txBox="1"/>
          <p:nvPr/>
        </p:nvSpPr>
        <p:spPr>
          <a:xfrm>
            <a:off x="7917807" y="4751991"/>
            <a:ext cx="1107996" cy="369332"/>
          </a:xfrm>
          <a:prstGeom prst="rect">
            <a:avLst/>
          </a:prstGeom>
          <a:noFill/>
        </p:spPr>
        <p:txBody>
          <a:bodyPr wrap="none" rtlCol="0">
            <a:spAutoFit/>
          </a:bodyPr>
          <a:lstStyle/>
          <a:p>
            <a:r>
              <a:rPr lang="zh-CN" altLang="en-US" dirty="0"/>
              <a:t>返回结果</a:t>
            </a:r>
          </a:p>
        </p:txBody>
      </p:sp>
      <p:sp>
        <p:nvSpPr>
          <p:cNvPr id="33" name="文本框 32">
            <a:extLst>
              <a:ext uri="{FF2B5EF4-FFF2-40B4-BE49-F238E27FC236}">
                <a16:creationId xmlns:a16="http://schemas.microsoft.com/office/drawing/2014/main" id="{4D4445A4-A76D-4C95-978B-6F74571E1EAB}"/>
              </a:ext>
            </a:extLst>
          </p:cNvPr>
          <p:cNvSpPr txBox="1"/>
          <p:nvPr/>
        </p:nvSpPr>
        <p:spPr>
          <a:xfrm>
            <a:off x="9410387" y="4105810"/>
            <a:ext cx="1107996" cy="369332"/>
          </a:xfrm>
          <a:prstGeom prst="rect">
            <a:avLst/>
          </a:prstGeom>
          <a:noFill/>
        </p:spPr>
        <p:txBody>
          <a:bodyPr wrap="none" rtlCol="0">
            <a:spAutoFit/>
          </a:bodyPr>
          <a:lstStyle/>
          <a:p>
            <a:r>
              <a:rPr lang="zh-CN" altLang="en-US" dirty="0"/>
              <a:t>继续计算</a:t>
            </a:r>
          </a:p>
        </p:txBody>
      </p:sp>
      <p:sp>
        <p:nvSpPr>
          <p:cNvPr id="34" name="矩形 33">
            <a:extLst>
              <a:ext uri="{FF2B5EF4-FFF2-40B4-BE49-F238E27FC236}">
                <a16:creationId xmlns:a16="http://schemas.microsoft.com/office/drawing/2014/main" id="{5E6D0BD3-9410-4489-9C24-BC40C69E9172}"/>
              </a:ext>
            </a:extLst>
          </p:cNvPr>
          <p:cNvSpPr/>
          <p:nvPr/>
        </p:nvSpPr>
        <p:spPr>
          <a:xfrm>
            <a:off x="8068113" y="1455694"/>
            <a:ext cx="1956740" cy="325120"/>
          </a:xfrm>
          <a:prstGeom prst="rect">
            <a:avLst/>
          </a:prstGeom>
          <a:solidFill>
            <a:srgbClr val="003E8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1600" b="1" dirty="0" err="1"/>
              <a:t>Apparate</a:t>
            </a:r>
            <a:endParaRPr lang="zh-CN" altLang="en-US" sz="1600" b="1" dirty="0"/>
          </a:p>
        </p:txBody>
      </p:sp>
      <p:cxnSp>
        <p:nvCxnSpPr>
          <p:cNvPr id="18" name="直接连接符 17">
            <a:extLst>
              <a:ext uri="{FF2B5EF4-FFF2-40B4-BE49-F238E27FC236}">
                <a16:creationId xmlns:a16="http://schemas.microsoft.com/office/drawing/2014/main" id="{547ADB40-817F-43DC-B98A-23F50EBBA244}"/>
              </a:ext>
            </a:extLst>
          </p:cNvPr>
          <p:cNvCxnSpPr>
            <a:cxnSpLocks/>
            <a:stCxn id="4" idx="2"/>
          </p:cNvCxnSpPr>
          <p:nvPr/>
        </p:nvCxnSpPr>
        <p:spPr>
          <a:xfrm>
            <a:off x="6083300" y="927735"/>
            <a:ext cx="48862" cy="556458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022434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355600" y="18511"/>
            <a:ext cx="11836400" cy="909224"/>
          </a:xfrm>
        </p:spPr>
        <p:txBody>
          <a:bodyPr>
            <a:normAutofit/>
          </a:bodyPr>
          <a:lstStyle/>
          <a:p>
            <a:r>
              <a:rPr lang="zh-CN" altLang="en-US" b="1" dirty="0">
                <a:latin typeface="Calibri" panose="020F0502020204030204" pitchFamily="34" charset="0"/>
                <a:cs typeface="Calibri" panose="020F0502020204030204" pitchFamily="34" charset="0"/>
              </a:rPr>
              <a:t>方法设计</a:t>
            </a:r>
          </a:p>
        </p:txBody>
      </p:sp>
      <p:sp>
        <p:nvSpPr>
          <p:cNvPr id="9" name="矩形 8">
            <a:extLst>
              <a:ext uri="{FF2B5EF4-FFF2-40B4-BE49-F238E27FC236}">
                <a16:creationId xmlns:a16="http://schemas.microsoft.com/office/drawing/2014/main" id="{F7CEBEF4-3783-4796-9CB8-43FC62D3DE65}"/>
              </a:ext>
            </a:extLst>
          </p:cNvPr>
          <p:cNvSpPr/>
          <p:nvPr/>
        </p:nvSpPr>
        <p:spPr>
          <a:xfrm>
            <a:off x="541800" y="1035381"/>
            <a:ext cx="2159653" cy="325120"/>
          </a:xfrm>
          <a:prstGeom prst="rect">
            <a:avLst/>
          </a:prstGeom>
          <a:solidFill>
            <a:srgbClr val="003E8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1600" b="1" dirty="0"/>
              <a:t>1.</a:t>
            </a:r>
            <a:r>
              <a:rPr lang="zh-CN" altLang="en-US" sz="1600" b="1" dirty="0"/>
              <a:t>早期退出模型准备</a:t>
            </a:r>
          </a:p>
        </p:txBody>
      </p:sp>
      <p:pic>
        <p:nvPicPr>
          <p:cNvPr id="15" name="图片 14">
            <a:extLst>
              <a:ext uri="{FF2B5EF4-FFF2-40B4-BE49-F238E27FC236}">
                <a16:creationId xmlns:a16="http://schemas.microsoft.com/office/drawing/2014/main" id="{F96006C7-0CAA-4B6A-B3E6-FA5C6EA0B670}"/>
              </a:ext>
            </a:extLst>
          </p:cNvPr>
          <p:cNvPicPr>
            <a:picLocks noChangeAspect="1"/>
          </p:cNvPicPr>
          <p:nvPr/>
        </p:nvPicPr>
        <p:blipFill>
          <a:blip r:embed="rId3"/>
          <a:stretch>
            <a:fillRect/>
          </a:stretch>
        </p:blipFill>
        <p:spPr>
          <a:xfrm>
            <a:off x="525843" y="1536200"/>
            <a:ext cx="1428052" cy="2280489"/>
          </a:xfrm>
          <a:prstGeom prst="rect">
            <a:avLst/>
          </a:prstGeom>
        </p:spPr>
      </p:pic>
      <p:pic>
        <p:nvPicPr>
          <p:cNvPr id="1026" name="Picture 2" descr="img">
            <a:extLst>
              <a:ext uri="{FF2B5EF4-FFF2-40B4-BE49-F238E27FC236}">
                <a16:creationId xmlns:a16="http://schemas.microsoft.com/office/drawing/2014/main" id="{A98C487F-1680-47A9-8569-AC0BCA858CB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06716" y="1487894"/>
            <a:ext cx="3386818" cy="1850149"/>
          </a:xfrm>
          <a:prstGeom prst="rect">
            <a:avLst/>
          </a:prstGeom>
          <a:noFill/>
          <a:extLst>
            <a:ext uri="{909E8E84-426E-40DD-AFC4-6F175D3DCCD1}">
              <a14:hiddenFill xmlns:a14="http://schemas.microsoft.com/office/drawing/2010/main">
                <a:solidFill>
                  <a:srgbClr val="FFFFFF"/>
                </a:solidFill>
              </a14:hiddenFill>
            </a:ext>
          </a:extLst>
        </p:spPr>
      </p:pic>
      <p:pic>
        <p:nvPicPr>
          <p:cNvPr id="17" name="图片 16">
            <a:extLst>
              <a:ext uri="{FF2B5EF4-FFF2-40B4-BE49-F238E27FC236}">
                <a16:creationId xmlns:a16="http://schemas.microsoft.com/office/drawing/2014/main" id="{CAAE5348-6B43-4C1D-88FE-674F3571BEEE}"/>
              </a:ext>
            </a:extLst>
          </p:cNvPr>
          <p:cNvPicPr>
            <a:picLocks noChangeAspect="1"/>
          </p:cNvPicPr>
          <p:nvPr/>
        </p:nvPicPr>
        <p:blipFill>
          <a:blip r:embed="rId5"/>
          <a:stretch>
            <a:fillRect/>
          </a:stretch>
        </p:blipFill>
        <p:spPr>
          <a:xfrm>
            <a:off x="736398" y="4009549"/>
            <a:ext cx="488165" cy="400024"/>
          </a:xfrm>
          <a:prstGeom prst="rect">
            <a:avLst/>
          </a:prstGeom>
        </p:spPr>
      </p:pic>
      <p:pic>
        <p:nvPicPr>
          <p:cNvPr id="21" name="图片 20">
            <a:extLst>
              <a:ext uri="{FF2B5EF4-FFF2-40B4-BE49-F238E27FC236}">
                <a16:creationId xmlns:a16="http://schemas.microsoft.com/office/drawing/2014/main" id="{48FE02E3-CD0F-414B-B435-349CE4784CFD}"/>
              </a:ext>
            </a:extLst>
          </p:cNvPr>
          <p:cNvPicPr>
            <a:picLocks noChangeAspect="1"/>
          </p:cNvPicPr>
          <p:nvPr/>
        </p:nvPicPr>
        <p:blipFill>
          <a:blip r:embed="rId6"/>
          <a:stretch>
            <a:fillRect/>
          </a:stretch>
        </p:blipFill>
        <p:spPr>
          <a:xfrm>
            <a:off x="760225" y="4740767"/>
            <a:ext cx="528846" cy="474605"/>
          </a:xfrm>
          <a:prstGeom prst="rect">
            <a:avLst/>
          </a:prstGeom>
        </p:spPr>
      </p:pic>
      <p:cxnSp>
        <p:nvCxnSpPr>
          <p:cNvPr id="23" name="直接连接符 22">
            <a:extLst>
              <a:ext uri="{FF2B5EF4-FFF2-40B4-BE49-F238E27FC236}">
                <a16:creationId xmlns:a16="http://schemas.microsoft.com/office/drawing/2014/main" id="{AAF553D1-4680-4FB3-BF8B-EDAC4D285947}"/>
              </a:ext>
            </a:extLst>
          </p:cNvPr>
          <p:cNvCxnSpPr>
            <a:cxnSpLocks/>
          </p:cNvCxnSpPr>
          <p:nvPr/>
        </p:nvCxnSpPr>
        <p:spPr>
          <a:xfrm>
            <a:off x="968750" y="4443663"/>
            <a:ext cx="0" cy="21672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文本框 24">
            <a:extLst>
              <a:ext uri="{FF2B5EF4-FFF2-40B4-BE49-F238E27FC236}">
                <a16:creationId xmlns:a16="http://schemas.microsoft.com/office/drawing/2014/main" id="{87AA4714-35C7-4BB8-905B-D3D04753658D}"/>
              </a:ext>
            </a:extLst>
          </p:cNvPr>
          <p:cNvSpPr txBox="1"/>
          <p:nvPr/>
        </p:nvSpPr>
        <p:spPr>
          <a:xfrm>
            <a:off x="1257123" y="4733199"/>
            <a:ext cx="1030655" cy="584775"/>
          </a:xfrm>
          <a:prstGeom prst="rect">
            <a:avLst/>
          </a:prstGeom>
          <a:noFill/>
        </p:spPr>
        <p:txBody>
          <a:bodyPr wrap="square" rtlCol="0">
            <a:spAutoFit/>
          </a:bodyPr>
          <a:lstStyle/>
          <a:p>
            <a:r>
              <a:rPr lang="en-US" altLang="zh-CN" sz="1600" dirty="0"/>
              <a:t>EE </a:t>
            </a:r>
          </a:p>
          <a:p>
            <a:r>
              <a:rPr lang="en-US" altLang="zh-CN" sz="1600" dirty="0"/>
              <a:t>Model</a:t>
            </a:r>
            <a:endParaRPr lang="zh-CN" altLang="en-US" sz="1600" dirty="0"/>
          </a:p>
        </p:txBody>
      </p:sp>
      <p:pic>
        <p:nvPicPr>
          <p:cNvPr id="31" name="图片 30">
            <a:extLst>
              <a:ext uri="{FF2B5EF4-FFF2-40B4-BE49-F238E27FC236}">
                <a16:creationId xmlns:a16="http://schemas.microsoft.com/office/drawing/2014/main" id="{C88A2427-8412-412E-810D-CEBBC2CD9BCC}"/>
              </a:ext>
            </a:extLst>
          </p:cNvPr>
          <p:cNvPicPr>
            <a:picLocks noChangeAspect="1"/>
          </p:cNvPicPr>
          <p:nvPr/>
        </p:nvPicPr>
        <p:blipFill>
          <a:blip r:embed="rId7"/>
          <a:stretch>
            <a:fillRect/>
          </a:stretch>
        </p:blipFill>
        <p:spPr>
          <a:xfrm>
            <a:off x="654072" y="5630371"/>
            <a:ext cx="1455274" cy="479065"/>
          </a:xfrm>
          <a:prstGeom prst="rect">
            <a:avLst/>
          </a:prstGeom>
        </p:spPr>
      </p:pic>
      <p:sp>
        <p:nvSpPr>
          <p:cNvPr id="32" name="矩形 31">
            <a:extLst>
              <a:ext uri="{FF2B5EF4-FFF2-40B4-BE49-F238E27FC236}">
                <a16:creationId xmlns:a16="http://schemas.microsoft.com/office/drawing/2014/main" id="{1C0D3A5A-E1FF-411C-9007-7E31C74E87D5}"/>
              </a:ext>
            </a:extLst>
          </p:cNvPr>
          <p:cNvSpPr/>
          <p:nvPr/>
        </p:nvSpPr>
        <p:spPr>
          <a:xfrm>
            <a:off x="599172" y="5619094"/>
            <a:ext cx="1565074" cy="471412"/>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4" name="直接连接符 33">
            <a:extLst>
              <a:ext uri="{FF2B5EF4-FFF2-40B4-BE49-F238E27FC236}">
                <a16:creationId xmlns:a16="http://schemas.microsoft.com/office/drawing/2014/main" id="{073BB34B-9D11-4295-82E1-4DA9E5BCE66C}"/>
              </a:ext>
            </a:extLst>
          </p:cNvPr>
          <p:cNvCxnSpPr>
            <a:cxnSpLocks/>
          </p:cNvCxnSpPr>
          <p:nvPr/>
        </p:nvCxnSpPr>
        <p:spPr>
          <a:xfrm>
            <a:off x="998412" y="5254098"/>
            <a:ext cx="0" cy="37627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3" name="文本框 32">
            <a:extLst>
              <a:ext uri="{FF2B5EF4-FFF2-40B4-BE49-F238E27FC236}">
                <a16:creationId xmlns:a16="http://schemas.microsoft.com/office/drawing/2014/main" id="{76B1E362-E73D-40C0-AC46-E05724488A7E}"/>
              </a:ext>
            </a:extLst>
          </p:cNvPr>
          <p:cNvSpPr txBox="1"/>
          <p:nvPr/>
        </p:nvSpPr>
        <p:spPr>
          <a:xfrm>
            <a:off x="1094734" y="5207931"/>
            <a:ext cx="286975" cy="461665"/>
          </a:xfrm>
          <a:prstGeom prst="rect">
            <a:avLst/>
          </a:prstGeom>
          <a:noFill/>
        </p:spPr>
        <p:txBody>
          <a:bodyPr wrap="square" rtlCol="0">
            <a:spAutoFit/>
          </a:bodyPr>
          <a:lstStyle/>
          <a:p>
            <a:r>
              <a:rPr lang="en-US" altLang="zh-CN" sz="2400" b="1" dirty="0">
                <a:solidFill>
                  <a:srgbClr val="FF0000"/>
                </a:solidFill>
              </a:rPr>
              <a:t>×</a:t>
            </a:r>
            <a:endParaRPr lang="zh-CN" altLang="en-US" sz="2400" b="1" dirty="0">
              <a:solidFill>
                <a:srgbClr val="FF0000"/>
              </a:solidFill>
            </a:endParaRPr>
          </a:p>
        </p:txBody>
      </p:sp>
      <p:pic>
        <p:nvPicPr>
          <p:cNvPr id="40" name="图片 39">
            <a:extLst>
              <a:ext uri="{FF2B5EF4-FFF2-40B4-BE49-F238E27FC236}">
                <a16:creationId xmlns:a16="http://schemas.microsoft.com/office/drawing/2014/main" id="{A6F7CF57-99A6-4B1B-B3E7-61EAF97B1CAF}"/>
              </a:ext>
            </a:extLst>
          </p:cNvPr>
          <p:cNvPicPr>
            <a:picLocks noChangeAspect="1"/>
          </p:cNvPicPr>
          <p:nvPr/>
        </p:nvPicPr>
        <p:blipFill>
          <a:blip r:embed="rId8"/>
          <a:stretch>
            <a:fillRect/>
          </a:stretch>
        </p:blipFill>
        <p:spPr>
          <a:xfrm>
            <a:off x="2784676" y="4482957"/>
            <a:ext cx="1609725" cy="1895475"/>
          </a:xfrm>
          <a:prstGeom prst="rect">
            <a:avLst/>
          </a:prstGeom>
        </p:spPr>
      </p:pic>
      <p:pic>
        <p:nvPicPr>
          <p:cNvPr id="42" name="图片 41">
            <a:extLst>
              <a:ext uri="{FF2B5EF4-FFF2-40B4-BE49-F238E27FC236}">
                <a16:creationId xmlns:a16="http://schemas.microsoft.com/office/drawing/2014/main" id="{11199D7D-18D4-45B2-BAAA-DAE9219592DA}"/>
              </a:ext>
            </a:extLst>
          </p:cNvPr>
          <p:cNvPicPr>
            <a:picLocks noChangeAspect="1"/>
          </p:cNvPicPr>
          <p:nvPr/>
        </p:nvPicPr>
        <p:blipFill>
          <a:blip r:embed="rId9"/>
          <a:stretch>
            <a:fillRect/>
          </a:stretch>
        </p:blipFill>
        <p:spPr>
          <a:xfrm>
            <a:off x="4886429" y="4425806"/>
            <a:ext cx="1285875" cy="2009775"/>
          </a:xfrm>
          <a:prstGeom prst="rect">
            <a:avLst/>
          </a:prstGeom>
        </p:spPr>
      </p:pic>
      <p:sp>
        <p:nvSpPr>
          <p:cNvPr id="44" name="箭头: 下 43">
            <a:extLst>
              <a:ext uri="{FF2B5EF4-FFF2-40B4-BE49-F238E27FC236}">
                <a16:creationId xmlns:a16="http://schemas.microsoft.com/office/drawing/2014/main" id="{D899D8A9-7857-4511-B140-AFE127C45819}"/>
              </a:ext>
            </a:extLst>
          </p:cNvPr>
          <p:cNvSpPr/>
          <p:nvPr/>
        </p:nvSpPr>
        <p:spPr>
          <a:xfrm>
            <a:off x="4566889" y="3277132"/>
            <a:ext cx="319540" cy="97840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a:extLst>
              <a:ext uri="{FF2B5EF4-FFF2-40B4-BE49-F238E27FC236}">
                <a16:creationId xmlns:a16="http://schemas.microsoft.com/office/drawing/2014/main" id="{696E22D4-0AFA-474E-B874-7A70BA445B0A}"/>
              </a:ext>
            </a:extLst>
          </p:cNvPr>
          <p:cNvSpPr/>
          <p:nvPr/>
        </p:nvSpPr>
        <p:spPr>
          <a:xfrm>
            <a:off x="3129963" y="1035380"/>
            <a:ext cx="1956740" cy="325120"/>
          </a:xfrm>
          <a:prstGeom prst="rect">
            <a:avLst/>
          </a:prstGeom>
          <a:solidFill>
            <a:srgbClr val="003E8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1600" b="1" dirty="0"/>
              <a:t>Ramps</a:t>
            </a:r>
            <a:r>
              <a:rPr lang="zh-CN" altLang="en-US" sz="1600" b="1" dirty="0"/>
              <a:t>位置选择 </a:t>
            </a:r>
            <a:r>
              <a:rPr lang="en-US" altLang="zh-CN" sz="1600" b="1" dirty="0"/>
              <a:t>1</a:t>
            </a:r>
            <a:endParaRPr lang="zh-CN" altLang="en-US" sz="1600" b="1" dirty="0"/>
          </a:p>
        </p:txBody>
      </p:sp>
      <p:sp>
        <p:nvSpPr>
          <p:cNvPr id="46" name="矩形 45">
            <a:extLst>
              <a:ext uri="{FF2B5EF4-FFF2-40B4-BE49-F238E27FC236}">
                <a16:creationId xmlns:a16="http://schemas.microsoft.com/office/drawing/2014/main" id="{93EACADE-3338-4C6C-8F64-0AE401E9CE24}"/>
              </a:ext>
            </a:extLst>
          </p:cNvPr>
          <p:cNvSpPr/>
          <p:nvPr/>
        </p:nvSpPr>
        <p:spPr>
          <a:xfrm>
            <a:off x="4344086" y="1833908"/>
            <a:ext cx="712078" cy="1052469"/>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dirty="0">
              <a:highlight>
                <a:srgbClr val="FF0000"/>
              </a:highlight>
            </a:endParaRPr>
          </a:p>
        </p:txBody>
      </p:sp>
      <p:sp>
        <p:nvSpPr>
          <p:cNvPr id="43" name="文本框 42">
            <a:extLst>
              <a:ext uri="{FF2B5EF4-FFF2-40B4-BE49-F238E27FC236}">
                <a16:creationId xmlns:a16="http://schemas.microsoft.com/office/drawing/2014/main" id="{257B9E4D-03FE-4CA8-866A-9ECE5EADB701}"/>
              </a:ext>
            </a:extLst>
          </p:cNvPr>
          <p:cNvSpPr txBox="1"/>
          <p:nvPr/>
        </p:nvSpPr>
        <p:spPr>
          <a:xfrm>
            <a:off x="2774426" y="3661959"/>
            <a:ext cx="1569660" cy="369332"/>
          </a:xfrm>
          <a:prstGeom prst="rect">
            <a:avLst/>
          </a:prstGeom>
          <a:noFill/>
        </p:spPr>
        <p:txBody>
          <a:bodyPr wrap="none" rtlCol="0">
            <a:spAutoFit/>
          </a:bodyPr>
          <a:lstStyle/>
          <a:p>
            <a:r>
              <a:rPr lang="zh-CN" altLang="en-US" dirty="0"/>
              <a:t>选择割点位置</a:t>
            </a:r>
          </a:p>
        </p:txBody>
      </p:sp>
      <p:pic>
        <p:nvPicPr>
          <p:cNvPr id="58" name="图片 57">
            <a:extLst>
              <a:ext uri="{FF2B5EF4-FFF2-40B4-BE49-F238E27FC236}">
                <a16:creationId xmlns:a16="http://schemas.microsoft.com/office/drawing/2014/main" id="{16FDBD77-9697-4FF5-A1CF-BB8D429BE9B5}"/>
              </a:ext>
            </a:extLst>
          </p:cNvPr>
          <p:cNvPicPr>
            <a:picLocks noChangeAspect="1"/>
          </p:cNvPicPr>
          <p:nvPr/>
        </p:nvPicPr>
        <p:blipFill>
          <a:blip r:embed="rId10"/>
          <a:stretch>
            <a:fillRect/>
          </a:stretch>
        </p:blipFill>
        <p:spPr>
          <a:xfrm>
            <a:off x="6473145" y="1774975"/>
            <a:ext cx="5550841" cy="3126136"/>
          </a:xfrm>
          <a:prstGeom prst="rect">
            <a:avLst/>
          </a:prstGeom>
        </p:spPr>
      </p:pic>
      <p:sp>
        <p:nvSpPr>
          <p:cNvPr id="59" name="矩形 58">
            <a:extLst>
              <a:ext uri="{FF2B5EF4-FFF2-40B4-BE49-F238E27FC236}">
                <a16:creationId xmlns:a16="http://schemas.microsoft.com/office/drawing/2014/main" id="{FA555BFB-7EFD-4779-B001-5EF107BF98AB}"/>
              </a:ext>
            </a:extLst>
          </p:cNvPr>
          <p:cNvSpPr/>
          <p:nvPr/>
        </p:nvSpPr>
        <p:spPr>
          <a:xfrm>
            <a:off x="7368924" y="1047615"/>
            <a:ext cx="1956740" cy="325120"/>
          </a:xfrm>
          <a:prstGeom prst="rect">
            <a:avLst/>
          </a:prstGeom>
          <a:solidFill>
            <a:srgbClr val="003E8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1600" b="1" dirty="0"/>
              <a:t>Ramps</a:t>
            </a:r>
            <a:r>
              <a:rPr lang="zh-CN" altLang="en-US" sz="1600" b="1" dirty="0"/>
              <a:t>位置选择 </a:t>
            </a:r>
            <a:r>
              <a:rPr lang="en-US" altLang="zh-CN" sz="1600" b="1" dirty="0"/>
              <a:t>2</a:t>
            </a:r>
            <a:endParaRPr lang="zh-CN" altLang="en-US" sz="1600" b="1" dirty="0"/>
          </a:p>
        </p:txBody>
      </p:sp>
      <p:sp>
        <p:nvSpPr>
          <p:cNvPr id="60" name="文本框 59">
            <a:extLst>
              <a:ext uri="{FF2B5EF4-FFF2-40B4-BE49-F238E27FC236}">
                <a16:creationId xmlns:a16="http://schemas.microsoft.com/office/drawing/2014/main" id="{A7C684E9-34F2-4400-B014-A09FB0EB455D}"/>
              </a:ext>
            </a:extLst>
          </p:cNvPr>
          <p:cNvSpPr txBox="1"/>
          <p:nvPr/>
        </p:nvSpPr>
        <p:spPr>
          <a:xfrm>
            <a:off x="7368924" y="5283113"/>
            <a:ext cx="3416320" cy="369332"/>
          </a:xfrm>
          <a:prstGeom prst="rect">
            <a:avLst/>
          </a:prstGeom>
          <a:noFill/>
        </p:spPr>
        <p:txBody>
          <a:bodyPr wrap="none" rtlCol="0">
            <a:spAutoFit/>
          </a:bodyPr>
          <a:lstStyle/>
          <a:p>
            <a:r>
              <a:rPr lang="zh-CN" altLang="en-US" dirty="0"/>
              <a:t>在</a:t>
            </a:r>
            <a:r>
              <a:rPr lang="zh-CN" altLang="en-US" dirty="0">
                <a:solidFill>
                  <a:srgbClr val="FF0000"/>
                </a:solidFill>
              </a:rPr>
              <a:t>区块间</a:t>
            </a:r>
            <a:r>
              <a:rPr lang="zh-CN" altLang="en-US" dirty="0"/>
              <a:t>进行部署，块内不部署</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4"/>
          </p:nvPr>
        </p:nvSpPr>
        <p:spPr/>
        <p:txBody>
          <a:bodyPr/>
          <a:lstStyle/>
          <a:p>
            <a:fld id="{32CC1993-4A58-5441-BC2A-C02768F05C35}" type="slidenum">
              <a:rPr kumimoji="1" lang="zh-CN" altLang="en-US" smtClean="0"/>
              <a:t>18</a:t>
            </a:fld>
            <a:endParaRPr kumimoji="1" lang="zh-CN" altLang="en-US" dirty="0"/>
          </a:p>
        </p:txBody>
      </p:sp>
      <p:sp>
        <p:nvSpPr>
          <p:cNvPr id="5" name="Title 1"/>
          <p:cNvSpPr>
            <a:spLocks noGrp="1"/>
          </p:cNvSpPr>
          <p:nvPr>
            <p:ph type="title"/>
          </p:nvPr>
        </p:nvSpPr>
        <p:spPr>
          <a:xfrm>
            <a:off x="355600" y="18511"/>
            <a:ext cx="11836400" cy="909224"/>
          </a:xfrm>
        </p:spPr>
        <p:txBody>
          <a:bodyPr>
            <a:normAutofit/>
          </a:bodyPr>
          <a:lstStyle/>
          <a:p>
            <a:r>
              <a:rPr lang="zh-CN" altLang="en-US" b="1" dirty="0">
                <a:latin typeface="Calibri" panose="020F0502020204030204" pitchFamily="34" charset="0"/>
                <a:cs typeface="Calibri" panose="020F0502020204030204" pitchFamily="34" charset="0"/>
              </a:rPr>
              <a:t>方法设计</a:t>
            </a:r>
          </a:p>
        </p:txBody>
      </p:sp>
      <p:sp>
        <p:nvSpPr>
          <p:cNvPr id="13" name="矩形 12">
            <a:extLst>
              <a:ext uri="{FF2B5EF4-FFF2-40B4-BE49-F238E27FC236}">
                <a16:creationId xmlns:a16="http://schemas.microsoft.com/office/drawing/2014/main" id="{19533BEE-43B6-46E9-A226-AE97A205C448}"/>
              </a:ext>
            </a:extLst>
          </p:cNvPr>
          <p:cNvSpPr/>
          <p:nvPr/>
        </p:nvSpPr>
        <p:spPr>
          <a:xfrm>
            <a:off x="498309" y="1035380"/>
            <a:ext cx="1956740" cy="325120"/>
          </a:xfrm>
          <a:prstGeom prst="rect">
            <a:avLst/>
          </a:prstGeom>
          <a:solidFill>
            <a:srgbClr val="003E8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1600" b="1" dirty="0"/>
              <a:t>Ramps</a:t>
            </a:r>
            <a:r>
              <a:rPr lang="zh-CN" altLang="en-US" sz="1600" b="1" dirty="0"/>
              <a:t>结构</a:t>
            </a:r>
          </a:p>
        </p:txBody>
      </p:sp>
      <p:pic>
        <p:nvPicPr>
          <p:cNvPr id="15" name="图片 14">
            <a:extLst>
              <a:ext uri="{FF2B5EF4-FFF2-40B4-BE49-F238E27FC236}">
                <a16:creationId xmlns:a16="http://schemas.microsoft.com/office/drawing/2014/main" id="{B7CFD01B-D835-4B56-925D-D683F7A1ED41}"/>
              </a:ext>
            </a:extLst>
          </p:cNvPr>
          <p:cNvPicPr>
            <a:picLocks noChangeAspect="1"/>
          </p:cNvPicPr>
          <p:nvPr/>
        </p:nvPicPr>
        <p:blipFill>
          <a:blip r:embed="rId3"/>
          <a:stretch>
            <a:fillRect/>
          </a:stretch>
        </p:blipFill>
        <p:spPr>
          <a:xfrm>
            <a:off x="461271" y="1360278"/>
            <a:ext cx="6998139" cy="1910651"/>
          </a:xfrm>
          <a:prstGeom prst="rect">
            <a:avLst/>
          </a:prstGeom>
        </p:spPr>
      </p:pic>
      <p:pic>
        <p:nvPicPr>
          <p:cNvPr id="16" name="图形 15" descr="数学 纯色填充">
            <a:extLst>
              <a:ext uri="{FF2B5EF4-FFF2-40B4-BE49-F238E27FC236}">
                <a16:creationId xmlns:a16="http://schemas.microsoft.com/office/drawing/2014/main" id="{8933D093-975F-423B-AE5B-470F64F2629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744775" y="1589729"/>
            <a:ext cx="978370" cy="978370"/>
          </a:xfrm>
          <a:prstGeom prst="rect">
            <a:avLst/>
          </a:prstGeom>
        </p:spPr>
      </p:pic>
      <p:sp>
        <p:nvSpPr>
          <p:cNvPr id="17" name="文本框 16">
            <a:extLst>
              <a:ext uri="{FF2B5EF4-FFF2-40B4-BE49-F238E27FC236}">
                <a16:creationId xmlns:a16="http://schemas.microsoft.com/office/drawing/2014/main" id="{CF6FD328-258B-435D-8717-3D0061D2D0A1}"/>
              </a:ext>
            </a:extLst>
          </p:cNvPr>
          <p:cNvSpPr txBox="1"/>
          <p:nvPr/>
        </p:nvSpPr>
        <p:spPr>
          <a:xfrm>
            <a:off x="7744775" y="2555976"/>
            <a:ext cx="827471" cy="369332"/>
          </a:xfrm>
          <a:prstGeom prst="rect">
            <a:avLst/>
          </a:prstGeom>
          <a:noFill/>
        </p:spPr>
        <p:txBody>
          <a:bodyPr wrap="none" rtlCol="0">
            <a:spAutoFit/>
          </a:bodyPr>
          <a:lstStyle/>
          <a:p>
            <a:r>
              <a:rPr lang="en-US" altLang="zh-CN" dirty="0"/>
              <a:t>Ramp</a:t>
            </a:r>
            <a:endParaRPr lang="zh-CN" altLang="en-US" dirty="0"/>
          </a:p>
        </p:txBody>
      </p:sp>
      <p:sp>
        <p:nvSpPr>
          <p:cNvPr id="20" name="文本框 19">
            <a:extLst>
              <a:ext uri="{FF2B5EF4-FFF2-40B4-BE49-F238E27FC236}">
                <a16:creationId xmlns:a16="http://schemas.microsoft.com/office/drawing/2014/main" id="{91536B02-5FD7-45F9-9B7A-183B979D48FD}"/>
              </a:ext>
            </a:extLst>
          </p:cNvPr>
          <p:cNvSpPr txBox="1"/>
          <p:nvPr/>
        </p:nvSpPr>
        <p:spPr>
          <a:xfrm>
            <a:off x="8723146" y="1755748"/>
            <a:ext cx="2797424" cy="646331"/>
          </a:xfrm>
          <a:prstGeom prst="rect">
            <a:avLst/>
          </a:prstGeom>
          <a:noFill/>
        </p:spPr>
        <p:txBody>
          <a:bodyPr wrap="square" rtlCol="0">
            <a:spAutoFit/>
          </a:bodyPr>
          <a:lstStyle/>
          <a:p>
            <a:r>
              <a:rPr lang="zh-CN" altLang="en-US" dirty="0"/>
              <a:t>可以由任意层和计算组成</a:t>
            </a:r>
            <a:endParaRPr lang="en-US" altLang="zh-CN" dirty="0"/>
          </a:p>
          <a:p>
            <a:r>
              <a:rPr lang="zh-CN" altLang="en-US" dirty="0"/>
              <a:t>但是</a:t>
            </a:r>
            <a:r>
              <a:rPr lang="zh-CN" altLang="en-US" dirty="0">
                <a:solidFill>
                  <a:srgbClr val="FF0000"/>
                </a:solidFill>
              </a:rPr>
              <a:t>输出格式</a:t>
            </a:r>
            <a:r>
              <a:rPr lang="zh-CN" altLang="en-US" dirty="0"/>
              <a:t>必须一致</a:t>
            </a:r>
          </a:p>
        </p:txBody>
      </p:sp>
      <p:pic>
        <p:nvPicPr>
          <p:cNvPr id="21" name="图片 20">
            <a:extLst>
              <a:ext uri="{FF2B5EF4-FFF2-40B4-BE49-F238E27FC236}">
                <a16:creationId xmlns:a16="http://schemas.microsoft.com/office/drawing/2014/main" id="{F8066C2A-EFFD-4EE8-B31F-06914DBBB359}"/>
              </a:ext>
            </a:extLst>
          </p:cNvPr>
          <p:cNvPicPr>
            <a:picLocks noChangeAspect="1"/>
          </p:cNvPicPr>
          <p:nvPr/>
        </p:nvPicPr>
        <p:blipFill rotWithShape="1">
          <a:blip r:embed="rId6"/>
          <a:srcRect l="10017" r="35174"/>
          <a:stretch/>
        </p:blipFill>
        <p:spPr>
          <a:xfrm>
            <a:off x="461271" y="3355393"/>
            <a:ext cx="2460170" cy="1700581"/>
          </a:xfrm>
          <a:prstGeom prst="rect">
            <a:avLst/>
          </a:prstGeom>
        </p:spPr>
      </p:pic>
      <p:pic>
        <p:nvPicPr>
          <p:cNvPr id="22" name="图形 21" descr="数学 纯色填充">
            <a:extLst>
              <a:ext uri="{FF2B5EF4-FFF2-40B4-BE49-F238E27FC236}">
                <a16:creationId xmlns:a16="http://schemas.microsoft.com/office/drawing/2014/main" id="{7F8D2E12-EC62-4CED-8598-232FC4F35F0B}"/>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flipH="1">
            <a:off x="1667722" y="5448146"/>
            <a:ext cx="503370" cy="503370"/>
          </a:xfrm>
          <a:prstGeom prst="rect">
            <a:avLst/>
          </a:prstGeom>
        </p:spPr>
      </p:pic>
      <p:sp>
        <p:nvSpPr>
          <p:cNvPr id="24" name="文本框 23">
            <a:extLst>
              <a:ext uri="{FF2B5EF4-FFF2-40B4-BE49-F238E27FC236}">
                <a16:creationId xmlns:a16="http://schemas.microsoft.com/office/drawing/2014/main" id="{F94DC057-3528-48F7-B7BA-95780886102A}"/>
              </a:ext>
            </a:extLst>
          </p:cNvPr>
          <p:cNvSpPr txBox="1"/>
          <p:nvPr/>
        </p:nvSpPr>
        <p:spPr>
          <a:xfrm>
            <a:off x="545030" y="5081144"/>
            <a:ext cx="902811" cy="954107"/>
          </a:xfrm>
          <a:prstGeom prst="rect">
            <a:avLst/>
          </a:prstGeom>
          <a:noFill/>
        </p:spPr>
        <p:txBody>
          <a:bodyPr wrap="none" rtlCol="0">
            <a:spAutoFit/>
          </a:bodyPr>
          <a:lstStyle/>
          <a:p>
            <a:r>
              <a:rPr lang="zh-CN" altLang="en-US" sz="1400" dirty="0"/>
              <a:t>卷积层</a:t>
            </a:r>
            <a:endParaRPr lang="en-US" altLang="zh-CN" sz="1400" dirty="0"/>
          </a:p>
          <a:p>
            <a:r>
              <a:rPr lang="zh-CN" altLang="en-US" sz="1400" dirty="0"/>
              <a:t>汇聚层</a:t>
            </a:r>
            <a:endParaRPr lang="en-US" altLang="zh-CN" sz="1400" dirty="0"/>
          </a:p>
          <a:p>
            <a:r>
              <a:rPr lang="zh-CN" altLang="en-US" sz="1400" dirty="0"/>
              <a:t>全连接层</a:t>
            </a:r>
            <a:endParaRPr lang="en-US" altLang="zh-CN" sz="1400" dirty="0"/>
          </a:p>
          <a:p>
            <a:r>
              <a:rPr lang="en-US" altLang="zh-CN" sz="1400" dirty="0"/>
              <a:t>……</a:t>
            </a:r>
            <a:endParaRPr lang="zh-CN" altLang="en-US" sz="1400" dirty="0"/>
          </a:p>
        </p:txBody>
      </p:sp>
      <p:pic>
        <p:nvPicPr>
          <p:cNvPr id="25" name="图片 24">
            <a:extLst>
              <a:ext uri="{FF2B5EF4-FFF2-40B4-BE49-F238E27FC236}">
                <a16:creationId xmlns:a16="http://schemas.microsoft.com/office/drawing/2014/main" id="{A746E856-9D1F-4028-ADA3-9AA8F006C8D1}"/>
              </a:ext>
            </a:extLst>
          </p:cNvPr>
          <p:cNvPicPr>
            <a:picLocks noChangeAspect="1"/>
          </p:cNvPicPr>
          <p:nvPr/>
        </p:nvPicPr>
        <p:blipFill rotWithShape="1">
          <a:blip r:embed="rId6"/>
          <a:srcRect l="64584" r="8753"/>
          <a:stretch/>
        </p:blipFill>
        <p:spPr>
          <a:xfrm>
            <a:off x="4450964" y="3333581"/>
            <a:ext cx="1196824" cy="1700581"/>
          </a:xfrm>
          <a:prstGeom prst="rect">
            <a:avLst/>
          </a:prstGeom>
        </p:spPr>
      </p:pic>
      <p:pic>
        <p:nvPicPr>
          <p:cNvPr id="27" name="图片 26">
            <a:extLst>
              <a:ext uri="{FF2B5EF4-FFF2-40B4-BE49-F238E27FC236}">
                <a16:creationId xmlns:a16="http://schemas.microsoft.com/office/drawing/2014/main" id="{8DA2F7A8-F51D-4B6B-B384-F6807D30A4DB}"/>
              </a:ext>
            </a:extLst>
          </p:cNvPr>
          <p:cNvPicPr>
            <a:picLocks noChangeAspect="1"/>
          </p:cNvPicPr>
          <p:nvPr/>
        </p:nvPicPr>
        <p:blipFill>
          <a:blip r:embed="rId7"/>
          <a:stretch>
            <a:fillRect/>
          </a:stretch>
        </p:blipFill>
        <p:spPr>
          <a:xfrm>
            <a:off x="2884561" y="3319112"/>
            <a:ext cx="822939" cy="1666979"/>
          </a:xfrm>
          <a:prstGeom prst="rect">
            <a:avLst/>
          </a:prstGeom>
        </p:spPr>
      </p:pic>
      <p:pic>
        <p:nvPicPr>
          <p:cNvPr id="28" name="图片 27">
            <a:extLst>
              <a:ext uri="{FF2B5EF4-FFF2-40B4-BE49-F238E27FC236}">
                <a16:creationId xmlns:a16="http://schemas.microsoft.com/office/drawing/2014/main" id="{1480DF0F-5E15-4161-9E06-66008D024295}"/>
              </a:ext>
            </a:extLst>
          </p:cNvPr>
          <p:cNvPicPr>
            <a:picLocks noChangeAspect="1"/>
          </p:cNvPicPr>
          <p:nvPr/>
        </p:nvPicPr>
        <p:blipFill>
          <a:blip r:embed="rId7"/>
          <a:stretch>
            <a:fillRect/>
          </a:stretch>
        </p:blipFill>
        <p:spPr>
          <a:xfrm>
            <a:off x="3651913" y="3319112"/>
            <a:ext cx="822939" cy="1666979"/>
          </a:xfrm>
          <a:prstGeom prst="rect">
            <a:avLst/>
          </a:prstGeom>
        </p:spPr>
      </p:pic>
      <p:sp>
        <p:nvSpPr>
          <p:cNvPr id="29" name="箭头: 上 28">
            <a:extLst>
              <a:ext uri="{FF2B5EF4-FFF2-40B4-BE49-F238E27FC236}">
                <a16:creationId xmlns:a16="http://schemas.microsoft.com/office/drawing/2014/main" id="{5F62248B-836F-4056-84AB-9A7D79070E2A}"/>
              </a:ext>
            </a:extLst>
          </p:cNvPr>
          <p:cNvSpPr/>
          <p:nvPr/>
        </p:nvSpPr>
        <p:spPr>
          <a:xfrm rot="10800000">
            <a:off x="1828088" y="5034162"/>
            <a:ext cx="158631" cy="36933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0" name="图形 29" descr="数学 纯色填充">
            <a:extLst>
              <a:ext uri="{FF2B5EF4-FFF2-40B4-BE49-F238E27FC236}">
                <a16:creationId xmlns:a16="http://schemas.microsoft.com/office/drawing/2014/main" id="{1D428D49-4581-47C7-B272-013DFCB95DF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flipH="1">
            <a:off x="4052538" y="5403494"/>
            <a:ext cx="503370" cy="503370"/>
          </a:xfrm>
          <a:prstGeom prst="rect">
            <a:avLst/>
          </a:prstGeom>
        </p:spPr>
      </p:pic>
      <p:sp>
        <p:nvSpPr>
          <p:cNvPr id="31" name="箭头: 上 30">
            <a:extLst>
              <a:ext uri="{FF2B5EF4-FFF2-40B4-BE49-F238E27FC236}">
                <a16:creationId xmlns:a16="http://schemas.microsoft.com/office/drawing/2014/main" id="{F2D06D07-1152-4302-897F-AEFA7A852E7C}"/>
              </a:ext>
            </a:extLst>
          </p:cNvPr>
          <p:cNvSpPr/>
          <p:nvPr/>
        </p:nvSpPr>
        <p:spPr>
          <a:xfrm rot="10800000">
            <a:off x="4183509" y="5034162"/>
            <a:ext cx="158631" cy="36933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文本框 31">
            <a:extLst>
              <a:ext uri="{FF2B5EF4-FFF2-40B4-BE49-F238E27FC236}">
                <a16:creationId xmlns:a16="http://schemas.microsoft.com/office/drawing/2014/main" id="{876466CD-0BE9-40EE-B508-1F479054BE14}"/>
              </a:ext>
            </a:extLst>
          </p:cNvPr>
          <p:cNvSpPr txBox="1"/>
          <p:nvPr/>
        </p:nvSpPr>
        <p:spPr>
          <a:xfrm>
            <a:off x="5902167" y="5699831"/>
            <a:ext cx="4140236" cy="369332"/>
          </a:xfrm>
          <a:prstGeom prst="rect">
            <a:avLst/>
          </a:prstGeom>
          <a:noFill/>
        </p:spPr>
        <p:txBody>
          <a:bodyPr wrap="none" rtlCol="0">
            <a:spAutoFit/>
          </a:bodyPr>
          <a:lstStyle/>
          <a:p>
            <a:r>
              <a:rPr lang="en-US" altLang="zh-CN" dirty="0">
                <a:solidFill>
                  <a:srgbClr val="FF0000"/>
                </a:solidFill>
              </a:rPr>
              <a:t>Latency1 &lt; Latency2, Ramp</a:t>
            </a:r>
            <a:r>
              <a:rPr lang="zh-CN" altLang="en-US" dirty="0">
                <a:solidFill>
                  <a:srgbClr val="FF0000"/>
                </a:solidFill>
              </a:rPr>
              <a:t>才有意义</a:t>
            </a:r>
          </a:p>
        </p:txBody>
      </p:sp>
      <p:sp>
        <p:nvSpPr>
          <p:cNvPr id="35" name="右大括号 34">
            <a:extLst>
              <a:ext uri="{FF2B5EF4-FFF2-40B4-BE49-F238E27FC236}">
                <a16:creationId xmlns:a16="http://schemas.microsoft.com/office/drawing/2014/main" id="{068867C1-8A47-45BB-860A-95B78235D479}"/>
              </a:ext>
            </a:extLst>
          </p:cNvPr>
          <p:cNvSpPr/>
          <p:nvPr/>
        </p:nvSpPr>
        <p:spPr>
          <a:xfrm>
            <a:off x="1413451" y="5055974"/>
            <a:ext cx="155448" cy="9144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6" name="右大括号 35">
            <a:extLst>
              <a:ext uri="{FF2B5EF4-FFF2-40B4-BE49-F238E27FC236}">
                <a16:creationId xmlns:a16="http://schemas.microsoft.com/office/drawing/2014/main" id="{1658BEA9-7060-417B-B8A5-AF98461E4D70}"/>
              </a:ext>
            </a:extLst>
          </p:cNvPr>
          <p:cNvSpPr/>
          <p:nvPr/>
        </p:nvSpPr>
        <p:spPr>
          <a:xfrm rot="5400000">
            <a:off x="2980383" y="4282168"/>
            <a:ext cx="264817" cy="1923784"/>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p>
        </p:txBody>
      </p:sp>
      <p:sp>
        <p:nvSpPr>
          <p:cNvPr id="37" name="文本框 36">
            <a:extLst>
              <a:ext uri="{FF2B5EF4-FFF2-40B4-BE49-F238E27FC236}">
                <a16:creationId xmlns:a16="http://schemas.microsoft.com/office/drawing/2014/main" id="{000702D3-AD00-4682-A39C-A805FA3BB4FC}"/>
              </a:ext>
            </a:extLst>
          </p:cNvPr>
          <p:cNvSpPr txBox="1"/>
          <p:nvPr/>
        </p:nvSpPr>
        <p:spPr>
          <a:xfrm>
            <a:off x="2695488" y="5434016"/>
            <a:ext cx="1162178" cy="369332"/>
          </a:xfrm>
          <a:prstGeom prst="rect">
            <a:avLst/>
          </a:prstGeom>
          <a:noFill/>
        </p:spPr>
        <p:txBody>
          <a:bodyPr wrap="none" rtlCol="0">
            <a:spAutoFit/>
          </a:bodyPr>
          <a:lstStyle/>
          <a:p>
            <a:r>
              <a:rPr lang="en-US" altLang="zh-CN" dirty="0"/>
              <a:t>Latency2</a:t>
            </a:r>
            <a:endParaRPr lang="zh-CN" altLang="en-US" dirty="0"/>
          </a:p>
        </p:txBody>
      </p:sp>
      <p:sp>
        <p:nvSpPr>
          <p:cNvPr id="38" name="文本框 37">
            <a:extLst>
              <a:ext uri="{FF2B5EF4-FFF2-40B4-BE49-F238E27FC236}">
                <a16:creationId xmlns:a16="http://schemas.microsoft.com/office/drawing/2014/main" id="{FF7F1DA5-8A71-4AF8-9EFC-9FACC3447D53}"/>
              </a:ext>
            </a:extLst>
          </p:cNvPr>
          <p:cNvSpPr txBox="1"/>
          <p:nvPr/>
        </p:nvSpPr>
        <p:spPr>
          <a:xfrm>
            <a:off x="1447841" y="5857385"/>
            <a:ext cx="1162178" cy="369332"/>
          </a:xfrm>
          <a:prstGeom prst="rect">
            <a:avLst/>
          </a:prstGeom>
          <a:noFill/>
        </p:spPr>
        <p:txBody>
          <a:bodyPr wrap="none" rtlCol="0">
            <a:spAutoFit/>
          </a:bodyPr>
          <a:lstStyle/>
          <a:p>
            <a:r>
              <a:rPr lang="en-US" altLang="zh-CN" dirty="0"/>
              <a:t>Latency1</a:t>
            </a:r>
            <a:endParaRPr lang="zh-CN" altLang="en-US" dirty="0"/>
          </a:p>
        </p:txBody>
      </p:sp>
      <p:pic>
        <p:nvPicPr>
          <p:cNvPr id="2050" name="Picture 2">
            <a:extLst>
              <a:ext uri="{FF2B5EF4-FFF2-40B4-BE49-F238E27FC236}">
                <a16:creationId xmlns:a16="http://schemas.microsoft.com/office/drawing/2014/main" id="{0E2B68A0-2407-4021-86EC-993BADF7985B}"/>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972285" y="3073857"/>
            <a:ext cx="2109788" cy="725731"/>
          </a:xfrm>
          <a:prstGeom prst="rect">
            <a:avLst/>
          </a:prstGeom>
          <a:noFill/>
          <a:extLst>
            <a:ext uri="{909E8E84-426E-40DD-AFC4-6F175D3DCCD1}">
              <a14:hiddenFill xmlns:a14="http://schemas.microsoft.com/office/drawing/2010/main">
                <a:solidFill>
                  <a:srgbClr val="FFFFFF"/>
                </a:solidFill>
              </a14:hiddenFill>
            </a:ext>
          </a:extLst>
        </p:spPr>
      </p:pic>
      <p:sp>
        <p:nvSpPr>
          <p:cNvPr id="40" name="矩形 39">
            <a:extLst>
              <a:ext uri="{FF2B5EF4-FFF2-40B4-BE49-F238E27FC236}">
                <a16:creationId xmlns:a16="http://schemas.microsoft.com/office/drawing/2014/main" id="{3DCF1EA4-F276-400F-ACFE-1AA70FEC54BF}"/>
              </a:ext>
            </a:extLst>
          </p:cNvPr>
          <p:cNvSpPr/>
          <p:nvPr/>
        </p:nvSpPr>
        <p:spPr>
          <a:xfrm>
            <a:off x="10728291" y="2925308"/>
            <a:ext cx="346117" cy="1200329"/>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文本框 40">
            <a:extLst>
              <a:ext uri="{FF2B5EF4-FFF2-40B4-BE49-F238E27FC236}">
                <a16:creationId xmlns:a16="http://schemas.microsoft.com/office/drawing/2014/main" id="{2A7FDEE4-7C32-4988-8C2B-21A8BEDC1182}"/>
              </a:ext>
            </a:extLst>
          </p:cNvPr>
          <p:cNvSpPr txBox="1"/>
          <p:nvPr/>
        </p:nvSpPr>
        <p:spPr>
          <a:xfrm>
            <a:off x="10728291" y="3009697"/>
            <a:ext cx="514350" cy="1077218"/>
          </a:xfrm>
          <a:prstGeom prst="rect">
            <a:avLst/>
          </a:prstGeom>
          <a:noFill/>
        </p:spPr>
        <p:txBody>
          <a:bodyPr wrap="square" rtlCol="0">
            <a:spAutoFit/>
          </a:bodyPr>
          <a:lstStyle/>
          <a:p>
            <a:r>
              <a:rPr lang="zh-CN" altLang="en-US" sz="1600" b="1" dirty="0"/>
              <a:t>全连接层</a:t>
            </a:r>
          </a:p>
        </p:txBody>
      </p:sp>
      <p:sp>
        <p:nvSpPr>
          <p:cNvPr id="43" name="箭头: 上 42">
            <a:extLst>
              <a:ext uri="{FF2B5EF4-FFF2-40B4-BE49-F238E27FC236}">
                <a16:creationId xmlns:a16="http://schemas.microsoft.com/office/drawing/2014/main" id="{51737EF7-B794-45E8-A35B-C22E34E8B78C}"/>
              </a:ext>
            </a:extLst>
          </p:cNvPr>
          <p:cNvSpPr/>
          <p:nvPr/>
        </p:nvSpPr>
        <p:spPr>
          <a:xfrm rot="5400000">
            <a:off x="10264252" y="3293093"/>
            <a:ext cx="158631" cy="36933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矩形 43">
            <a:extLst>
              <a:ext uri="{FF2B5EF4-FFF2-40B4-BE49-F238E27FC236}">
                <a16:creationId xmlns:a16="http://schemas.microsoft.com/office/drawing/2014/main" id="{8EF8A7CC-F6A4-4E00-A242-A6770306386D}"/>
              </a:ext>
            </a:extLst>
          </p:cNvPr>
          <p:cNvSpPr/>
          <p:nvPr/>
        </p:nvSpPr>
        <p:spPr>
          <a:xfrm>
            <a:off x="7717150" y="3841072"/>
            <a:ext cx="1718704" cy="34406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tx1"/>
                </a:solidFill>
              </a:rPr>
              <a:t>轻量化池化层</a:t>
            </a:r>
          </a:p>
        </p:txBody>
      </p:sp>
      <p:pic>
        <p:nvPicPr>
          <p:cNvPr id="4" name="图片 3">
            <a:extLst>
              <a:ext uri="{FF2B5EF4-FFF2-40B4-BE49-F238E27FC236}">
                <a16:creationId xmlns:a16="http://schemas.microsoft.com/office/drawing/2014/main" id="{F2DB1524-62CD-446D-9C34-46A9AAC8580B}"/>
              </a:ext>
            </a:extLst>
          </p:cNvPr>
          <p:cNvPicPr>
            <a:picLocks noChangeAspect="1"/>
          </p:cNvPicPr>
          <p:nvPr/>
        </p:nvPicPr>
        <p:blipFill>
          <a:blip r:embed="rId9"/>
          <a:stretch>
            <a:fillRect/>
          </a:stretch>
        </p:blipFill>
        <p:spPr>
          <a:xfrm>
            <a:off x="7005936" y="2476892"/>
            <a:ext cx="466725" cy="428625"/>
          </a:xfrm>
          <a:prstGeom prst="rect">
            <a:avLst/>
          </a:prstGeom>
        </p:spPr>
      </p:pic>
      <p:pic>
        <p:nvPicPr>
          <p:cNvPr id="33" name="图片 32">
            <a:extLst>
              <a:ext uri="{FF2B5EF4-FFF2-40B4-BE49-F238E27FC236}">
                <a16:creationId xmlns:a16="http://schemas.microsoft.com/office/drawing/2014/main" id="{24A2EAEB-E6DE-4D4E-8D5F-69363BECBE16}"/>
              </a:ext>
            </a:extLst>
          </p:cNvPr>
          <p:cNvPicPr>
            <a:picLocks noChangeAspect="1"/>
          </p:cNvPicPr>
          <p:nvPr/>
        </p:nvPicPr>
        <p:blipFill>
          <a:blip r:embed="rId9"/>
          <a:stretch>
            <a:fillRect/>
          </a:stretch>
        </p:blipFill>
        <p:spPr>
          <a:xfrm>
            <a:off x="11520570" y="3232976"/>
            <a:ext cx="466725" cy="428625"/>
          </a:xfrm>
          <a:prstGeom prst="rect">
            <a:avLst/>
          </a:prstGeom>
        </p:spPr>
      </p:pic>
      <p:sp>
        <p:nvSpPr>
          <p:cNvPr id="34" name="箭头: 上 33">
            <a:extLst>
              <a:ext uri="{FF2B5EF4-FFF2-40B4-BE49-F238E27FC236}">
                <a16:creationId xmlns:a16="http://schemas.microsoft.com/office/drawing/2014/main" id="{E986657F-3A29-4F10-A1C2-CA9A94B4745B}"/>
              </a:ext>
            </a:extLst>
          </p:cNvPr>
          <p:cNvSpPr/>
          <p:nvPr/>
        </p:nvSpPr>
        <p:spPr>
          <a:xfrm rot="5400000">
            <a:off x="11256588" y="3298096"/>
            <a:ext cx="158631" cy="36933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26072DB9-79A3-4783-860E-C00FC865201D}"/>
              </a:ext>
            </a:extLst>
          </p:cNvPr>
          <p:cNvSpPr>
            <a:spLocks noGrp="1"/>
          </p:cNvSpPr>
          <p:nvPr>
            <p:ph type="sldNum" sz="quarter" idx="4"/>
          </p:nvPr>
        </p:nvSpPr>
        <p:spPr/>
        <p:txBody>
          <a:bodyPr/>
          <a:lstStyle/>
          <a:p>
            <a:fld id="{32CC1993-4A58-5441-BC2A-C02768F05C35}" type="slidenum">
              <a:rPr kumimoji="1" lang="zh-CN" altLang="en-US" smtClean="0"/>
              <a:t>19</a:t>
            </a:fld>
            <a:endParaRPr kumimoji="1" lang="zh-CN" altLang="en-US" dirty="0"/>
          </a:p>
        </p:txBody>
      </p:sp>
      <p:sp>
        <p:nvSpPr>
          <p:cNvPr id="4" name="标题 3">
            <a:extLst>
              <a:ext uri="{FF2B5EF4-FFF2-40B4-BE49-F238E27FC236}">
                <a16:creationId xmlns:a16="http://schemas.microsoft.com/office/drawing/2014/main" id="{A31D55F4-F1B0-4B55-8891-E708C3F98D22}"/>
              </a:ext>
            </a:extLst>
          </p:cNvPr>
          <p:cNvSpPr>
            <a:spLocks noGrp="1"/>
          </p:cNvSpPr>
          <p:nvPr>
            <p:ph type="title"/>
          </p:nvPr>
        </p:nvSpPr>
        <p:spPr/>
        <p:txBody>
          <a:bodyPr/>
          <a:lstStyle/>
          <a:p>
            <a:r>
              <a:rPr lang="zh-CN" altLang="en-US" b="1" dirty="0">
                <a:latin typeface="Calibri" panose="020F0502020204030204" pitchFamily="34" charset="0"/>
                <a:cs typeface="Calibri" panose="020F0502020204030204" pitchFamily="34" charset="0"/>
              </a:rPr>
              <a:t>方法设计</a:t>
            </a:r>
            <a:endParaRPr lang="zh-CN" altLang="en-US" dirty="0"/>
          </a:p>
        </p:txBody>
      </p:sp>
      <p:sp>
        <p:nvSpPr>
          <p:cNvPr id="5" name="矩形 4">
            <a:extLst>
              <a:ext uri="{FF2B5EF4-FFF2-40B4-BE49-F238E27FC236}">
                <a16:creationId xmlns:a16="http://schemas.microsoft.com/office/drawing/2014/main" id="{901AAC0B-98AF-48A0-97E1-1BDD5755A477}"/>
              </a:ext>
            </a:extLst>
          </p:cNvPr>
          <p:cNvSpPr/>
          <p:nvPr/>
        </p:nvSpPr>
        <p:spPr>
          <a:xfrm>
            <a:off x="498308" y="1035380"/>
            <a:ext cx="2511591" cy="325120"/>
          </a:xfrm>
          <a:prstGeom prst="rect">
            <a:avLst/>
          </a:prstGeom>
          <a:solidFill>
            <a:srgbClr val="003E8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sz="1600" b="1" dirty="0"/>
              <a:t>训练</a:t>
            </a:r>
            <a:r>
              <a:rPr lang="en-US" altLang="zh-CN" sz="1600" b="1" dirty="0"/>
              <a:t>Ramp</a:t>
            </a:r>
            <a:r>
              <a:rPr lang="zh-CN" altLang="en-US" sz="1600" b="1" dirty="0"/>
              <a:t>和部署模型</a:t>
            </a:r>
          </a:p>
        </p:txBody>
      </p:sp>
      <p:pic>
        <p:nvPicPr>
          <p:cNvPr id="12" name="图片 11">
            <a:extLst>
              <a:ext uri="{FF2B5EF4-FFF2-40B4-BE49-F238E27FC236}">
                <a16:creationId xmlns:a16="http://schemas.microsoft.com/office/drawing/2014/main" id="{A8484331-4500-4075-BD7F-321AB293B570}"/>
              </a:ext>
            </a:extLst>
          </p:cNvPr>
          <p:cNvPicPr>
            <a:picLocks noChangeAspect="1"/>
          </p:cNvPicPr>
          <p:nvPr/>
        </p:nvPicPr>
        <p:blipFill rotWithShape="1">
          <a:blip r:embed="rId3"/>
          <a:srcRect l="10017" r="35174"/>
          <a:stretch/>
        </p:blipFill>
        <p:spPr>
          <a:xfrm>
            <a:off x="626455" y="1719963"/>
            <a:ext cx="2460170" cy="1700581"/>
          </a:xfrm>
          <a:prstGeom prst="rect">
            <a:avLst/>
          </a:prstGeom>
        </p:spPr>
      </p:pic>
      <p:pic>
        <p:nvPicPr>
          <p:cNvPr id="13" name="图片 12">
            <a:extLst>
              <a:ext uri="{FF2B5EF4-FFF2-40B4-BE49-F238E27FC236}">
                <a16:creationId xmlns:a16="http://schemas.microsoft.com/office/drawing/2014/main" id="{20637D7F-2786-49D7-9D49-0B1D673D72B8}"/>
              </a:ext>
            </a:extLst>
          </p:cNvPr>
          <p:cNvPicPr>
            <a:picLocks noChangeAspect="1"/>
          </p:cNvPicPr>
          <p:nvPr/>
        </p:nvPicPr>
        <p:blipFill rotWithShape="1">
          <a:blip r:embed="rId3"/>
          <a:srcRect l="64584" r="8753"/>
          <a:stretch/>
        </p:blipFill>
        <p:spPr>
          <a:xfrm>
            <a:off x="4616148" y="1698151"/>
            <a:ext cx="1196824" cy="1700581"/>
          </a:xfrm>
          <a:prstGeom prst="rect">
            <a:avLst/>
          </a:prstGeom>
        </p:spPr>
      </p:pic>
      <p:pic>
        <p:nvPicPr>
          <p:cNvPr id="14" name="图片 13">
            <a:extLst>
              <a:ext uri="{FF2B5EF4-FFF2-40B4-BE49-F238E27FC236}">
                <a16:creationId xmlns:a16="http://schemas.microsoft.com/office/drawing/2014/main" id="{8D418FC6-C49A-408C-884C-E735F098BF24}"/>
              </a:ext>
            </a:extLst>
          </p:cNvPr>
          <p:cNvPicPr>
            <a:picLocks noChangeAspect="1"/>
          </p:cNvPicPr>
          <p:nvPr/>
        </p:nvPicPr>
        <p:blipFill>
          <a:blip r:embed="rId4"/>
          <a:stretch>
            <a:fillRect/>
          </a:stretch>
        </p:blipFill>
        <p:spPr>
          <a:xfrm>
            <a:off x="3049745" y="1683682"/>
            <a:ext cx="822939" cy="1666979"/>
          </a:xfrm>
          <a:prstGeom prst="rect">
            <a:avLst/>
          </a:prstGeom>
        </p:spPr>
      </p:pic>
      <p:pic>
        <p:nvPicPr>
          <p:cNvPr id="15" name="图片 14">
            <a:extLst>
              <a:ext uri="{FF2B5EF4-FFF2-40B4-BE49-F238E27FC236}">
                <a16:creationId xmlns:a16="http://schemas.microsoft.com/office/drawing/2014/main" id="{C60CCD97-5CC0-46C0-97BA-108F781A537F}"/>
              </a:ext>
            </a:extLst>
          </p:cNvPr>
          <p:cNvPicPr>
            <a:picLocks noChangeAspect="1"/>
          </p:cNvPicPr>
          <p:nvPr/>
        </p:nvPicPr>
        <p:blipFill>
          <a:blip r:embed="rId4"/>
          <a:stretch>
            <a:fillRect/>
          </a:stretch>
        </p:blipFill>
        <p:spPr>
          <a:xfrm>
            <a:off x="3817097" y="1683682"/>
            <a:ext cx="822939" cy="1666979"/>
          </a:xfrm>
          <a:prstGeom prst="rect">
            <a:avLst/>
          </a:prstGeom>
        </p:spPr>
      </p:pic>
      <p:pic>
        <p:nvPicPr>
          <p:cNvPr id="16" name="图形 15" descr="数学 纯色填充">
            <a:extLst>
              <a:ext uri="{FF2B5EF4-FFF2-40B4-BE49-F238E27FC236}">
                <a16:creationId xmlns:a16="http://schemas.microsoft.com/office/drawing/2014/main" id="{9E95F336-FF0E-4D45-94D1-95B21EE6AA6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flipH="1">
            <a:off x="1099758" y="3390367"/>
            <a:ext cx="420464" cy="420464"/>
          </a:xfrm>
          <a:prstGeom prst="rect">
            <a:avLst/>
          </a:prstGeom>
        </p:spPr>
      </p:pic>
      <p:pic>
        <p:nvPicPr>
          <p:cNvPr id="17" name="图形 16" descr="数学 纯色填充">
            <a:extLst>
              <a:ext uri="{FF2B5EF4-FFF2-40B4-BE49-F238E27FC236}">
                <a16:creationId xmlns:a16="http://schemas.microsoft.com/office/drawing/2014/main" id="{C6B975BC-4D9A-4EEB-A13C-198E28F2EF5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flipH="1">
            <a:off x="1882959" y="3542767"/>
            <a:ext cx="420464" cy="420464"/>
          </a:xfrm>
          <a:prstGeom prst="rect">
            <a:avLst/>
          </a:prstGeom>
        </p:spPr>
      </p:pic>
      <p:pic>
        <p:nvPicPr>
          <p:cNvPr id="18" name="图形 17" descr="数学 纯色填充">
            <a:extLst>
              <a:ext uri="{FF2B5EF4-FFF2-40B4-BE49-F238E27FC236}">
                <a16:creationId xmlns:a16="http://schemas.microsoft.com/office/drawing/2014/main" id="{5459C369-81D7-4889-81B2-54D9E6A1C972}"/>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flipH="1">
            <a:off x="2743501" y="3542767"/>
            <a:ext cx="420464" cy="420464"/>
          </a:xfrm>
          <a:prstGeom prst="rect">
            <a:avLst/>
          </a:prstGeom>
        </p:spPr>
      </p:pic>
      <p:pic>
        <p:nvPicPr>
          <p:cNvPr id="19" name="图形 18" descr="数学 纯色填充">
            <a:extLst>
              <a:ext uri="{FF2B5EF4-FFF2-40B4-BE49-F238E27FC236}">
                <a16:creationId xmlns:a16="http://schemas.microsoft.com/office/drawing/2014/main" id="{7981F98B-F062-41B8-A9DC-261778A9DDEB}"/>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flipH="1">
            <a:off x="3468321" y="3524399"/>
            <a:ext cx="420464" cy="420464"/>
          </a:xfrm>
          <a:prstGeom prst="rect">
            <a:avLst/>
          </a:prstGeom>
        </p:spPr>
      </p:pic>
      <p:pic>
        <p:nvPicPr>
          <p:cNvPr id="20" name="图形 19" descr="数学 纯色填充">
            <a:extLst>
              <a:ext uri="{FF2B5EF4-FFF2-40B4-BE49-F238E27FC236}">
                <a16:creationId xmlns:a16="http://schemas.microsoft.com/office/drawing/2014/main" id="{36A3C35B-DC40-4F76-BB3B-2E191F9CB98B}"/>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flipH="1">
            <a:off x="4219588" y="3502628"/>
            <a:ext cx="420464" cy="420464"/>
          </a:xfrm>
          <a:prstGeom prst="rect">
            <a:avLst/>
          </a:prstGeom>
        </p:spPr>
      </p:pic>
      <p:pic>
        <p:nvPicPr>
          <p:cNvPr id="21" name="图形 20" descr="数学 纯色填充">
            <a:extLst>
              <a:ext uri="{FF2B5EF4-FFF2-40B4-BE49-F238E27FC236}">
                <a16:creationId xmlns:a16="http://schemas.microsoft.com/office/drawing/2014/main" id="{6F44BCF9-08F7-4B2C-8A6F-CC7AB7E61DB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flipH="1">
            <a:off x="5040690" y="3140429"/>
            <a:ext cx="420464" cy="420464"/>
          </a:xfrm>
          <a:prstGeom prst="rect">
            <a:avLst/>
          </a:prstGeom>
        </p:spPr>
      </p:pic>
      <p:sp>
        <p:nvSpPr>
          <p:cNvPr id="22" name="文本框 21">
            <a:extLst>
              <a:ext uri="{FF2B5EF4-FFF2-40B4-BE49-F238E27FC236}">
                <a16:creationId xmlns:a16="http://schemas.microsoft.com/office/drawing/2014/main" id="{F3042545-CA3D-4070-9192-3F8398749576}"/>
              </a:ext>
            </a:extLst>
          </p:cNvPr>
          <p:cNvSpPr txBox="1"/>
          <p:nvPr/>
        </p:nvSpPr>
        <p:spPr>
          <a:xfrm>
            <a:off x="6150793" y="3731140"/>
            <a:ext cx="6297504" cy="646331"/>
          </a:xfrm>
          <a:prstGeom prst="rect">
            <a:avLst/>
          </a:prstGeom>
          <a:noFill/>
        </p:spPr>
        <p:txBody>
          <a:bodyPr wrap="square" rtlCol="0">
            <a:spAutoFit/>
          </a:bodyPr>
          <a:lstStyle/>
          <a:p>
            <a:r>
              <a:rPr lang="zh-CN" altLang="en-US" dirty="0"/>
              <a:t>定义</a:t>
            </a:r>
            <a:r>
              <a:rPr lang="en-US" altLang="zh-CN" dirty="0"/>
              <a:t>x</a:t>
            </a:r>
            <a:r>
              <a:rPr lang="zh-CN" altLang="en-US" dirty="0"/>
              <a:t>表示在这层 </a:t>
            </a:r>
            <a:r>
              <a:rPr lang="en-US" altLang="zh-CN" dirty="0"/>
              <a:t>Ramp</a:t>
            </a:r>
            <a:r>
              <a:rPr lang="zh-CN" altLang="en-US" dirty="0"/>
              <a:t> 提前退出的容易程度。</a:t>
            </a:r>
            <a:endParaRPr lang="en-US" altLang="zh-CN" dirty="0"/>
          </a:p>
          <a:p>
            <a:r>
              <a:rPr lang="en-US" altLang="zh-CN" dirty="0"/>
              <a:t>x</a:t>
            </a:r>
            <a:r>
              <a:rPr lang="zh-CN" altLang="en-US" dirty="0"/>
              <a:t>的初始值设为</a:t>
            </a:r>
            <a:r>
              <a:rPr lang="en-US" altLang="zh-CN" dirty="0"/>
              <a:t>0</a:t>
            </a:r>
            <a:r>
              <a:rPr lang="zh-CN" altLang="en-US" dirty="0"/>
              <a:t>：为了</a:t>
            </a:r>
            <a:r>
              <a:rPr lang="zh-CN" altLang="en-US" dirty="0">
                <a:solidFill>
                  <a:srgbClr val="FF0000"/>
                </a:solidFill>
              </a:rPr>
              <a:t>避免误退出</a:t>
            </a:r>
            <a:endParaRPr lang="en-US" altLang="zh-CN" dirty="0"/>
          </a:p>
        </p:txBody>
      </p:sp>
      <p:sp>
        <p:nvSpPr>
          <p:cNvPr id="23" name="文本框 22">
            <a:extLst>
              <a:ext uri="{FF2B5EF4-FFF2-40B4-BE49-F238E27FC236}">
                <a16:creationId xmlns:a16="http://schemas.microsoft.com/office/drawing/2014/main" id="{5F413FA9-8CB3-4DFB-A81B-20AA12409407}"/>
              </a:ext>
            </a:extLst>
          </p:cNvPr>
          <p:cNvSpPr txBox="1"/>
          <p:nvPr/>
        </p:nvSpPr>
        <p:spPr>
          <a:xfrm>
            <a:off x="917203" y="3821668"/>
            <a:ext cx="745717" cy="369332"/>
          </a:xfrm>
          <a:prstGeom prst="rect">
            <a:avLst/>
          </a:prstGeom>
          <a:noFill/>
        </p:spPr>
        <p:txBody>
          <a:bodyPr wrap="none" rtlCol="0">
            <a:spAutoFit/>
          </a:bodyPr>
          <a:lstStyle/>
          <a:p>
            <a:r>
              <a:rPr lang="en-US" altLang="zh-CN" dirty="0"/>
              <a:t>x = </a:t>
            </a:r>
            <a:r>
              <a:rPr lang="en-US" altLang="zh-CN" dirty="0">
                <a:solidFill>
                  <a:srgbClr val="FF0000"/>
                </a:solidFill>
              </a:rPr>
              <a:t>0</a:t>
            </a:r>
            <a:endParaRPr lang="zh-CN" altLang="en-US" dirty="0">
              <a:solidFill>
                <a:srgbClr val="FF0000"/>
              </a:solidFill>
            </a:endParaRPr>
          </a:p>
        </p:txBody>
      </p:sp>
      <p:sp>
        <p:nvSpPr>
          <p:cNvPr id="24" name="文本框 23">
            <a:extLst>
              <a:ext uri="{FF2B5EF4-FFF2-40B4-BE49-F238E27FC236}">
                <a16:creationId xmlns:a16="http://schemas.microsoft.com/office/drawing/2014/main" id="{642BFE87-9EB6-4F6A-9E89-7B4AF1D0A2F3}"/>
              </a:ext>
            </a:extLst>
          </p:cNvPr>
          <p:cNvSpPr txBox="1"/>
          <p:nvPr/>
        </p:nvSpPr>
        <p:spPr>
          <a:xfrm>
            <a:off x="1720332" y="3974068"/>
            <a:ext cx="745717" cy="369332"/>
          </a:xfrm>
          <a:prstGeom prst="rect">
            <a:avLst/>
          </a:prstGeom>
          <a:noFill/>
        </p:spPr>
        <p:txBody>
          <a:bodyPr wrap="none" rtlCol="0">
            <a:spAutoFit/>
          </a:bodyPr>
          <a:lstStyle/>
          <a:p>
            <a:r>
              <a:rPr lang="en-US" altLang="zh-CN" dirty="0"/>
              <a:t>x = </a:t>
            </a:r>
            <a:r>
              <a:rPr lang="en-US" altLang="zh-CN" dirty="0">
                <a:solidFill>
                  <a:srgbClr val="FF0000"/>
                </a:solidFill>
              </a:rPr>
              <a:t>0</a:t>
            </a:r>
            <a:endParaRPr lang="zh-CN" altLang="en-US" dirty="0">
              <a:solidFill>
                <a:srgbClr val="FF0000"/>
              </a:solidFill>
            </a:endParaRPr>
          </a:p>
        </p:txBody>
      </p:sp>
      <p:sp>
        <p:nvSpPr>
          <p:cNvPr id="25" name="文本框 24">
            <a:extLst>
              <a:ext uri="{FF2B5EF4-FFF2-40B4-BE49-F238E27FC236}">
                <a16:creationId xmlns:a16="http://schemas.microsoft.com/office/drawing/2014/main" id="{1EE3A461-9538-453B-8AE5-C34B677CBD94}"/>
              </a:ext>
            </a:extLst>
          </p:cNvPr>
          <p:cNvSpPr txBox="1"/>
          <p:nvPr/>
        </p:nvSpPr>
        <p:spPr>
          <a:xfrm>
            <a:off x="2676886" y="4028106"/>
            <a:ext cx="745717" cy="369332"/>
          </a:xfrm>
          <a:prstGeom prst="rect">
            <a:avLst/>
          </a:prstGeom>
          <a:noFill/>
        </p:spPr>
        <p:txBody>
          <a:bodyPr wrap="none" rtlCol="0">
            <a:spAutoFit/>
          </a:bodyPr>
          <a:lstStyle/>
          <a:p>
            <a:r>
              <a:rPr lang="en-US" altLang="zh-CN" dirty="0"/>
              <a:t>x = </a:t>
            </a:r>
            <a:r>
              <a:rPr lang="en-US" altLang="zh-CN" dirty="0">
                <a:solidFill>
                  <a:srgbClr val="FF0000"/>
                </a:solidFill>
              </a:rPr>
              <a:t>0</a:t>
            </a:r>
            <a:endParaRPr lang="zh-CN" altLang="en-US" dirty="0">
              <a:solidFill>
                <a:srgbClr val="FF0000"/>
              </a:solidFill>
            </a:endParaRPr>
          </a:p>
        </p:txBody>
      </p:sp>
      <p:sp>
        <p:nvSpPr>
          <p:cNvPr id="26" name="文本框 25">
            <a:extLst>
              <a:ext uri="{FF2B5EF4-FFF2-40B4-BE49-F238E27FC236}">
                <a16:creationId xmlns:a16="http://schemas.microsoft.com/office/drawing/2014/main" id="{9F6FEFB4-557E-4C3F-8729-6AFA170BAD8A}"/>
              </a:ext>
            </a:extLst>
          </p:cNvPr>
          <p:cNvSpPr txBox="1"/>
          <p:nvPr/>
        </p:nvSpPr>
        <p:spPr>
          <a:xfrm>
            <a:off x="3419595" y="4028888"/>
            <a:ext cx="745717" cy="369332"/>
          </a:xfrm>
          <a:prstGeom prst="rect">
            <a:avLst/>
          </a:prstGeom>
          <a:noFill/>
        </p:spPr>
        <p:txBody>
          <a:bodyPr wrap="none" rtlCol="0">
            <a:spAutoFit/>
          </a:bodyPr>
          <a:lstStyle/>
          <a:p>
            <a:r>
              <a:rPr lang="en-US" altLang="zh-CN" dirty="0"/>
              <a:t>x = </a:t>
            </a:r>
            <a:r>
              <a:rPr lang="en-US" altLang="zh-CN" dirty="0">
                <a:solidFill>
                  <a:srgbClr val="FF0000"/>
                </a:solidFill>
              </a:rPr>
              <a:t>0</a:t>
            </a:r>
            <a:endParaRPr lang="zh-CN" altLang="en-US" dirty="0">
              <a:solidFill>
                <a:srgbClr val="FF0000"/>
              </a:solidFill>
            </a:endParaRPr>
          </a:p>
        </p:txBody>
      </p:sp>
      <p:sp>
        <p:nvSpPr>
          <p:cNvPr id="27" name="文本框 26">
            <a:extLst>
              <a:ext uri="{FF2B5EF4-FFF2-40B4-BE49-F238E27FC236}">
                <a16:creationId xmlns:a16="http://schemas.microsoft.com/office/drawing/2014/main" id="{62089BE8-34CA-46E4-8BA1-2275ECD6599B}"/>
              </a:ext>
            </a:extLst>
          </p:cNvPr>
          <p:cNvSpPr txBox="1"/>
          <p:nvPr/>
        </p:nvSpPr>
        <p:spPr>
          <a:xfrm>
            <a:off x="4150778" y="4029279"/>
            <a:ext cx="745717" cy="369332"/>
          </a:xfrm>
          <a:prstGeom prst="rect">
            <a:avLst/>
          </a:prstGeom>
          <a:noFill/>
        </p:spPr>
        <p:txBody>
          <a:bodyPr wrap="none" rtlCol="0">
            <a:spAutoFit/>
          </a:bodyPr>
          <a:lstStyle/>
          <a:p>
            <a:r>
              <a:rPr lang="en-US" altLang="zh-CN" dirty="0"/>
              <a:t>x = </a:t>
            </a:r>
            <a:r>
              <a:rPr lang="en-US" altLang="zh-CN" dirty="0">
                <a:solidFill>
                  <a:srgbClr val="FF0000"/>
                </a:solidFill>
              </a:rPr>
              <a:t>0</a:t>
            </a:r>
            <a:endParaRPr lang="zh-CN" altLang="en-US" dirty="0">
              <a:solidFill>
                <a:srgbClr val="FF0000"/>
              </a:solidFill>
            </a:endParaRPr>
          </a:p>
        </p:txBody>
      </p:sp>
      <p:sp>
        <p:nvSpPr>
          <p:cNvPr id="28" name="文本框 27">
            <a:extLst>
              <a:ext uri="{FF2B5EF4-FFF2-40B4-BE49-F238E27FC236}">
                <a16:creationId xmlns:a16="http://schemas.microsoft.com/office/drawing/2014/main" id="{5CF958E9-95C9-4205-902C-50C0FB50C5C4}"/>
              </a:ext>
            </a:extLst>
          </p:cNvPr>
          <p:cNvSpPr txBox="1"/>
          <p:nvPr/>
        </p:nvSpPr>
        <p:spPr>
          <a:xfrm>
            <a:off x="4929523" y="3549965"/>
            <a:ext cx="745717" cy="369332"/>
          </a:xfrm>
          <a:prstGeom prst="rect">
            <a:avLst/>
          </a:prstGeom>
          <a:noFill/>
        </p:spPr>
        <p:txBody>
          <a:bodyPr wrap="none" rtlCol="0">
            <a:spAutoFit/>
          </a:bodyPr>
          <a:lstStyle/>
          <a:p>
            <a:r>
              <a:rPr lang="en-US" altLang="zh-CN" dirty="0"/>
              <a:t>x = </a:t>
            </a:r>
            <a:r>
              <a:rPr lang="en-US" altLang="zh-CN" dirty="0">
                <a:solidFill>
                  <a:srgbClr val="FF0000"/>
                </a:solidFill>
              </a:rPr>
              <a:t>0</a:t>
            </a:r>
            <a:endParaRPr lang="zh-CN" altLang="en-US" dirty="0">
              <a:solidFill>
                <a:srgbClr val="FF0000"/>
              </a:solidFill>
            </a:endParaRPr>
          </a:p>
        </p:txBody>
      </p:sp>
      <p:sp>
        <p:nvSpPr>
          <p:cNvPr id="30" name="矩形 29">
            <a:extLst>
              <a:ext uri="{FF2B5EF4-FFF2-40B4-BE49-F238E27FC236}">
                <a16:creationId xmlns:a16="http://schemas.microsoft.com/office/drawing/2014/main" id="{869B93D4-520F-43D5-9E56-D39620476DF0}"/>
              </a:ext>
            </a:extLst>
          </p:cNvPr>
          <p:cNvSpPr/>
          <p:nvPr/>
        </p:nvSpPr>
        <p:spPr>
          <a:xfrm>
            <a:off x="6247576" y="1801442"/>
            <a:ext cx="2511591" cy="325120"/>
          </a:xfrm>
          <a:prstGeom prst="rect">
            <a:avLst/>
          </a:prstGeom>
          <a:solidFill>
            <a:srgbClr val="003E8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r>
              <a:rPr lang="en-US" altLang="zh-CN" sz="1600" b="1" dirty="0"/>
              <a:t>1. </a:t>
            </a:r>
            <a:r>
              <a:rPr lang="zh-CN" altLang="en-US" sz="1600" b="1" dirty="0"/>
              <a:t>均匀分布</a:t>
            </a:r>
            <a:r>
              <a:rPr lang="en-US" altLang="zh-CN" sz="1600" b="1" dirty="0"/>
              <a:t>Ramp</a:t>
            </a:r>
            <a:r>
              <a:rPr lang="zh-CN" altLang="en-US" sz="1600" b="1" dirty="0"/>
              <a:t>位置</a:t>
            </a:r>
          </a:p>
        </p:txBody>
      </p:sp>
      <p:sp>
        <p:nvSpPr>
          <p:cNvPr id="32" name="文本框 31">
            <a:extLst>
              <a:ext uri="{FF2B5EF4-FFF2-40B4-BE49-F238E27FC236}">
                <a16:creationId xmlns:a16="http://schemas.microsoft.com/office/drawing/2014/main" id="{52612F8E-8A32-4FB9-9217-40FD3700160F}"/>
              </a:ext>
            </a:extLst>
          </p:cNvPr>
          <p:cNvSpPr txBox="1"/>
          <p:nvPr/>
        </p:nvSpPr>
        <p:spPr>
          <a:xfrm>
            <a:off x="6083384" y="2261370"/>
            <a:ext cx="5614698" cy="646331"/>
          </a:xfrm>
          <a:prstGeom prst="rect">
            <a:avLst/>
          </a:prstGeom>
          <a:noFill/>
        </p:spPr>
        <p:txBody>
          <a:bodyPr wrap="square">
            <a:spAutoFit/>
          </a:bodyPr>
          <a:lstStyle/>
          <a:p>
            <a:r>
              <a:rPr lang="zh-CN" altLang="en-US" dirty="0"/>
              <a:t>在训练开始时，</a:t>
            </a:r>
            <a:r>
              <a:rPr lang="en-US" altLang="zh-CN" dirty="0"/>
              <a:t>Apparate</a:t>
            </a:r>
            <a:r>
              <a:rPr lang="zh-CN" altLang="en-US" dirty="0"/>
              <a:t>会根据允许的最大</a:t>
            </a:r>
            <a:r>
              <a:rPr lang="en-US" altLang="zh-CN" dirty="0"/>
              <a:t>Ramp</a:t>
            </a:r>
            <a:r>
              <a:rPr lang="zh-CN" altLang="en-US" dirty="0"/>
              <a:t>数量，将</a:t>
            </a:r>
            <a:r>
              <a:rPr lang="en-US" altLang="zh-CN" dirty="0"/>
              <a:t>Ramp</a:t>
            </a:r>
            <a:r>
              <a:rPr lang="zh-CN" altLang="en-US" dirty="0"/>
              <a:t>均匀地分布在模型的不同位置。</a:t>
            </a:r>
            <a:endParaRPr lang="en-US" altLang="zh-CN" dirty="0"/>
          </a:p>
        </p:txBody>
      </p:sp>
      <p:sp>
        <p:nvSpPr>
          <p:cNvPr id="34" name="矩形 33">
            <a:extLst>
              <a:ext uri="{FF2B5EF4-FFF2-40B4-BE49-F238E27FC236}">
                <a16:creationId xmlns:a16="http://schemas.microsoft.com/office/drawing/2014/main" id="{A8839D23-C902-4640-9726-5F42BB0B2209}"/>
              </a:ext>
            </a:extLst>
          </p:cNvPr>
          <p:cNvSpPr/>
          <p:nvPr/>
        </p:nvSpPr>
        <p:spPr>
          <a:xfrm>
            <a:off x="6150793" y="3249954"/>
            <a:ext cx="2545867" cy="325120"/>
          </a:xfrm>
          <a:prstGeom prst="rect">
            <a:avLst/>
          </a:prstGeom>
          <a:solidFill>
            <a:srgbClr val="003E8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r>
              <a:rPr lang="en-US" altLang="zh-CN" sz="1600" b="1" dirty="0"/>
              <a:t>2.</a:t>
            </a:r>
            <a:r>
              <a:rPr lang="zh-CN" altLang="en-US" sz="1600" b="1" dirty="0"/>
              <a:t>初始值退出概率设为</a:t>
            </a:r>
            <a:r>
              <a:rPr lang="en-US" altLang="zh-CN" sz="1600" b="1" dirty="0"/>
              <a:t>0</a:t>
            </a:r>
            <a:endParaRPr lang="zh-CN" altLang="en-US" sz="1600" b="1" dirty="0"/>
          </a:p>
        </p:txBody>
      </p:sp>
      <p:sp>
        <p:nvSpPr>
          <p:cNvPr id="35" name="矩形 34">
            <a:extLst>
              <a:ext uri="{FF2B5EF4-FFF2-40B4-BE49-F238E27FC236}">
                <a16:creationId xmlns:a16="http://schemas.microsoft.com/office/drawing/2014/main" id="{789407DB-18E0-4BDE-9E22-672F786C2913}"/>
              </a:ext>
            </a:extLst>
          </p:cNvPr>
          <p:cNvSpPr/>
          <p:nvPr/>
        </p:nvSpPr>
        <p:spPr>
          <a:xfrm>
            <a:off x="215661" y="4811387"/>
            <a:ext cx="2087762" cy="325120"/>
          </a:xfrm>
          <a:prstGeom prst="rect">
            <a:avLst/>
          </a:prstGeom>
          <a:solidFill>
            <a:srgbClr val="003E8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r>
              <a:rPr lang="en-US" altLang="zh-CN" sz="1600" b="1" dirty="0"/>
              <a:t>3.</a:t>
            </a:r>
            <a:r>
              <a:rPr lang="zh-CN" altLang="en-US" sz="1600" b="1" dirty="0"/>
              <a:t>禁用提前退出</a:t>
            </a:r>
          </a:p>
        </p:txBody>
      </p:sp>
      <p:sp>
        <p:nvSpPr>
          <p:cNvPr id="37" name="文本框 36">
            <a:extLst>
              <a:ext uri="{FF2B5EF4-FFF2-40B4-BE49-F238E27FC236}">
                <a16:creationId xmlns:a16="http://schemas.microsoft.com/office/drawing/2014/main" id="{E9D7DA75-9C8C-460E-A5B8-3DED80B83B3A}"/>
              </a:ext>
            </a:extLst>
          </p:cNvPr>
          <p:cNvSpPr txBox="1"/>
          <p:nvPr/>
        </p:nvSpPr>
        <p:spPr>
          <a:xfrm>
            <a:off x="108034" y="5205249"/>
            <a:ext cx="6139542" cy="923330"/>
          </a:xfrm>
          <a:prstGeom prst="rect">
            <a:avLst/>
          </a:prstGeom>
          <a:noFill/>
        </p:spPr>
        <p:txBody>
          <a:bodyPr wrap="square">
            <a:spAutoFit/>
          </a:bodyPr>
          <a:lstStyle/>
          <a:p>
            <a:r>
              <a:rPr lang="zh-CN" altLang="en-US" dirty="0"/>
              <a:t>在训练期间，所有输入会经过所有的</a:t>
            </a:r>
            <a:r>
              <a:rPr lang="en-US" altLang="zh-CN" dirty="0"/>
              <a:t>Ramp</a:t>
            </a:r>
            <a:r>
              <a:rPr lang="zh-CN" altLang="en-US" dirty="0"/>
              <a:t>，而不会被提前退出。这种禁用提前退出的策略可以确保每个</a:t>
            </a:r>
            <a:r>
              <a:rPr lang="en-US" altLang="zh-CN" dirty="0"/>
              <a:t>Ramp</a:t>
            </a:r>
            <a:r>
              <a:rPr lang="zh-CN" altLang="en-US" dirty="0"/>
              <a:t>在没有上游</a:t>
            </a:r>
            <a:r>
              <a:rPr lang="en-US" altLang="zh-CN" dirty="0"/>
              <a:t>Ramp</a:t>
            </a:r>
            <a:r>
              <a:rPr lang="zh-CN" altLang="en-US" dirty="0"/>
              <a:t>影响的情况下独立训练</a:t>
            </a:r>
          </a:p>
        </p:txBody>
      </p:sp>
      <p:sp>
        <p:nvSpPr>
          <p:cNvPr id="38" name="矩形 37">
            <a:extLst>
              <a:ext uri="{FF2B5EF4-FFF2-40B4-BE49-F238E27FC236}">
                <a16:creationId xmlns:a16="http://schemas.microsoft.com/office/drawing/2014/main" id="{C1EDAD53-98B1-42B4-8B24-317CC223AFAA}"/>
              </a:ext>
            </a:extLst>
          </p:cNvPr>
          <p:cNvSpPr/>
          <p:nvPr/>
        </p:nvSpPr>
        <p:spPr>
          <a:xfrm>
            <a:off x="6247576" y="4813449"/>
            <a:ext cx="2767467" cy="325120"/>
          </a:xfrm>
          <a:prstGeom prst="rect">
            <a:avLst/>
          </a:prstGeom>
          <a:solidFill>
            <a:srgbClr val="003E8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r>
              <a:rPr lang="en-US" altLang="zh-CN" sz="1600" b="1" dirty="0"/>
              <a:t>4.</a:t>
            </a:r>
            <a:r>
              <a:rPr lang="zh-CN" altLang="en-US" sz="1600" b="1" dirty="0"/>
              <a:t>数据集分割和训练集使用</a:t>
            </a:r>
          </a:p>
        </p:txBody>
      </p:sp>
      <p:sp>
        <p:nvSpPr>
          <p:cNvPr id="40" name="文本框 39">
            <a:extLst>
              <a:ext uri="{FF2B5EF4-FFF2-40B4-BE49-F238E27FC236}">
                <a16:creationId xmlns:a16="http://schemas.microsoft.com/office/drawing/2014/main" id="{082D3B6B-AAA9-4F69-8273-1876F189B074}"/>
              </a:ext>
            </a:extLst>
          </p:cNvPr>
          <p:cNvSpPr txBox="1"/>
          <p:nvPr/>
        </p:nvSpPr>
        <p:spPr>
          <a:xfrm>
            <a:off x="6247576" y="5209588"/>
            <a:ext cx="6139542" cy="923330"/>
          </a:xfrm>
          <a:prstGeom prst="rect">
            <a:avLst/>
          </a:prstGeom>
          <a:noFill/>
        </p:spPr>
        <p:txBody>
          <a:bodyPr wrap="square">
            <a:spAutoFit/>
          </a:bodyPr>
          <a:lstStyle/>
          <a:p>
            <a:r>
              <a:rPr lang="en-US" altLang="zh-CN" dirty="0"/>
              <a:t>Apparate</a:t>
            </a:r>
            <a:r>
              <a:rPr lang="zh-CN" altLang="en-US" dirty="0"/>
              <a:t>使用数据集的前</a:t>
            </a:r>
            <a:r>
              <a:rPr lang="en-US" altLang="zh-CN" dirty="0"/>
              <a:t>10%</a:t>
            </a:r>
            <a:r>
              <a:rPr lang="zh-CN" altLang="en-US" dirty="0"/>
              <a:t>用于</a:t>
            </a:r>
            <a:r>
              <a:rPr lang="en-US" altLang="zh-CN" dirty="0"/>
              <a:t>Ramp</a:t>
            </a:r>
            <a:r>
              <a:rPr lang="zh-CN" altLang="en-US" dirty="0"/>
              <a:t>的初始训练和验证，按</a:t>
            </a:r>
            <a:r>
              <a:rPr lang="en-US" altLang="zh-CN" dirty="0"/>
              <a:t>1:9</a:t>
            </a:r>
            <a:r>
              <a:rPr lang="zh-CN" altLang="en-US" dirty="0"/>
              <a:t>的比例划分。这种设置让模型可以快速完成初步训练。</a:t>
            </a:r>
            <a:endParaRPr lang="en-US" altLang="zh-CN" dirty="0"/>
          </a:p>
        </p:txBody>
      </p:sp>
    </p:spTree>
    <p:extLst>
      <p:ext uri="{BB962C8B-B14F-4D97-AF65-F5344CB8AC3E}">
        <p14:creationId xmlns:p14="http://schemas.microsoft.com/office/powerpoint/2010/main" val="9361558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4"/>
          </p:nvPr>
        </p:nvSpPr>
        <p:spPr/>
        <p:txBody>
          <a:bodyPr/>
          <a:lstStyle/>
          <a:p>
            <a:fld id="{32CC1993-4A58-5441-BC2A-C02768F05C35}" type="slidenum">
              <a:rPr kumimoji="1" lang="zh-CN" altLang="en-US" smtClean="0"/>
              <a:t>2</a:t>
            </a:fld>
            <a:endParaRPr kumimoji="1" lang="zh-CN" altLang="en-US" dirty="0"/>
          </a:p>
        </p:txBody>
      </p:sp>
      <p:sp>
        <p:nvSpPr>
          <p:cNvPr id="4" name="标题 3"/>
          <p:cNvSpPr>
            <a:spLocks noGrp="1"/>
          </p:cNvSpPr>
          <p:nvPr>
            <p:ph type="title"/>
          </p:nvPr>
        </p:nvSpPr>
        <p:spPr/>
        <p:txBody>
          <a:bodyPr/>
          <a:lstStyle/>
          <a:p>
            <a:r>
              <a:rPr kumimoji="1" lang="zh-CN" altLang="en-US" b="1" dirty="0">
                <a:latin typeface="+mn-lt"/>
              </a:rPr>
              <a:t>提纲</a:t>
            </a:r>
          </a:p>
        </p:txBody>
      </p:sp>
      <p:sp>
        <p:nvSpPr>
          <p:cNvPr id="5" name="矩形 4"/>
          <p:cNvSpPr/>
          <p:nvPr/>
        </p:nvSpPr>
        <p:spPr>
          <a:xfrm>
            <a:off x="3953229" y="1269851"/>
            <a:ext cx="6630089" cy="4399915"/>
          </a:xfrm>
          <a:prstGeom prst="rect">
            <a:avLst/>
          </a:prstGeom>
        </p:spPr>
        <p:txBody>
          <a:bodyPr wrap="square">
            <a:spAutoFit/>
          </a:bodyPr>
          <a:lstStyle/>
          <a:p>
            <a:pPr marL="457200" indent="-457200">
              <a:lnSpc>
                <a:spcPct val="140000"/>
              </a:lnSpc>
              <a:buFont typeface="Arial" panose="020B0604020202090204" pitchFamily="34" charset="0"/>
              <a:buChar char="•"/>
            </a:pPr>
            <a:r>
              <a:rPr lang="zh-CN" altLang="en-US" sz="4000" b="1" dirty="0">
                <a:ea typeface="微软雅黑" panose="020B0503020204020204" pitchFamily="34" charset="-122"/>
                <a:cs typeface="Times New Roman" panose="02020503050405090304" pitchFamily="18" charset="0"/>
              </a:rPr>
              <a:t>研究背景</a:t>
            </a:r>
            <a:endParaRPr lang="en-US" altLang="zh-CN" sz="4000" b="1" dirty="0">
              <a:ea typeface="微软雅黑" panose="020B0503020204020204" pitchFamily="34" charset="-122"/>
              <a:cs typeface="Times New Roman" panose="02020503050405090304" pitchFamily="18" charset="0"/>
            </a:endParaRPr>
          </a:p>
          <a:p>
            <a:pPr marL="457200" indent="-457200">
              <a:lnSpc>
                <a:spcPct val="140000"/>
              </a:lnSpc>
              <a:buFont typeface="Arial" panose="020B0604020202090204" pitchFamily="34" charset="0"/>
              <a:buChar char="•"/>
            </a:pPr>
            <a:r>
              <a:rPr lang="zh-CN" altLang="en-US" sz="4000" b="1" dirty="0">
                <a:ea typeface="微软雅黑" panose="020B0503020204020204" pitchFamily="34" charset="-122"/>
                <a:cs typeface="Times New Roman" panose="02020503050405090304" pitchFamily="18" charset="0"/>
              </a:rPr>
              <a:t>研究问题</a:t>
            </a:r>
            <a:endParaRPr lang="en-US" altLang="zh-CN" sz="4000" b="1" dirty="0">
              <a:ea typeface="微软雅黑" panose="020B0503020204020204" pitchFamily="34" charset="-122"/>
              <a:cs typeface="Times New Roman" panose="02020503050405090304" pitchFamily="18" charset="0"/>
            </a:endParaRPr>
          </a:p>
          <a:p>
            <a:pPr marL="457200" indent="-457200">
              <a:lnSpc>
                <a:spcPct val="140000"/>
              </a:lnSpc>
              <a:buFont typeface="Arial" panose="020B0604020202090204" pitchFamily="34" charset="0"/>
              <a:buChar char="•"/>
            </a:pPr>
            <a:r>
              <a:rPr lang="zh-CN" altLang="en-US" sz="4000" b="1" dirty="0">
                <a:ea typeface="微软雅黑" panose="020B0503020204020204" pitchFamily="34" charset="-122"/>
                <a:cs typeface="Times New Roman" panose="02020503050405090304" pitchFamily="18" charset="0"/>
              </a:rPr>
              <a:t>方法设计</a:t>
            </a:r>
            <a:endParaRPr lang="en-US" altLang="zh-CN" sz="4000" b="1" dirty="0">
              <a:ea typeface="微软雅黑" panose="020B0503020204020204" pitchFamily="34" charset="-122"/>
              <a:cs typeface="Times New Roman" panose="02020503050405090304" pitchFamily="18" charset="0"/>
            </a:endParaRPr>
          </a:p>
          <a:p>
            <a:pPr marL="457200" indent="-457200">
              <a:lnSpc>
                <a:spcPct val="140000"/>
              </a:lnSpc>
              <a:buFont typeface="Arial" panose="020B0604020202090204" pitchFamily="34" charset="0"/>
              <a:buChar char="•"/>
            </a:pPr>
            <a:r>
              <a:rPr lang="zh-CN" altLang="en-US" sz="4000" b="1" dirty="0">
                <a:ea typeface="微软雅黑" panose="020B0503020204020204" pitchFamily="34" charset="-122"/>
                <a:cs typeface="Times New Roman" panose="02020503050405090304" pitchFamily="18" charset="0"/>
              </a:rPr>
              <a:t>实验评估</a:t>
            </a:r>
            <a:endParaRPr lang="en-US" altLang="zh-CN" sz="4000" b="1" dirty="0">
              <a:ea typeface="微软雅黑" panose="020B0503020204020204" pitchFamily="34" charset="-122"/>
              <a:cs typeface="Times New Roman" panose="02020503050405090304" pitchFamily="18" charset="0"/>
            </a:endParaRPr>
          </a:p>
          <a:p>
            <a:pPr marL="457200" indent="-457200">
              <a:lnSpc>
                <a:spcPct val="140000"/>
              </a:lnSpc>
              <a:buFont typeface="Arial" panose="020B0604020202090204" pitchFamily="34" charset="0"/>
              <a:buChar char="•"/>
            </a:pPr>
            <a:r>
              <a:rPr lang="zh-CN" altLang="en-US" sz="4000" b="1" dirty="0">
                <a:ea typeface="微软雅黑" panose="020B0503020204020204" pitchFamily="34" charset="-122"/>
                <a:cs typeface="Times New Roman" panose="02020503050405090304" pitchFamily="18" charset="0"/>
              </a:rPr>
              <a:t>工作总结</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5" name="表格 31">
            <a:extLst>
              <a:ext uri="{FF2B5EF4-FFF2-40B4-BE49-F238E27FC236}">
                <a16:creationId xmlns:a16="http://schemas.microsoft.com/office/drawing/2014/main" id="{7E01BD8B-2A8C-4CD1-8B38-28F9F545C133}"/>
              </a:ext>
            </a:extLst>
          </p:cNvPr>
          <p:cNvGraphicFramePr>
            <a:graphicFrameLocks noGrp="1"/>
          </p:cNvGraphicFramePr>
          <p:nvPr>
            <p:extLst>
              <p:ext uri="{D42A27DB-BD31-4B8C-83A1-F6EECF244321}">
                <p14:modId xmlns:p14="http://schemas.microsoft.com/office/powerpoint/2010/main" val="784029350"/>
              </p:ext>
            </p:extLst>
          </p:nvPr>
        </p:nvGraphicFramePr>
        <p:xfrm>
          <a:off x="6626131" y="5190569"/>
          <a:ext cx="2911464" cy="365760"/>
        </p:xfrm>
        <a:graphic>
          <a:graphicData uri="http://schemas.openxmlformats.org/drawingml/2006/table">
            <a:tbl>
              <a:tblPr firstRow="1" bandRow="1">
                <a:tableStyleId>{5C22544A-7EE6-4342-B048-85BDC9FD1C3A}</a:tableStyleId>
              </a:tblPr>
              <a:tblGrid>
                <a:gridCol w="242622">
                  <a:extLst>
                    <a:ext uri="{9D8B030D-6E8A-4147-A177-3AD203B41FA5}">
                      <a16:colId xmlns:a16="http://schemas.microsoft.com/office/drawing/2014/main" val="4151997826"/>
                    </a:ext>
                  </a:extLst>
                </a:gridCol>
                <a:gridCol w="242622">
                  <a:extLst>
                    <a:ext uri="{9D8B030D-6E8A-4147-A177-3AD203B41FA5}">
                      <a16:colId xmlns:a16="http://schemas.microsoft.com/office/drawing/2014/main" val="3527395261"/>
                    </a:ext>
                  </a:extLst>
                </a:gridCol>
                <a:gridCol w="242622">
                  <a:extLst>
                    <a:ext uri="{9D8B030D-6E8A-4147-A177-3AD203B41FA5}">
                      <a16:colId xmlns:a16="http://schemas.microsoft.com/office/drawing/2014/main" val="1399854511"/>
                    </a:ext>
                  </a:extLst>
                </a:gridCol>
                <a:gridCol w="242622">
                  <a:extLst>
                    <a:ext uri="{9D8B030D-6E8A-4147-A177-3AD203B41FA5}">
                      <a16:colId xmlns:a16="http://schemas.microsoft.com/office/drawing/2014/main" val="3571615965"/>
                    </a:ext>
                  </a:extLst>
                </a:gridCol>
                <a:gridCol w="242622">
                  <a:extLst>
                    <a:ext uri="{9D8B030D-6E8A-4147-A177-3AD203B41FA5}">
                      <a16:colId xmlns:a16="http://schemas.microsoft.com/office/drawing/2014/main" val="40642726"/>
                    </a:ext>
                  </a:extLst>
                </a:gridCol>
                <a:gridCol w="242622">
                  <a:extLst>
                    <a:ext uri="{9D8B030D-6E8A-4147-A177-3AD203B41FA5}">
                      <a16:colId xmlns:a16="http://schemas.microsoft.com/office/drawing/2014/main" val="786839934"/>
                    </a:ext>
                  </a:extLst>
                </a:gridCol>
                <a:gridCol w="242622">
                  <a:extLst>
                    <a:ext uri="{9D8B030D-6E8A-4147-A177-3AD203B41FA5}">
                      <a16:colId xmlns:a16="http://schemas.microsoft.com/office/drawing/2014/main" val="3974358395"/>
                    </a:ext>
                  </a:extLst>
                </a:gridCol>
                <a:gridCol w="242622">
                  <a:extLst>
                    <a:ext uri="{9D8B030D-6E8A-4147-A177-3AD203B41FA5}">
                      <a16:colId xmlns:a16="http://schemas.microsoft.com/office/drawing/2014/main" val="4052772712"/>
                    </a:ext>
                  </a:extLst>
                </a:gridCol>
                <a:gridCol w="242622">
                  <a:extLst>
                    <a:ext uri="{9D8B030D-6E8A-4147-A177-3AD203B41FA5}">
                      <a16:colId xmlns:a16="http://schemas.microsoft.com/office/drawing/2014/main" val="71325326"/>
                    </a:ext>
                  </a:extLst>
                </a:gridCol>
                <a:gridCol w="242622">
                  <a:extLst>
                    <a:ext uri="{9D8B030D-6E8A-4147-A177-3AD203B41FA5}">
                      <a16:colId xmlns:a16="http://schemas.microsoft.com/office/drawing/2014/main" val="33880751"/>
                    </a:ext>
                  </a:extLst>
                </a:gridCol>
                <a:gridCol w="242622">
                  <a:extLst>
                    <a:ext uri="{9D8B030D-6E8A-4147-A177-3AD203B41FA5}">
                      <a16:colId xmlns:a16="http://schemas.microsoft.com/office/drawing/2014/main" val="2624371141"/>
                    </a:ext>
                  </a:extLst>
                </a:gridCol>
                <a:gridCol w="242622">
                  <a:extLst>
                    <a:ext uri="{9D8B030D-6E8A-4147-A177-3AD203B41FA5}">
                      <a16:colId xmlns:a16="http://schemas.microsoft.com/office/drawing/2014/main" val="2389834198"/>
                    </a:ext>
                  </a:extLst>
                </a:gridCol>
              </a:tblGrid>
              <a:tr h="173647">
                <a:tc>
                  <a:txBody>
                    <a:bodyPr/>
                    <a:lstStyle/>
                    <a:p>
                      <a:endParaRPr lang="zh-CN" altLang="en-US"/>
                    </a:p>
                  </a:txBody>
                  <a:tcPr/>
                </a:tc>
                <a:tc>
                  <a:txBody>
                    <a:bodyPr/>
                    <a:lstStyle/>
                    <a:p>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dirty="0"/>
                    </a:p>
                  </a:txBody>
                  <a:tcPr/>
                </a:tc>
                <a:tc>
                  <a:txBody>
                    <a:bodyPr/>
                    <a:lstStyle/>
                    <a:p>
                      <a:endParaRPr lang="zh-CN" altLang="en-US" dirty="0"/>
                    </a:p>
                  </a:txBody>
                  <a:tcPr/>
                </a:tc>
                <a:tc>
                  <a:txBody>
                    <a:bodyPr/>
                    <a:lstStyle/>
                    <a:p>
                      <a:endParaRPr lang="zh-CN" altLang="en-US"/>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4078219853"/>
                  </a:ext>
                </a:extLst>
              </a:tr>
            </a:tbl>
          </a:graphicData>
        </a:graphic>
      </p:graphicFrame>
      <p:sp>
        <p:nvSpPr>
          <p:cNvPr id="2" name="灯片编号占位符 1">
            <a:extLst>
              <a:ext uri="{FF2B5EF4-FFF2-40B4-BE49-F238E27FC236}">
                <a16:creationId xmlns:a16="http://schemas.microsoft.com/office/drawing/2014/main" id="{978044B6-2E6F-46A7-9C97-F5A1F258A45E}"/>
              </a:ext>
            </a:extLst>
          </p:cNvPr>
          <p:cNvSpPr>
            <a:spLocks noGrp="1"/>
          </p:cNvSpPr>
          <p:nvPr>
            <p:ph type="sldNum" sz="quarter" idx="4"/>
          </p:nvPr>
        </p:nvSpPr>
        <p:spPr/>
        <p:txBody>
          <a:bodyPr/>
          <a:lstStyle/>
          <a:p>
            <a:fld id="{32CC1993-4A58-5441-BC2A-C02768F05C35}" type="slidenum">
              <a:rPr kumimoji="1" lang="zh-CN" altLang="en-US" smtClean="0"/>
              <a:t>20</a:t>
            </a:fld>
            <a:endParaRPr kumimoji="1" lang="zh-CN" altLang="en-US" dirty="0"/>
          </a:p>
        </p:txBody>
      </p:sp>
      <p:sp>
        <p:nvSpPr>
          <p:cNvPr id="4" name="标题 3">
            <a:extLst>
              <a:ext uri="{FF2B5EF4-FFF2-40B4-BE49-F238E27FC236}">
                <a16:creationId xmlns:a16="http://schemas.microsoft.com/office/drawing/2014/main" id="{D56EAF5D-62EE-4FAC-810D-B06E8FD2A008}"/>
              </a:ext>
            </a:extLst>
          </p:cNvPr>
          <p:cNvSpPr>
            <a:spLocks noGrp="1"/>
          </p:cNvSpPr>
          <p:nvPr>
            <p:ph type="title"/>
          </p:nvPr>
        </p:nvSpPr>
        <p:spPr/>
        <p:txBody>
          <a:bodyPr/>
          <a:lstStyle/>
          <a:p>
            <a:r>
              <a:rPr lang="zh-CN" altLang="en-US" b="1" dirty="0">
                <a:latin typeface="Calibri" panose="020F0502020204030204" pitchFamily="34" charset="0"/>
                <a:cs typeface="Calibri" panose="020F0502020204030204" pitchFamily="34" charset="0"/>
              </a:rPr>
              <a:t>方法设计</a:t>
            </a:r>
            <a:endParaRPr lang="zh-CN" altLang="en-US" dirty="0"/>
          </a:p>
        </p:txBody>
      </p:sp>
      <p:sp>
        <p:nvSpPr>
          <p:cNvPr id="5" name="矩形 4">
            <a:extLst>
              <a:ext uri="{FF2B5EF4-FFF2-40B4-BE49-F238E27FC236}">
                <a16:creationId xmlns:a16="http://schemas.microsoft.com/office/drawing/2014/main" id="{EE23348E-9CC8-4C4C-8479-B3578C11CD2B}"/>
              </a:ext>
            </a:extLst>
          </p:cNvPr>
          <p:cNvSpPr/>
          <p:nvPr/>
        </p:nvSpPr>
        <p:spPr>
          <a:xfrm>
            <a:off x="498308" y="1035380"/>
            <a:ext cx="2511591" cy="325120"/>
          </a:xfrm>
          <a:prstGeom prst="rect">
            <a:avLst/>
          </a:prstGeom>
          <a:solidFill>
            <a:srgbClr val="003E8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1600" b="1" dirty="0"/>
              <a:t>2. </a:t>
            </a:r>
            <a:r>
              <a:rPr lang="zh-CN" altLang="en-US" sz="1600" b="1" dirty="0"/>
              <a:t>精度感知阈值调整</a:t>
            </a:r>
          </a:p>
        </p:txBody>
      </p:sp>
      <p:sp>
        <p:nvSpPr>
          <p:cNvPr id="8" name="矩形 7">
            <a:extLst>
              <a:ext uri="{FF2B5EF4-FFF2-40B4-BE49-F238E27FC236}">
                <a16:creationId xmlns:a16="http://schemas.microsoft.com/office/drawing/2014/main" id="{6B03FFDD-6C8A-47BB-A02A-C54DF5B3093B}"/>
              </a:ext>
            </a:extLst>
          </p:cNvPr>
          <p:cNvSpPr/>
          <p:nvPr/>
        </p:nvSpPr>
        <p:spPr>
          <a:xfrm>
            <a:off x="714374" y="1560039"/>
            <a:ext cx="1266825" cy="227025"/>
          </a:xfrm>
          <a:prstGeom prst="rect">
            <a:avLst/>
          </a:prstGeom>
          <a:solidFill>
            <a:srgbClr val="003E8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sz="1600" b="1" dirty="0"/>
              <a:t>触发调整</a:t>
            </a:r>
          </a:p>
        </p:txBody>
      </p:sp>
      <p:pic>
        <p:nvPicPr>
          <p:cNvPr id="9" name="图片 8">
            <a:extLst>
              <a:ext uri="{FF2B5EF4-FFF2-40B4-BE49-F238E27FC236}">
                <a16:creationId xmlns:a16="http://schemas.microsoft.com/office/drawing/2014/main" id="{2F9C736A-676B-4874-AB34-12F3FD1F97F3}"/>
              </a:ext>
            </a:extLst>
          </p:cNvPr>
          <p:cNvPicPr>
            <a:picLocks noChangeAspect="1"/>
          </p:cNvPicPr>
          <p:nvPr/>
        </p:nvPicPr>
        <p:blipFill rotWithShape="1">
          <a:blip r:embed="rId3"/>
          <a:srcRect l="10017" r="8753"/>
          <a:stretch/>
        </p:blipFill>
        <p:spPr>
          <a:xfrm>
            <a:off x="714374" y="2028859"/>
            <a:ext cx="3079886" cy="1436489"/>
          </a:xfrm>
          <a:prstGeom prst="rect">
            <a:avLst/>
          </a:prstGeom>
        </p:spPr>
      </p:pic>
      <p:pic>
        <p:nvPicPr>
          <p:cNvPr id="10" name="图形 9" descr="数学 纯色填充">
            <a:extLst>
              <a:ext uri="{FF2B5EF4-FFF2-40B4-BE49-F238E27FC236}">
                <a16:creationId xmlns:a16="http://schemas.microsoft.com/office/drawing/2014/main" id="{5A5DD926-213B-4C4A-9116-51AFE7E04FE4}"/>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flipH="1">
            <a:off x="1754102" y="3551728"/>
            <a:ext cx="416989" cy="416989"/>
          </a:xfrm>
          <a:prstGeom prst="rect">
            <a:avLst/>
          </a:prstGeom>
        </p:spPr>
      </p:pic>
      <p:pic>
        <p:nvPicPr>
          <p:cNvPr id="11" name="图形 10" descr="上一步 纯色填充">
            <a:extLst>
              <a:ext uri="{FF2B5EF4-FFF2-40B4-BE49-F238E27FC236}">
                <a16:creationId xmlns:a16="http://schemas.microsoft.com/office/drawing/2014/main" id="{E62E6F66-D0A8-4ADB-B93E-915C7E450350}"/>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rot="13054116">
            <a:off x="1704712" y="4231857"/>
            <a:ext cx="1334831" cy="525458"/>
          </a:xfrm>
          <a:prstGeom prst="rect">
            <a:avLst/>
          </a:prstGeom>
        </p:spPr>
      </p:pic>
      <p:pic>
        <p:nvPicPr>
          <p:cNvPr id="12" name="图形 11" descr="上一步 纯色填充">
            <a:extLst>
              <a:ext uri="{FF2B5EF4-FFF2-40B4-BE49-F238E27FC236}">
                <a16:creationId xmlns:a16="http://schemas.microsoft.com/office/drawing/2014/main" id="{26F484D2-6D05-478C-AAA4-19BBD2D0DEAA}"/>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rot="5128249">
            <a:off x="3595071" y="2834414"/>
            <a:ext cx="1038621" cy="663460"/>
          </a:xfrm>
          <a:prstGeom prst="rect">
            <a:avLst/>
          </a:prstGeom>
        </p:spPr>
      </p:pic>
      <p:sp>
        <p:nvSpPr>
          <p:cNvPr id="13" name="文本框 12">
            <a:extLst>
              <a:ext uri="{FF2B5EF4-FFF2-40B4-BE49-F238E27FC236}">
                <a16:creationId xmlns:a16="http://schemas.microsoft.com/office/drawing/2014/main" id="{2EC1976C-D06D-48AF-B155-73E11A9C354E}"/>
              </a:ext>
            </a:extLst>
          </p:cNvPr>
          <p:cNvSpPr txBox="1"/>
          <p:nvPr/>
        </p:nvSpPr>
        <p:spPr>
          <a:xfrm>
            <a:off x="2074005" y="4885941"/>
            <a:ext cx="1555426" cy="369332"/>
          </a:xfrm>
          <a:prstGeom prst="rect">
            <a:avLst/>
          </a:prstGeom>
          <a:noFill/>
        </p:spPr>
        <p:txBody>
          <a:bodyPr wrap="none" rtlCol="0">
            <a:spAutoFit/>
          </a:bodyPr>
          <a:lstStyle/>
          <a:p>
            <a:r>
              <a:rPr lang="zh-CN" altLang="en-US" dirty="0"/>
              <a:t>早期退出结果</a:t>
            </a:r>
          </a:p>
        </p:txBody>
      </p:sp>
      <p:sp>
        <p:nvSpPr>
          <p:cNvPr id="14" name="文本框 13">
            <a:extLst>
              <a:ext uri="{FF2B5EF4-FFF2-40B4-BE49-F238E27FC236}">
                <a16:creationId xmlns:a16="http://schemas.microsoft.com/office/drawing/2014/main" id="{287EC5DA-E034-4846-B819-65A8DA611964}"/>
              </a:ext>
            </a:extLst>
          </p:cNvPr>
          <p:cNvSpPr txBox="1"/>
          <p:nvPr/>
        </p:nvSpPr>
        <p:spPr>
          <a:xfrm>
            <a:off x="4274188" y="3465348"/>
            <a:ext cx="1338828" cy="369332"/>
          </a:xfrm>
          <a:prstGeom prst="rect">
            <a:avLst/>
          </a:prstGeom>
          <a:noFill/>
        </p:spPr>
        <p:txBody>
          <a:bodyPr wrap="none" rtlCol="0">
            <a:spAutoFit/>
          </a:bodyPr>
          <a:lstStyle/>
          <a:p>
            <a:r>
              <a:rPr lang="zh-CN" altLang="en-US" dirty="0"/>
              <a:t>全模型结果</a:t>
            </a:r>
          </a:p>
        </p:txBody>
      </p:sp>
      <p:cxnSp>
        <p:nvCxnSpPr>
          <p:cNvPr id="16" name="直接连接符 15">
            <a:extLst>
              <a:ext uri="{FF2B5EF4-FFF2-40B4-BE49-F238E27FC236}">
                <a16:creationId xmlns:a16="http://schemas.microsoft.com/office/drawing/2014/main" id="{B449F993-C856-42E9-90CE-32DF2E65B66D}"/>
              </a:ext>
            </a:extLst>
          </p:cNvPr>
          <p:cNvCxnSpPr>
            <a:cxnSpLocks/>
          </p:cNvCxnSpPr>
          <p:nvPr/>
        </p:nvCxnSpPr>
        <p:spPr>
          <a:xfrm flipV="1">
            <a:off x="3086715" y="4459798"/>
            <a:ext cx="313710" cy="335112"/>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直接连接符 22">
            <a:extLst>
              <a:ext uri="{FF2B5EF4-FFF2-40B4-BE49-F238E27FC236}">
                <a16:creationId xmlns:a16="http://schemas.microsoft.com/office/drawing/2014/main" id="{FD8CA4F9-E33B-40C2-A343-62AA8FB996B4}"/>
              </a:ext>
            </a:extLst>
          </p:cNvPr>
          <p:cNvCxnSpPr>
            <a:cxnSpLocks/>
          </p:cNvCxnSpPr>
          <p:nvPr/>
        </p:nvCxnSpPr>
        <p:spPr>
          <a:xfrm flipV="1">
            <a:off x="3701496" y="3676832"/>
            <a:ext cx="412885" cy="456875"/>
          </a:xfrm>
          <a:prstGeom prst="line">
            <a:avLst/>
          </a:prstGeom>
        </p:spPr>
        <p:style>
          <a:lnRef idx="1">
            <a:schemeClr val="accent1"/>
          </a:lnRef>
          <a:fillRef idx="0">
            <a:schemeClr val="accent1"/>
          </a:fillRef>
          <a:effectRef idx="0">
            <a:schemeClr val="accent1"/>
          </a:effectRef>
          <a:fontRef idx="minor">
            <a:schemeClr val="tx1"/>
          </a:fontRef>
        </p:style>
      </p:cxnSp>
      <p:sp>
        <p:nvSpPr>
          <p:cNvPr id="25" name="文本框 24">
            <a:extLst>
              <a:ext uri="{FF2B5EF4-FFF2-40B4-BE49-F238E27FC236}">
                <a16:creationId xmlns:a16="http://schemas.microsoft.com/office/drawing/2014/main" id="{1577F543-15E8-42E5-B591-A0B975733263}"/>
              </a:ext>
            </a:extLst>
          </p:cNvPr>
          <p:cNvSpPr txBox="1"/>
          <p:nvPr/>
        </p:nvSpPr>
        <p:spPr>
          <a:xfrm>
            <a:off x="3372256" y="4125254"/>
            <a:ext cx="469937" cy="369332"/>
          </a:xfrm>
          <a:prstGeom prst="rect">
            <a:avLst/>
          </a:prstGeom>
          <a:noFill/>
        </p:spPr>
        <p:txBody>
          <a:bodyPr wrap="none" rtlCol="0">
            <a:spAutoFit/>
          </a:bodyPr>
          <a:lstStyle/>
          <a:p>
            <a:r>
              <a:rPr lang="en-US" altLang="zh-CN" dirty="0"/>
              <a:t>VS</a:t>
            </a:r>
            <a:endParaRPr lang="zh-CN" altLang="en-US" dirty="0"/>
          </a:p>
        </p:txBody>
      </p:sp>
      <p:sp>
        <p:nvSpPr>
          <p:cNvPr id="26" name="箭头: 下 25">
            <a:extLst>
              <a:ext uri="{FF2B5EF4-FFF2-40B4-BE49-F238E27FC236}">
                <a16:creationId xmlns:a16="http://schemas.microsoft.com/office/drawing/2014/main" id="{27EE6FD6-B789-4A41-AB37-93FF6623A448}"/>
              </a:ext>
            </a:extLst>
          </p:cNvPr>
          <p:cNvSpPr/>
          <p:nvPr/>
        </p:nvSpPr>
        <p:spPr>
          <a:xfrm rot="18961380">
            <a:off x="3992377" y="4239396"/>
            <a:ext cx="139137" cy="45366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31" name="表格 31">
            <a:extLst>
              <a:ext uri="{FF2B5EF4-FFF2-40B4-BE49-F238E27FC236}">
                <a16:creationId xmlns:a16="http://schemas.microsoft.com/office/drawing/2014/main" id="{67F63555-6CFE-40AF-87AF-6133CE4BAA58}"/>
              </a:ext>
            </a:extLst>
          </p:cNvPr>
          <p:cNvGraphicFramePr>
            <a:graphicFrameLocks noGrp="1"/>
          </p:cNvGraphicFramePr>
          <p:nvPr>
            <p:extLst>
              <p:ext uri="{D42A27DB-BD31-4B8C-83A1-F6EECF244321}">
                <p14:modId xmlns:p14="http://schemas.microsoft.com/office/powerpoint/2010/main" val="4035842221"/>
              </p:ext>
            </p:extLst>
          </p:nvPr>
        </p:nvGraphicFramePr>
        <p:xfrm>
          <a:off x="6626131" y="4024033"/>
          <a:ext cx="2911464" cy="365760"/>
        </p:xfrm>
        <a:graphic>
          <a:graphicData uri="http://schemas.openxmlformats.org/drawingml/2006/table">
            <a:tbl>
              <a:tblPr firstRow="1" bandRow="1">
                <a:tableStyleId>{5C22544A-7EE6-4342-B048-85BDC9FD1C3A}</a:tableStyleId>
              </a:tblPr>
              <a:tblGrid>
                <a:gridCol w="242622">
                  <a:extLst>
                    <a:ext uri="{9D8B030D-6E8A-4147-A177-3AD203B41FA5}">
                      <a16:colId xmlns:a16="http://schemas.microsoft.com/office/drawing/2014/main" val="4151997826"/>
                    </a:ext>
                  </a:extLst>
                </a:gridCol>
                <a:gridCol w="242622">
                  <a:extLst>
                    <a:ext uri="{9D8B030D-6E8A-4147-A177-3AD203B41FA5}">
                      <a16:colId xmlns:a16="http://schemas.microsoft.com/office/drawing/2014/main" val="3527395261"/>
                    </a:ext>
                  </a:extLst>
                </a:gridCol>
                <a:gridCol w="242622">
                  <a:extLst>
                    <a:ext uri="{9D8B030D-6E8A-4147-A177-3AD203B41FA5}">
                      <a16:colId xmlns:a16="http://schemas.microsoft.com/office/drawing/2014/main" val="1399854511"/>
                    </a:ext>
                  </a:extLst>
                </a:gridCol>
                <a:gridCol w="242622">
                  <a:extLst>
                    <a:ext uri="{9D8B030D-6E8A-4147-A177-3AD203B41FA5}">
                      <a16:colId xmlns:a16="http://schemas.microsoft.com/office/drawing/2014/main" val="3571615965"/>
                    </a:ext>
                  </a:extLst>
                </a:gridCol>
                <a:gridCol w="242622">
                  <a:extLst>
                    <a:ext uri="{9D8B030D-6E8A-4147-A177-3AD203B41FA5}">
                      <a16:colId xmlns:a16="http://schemas.microsoft.com/office/drawing/2014/main" val="40642726"/>
                    </a:ext>
                  </a:extLst>
                </a:gridCol>
                <a:gridCol w="242622">
                  <a:extLst>
                    <a:ext uri="{9D8B030D-6E8A-4147-A177-3AD203B41FA5}">
                      <a16:colId xmlns:a16="http://schemas.microsoft.com/office/drawing/2014/main" val="786839934"/>
                    </a:ext>
                  </a:extLst>
                </a:gridCol>
                <a:gridCol w="242622">
                  <a:extLst>
                    <a:ext uri="{9D8B030D-6E8A-4147-A177-3AD203B41FA5}">
                      <a16:colId xmlns:a16="http://schemas.microsoft.com/office/drawing/2014/main" val="3974358395"/>
                    </a:ext>
                  </a:extLst>
                </a:gridCol>
                <a:gridCol w="242622">
                  <a:extLst>
                    <a:ext uri="{9D8B030D-6E8A-4147-A177-3AD203B41FA5}">
                      <a16:colId xmlns:a16="http://schemas.microsoft.com/office/drawing/2014/main" val="4052772712"/>
                    </a:ext>
                  </a:extLst>
                </a:gridCol>
                <a:gridCol w="242622">
                  <a:extLst>
                    <a:ext uri="{9D8B030D-6E8A-4147-A177-3AD203B41FA5}">
                      <a16:colId xmlns:a16="http://schemas.microsoft.com/office/drawing/2014/main" val="71325326"/>
                    </a:ext>
                  </a:extLst>
                </a:gridCol>
                <a:gridCol w="242622">
                  <a:extLst>
                    <a:ext uri="{9D8B030D-6E8A-4147-A177-3AD203B41FA5}">
                      <a16:colId xmlns:a16="http://schemas.microsoft.com/office/drawing/2014/main" val="33880751"/>
                    </a:ext>
                  </a:extLst>
                </a:gridCol>
                <a:gridCol w="242622">
                  <a:extLst>
                    <a:ext uri="{9D8B030D-6E8A-4147-A177-3AD203B41FA5}">
                      <a16:colId xmlns:a16="http://schemas.microsoft.com/office/drawing/2014/main" val="2624371141"/>
                    </a:ext>
                  </a:extLst>
                </a:gridCol>
                <a:gridCol w="242622">
                  <a:extLst>
                    <a:ext uri="{9D8B030D-6E8A-4147-A177-3AD203B41FA5}">
                      <a16:colId xmlns:a16="http://schemas.microsoft.com/office/drawing/2014/main" val="2389834198"/>
                    </a:ext>
                  </a:extLst>
                </a:gridCol>
              </a:tblGrid>
              <a:tr h="173647">
                <a:tc>
                  <a:txBody>
                    <a:bodyPr/>
                    <a:lstStyle/>
                    <a:p>
                      <a:endParaRPr lang="zh-CN" altLang="en-US"/>
                    </a:p>
                  </a:txBody>
                  <a:tcPr/>
                </a:tc>
                <a:tc>
                  <a:txBody>
                    <a:bodyPr/>
                    <a:lstStyle/>
                    <a:p>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4078219853"/>
                  </a:ext>
                </a:extLst>
              </a:tr>
            </a:tbl>
          </a:graphicData>
        </a:graphic>
      </p:graphicFrame>
      <p:sp>
        <p:nvSpPr>
          <p:cNvPr id="33" name="矩形 32">
            <a:extLst>
              <a:ext uri="{FF2B5EF4-FFF2-40B4-BE49-F238E27FC236}">
                <a16:creationId xmlns:a16="http://schemas.microsoft.com/office/drawing/2014/main" id="{2F78EFDF-624A-42C8-9B37-311BBDA86B94}"/>
              </a:ext>
            </a:extLst>
          </p:cNvPr>
          <p:cNvSpPr/>
          <p:nvPr/>
        </p:nvSpPr>
        <p:spPr>
          <a:xfrm>
            <a:off x="7099294" y="3934265"/>
            <a:ext cx="1965138" cy="52046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dirty="0">
              <a:highlight>
                <a:srgbClr val="FF0000"/>
              </a:highlight>
            </a:endParaRPr>
          </a:p>
        </p:txBody>
      </p:sp>
      <p:sp>
        <p:nvSpPr>
          <p:cNvPr id="36" name="矩形 35">
            <a:extLst>
              <a:ext uri="{FF2B5EF4-FFF2-40B4-BE49-F238E27FC236}">
                <a16:creationId xmlns:a16="http://schemas.microsoft.com/office/drawing/2014/main" id="{C280A2DC-3F04-4E9C-A891-23928D49599D}"/>
              </a:ext>
            </a:extLst>
          </p:cNvPr>
          <p:cNvSpPr/>
          <p:nvPr/>
        </p:nvSpPr>
        <p:spPr>
          <a:xfrm>
            <a:off x="7327894" y="5098624"/>
            <a:ext cx="1965138" cy="52046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dirty="0">
              <a:highlight>
                <a:srgbClr val="FF0000"/>
              </a:highlight>
            </a:endParaRPr>
          </a:p>
        </p:txBody>
      </p:sp>
      <p:sp>
        <p:nvSpPr>
          <p:cNvPr id="37" name="箭头: 下 36">
            <a:extLst>
              <a:ext uri="{FF2B5EF4-FFF2-40B4-BE49-F238E27FC236}">
                <a16:creationId xmlns:a16="http://schemas.microsoft.com/office/drawing/2014/main" id="{D545D685-CA20-42F4-8F38-BFF194B907F3}"/>
              </a:ext>
            </a:extLst>
          </p:cNvPr>
          <p:cNvSpPr/>
          <p:nvPr/>
        </p:nvSpPr>
        <p:spPr>
          <a:xfrm>
            <a:off x="7961556" y="4570837"/>
            <a:ext cx="189567" cy="52046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文本框 37">
            <a:extLst>
              <a:ext uri="{FF2B5EF4-FFF2-40B4-BE49-F238E27FC236}">
                <a16:creationId xmlns:a16="http://schemas.microsoft.com/office/drawing/2014/main" id="{7A5AC55A-971D-4E3E-B68B-EE83A4FF45D8}"/>
              </a:ext>
            </a:extLst>
          </p:cNvPr>
          <p:cNvSpPr txBox="1"/>
          <p:nvPr/>
        </p:nvSpPr>
        <p:spPr>
          <a:xfrm>
            <a:off x="8310011" y="4609844"/>
            <a:ext cx="2911464" cy="307777"/>
          </a:xfrm>
          <a:prstGeom prst="rect">
            <a:avLst/>
          </a:prstGeom>
          <a:noFill/>
        </p:spPr>
        <p:txBody>
          <a:bodyPr wrap="square" rtlCol="0">
            <a:spAutoFit/>
          </a:bodyPr>
          <a:lstStyle/>
          <a:p>
            <a:r>
              <a:rPr lang="zh-CN" altLang="en-US" sz="1400" dirty="0"/>
              <a:t>滑动窗口记录</a:t>
            </a:r>
            <a:r>
              <a:rPr lang="en-US" altLang="zh-CN" sz="1400" dirty="0" err="1"/>
              <a:t>average_accuracy</a:t>
            </a:r>
            <a:endParaRPr lang="zh-CN" altLang="en-US" sz="1400" dirty="0"/>
          </a:p>
        </p:txBody>
      </p:sp>
      <p:graphicFrame>
        <p:nvGraphicFramePr>
          <p:cNvPr id="39" name="表格 39">
            <a:extLst>
              <a:ext uri="{FF2B5EF4-FFF2-40B4-BE49-F238E27FC236}">
                <a16:creationId xmlns:a16="http://schemas.microsoft.com/office/drawing/2014/main" id="{6B78D641-C6E9-45AB-B605-2058C0F74BBD}"/>
              </a:ext>
            </a:extLst>
          </p:cNvPr>
          <p:cNvGraphicFramePr>
            <a:graphicFrameLocks noGrp="1"/>
          </p:cNvGraphicFramePr>
          <p:nvPr>
            <p:extLst>
              <p:ext uri="{D42A27DB-BD31-4B8C-83A1-F6EECF244321}">
                <p14:modId xmlns:p14="http://schemas.microsoft.com/office/powerpoint/2010/main" val="3030414753"/>
              </p:ext>
            </p:extLst>
          </p:nvPr>
        </p:nvGraphicFramePr>
        <p:xfrm>
          <a:off x="4316345" y="4627354"/>
          <a:ext cx="301625" cy="370840"/>
        </p:xfrm>
        <a:graphic>
          <a:graphicData uri="http://schemas.openxmlformats.org/drawingml/2006/table">
            <a:tbl>
              <a:tblPr firstRow="1" bandRow="1">
                <a:tableStyleId>{5C22544A-7EE6-4342-B048-85BDC9FD1C3A}</a:tableStyleId>
              </a:tblPr>
              <a:tblGrid>
                <a:gridCol w="301625">
                  <a:extLst>
                    <a:ext uri="{9D8B030D-6E8A-4147-A177-3AD203B41FA5}">
                      <a16:colId xmlns:a16="http://schemas.microsoft.com/office/drawing/2014/main" val="3438424344"/>
                    </a:ext>
                  </a:extLst>
                </a:gridCol>
              </a:tblGrid>
              <a:tr h="370840">
                <a:tc>
                  <a:txBody>
                    <a:bodyPr/>
                    <a:lstStyle/>
                    <a:p>
                      <a:endParaRPr lang="zh-CN" altLang="en-US" dirty="0"/>
                    </a:p>
                  </a:txBody>
                  <a:tcPr/>
                </a:tc>
                <a:extLst>
                  <a:ext uri="{0D108BD9-81ED-4DB2-BD59-A6C34878D82A}">
                    <a16:rowId xmlns:a16="http://schemas.microsoft.com/office/drawing/2014/main" val="4199312802"/>
                  </a:ext>
                </a:extLst>
              </a:tr>
            </a:tbl>
          </a:graphicData>
        </a:graphic>
      </p:graphicFrame>
      <p:sp>
        <p:nvSpPr>
          <p:cNvPr id="40" name="文本框 39">
            <a:extLst>
              <a:ext uri="{FF2B5EF4-FFF2-40B4-BE49-F238E27FC236}">
                <a16:creationId xmlns:a16="http://schemas.microsoft.com/office/drawing/2014/main" id="{CC3BCCC7-A99F-4528-9D07-2FB7BFF5B714}"/>
              </a:ext>
            </a:extLst>
          </p:cNvPr>
          <p:cNvSpPr txBox="1"/>
          <p:nvPr/>
        </p:nvSpPr>
        <p:spPr>
          <a:xfrm>
            <a:off x="3940361" y="5159565"/>
            <a:ext cx="1415772" cy="276999"/>
          </a:xfrm>
          <a:prstGeom prst="rect">
            <a:avLst/>
          </a:prstGeom>
          <a:noFill/>
        </p:spPr>
        <p:txBody>
          <a:bodyPr wrap="none" rtlCol="0">
            <a:spAutoFit/>
          </a:bodyPr>
          <a:lstStyle/>
          <a:p>
            <a:r>
              <a:rPr lang="zh-CN" altLang="en-US" sz="1200" dirty="0"/>
              <a:t>当前样本的准确度</a:t>
            </a:r>
          </a:p>
        </p:txBody>
      </p:sp>
      <p:sp>
        <p:nvSpPr>
          <p:cNvPr id="41" name="文本框 40">
            <a:extLst>
              <a:ext uri="{FF2B5EF4-FFF2-40B4-BE49-F238E27FC236}">
                <a16:creationId xmlns:a16="http://schemas.microsoft.com/office/drawing/2014/main" id="{996F40D1-39F7-40F0-9370-78EDBCF275F4}"/>
              </a:ext>
            </a:extLst>
          </p:cNvPr>
          <p:cNvSpPr txBox="1"/>
          <p:nvPr/>
        </p:nvSpPr>
        <p:spPr>
          <a:xfrm>
            <a:off x="6247562" y="5962650"/>
            <a:ext cx="5290294" cy="369332"/>
          </a:xfrm>
          <a:prstGeom prst="rect">
            <a:avLst/>
          </a:prstGeom>
          <a:noFill/>
        </p:spPr>
        <p:txBody>
          <a:bodyPr wrap="none" rtlCol="0">
            <a:spAutoFit/>
          </a:bodyPr>
          <a:lstStyle/>
          <a:p>
            <a:r>
              <a:rPr lang="zh-CN" altLang="en-US" dirty="0"/>
              <a:t>如果</a:t>
            </a:r>
            <a:r>
              <a:rPr lang="en-US" altLang="zh-CN" dirty="0" err="1"/>
              <a:t>average_accuracy</a:t>
            </a:r>
            <a:r>
              <a:rPr lang="en-US" altLang="zh-CN" dirty="0"/>
              <a:t> &lt; threshold , </a:t>
            </a:r>
            <a:r>
              <a:rPr lang="zh-CN" altLang="en-US" dirty="0"/>
              <a:t>就进行调整</a:t>
            </a:r>
          </a:p>
        </p:txBody>
      </p:sp>
      <p:pic>
        <p:nvPicPr>
          <p:cNvPr id="43" name="图片 42">
            <a:extLst>
              <a:ext uri="{FF2B5EF4-FFF2-40B4-BE49-F238E27FC236}">
                <a16:creationId xmlns:a16="http://schemas.microsoft.com/office/drawing/2014/main" id="{18BEC399-ECF5-4A94-A2B0-15E5EB1A3808}"/>
              </a:ext>
            </a:extLst>
          </p:cNvPr>
          <p:cNvPicPr>
            <a:picLocks noChangeAspect="1"/>
          </p:cNvPicPr>
          <p:nvPr/>
        </p:nvPicPr>
        <p:blipFill>
          <a:blip r:embed="rId10"/>
          <a:stretch>
            <a:fillRect/>
          </a:stretch>
        </p:blipFill>
        <p:spPr>
          <a:xfrm>
            <a:off x="6247562" y="1078526"/>
            <a:ext cx="4110666" cy="2557348"/>
          </a:xfrm>
          <a:prstGeom prst="rect">
            <a:avLst/>
          </a:prstGeom>
        </p:spPr>
      </p:pic>
      <p:sp>
        <p:nvSpPr>
          <p:cNvPr id="46" name="文本框 45">
            <a:extLst>
              <a:ext uri="{FF2B5EF4-FFF2-40B4-BE49-F238E27FC236}">
                <a16:creationId xmlns:a16="http://schemas.microsoft.com/office/drawing/2014/main" id="{7037EE05-588E-43B5-85D9-489BC09CD75A}"/>
              </a:ext>
            </a:extLst>
          </p:cNvPr>
          <p:cNvSpPr txBox="1"/>
          <p:nvPr/>
        </p:nvSpPr>
        <p:spPr>
          <a:xfrm>
            <a:off x="894699" y="4466229"/>
            <a:ext cx="1290919" cy="307777"/>
          </a:xfrm>
          <a:prstGeom prst="rect">
            <a:avLst/>
          </a:prstGeom>
          <a:noFill/>
        </p:spPr>
        <p:txBody>
          <a:bodyPr wrap="square" rtlCol="0">
            <a:spAutoFit/>
          </a:bodyPr>
          <a:lstStyle/>
          <a:p>
            <a:r>
              <a:rPr lang="en-US" altLang="zh-CN" sz="1400" dirty="0"/>
              <a:t>If &gt; </a:t>
            </a:r>
            <a:r>
              <a:rPr lang="zh-CN" altLang="en-US" sz="1400" dirty="0"/>
              <a:t>退出阈值</a:t>
            </a:r>
          </a:p>
        </p:txBody>
      </p:sp>
    </p:spTree>
    <p:extLst>
      <p:ext uri="{BB962C8B-B14F-4D97-AF65-F5344CB8AC3E}">
        <p14:creationId xmlns:p14="http://schemas.microsoft.com/office/powerpoint/2010/main" val="29450340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E5DB0873-20BC-4F1A-8B67-287A44E4326B}"/>
              </a:ext>
            </a:extLst>
          </p:cNvPr>
          <p:cNvSpPr>
            <a:spLocks noGrp="1"/>
          </p:cNvSpPr>
          <p:nvPr>
            <p:ph type="sldNum" sz="quarter" idx="4"/>
          </p:nvPr>
        </p:nvSpPr>
        <p:spPr/>
        <p:txBody>
          <a:bodyPr/>
          <a:lstStyle/>
          <a:p>
            <a:fld id="{32CC1993-4A58-5441-BC2A-C02768F05C35}" type="slidenum">
              <a:rPr kumimoji="1" lang="zh-CN" altLang="en-US" smtClean="0"/>
              <a:t>21</a:t>
            </a:fld>
            <a:endParaRPr kumimoji="1" lang="zh-CN" altLang="en-US" dirty="0"/>
          </a:p>
        </p:txBody>
      </p:sp>
      <p:sp>
        <p:nvSpPr>
          <p:cNvPr id="4" name="标题 3">
            <a:extLst>
              <a:ext uri="{FF2B5EF4-FFF2-40B4-BE49-F238E27FC236}">
                <a16:creationId xmlns:a16="http://schemas.microsoft.com/office/drawing/2014/main" id="{1D2B6821-72F8-4217-83C2-EEC1CB16BBC3}"/>
              </a:ext>
            </a:extLst>
          </p:cNvPr>
          <p:cNvSpPr>
            <a:spLocks noGrp="1"/>
          </p:cNvSpPr>
          <p:nvPr>
            <p:ph type="title"/>
          </p:nvPr>
        </p:nvSpPr>
        <p:spPr/>
        <p:txBody>
          <a:bodyPr/>
          <a:lstStyle/>
          <a:p>
            <a:r>
              <a:rPr lang="zh-CN" altLang="en-US" b="1" dirty="0">
                <a:latin typeface="Calibri" panose="020F0502020204030204" pitchFamily="34" charset="0"/>
                <a:cs typeface="Calibri" panose="020F0502020204030204" pitchFamily="34" charset="0"/>
              </a:rPr>
              <a:t>方法设计</a:t>
            </a:r>
            <a:endParaRPr lang="zh-CN" altLang="en-US" dirty="0"/>
          </a:p>
        </p:txBody>
      </p:sp>
      <p:sp>
        <p:nvSpPr>
          <p:cNvPr id="5" name="矩形 4">
            <a:extLst>
              <a:ext uri="{FF2B5EF4-FFF2-40B4-BE49-F238E27FC236}">
                <a16:creationId xmlns:a16="http://schemas.microsoft.com/office/drawing/2014/main" id="{A4B17F2E-B762-4F0A-9BB0-691F599C099D}"/>
              </a:ext>
            </a:extLst>
          </p:cNvPr>
          <p:cNvSpPr/>
          <p:nvPr/>
        </p:nvSpPr>
        <p:spPr>
          <a:xfrm>
            <a:off x="964745" y="1070182"/>
            <a:ext cx="1266825" cy="227025"/>
          </a:xfrm>
          <a:prstGeom prst="rect">
            <a:avLst/>
          </a:prstGeom>
          <a:solidFill>
            <a:srgbClr val="003E8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sz="1600" b="1" dirty="0"/>
              <a:t>贪心搜索</a:t>
            </a:r>
          </a:p>
        </p:txBody>
      </p:sp>
      <p:sp>
        <p:nvSpPr>
          <p:cNvPr id="6" name="文本框 5">
            <a:extLst>
              <a:ext uri="{FF2B5EF4-FFF2-40B4-BE49-F238E27FC236}">
                <a16:creationId xmlns:a16="http://schemas.microsoft.com/office/drawing/2014/main" id="{FF75184F-BBBA-4443-8076-46808EA58E49}"/>
              </a:ext>
            </a:extLst>
          </p:cNvPr>
          <p:cNvSpPr txBox="1"/>
          <p:nvPr/>
        </p:nvSpPr>
        <p:spPr>
          <a:xfrm>
            <a:off x="1197428" y="1719943"/>
            <a:ext cx="6473247" cy="1200329"/>
          </a:xfrm>
          <a:prstGeom prst="rect">
            <a:avLst/>
          </a:prstGeom>
          <a:noFill/>
        </p:spPr>
        <p:txBody>
          <a:bodyPr wrap="none" rtlCol="0">
            <a:spAutoFit/>
          </a:bodyPr>
          <a:lstStyle/>
          <a:p>
            <a:r>
              <a:rPr lang="en-US" altLang="zh-CN" dirty="0"/>
              <a:t>x </a:t>
            </a:r>
            <a:r>
              <a:rPr lang="zh-CN" altLang="en-US" dirty="0"/>
              <a:t>表示在这层早退出点提前退出的容易程度 （</a:t>
            </a:r>
            <a:r>
              <a:rPr lang="en-US" altLang="zh-CN" dirty="0"/>
              <a:t>0 &lt;=  x &lt;= 1</a:t>
            </a:r>
            <a:r>
              <a:rPr lang="zh-CN" altLang="en-US" dirty="0"/>
              <a:t>）</a:t>
            </a:r>
            <a:endParaRPr lang="en-US" altLang="zh-CN" dirty="0"/>
          </a:p>
          <a:p>
            <a:endParaRPr lang="en-US" altLang="zh-CN" dirty="0"/>
          </a:p>
          <a:p>
            <a:r>
              <a:rPr lang="en-US" altLang="zh-CN" dirty="0"/>
              <a:t>x</a:t>
            </a:r>
            <a:r>
              <a:rPr lang="zh-CN" altLang="en-US" dirty="0"/>
              <a:t> </a:t>
            </a:r>
            <a:r>
              <a:rPr lang="en-US" altLang="zh-CN" dirty="0"/>
              <a:t>=</a:t>
            </a:r>
            <a:r>
              <a:rPr lang="zh-CN" altLang="en-US" dirty="0"/>
              <a:t> </a:t>
            </a:r>
            <a:r>
              <a:rPr lang="en-US" altLang="zh-CN" dirty="0"/>
              <a:t>0</a:t>
            </a:r>
            <a:r>
              <a:rPr lang="zh-CN" altLang="en-US" dirty="0"/>
              <a:t> ，即这层不会提前退出</a:t>
            </a:r>
            <a:endParaRPr lang="en-US" altLang="zh-CN" dirty="0"/>
          </a:p>
          <a:p>
            <a:endParaRPr lang="en-US" altLang="zh-CN" dirty="0"/>
          </a:p>
        </p:txBody>
      </p:sp>
      <p:pic>
        <p:nvPicPr>
          <p:cNvPr id="8" name="图片 7">
            <a:extLst>
              <a:ext uri="{FF2B5EF4-FFF2-40B4-BE49-F238E27FC236}">
                <a16:creationId xmlns:a16="http://schemas.microsoft.com/office/drawing/2014/main" id="{92DD63D6-405C-4057-A415-82E92BAA83DC}"/>
              </a:ext>
            </a:extLst>
          </p:cNvPr>
          <p:cNvPicPr>
            <a:picLocks noChangeAspect="1"/>
          </p:cNvPicPr>
          <p:nvPr/>
        </p:nvPicPr>
        <p:blipFill rotWithShape="1">
          <a:blip r:embed="rId3"/>
          <a:srcRect l="23214" r="17602"/>
          <a:stretch/>
        </p:blipFill>
        <p:spPr>
          <a:xfrm>
            <a:off x="555171" y="1375682"/>
            <a:ext cx="315686" cy="1847850"/>
          </a:xfrm>
          <a:prstGeom prst="rect">
            <a:avLst/>
          </a:prstGeom>
        </p:spPr>
      </p:pic>
      <p:sp>
        <p:nvSpPr>
          <p:cNvPr id="9" name="文本框 8">
            <a:extLst>
              <a:ext uri="{FF2B5EF4-FFF2-40B4-BE49-F238E27FC236}">
                <a16:creationId xmlns:a16="http://schemas.microsoft.com/office/drawing/2014/main" id="{C530E780-58A3-4481-9F6C-B2961AA24C79}"/>
              </a:ext>
            </a:extLst>
          </p:cNvPr>
          <p:cNvSpPr txBox="1"/>
          <p:nvPr/>
        </p:nvSpPr>
        <p:spPr>
          <a:xfrm>
            <a:off x="1289685" y="3343148"/>
            <a:ext cx="1107996" cy="369332"/>
          </a:xfrm>
          <a:prstGeom prst="rect">
            <a:avLst/>
          </a:prstGeom>
          <a:noFill/>
        </p:spPr>
        <p:txBody>
          <a:bodyPr wrap="none" rtlCol="0">
            <a:spAutoFit/>
          </a:bodyPr>
          <a:lstStyle/>
          <a:p>
            <a:r>
              <a:rPr lang="zh-CN" altLang="en-US" dirty="0">
                <a:solidFill>
                  <a:srgbClr val="0093C9"/>
                </a:solidFill>
              </a:rPr>
              <a:t>爬山算法</a:t>
            </a:r>
          </a:p>
        </p:txBody>
      </p:sp>
      <p:sp>
        <p:nvSpPr>
          <p:cNvPr id="10" name="文本框 9">
            <a:extLst>
              <a:ext uri="{FF2B5EF4-FFF2-40B4-BE49-F238E27FC236}">
                <a16:creationId xmlns:a16="http://schemas.microsoft.com/office/drawing/2014/main" id="{14023D86-B224-444D-A1AC-BD6924FF495C}"/>
              </a:ext>
            </a:extLst>
          </p:cNvPr>
          <p:cNvSpPr txBox="1"/>
          <p:nvPr/>
        </p:nvSpPr>
        <p:spPr>
          <a:xfrm>
            <a:off x="3061063" y="3112316"/>
            <a:ext cx="6810375" cy="1754326"/>
          </a:xfrm>
          <a:prstGeom prst="rect">
            <a:avLst/>
          </a:prstGeom>
          <a:noFill/>
        </p:spPr>
        <p:txBody>
          <a:bodyPr wrap="square" rtlCol="0">
            <a:spAutoFit/>
          </a:bodyPr>
          <a:lstStyle/>
          <a:p>
            <a:r>
              <a:rPr lang="zh-CN" altLang="en-US" dirty="0"/>
              <a:t>步长 </a:t>
            </a:r>
            <a:r>
              <a:rPr lang="en-US" altLang="zh-CN" dirty="0" err="1"/>
              <a:t>len</a:t>
            </a:r>
            <a:r>
              <a:rPr lang="zh-CN" altLang="en-US" dirty="0"/>
              <a:t> </a:t>
            </a:r>
            <a:r>
              <a:rPr lang="en-US" altLang="zh-CN" dirty="0"/>
              <a:t>=</a:t>
            </a:r>
            <a:r>
              <a:rPr lang="zh-CN" altLang="en-US" dirty="0"/>
              <a:t>  </a:t>
            </a:r>
            <a:r>
              <a:rPr lang="en-US" altLang="zh-CN" dirty="0"/>
              <a:t>0.1,  time(x)</a:t>
            </a:r>
            <a:r>
              <a:rPr lang="zh-CN" altLang="en-US" dirty="0"/>
              <a:t>表示</a:t>
            </a:r>
            <a:r>
              <a:rPr lang="en-US" altLang="zh-CN" dirty="0"/>
              <a:t>x</a:t>
            </a:r>
            <a:r>
              <a:rPr lang="zh-CN" altLang="en-US" dirty="0"/>
              <a:t>下的时延</a:t>
            </a:r>
            <a:endParaRPr lang="en-US" altLang="zh-CN" dirty="0"/>
          </a:p>
          <a:p>
            <a:r>
              <a:rPr lang="zh-CN" altLang="en-US" dirty="0"/>
              <a:t>如果 </a:t>
            </a:r>
            <a:r>
              <a:rPr lang="en-US" altLang="zh-CN" dirty="0"/>
              <a:t>time(x + </a:t>
            </a:r>
            <a:r>
              <a:rPr lang="en-US" altLang="zh-CN" dirty="0" err="1"/>
              <a:t>len</a:t>
            </a:r>
            <a:r>
              <a:rPr lang="en-US" altLang="zh-CN" dirty="0"/>
              <a:t>) &lt; </a:t>
            </a:r>
            <a:r>
              <a:rPr lang="zh-CN" altLang="en-US" dirty="0"/>
              <a:t>最大时延 ， </a:t>
            </a:r>
            <a:r>
              <a:rPr lang="en-US" altLang="zh-CN" dirty="0" err="1"/>
              <a:t>len</a:t>
            </a:r>
            <a:r>
              <a:rPr lang="en-US" altLang="zh-CN" dirty="0"/>
              <a:t> = 0.2</a:t>
            </a:r>
            <a:r>
              <a:rPr lang="zh-CN" altLang="en-US" dirty="0"/>
              <a:t>、</a:t>
            </a:r>
            <a:r>
              <a:rPr lang="en-US" altLang="zh-CN" dirty="0"/>
              <a:t>0.4</a:t>
            </a:r>
            <a:r>
              <a:rPr lang="zh-CN" altLang="en-US" dirty="0"/>
              <a:t> </a:t>
            </a:r>
            <a:r>
              <a:rPr lang="en-US" altLang="zh-CN" dirty="0"/>
              <a:t>……</a:t>
            </a:r>
          </a:p>
          <a:p>
            <a:r>
              <a:rPr lang="zh-CN" altLang="en-US" dirty="0"/>
              <a:t>否则 </a:t>
            </a:r>
            <a:r>
              <a:rPr lang="en-US" altLang="zh-CN" dirty="0"/>
              <a:t>, </a:t>
            </a:r>
            <a:r>
              <a:rPr lang="en-US" altLang="zh-CN" dirty="0" err="1"/>
              <a:t>len</a:t>
            </a:r>
            <a:r>
              <a:rPr lang="en-US" altLang="zh-CN" dirty="0"/>
              <a:t> = 0 .1</a:t>
            </a:r>
            <a:r>
              <a:rPr lang="zh-CN" altLang="en-US" dirty="0"/>
              <a:t>、</a:t>
            </a:r>
            <a:r>
              <a:rPr lang="en-US" altLang="zh-CN" dirty="0"/>
              <a:t>0.05</a:t>
            </a:r>
            <a:r>
              <a:rPr lang="zh-CN" altLang="en-US" dirty="0"/>
              <a:t>、</a:t>
            </a:r>
            <a:r>
              <a:rPr lang="en-US" altLang="zh-CN" dirty="0"/>
              <a:t>0.025……</a:t>
            </a:r>
          </a:p>
          <a:p>
            <a:endParaRPr lang="en-US" altLang="zh-CN" dirty="0"/>
          </a:p>
          <a:p>
            <a:endParaRPr lang="en-US" altLang="zh-CN" dirty="0"/>
          </a:p>
          <a:p>
            <a:endParaRPr lang="zh-CN" altLang="en-US" dirty="0"/>
          </a:p>
        </p:txBody>
      </p:sp>
      <p:sp>
        <p:nvSpPr>
          <p:cNvPr id="11" name="文本框 10">
            <a:extLst>
              <a:ext uri="{FF2B5EF4-FFF2-40B4-BE49-F238E27FC236}">
                <a16:creationId xmlns:a16="http://schemas.microsoft.com/office/drawing/2014/main" id="{DE3F631B-1182-4778-861B-CE2DD2592551}"/>
              </a:ext>
            </a:extLst>
          </p:cNvPr>
          <p:cNvSpPr txBox="1"/>
          <p:nvPr/>
        </p:nvSpPr>
        <p:spPr>
          <a:xfrm>
            <a:off x="555171" y="4135356"/>
            <a:ext cx="11255829" cy="1477328"/>
          </a:xfrm>
          <a:prstGeom prst="rect">
            <a:avLst/>
          </a:prstGeom>
          <a:noFill/>
        </p:spPr>
        <p:txBody>
          <a:bodyPr wrap="square" rtlCol="0">
            <a:spAutoFit/>
          </a:bodyPr>
          <a:lstStyle/>
          <a:p>
            <a:r>
              <a:rPr lang="en-US" altLang="zh-CN" dirty="0"/>
              <a:t>1. </a:t>
            </a:r>
            <a:r>
              <a:rPr lang="zh-CN" altLang="en-US" dirty="0"/>
              <a:t>每轮评估：每一轮中，</a:t>
            </a:r>
            <a:r>
              <a:rPr lang="en-US" altLang="zh-CN" dirty="0" err="1"/>
              <a:t>Apparate</a:t>
            </a:r>
            <a:r>
              <a:rPr lang="en-US" altLang="zh-CN" dirty="0"/>
              <a:t> </a:t>
            </a:r>
            <a:r>
              <a:rPr lang="zh-CN" altLang="en-US" dirty="0"/>
              <a:t>会尝试增加每个 </a:t>
            </a:r>
            <a:r>
              <a:rPr lang="en-US" altLang="zh-CN" dirty="0"/>
              <a:t>ramp </a:t>
            </a:r>
            <a:r>
              <a:rPr lang="zh-CN" altLang="en-US" dirty="0"/>
              <a:t>的阈值，</a:t>
            </a:r>
            <a:r>
              <a:rPr lang="zh-CN" altLang="en-US" dirty="0">
                <a:solidFill>
                  <a:srgbClr val="FF0000"/>
                </a:solidFill>
              </a:rPr>
              <a:t>逐一评估</a:t>
            </a:r>
            <a:r>
              <a:rPr lang="zh-CN" altLang="en-US" dirty="0"/>
              <a:t>它们的延迟节省和准确性变化。</a:t>
            </a:r>
            <a:endParaRPr lang="en-US" altLang="zh-CN" dirty="0"/>
          </a:p>
          <a:p>
            <a:r>
              <a:rPr lang="en-US" altLang="zh-CN" dirty="0"/>
              <a:t>2. </a:t>
            </a:r>
            <a:r>
              <a:rPr lang="zh-CN" altLang="en-US" dirty="0"/>
              <a:t>选择最佳调整：在这一轮中，</a:t>
            </a:r>
            <a:r>
              <a:rPr lang="en-US" altLang="zh-CN" dirty="0" err="1"/>
              <a:t>Apparate</a:t>
            </a:r>
            <a:r>
              <a:rPr lang="en-US" altLang="zh-CN" dirty="0"/>
              <a:t> </a:t>
            </a:r>
            <a:r>
              <a:rPr lang="zh-CN" altLang="en-US" dirty="0">
                <a:solidFill>
                  <a:srgbClr val="FF0000"/>
                </a:solidFill>
              </a:rPr>
              <a:t>选择效果最好的 </a:t>
            </a:r>
            <a:r>
              <a:rPr lang="en-US" altLang="zh-CN" dirty="0">
                <a:solidFill>
                  <a:srgbClr val="FF0000"/>
                </a:solidFill>
              </a:rPr>
              <a:t>ramp </a:t>
            </a:r>
            <a:r>
              <a:rPr lang="zh-CN" altLang="en-US" dirty="0">
                <a:solidFill>
                  <a:srgbClr val="FF0000"/>
                </a:solidFill>
              </a:rPr>
              <a:t>进行实际阈值的更新</a:t>
            </a:r>
            <a:r>
              <a:rPr lang="zh-CN" altLang="en-US" dirty="0"/>
              <a:t>。</a:t>
            </a:r>
            <a:endParaRPr lang="en-US" altLang="zh-CN" dirty="0"/>
          </a:p>
          <a:p>
            <a:r>
              <a:rPr lang="en-US" altLang="zh-CN" dirty="0"/>
              <a:t>    </a:t>
            </a:r>
            <a:r>
              <a:rPr lang="zh-CN" altLang="en-US" dirty="0"/>
              <a:t>所谓效果最好：带来最大延迟节省且不会导致准确性违反</a:t>
            </a:r>
            <a:endParaRPr lang="en-US" altLang="zh-CN" dirty="0"/>
          </a:p>
          <a:p>
            <a:r>
              <a:rPr lang="en-US" altLang="zh-CN" dirty="0"/>
              <a:t>3. </a:t>
            </a:r>
            <a:r>
              <a:rPr lang="zh-CN" altLang="en-US" dirty="0"/>
              <a:t>下一轮探索：然后进入下一轮，继续对所有 </a:t>
            </a:r>
            <a:r>
              <a:rPr lang="en-US" altLang="zh-CN" dirty="0"/>
              <a:t>ramp </a:t>
            </a:r>
            <a:r>
              <a:rPr lang="zh-CN" altLang="en-US" dirty="0"/>
              <a:t>进行评估，</a:t>
            </a:r>
            <a:r>
              <a:rPr lang="zh-CN" altLang="en-US" dirty="0">
                <a:solidFill>
                  <a:srgbClr val="FF0000"/>
                </a:solidFill>
              </a:rPr>
              <a:t>选择下一个</a:t>
            </a:r>
            <a:r>
              <a:rPr lang="zh-CN" altLang="en-US" dirty="0"/>
              <a:t>可以带来最大延迟节省且符合准确性要求的 </a:t>
            </a:r>
            <a:r>
              <a:rPr lang="en-US" altLang="zh-CN" dirty="0"/>
              <a:t>ramp </a:t>
            </a:r>
            <a:r>
              <a:rPr lang="zh-CN" altLang="en-US" dirty="0"/>
              <a:t>进行调整。</a:t>
            </a:r>
          </a:p>
        </p:txBody>
      </p:sp>
      <p:pic>
        <p:nvPicPr>
          <p:cNvPr id="12" name="图形 11" descr="数学 纯色填充">
            <a:extLst>
              <a:ext uri="{FF2B5EF4-FFF2-40B4-BE49-F238E27FC236}">
                <a16:creationId xmlns:a16="http://schemas.microsoft.com/office/drawing/2014/main" id="{289982D9-1AAE-42FB-AF13-7B96C057D19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flipH="1">
            <a:off x="1289685" y="5681159"/>
            <a:ext cx="420464" cy="420464"/>
          </a:xfrm>
          <a:prstGeom prst="rect">
            <a:avLst/>
          </a:prstGeom>
        </p:spPr>
      </p:pic>
      <p:pic>
        <p:nvPicPr>
          <p:cNvPr id="13" name="图形 12" descr="数学 纯色填充">
            <a:extLst>
              <a:ext uri="{FF2B5EF4-FFF2-40B4-BE49-F238E27FC236}">
                <a16:creationId xmlns:a16="http://schemas.microsoft.com/office/drawing/2014/main" id="{C1894945-86A9-4EE8-B8D8-8D311F30603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flipH="1">
            <a:off x="2052432" y="5681159"/>
            <a:ext cx="420464" cy="420464"/>
          </a:xfrm>
          <a:prstGeom prst="rect">
            <a:avLst/>
          </a:prstGeom>
        </p:spPr>
      </p:pic>
      <p:pic>
        <p:nvPicPr>
          <p:cNvPr id="14" name="图形 13" descr="数学 纯色填充">
            <a:extLst>
              <a:ext uri="{FF2B5EF4-FFF2-40B4-BE49-F238E27FC236}">
                <a16:creationId xmlns:a16="http://schemas.microsoft.com/office/drawing/2014/main" id="{6171C35F-9FAD-4CE8-BC60-65C99F24F950}"/>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flipH="1">
            <a:off x="2959758" y="5689269"/>
            <a:ext cx="420464" cy="420464"/>
          </a:xfrm>
          <a:prstGeom prst="rect">
            <a:avLst/>
          </a:prstGeom>
        </p:spPr>
      </p:pic>
      <p:pic>
        <p:nvPicPr>
          <p:cNvPr id="15" name="图形 14" descr="数学 纯色填充">
            <a:extLst>
              <a:ext uri="{FF2B5EF4-FFF2-40B4-BE49-F238E27FC236}">
                <a16:creationId xmlns:a16="http://schemas.microsoft.com/office/drawing/2014/main" id="{884EB5BA-5EC5-4014-8B42-2D57819CFBE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flipH="1">
            <a:off x="3844251" y="5670005"/>
            <a:ext cx="420464" cy="420464"/>
          </a:xfrm>
          <a:prstGeom prst="rect">
            <a:avLst/>
          </a:prstGeom>
        </p:spPr>
      </p:pic>
      <p:pic>
        <p:nvPicPr>
          <p:cNvPr id="16" name="图形 15" descr="数学 纯色填充">
            <a:extLst>
              <a:ext uri="{FF2B5EF4-FFF2-40B4-BE49-F238E27FC236}">
                <a16:creationId xmlns:a16="http://schemas.microsoft.com/office/drawing/2014/main" id="{88CFDAD2-54DC-416F-8487-432920427F2B}"/>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flipH="1">
            <a:off x="4606998" y="5679450"/>
            <a:ext cx="420464" cy="420464"/>
          </a:xfrm>
          <a:prstGeom prst="rect">
            <a:avLst/>
          </a:prstGeom>
        </p:spPr>
      </p:pic>
      <p:sp>
        <p:nvSpPr>
          <p:cNvPr id="17" name="文本框 16">
            <a:extLst>
              <a:ext uri="{FF2B5EF4-FFF2-40B4-BE49-F238E27FC236}">
                <a16:creationId xmlns:a16="http://schemas.microsoft.com/office/drawing/2014/main" id="{07B92027-B335-479D-ACA0-21EE6308C80F}"/>
              </a:ext>
            </a:extLst>
          </p:cNvPr>
          <p:cNvSpPr txBox="1"/>
          <p:nvPr/>
        </p:nvSpPr>
        <p:spPr>
          <a:xfrm>
            <a:off x="1048799" y="6105412"/>
            <a:ext cx="882999" cy="276999"/>
          </a:xfrm>
          <a:prstGeom prst="rect">
            <a:avLst/>
          </a:prstGeom>
          <a:noFill/>
        </p:spPr>
        <p:txBody>
          <a:bodyPr wrap="none" rtlCol="0">
            <a:spAutoFit/>
          </a:bodyPr>
          <a:lstStyle/>
          <a:p>
            <a:r>
              <a:rPr lang="en-US" altLang="zh-CN" sz="1200" dirty="0"/>
              <a:t>threshold</a:t>
            </a:r>
            <a:endParaRPr lang="zh-CN" altLang="en-US" sz="1200" dirty="0"/>
          </a:p>
        </p:txBody>
      </p:sp>
      <p:sp>
        <p:nvSpPr>
          <p:cNvPr id="18" name="文本框 17">
            <a:extLst>
              <a:ext uri="{FF2B5EF4-FFF2-40B4-BE49-F238E27FC236}">
                <a16:creationId xmlns:a16="http://schemas.microsoft.com/office/drawing/2014/main" id="{FE91158B-B838-4CE4-A63B-3E98E36CC8FA}"/>
              </a:ext>
            </a:extLst>
          </p:cNvPr>
          <p:cNvSpPr txBox="1"/>
          <p:nvPr/>
        </p:nvSpPr>
        <p:spPr>
          <a:xfrm>
            <a:off x="1873134" y="6119312"/>
            <a:ext cx="882999" cy="276999"/>
          </a:xfrm>
          <a:prstGeom prst="rect">
            <a:avLst/>
          </a:prstGeom>
          <a:noFill/>
        </p:spPr>
        <p:txBody>
          <a:bodyPr wrap="none" rtlCol="0">
            <a:spAutoFit/>
          </a:bodyPr>
          <a:lstStyle/>
          <a:p>
            <a:r>
              <a:rPr lang="en-US" altLang="zh-CN" sz="1200" dirty="0"/>
              <a:t>threshold</a:t>
            </a:r>
            <a:endParaRPr lang="zh-CN" altLang="en-US" sz="1200" dirty="0"/>
          </a:p>
        </p:txBody>
      </p:sp>
      <p:sp>
        <p:nvSpPr>
          <p:cNvPr id="20" name="文本框 19">
            <a:extLst>
              <a:ext uri="{FF2B5EF4-FFF2-40B4-BE49-F238E27FC236}">
                <a16:creationId xmlns:a16="http://schemas.microsoft.com/office/drawing/2014/main" id="{B2596EF7-F0BE-4583-A4E6-CE1DBF66064F}"/>
              </a:ext>
            </a:extLst>
          </p:cNvPr>
          <p:cNvSpPr txBox="1"/>
          <p:nvPr/>
        </p:nvSpPr>
        <p:spPr>
          <a:xfrm>
            <a:off x="3603689" y="6119150"/>
            <a:ext cx="882999" cy="276999"/>
          </a:xfrm>
          <a:prstGeom prst="rect">
            <a:avLst/>
          </a:prstGeom>
          <a:noFill/>
        </p:spPr>
        <p:txBody>
          <a:bodyPr wrap="none" rtlCol="0">
            <a:spAutoFit/>
          </a:bodyPr>
          <a:lstStyle/>
          <a:p>
            <a:r>
              <a:rPr lang="en-US" altLang="zh-CN" sz="1200" dirty="0"/>
              <a:t>threshold</a:t>
            </a:r>
            <a:endParaRPr lang="zh-CN" altLang="en-US" sz="1200" dirty="0"/>
          </a:p>
        </p:txBody>
      </p:sp>
      <p:sp>
        <p:nvSpPr>
          <p:cNvPr id="21" name="文本框 20">
            <a:extLst>
              <a:ext uri="{FF2B5EF4-FFF2-40B4-BE49-F238E27FC236}">
                <a16:creationId xmlns:a16="http://schemas.microsoft.com/office/drawing/2014/main" id="{20DA41DF-F03A-42DD-A3A3-96F93CDCC119}"/>
              </a:ext>
            </a:extLst>
          </p:cNvPr>
          <p:cNvSpPr txBox="1"/>
          <p:nvPr/>
        </p:nvSpPr>
        <p:spPr>
          <a:xfrm>
            <a:off x="4435374" y="6147831"/>
            <a:ext cx="882999" cy="276999"/>
          </a:xfrm>
          <a:prstGeom prst="rect">
            <a:avLst/>
          </a:prstGeom>
          <a:noFill/>
        </p:spPr>
        <p:txBody>
          <a:bodyPr wrap="none" rtlCol="0">
            <a:spAutoFit/>
          </a:bodyPr>
          <a:lstStyle/>
          <a:p>
            <a:r>
              <a:rPr lang="en-US" altLang="zh-CN" sz="1200" dirty="0"/>
              <a:t>threshold</a:t>
            </a:r>
            <a:endParaRPr lang="zh-CN" altLang="en-US" sz="1200" dirty="0"/>
          </a:p>
        </p:txBody>
      </p:sp>
      <p:sp>
        <p:nvSpPr>
          <p:cNvPr id="22" name="文本框 21">
            <a:extLst>
              <a:ext uri="{FF2B5EF4-FFF2-40B4-BE49-F238E27FC236}">
                <a16:creationId xmlns:a16="http://schemas.microsoft.com/office/drawing/2014/main" id="{551C3D3B-0C28-4A3F-AA94-7FCDBECD007D}"/>
              </a:ext>
            </a:extLst>
          </p:cNvPr>
          <p:cNvSpPr txBox="1"/>
          <p:nvPr/>
        </p:nvSpPr>
        <p:spPr>
          <a:xfrm>
            <a:off x="2707335" y="6127422"/>
            <a:ext cx="882999" cy="276999"/>
          </a:xfrm>
          <a:prstGeom prst="rect">
            <a:avLst/>
          </a:prstGeom>
          <a:noFill/>
        </p:spPr>
        <p:txBody>
          <a:bodyPr wrap="none" rtlCol="0">
            <a:spAutoFit/>
          </a:bodyPr>
          <a:lstStyle/>
          <a:p>
            <a:r>
              <a:rPr lang="en-US" altLang="zh-CN" sz="1200" dirty="0"/>
              <a:t>threshold</a:t>
            </a:r>
            <a:endParaRPr lang="zh-CN" altLang="en-US" sz="1200" dirty="0"/>
          </a:p>
        </p:txBody>
      </p:sp>
      <p:sp>
        <p:nvSpPr>
          <p:cNvPr id="23" name="文本框 22">
            <a:extLst>
              <a:ext uri="{FF2B5EF4-FFF2-40B4-BE49-F238E27FC236}">
                <a16:creationId xmlns:a16="http://schemas.microsoft.com/office/drawing/2014/main" id="{A61AE548-8A45-467D-9732-0C4C8E1486E6}"/>
              </a:ext>
            </a:extLst>
          </p:cNvPr>
          <p:cNvSpPr txBox="1"/>
          <p:nvPr/>
        </p:nvSpPr>
        <p:spPr>
          <a:xfrm>
            <a:off x="5834042" y="5428017"/>
            <a:ext cx="5955476" cy="923330"/>
          </a:xfrm>
          <a:prstGeom prst="rect">
            <a:avLst/>
          </a:prstGeom>
          <a:noFill/>
        </p:spPr>
        <p:txBody>
          <a:bodyPr wrap="none" rtlCol="0">
            <a:spAutoFit/>
          </a:bodyPr>
          <a:lstStyle/>
          <a:p>
            <a:r>
              <a:rPr lang="zh-CN" altLang="en-US" dirty="0"/>
              <a:t>评估时延节省：运行推理任务，记录新配置下所需的时间</a:t>
            </a:r>
            <a:endParaRPr lang="en-US" altLang="zh-CN" dirty="0"/>
          </a:p>
          <a:p>
            <a:r>
              <a:rPr lang="zh-CN" altLang="en-US" dirty="0"/>
              <a:t>与基线延迟进行比较</a:t>
            </a:r>
            <a:endParaRPr lang="en-US" altLang="zh-CN" dirty="0"/>
          </a:p>
          <a:p>
            <a:r>
              <a:rPr lang="zh-CN" altLang="en-US" dirty="0"/>
              <a:t>评估准确性变化： 与完整模型进行对比</a:t>
            </a:r>
          </a:p>
        </p:txBody>
      </p:sp>
    </p:spTree>
    <p:extLst>
      <p:ext uri="{BB962C8B-B14F-4D97-AF65-F5344CB8AC3E}">
        <p14:creationId xmlns:p14="http://schemas.microsoft.com/office/powerpoint/2010/main" val="24612263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4"/>
          </p:nvPr>
        </p:nvSpPr>
        <p:spPr/>
        <p:txBody>
          <a:bodyPr/>
          <a:lstStyle/>
          <a:p>
            <a:fld id="{32CC1993-4A58-5441-BC2A-C02768F05C35}" type="slidenum">
              <a:rPr kumimoji="1" lang="zh-CN" altLang="en-US" smtClean="0"/>
              <a:t>22</a:t>
            </a:fld>
            <a:endParaRPr kumimoji="1" lang="zh-CN" altLang="en-US" dirty="0"/>
          </a:p>
        </p:txBody>
      </p:sp>
      <p:sp>
        <p:nvSpPr>
          <p:cNvPr id="5" name="Title 1"/>
          <p:cNvSpPr>
            <a:spLocks noGrp="1"/>
          </p:cNvSpPr>
          <p:nvPr>
            <p:ph type="title"/>
          </p:nvPr>
        </p:nvSpPr>
        <p:spPr>
          <a:xfrm>
            <a:off x="355600" y="18511"/>
            <a:ext cx="11836400" cy="909224"/>
          </a:xfrm>
        </p:spPr>
        <p:txBody>
          <a:bodyPr>
            <a:normAutofit/>
          </a:bodyPr>
          <a:lstStyle/>
          <a:p>
            <a:r>
              <a:rPr lang="zh-CN" altLang="en-US" b="1" dirty="0">
                <a:latin typeface="Calibri" panose="020F0502020204030204" pitchFamily="34" charset="0"/>
                <a:cs typeface="Calibri" panose="020F0502020204030204" pitchFamily="34" charset="0"/>
              </a:rPr>
              <a:t>方法设计</a:t>
            </a:r>
          </a:p>
        </p:txBody>
      </p:sp>
      <p:sp>
        <p:nvSpPr>
          <p:cNvPr id="9" name="矩形 8">
            <a:extLst>
              <a:ext uri="{FF2B5EF4-FFF2-40B4-BE49-F238E27FC236}">
                <a16:creationId xmlns:a16="http://schemas.microsoft.com/office/drawing/2014/main" id="{4B724C8C-CF06-4D0C-9B51-7E4A71D48A81}"/>
              </a:ext>
            </a:extLst>
          </p:cNvPr>
          <p:cNvSpPr/>
          <p:nvPr/>
        </p:nvSpPr>
        <p:spPr>
          <a:xfrm>
            <a:off x="624198" y="1115592"/>
            <a:ext cx="1543735" cy="227025"/>
          </a:xfrm>
          <a:prstGeom prst="rect">
            <a:avLst/>
          </a:prstGeom>
          <a:solidFill>
            <a:srgbClr val="003E8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1600" b="1" dirty="0"/>
              <a:t>3.</a:t>
            </a:r>
            <a:r>
              <a:rPr lang="zh-CN" altLang="en-US" sz="1600" b="1" dirty="0"/>
              <a:t>调整</a:t>
            </a:r>
            <a:r>
              <a:rPr lang="en-US" altLang="zh-CN" sz="1600" b="1" dirty="0"/>
              <a:t>Ramp</a:t>
            </a:r>
            <a:endParaRPr lang="zh-CN" altLang="en-US" sz="1600" b="1" dirty="0"/>
          </a:p>
        </p:txBody>
      </p:sp>
      <p:pic>
        <p:nvPicPr>
          <p:cNvPr id="11" name="图片 10">
            <a:extLst>
              <a:ext uri="{FF2B5EF4-FFF2-40B4-BE49-F238E27FC236}">
                <a16:creationId xmlns:a16="http://schemas.microsoft.com/office/drawing/2014/main" id="{A9E53D76-E62E-44EA-850B-B3B1A9DC10F0}"/>
              </a:ext>
            </a:extLst>
          </p:cNvPr>
          <p:cNvPicPr>
            <a:picLocks noChangeAspect="1"/>
          </p:cNvPicPr>
          <p:nvPr/>
        </p:nvPicPr>
        <p:blipFill>
          <a:blip r:embed="rId3"/>
          <a:stretch>
            <a:fillRect/>
          </a:stretch>
        </p:blipFill>
        <p:spPr>
          <a:xfrm>
            <a:off x="246188" y="1590675"/>
            <a:ext cx="4842534" cy="3012661"/>
          </a:xfrm>
          <a:prstGeom prst="rect">
            <a:avLst/>
          </a:prstGeom>
        </p:spPr>
      </p:pic>
      <p:sp>
        <p:nvSpPr>
          <p:cNvPr id="6" name="文本框 5">
            <a:extLst>
              <a:ext uri="{FF2B5EF4-FFF2-40B4-BE49-F238E27FC236}">
                <a16:creationId xmlns:a16="http://schemas.microsoft.com/office/drawing/2014/main" id="{BD6F1B84-4D9C-4A4A-ADEB-F97A97C25DCF}"/>
              </a:ext>
            </a:extLst>
          </p:cNvPr>
          <p:cNvSpPr txBox="1"/>
          <p:nvPr/>
        </p:nvSpPr>
        <p:spPr>
          <a:xfrm>
            <a:off x="5479248" y="1786813"/>
            <a:ext cx="6788952" cy="2585323"/>
          </a:xfrm>
          <a:prstGeom prst="rect">
            <a:avLst/>
          </a:prstGeom>
          <a:noFill/>
        </p:spPr>
        <p:txBody>
          <a:bodyPr wrap="square" rtlCol="0">
            <a:spAutoFit/>
          </a:bodyPr>
          <a:lstStyle/>
          <a:p>
            <a:r>
              <a:rPr lang="zh-CN" altLang="en-US" dirty="0"/>
              <a:t>每</a:t>
            </a:r>
            <a:r>
              <a:rPr lang="en-US" altLang="zh-CN" dirty="0"/>
              <a:t>128</a:t>
            </a:r>
            <a:r>
              <a:rPr lang="zh-CN" altLang="en-US" dirty="0"/>
              <a:t>个采样点进行一次调整</a:t>
            </a:r>
            <a:endParaRPr lang="en-US" altLang="zh-CN" dirty="0"/>
          </a:p>
          <a:p>
            <a:endParaRPr lang="en-US" altLang="zh-CN" dirty="0"/>
          </a:p>
          <a:p>
            <a:r>
              <a:rPr lang="zh-CN" altLang="en-US" dirty="0"/>
              <a:t>在每一轮迭代中，</a:t>
            </a:r>
            <a:r>
              <a:rPr lang="en-US" altLang="zh-CN" dirty="0"/>
              <a:t>Apparate</a:t>
            </a:r>
            <a:r>
              <a:rPr lang="zh-CN" altLang="en-US" dirty="0"/>
              <a:t>的控制器都会为</a:t>
            </a:r>
            <a:r>
              <a:rPr lang="zh-CN" altLang="en-US" dirty="0">
                <a:solidFill>
                  <a:srgbClr val="FF0000"/>
                </a:solidFill>
              </a:rPr>
              <a:t>每个激活的</a:t>
            </a:r>
            <a:r>
              <a:rPr lang="en-US" altLang="zh-CN" dirty="0">
                <a:solidFill>
                  <a:srgbClr val="FF0000"/>
                </a:solidFill>
              </a:rPr>
              <a:t>Ramp</a:t>
            </a:r>
            <a:r>
              <a:rPr lang="zh-CN" altLang="en-US" dirty="0"/>
              <a:t>计算一个效用得分</a:t>
            </a:r>
            <a:r>
              <a:rPr lang="en-US" altLang="zh-CN" dirty="0"/>
              <a:t>F</a:t>
            </a:r>
          </a:p>
          <a:p>
            <a:endParaRPr lang="en-US" altLang="zh-CN" dirty="0"/>
          </a:p>
          <a:p>
            <a:endParaRPr lang="en-US" altLang="zh-CN" dirty="0"/>
          </a:p>
          <a:p>
            <a:r>
              <a:rPr lang="en-US" altLang="zh-CN" dirty="0"/>
              <a:t>       </a:t>
            </a:r>
            <a:r>
              <a:rPr lang="zh-CN" altLang="en-US" dirty="0"/>
              <a:t>通过这种计算方式，</a:t>
            </a:r>
            <a:r>
              <a:rPr lang="en-US" altLang="zh-CN" dirty="0"/>
              <a:t>Apparate</a:t>
            </a:r>
            <a:r>
              <a:rPr lang="zh-CN" altLang="en-US" dirty="0"/>
              <a:t>可以评估每个</a:t>
            </a:r>
            <a:r>
              <a:rPr lang="en-US" altLang="zh-CN" dirty="0"/>
              <a:t>Ramp</a:t>
            </a:r>
            <a:r>
              <a:rPr lang="zh-CN" altLang="en-US" dirty="0"/>
              <a:t>的实际贡献，确保在权衡节省的延迟和增加的延迟开销后，优先选择对整体延迟改善效果最大的</a:t>
            </a:r>
            <a:r>
              <a:rPr lang="en-US" altLang="zh-CN" dirty="0"/>
              <a:t>Ramp</a:t>
            </a:r>
            <a:r>
              <a:rPr lang="zh-CN" altLang="en-US" dirty="0"/>
              <a:t>。</a:t>
            </a:r>
            <a:endParaRPr lang="en-US" altLang="zh-CN" dirty="0"/>
          </a:p>
        </p:txBody>
      </p:sp>
      <p:sp>
        <p:nvSpPr>
          <p:cNvPr id="3" name="文本框 2">
            <a:extLst>
              <a:ext uri="{FF2B5EF4-FFF2-40B4-BE49-F238E27FC236}">
                <a16:creationId xmlns:a16="http://schemas.microsoft.com/office/drawing/2014/main" id="{85FD1A3A-B898-4ABC-A04A-4CE16334CC2E}"/>
              </a:ext>
            </a:extLst>
          </p:cNvPr>
          <p:cNvSpPr txBox="1"/>
          <p:nvPr/>
        </p:nvSpPr>
        <p:spPr>
          <a:xfrm>
            <a:off x="624198" y="4837272"/>
            <a:ext cx="8929047" cy="1705403"/>
          </a:xfrm>
          <a:prstGeom prst="rect">
            <a:avLst/>
          </a:prstGeom>
          <a:noFill/>
        </p:spPr>
        <p:txBody>
          <a:bodyPr wrap="none" rtlCol="0">
            <a:spAutoFit/>
          </a:bodyPr>
          <a:lstStyle/>
          <a:p>
            <a:pPr>
              <a:lnSpc>
                <a:spcPct val="150000"/>
              </a:lnSpc>
            </a:pPr>
            <a:r>
              <a:rPr lang="en-US" altLang="zh-CN" dirty="0"/>
              <a:t>Apparate</a:t>
            </a:r>
            <a:r>
              <a:rPr lang="zh-CN" altLang="en-US" dirty="0"/>
              <a:t>将</a:t>
            </a:r>
            <a:r>
              <a:rPr lang="en-US" altLang="zh-CN" dirty="0"/>
              <a:t>Ramp</a:t>
            </a:r>
            <a:r>
              <a:rPr lang="zh-CN" altLang="en-US" dirty="0"/>
              <a:t>的效用</a:t>
            </a:r>
            <a:r>
              <a:rPr lang="en-US" altLang="zh-CN" dirty="0"/>
              <a:t>F</a:t>
            </a:r>
            <a:r>
              <a:rPr lang="zh-CN" altLang="en-US" dirty="0"/>
              <a:t>定义为</a:t>
            </a:r>
            <a:r>
              <a:rPr lang="zh-CN" altLang="en-US" b="1" dirty="0"/>
              <a:t>延迟节省 </a:t>
            </a:r>
            <a:r>
              <a:rPr lang="en-US" altLang="zh-CN" b="1" dirty="0"/>
              <a:t>- </a:t>
            </a:r>
            <a:r>
              <a:rPr lang="zh-CN" altLang="en-US" b="1" dirty="0"/>
              <a:t>延迟开销</a:t>
            </a:r>
            <a:r>
              <a:rPr lang="zh-CN" altLang="en-US" dirty="0"/>
              <a:t>，具体为：</a:t>
            </a:r>
          </a:p>
          <a:p>
            <a:pPr>
              <a:lnSpc>
                <a:spcPct val="150000"/>
              </a:lnSpc>
              <a:buFont typeface="Arial" panose="020B0604020202020204" pitchFamily="34" charset="0"/>
              <a:buChar char="•"/>
            </a:pPr>
            <a:r>
              <a:rPr lang="zh-CN" altLang="en-US" b="1" dirty="0"/>
              <a:t>延迟节省（</a:t>
            </a:r>
            <a:r>
              <a:rPr lang="en-US" altLang="zh-CN" b="1" dirty="0"/>
              <a:t>savings</a:t>
            </a:r>
            <a:r>
              <a:rPr lang="zh-CN" altLang="en-US" b="1" dirty="0"/>
              <a:t>）</a:t>
            </a:r>
            <a:r>
              <a:rPr lang="zh-CN" altLang="en-US" dirty="0"/>
              <a:t>：使用该</a:t>
            </a:r>
            <a:r>
              <a:rPr lang="en-US" altLang="zh-CN" dirty="0"/>
              <a:t>Ramp</a:t>
            </a:r>
            <a:r>
              <a:rPr lang="zh-CN" altLang="en-US" dirty="0"/>
              <a:t>的退出功能后，提前退出的输入节省的总延迟。</a:t>
            </a:r>
          </a:p>
          <a:p>
            <a:pPr>
              <a:lnSpc>
                <a:spcPct val="150000"/>
              </a:lnSpc>
              <a:buFont typeface="Arial" panose="020B0604020202020204" pitchFamily="34" charset="0"/>
              <a:buChar char="•"/>
            </a:pPr>
            <a:r>
              <a:rPr lang="zh-CN" altLang="en-US" b="1" dirty="0"/>
              <a:t>延迟开销（</a:t>
            </a:r>
            <a:r>
              <a:rPr lang="en-US" altLang="zh-CN" b="1" dirty="0"/>
              <a:t>overheads</a:t>
            </a:r>
            <a:r>
              <a:rPr lang="zh-CN" altLang="en-US" b="1" dirty="0"/>
              <a:t>）</a:t>
            </a:r>
            <a:r>
              <a:rPr lang="zh-CN" altLang="en-US" dirty="0"/>
              <a:t>：该</a:t>
            </a:r>
            <a:r>
              <a:rPr lang="en-US" altLang="zh-CN" dirty="0"/>
              <a:t>Ramp</a:t>
            </a:r>
            <a:r>
              <a:rPr lang="zh-CN" altLang="en-US" dirty="0"/>
              <a:t>对未退出输入增加的总延迟。</a:t>
            </a:r>
            <a:endParaRPr lang="en-US" altLang="zh-CN" dirty="0"/>
          </a:p>
          <a:p>
            <a:pPr>
              <a:lnSpc>
                <a:spcPct val="150000"/>
              </a:lnSpc>
            </a:pPr>
            <a:endParaRPr lang="zh-CN" alt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AD201C4E-6E9E-4B8F-8EC2-B7718194A34C}"/>
              </a:ext>
            </a:extLst>
          </p:cNvPr>
          <p:cNvSpPr>
            <a:spLocks noGrp="1"/>
          </p:cNvSpPr>
          <p:nvPr>
            <p:ph type="sldNum" sz="quarter" idx="4"/>
          </p:nvPr>
        </p:nvSpPr>
        <p:spPr/>
        <p:txBody>
          <a:bodyPr/>
          <a:lstStyle/>
          <a:p>
            <a:fld id="{32CC1993-4A58-5441-BC2A-C02768F05C35}" type="slidenum">
              <a:rPr kumimoji="1" lang="zh-CN" altLang="en-US" smtClean="0"/>
              <a:t>23</a:t>
            </a:fld>
            <a:endParaRPr kumimoji="1" lang="zh-CN" altLang="en-US" dirty="0"/>
          </a:p>
        </p:txBody>
      </p:sp>
      <p:sp>
        <p:nvSpPr>
          <p:cNvPr id="4" name="标题 3">
            <a:extLst>
              <a:ext uri="{FF2B5EF4-FFF2-40B4-BE49-F238E27FC236}">
                <a16:creationId xmlns:a16="http://schemas.microsoft.com/office/drawing/2014/main" id="{2EA576B7-2D90-42B4-9CC9-BD41D2688F45}"/>
              </a:ext>
            </a:extLst>
          </p:cNvPr>
          <p:cNvSpPr>
            <a:spLocks noGrp="1"/>
          </p:cNvSpPr>
          <p:nvPr>
            <p:ph type="title"/>
          </p:nvPr>
        </p:nvSpPr>
        <p:spPr/>
        <p:txBody>
          <a:bodyPr/>
          <a:lstStyle/>
          <a:p>
            <a:r>
              <a:rPr lang="zh-CN" altLang="en-US" b="1" dirty="0">
                <a:latin typeface="Calibri" panose="020F0502020204030204" pitchFamily="34" charset="0"/>
                <a:cs typeface="Calibri" panose="020F0502020204030204" pitchFamily="34" charset="0"/>
              </a:rPr>
              <a:t>方法设计</a:t>
            </a:r>
            <a:endParaRPr lang="zh-CN" altLang="en-US" dirty="0"/>
          </a:p>
        </p:txBody>
      </p:sp>
      <p:pic>
        <p:nvPicPr>
          <p:cNvPr id="5" name="图形 4" descr="数学 纯色填充">
            <a:extLst>
              <a:ext uri="{FF2B5EF4-FFF2-40B4-BE49-F238E27FC236}">
                <a16:creationId xmlns:a16="http://schemas.microsoft.com/office/drawing/2014/main" id="{AF3B68E0-5EBD-4642-83F4-60EA958297C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flipH="1">
            <a:off x="6011777" y="1119162"/>
            <a:ext cx="416989" cy="416989"/>
          </a:xfrm>
          <a:prstGeom prst="rect">
            <a:avLst/>
          </a:prstGeom>
        </p:spPr>
      </p:pic>
      <p:sp>
        <p:nvSpPr>
          <p:cNvPr id="6" name="文本框 5">
            <a:extLst>
              <a:ext uri="{FF2B5EF4-FFF2-40B4-BE49-F238E27FC236}">
                <a16:creationId xmlns:a16="http://schemas.microsoft.com/office/drawing/2014/main" id="{E65653A9-E251-42E3-B2A2-82F8EC45712A}"/>
              </a:ext>
            </a:extLst>
          </p:cNvPr>
          <p:cNvSpPr txBox="1"/>
          <p:nvPr/>
        </p:nvSpPr>
        <p:spPr>
          <a:xfrm>
            <a:off x="6496050" y="1142990"/>
            <a:ext cx="3962400" cy="369332"/>
          </a:xfrm>
          <a:prstGeom prst="rect">
            <a:avLst/>
          </a:prstGeom>
          <a:noFill/>
        </p:spPr>
        <p:txBody>
          <a:bodyPr wrap="square" rtlCol="0">
            <a:spAutoFit/>
          </a:bodyPr>
          <a:lstStyle/>
          <a:p>
            <a:r>
              <a:rPr lang="zh-CN" altLang="en-US" dirty="0"/>
              <a:t>效用值</a:t>
            </a:r>
            <a:r>
              <a:rPr lang="en-US" altLang="zh-CN" dirty="0"/>
              <a:t>F  </a:t>
            </a:r>
          </a:p>
        </p:txBody>
      </p:sp>
      <p:pic>
        <p:nvPicPr>
          <p:cNvPr id="7" name="图片 6">
            <a:extLst>
              <a:ext uri="{FF2B5EF4-FFF2-40B4-BE49-F238E27FC236}">
                <a16:creationId xmlns:a16="http://schemas.microsoft.com/office/drawing/2014/main" id="{F2D6654E-C095-44A6-98DB-69DEF95BDDEF}"/>
              </a:ext>
            </a:extLst>
          </p:cNvPr>
          <p:cNvPicPr>
            <a:picLocks noChangeAspect="1"/>
          </p:cNvPicPr>
          <p:nvPr/>
        </p:nvPicPr>
        <p:blipFill>
          <a:blip r:embed="rId4"/>
          <a:stretch>
            <a:fillRect/>
          </a:stretch>
        </p:blipFill>
        <p:spPr>
          <a:xfrm>
            <a:off x="247233" y="994410"/>
            <a:ext cx="4842534" cy="3012661"/>
          </a:xfrm>
          <a:prstGeom prst="rect">
            <a:avLst/>
          </a:prstGeom>
        </p:spPr>
      </p:pic>
      <p:sp>
        <p:nvSpPr>
          <p:cNvPr id="8" name="文本框 7">
            <a:extLst>
              <a:ext uri="{FF2B5EF4-FFF2-40B4-BE49-F238E27FC236}">
                <a16:creationId xmlns:a16="http://schemas.microsoft.com/office/drawing/2014/main" id="{C9149151-8C0A-4519-9E0D-EAF91F644D4F}"/>
              </a:ext>
            </a:extLst>
          </p:cNvPr>
          <p:cNvSpPr txBox="1"/>
          <p:nvPr/>
        </p:nvSpPr>
        <p:spPr>
          <a:xfrm>
            <a:off x="5658296" y="1885257"/>
            <a:ext cx="2706190" cy="646331"/>
          </a:xfrm>
          <a:prstGeom prst="rect">
            <a:avLst/>
          </a:prstGeom>
          <a:noFill/>
        </p:spPr>
        <p:txBody>
          <a:bodyPr wrap="none" rtlCol="0">
            <a:spAutoFit/>
          </a:bodyPr>
          <a:lstStyle/>
          <a:p>
            <a:r>
              <a:rPr lang="en-US" altLang="zh-CN" dirty="0"/>
              <a:t>if F  &lt; 0,  </a:t>
            </a:r>
            <a:r>
              <a:rPr lang="zh-CN" altLang="en-US" dirty="0"/>
              <a:t>进行阈值调整</a:t>
            </a:r>
            <a:endParaRPr lang="en-US" altLang="zh-CN" dirty="0"/>
          </a:p>
          <a:p>
            <a:r>
              <a:rPr lang="en-US" altLang="zh-CN" dirty="0"/>
              <a:t>if F still &lt; 0,  </a:t>
            </a:r>
            <a:r>
              <a:rPr lang="zh-CN" altLang="en-US" dirty="0"/>
              <a:t>停用</a:t>
            </a:r>
            <a:r>
              <a:rPr lang="en-US" altLang="zh-CN" dirty="0"/>
              <a:t>Ramp</a:t>
            </a:r>
          </a:p>
        </p:txBody>
      </p:sp>
      <p:pic>
        <p:nvPicPr>
          <p:cNvPr id="9" name="图形 8" descr="数学 纯色填充">
            <a:extLst>
              <a:ext uri="{FF2B5EF4-FFF2-40B4-BE49-F238E27FC236}">
                <a16:creationId xmlns:a16="http://schemas.microsoft.com/office/drawing/2014/main" id="{AA7C4D7B-FD08-46C9-A43B-2E615573D22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flipH="1">
            <a:off x="1442096" y="5442648"/>
            <a:ext cx="416989" cy="416989"/>
          </a:xfrm>
          <a:prstGeom prst="rect">
            <a:avLst/>
          </a:prstGeom>
        </p:spPr>
      </p:pic>
      <p:pic>
        <p:nvPicPr>
          <p:cNvPr id="10" name="图形 9" descr="数学 纯色填充">
            <a:extLst>
              <a:ext uri="{FF2B5EF4-FFF2-40B4-BE49-F238E27FC236}">
                <a16:creationId xmlns:a16="http://schemas.microsoft.com/office/drawing/2014/main" id="{9B374BED-78A3-42F0-8FD2-230B3723FF28}"/>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flipH="1">
            <a:off x="9808886" y="1902781"/>
            <a:ext cx="416989" cy="416989"/>
          </a:xfrm>
          <a:prstGeom prst="rect">
            <a:avLst/>
          </a:prstGeom>
        </p:spPr>
      </p:pic>
      <p:sp>
        <p:nvSpPr>
          <p:cNvPr id="11" name="箭头: 右 10">
            <a:extLst>
              <a:ext uri="{FF2B5EF4-FFF2-40B4-BE49-F238E27FC236}">
                <a16:creationId xmlns:a16="http://schemas.microsoft.com/office/drawing/2014/main" id="{ED498E5C-3D21-46B5-8881-D8AE5B838870}"/>
              </a:ext>
            </a:extLst>
          </p:cNvPr>
          <p:cNvSpPr/>
          <p:nvPr/>
        </p:nvSpPr>
        <p:spPr>
          <a:xfrm>
            <a:off x="9041085" y="2014131"/>
            <a:ext cx="511683" cy="19429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a:extLst>
              <a:ext uri="{FF2B5EF4-FFF2-40B4-BE49-F238E27FC236}">
                <a16:creationId xmlns:a16="http://schemas.microsoft.com/office/drawing/2014/main" id="{FC2CBF9F-AE53-4E99-896A-969D3F73C27D}"/>
              </a:ext>
            </a:extLst>
          </p:cNvPr>
          <p:cNvSpPr txBox="1"/>
          <p:nvPr/>
        </p:nvSpPr>
        <p:spPr>
          <a:xfrm>
            <a:off x="7087239" y="3411323"/>
            <a:ext cx="4699284" cy="2031325"/>
          </a:xfrm>
          <a:prstGeom prst="rect">
            <a:avLst/>
          </a:prstGeom>
          <a:noFill/>
        </p:spPr>
        <p:txBody>
          <a:bodyPr wrap="square" rtlCol="0">
            <a:spAutoFit/>
          </a:bodyPr>
          <a:lstStyle/>
          <a:p>
            <a:r>
              <a:rPr lang="zh-CN" altLang="en-US" dirty="0"/>
              <a:t>停用</a:t>
            </a:r>
            <a:r>
              <a:rPr lang="en-US" altLang="zh-CN" dirty="0"/>
              <a:t>ramp</a:t>
            </a:r>
            <a:r>
              <a:rPr lang="zh-CN" altLang="en-US" dirty="0"/>
              <a:t>后，</a:t>
            </a:r>
            <a:r>
              <a:rPr lang="en-US" altLang="zh-CN" dirty="0"/>
              <a:t>Apparate</a:t>
            </a:r>
            <a:r>
              <a:rPr lang="zh-CN" altLang="en-US" dirty="0"/>
              <a:t>会尝试寻找新的</a:t>
            </a:r>
            <a:r>
              <a:rPr lang="en-US" altLang="zh-CN" dirty="0"/>
              <a:t>Ramp</a:t>
            </a:r>
            <a:r>
              <a:rPr lang="zh-CN" altLang="en-US" dirty="0"/>
              <a:t>位置，根据</a:t>
            </a:r>
            <a:r>
              <a:rPr lang="zh-CN" altLang="en-US" dirty="0">
                <a:solidFill>
                  <a:srgbClr val="FF0000"/>
                </a:solidFill>
              </a:rPr>
              <a:t>效用值</a:t>
            </a:r>
            <a:r>
              <a:rPr lang="en-US" altLang="zh-CN" dirty="0">
                <a:solidFill>
                  <a:srgbClr val="FF0000"/>
                </a:solidFill>
              </a:rPr>
              <a:t>F</a:t>
            </a:r>
            <a:r>
              <a:rPr lang="zh-CN" altLang="en-US" dirty="0"/>
              <a:t>寻找最佳位置。</a:t>
            </a:r>
            <a:endParaRPr lang="en-US" altLang="zh-CN" dirty="0"/>
          </a:p>
          <a:p>
            <a:endParaRPr lang="en-US" altLang="zh-CN" dirty="0"/>
          </a:p>
          <a:p>
            <a:endParaRPr lang="en-US" altLang="zh-CN" dirty="0"/>
          </a:p>
          <a:p>
            <a:r>
              <a:rPr lang="zh-CN" altLang="en-US" dirty="0"/>
              <a:t>新添加的</a:t>
            </a:r>
            <a:r>
              <a:rPr lang="en-US" altLang="zh-CN" dirty="0"/>
              <a:t>Ramp</a:t>
            </a:r>
            <a:r>
              <a:rPr lang="zh-CN" altLang="en-US" dirty="0"/>
              <a:t>初始时的</a:t>
            </a:r>
            <a:r>
              <a:rPr lang="en-US" altLang="zh-CN" dirty="0">
                <a:solidFill>
                  <a:srgbClr val="FF0000"/>
                </a:solidFill>
              </a:rPr>
              <a:t>x</a:t>
            </a:r>
            <a:r>
              <a:rPr lang="zh-CN" altLang="en-US" dirty="0">
                <a:solidFill>
                  <a:srgbClr val="FF0000"/>
                </a:solidFill>
              </a:rPr>
              <a:t>设为</a:t>
            </a:r>
            <a:r>
              <a:rPr lang="en-US" altLang="zh-CN" dirty="0">
                <a:solidFill>
                  <a:srgbClr val="FF0000"/>
                </a:solidFill>
              </a:rPr>
              <a:t>0</a:t>
            </a:r>
            <a:r>
              <a:rPr lang="zh-CN" altLang="en-US" dirty="0"/>
              <a:t>，以确保不会误判退出，并将在后续的阈值调整中进行优化。</a:t>
            </a:r>
          </a:p>
        </p:txBody>
      </p:sp>
      <p:pic>
        <p:nvPicPr>
          <p:cNvPr id="13" name="图片 12">
            <a:extLst>
              <a:ext uri="{FF2B5EF4-FFF2-40B4-BE49-F238E27FC236}">
                <a16:creationId xmlns:a16="http://schemas.microsoft.com/office/drawing/2014/main" id="{A849F108-BDE4-4DD3-84A9-9BDFB36B0C56}"/>
              </a:ext>
            </a:extLst>
          </p:cNvPr>
          <p:cNvPicPr>
            <a:picLocks noChangeAspect="1"/>
          </p:cNvPicPr>
          <p:nvPr/>
        </p:nvPicPr>
        <p:blipFill rotWithShape="1">
          <a:blip r:embed="rId7"/>
          <a:srcRect l="10017" r="8753"/>
          <a:stretch/>
        </p:blipFill>
        <p:spPr>
          <a:xfrm>
            <a:off x="3881207" y="3945229"/>
            <a:ext cx="2547559" cy="1188206"/>
          </a:xfrm>
          <a:prstGeom prst="rect">
            <a:avLst/>
          </a:prstGeom>
        </p:spPr>
      </p:pic>
      <p:pic>
        <p:nvPicPr>
          <p:cNvPr id="14" name="图形 13" descr="数学 纯色填充">
            <a:extLst>
              <a:ext uri="{FF2B5EF4-FFF2-40B4-BE49-F238E27FC236}">
                <a16:creationId xmlns:a16="http://schemas.microsoft.com/office/drawing/2014/main" id="{9667E930-0C23-47CA-BF1A-4F682E7674B8}"/>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flipH="1">
            <a:off x="4179955" y="5057986"/>
            <a:ext cx="416989" cy="416989"/>
          </a:xfrm>
          <a:prstGeom prst="rect">
            <a:avLst/>
          </a:prstGeom>
        </p:spPr>
      </p:pic>
      <p:sp>
        <p:nvSpPr>
          <p:cNvPr id="15" name="箭头: 上 14">
            <a:extLst>
              <a:ext uri="{FF2B5EF4-FFF2-40B4-BE49-F238E27FC236}">
                <a16:creationId xmlns:a16="http://schemas.microsoft.com/office/drawing/2014/main" id="{DBE5C1D9-ADDB-4B00-802C-87A22C5F6454}"/>
              </a:ext>
            </a:extLst>
          </p:cNvPr>
          <p:cNvSpPr/>
          <p:nvPr/>
        </p:nvSpPr>
        <p:spPr>
          <a:xfrm>
            <a:off x="4293685" y="5591189"/>
            <a:ext cx="158631" cy="36933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a:extLst>
              <a:ext uri="{FF2B5EF4-FFF2-40B4-BE49-F238E27FC236}">
                <a16:creationId xmlns:a16="http://schemas.microsoft.com/office/drawing/2014/main" id="{43CBA49A-A891-46F5-B37C-641273EB8094}"/>
              </a:ext>
            </a:extLst>
          </p:cNvPr>
          <p:cNvSpPr txBox="1"/>
          <p:nvPr/>
        </p:nvSpPr>
        <p:spPr>
          <a:xfrm>
            <a:off x="4065283" y="6076735"/>
            <a:ext cx="646331" cy="369332"/>
          </a:xfrm>
          <a:prstGeom prst="rect">
            <a:avLst/>
          </a:prstGeom>
          <a:noFill/>
        </p:spPr>
        <p:txBody>
          <a:bodyPr wrap="none" rtlCol="0">
            <a:spAutoFit/>
          </a:bodyPr>
          <a:lstStyle/>
          <a:p>
            <a:r>
              <a:rPr lang="zh-CN" altLang="en-US" dirty="0"/>
              <a:t>停用</a:t>
            </a:r>
          </a:p>
        </p:txBody>
      </p:sp>
      <p:pic>
        <p:nvPicPr>
          <p:cNvPr id="17" name="图形 16" descr="数学 纯色填充">
            <a:extLst>
              <a:ext uri="{FF2B5EF4-FFF2-40B4-BE49-F238E27FC236}">
                <a16:creationId xmlns:a16="http://schemas.microsoft.com/office/drawing/2014/main" id="{388993B8-9447-4EF7-A567-26308305FE6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flipH="1">
            <a:off x="5343144" y="5132568"/>
            <a:ext cx="416989" cy="416989"/>
          </a:xfrm>
          <a:prstGeom prst="rect">
            <a:avLst/>
          </a:prstGeom>
        </p:spPr>
      </p:pic>
      <p:sp>
        <p:nvSpPr>
          <p:cNvPr id="18" name="文本框 17">
            <a:extLst>
              <a:ext uri="{FF2B5EF4-FFF2-40B4-BE49-F238E27FC236}">
                <a16:creationId xmlns:a16="http://schemas.microsoft.com/office/drawing/2014/main" id="{04013453-DD96-47BF-AC4B-6A4D2ABB00C7}"/>
              </a:ext>
            </a:extLst>
          </p:cNvPr>
          <p:cNvSpPr txBox="1"/>
          <p:nvPr/>
        </p:nvSpPr>
        <p:spPr>
          <a:xfrm>
            <a:off x="5228471" y="6114307"/>
            <a:ext cx="646331" cy="369332"/>
          </a:xfrm>
          <a:prstGeom prst="rect">
            <a:avLst/>
          </a:prstGeom>
          <a:noFill/>
        </p:spPr>
        <p:txBody>
          <a:bodyPr wrap="none" rtlCol="0">
            <a:spAutoFit/>
          </a:bodyPr>
          <a:lstStyle/>
          <a:p>
            <a:r>
              <a:rPr lang="zh-CN" altLang="en-US" dirty="0"/>
              <a:t>新增</a:t>
            </a:r>
          </a:p>
        </p:txBody>
      </p:sp>
      <p:pic>
        <p:nvPicPr>
          <p:cNvPr id="26" name="图片 25">
            <a:extLst>
              <a:ext uri="{FF2B5EF4-FFF2-40B4-BE49-F238E27FC236}">
                <a16:creationId xmlns:a16="http://schemas.microsoft.com/office/drawing/2014/main" id="{40DC703F-37FC-4D61-AAAB-86601F350D2B}"/>
              </a:ext>
            </a:extLst>
          </p:cNvPr>
          <p:cNvPicPr>
            <a:picLocks noChangeAspect="1"/>
          </p:cNvPicPr>
          <p:nvPr/>
        </p:nvPicPr>
        <p:blipFill rotWithShape="1">
          <a:blip r:embed="rId7"/>
          <a:srcRect l="10017" r="8753"/>
          <a:stretch/>
        </p:blipFill>
        <p:spPr>
          <a:xfrm>
            <a:off x="441596" y="3967138"/>
            <a:ext cx="3079886" cy="1436489"/>
          </a:xfrm>
          <a:prstGeom prst="rect">
            <a:avLst/>
          </a:prstGeom>
        </p:spPr>
      </p:pic>
      <p:pic>
        <p:nvPicPr>
          <p:cNvPr id="27" name="图形 26" descr="数学 纯色填充">
            <a:extLst>
              <a:ext uri="{FF2B5EF4-FFF2-40B4-BE49-F238E27FC236}">
                <a16:creationId xmlns:a16="http://schemas.microsoft.com/office/drawing/2014/main" id="{98729C0E-7005-4FE5-BC85-79879F1988A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flipH="1">
            <a:off x="837599" y="5403627"/>
            <a:ext cx="416989" cy="416989"/>
          </a:xfrm>
          <a:prstGeom prst="rect">
            <a:avLst/>
          </a:prstGeom>
        </p:spPr>
      </p:pic>
      <p:pic>
        <p:nvPicPr>
          <p:cNvPr id="28" name="图形 27" descr="数学 纯色填充">
            <a:extLst>
              <a:ext uri="{FF2B5EF4-FFF2-40B4-BE49-F238E27FC236}">
                <a16:creationId xmlns:a16="http://schemas.microsoft.com/office/drawing/2014/main" id="{0B90868D-8DD4-4375-A356-BFDF51CB457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flipH="1">
            <a:off x="4749667" y="5144773"/>
            <a:ext cx="416989" cy="416989"/>
          </a:xfrm>
          <a:prstGeom prst="rect">
            <a:avLst/>
          </a:prstGeom>
        </p:spPr>
      </p:pic>
      <p:pic>
        <p:nvPicPr>
          <p:cNvPr id="29" name="图形 28" descr="数学 纯色填充">
            <a:extLst>
              <a:ext uri="{FF2B5EF4-FFF2-40B4-BE49-F238E27FC236}">
                <a16:creationId xmlns:a16="http://schemas.microsoft.com/office/drawing/2014/main" id="{8F31B56E-4C18-48F5-9D06-A06D1D09788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flipH="1">
            <a:off x="8456698" y="1914363"/>
            <a:ext cx="416989" cy="416989"/>
          </a:xfrm>
          <a:prstGeom prst="rect">
            <a:avLst/>
          </a:prstGeom>
        </p:spPr>
      </p:pic>
      <p:sp>
        <p:nvSpPr>
          <p:cNvPr id="30" name="箭头: 上 29">
            <a:extLst>
              <a:ext uri="{FF2B5EF4-FFF2-40B4-BE49-F238E27FC236}">
                <a16:creationId xmlns:a16="http://schemas.microsoft.com/office/drawing/2014/main" id="{21599680-5E9F-48C1-B140-A2A04D9CAB00}"/>
              </a:ext>
            </a:extLst>
          </p:cNvPr>
          <p:cNvSpPr/>
          <p:nvPr/>
        </p:nvSpPr>
        <p:spPr>
          <a:xfrm>
            <a:off x="5472322" y="5580063"/>
            <a:ext cx="158631" cy="36933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3" name="图形 22" descr="数学 纯色填充">
            <a:extLst>
              <a:ext uri="{FF2B5EF4-FFF2-40B4-BE49-F238E27FC236}">
                <a16:creationId xmlns:a16="http://schemas.microsoft.com/office/drawing/2014/main" id="{34ABF70A-B843-45A1-9A29-2BCFC33E3C6D}"/>
              </a:ext>
            </a:extLst>
          </p:cNvPr>
          <p:cNvPicPr>
            <a:picLocks noChangeAspect="1"/>
          </p:cNvPicPr>
          <p:nvPr/>
        </p:nvPicPr>
        <p:blipFill>
          <a:blip r:embed="rId8">
            <a:extLst>
              <a:ext uri="{96DAC541-7B7A-43D3-8B79-37D633B846F1}">
                <asvg:svgBlip xmlns:asvg="http://schemas.microsoft.com/office/drawing/2016/SVG/main" r:embed="rId6"/>
              </a:ext>
            </a:extLst>
          </a:blip>
          <a:stretch>
            <a:fillRect/>
          </a:stretch>
        </p:blipFill>
        <p:spPr>
          <a:xfrm flipH="1">
            <a:off x="2212684" y="5474975"/>
            <a:ext cx="416989" cy="416989"/>
          </a:xfrm>
          <a:prstGeom prst="rect">
            <a:avLst/>
          </a:prstGeom>
        </p:spPr>
      </p:pic>
    </p:spTree>
    <p:extLst>
      <p:ext uri="{BB962C8B-B14F-4D97-AF65-F5344CB8AC3E}">
        <p14:creationId xmlns:p14="http://schemas.microsoft.com/office/powerpoint/2010/main" val="7626122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8A8D2A6F-A6C4-42E9-A4C4-E25D150DEF50}"/>
              </a:ext>
            </a:extLst>
          </p:cNvPr>
          <p:cNvSpPr>
            <a:spLocks noGrp="1"/>
          </p:cNvSpPr>
          <p:nvPr>
            <p:ph type="sldNum" sz="quarter" idx="4"/>
          </p:nvPr>
        </p:nvSpPr>
        <p:spPr>
          <a:xfrm>
            <a:off x="9424642" y="6513216"/>
            <a:ext cx="2743200" cy="365125"/>
          </a:xfrm>
        </p:spPr>
        <p:txBody>
          <a:bodyPr/>
          <a:lstStyle/>
          <a:p>
            <a:fld id="{32CC1993-4A58-5441-BC2A-C02768F05C35}" type="slidenum">
              <a:rPr kumimoji="1" lang="zh-CN" altLang="en-US" smtClean="0"/>
              <a:t>24</a:t>
            </a:fld>
            <a:endParaRPr kumimoji="1" lang="zh-CN" altLang="en-US" dirty="0"/>
          </a:p>
        </p:txBody>
      </p:sp>
      <p:sp>
        <p:nvSpPr>
          <p:cNvPr id="4" name="标题 3">
            <a:extLst>
              <a:ext uri="{FF2B5EF4-FFF2-40B4-BE49-F238E27FC236}">
                <a16:creationId xmlns:a16="http://schemas.microsoft.com/office/drawing/2014/main" id="{F95A8F85-18BA-403F-8FD9-6E2365682A32}"/>
              </a:ext>
            </a:extLst>
          </p:cNvPr>
          <p:cNvSpPr>
            <a:spLocks noGrp="1"/>
          </p:cNvSpPr>
          <p:nvPr>
            <p:ph type="title"/>
          </p:nvPr>
        </p:nvSpPr>
        <p:spPr/>
        <p:txBody>
          <a:bodyPr/>
          <a:lstStyle/>
          <a:p>
            <a:r>
              <a:rPr lang="zh-CN" altLang="en-US" b="1" dirty="0">
                <a:latin typeface="Calibri" panose="020F0502020204030204" pitchFamily="34" charset="0"/>
                <a:cs typeface="Calibri" panose="020F0502020204030204" pitchFamily="34" charset="0"/>
              </a:rPr>
              <a:t>方法设计</a:t>
            </a:r>
            <a:endParaRPr lang="zh-CN" altLang="en-US" dirty="0"/>
          </a:p>
        </p:txBody>
      </p:sp>
      <p:sp>
        <p:nvSpPr>
          <p:cNvPr id="6" name="矩形 5">
            <a:extLst>
              <a:ext uri="{FF2B5EF4-FFF2-40B4-BE49-F238E27FC236}">
                <a16:creationId xmlns:a16="http://schemas.microsoft.com/office/drawing/2014/main" id="{B5A19DA2-120B-40F4-BD82-3209A3CE42E9}"/>
              </a:ext>
            </a:extLst>
          </p:cNvPr>
          <p:cNvSpPr/>
          <p:nvPr/>
        </p:nvSpPr>
        <p:spPr>
          <a:xfrm>
            <a:off x="620005" y="1013553"/>
            <a:ext cx="2052443" cy="407800"/>
          </a:xfrm>
          <a:prstGeom prst="rect">
            <a:avLst/>
          </a:prstGeom>
          <a:solidFill>
            <a:srgbClr val="003E8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1600" b="1" dirty="0"/>
              <a:t>4.</a:t>
            </a:r>
            <a:r>
              <a:rPr lang="zh-CN" altLang="en-US" sz="1600" b="1" dirty="0"/>
              <a:t>支持生成式大模型</a:t>
            </a:r>
          </a:p>
        </p:txBody>
      </p:sp>
      <p:sp>
        <p:nvSpPr>
          <p:cNvPr id="11" name="文本框 10">
            <a:extLst>
              <a:ext uri="{FF2B5EF4-FFF2-40B4-BE49-F238E27FC236}">
                <a16:creationId xmlns:a16="http://schemas.microsoft.com/office/drawing/2014/main" id="{2349FE78-B431-4D5B-BE88-24A4C1DD671A}"/>
              </a:ext>
            </a:extLst>
          </p:cNvPr>
          <p:cNvSpPr txBox="1"/>
          <p:nvPr/>
        </p:nvSpPr>
        <p:spPr>
          <a:xfrm>
            <a:off x="4669889" y="1534244"/>
            <a:ext cx="5175519" cy="369332"/>
          </a:xfrm>
          <a:prstGeom prst="rect">
            <a:avLst/>
          </a:prstGeom>
          <a:noFill/>
        </p:spPr>
        <p:txBody>
          <a:bodyPr wrap="none" rtlCol="0">
            <a:spAutoFit/>
          </a:bodyPr>
          <a:lstStyle/>
          <a:p>
            <a:r>
              <a:rPr lang="zh-CN" altLang="en-US" dirty="0"/>
              <a:t>在生成每个 </a:t>
            </a:r>
            <a:r>
              <a:rPr lang="en-US" altLang="zh-CN" dirty="0"/>
              <a:t>token </a:t>
            </a:r>
            <a:r>
              <a:rPr lang="zh-CN" altLang="en-US" dirty="0"/>
              <a:t>时依赖于</a:t>
            </a:r>
            <a:r>
              <a:rPr lang="zh-CN" altLang="en-US" dirty="0">
                <a:solidFill>
                  <a:srgbClr val="FF0000"/>
                </a:solidFill>
              </a:rPr>
              <a:t>前一个</a:t>
            </a:r>
            <a:r>
              <a:rPr lang="zh-CN" altLang="en-US" dirty="0"/>
              <a:t> </a:t>
            </a:r>
            <a:r>
              <a:rPr lang="en-US" altLang="zh-CN" dirty="0"/>
              <a:t>token </a:t>
            </a:r>
            <a:r>
              <a:rPr lang="zh-CN" altLang="en-US" dirty="0"/>
              <a:t>的信息</a:t>
            </a:r>
          </a:p>
        </p:txBody>
      </p:sp>
      <p:pic>
        <p:nvPicPr>
          <p:cNvPr id="14" name="图片 13">
            <a:extLst>
              <a:ext uri="{FF2B5EF4-FFF2-40B4-BE49-F238E27FC236}">
                <a16:creationId xmlns:a16="http://schemas.microsoft.com/office/drawing/2014/main" id="{85CF6F6E-4F53-4E5D-AE91-A0B941480417}"/>
              </a:ext>
            </a:extLst>
          </p:cNvPr>
          <p:cNvPicPr>
            <a:picLocks noChangeAspect="1"/>
          </p:cNvPicPr>
          <p:nvPr>
            <p:custDataLst>
              <p:tags r:id="rId1"/>
            </p:custDataLst>
          </p:nvPr>
        </p:nvPicPr>
        <p:blipFill>
          <a:blip r:embed="rId4"/>
          <a:stretch>
            <a:fillRect/>
          </a:stretch>
        </p:blipFill>
        <p:spPr>
          <a:xfrm>
            <a:off x="512786" y="1650390"/>
            <a:ext cx="3214548" cy="4559240"/>
          </a:xfrm>
          <a:prstGeom prst="rect">
            <a:avLst/>
          </a:prstGeom>
        </p:spPr>
      </p:pic>
      <p:sp>
        <p:nvSpPr>
          <p:cNvPr id="15" name="矩形 14">
            <a:extLst>
              <a:ext uri="{FF2B5EF4-FFF2-40B4-BE49-F238E27FC236}">
                <a16:creationId xmlns:a16="http://schemas.microsoft.com/office/drawing/2014/main" id="{0B1E7D42-5991-43C5-9348-F2A3AAB3A7BE}"/>
              </a:ext>
            </a:extLst>
          </p:cNvPr>
          <p:cNvSpPr/>
          <p:nvPr/>
        </p:nvSpPr>
        <p:spPr>
          <a:xfrm>
            <a:off x="3867838" y="2652379"/>
            <a:ext cx="1171461" cy="2634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prompt</a:t>
            </a:r>
            <a:endParaRPr lang="zh-CN" altLang="en-US" dirty="0"/>
          </a:p>
        </p:txBody>
      </p:sp>
      <p:sp>
        <p:nvSpPr>
          <p:cNvPr id="26" name="箭头: 右 25">
            <a:extLst>
              <a:ext uri="{FF2B5EF4-FFF2-40B4-BE49-F238E27FC236}">
                <a16:creationId xmlns:a16="http://schemas.microsoft.com/office/drawing/2014/main" id="{21293942-86D3-4495-BAD5-A74128676668}"/>
              </a:ext>
            </a:extLst>
          </p:cNvPr>
          <p:cNvSpPr/>
          <p:nvPr/>
        </p:nvSpPr>
        <p:spPr>
          <a:xfrm>
            <a:off x="5311808" y="2735199"/>
            <a:ext cx="511683" cy="19429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a:extLst>
              <a:ext uri="{FF2B5EF4-FFF2-40B4-BE49-F238E27FC236}">
                <a16:creationId xmlns:a16="http://schemas.microsoft.com/office/drawing/2014/main" id="{6C9CF64E-47F3-49D1-A5D5-0AB5CC9EABF3}"/>
              </a:ext>
            </a:extLst>
          </p:cNvPr>
          <p:cNvSpPr/>
          <p:nvPr/>
        </p:nvSpPr>
        <p:spPr>
          <a:xfrm>
            <a:off x="6221871" y="2647678"/>
            <a:ext cx="297455"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a:extLst>
              <a:ext uri="{FF2B5EF4-FFF2-40B4-BE49-F238E27FC236}">
                <a16:creationId xmlns:a16="http://schemas.microsoft.com/office/drawing/2014/main" id="{8D31D1E0-76B8-4E0B-BDB7-C8C3817BE77E}"/>
              </a:ext>
            </a:extLst>
          </p:cNvPr>
          <p:cNvSpPr/>
          <p:nvPr/>
        </p:nvSpPr>
        <p:spPr>
          <a:xfrm>
            <a:off x="6522998" y="2647678"/>
            <a:ext cx="297455"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a:extLst>
              <a:ext uri="{FF2B5EF4-FFF2-40B4-BE49-F238E27FC236}">
                <a16:creationId xmlns:a16="http://schemas.microsoft.com/office/drawing/2014/main" id="{5DF8F709-756E-47EC-8BAB-9C602C35577B}"/>
              </a:ext>
            </a:extLst>
          </p:cNvPr>
          <p:cNvSpPr/>
          <p:nvPr/>
        </p:nvSpPr>
        <p:spPr>
          <a:xfrm>
            <a:off x="6820453" y="2647678"/>
            <a:ext cx="297455"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a:extLst>
              <a:ext uri="{FF2B5EF4-FFF2-40B4-BE49-F238E27FC236}">
                <a16:creationId xmlns:a16="http://schemas.microsoft.com/office/drawing/2014/main" id="{970C4F5C-5B49-405F-92C2-496B0C804119}"/>
              </a:ext>
            </a:extLst>
          </p:cNvPr>
          <p:cNvSpPr/>
          <p:nvPr/>
        </p:nvSpPr>
        <p:spPr>
          <a:xfrm>
            <a:off x="7117908" y="2647678"/>
            <a:ext cx="297455"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矩形 32">
            <a:extLst>
              <a:ext uri="{FF2B5EF4-FFF2-40B4-BE49-F238E27FC236}">
                <a16:creationId xmlns:a16="http://schemas.microsoft.com/office/drawing/2014/main" id="{D6113E17-82B4-4412-B326-058152177479}"/>
              </a:ext>
            </a:extLst>
          </p:cNvPr>
          <p:cNvSpPr/>
          <p:nvPr/>
        </p:nvSpPr>
        <p:spPr>
          <a:xfrm>
            <a:off x="7423720" y="2645080"/>
            <a:ext cx="297455" cy="36933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a:extLst>
              <a:ext uri="{FF2B5EF4-FFF2-40B4-BE49-F238E27FC236}">
                <a16:creationId xmlns:a16="http://schemas.microsoft.com/office/drawing/2014/main" id="{2F1B82FE-DE38-4FD2-A451-CC256C36E4BB}"/>
              </a:ext>
            </a:extLst>
          </p:cNvPr>
          <p:cNvSpPr/>
          <p:nvPr/>
        </p:nvSpPr>
        <p:spPr>
          <a:xfrm>
            <a:off x="7730543" y="2645080"/>
            <a:ext cx="297455" cy="36933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a:extLst>
              <a:ext uri="{FF2B5EF4-FFF2-40B4-BE49-F238E27FC236}">
                <a16:creationId xmlns:a16="http://schemas.microsoft.com/office/drawing/2014/main" id="{55083CB6-A900-49DC-A1DF-042A2788D653}"/>
              </a:ext>
            </a:extLst>
          </p:cNvPr>
          <p:cNvSpPr/>
          <p:nvPr/>
        </p:nvSpPr>
        <p:spPr>
          <a:xfrm>
            <a:off x="8018630" y="2645080"/>
            <a:ext cx="297455" cy="36933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36">
            <a:extLst>
              <a:ext uri="{FF2B5EF4-FFF2-40B4-BE49-F238E27FC236}">
                <a16:creationId xmlns:a16="http://schemas.microsoft.com/office/drawing/2014/main" id="{E53F5D2C-7ADC-4AB0-BC70-0899732D0AE3}"/>
              </a:ext>
            </a:extLst>
          </p:cNvPr>
          <p:cNvSpPr/>
          <p:nvPr/>
        </p:nvSpPr>
        <p:spPr>
          <a:xfrm>
            <a:off x="8328114" y="2645080"/>
            <a:ext cx="297455" cy="36933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箭头: 下弧形 37">
            <a:extLst>
              <a:ext uri="{FF2B5EF4-FFF2-40B4-BE49-F238E27FC236}">
                <a16:creationId xmlns:a16="http://schemas.microsoft.com/office/drawing/2014/main" id="{C27B1DB8-4033-410D-A017-67A1EDE1757B}"/>
              </a:ext>
            </a:extLst>
          </p:cNvPr>
          <p:cNvSpPr/>
          <p:nvPr/>
        </p:nvSpPr>
        <p:spPr>
          <a:xfrm rot="17480344">
            <a:off x="7208459" y="2360537"/>
            <a:ext cx="518403" cy="197206"/>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7" name="文本框 6">
            <a:extLst>
              <a:ext uri="{FF2B5EF4-FFF2-40B4-BE49-F238E27FC236}">
                <a16:creationId xmlns:a16="http://schemas.microsoft.com/office/drawing/2014/main" id="{A84FE4A2-E821-4098-8AC2-131D82FACE8D}"/>
              </a:ext>
            </a:extLst>
          </p:cNvPr>
          <p:cNvSpPr txBox="1"/>
          <p:nvPr/>
        </p:nvSpPr>
        <p:spPr>
          <a:xfrm>
            <a:off x="6933627" y="1903697"/>
            <a:ext cx="945643" cy="369332"/>
          </a:xfrm>
          <a:prstGeom prst="rect">
            <a:avLst/>
          </a:prstGeom>
          <a:noFill/>
        </p:spPr>
        <p:txBody>
          <a:bodyPr wrap="none" rtlCol="0">
            <a:spAutoFit/>
          </a:bodyPr>
          <a:lstStyle/>
          <a:p>
            <a:r>
              <a:rPr lang="en-US" altLang="zh-CN" dirty="0">
                <a:solidFill>
                  <a:schemeClr val="accent1"/>
                </a:solidFill>
              </a:rPr>
              <a:t>token1</a:t>
            </a:r>
            <a:endParaRPr lang="zh-CN" altLang="en-US" dirty="0">
              <a:solidFill>
                <a:schemeClr val="accent1"/>
              </a:solidFill>
            </a:endParaRPr>
          </a:p>
        </p:txBody>
      </p:sp>
      <p:sp>
        <p:nvSpPr>
          <p:cNvPr id="39" name="矩形 38">
            <a:extLst>
              <a:ext uri="{FF2B5EF4-FFF2-40B4-BE49-F238E27FC236}">
                <a16:creationId xmlns:a16="http://schemas.microsoft.com/office/drawing/2014/main" id="{4990BB54-CEA0-465E-8433-0DCE401F5E18}"/>
              </a:ext>
            </a:extLst>
          </p:cNvPr>
          <p:cNvSpPr/>
          <p:nvPr/>
        </p:nvSpPr>
        <p:spPr>
          <a:xfrm>
            <a:off x="3727334" y="3832837"/>
            <a:ext cx="1438382" cy="2634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50" b="1" dirty="0"/>
              <a:t>Prompt + token1</a:t>
            </a:r>
            <a:endParaRPr lang="zh-CN" altLang="en-US" sz="1050" b="1" dirty="0"/>
          </a:p>
        </p:txBody>
      </p:sp>
      <p:sp>
        <p:nvSpPr>
          <p:cNvPr id="40" name="箭头: 右 39">
            <a:extLst>
              <a:ext uri="{FF2B5EF4-FFF2-40B4-BE49-F238E27FC236}">
                <a16:creationId xmlns:a16="http://schemas.microsoft.com/office/drawing/2014/main" id="{8640D0AE-E077-41D6-8C21-0C959A07F940}"/>
              </a:ext>
            </a:extLst>
          </p:cNvPr>
          <p:cNvSpPr/>
          <p:nvPr/>
        </p:nvSpPr>
        <p:spPr>
          <a:xfrm>
            <a:off x="5333231" y="3892664"/>
            <a:ext cx="511683" cy="19429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矩形 40">
            <a:extLst>
              <a:ext uri="{FF2B5EF4-FFF2-40B4-BE49-F238E27FC236}">
                <a16:creationId xmlns:a16="http://schemas.microsoft.com/office/drawing/2014/main" id="{AE755C12-511D-4564-AB42-4B89FDB0C57E}"/>
              </a:ext>
            </a:extLst>
          </p:cNvPr>
          <p:cNvSpPr/>
          <p:nvPr/>
        </p:nvSpPr>
        <p:spPr>
          <a:xfrm>
            <a:off x="6235644" y="3755916"/>
            <a:ext cx="297455"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41">
            <a:extLst>
              <a:ext uri="{FF2B5EF4-FFF2-40B4-BE49-F238E27FC236}">
                <a16:creationId xmlns:a16="http://schemas.microsoft.com/office/drawing/2014/main" id="{6F8896E2-0272-49A1-8FE1-00EB19BFFFB6}"/>
              </a:ext>
            </a:extLst>
          </p:cNvPr>
          <p:cNvSpPr/>
          <p:nvPr/>
        </p:nvSpPr>
        <p:spPr>
          <a:xfrm>
            <a:off x="6536771" y="3755916"/>
            <a:ext cx="297455"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矩形 42">
            <a:extLst>
              <a:ext uri="{FF2B5EF4-FFF2-40B4-BE49-F238E27FC236}">
                <a16:creationId xmlns:a16="http://schemas.microsoft.com/office/drawing/2014/main" id="{68866D69-6194-40D3-8454-5414D173086F}"/>
              </a:ext>
            </a:extLst>
          </p:cNvPr>
          <p:cNvSpPr/>
          <p:nvPr/>
        </p:nvSpPr>
        <p:spPr>
          <a:xfrm>
            <a:off x="6834226" y="3755916"/>
            <a:ext cx="297455"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矩形 43">
            <a:extLst>
              <a:ext uri="{FF2B5EF4-FFF2-40B4-BE49-F238E27FC236}">
                <a16:creationId xmlns:a16="http://schemas.microsoft.com/office/drawing/2014/main" id="{DB20BF54-B2FC-4283-A4A4-3198C4F274E8}"/>
              </a:ext>
            </a:extLst>
          </p:cNvPr>
          <p:cNvSpPr/>
          <p:nvPr/>
        </p:nvSpPr>
        <p:spPr>
          <a:xfrm>
            <a:off x="7131681" y="3755916"/>
            <a:ext cx="297455"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矩形 46">
            <a:extLst>
              <a:ext uri="{FF2B5EF4-FFF2-40B4-BE49-F238E27FC236}">
                <a16:creationId xmlns:a16="http://schemas.microsoft.com/office/drawing/2014/main" id="{F2B8F3C9-6322-4B94-87D1-C6330436E433}"/>
              </a:ext>
            </a:extLst>
          </p:cNvPr>
          <p:cNvSpPr/>
          <p:nvPr/>
        </p:nvSpPr>
        <p:spPr>
          <a:xfrm>
            <a:off x="8032403" y="3753318"/>
            <a:ext cx="297455" cy="36933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矩形 47">
            <a:extLst>
              <a:ext uri="{FF2B5EF4-FFF2-40B4-BE49-F238E27FC236}">
                <a16:creationId xmlns:a16="http://schemas.microsoft.com/office/drawing/2014/main" id="{0DF8CCBA-8D82-45A8-9CB4-0B46F99A2E4C}"/>
              </a:ext>
            </a:extLst>
          </p:cNvPr>
          <p:cNvSpPr/>
          <p:nvPr/>
        </p:nvSpPr>
        <p:spPr>
          <a:xfrm>
            <a:off x="8341887" y="3753318"/>
            <a:ext cx="297455" cy="36933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左大括号 7">
            <a:extLst>
              <a:ext uri="{FF2B5EF4-FFF2-40B4-BE49-F238E27FC236}">
                <a16:creationId xmlns:a16="http://schemas.microsoft.com/office/drawing/2014/main" id="{A198A5C4-3954-4C66-9BE1-4C340DE31D23}"/>
              </a:ext>
            </a:extLst>
          </p:cNvPr>
          <p:cNvSpPr/>
          <p:nvPr/>
        </p:nvSpPr>
        <p:spPr>
          <a:xfrm rot="16200000">
            <a:off x="7700631" y="3930523"/>
            <a:ext cx="127956" cy="59389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1" name="矩形 50">
            <a:extLst>
              <a:ext uri="{FF2B5EF4-FFF2-40B4-BE49-F238E27FC236}">
                <a16:creationId xmlns:a16="http://schemas.microsoft.com/office/drawing/2014/main" id="{7864CD82-3CB2-4141-9C6E-275A66A151C5}"/>
              </a:ext>
            </a:extLst>
          </p:cNvPr>
          <p:cNvSpPr/>
          <p:nvPr/>
        </p:nvSpPr>
        <p:spPr>
          <a:xfrm>
            <a:off x="3821186" y="5492502"/>
            <a:ext cx="2109930" cy="2634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50" b="1" dirty="0"/>
              <a:t>Prompt + token1 +token2</a:t>
            </a:r>
            <a:endParaRPr lang="zh-CN" altLang="en-US" sz="1050" b="1" dirty="0"/>
          </a:p>
        </p:txBody>
      </p:sp>
      <p:sp>
        <p:nvSpPr>
          <p:cNvPr id="52" name="箭头: 右 51">
            <a:extLst>
              <a:ext uri="{FF2B5EF4-FFF2-40B4-BE49-F238E27FC236}">
                <a16:creationId xmlns:a16="http://schemas.microsoft.com/office/drawing/2014/main" id="{E5EDFEE0-2A9A-4561-8BF7-C6567DBC1DFE}"/>
              </a:ext>
            </a:extLst>
          </p:cNvPr>
          <p:cNvSpPr/>
          <p:nvPr/>
        </p:nvSpPr>
        <p:spPr>
          <a:xfrm>
            <a:off x="6224497" y="5541209"/>
            <a:ext cx="511683" cy="19429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矩形 52">
            <a:extLst>
              <a:ext uri="{FF2B5EF4-FFF2-40B4-BE49-F238E27FC236}">
                <a16:creationId xmlns:a16="http://schemas.microsoft.com/office/drawing/2014/main" id="{6C912523-328D-4BD5-801C-474F12EE4820}"/>
              </a:ext>
            </a:extLst>
          </p:cNvPr>
          <p:cNvSpPr/>
          <p:nvPr/>
        </p:nvSpPr>
        <p:spPr>
          <a:xfrm>
            <a:off x="7079716" y="5459493"/>
            <a:ext cx="297455"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矩形 53">
            <a:extLst>
              <a:ext uri="{FF2B5EF4-FFF2-40B4-BE49-F238E27FC236}">
                <a16:creationId xmlns:a16="http://schemas.microsoft.com/office/drawing/2014/main" id="{2686DA8D-67B5-49ED-B4B3-091ABC6FEB50}"/>
              </a:ext>
            </a:extLst>
          </p:cNvPr>
          <p:cNvSpPr/>
          <p:nvPr/>
        </p:nvSpPr>
        <p:spPr>
          <a:xfrm>
            <a:off x="7380843" y="5459493"/>
            <a:ext cx="297455"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矩形 54">
            <a:extLst>
              <a:ext uri="{FF2B5EF4-FFF2-40B4-BE49-F238E27FC236}">
                <a16:creationId xmlns:a16="http://schemas.microsoft.com/office/drawing/2014/main" id="{B2E3E41C-F92D-4403-B735-0BA790D13435}"/>
              </a:ext>
            </a:extLst>
          </p:cNvPr>
          <p:cNvSpPr/>
          <p:nvPr/>
        </p:nvSpPr>
        <p:spPr>
          <a:xfrm>
            <a:off x="7678298" y="5459493"/>
            <a:ext cx="297455"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矩形 55">
            <a:extLst>
              <a:ext uri="{FF2B5EF4-FFF2-40B4-BE49-F238E27FC236}">
                <a16:creationId xmlns:a16="http://schemas.microsoft.com/office/drawing/2014/main" id="{637C98FF-5A5D-403C-925C-524ABC7C9E3F}"/>
              </a:ext>
            </a:extLst>
          </p:cNvPr>
          <p:cNvSpPr/>
          <p:nvPr/>
        </p:nvSpPr>
        <p:spPr>
          <a:xfrm>
            <a:off x="7975753" y="5459493"/>
            <a:ext cx="297455"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箭头: 下弧形 67">
            <a:extLst>
              <a:ext uri="{FF2B5EF4-FFF2-40B4-BE49-F238E27FC236}">
                <a16:creationId xmlns:a16="http://schemas.microsoft.com/office/drawing/2014/main" id="{E13E64F7-39CD-431D-A0D4-EB579F96247D}"/>
              </a:ext>
            </a:extLst>
          </p:cNvPr>
          <p:cNvSpPr/>
          <p:nvPr/>
        </p:nvSpPr>
        <p:spPr>
          <a:xfrm rot="17480344">
            <a:off x="9478649" y="5464232"/>
            <a:ext cx="518403" cy="208887"/>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9" name="文本框 68">
            <a:extLst>
              <a:ext uri="{FF2B5EF4-FFF2-40B4-BE49-F238E27FC236}">
                <a16:creationId xmlns:a16="http://schemas.microsoft.com/office/drawing/2014/main" id="{ABB0E751-9160-4EC5-B27D-755A9FF50E2F}"/>
              </a:ext>
            </a:extLst>
          </p:cNvPr>
          <p:cNvSpPr txBox="1"/>
          <p:nvPr/>
        </p:nvSpPr>
        <p:spPr>
          <a:xfrm>
            <a:off x="8616232" y="4903007"/>
            <a:ext cx="945643" cy="369332"/>
          </a:xfrm>
          <a:prstGeom prst="rect">
            <a:avLst/>
          </a:prstGeom>
          <a:noFill/>
        </p:spPr>
        <p:txBody>
          <a:bodyPr wrap="none" rtlCol="0">
            <a:spAutoFit/>
          </a:bodyPr>
          <a:lstStyle/>
          <a:p>
            <a:r>
              <a:rPr lang="en-US" altLang="zh-CN" dirty="0">
                <a:solidFill>
                  <a:schemeClr val="accent1"/>
                </a:solidFill>
              </a:rPr>
              <a:t>token3</a:t>
            </a:r>
            <a:endParaRPr lang="zh-CN" altLang="en-US" dirty="0">
              <a:solidFill>
                <a:schemeClr val="accent1"/>
              </a:solidFill>
            </a:endParaRPr>
          </a:p>
        </p:txBody>
      </p:sp>
      <p:sp>
        <p:nvSpPr>
          <p:cNvPr id="70" name="文本框 69">
            <a:extLst>
              <a:ext uri="{FF2B5EF4-FFF2-40B4-BE49-F238E27FC236}">
                <a16:creationId xmlns:a16="http://schemas.microsoft.com/office/drawing/2014/main" id="{F7FAEB3B-D16E-464F-A60D-4499AAFF3CA2}"/>
              </a:ext>
            </a:extLst>
          </p:cNvPr>
          <p:cNvSpPr txBox="1"/>
          <p:nvPr/>
        </p:nvSpPr>
        <p:spPr>
          <a:xfrm>
            <a:off x="10077998" y="2599418"/>
            <a:ext cx="1188146" cy="369332"/>
          </a:xfrm>
          <a:prstGeom prst="rect">
            <a:avLst/>
          </a:prstGeom>
          <a:noFill/>
        </p:spPr>
        <p:txBody>
          <a:bodyPr wrap="none" rtlCol="0">
            <a:spAutoFit/>
          </a:bodyPr>
          <a:lstStyle/>
          <a:p>
            <a:r>
              <a:rPr lang="en-US" altLang="zh-CN" dirty="0">
                <a:solidFill>
                  <a:srgbClr val="FF0000"/>
                </a:solidFill>
              </a:rPr>
              <a:t>KV cache</a:t>
            </a:r>
            <a:endParaRPr lang="zh-CN" altLang="en-US" dirty="0">
              <a:solidFill>
                <a:srgbClr val="FF0000"/>
              </a:solidFill>
            </a:endParaRPr>
          </a:p>
        </p:txBody>
      </p:sp>
      <p:sp>
        <p:nvSpPr>
          <p:cNvPr id="74" name="箭头: 下弧形 73">
            <a:extLst>
              <a:ext uri="{FF2B5EF4-FFF2-40B4-BE49-F238E27FC236}">
                <a16:creationId xmlns:a16="http://schemas.microsoft.com/office/drawing/2014/main" id="{3B62C398-D044-4599-8D20-B5E53F3EBE9E}"/>
              </a:ext>
            </a:extLst>
          </p:cNvPr>
          <p:cNvSpPr/>
          <p:nvPr/>
        </p:nvSpPr>
        <p:spPr>
          <a:xfrm rot="17480344">
            <a:off x="7908155" y="3434982"/>
            <a:ext cx="518403" cy="208887"/>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75" name="矩形 74">
            <a:extLst>
              <a:ext uri="{FF2B5EF4-FFF2-40B4-BE49-F238E27FC236}">
                <a16:creationId xmlns:a16="http://schemas.microsoft.com/office/drawing/2014/main" id="{C320E467-1F85-4E8B-891C-371D45F84B6A}"/>
              </a:ext>
            </a:extLst>
          </p:cNvPr>
          <p:cNvSpPr/>
          <p:nvPr/>
        </p:nvSpPr>
        <p:spPr>
          <a:xfrm>
            <a:off x="7734948" y="3752464"/>
            <a:ext cx="297455" cy="36933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矩形 75">
            <a:extLst>
              <a:ext uri="{FF2B5EF4-FFF2-40B4-BE49-F238E27FC236}">
                <a16:creationId xmlns:a16="http://schemas.microsoft.com/office/drawing/2014/main" id="{9080785F-73D5-44A3-B5FC-6832B7CE65F2}"/>
              </a:ext>
            </a:extLst>
          </p:cNvPr>
          <p:cNvSpPr/>
          <p:nvPr/>
        </p:nvSpPr>
        <p:spPr>
          <a:xfrm>
            <a:off x="7423720" y="3761552"/>
            <a:ext cx="297455" cy="36933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文本框 76">
            <a:extLst>
              <a:ext uri="{FF2B5EF4-FFF2-40B4-BE49-F238E27FC236}">
                <a16:creationId xmlns:a16="http://schemas.microsoft.com/office/drawing/2014/main" id="{F4FEE99C-BDC2-4F09-A29E-92929928BFDC}"/>
              </a:ext>
            </a:extLst>
          </p:cNvPr>
          <p:cNvSpPr txBox="1"/>
          <p:nvPr/>
        </p:nvSpPr>
        <p:spPr>
          <a:xfrm>
            <a:off x="7819275" y="3022564"/>
            <a:ext cx="945643" cy="369332"/>
          </a:xfrm>
          <a:prstGeom prst="rect">
            <a:avLst/>
          </a:prstGeom>
          <a:noFill/>
        </p:spPr>
        <p:txBody>
          <a:bodyPr wrap="none" rtlCol="0">
            <a:spAutoFit/>
          </a:bodyPr>
          <a:lstStyle/>
          <a:p>
            <a:r>
              <a:rPr lang="en-US" altLang="zh-CN" dirty="0">
                <a:solidFill>
                  <a:schemeClr val="accent1"/>
                </a:solidFill>
              </a:rPr>
              <a:t>token2</a:t>
            </a:r>
            <a:endParaRPr lang="zh-CN" altLang="en-US" dirty="0">
              <a:solidFill>
                <a:schemeClr val="accent1"/>
              </a:solidFill>
            </a:endParaRPr>
          </a:p>
        </p:txBody>
      </p:sp>
      <p:sp>
        <p:nvSpPr>
          <p:cNvPr id="78" name="矩形 77">
            <a:extLst>
              <a:ext uri="{FF2B5EF4-FFF2-40B4-BE49-F238E27FC236}">
                <a16:creationId xmlns:a16="http://schemas.microsoft.com/office/drawing/2014/main" id="{A785E29A-5938-4F5C-BDF5-2CA7CA70D4F2}"/>
              </a:ext>
            </a:extLst>
          </p:cNvPr>
          <p:cNvSpPr/>
          <p:nvPr/>
        </p:nvSpPr>
        <p:spPr>
          <a:xfrm>
            <a:off x="8859989" y="5459493"/>
            <a:ext cx="297455" cy="36933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矩形 78">
            <a:extLst>
              <a:ext uri="{FF2B5EF4-FFF2-40B4-BE49-F238E27FC236}">
                <a16:creationId xmlns:a16="http://schemas.microsoft.com/office/drawing/2014/main" id="{D04DB631-ED0C-426F-98E6-55AB6943AC27}"/>
              </a:ext>
            </a:extLst>
          </p:cNvPr>
          <p:cNvSpPr/>
          <p:nvPr/>
        </p:nvSpPr>
        <p:spPr>
          <a:xfrm>
            <a:off x="9160580" y="5471749"/>
            <a:ext cx="297455" cy="36933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0" name="左大括号 79">
            <a:extLst>
              <a:ext uri="{FF2B5EF4-FFF2-40B4-BE49-F238E27FC236}">
                <a16:creationId xmlns:a16="http://schemas.microsoft.com/office/drawing/2014/main" id="{EADECBD5-1FA8-4216-981E-4A1513329CEC}"/>
              </a:ext>
            </a:extLst>
          </p:cNvPr>
          <p:cNvSpPr/>
          <p:nvPr/>
        </p:nvSpPr>
        <p:spPr>
          <a:xfrm rot="16200000">
            <a:off x="9122863" y="5629653"/>
            <a:ext cx="127956" cy="59389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3" name="矩形 82">
            <a:extLst>
              <a:ext uri="{FF2B5EF4-FFF2-40B4-BE49-F238E27FC236}">
                <a16:creationId xmlns:a16="http://schemas.microsoft.com/office/drawing/2014/main" id="{9945E355-8EA5-47ED-9687-EE840106DD98}"/>
              </a:ext>
            </a:extLst>
          </p:cNvPr>
          <p:cNvSpPr/>
          <p:nvPr/>
        </p:nvSpPr>
        <p:spPr>
          <a:xfrm>
            <a:off x="7041572" y="4447645"/>
            <a:ext cx="1438382" cy="2634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50" b="1" dirty="0"/>
              <a:t>Prompt + token1</a:t>
            </a:r>
            <a:endParaRPr lang="zh-CN" altLang="en-US" sz="1050" b="1" dirty="0"/>
          </a:p>
        </p:txBody>
      </p:sp>
      <p:sp>
        <p:nvSpPr>
          <p:cNvPr id="84" name="矩形 83">
            <a:extLst>
              <a:ext uri="{FF2B5EF4-FFF2-40B4-BE49-F238E27FC236}">
                <a16:creationId xmlns:a16="http://schemas.microsoft.com/office/drawing/2014/main" id="{11A70395-6285-4638-8020-5A4B35D64254}"/>
              </a:ext>
            </a:extLst>
          </p:cNvPr>
          <p:cNvSpPr/>
          <p:nvPr/>
        </p:nvSpPr>
        <p:spPr>
          <a:xfrm>
            <a:off x="8261407" y="5453688"/>
            <a:ext cx="297455"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5" name="矩形 84">
            <a:extLst>
              <a:ext uri="{FF2B5EF4-FFF2-40B4-BE49-F238E27FC236}">
                <a16:creationId xmlns:a16="http://schemas.microsoft.com/office/drawing/2014/main" id="{DE14CDA2-AC9D-4413-8F6C-5752A7606426}"/>
              </a:ext>
            </a:extLst>
          </p:cNvPr>
          <p:cNvSpPr/>
          <p:nvPr/>
        </p:nvSpPr>
        <p:spPr>
          <a:xfrm>
            <a:off x="8547061" y="5458433"/>
            <a:ext cx="297455"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6" name="矩形 85">
            <a:extLst>
              <a:ext uri="{FF2B5EF4-FFF2-40B4-BE49-F238E27FC236}">
                <a16:creationId xmlns:a16="http://schemas.microsoft.com/office/drawing/2014/main" id="{7BB7FD58-AD03-4C97-8C20-FD701DAFEF3A}"/>
              </a:ext>
            </a:extLst>
          </p:cNvPr>
          <p:cNvSpPr/>
          <p:nvPr/>
        </p:nvSpPr>
        <p:spPr>
          <a:xfrm>
            <a:off x="8131876" y="6112331"/>
            <a:ext cx="2109930" cy="2634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50" b="1" dirty="0"/>
              <a:t>Prompt + token1 +token2</a:t>
            </a:r>
            <a:endParaRPr lang="zh-CN" altLang="en-US" sz="1050" b="1" dirty="0"/>
          </a:p>
        </p:txBody>
      </p:sp>
    </p:spTree>
    <p:extLst>
      <p:ext uri="{BB962C8B-B14F-4D97-AF65-F5344CB8AC3E}">
        <p14:creationId xmlns:p14="http://schemas.microsoft.com/office/powerpoint/2010/main" val="34831585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4"/>
          </p:nvPr>
        </p:nvSpPr>
        <p:spPr/>
        <p:txBody>
          <a:bodyPr/>
          <a:lstStyle/>
          <a:p>
            <a:fld id="{32CC1993-4A58-5441-BC2A-C02768F05C35}" type="slidenum">
              <a:rPr kumimoji="1" lang="zh-CN" altLang="en-US" smtClean="0"/>
              <a:t>25</a:t>
            </a:fld>
            <a:endParaRPr kumimoji="1" lang="zh-CN" altLang="en-US" dirty="0"/>
          </a:p>
        </p:txBody>
      </p:sp>
      <p:sp>
        <p:nvSpPr>
          <p:cNvPr id="4" name="标题 3"/>
          <p:cNvSpPr>
            <a:spLocks noGrp="1"/>
          </p:cNvSpPr>
          <p:nvPr>
            <p:ph type="title"/>
          </p:nvPr>
        </p:nvSpPr>
        <p:spPr/>
        <p:txBody>
          <a:bodyPr/>
          <a:lstStyle/>
          <a:p>
            <a:r>
              <a:rPr kumimoji="1" lang="zh-CN" altLang="en-US" b="1" dirty="0">
                <a:latin typeface="+mn-lt"/>
              </a:rPr>
              <a:t>提纲</a:t>
            </a:r>
          </a:p>
        </p:txBody>
      </p:sp>
      <p:sp>
        <p:nvSpPr>
          <p:cNvPr id="5" name="矩形 4"/>
          <p:cNvSpPr/>
          <p:nvPr/>
        </p:nvSpPr>
        <p:spPr>
          <a:xfrm>
            <a:off x="3953229" y="1276006"/>
            <a:ext cx="6630089" cy="4399915"/>
          </a:xfrm>
          <a:prstGeom prst="rect">
            <a:avLst/>
          </a:prstGeom>
        </p:spPr>
        <p:txBody>
          <a:bodyPr wrap="square">
            <a:spAutoFit/>
          </a:bodyPr>
          <a:lstStyle/>
          <a:p>
            <a:pPr marL="457200" indent="-457200">
              <a:lnSpc>
                <a:spcPct val="140000"/>
              </a:lnSpc>
              <a:buFont typeface="Arial" panose="020B0604020202090204" pitchFamily="34" charset="0"/>
              <a:buChar char="•"/>
            </a:pPr>
            <a:r>
              <a:rPr lang="zh-CN" altLang="en-US" sz="4000" b="1" dirty="0">
                <a:solidFill>
                  <a:schemeClr val="bg2">
                    <a:lumMod val="90000"/>
                  </a:schemeClr>
                </a:solidFill>
                <a:ea typeface="微软雅黑" panose="020B0503020204020204" pitchFamily="34" charset="-122"/>
                <a:cs typeface="Times New Roman" panose="02020503050405090304" pitchFamily="18" charset="0"/>
              </a:rPr>
              <a:t>研究背景</a:t>
            </a:r>
            <a:endParaRPr lang="en-US" altLang="zh-CN" sz="4000" b="1" dirty="0">
              <a:solidFill>
                <a:schemeClr val="bg2">
                  <a:lumMod val="90000"/>
                </a:schemeClr>
              </a:solidFill>
              <a:ea typeface="微软雅黑" panose="020B0503020204020204" pitchFamily="34" charset="-122"/>
              <a:cs typeface="Times New Roman" panose="02020503050405090304" pitchFamily="18" charset="0"/>
            </a:endParaRPr>
          </a:p>
          <a:p>
            <a:pPr marL="457200" indent="-457200">
              <a:lnSpc>
                <a:spcPct val="140000"/>
              </a:lnSpc>
              <a:buFont typeface="Arial" panose="020B0604020202090204" pitchFamily="34" charset="0"/>
              <a:buChar char="•"/>
            </a:pPr>
            <a:r>
              <a:rPr lang="zh-CN" altLang="en-US" sz="4000" b="1" dirty="0">
                <a:solidFill>
                  <a:schemeClr val="bg2">
                    <a:lumMod val="90000"/>
                  </a:schemeClr>
                </a:solidFill>
                <a:ea typeface="微软雅黑" panose="020B0503020204020204" pitchFamily="34" charset="-122"/>
                <a:cs typeface="Times New Roman" panose="02020503050405090304" pitchFamily="18" charset="0"/>
              </a:rPr>
              <a:t>研究问题</a:t>
            </a:r>
          </a:p>
          <a:p>
            <a:pPr marL="457200" indent="-457200">
              <a:lnSpc>
                <a:spcPct val="140000"/>
              </a:lnSpc>
              <a:buFont typeface="Arial" panose="020B0604020202090204" pitchFamily="34" charset="0"/>
              <a:buChar char="•"/>
            </a:pPr>
            <a:r>
              <a:rPr lang="zh-CN" altLang="en-US" sz="4000" b="1" dirty="0">
                <a:solidFill>
                  <a:schemeClr val="bg2">
                    <a:lumMod val="90000"/>
                  </a:schemeClr>
                </a:solidFill>
                <a:ea typeface="微软雅黑" panose="020B0503020204020204" pitchFamily="34" charset="-122"/>
                <a:cs typeface="Times New Roman" panose="02020503050405090304" pitchFamily="18" charset="0"/>
                <a:sym typeface="+mn-ea"/>
              </a:rPr>
              <a:t>方法设计</a:t>
            </a:r>
            <a:endParaRPr lang="en-US" altLang="zh-CN" sz="4000" b="1" dirty="0">
              <a:solidFill>
                <a:schemeClr val="bg2">
                  <a:lumMod val="90000"/>
                </a:schemeClr>
              </a:solidFill>
              <a:ea typeface="微软雅黑" panose="020B0503020204020204" pitchFamily="34" charset="-122"/>
              <a:cs typeface="Times New Roman" panose="02020503050405090304" pitchFamily="18" charset="0"/>
            </a:endParaRPr>
          </a:p>
          <a:p>
            <a:pPr marL="457200" indent="-457200">
              <a:lnSpc>
                <a:spcPct val="140000"/>
              </a:lnSpc>
              <a:buFont typeface="Arial" panose="020B0604020202090204" pitchFamily="34" charset="0"/>
              <a:buChar char="•"/>
            </a:pPr>
            <a:r>
              <a:rPr lang="zh-CN" altLang="en-US" sz="4000" b="1" dirty="0">
                <a:solidFill>
                  <a:schemeClr val="tx1"/>
                </a:solidFill>
                <a:ea typeface="微软雅黑" panose="020B0503020204020204" pitchFamily="34" charset="-122"/>
                <a:cs typeface="Times New Roman" panose="02020503050405090304" pitchFamily="18" charset="0"/>
              </a:rPr>
              <a:t>实验评估</a:t>
            </a:r>
            <a:endParaRPr lang="en-US" altLang="zh-CN" sz="4000" b="1" dirty="0">
              <a:solidFill>
                <a:schemeClr val="bg2">
                  <a:lumMod val="90000"/>
                </a:schemeClr>
              </a:solidFill>
              <a:ea typeface="微软雅黑" panose="020B0503020204020204" pitchFamily="34" charset="-122"/>
              <a:cs typeface="Times New Roman" panose="02020503050405090304" pitchFamily="18" charset="0"/>
            </a:endParaRPr>
          </a:p>
          <a:p>
            <a:pPr marL="457200" indent="-457200">
              <a:lnSpc>
                <a:spcPct val="140000"/>
              </a:lnSpc>
              <a:buFont typeface="Arial" panose="020B0604020202090204" pitchFamily="34" charset="0"/>
              <a:buChar char="•"/>
            </a:pPr>
            <a:r>
              <a:rPr lang="zh-CN" altLang="en-US" sz="4000" b="1" dirty="0">
                <a:solidFill>
                  <a:schemeClr val="bg2">
                    <a:lumMod val="90000"/>
                  </a:schemeClr>
                </a:solidFill>
                <a:ea typeface="微软雅黑" panose="020B0503020204020204" pitchFamily="34" charset="-122"/>
                <a:cs typeface="Times New Roman" panose="02020503050405090304" pitchFamily="18" charset="0"/>
              </a:rPr>
              <a:t>工作总结</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C5D30DD3-736A-424F-A43E-C934281B1C5F}"/>
              </a:ext>
            </a:extLst>
          </p:cNvPr>
          <p:cNvSpPr>
            <a:spLocks noGrp="1"/>
          </p:cNvSpPr>
          <p:nvPr>
            <p:ph type="sldNum" sz="quarter" idx="4"/>
          </p:nvPr>
        </p:nvSpPr>
        <p:spPr/>
        <p:txBody>
          <a:bodyPr/>
          <a:lstStyle/>
          <a:p>
            <a:fld id="{32CC1993-4A58-5441-BC2A-C02768F05C35}" type="slidenum">
              <a:rPr kumimoji="1" lang="zh-CN" altLang="en-US" smtClean="0"/>
              <a:t>26</a:t>
            </a:fld>
            <a:endParaRPr kumimoji="1" lang="zh-CN" altLang="en-US" dirty="0"/>
          </a:p>
        </p:txBody>
      </p:sp>
      <p:sp>
        <p:nvSpPr>
          <p:cNvPr id="4" name="标题 3">
            <a:extLst>
              <a:ext uri="{FF2B5EF4-FFF2-40B4-BE49-F238E27FC236}">
                <a16:creationId xmlns:a16="http://schemas.microsoft.com/office/drawing/2014/main" id="{C3928449-51E9-4F0E-976B-494D56F1651B}"/>
              </a:ext>
            </a:extLst>
          </p:cNvPr>
          <p:cNvSpPr>
            <a:spLocks noGrp="1"/>
          </p:cNvSpPr>
          <p:nvPr>
            <p:ph type="title"/>
          </p:nvPr>
        </p:nvSpPr>
        <p:spPr/>
        <p:txBody>
          <a:bodyPr/>
          <a:lstStyle/>
          <a:p>
            <a:r>
              <a:rPr lang="zh-CN" altLang="en-US" b="1" dirty="0">
                <a:latin typeface="Calibri" panose="020F0502020204030204" pitchFamily="34" charset="0"/>
                <a:cs typeface="Calibri" panose="020F0502020204030204" pitchFamily="34" charset="0"/>
              </a:rPr>
              <a:t>实验评估</a:t>
            </a:r>
            <a:endParaRPr lang="zh-CN" altLang="en-US" dirty="0"/>
          </a:p>
        </p:txBody>
      </p:sp>
      <p:sp>
        <p:nvSpPr>
          <p:cNvPr id="5" name="矩形 4">
            <a:extLst>
              <a:ext uri="{FF2B5EF4-FFF2-40B4-BE49-F238E27FC236}">
                <a16:creationId xmlns:a16="http://schemas.microsoft.com/office/drawing/2014/main" id="{49DFDCDA-AA7E-4F77-A5F8-7024190E723C}"/>
              </a:ext>
            </a:extLst>
          </p:cNvPr>
          <p:cNvSpPr/>
          <p:nvPr/>
        </p:nvSpPr>
        <p:spPr>
          <a:xfrm>
            <a:off x="605517" y="1062678"/>
            <a:ext cx="1266825" cy="227025"/>
          </a:xfrm>
          <a:prstGeom prst="rect">
            <a:avLst/>
          </a:prstGeom>
          <a:solidFill>
            <a:srgbClr val="003E8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sz="1600" b="1" dirty="0"/>
              <a:t>模型选择</a:t>
            </a:r>
          </a:p>
        </p:txBody>
      </p:sp>
      <p:sp>
        <p:nvSpPr>
          <p:cNvPr id="6" name="文本框 5">
            <a:extLst>
              <a:ext uri="{FF2B5EF4-FFF2-40B4-BE49-F238E27FC236}">
                <a16:creationId xmlns:a16="http://schemas.microsoft.com/office/drawing/2014/main" id="{BA4EBE53-F1DF-430A-886A-AD9CC8B646EE}"/>
              </a:ext>
            </a:extLst>
          </p:cNvPr>
          <p:cNvSpPr txBox="1"/>
          <p:nvPr/>
        </p:nvSpPr>
        <p:spPr>
          <a:xfrm>
            <a:off x="522514" y="1377031"/>
            <a:ext cx="5105757" cy="1289905"/>
          </a:xfrm>
          <a:prstGeom prst="rect">
            <a:avLst/>
          </a:prstGeom>
          <a:noFill/>
        </p:spPr>
        <p:txBody>
          <a:bodyPr wrap="none" rtlCol="0">
            <a:spAutoFit/>
          </a:bodyPr>
          <a:lstStyle/>
          <a:p>
            <a:pPr marL="285750" indent="-285750">
              <a:lnSpc>
                <a:spcPct val="150000"/>
              </a:lnSpc>
              <a:buFont typeface="Arial" panose="020B0604020202020204" pitchFamily="34" charset="0"/>
              <a:buChar char="•"/>
            </a:pPr>
            <a:r>
              <a:rPr lang="en-US" altLang="zh-CN" dirty="0"/>
              <a:t>CV</a:t>
            </a:r>
            <a:r>
              <a:rPr lang="zh-CN" altLang="en-US" dirty="0"/>
              <a:t>：</a:t>
            </a:r>
            <a:r>
              <a:rPr lang="en-US" altLang="zh-CN" dirty="0" err="1"/>
              <a:t>ResNet</a:t>
            </a:r>
            <a:r>
              <a:rPr lang="en-US" altLang="zh-CN" dirty="0"/>
              <a:t> </a:t>
            </a:r>
            <a:r>
              <a:rPr lang="zh-CN" altLang="en-US" dirty="0"/>
              <a:t>、</a:t>
            </a:r>
            <a:r>
              <a:rPr lang="en-US" altLang="zh-CN" dirty="0"/>
              <a:t>VGG</a:t>
            </a:r>
          </a:p>
          <a:p>
            <a:pPr marL="285750" indent="-285750">
              <a:lnSpc>
                <a:spcPct val="150000"/>
              </a:lnSpc>
              <a:buFont typeface="Arial" panose="020B0604020202020204" pitchFamily="34" charset="0"/>
              <a:buChar char="•"/>
            </a:pPr>
            <a:r>
              <a:rPr lang="en-US" altLang="zh-CN" dirty="0"/>
              <a:t>NLP: BERT-base</a:t>
            </a:r>
            <a:r>
              <a:rPr lang="zh-CN" altLang="en-US" dirty="0"/>
              <a:t>、</a:t>
            </a:r>
            <a:r>
              <a:rPr lang="en-US" altLang="zh-CN" dirty="0"/>
              <a:t> BERT-large</a:t>
            </a:r>
            <a:r>
              <a:rPr lang="zh-CN" altLang="en-US" dirty="0"/>
              <a:t>、</a:t>
            </a:r>
            <a:r>
              <a:rPr lang="en-US" altLang="zh-CN" dirty="0"/>
              <a:t> </a:t>
            </a:r>
            <a:r>
              <a:rPr lang="en-US" altLang="zh-CN" dirty="0" err="1"/>
              <a:t>DistilBERT</a:t>
            </a:r>
            <a:endParaRPr lang="en-US" altLang="zh-CN" dirty="0"/>
          </a:p>
          <a:p>
            <a:pPr marL="285750" indent="-285750">
              <a:lnSpc>
                <a:spcPct val="150000"/>
              </a:lnSpc>
              <a:buFont typeface="Arial" panose="020B0604020202020204" pitchFamily="34" charset="0"/>
              <a:buChar char="•"/>
            </a:pPr>
            <a:r>
              <a:rPr lang="en-US" altLang="zh-CN" dirty="0"/>
              <a:t>Generative:  T5 </a:t>
            </a:r>
            <a:r>
              <a:rPr lang="zh-CN" altLang="en-US" dirty="0"/>
              <a:t>、 </a:t>
            </a:r>
            <a:r>
              <a:rPr lang="en-US" altLang="zh-CN" dirty="0"/>
              <a:t>Llama</a:t>
            </a:r>
            <a:endParaRPr lang="zh-CN" altLang="en-US" dirty="0"/>
          </a:p>
        </p:txBody>
      </p:sp>
      <p:sp>
        <p:nvSpPr>
          <p:cNvPr id="7" name="矩形 6">
            <a:extLst>
              <a:ext uri="{FF2B5EF4-FFF2-40B4-BE49-F238E27FC236}">
                <a16:creationId xmlns:a16="http://schemas.microsoft.com/office/drawing/2014/main" id="{20C6A06E-E70D-4DDC-A3EE-A803E4AAE5E5}"/>
              </a:ext>
            </a:extLst>
          </p:cNvPr>
          <p:cNvSpPr/>
          <p:nvPr/>
        </p:nvSpPr>
        <p:spPr>
          <a:xfrm>
            <a:off x="522514" y="2654392"/>
            <a:ext cx="1266825" cy="227025"/>
          </a:xfrm>
          <a:prstGeom prst="rect">
            <a:avLst/>
          </a:prstGeom>
          <a:solidFill>
            <a:srgbClr val="003E8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sz="1600" b="1" dirty="0"/>
              <a:t>数据集</a:t>
            </a:r>
          </a:p>
        </p:txBody>
      </p:sp>
      <p:sp>
        <p:nvSpPr>
          <p:cNvPr id="8" name="文本框 7">
            <a:extLst>
              <a:ext uri="{FF2B5EF4-FFF2-40B4-BE49-F238E27FC236}">
                <a16:creationId xmlns:a16="http://schemas.microsoft.com/office/drawing/2014/main" id="{DF4F80D1-189B-4648-8F03-0D7D3A216332}"/>
              </a:ext>
            </a:extLst>
          </p:cNvPr>
          <p:cNvSpPr txBox="1"/>
          <p:nvPr/>
        </p:nvSpPr>
        <p:spPr>
          <a:xfrm>
            <a:off x="355599" y="2833498"/>
            <a:ext cx="7246040" cy="1705403"/>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altLang="zh-CN" dirty="0"/>
              <a:t>CV:</a:t>
            </a:r>
            <a:r>
              <a:rPr lang="zh-CN" altLang="en-US" dirty="0"/>
              <a:t> 八段一小时的视频，包含实时目标分类任务（如人、车的识别）</a:t>
            </a:r>
            <a:endParaRPr lang="en-US" altLang="zh-CN" dirty="0"/>
          </a:p>
          <a:p>
            <a:pPr marL="285750" indent="-285750">
              <a:lnSpc>
                <a:spcPct val="150000"/>
              </a:lnSpc>
              <a:buFont typeface="Arial" panose="020B0604020202020204" pitchFamily="34" charset="0"/>
              <a:buChar char="•"/>
            </a:pPr>
            <a:r>
              <a:rPr lang="en-US" altLang="zh-CN" dirty="0"/>
              <a:t>NLP</a:t>
            </a:r>
            <a:r>
              <a:rPr lang="zh-CN" altLang="en-US" dirty="0"/>
              <a:t>：</a:t>
            </a:r>
            <a:r>
              <a:rPr lang="en-US" altLang="zh-CN" dirty="0"/>
              <a:t>Amazon product reviews</a:t>
            </a:r>
            <a:r>
              <a:rPr lang="zh-CN" altLang="en-US" dirty="0"/>
              <a:t>、</a:t>
            </a:r>
            <a:r>
              <a:rPr lang="en-US" altLang="zh-CN" dirty="0"/>
              <a:t>IMDB movie reviews</a:t>
            </a:r>
          </a:p>
          <a:p>
            <a:pPr marL="285750" indent="-285750">
              <a:lnSpc>
                <a:spcPct val="150000"/>
              </a:lnSpc>
              <a:buFont typeface="Arial" panose="020B0604020202020204" pitchFamily="34" charset="0"/>
              <a:buChar char="•"/>
            </a:pPr>
            <a:r>
              <a:rPr lang="en-US" altLang="zh-CN" dirty="0"/>
              <a:t>Generative:   CNN/</a:t>
            </a:r>
            <a:r>
              <a:rPr lang="en-US" altLang="zh-CN" dirty="0" err="1"/>
              <a:t>DailyMail</a:t>
            </a:r>
            <a:r>
              <a:rPr lang="en-US" altLang="zh-CN" dirty="0"/>
              <a:t> </a:t>
            </a:r>
            <a:r>
              <a:rPr lang="zh-CN" altLang="en-US" dirty="0"/>
              <a:t>数据集进行文本摘要任务</a:t>
            </a:r>
            <a:r>
              <a:rPr lang="en-US" altLang="zh-CN" dirty="0"/>
              <a:t>	                               	            </a:t>
            </a:r>
            <a:r>
              <a:rPr lang="en-US" altLang="zh-CN" dirty="0" err="1"/>
              <a:t>SQuAD</a:t>
            </a:r>
            <a:r>
              <a:rPr lang="en-US" altLang="zh-CN" dirty="0"/>
              <a:t> </a:t>
            </a:r>
            <a:r>
              <a:rPr lang="zh-CN" altLang="en-US" dirty="0"/>
              <a:t>数据集进行问答任务</a:t>
            </a:r>
            <a:endParaRPr lang="en-US" altLang="zh-CN" dirty="0"/>
          </a:p>
        </p:txBody>
      </p:sp>
      <p:sp>
        <p:nvSpPr>
          <p:cNvPr id="10" name="矩形 9">
            <a:extLst>
              <a:ext uri="{FF2B5EF4-FFF2-40B4-BE49-F238E27FC236}">
                <a16:creationId xmlns:a16="http://schemas.microsoft.com/office/drawing/2014/main" id="{A3A4E993-EEFF-4CF9-B938-A916C5327F06}"/>
              </a:ext>
            </a:extLst>
          </p:cNvPr>
          <p:cNvSpPr/>
          <p:nvPr/>
        </p:nvSpPr>
        <p:spPr>
          <a:xfrm>
            <a:off x="581344" y="4790013"/>
            <a:ext cx="1266825" cy="227025"/>
          </a:xfrm>
          <a:prstGeom prst="rect">
            <a:avLst/>
          </a:prstGeom>
          <a:solidFill>
            <a:srgbClr val="003E8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sz="1600" b="1" dirty="0"/>
              <a:t>参数配置</a:t>
            </a:r>
          </a:p>
        </p:txBody>
      </p:sp>
      <p:sp>
        <p:nvSpPr>
          <p:cNvPr id="11" name="文本框 10">
            <a:extLst>
              <a:ext uri="{FF2B5EF4-FFF2-40B4-BE49-F238E27FC236}">
                <a16:creationId xmlns:a16="http://schemas.microsoft.com/office/drawing/2014/main" id="{8D3CA3D2-AB3C-4CCD-9050-02A316B0F0EA}"/>
              </a:ext>
            </a:extLst>
          </p:cNvPr>
          <p:cNvSpPr txBox="1"/>
          <p:nvPr/>
        </p:nvSpPr>
        <p:spPr>
          <a:xfrm>
            <a:off x="498341" y="4938764"/>
            <a:ext cx="5198859" cy="1289905"/>
          </a:xfrm>
          <a:prstGeom prst="rect">
            <a:avLst/>
          </a:prstGeom>
          <a:noFill/>
        </p:spPr>
        <p:txBody>
          <a:bodyPr wrap="none" rtlCol="0">
            <a:spAutoFit/>
          </a:bodyPr>
          <a:lstStyle/>
          <a:p>
            <a:pPr marL="285750" indent="-285750">
              <a:lnSpc>
                <a:spcPct val="150000"/>
              </a:lnSpc>
              <a:buFont typeface="Arial" panose="020B0604020202020204" pitchFamily="34" charset="0"/>
              <a:buChar char="•"/>
            </a:pPr>
            <a:r>
              <a:rPr lang="zh-CN" altLang="en-US" dirty="0"/>
              <a:t>服务级别目标 </a:t>
            </a:r>
            <a:r>
              <a:rPr lang="en-US" altLang="zh-CN" dirty="0"/>
              <a:t>(SLOs</a:t>
            </a:r>
            <a:r>
              <a:rPr lang="zh-CN" altLang="en-US" dirty="0"/>
              <a:t>）：</a:t>
            </a:r>
            <a:r>
              <a:rPr lang="en-US" altLang="zh-CN" dirty="0"/>
              <a:t>10~200ns</a:t>
            </a:r>
          </a:p>
          <a:p>
            <a:pPr marL="285750" indent="-285750">
              <a:lnSpc>
                <a:spcPct val="150000"/>
              </a:lnSpc>
              <a:buFont typeface="Arial" panose="020B0604020202020204" pitchFamily="34" charset="0"/>
              <a:buChar char="•"/>
            </a:pPr>
            <a:r>
              <a:rPr lang="zh-CN" altLang="en-US" dirty="0"/>
              <a:t>准确率约束：允许的准确率损失不超过</a:t>
            </a:r>
            <a:r>
              <a:rPr lang="en-US" altLang="zh-CN" dirty="0"/>
              <a:t>1%</a:t>
            </a:r>
          </a:p>
          <a:p>
            <a:pPr marL="285750" indent="-285750">
              <a:lnSpc>
                <a:spcPct val="150000"/>
              </a:lnSpc>
              <a:buFont typeface="Arial" panose="020B0604020202020204" pitchFamily="34" charset="0"/>
              <a:buChar char="•"/>
            </a:pPr>
            <a:r>
              <a:rPr lang="zh-CN" altLang="en-US" dirty="0"/>
              <a:t>延迟预算：不会对模型延迟产生超过</a:t>
            </a:r>
            <a:r>
              <a:rPr lang="en-US" altLang="zh-CN" dirty="0"/>
              <a:t>2%</a:t>
            </a:r>
            <a:r>
              <a:rPr lang="zh-CN" altLang="en-US" dirty="0"/>
              <a:t>的影响</a:t>
            </a:r>
          </a:p>
        </p:txBody>
      </p:sp>
      <p:sp>
        <p:nvSpPr>
          <p:cNvPr id="12" name="矩形 11">
            <a:extLst>
              <a:ext uri="{FF2B5EF4-FFF2-40B4-BE49-F238E27FC236}">
                <a16:creationId xmlns:a16="http://schemas.microsoft.com/office/drawing/2014/main" id="{30B3A7CB-EF42-4263-95DE-163D9E902B64}"/>
              </a:ext>
            </a:extLst>
          </p:cNvPr>
          <p:cNvSpPr/>
          <p:nvPr/>
        </p:nvSpPr>
        <p:spPr>
          <a:xfrm>
            <a:off x="8363049" y="1038870"/>
            <a:ext cx="1266825" cy="227025"/>
          </a:xfrm>
          <a:prstGeom prst="rect">
            <a:avLst/>
          </a:prstGeom>
          <a:solidFill>
            <a:srgbClr val="003E8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sz="1600" b="1" dirty="0"/>
              <a:t>硬件配置</a:t>
            </a:r>
          </a:p>
        </p:txBody>
      </p:sp>
      <p:sp>
        <p:nvSpPr>
          <p:cNvPr id="13" name="文本框 12">
            <a:extLst>
              <a:ext uri="{FF2B5EF4-FFF2-40B4-BE49-F238E27FC236}">
                <a16:creationId xmlns:a16="http://schemas.microsoft.com/office/drawing/2014/main" id="{C9852BDF-F60A-4412-849A-274FC598A42C}"/>
              </a:ext>
            </a:extLst>
          </p:cNvPr>
          <p:cNvSpPr txBox="1"/>
          <p:nvPr/>
        </p:nvSpPr>
        <p:spPr>
          <a:xfrm>
            <a:off x="8069879" y="1384628"/>
            <a:ext cx="3516604" cy="1200329"/>
          </a:xfrm>
          <a:prstGeom prst="rect">
            <a:avLst/>
          </a:prstGeom>
          <a:noFill/>
        </p:spPr>
        <p:txBody>
          <a:bodyPr wrap="none" rtlCol="0">
            <a:spAutoFit/>
          </a:bodyPr>
          <a:lstStyle/>
          <a:p>
            <a:pPr marL="285750" indent="-285750">
              <a:buFont typeface="Arial" panose="020B0604020202020204" pitchFamily="34" charset="0"/>
              <a:buChar char="•"/>
            </a:pPr>
            <a:r>
              <a:rPr lang="en-US" altLang="zh-CN" dirty="0"/>
              <a:t>NVIDIA RTX A6000 </a:t>
            </a:r>
            <a:r>
              <a:rPr lang="zh-CN" altLang="en-US" dirty="0"/>
              <a:t>显卡</a:t>
            </a:r>
            <a:endParaRPr lang="en-US" altLang="zh-CN" dirty="0"/>
          </a:p>
          <a:p>
            <a:pPr marL="285750" indent="-285750">
              <a:buFont typeface="Arial" panose="020B0604020202020204" pitchFamily="34" charset="0"/>
              <a:buChar char="•"/>
            </a:pPr>
            <a:r>
              <a:rPr lang="en-US" altLang="zh-CN" dirty="0"/>
              <a:t>AMD EPYC 7543P 32</a:t>
            </a:r>
            <a:r>
              <a:rPr lang="zh-CN" altLang="en-US" dirty="0"/>
              <a:t>核 </a:t>
            </a:r>
            <a:r>
              <a:rPr lang="en-US" altLang="zh-CN" dirty="0"/>
              <a:t>CPU</a:t>
            </a:r>
          </a:p>
          <a:p>
            <a:pPr marL="285750" indent="-285750">
              <a:buFont typeface="Arial" panose="020B0604020202020204" pitchFamily="34" charset="0"/>
              <a:buChar char="•"/>
            </a:pPr>
            <a:r>
              <a:rPr lang="en-US" altLang="zh-CN" dirty="0"/>
              <a:t>256GB </a:t>
            </a:r>
            <a:r>
              <a:rPr lang="zh-CN" altLang="en-US" dirty="0"/>
              <a:t>的 </a:t>
            </a:r>
            <a:r>
              <a:rPr lang="en-US" altLang="zh-CN" dirty="0"/>
              <a:t>DDR4 </a:t>
            </a:r>
            <a:r>
              <a:rPr lang="zh-CN" altLang="en-US" dirty="0"/>
              <a:t>内存</a:t>
            </a:r>
            <a:endParaRPr lang="en-US" altLang="zh-CN" dirty="0"/>
          </a:p>
          <a:p>
            <a:pPr marL="285750" indent="-285750">
              <a:buFont typeface="Arial" panose="020B0604020202020204" pitchFamily="34" charset="0"/>
              <a:buChar char="•"/>
            </a:pPr>
            <a:endParaRPr lang="zh-CN" altLang="en-US" dirty="0"/>
          </a:p>
        </p:txBody>
      </p:sp>
      <p:sp>
        <p:nvSpPr>
          <p:cNvPr id="14" name="矩形 13">
            <a:extLst>
              <a:ext uri="{FF2B5EF4-FFF2-40B4-BE49-F238E27FC236}">
                <a16:creationId xmlns:a16="http://schemas.microsoft.com/office/drawing/2014/main" id="{1C7008AC-6D7D-4A1B-BB6F-33A97E14D2C5}"/>
              </a:ext>
            </a:extLst>
          </p:cNvPr>
          <p:cNvSpPr/>
          <p:nvPr/>
        </p:nvSpPr>
        <p:spPr>
          <a:xfrm>
            <a:off x="8363049" y="2540880"/>
            <a:ext cx="1266825" cy="227025"/>
          </a:xfrm>
          <a:prstGeom prst="rect">
            <a:avLst/>
          </a:prstGeom>
          <a:solidFill>
            <a:srgbClr val="003E8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sz="1600" b="1" dirty="0"/>
              <a:t>服务平台</a:t>
            </a:r>
          </a:p>
        </p:txBody>
      </p:sp>
      <p:sp>
        <p:nvSpPr>
          <p:cNvPr id="15" name="文本框 14">
            <a:extLst>
              <a:ext uri="{FF2B5EF4-FFF2-40B4-BE49-F238E27FC236}">
                <a16:creationId xmlns:a16="http://schemas.microsoft.com/office/drawing/2014/main" id="{890A9C3A-8F3D-42DF-B0A0-D826A4DBFF0D}"/>
              </a:ext>
            </a:extLst>
          </p:cNvPr>
          <p:cNvSpPr txBox="1"/>
          <p:nvPr/>
        </p:nvSpPr>
        <p:spPr>
          <a:xfrm>
            <a:off x="8069879" y="2910934"/>
            <a:ext cx="2716128" cy="646331"/>
          </a:xfrm>
          <a:prstGeom prst="rect">
            <a:avLst/>
          </a:prstGeom>
          <a:noFill/>
        </p:spPr>
        <p:txBody>
          <a:bodyPr wrap="none" rtlCol="0">
            <a:spAutoFit/>
          </a:bodyPr>
          <a:lstStyle/>
          <a:p>
            <a:pPr marL="285750" indent="-285750">
              <a:buFont typeface="Arial" panose="020B0604020202020204" pitchFamily="34" charset="0"/>
              <a:buChar char="•"/>
            </a:pPr>
            <a:r>
              <a:rPr lang="en-US" altLang="zh-CN" dirty="0"/>
              <a:t>TensorFlow-Serving </a:t>
            </a:r>
          </a:p>
          <a:p>
            <a:pPr marL="285750" indent="-285750">
              <a:buFont typeface="Arial" panose="020B0604020202020204" pitchFamily="34" charset="0"/>
              <a:buChar char="•"/>
            </a:pPr>
            <a:r>
              <a:rPr lang="en-US" altLang="zh-CN" dirty="0"/>
              <a:t>Clockwork</a:t>
            </a:r>
            <a:endParaRPr lang="zh-CN" altLang="en-US" dirty="0"/>
          </a:p>
        </p:txBody>
      </p:sp>
      <p:sp>
        <p:nvSpPr>
          <p:cNvPr id="16" name="文本框 15">
            <a:extLst>
              <a:ext uri="{FF2B5EF4-FFF2-40B4-BE49-F238E27FC236}">
                <a16:creationId xmlns:a16="http://schemas.microsoft.com/office/drawing/2014/main" id="{B8B5E240-0347-4867-B4B2-24DD68EEE2B3}"/>
              </a:ext>
            </a:extLst>
          </p:cNvPr>
          <p:cNvSpPr txBox="1"/>
          <p:nvPr/>
        </p:nvSpPr>
        <p:spPr>
          <a:xfrm>
            <a:off x="8072456" y="4260315"/>
            <a:ext cx="3686009" cy="369332"/>
          </a:xfrm>
          <a:prstGeom prst="rect">
            <a:avLst/>
          </a:prstGeom>
          <a:noFill/>
        </p:spPr>
        <p:txBody>
          <a:bodyPr wrap="none" rtlCol="0">
            <a:spAutoFit/>
          </a:bodyPr>
          <a:lstStyle/>
          <a:p>
            <a:r>
              <a:rPr lang="en-US" altLang="zh-CN" dirty="0" err="1"/>
              <a:t>HuggingFace</a:t>
            </a:r>
            <a:r>
              <a:rPr lang="en-US" altLang="zh-CN" dirty="0"/>
              <a:t> Pipelines </a:t>
            </a:r>
            <a:r>
              <a:rPr lang="zh-CN" altLang="en-US" dirty="0"/>
              <a:t>推理引擎</a:t>
            </a:r>
          </a:p>
        </p:txBody>
      </p:sp>
      <p:sp>
        <p:nvSpPr>
          <p:cNvPr id="17" name="矩形 16">
            <a:extLst>
              <a:ext uri="{FF2B5EF4-FFF2-40B4-BE49-F238E27FC236}">
                <a16:creationId xmlns:a16="http://schemas.microsoft.com/office/drawing/2014/main" id="{0AA21DEF-0F63-4747-8517-86F524D217F3}"/>
              </a:ext>
            </a:extLst>
          </p:cNvPr>
          <p:cNvSpPr/>
          <p:nvPr/>
        </p:nvSpPr>
        <p:spPr>
          <a:xfrm>
            <a:off x="8285113" y="3777932"/>
            <a:ext cx="2500894" cy="292449"/>
          </a:xfrm>
          <a:prstGeom prst="rect">
            <a:avLst/>
          </a:prstGeom>
          <a:solidFill>
            <a:srgbClr val="003E8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r>
              <a:rPr lang="zh-CN" altLang="en-US" sz="1600" b="1" dirty="0"/>
              <a:t>生成型任务的推理引擎</a:t>
            </a:r>
          </a:p>
        </p:txBody>
      </p:sp>
      <p:sp>
        <p:nvSpPr>
          <p:cNvPr id="18" name="矩形 17">
            <a:extLst>
              <a:ext uri="{FF2B5EF4-FFF2-40B4-BE49-F238E27FC236}">
                <a16:creationId xmlns:a16="http://schemas.microsoft.com/office/drawing/2014/main" id="{74FEEABF-2FAA-4346-BDF2-31C204673627}"/>
              </a:ext>
            </a:extLst>
          </p:cNvPr>
          <p:cNvSpPr/>
          <p:nvPr/>
        </p:nvSpPr>
        <p:spPr>
          <a:xfrm>
            <a:off x="7419762" y="4946255"/>
            <a:ext cx="2115798" cy="253348"/>
          </a:xfrm>
          <a:prstGeom prst="rect">
            <a:avLst/>
          </a:prstGeom>
          <a:solidFill>
            <a:srgbClr val="003E8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sz="1600" b="1" dirty="0"/>
              <a:t>评估指标</a:t>
            </a:r>
          </a:p>
        </p:txBody>
      </p:sp>
      <p:sp>
        <p:nvSpPr>
          <p:cNvPr id="19" name="文本框 18">
            <a:extLst>
              <a:ext uri="{FF2B5EF4-FFF2-40B4-BE49-F238E27FC236}">
                <a16:creationId xmlns:a16="http://schemas.microsoft.com/office/drawing/2014/main" id="{1F1A0639-994B-48BF-A7F8-290021866F35}"/>
              </a:ext>
            </a:extLst>
          </p:cNvPr>
          <p:cNvSpPr txBox="1"/>
          <p:nvPr/>
        </p:nvSpPr>
        <p:spPr>
          <a:xfrm>
            <a:off x="6532611" y="5324655"/>
            <a:ext cx="1396536" cy="923330"/>
          </a:xfrm>
          <a:prstGeom prst="rect">
            <a:avLst/>
          </a:prstGeom>
          <a:noFill/>
        </p:spPr>
        <p:txBody>
          <a:bodyPr wrap="none" rtlCol="0">
            <a:spAutoFit/>
          </a:bodyPr>
          <a:lstStyle/>
          <a:p>
            <a:r>
              <a:rPr lang="zh-CN" altLang="en-US" dirty="0"/>
              <a:t>分类任务：</a:t>
            </a:r>
            <a:endParaRPr lang="en-US" altLang="zh-CN" dirty="0"/>
          </a:p>
          <a:p>
            <a:pPr marL="285750" indent="-285750">
              <a:buFont typeface="Arial" panose="020B0604020202020204" pitchFamily="34" charset="0"/>
              <a:buChar char="•"/>
            </a:pPr>
            <a:r>
              <a:rPr lang="zh-CN" altLang="en-US" dirty="0"/>
              <a:t>准确率</a:t>
            </a:r>
            <a:endParaRPr lang="en-US" altLang="zh-CN" dirty="0"/>
          </a:p>
          <a:p>
            <a:pPr marL="285750" indent="-285750">
              <a:buFont typeface="Arial" panose="020B0604020202020204" pitchFamily="34" charset="0"/>
              <a:buChar char="•"/>
            </a:pPr>
            <a:r>
              <a:rPr lang="zh-CN" altLang="en-US" dirty="0"/>
              <a:t>响应延迟</a:t>
            </a:r>
          </a:p>
        </p:txBody>
      </p:sp>
      <p:sp>
        <p:nvSpPr>
          <p:cNvPr id="20" name="文本框 19">
            <a:extLst>
              <a:ext uri="{FF2B5EF4-FFF2-40B4-BE49-F238E27FC236}">
                <a16:creationId xmlns:a16="http://schemas.microsoft.com/office/drawing/2014/main" id="{99729D67-BBE0-41B7-9973-5E5AA84BD137}"/>
              </a:ext>
            </a:extLst>
          </p:cNvPr>
          <p:cNvSpPr txBox="1"/>
          <p:nvPr/>
        </p:nvSpPr>
        <p:spPr>
          <a:xfrm>
            <a:off x="8069879" y="5331545"/>
            <a:ext cx="4402573" cy="923330"/>
          </a:xfrm>
          <a:prstGeom prst="rect">
            <a:avLst/>
          </a:prstGeom>
          <a:noFill/>
        </p:spPr>
        <p:txBody>
          <a:bodyPr wrap="square" rtlCol="0">
            <a:spAutoFit/>
          </a:bodyPr>
          <a:lstStyle/>
          <a:p>
            <a:r>
              <a:rPr lang="zh-CN" altLang="en-US" dirty="0"/>
              <a:t>生成式模型：</a:t>
            </a:r>
            <a:endParaRPr lang="en-US" altLang="zh-CN" dirty="0"/>
          </a:p>
          <a:p>
            <a:pPr marL="285750" indent="-285750">
              <a:buFont typeface="Arial" panose="020B0604020202020204" pitchFamily="34" charset="0"/>
              <a:buChar char="•"/>
            </a:pPr>
            <a:r>
              <a:rPr lang="zh-CN" altLang="en-US" dirty="0"/>
              <a:t>准确性：</a:t>
            </a:r>
            <a:r>
              <a:rPr lang="en-US" altLang="zh-CN" dirty="0"/>
              <a:t>ROUGE-L </a:t>
            </a:r>
            <a:r>
              <a:rPr lang="zh-CN" altLang="en-US" dirty="0"/>
              <a:t>分数、</a:t>
            </a:r>
            <a:r>
              <a:rPr lang="en-US" altLang="zh-CN" dirty="0"/>
              <a:t>F1 </a:t>
            </a:r>
            <a:r>
              <a:rPr lang="zh-CN" altLang="en-US" dirty="0"/>
              <a:t>分数 </a:t>
            </a:r>
            <a:endParaRPr lang="en-US" altLang="zh-CN" dirty="0"/>
          </a:p>
          <a:p>
            <a:pPr marL="285750" indent="-285750">
              <a:buFont typeface="Arial" panose="020B0604020202020204" pitchFamily="34" charset="0"/>
              <a:buChar char="•"/>
            </a:pPr>
            <a:r>
              <a:rPr lang="zh-CN" altLang="en-US" dirty="0"/>
              <a:t>延迟：</a:t>
            </a:r>
            <a:r>
              <a:rPr lang="en-US" altLang="zh-CN" dirty="0"/>
              <a:t>TPT</a:t>
            </a:r>
            <a:r>
              <a:rPr lang="zh-CN" altLang="en-US" dirty="0"/>
              <a:t> </a:t>
            </a:r>
          </a:p>
        </p:txBody>
      </p:sp>
    </p:spTree>
    <p:extLst>
      <p:ext uri="{BB962C8B-B14F-4D97-AF65-F5344CB8AC3E}">
        <p14:creationId xmlns:p14="http://schemas.microsoft.com/office/powerpoint/2010/main" val="31570575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A5B5F1A0-6F28-40FE-9563-0AE1F11D4AAD}"/>
              </a:ext>
            </a:extLst>
          </p:cNvPr>
          <p:cNvSpPr>
            <a:spLocks noGrp="1"/>
          </p:cNvSpPr>
          <p:nvPr>
            <p:ph type="sldNum" sz="quarter" idx="4"/>
          </p:nvPr>
        </p:nvSpPr>
        <p:spPr/>
        <p:txBody>
          <a:bodyPr/>
          <a:lstStyle/>
          <a:p>
            <a:fld id="{32CC1993-4A58-5441-BC2A-C02768F05C35}" type="slidenum">
              <a:rPr kumimoji="1" lang="zh-CN" altLang="en-US" smtClean="0"/>
              <a:t>27</a:t>
            </a:fld>
            <a:endParaRPr kumimoji="1" lang="zh-CN" altLang="en-US" dirty="0"/>
          </a:p>
        </p:txBody>
      </p:sp>
      <p:pic>
        <p:nvPicPr>
          <p:cNvPr id="6" name="内容占位符 5">
            <a:extLst>
              <a:ext uri="{FF2B5EF4-FFF2-40B4-BE49-F238E27FC236}">
                <a16:creationId xmlns:a16="http://schemas.microsoft.com/office/drawing/2014/main" id="{DE6D7615-7540-4963-889F-95B2D5941FE5}"/>
              </a:ext>
            </a:extLst>
          </p:cNvPr>
          <p:cNvPicPr>
            <a:picLocks noGrp="1" noChangeAspect="1"/>
          </p:cNvPicPr>
          <p:nvPr>
            <p:ph sz="quarter" idx="10"/>
          </p:nvPr>
        </p:nvPicPr>
        <p:blipFill>
          <a:blip r:embed="rId3"/>
          <a:stretch>
            <a:fillRect/>
          </a:stretch>
        </p:blipFill>
        <p:spPr>
          <a:xfrm>
            <a:off x="283030" y="1457469"/>
            <a:ext cx="5551711" cy="1850571"/>
          </a:xfrm>
        </p:spPr>
      </p:pic>
      <p:sp>
        <p:nvSpPr>
          <p:cNvPr id="4" name="标题 3">
            <a:extLst>
              <a:ext uri="{FF2B5EF4-FFF2-40B4-BE49-F238E27FC236}">
                <a16:creationId xmlns:a16="http://schemas.microsoft.com/office/drawing/2014/main" id="{4F02DF61-9A14-4C1C-B8A1-947037008862}"/>
              </a:ext>
            </a:extLst>
          </p:cNvPr>
          <p:cNvSpPr>
            <a:spLocks noGrp="1"/>
          </p:cNvSpPr>
          <p:nvPr>
            <p:ph type="title"/>
          </p:nvPr>
        </p:nvSpPr>
        <p:spPr/>
        <p:txBody>
          <a:bodyPr/>
          <a:lstStyle/>
          <a:p>
            <a:r>
              <a:rPr lang="zh-CN" altLang="en-US" b="1" dirty="0">
                <a:latin typeface="Calibri" panose="020F0502020204030204" pitchFamily="34" charset="0"/>
                <a:cs typeface="Calibri" panose="020F0502020204030204" pitchFamily="34" charset="0"/>
              </a:rPr>
              <a:t>实验评估</a:t>
            </a:r>
            <a:endParaRPr lang="zh-CN" altLang="en-US" dirty="0"/>
          </a:p>
        </p:txBody>
      </p:sp>
      <p:sp>
        <p:nvSpPr>
          <p:cNvPr id="7" name="矩形 6">
            <a:extLst>
              <a:ext uri="{FF2B5EF4-FFF2-40B4-BE49-F238E27FC236}">
                <a16:creationId xmlns:a16="http://schemas.microsoft.com/office/drawing/2014/main" id="{D6949338-A49F-46D9-9309-5388B9D1C804}"/>
              </a:ext>
            </a:extLst>
          </p:cNvPr>
          <p:cNvSpPr/>
          <p:nvPr/>
        </p:nvSpPr>
        <p:spPr>
          <a:xfrm>
            <a:off x="605517" y="1062678"/>
            <a:ext cx="2453369" cy="227025"/>
          </a:xfrm>
          <a:prstGeom prst="rect">
            <a:avLst/>
          </a:prstGeom>
          <a:solidFill>
            <a:srgbClr val="003E8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sz="1600" b="1" dirty="0"/>
              <a:t>延迟优化效果</a:t>
            </a:r>
          </a:p>
        </p:txBody>
      </p:sp>
      <p:sp>
        <p:nvSpPr>
          <p:cNvPr id="9" name="文本框 8">
            <a:extLst>
              <a:ext uri="{FF2B5EF4-FFF2-40B4-BE49-F238E27FC236}">
                <a16:creationId xmlns:a16="http://schemas.microsoft.com/office/drawing/2014/main" id="{83E116F8-7A1C-4E6C-835C-951DD28BD0A7}"/>
              </a:ext>
            </a:extLst>
          </p:cNvPr>
          <p:cNvSpPr txBox="1"/>
          <p:nvPr/>
        </p:nvSpPr>
        <p:spPr>
          <a:xfrm>
            <a:off x="7260772" y="1962112"/>
            <a:ext cx="1396175" cy="646331"/>
          </a:xfrm>
          <a:prstGeom prst="rect">
            <a:avLst/>
          </a:prstGeom>
          <a:noFill/>
        </p:spPr>
        <p:txBody>
          <a:bodyPr wrap="square" rtlCol="0">
            <a:spAutoFit/>
          </a:bodyPr>
          <a:lstStyle/>
          <a:p>
            <a:r>
              <a:rPr lang="en-US" altLang="zh-CN" dirty="0"/>
              <a:t>Apparate</a:t>
            </a:r>
            <a:r>
              <a:rPr lang="zh-CN" altLang="en-US" dirty="0"/>
              <a:t>、</a:t>
            </a:r>
            <a:r>
              <a:rPr lang="en-US" altLang="zh-CN" dirty="0"/>
              <a:t>                    </a:t>
            </a:r>
          </a:p>
          <a:p>
            <a:r>
              <a:rPr lang="en-US" altLang="zh-CN" dirty="0"/>
              <a:t>Optimal </a:t>
            </a:r>
            <a:endParaRPr lang="zh-CN" altLang="en-US" dirty="0"/>
          </a:p>
        </p:txBody>
      </p:sp>
      <p:sp>
        <p:nvSpPr>
          <p:cNvPr id="11" name="文本框 10">
            <a:extLst>
              <a:ext uri="{FF2B5EF4-FFF2-40B4-BE49-F238E27FC236}">
                <a16:creationId xmlns:a16="http://schemas.microsoft.com/office/drawing/2014/main" id="{479754B7-84E1-49D1-872F-406EE6EC7610}"/>
              </a:ext>
            </a:extLst>
          </p:cNvPr>
          <p:cNvSpPr txBox="1"/>
          <p:nvPr/>
        </p:nvSpPr>
        <p:spPr>
          <a:xfrm>
            <a:off x="8646062" y="2100612"/>
            <a:ext cx="2465355" cy="369332"/>
          </a:xfrm>
          <a:prstGeom prst="rect">
            <a:avLst/>
          </a:prstGeom>
          <a:noFill/>
        </p:spPr>
        <p:txBody>
          <a:bodyPr wrap="none" rtlCol="0">
            <a:spAutoFit/>
          </a:bodyPr>
          <a:lstStyle/>
          <a:p>
            <a:r>
              <a:rPr lang="en-US" altLang="zh-CN" dirty="0"/>
              <a:t>VS  Vanilla(</a:t>
            </a:r>
            <a:r>
              <a:rPr lang="zh-CN" altLang="en-US" dirty="0"/>
              <a:t>原始模型</a:t>
            </a:r>
            <a:r>
              <a:rPr lang="en-US" altLang="zh-CN" dirty="0"/>
              <a:t>)</a:t>
            </a:r>
            <a:endParaRPr lang="zh-CN" altLang="en-US" dirty="0"/>
          </a:p>
        </p:txBody>
      </p:sp>
      <p:sp>
        <p:nvSpPr>
          <p:cNvPr id="14" name="文本框 13">
            <a:extLst>
              <a:ext uri="{FF2B5EF4-FFF2-40B4-BE49-F238E27FC236}">
                <a16:creationId xmlns:a16="http://schemas.microsoft.com/office/drawing/2014/main" id="{9475CBDB-B583-4D19-A975-0E914B748A66}"/>
              </a:ext>
            </a:extLst>
          </p:cNvPr>
          <p:cNvSpPr txBox="1"/>
          <p:nvPr/>
        </p:nvSpPr>
        <p:spPr>
          <a:xfrm>
            <a:off x="6300733" y="2105021"/>
            <a:ext cx="494046" cy="369332"/>
          </a:xfrm>
          <a:prstGeom prst="rect">
            <a:avLst/>
          </a:prstGeom>
          <a:noFill/>
        </p:spPr>
        <p:txBody>
          <a:bodyPr wrap="none" rtlCol="0">
            <a:spAutoFit/>
          </a:bodyPr>
          <a:lstStyle/>
          <a:p>
            <a:r>
              <a:rPr lang="en-US" altLang="zh-CN" dirty="0"/>
              <a:t>CV</a:t>
            </a:r>
            <a:endParaRPr lang="zh-CN" altLang="en-US" dirty="0"/>
          </a:p>
        </p:txBody>
      </p:sp>
      <p:pic>
        <p:nvPicPr>
          <p:cNvPr id="19" name="图片 18">
            <a:extLst>
              <a:ext uri="{FF2B5EF4-FFF2-40B4-BE49-F238E27FC236}">
                <a16:creationId xmlns:a16="http://schemas.microsoft.com/office/drawing/2014/main" id="{F3407890-3929-4B1B-B344-7D8E4478613B}"/>
              </a:ext>
            </a:extLst>
          </p:cNvPr>
          <p:cNvPicPr>
            <a:picLocks noChangeAspect="1"/>
          </p:cNvPicPr>
          <p:nvPr/>
        </p:nvPicPr>
        <p:blipFill>
          <a:blip r:embed="rId4"/>
          <a:stretch>
            <a:fillRect/>
          </a:stretch>
        </p:blipFill>
        <p:spPr>
          <a:xfrm>
            <a:off x="522299" y="3429000"/>
            <a:ext cx="5314950" cy="2533650"/>
          </a:xfrm>
          <a:prstGeom prst="rect">
            <a:avLst/>
          </a:prstGeom>
        </p:spPr>
      </p:pic>
      <p:sp>
        <p:nvSpPr>
          <p:cNvPr id="20" name="文本框 19">
            <a:extLst>
              <a:ext uri="{FF2B5EF4-FFF2-40B4-BE49-F238E27FC236}">
                <a16:creationId xmlns:a16="http://schemas.microsoft.com/office/drawing/2014/main" id="{4E025361-57CD-42BB-A256-EDAFB8E2B02A}"/>
              </a:ext>
            </a:extLst>
          </p:cNvPr>
          <p:cNvSpPr txBox="1"/>
          <p:nvPr/>
        </p:nvSpPr>
        <p:spPr>
          <a:xfrm>
            <a:off x="6206110" y="4768334"/>
            <a:ext cx="631904" cy="369332"/>
          </a:xfrm>
          <a:prstGeom prst="rect">
            <a:avLst/>
          </a:prstGeom>
          <a:noFill/>
        </p:spPr>
        <p:txBody>
          <a:bodyPr wrap="none" rtlCol="0">
            <a:spAutoFit/>
          </a:bodyPr>
          <a:lstStyle/>
          <a:p>
            <a:r>
              <a:rPr lang="en-US" altLang="zh-CN" dirty="0"/>
              <a:t>NLP</a:t>
            </a:r>
            <a:endParaRPr lang="zh-CN" altLang="en-US" dirty="0"/>
          </a:p>
        </p:txBody>
      </p:sp>
      <p:sp>
        <p:nvSpPr>
          <p:cNvPr id="21" name="文本框 20">
            <a:extLst>
              <a:ext uri="{FF2B5EF4-FFF2-40B4-BE49-F238E27FC236}">
                <a16:creationId xmlns:a16="http://schemas.microsoft.com/office/drawing/2014/main" id="{9549B99D-F711-46BE-A840-52FF9E270F6A}"/>
              </a:ext>
            </a:extLst>
          </p:cNvPr>
          <p:cNvSpPr txBox="1"/>
          <p:nvPr/>
        </p:nvSpPr>
        <p:spPr>
          <a:xfrm>
            <a:off x="7206875" y="4410348"/>
            <a:ext cx="1741714" cy="1200329"/>
          </a:xfrm>
          <a:prstGeom prst="rect">
            <a:avLst/>
          </a:prstGeom>
          <a:noFill/>
        </p:spPr>
        <p:txBody>
          <a:bodyPr wrap="square" rtlCol="0">
            <a:spAutoFit/>
          </a:bodyPr>
          <a:lstStyle/>
          <a:p>
            <a:r>
              <a:rPr lang="en-US" altLang="zh-CN" dirty="0"/>
              <a:t>Apparate</a:t>
            </a:r>
            <a:r>
              <a:rPr lang="zh-CN" altLang="en-US" dirty="0"/>
              <a:t>、</a:t>
            </a:r>
            <a:r>
              <a:rPr lang="en-US" altLang="zh-CN" dirty="0"/>
              <a:t>                    </a:t>
            </a:r>
          </a:p>
          <a:p>
            <a:r>
              <a:rPr lang="en-US" altLang="zh-CN" dirty="0"/>
              <a:t>Online Opt.</a:t>
            </a:r>
            <a:r>
              <a:rPr lang="zh-CN" altLang="en-US" dirty="0"/>
              <a:t>、</a:t>
            </a:r>
            <a:endParaRPr lang="en-US" altLang="zh-CN" dirty="0"/>
          </a:p>
          <a:p>
            <a:r>
              <a:rPr lang="en-US" altLang="zh-CN" dirty="0"/>
              <a:t>Offline </a:t>
            </a:r>
            <a:r>
              <a:rPr lang="en-US" altLang="zh-CN" dirty="0" err="1"/>
              <a:t>Opt</a:t>
            </a:r>
            <a:endParaRPr lang="en-US" altLang="zh-CN" dirty="0"/>
          </a:p>
          <a:p>
            <a:endParaRPr lang="zh-CN" altLang="en-US" dirty="0"/>
          </a:p>
        </p:txBody>
      </p:sp>
      <p:sp>
        <p:nvSpPr>
          <p:cNvPr id="22" name="文本框 21">
            <a:extLst>
              <a:ext uri="{FF2B5EF4-FFF2-40B4-BE49-F238E27FC236}">
                <a16:creationId xmlns:a16="http://schemas.microsoft.com/office/drawing/2014/main" id="{44A8C4CA-69C6-4456-85F1-A9566B827FDA}"/>
              </a:ext>
            </a:extLst>
          </p:cNvPr>
          <p:cNvSpPr txBox="1"/>
          <p:nvPr/>
        </p:nvSpPr>
        <p:spPr>
          <a:xfrm>
            <a:off x="8646062" y="4765448"/>
            <a:ext cx="2465355" cy="369332"/>
          </a:xfrm>
          <a:prstGeom prst="rect">
            <a:avLst/>
          </a:prstGeom>
          <a:noFill/>
        </p:spPr>
        <p:txBody>
          <a:bodyPr wrap="none" rtlCol="0">
            <a:spAutoFit/>
          </a:bodyPr>
          <a:lstStyle/>
          <a:p>
            <a:r>
              <a:rPr lang="en-US" altLang="zh-CN" dirty="0"/>
              <a:t>VS  Vanilla(</a:t>
            </a:r>
            <a:r>
              <a:rPr lang="zh-CN" altLang="en-US" dirty="0"/>
              <a:t>原始模型</a:t>
            </a:r>
            <a:r>
              <a:rPr lang="en-US" altLang="zh-CN" dirty="0"/>
              <a:t>)</a:t>
            </a:r>
            <a:endParaRPr lang="zh-CN" altLang="en-US" dirty="0"/>
          </a:p>
        </p:txBody>
      </p:sp>
      <p:sp>
        <p:nvSpPr>
          <p:cNvPr id="23" name="文本框 22">
            <a:extLst>
              <a:ext uri="{FF2B5EF4-FFF2-40B4-BE49-F238E27FC236}">
                <a16:creationId xmlns:a16="http://schemas.microsoft.com/office/drawing/2014/main" id="{7F047A29-9B53-4DBC-9EE9-DF0CDF92F115}"/>
              </a:ext>
            </a:extLst>
          </p:cNvPr>
          <p:cNvSpPr txBox="1"/>
          <p:nvPr/>
        </p:nvSpPr>
        <p:spPr>
          <a:xfrm>
            <a:off x="1832201" y="6069716"/>
            <a:ext cx="7933197" cy="369332"/>
          </a:xfrm>
          <a:prstGeom prst="rect">
            <a:avLst/>
          </a:prstGeom>
          <a:noFill/>
        </p:spPr>
        <p:txBody>
          <a:bodyPr wrap="none" rtlCol="0">
            <a:spAutoFit/>
          </a:bodyPr>
          <a:lstStyle/>
          <a:p>
            <a:r>
              <a:rPr lang="en-US" altLang="zh-CN" dirty="0">
                <a:solidFill>
                  <a:srgbClr val="FF0000"/>
                </a:solidFill>
              </a:rPr>
              <a:t>Apparate </a:t>
            </a:r>
            <a:r>
              <a:rPr lang="zh-CN" altLang="en-US" dirty="0">
                <a:solidFill>
                  <a:srgbClr val="FF0000"/>
                </a:solidFill>
              </a:rPr>
              <a:t>系统能够在保持准确率的前提下，显著降低 </a:t>
            </a:r>
            <a:r>
              <a:rPr lang="en-US" altLang="zh-CN" dirty="0">
                <a:solidFill>
                  <a:srgbClr val="FF0000"/>
                </a:solidFill>
              </a:rPr>
              <a:t>CV</a:t>
            </a:r>
            <a:r>
              <a:rPr lang="zh-CN" altLang="en-US" dirty="0">
                <a:solidFill>
                  <a:srgbClr val="FF0000"/>
                </a:solidFill>
              </a:rPr>
              <a:t>、</a:t>
            </a:r>
            <a:r>
              <a:rPr lang="en-US" altLang="zh-CN" dirty="0">
                <a:solidFill>
                  <a:srgbClr val="FF0000"/>
                </a:solidFill>
              </a:rPr>
              <a:t>NLP </a:t>
            </a:r>
            <a:r>
              <a:rPr lang="zh-CN" altLang="en-US" dirty="0">
                <a:solidFill>
                  <a:srgbClr val="FF0000"/>
                </a:solidFill>
              </a:rPr>
              <a:t>任务的延迟</a:t>
            </a:r>
          </a:p>
        </p:txBody>
      </p:sp>
    </p:spTree>
    <p:extLst>
      <p:ext uri="{BB962C8B-B14F-4D97-AF65-F5344CB8AC3E}">
        <p14:creationId xmlns:p14="http://schemas.microsoft.com/office/powerpoint/2010/main" val="3330601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8540362D-7514-42AE-9FA1-C89B134115A7}"/>
              </a:ext>
            </a:extLst>
          </p:cNvPr>
          <p:cNvSpPr>
            <a:spLocks noGrp="1"/>
          </p:cNvSpPr>
          <p:nvPr>
            <p:ph type="sldNum" sz="quarter" idx="4"/>
          </p:nvPr>
        </p:nvSpPr>
        <p:spPr/>
        <p:txBody>
          <a:bodyPr/>
          <a:lstStyle/>
          <a:p>
            <a:fld id="{32CC1993-4A58-5441-BC2A-C02768F05C35}" type="slidenum">
              <a:rPr kumimoji="1" lang="zh-CN" altLang="en-US" smtClean="0"/>
              <a:t>28</a:t>
            </a:fld>
            <a:endParaRPr kumimoji="1" lang="zh-CN" altLang="en-US" dirty="0"/>
          </a:p>
        </p:txBody>
      </p:sp>
      <p:sp>
        <p:nvSpPr>
          <p:cNvPr id="4" name="标题 3">
            <a:extLst>
              <a:ext uri="{FF2B5EF4-FFF2-40B4-BE49-F238E27FC236}">
                <a16:creationId xmlns:a16="http://schemas.microsoft.com/office/drawing/2014/main" id="{401512A2-0E46-4CD6-B2F8-78556A4EEBCA}"/>
              </a:ext>
            </a:extLst>
          </p:cNvPr>
          <p:cNvSpPr>
            <a:spLocks noGrp="1"/>
          </p:cNvSpPr>
          <p:nvPr>
            <p:ph type="title"/>
          </p:nvPr>
        </p:nvSpPr>
        <p:spPr/>
        <p:txBody>
          <a:bodyPr/>
          <a:lstStyle/>
          <a:p>
            <a:r>
              <a:rPr lang="zh-CN" altLang="en-US" b="1" dirty="0">
                <a:latin typeface="Calibri" panose="020F0502020204030204" pitchFamily="34" charset="0"/>
                <a:cs typeface="Calibri" panose="020F0502020204030204" pitchFamily="34" charset="0"/>
              </a:rPr>
              <a:t>实验评估</a:t>
            </a:r>
            <a:endParaRPr lang="zh-CN" altLang="en-US" dirty="0"/>
          </a:p>
        </p:txBody>
      </p:sp>
      <p:sp>
        <p:nvSpPr>
          <p:cNvPr id="10" name="矩形 9">
            <a:extLst>
              <a:ext uri="{FF2B5EF4-FFF2-40B4-BE49-F238E27FC236}">
                <a16:creationId xmlns:a16="http://schemas.microsoft.com/office/drawing/2014/main" id="{FF7931BB-166D-4765-810E-6A04CD0F2F1E}"/>
              </a:ext>
            </a:extLst>
          </p:cNvPr>
          <p:cNvSpPr/>
          <p:nvPr/>
        </p:nvSpPr>
        <p:spPr>
          <a:xfrm>
            <a:off x="605517" y="1071988"/>
            <a:ext cx="2627540" cy="292127"/>
          </a:xfrm>
          <a:prstGeom prst="rect">
            <a:avLst/>
          </a:prstGeom>
          <a:solidFill>
            <a:srgbClr val="003E8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sz="1600" b="1" dirty="0"/>
              <a:t>与现有的</a:t>
            </a:r>
            <a:r>
              <a:rPr lang="en-US" altLang="zh-CN" sz="1600" b="1" dirty="0"/>
              <a:t>EE</a:t>
            </a:r>
            <a:r>
              <a:rPr lang="zh-CN" altLang="en-US" sz="1600" b="1" dirty="0"/>
              <a:t>策略对比</a:t>
            </a:r>
          </a:p>
        </p:txBody>
      </p:sp>
      <p:pic>
        <p:nvPicPr>
          <p:cNvPr id="14" name="图片 13">
            <a:extLst>
              <a:ext uri="{FF2B5EF4-FFF2-40B4-BE49-F238E27FC236}">
                <a16:creationId xmlns:a16="http://schemas.microsoft.com/office/drawing/2014/main" id="{0B33C9C8-70C3-41AF-BCFF-9D05E2AF5974}"/>
              </a:ext>
            </a:extLst>
          </p:cNvPr>
          <p:cNvPicPr>
            <a:picLocks noChangeAspect="1"/>
          </p:cNvPicPr>
          <p:nvPr/>
        </p:nvPicPr>
        <p:blipFill rotWithShape="1">
          <a:blip r:embed="rId3"/>
          <a:srcRect t="10176"/>
          <a:stretch/>
        </p:blipFill>
        <p:spPr>
          <a:xfrm>
            <a:off x="355600" y="2305984"/>
            <a:ext cx="5449415" cy="2078239"/>
          </a:xfrm>
          <a:prstGeom prst="rect">
            <a:avLst/>
          </a:prstGeom>
        </p:spPr>
      </p:pic>
      <p:sp>
        <p:nvSpPr>
          <p:cNvPr id="16" name="文本框 15">
            <a:extLst>
              <a:ext uri="{FF2B5EF4-FFF2-40B4-BE49-F238E27FC236}">
                <a16:creationId xmlns:a16="http://schemas.microsoft.com/office/drawing/2014/main" id="{33E57B04-FB7F-4B1D-91A6-38D7BF7A96BC}"/>
              </a:ext>
            </a:extLst>
          </p:cNvPr>
          <p:cNvSpPr txBox="1"/>
          <p:nvPr/>
        </p:nvSpPr>
        <p:spPr>
          <a:xfrm>
            <a:off x="1077686" y="2013857"/>
            <a:ext cx="184731" cy="369332"/>
          </a:xfrm>
          <a:prstGeom prst="rect">
            <a:avLst/>
          </a:prstGeom>
          <a:noFill/>
        </p:spPr>
        <p:txBody>
          <a:bodyPr wrap="none" rtlCol="0">
            <a:spAutoFit/>
          </a:bodyPr>
          <a:lstStyle/>
          <a:p>
            <a:endParaRPr lang="zh-CN" altLang="en-US" dirty="0"/>
          </a:p>
        </p:txBody>
      </p:sp>
      <p:sp>
        <p:nvSpPr>
          <p:cNvPr id="17" name="矩形 16">
            <a:extLst>
              <a:ext uri="{FF2B5EF4-FFF2-40B4-BE49-F238E27FC236}">
                <a16:creationId xmlns:a16="http://schemas.microsoft.com/office/drawing/2014/main" id="{8904B233-5FEC-495A-AEE0-EBB6D075C827}"/>
              </a:ext>
            </a:extLst>
          </p:cNvPr>
          <p:cNvSpPr/>
          <p:nvPr/>
        </p:nvSpPr>
        <p:spPr>
          <a:xfrm>
            <a:off x="745184" y="1782188"/>
            <a:ext cx="2030674" cy="292127"/>
          </a:xfrm>
          <a:prstGeom prst="rect">
            <a:avLst/>
          </a:prstGeom>
          <a:solidFill>
            <a:srgbClr val="003E8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1600" b="1" dirty="0"/>
              <a:t>Classification.</a:t>
            </a:r>
            <a:endParaRPr lang="zh-CN" altLang="en-US" sz="1600" b="1" dirty="0"/>
          </a:p>
        </p:txBody>
      </p:sp>
      <p:sp>
        <p:nvSpPr>
          <p:cNvPr id="18" name="矩形 17">
            <a:extLst>
              <a:ext uri="{FF2B5EF4-FFF2-40B4-BE49-F238E27FC236}">
                <a16:creationId xmlns:a16="http://schemas.microsoft.com/office/drawing/2014/main" id="{921B9A0B-B15C-4EBE-A44C-B6614E8ECA17}"/>
              </a:ext>
            </a:extLst>
          </p:cNvPr>
          <p:cNvSpPr/>
          <p:nvPr/>
        </p:nvSpPr>
        <p:spPr>
          <a:xfrm>
            <a:off x="8211874" y="1780230"/>
            <a:ext cx="1415142" cy="292127"/>
          </a:xfrm>
          <a:prstGeom prst="rect">
            <a:avLst/>
          </a:prstGeom>
          <a:solidFill>
            <a:srgbClr val="003E8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1600" b="1" dirty="0"/>
              <a:t>Generative.</a:t>
            </a:r>
            <a:endParaRPr lang="zh-CN" altLang="en-US" sz="1600" b="1" dirty="0"/>
          </a:p>
        </p:txBody>
      </p:sp>
      <p:pic>
        <p:nvPicPr>
          <p:cNvPr id="22" name="图片 21">
            <a:extLst>
              <a:ext uri="{FF2B5EF4-FFF2-40B4-BE49-F238E27FC236}">
                <a16:creationId xmlns:a16="http://schemas.microsoft.com/office/drawing/2014/main" id="{BE8CF2F5-9B1D-4F8D-95BC-A485FBD2528F}"/>
              </a:ext>
            </a:extLst>
          </p:cNvPr>
          <p:cNvPicPr>
            <a:picLocks noChangeAspect="1"/>
          </p:cNvPicPr>
          <p:nvPr/>
        </p:nvPicPr>
        <p:blipFill>
          <a:blip r:embed="rId4"/>
          <a:stretch>
            <a:fillRect/>
          </a:stretch>
        </p:blipFill>
        <p:spPr>
          <a:xfrm>
            <a:off x="5833345" y="2198523"/>
            <a:ext cx="6172200" cy="2400300"/>
          </a:xfrm>
          <a:prstGeom prst="rect">
            <a:avLst/>
          </a:prstGeom>
        </p:spPr>
      </p:pic>
      <p:sp>
        <p:nvSpPr>
          <p:cNvPr id="23" name="文本框 22">
            <a:extLst>
              <a:ext uri="{FF2B5EF4-FFF2-40B4-BE49-F238E27FC236}">
                <a16:creationId xmlns:a16="http://schemas.microsoft.com/office/drawing/2014/main" id="{887B4133-D41F-4A29-8FA9-80EBE42659E4}"/>
              </a:ext>
            </a:extLst>
          </p:cNvPr>
          <p:cNvSpPr txBox="1"/>
          <p:nvPr/>
        </p:nvSpPr>
        <p:spPr>
          <a:xfrm>
            <a:off x="526075" y="4714576"/>
            <a:ext cx="4907113" cy="923330"/>
          </a:xfrm>
          <a:prstGeom prst="rect">
            <a:avLst/>
          </a:prstGeom>
          <a:noFill/>
        </p:spPr>
        <p:txBody>
          <a:bodyPr wrap="none" rtlCol="0">
            <a:spAutoFit/>
          </a:bodyPr>
          <a:lstStyle/>
          <a:p>
            <a:r>
              <a:rPr lang="en-US" altLang="zh-CN" dirty="0" err="1"/>
              <a:t>BranchyNet</a:t>
            </a:r>
            <a:r>
              <a:rPr lang="en-US" altLang="zh-CN" dirty="0"/>
              <a:t> </a:t>
            </a:r>
            <a:r>
              <a:rPr lang="zh-CN" altLang="en-US" dirty="0"/>
              <a:t>和 </a:t>
            </a:r>
            <a:r>
              <a:rPr lang="en-US" altLang="zh-CN" dirty="0" err="1"/>
              <a:t>DeeBERT</a:t>
            </a:r>
            <a:r>
              <a:rPr lang="zh-CN" altLang="en-US" dirty="0"/>
              <a:t>的早退出点是</a:t>
            </a:r>
            <a:r>
              <a:rPr lang="zh-CN" altLang="en-US" dirty="0">
                <a:solidFill>
                  <a:srgbClr val="FF0000"/>
                </a:solidFill>
              </a:rPr>
              <a:t>固定的</a:t>
            </a:r>
            <a:endParaRPr lang="en-US" altLang="zh-CN" dirty="0">
              <a:solidFill>
                <a:srgbClr val="FF0000"/>
              </a:solidFill>
            </a:endParaRPr>
          </a:p>
          <a:p>
            <a:endParaRPr lang="en-US" altLang="zh-CN" dirty="0">
              <a:solidFill>
                <a:srgbClr val="FF0000"/>
              </a:solidFill>
            </a:endParaRPr>
          </a:p>
          <a:p>
            <a:endParaRPr lang="zh-CN" altLang="en-US" dirty="0"/>
          </a:p>
        </p:txBody>
      </p:sp>
      <p:sp>
        <p:nvSpPr>
          <p:cNvPr id="25" name="文本框 24">
            <a:extLst>
              <a:ext uri="{FF2B5EF4-FFF2-40B4-BE49-F238E27FC236}">
                <a16:creationId xmlns:a16="http://schemas.microsoft.com/office/drawing/2014/main" id="{CB5116DD-BD1C-4FEE-AE8D-76E3EFB77E83}"/>
              </a:ext>
            </a:extLst>
          </p:cNvPr>
          <p:cNvSpPr txBox="1"/>
          <p:nvPr/>
        </p:nvSpPr>
        <p:spPr>
          <a:xfrm>
            <a:off x="6287955" y="4674641"/>
            <a:ext cx="5427640" cy="369332"/>
          </a:xfrm>
          <a:prstGeom prst="rect">
            <a:avLst/>
          </a:prstGeom>
          <a:noFill/>
        </p:spPr>
        <p:txBody>
          <a:bodyPr wrap="none" rtlCol="0">
            <a:spAutoFit/>
          </a:bodyPr>
          <a:lstStyle/>
          <a:p>
            <a:r>
              <a:rPr lang="zh-CN" altLang="en-US" dirty="0"/>
              <a:t>在生成任务中显著降低了每个</a:t>
            </a:r>
            <a:r>
              <a:rPr lang="en-US" altLang="zh-CN" dirty="0"/>
              <a:t>token</a:t>
            </a:r>
            <a:r>
              <a:rPr lang="zh-CN" altLang="en-US" dirty="0"/>
              <a:t>的中位生成时间</a:t>
            </a:r>
          </a:p>
        </p:txBody>
      </p:sp>
      <p:sp>
        <p:nvSpPr>
          <p:cNvPr id="26" name="文本框 25">
            <a:extLst>
              <a:ext uri="{FF2B5EF4-FFF2-40B4-BE49-F238E27FC236}">
                <a16:creationId xmlns:a16="http://schemas.microsoft.com/office/drawing/2014/main" id="{7B0A0299-B622-4F7D-AB03-B7667FB4CD6E}"/>
              </a:ext>
            </a:extLst>
          </p:cNvPr>
          <p:cNvSpPr txBox="1"/>
          <p:nvPr/>
        </p:nvSpPr>
        <p:spPr>
          <a:xfrm>
            <a:off x="526075" y="5176241"/>
            <a:ext cx="4499565" cy="646331"/>
          </a:xfrm>
          <a:prstGeom prst="rect">
            <a:avLst/>
          </a:prstGeom>
          <a:noFill/>
        </p:spPr>
        <p:txBody>
          <a:bodyPr wrap="none" rtlCol="0">
            <a:spAutoFit/>
          </a:bodyPr>
          <a:lstStyle/>
          <a:p>
            <a:r>
              <a:rPr lang="en-US" altLang="zh-CN" dirty="0"/>
              <a:t>Apparate </a:t>
            </a:r>
            <a:r>
              <a:rPr lang="zh-CN" altLang="en-US" dirty="0"/>
              <a:t>可以</a:t>
            </a:r>
            <a:r>
              <a:rPr lang="zh-CN" altLang="en-US" dirty="0">
                <a:solidFill>
                  <a:srgbClr val="FF0000"/>
                </a:solidFill>
              </a:rPr>
              <a:t>动态调整</a:t>
            </a:r>
            <a:r>
              <a:rPr lang="zh-CN" altLang="en-US" dirty="0"/>
              <a:t>退出点位置和阈值</a:t>
            </a:r>
            <a:endParaRPr lang="en-US" altLang="zh-CN" dirty="0"/>
          </a:p>
          <a:p>
            <a:endParaRPr lang="zh-CN" altLang="en-US" dirty="0"/>
          </a:p>
        </p:txBody>
      </p:sp>
    </p:spTree>
    <p:extLst>
      <p:ext uri="{BB962C8B-B14F-4D97-AF65-F5344CB8AC3E}">
        <p14:creationId xmlns:p14="http://schemas.microsoft.com/office/powerpoint/2010/main" val="40624106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C2137D32-D61A-4D46-B3BE-2B7BB4FDF642}"/>
              </a:ext>
            </a:extLst>
          </p:cNvPr>
          <p:cNvSpPr>
            <a:spLocks noGrp="1"/>
          </p:cNvSpPr>
          <p:nvPr>
            <p:ph type="sldNum" sz="quarter" idx="4"/>
          </p:nvPr>
        </p:nvSpPr>
        <p:spPr/>
        <p:txBody>
          <a:bodyPr/>
          <a:lstStyle/>
          <a:p>
            <a:fld id="{32CC1993-4A58-5441-BC2A-C02768F05C35}" type="slidenum">
              <a:rPr kumimoji="1" lang="zh-CN" altLang="en-US" smtClean="0"/>
              <a:t>29</a:t>
            </a:fld>
            <a:endParaRPr kumimoji="1" lang="zh-CN" altLang="en-US" dirty="0"/>
          </a:p>
        </p:txBody>
      </p:sp>
      <p:sp>
        <p:nvSpPr>
          <p:cNvPr id="4" name="标题 3">
            <a:extLst>
              <a:ext uri="{FF2B5EF4-FFF2-40B4-BE49-F238E27FC236}">
                <a16:creationId xmlns:a16="http://schemas.microsoft.com/office/drawing/2014/main" id="{1F67A297-8131-4296-ACB8-D99CBD26D3FA}"/>
              </a:ext>
            </a:extLst>
          </p:cNvPr>
          <p:cNvSpPr>
            <a:spLocks noGrp="1"/>
          </p:cNvSpPr>
          <p:nvPr>
            <p:ph type="title"/>
          </p:nvPr>
        </p:nvSpPr>
        <p:spPr/>
        <p:txBody>
          <a:bodyPr/>
          <a:lstStyle/>
          <a:p>
            <a:r>
              <a:rPr lang="zh-CN" altLang="en-US" b="1" dirty="0">
                <a:latin typeface="Calibri" panose="020F0502020204030204" pitchFamily="34" charset="0"/>
                <a:cs typeface="Calibri" panose="020F0502020204030204" pitchFamily="34" charset="0"/>
              </a:rPr>
              <a:t>实验评估</a:t>
            </a:r>
            <a:endParaRPr lang="zh-CN" altLang="en-US" dirty="0"/>
          </a:p>
        </p:txBody>
      </p:sp>
      <p:sp>
        <p:nvSpPr>
          <p:cNvPr id="9" name="矩形 8">
            <a:extLst>
              <a:ext uri="{FF2B5EF4-FFF2-40B4-BE49-F238E27FC236}">
                <a16:creationId xmlns:a16="http://schemas.microsoft.com/office/drawing/2014/main" id="{255CF5BC-B9EA-47F0-83AD-63304775C98A}"/>
              </a:ext>
            </a:extLst>
          </p:cNvPr>
          <p:cNvSpPr/>
          <p:nvPr/>
        </p:nvSpPr>
        <p:spPr>
          <a:xfrm>
            <a:off x="605517" y="1071988"/>
            <a:ext cx="2627540" cy="292127"/>
          </a:xfrm>
          <a:prstGeom prst="rect">
            <a:avLst/>
          </a:prstGeom>
          <a:solidFill>
            <a:srgbClr val="003E8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sz="1600" b="1" dirty="0"/>
              <a:t>微观性能测试</a:t>
            </a:r>
          </a:p>
        </p:txBody>
      </p:sp>
      <p:pic>
        <p:nvPicPr>
          <p:cNvPr id="11" name="图片 10">
            <a:extLst>
              <a:ext uri="{FF2B5EF4-FFF2-40B4-BE49-F238E27FC236}">
                <a16:creationId xmlns:a16="http://schemas.microsoft.com/office/drawing/2014/main" id="{48F01542-3A9F-4830-B460-3931B397671E}"/>
              </a:ext>
            </a:extLst>
          </p:cNvPr>
          <p:cNvPicPr>
            <a:picLocks noChangeAspect="1"/>
          </p:cNvPicPr>
          <p:nvPr/>
        </p:nvPicPr>
        <p:blipFill>
          <a:blip r:embed="rId3"/>
          <a:stretch>
            <a:fillRect/>
          </a:stretch>
        </p:blipFill>
        <p:spPr>
          <a:xfrm>
            <a:off x="244956" y="2036223"/>
            <a:ext cx="4524347" cy="1780494"/>
          </a:xfrm>
          <a:prstGeom prst="rect">
            <a:avLst/>
          </a:prstGeom>
        </p:spPr>
      </p:pic>
      <p:pic>
        <p:nvPicPr>
          <p:cNvPr id="13" name="图片 12">
            <a:extLst>
              <a:ext uri="{FF2B5EF4-FFF2-40B4-BE49-F238E27FC236}">
                <a16:creationId xmlns:a16="http://schemas.microsoft.com/office/drawing/2014/main" id="{265F0755-1248-4C5C-9F08-926BAE1B1CC0}"/>
              </a:ext>
            </a:extLst>
          </p:cNvPr>
          <p:cNvPicPr>
            <a:picLocks noChangeAspect="1"/>
          </p:cNvPicPr>
          <p:nvPr/>
        </p:nvPicPr>
        <p:blipFill>
          <a:blip r:embed="rId4"/>
          <a:stretch>
            <a:fillRect/>
          </a:stretch>
        </p:blipFill>
        <p:spPr>
          <a:xfrm>
            <a:off x="706834" y="4590249"/>
            <a:ext cx="3886200" cy="1219200"/>
          </a:xfrm>
          <a:prstGeom prst="rect">
            <a:avLst/>
          </a:prstGeom>
        </p:spPr>
      </p:pic>
      <p:pic>
        <p:nvPicPr>
          <p:cNvPr id="15" name="图片 14">
            <a:extLst>
              <a:ext uri="{FF2B5EF4-FFF2-40B4-BE49-F238E27FC236}">
                <a16:creationId xmlns:a16="http://schemas.microsoft.com/office/drawing/2014/main" id="{D87AF05F-B4FF-4FDA-9611-28F0A344C064}"/>
              </a:ext>
            </a:extLst>
          </p:cNvPr>
          <p:cNvPicPr>
            <a:picLocks noChangeAspect="1"/>
          </p:cNvPicPr>
          <p:nvPr/>
        </p:nvPicPr>
        <p:blipFill>
          <a:blip r:embed="rId5"/>
          <a:stretch>
            <a:fillRect/>
          </a:stretch>
        </p:blipFill>
        <p:spPr>
          <a:xfrm>
            <a:off x="5634039" y="2218441"/>
            <a:ext cx="4505325" cy="1009650"/>
          </a:xfrm>
          <a:prstGeom prst="rect">
            <a:avLst/>
          </a:prstGeom>
        </p:spPr>
      </p:pic>
      <p:sp>
        <p:nvSpPr>
          <p:cNvPr id="16" name="矩形 15">
            <a:extLst>
              <a:ext uri="{FF2B5EF4-FFF2-40B4-BE49-F238E27FC236}">
                <a16:creationId xmlns:a16="http://schemas.microsoft.com/office/drawing/2014/main" id="{C893F7F6-08D0-42CD-AB84-6C14A0025B93}"/>
              </a:ext>
            </a:extLst>
          </p:cNvPr>
          <p:cNvSpPr/>
          <p:nvPr/>
        </p:nvSpPr>
        <p:spPr>
          <a:xfrm>
            <a:off x="1306286" y="1711720"/>
            <a:ext cx="1926771" cy="292127"/>
          </a:xfrm>
          <a:prstGeom prst="rect">
            <a:avLst/>
          </a:prstGeom>
          <a:solidFill>
            <a:srgbClr val="003E8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sz="1600" b="1" dirty="0"/>
              <a:t>准确度目标</a:t>
            </a:r>
          </a:p>
        </p:txBody>
      </p:sp>
      <p:sp>
        <p:nvSpPr>
          <p:cNvPr id="17" name="矩形 16">
            <a:extLst>
              <a:ext uri="{FF2B5EF4-FFF2-40B4-BE49-F238E27FC236}">
                <a16:creationId xmlns:a16="http://schemas.microsoft.com/office/drawing/2014/main" id="{4433E755-B5E2-49B6-B6F1-B9FACD558AA5}"/>
              </a:ext>
            </a:extLst>
          </p:cNvPr>
          <p:cNvSpPr/>
          <p:nvPr/>
        </p:nvSpPr>
        <p:spPr>
          <a:xfrm>
            <a:off x="1306286" y="4274685"/>
            <a:ext cx="1926771" cy="292127"/>
          </a:xfrm>
          <a:prstGeom prst="rect">
            <a:avLst/>
          </a:prstGeom>
          <a:solidFill>
            <a:srgbClr val="003E8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sz="1600" b="1" dirty="0"/>
              <a:t>早退出点数量</a:t>
            </a:r>
          </a:p>
        </p:txBody>
      </p:sp>
      <p:sp>
        <p:nvSpPr>
          <p:cNvPr id="18" name="矩形 17">
            <a:extLst>
              <a:ext uri="{FF2B5EF4-FFF2-40B4-BE49-F238E27FC236}">
                <a16:creationId xmlns:a16="http://schemas.microsoft.com/office/drawing/2014/main" id="{7015FF73-0E8E-43D1-8D1D-2082896D83D5}"/>
              </a:ext>
            </a:extLst>
          </p:cNvPr>
          <p:cNvSpPr/>
          <p:nvPr/>
        </p:nvSpPr>
        <p:spPr>
          <a:xfrm>
            <a:off x="6765472" y="1680772"/>
            <a:ext cx="1926771" cy="292127"/>
          </a:xfrm>
          <a:prstGeom prst="rect">
            <a:avLst/>
          </a:prstGeom>
          <a:solidFill>
            <a:srgbClr val="003E8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sz="1600" b="1" dirty="0"/>
              <a:t>服务平台差异</a:t>
            </a:r>
          </a:p>
        </p:txBody>
      </p:sp>
      <p:pic>
        <p:nvPicPr>
          <p:cNvPr id="20" name="图片 19">
            <a:extLst>
              <a:ext uri="{FF2B5EF4-FFF2-40B4-BE49-F238E27FC236}">
                <a16:creationId xmlns:a16="http://schemas.microsoft.com/office/drawing/2014/main" id="{022698A3-FC37-48F1-925C-DAC8C48948CE}"/>
              </a:ext>
            </a:extLst>
          </p:cNvPr>
          <p:cNvPicPr>
            <a:picLocks noChangeAspect="1"/>
          </p:cNvPicPr>
          <p:nvPr/>
        </p:nvPicPr>
        <p:blipFill>
          <a:blip r:embed="rId6"/>
          <a:stretch>
            <a:fillRect/>
          </a:stretch>
        </p:blipFill>
        <p:spPr>
          <a:xfrm>
            <a:off x="5754226" y="4506507"/>
            <a:ext cx="4215274" cy="1793868"/>
          </a:xfrm>
          <a:prstGeom prst="rect">
            <a:avLst/>
          </a:prstGeom>
        </p:spPr>
      </p:pic>
      <p:sp>
        <p:nvSpPr>
          <p:cNvPr id="21" name="矩形 20">
            <a:extLst>
              <a:ext uri="{FF2B5EF4-FFF2-40B4-BE49-F238E27FC236}">
                <a16:creationId xmlns:a16="http://schemas.microsoft.com/office/drawing/2014/main" id="{EAFF5F52-24BB-424A-B75F-05FE2B71F203}"/>
              </a:ext>
            </a:extLst>
          </p:cNvPr>
          <p:cNvSpPr/>
          <p:nvPr/>
        </p:nvSpPr>
        <p:spPr>
          <a:xfrm>
            <a:off x="6807657" y="4232424"/>
            <a:ext cx="2318657" cy="292128"/>
          </a:xfrm>
          <a:prstGeom prst="rect">
            <a:avLst/>
          </a:prstGeom>
          <a:solidFill>
            <a:srgbClr val="003E8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sz="1600" b="1" dirty="0"/>
              <a:t>搜索算法</a:t>
            </a:r>
          </a:p>
        </p:txBody>
      </p:sp>
      <p:sp>
        <p:nvSpPr>
          <p:cNvPr id="5" name="文本框 4">
            <a:extLst>
              <a:ext uri="{FF2B5EF4-FFF2-40B4-BE49-F238E27FC236}">
                <a16:creationId xmlns:a16="http://schemas.microsoft.com/office/drawing/2014/main" id="{31621FCC-46A5-4869-A56A-D314FD675AC1}"/>
              </a:ext>
            </a:extLst>
          </p:cNvPr>
          <p:cNvSpPr txBox="1"/>
          <p:nvPr/>
        </p:nvSpPr>
        <p:spPr>
          <a:xfrm>
            <a:off x="956103" y="5836446"/>
            <a:ext cx="1531344" cy="338554"/>
          </a:xfrm>
          <a:prstGeom prst="rect">
            <a:avLst/>
          </a:prstGeom>
          <a:noFill/>
        </p:spPr>
        <p:txBody>
          <a:bodyPr wrap="square" rtlCol="0">
            <a:spAutoFit/>
          </a:bodyPr>
          <a:lstStyle/>
          <a:p>
            <a:r>
              <a:rPr lang="zh-CN" altLang="en-US" sz="1600" dirty="0">
                <a:solidFill>
                  <a:schemeClr val="accent1"/>
                </a:solidFill>
              </a:rPr>
              <a:t>退出节点数量</a:t>
            </a:r>
          </a:p>
        </p:txBody>
      </p:sp>
      <p:sp>
        <p:nvSpPr>
          <p:cNvPr id="19" name="文本框 18">
            <a:extLst>
              <a:ext uri="{FF2B5EF4-FFF2-40B4-BE49-F238E27FC236}">
                <a16:creationId xmlns:a16="http://schemas.microsoft.com/office/drawing/2014/main" id="{2F4736A2-4BD9-44EA-B4A6-0269CFA56C4D}"/>
              </a:ext>
            </a:extLst>
          </p:cNvPr>
          <p:cNvSpPr txBox="1"/>
          <p:nvPr/>
        </p:nvSpPr>
        <p:spPr>
          <a:xfrm>
            <a:off x="7598969" y="3238401"/>
            <a:ext cx="2003542" cy="338554"/>
          </a:xfrm>
          <a:prstGeom prst="rect">
            <a:avLst/>
          </a:prstGeom>
          <a:noFill/>
        </p:spPr>
        <p:txBody>
          <a:bodyPr wrap="square" rtlCol="0">
            <a:spAutoFit/>
          </a:bodyPr>
          <a:lstStyle/>
          <a:p>
            <a:r>
              <a:rPr lang="zh-CN" altLang="en-US" sz="1600" dirty="0">
                <a:solidFill>
                  <a:schemeClr val="accent1"/>
                </a:solidFill>
              </a:rPr>
              <a:t>时延降低</a:t>
            </a:r>
            <a:r>
              <a:rPr lang="en-US" altLang="zh-CN" sz="1600" dirty="0" err="1">
                <a:solidFill>
                  <a:schemeClr val="accent1"/>
                </a:solidFill>
              </a:rPr>
              <a:t>ms</a:t>
            </a:r>
            <a:endParaRPr lang="zh-CN" altLang="en-US" sz="1600" dirty="0">
              <a:solidFill>
                <a:schemeClr val="accent1"/>
              </a:solidFill>
            </a:endParaRPr>
          </a:p>
        </p:txBody>
      </p:sp>
      <p:sp>
        <p:nvSpPr>
          <p:cNvPr id="22" name="文本框 21">
            <a:extLst>
              <a:ext uri="{FF2B5EF4-FFF2-40B4-BE49-F238E27FC236}">
                <a16:creationId xmlns:a16="http://schemas.microsoft.com/office/drawing/2014/main" id="{25476D85-7376-47CE-BF6F-6D964E9BDF03}"/>
              </a:ext>
            </a:extLst>
          </p:cNvPr>
          <p:cNvSpPr txBox="1"/>
          <p:nvPr/>
        </p:nvSpPr>
        <p:spPr>
          <a:xfrm>
            <a:off x="2741892" y="5985286"/>
            <a:ext cx="2003542" cy="338554"/>
          </a:xfrm>
          <a:prstGeom prst="rect">
            <a:avLst/>
          </a:prstGeom>
          <a:noFill/>
        </p:spPr>
        <p:txBody>
          <a:bodyPr wrap="square" rtlCol="0">
            <a:spAutoFit/>
          </a:bodyPr>
          <a:lstStyle/>
          <a:p>
            <a:r>
              <a:rPr lang="zh-CN" altLang="en-US" sz="1600" dirty="0">
                <a:solidFill>
                  <a:schemeClr val="accent1"/>
                </a:solidFill>
              </a:rPr>
              <a:t>时延降低百分大小</a:t>
            </a:r>
          </a:p>
        </p:txBody>
      </p:sp>
    </p:spTree>
    <p:extLst>
      <p:ext uri="{BB962C8B-B14F-4D97-AF65-F5344CB8AC3E}">
        <p14:creationId xmlns:p14="http://schemas.microsoft.com/office/powerpoint/2010/main" val="42708848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4"/>
          </p:nvPr>
        </p:nvSpPr>
        <p:spPr/>
        <p:txBody>
          <a:bodyPr/>
          <a:lstStyle/>
          <a:p>
            <a:fld id="{32CC1993-4A58-5441-BC2A-C02768F05C35}" type="slidenum">
              <a:rPr kumimoji="1" lang="zh-CN" altLang="en-US" smtClean="0"/>
              <a:t>3</a:t>
            </a:fld>
            <a:endParaRPr kumimoji="1" lang="zh-CN" altLang="en-US" dirty="0"/>
          </a:p>
        </p:txBody>
      </p:sp>
      <p:sp>
        <p:nvSpPr>
          <p:cNvPr id="4" name="标题 3"/>
          <p:cNvSpPr>
            <a:spLocks noGrp="1"/>
          </p:cNvSpPr>
          <p:nvPr>
            <p:ph type="title"/>
          </p:nvPr>
        </p:nvSpPr>
        <p:spPr/>
        <p:txBody>
          <a:bodyPr/>
          <a:lstStyle/>
          <a:p>
            <a:r>
              <a:rPr kumimoji="1" lang="zh-CN" altLang="en-US" b="1" dirty="0">
                <a:latin typeface="+mn-lt"/>
              </a:rPr>
              <a:t>提纲</a:t>
            </a:r>
          </a:p>
        </p:txBody>
      </p:sp>
      <p:sp>
        <p:nvSpPr>
          <p:cNvPr id="5" name="矩形 4"/>
          <p:cNvSpPr/>
          <p:nvPr/>
        </p:nvSpPr>
        <p:spPr>
          <a:xfrm>
            <a:off x="3953229" y="1276006"/>
            <a:ext cx="6630089" cy="4399915"/>
          </a:xfrm>
          <a:prstGeom prst="rect">
            <a:avLst/>
          </a:prstGeom>
        </p:spPr>
        <p:txBody>
          <a:bodyPr wrap="square">
            <a:spAutoFit/>
          </a:bodyPr>
          <a:lstStyle/>
          <a:p>
            <a:pPr marL="457200" indent="-457200">
              <a:lnSpc>
                <a:spcPct val="140000"/>
              </a:lnSpc>
              <a:buFont typeface="Arial" panose="020B0604020202090204" pitchFamily="34" charset="0"/>
              <a:buChar char="•"/>
            </a:pPr>
            <a:r>
              <a:rPr lang="zh-CN" altLang="en-US" sz="4000" b="1" dirty="0">
                <a:ea typeface="微软雅黑" panose="020B0503020204020204" pitchFamily="34" charset="-122"/>
                <a:cs typeface="Times New Roman" panose="02020503050405090304" pitchFamily="18" charset="0"/>
              </a:rPr>
              <a:t>研究背景</a:t>
            </a:r>
            <a:endParaRPr lang="en-US" altLang="zh-CN" sz="4000" b="1" dirty="0">
              <a:ea typeface="微软雅黑" panose="020B0503020204020204" pitchFamily="34" charset="-122"/>
              <a:cs typeface="Times New Roman" panose="02020503050405090304" pitchFamily="18" charset="0"/>
            </a:endParaRPr>
          </a:p>
          <a:p>
            <a:pPr marL="457200" indent="-457200">
              <a:lnSpc>
                <a:spcPct val="140000"/>
              </a:lnSpc>
              <a:buFont typeface="Arial" panose="020B0604020202090204" pitchFamily="34" charset="0"/>
              <a:buChar char="•"/>
            </a:pPr>
            <a:r>
              <a:rPr lang="zh-CN" altLang="en-US" sz="4000" b="1" dirty="0">
                <a:solidFill>
                  <a:schemeClr val="bg2">
                    <a:lumMod val="90000"/>
                  </a:schemeClr>
                </a:solidFill>
                <a:ea typeface="微软雅黑" panose="020B0503020204020204" pitchFamily="34" charset="-122"/>
                <a:cs typeface="Times New Roman" panose="02020503050405090304" pitchFamily="18" charset="0"/>
              </a:rPr>
              <a:t>研究问题</a:t>
            </a:r>
            <a:endParaRPr lang="en-US" altLang="zh-CN" sz="4000" b="1" dirty="0">
              <a:solidFill>
                <a:schemeClr val="bg2">
                  <a:lumMod val="90000"/>
                </a:schemeClr>
              </a:solidFill>
              <a:ea typeface="微软雅黑" panose="020B0503020204020204" pitchFamily="34" charset="-122"/>
              <a:cs typeface="Times New Roman" panose="02020503050405090304" pitchFamily="18" charset="0"/>
            </a:endParaRPr>
          </a:p>
          <a:p>
            <a:pPr marL="457200" indent="-457200">
              <a:lnSpc>
                <a:spcPct val="140000"/>
              </a:lnSpc>
              <a:buFont typeface="Arial" panose="020B0604020202090204" pitchFamily="34" charset="0"/>
              <a:buChar char="•"/>
            </a:pPr>
            <a:r>
              <a:rPr lang="zh-CN" altLang="en-US" sz="4000" b="1" dirty="0">
                <a:solidFill>
                  <a:schemeClr val="bg2">
                    <a:lumMod val="90000"/>
                  </a:schemeClr>
                </a:solidFill>
                <a:ea typeface="微软雅黑" panose="020B0503020204020204" pitchFamily="34" charset="-122"/>
                <a:cs typeface="Times New Roman" panose="02020503050405090304" pitchFamily="18" charset="0"/>
              </a:rPr>
              <a:t>方法设计</a:t>
            </a:r>
            <a:endParaRPr lang="en-US" altLang="zh-CN" sz="4000" b="1" dirty="0">
              <a:solidFill>
                <a:schemeClr val="bg2">
                  <a:lumMod val="90000"/>
                </a:schemeClr>
              </a:solidFill>
              <a:ea typeface="微软雅黑" panose="020B0503020204020204" pitchFamily="34" charset="-122"/>
              <a:cs typeface="Times New Roman" panose="02020503050405090304" pitchFamily="18" charset="0"/>
            </a:endParaRPr>
          </a:p>
          <a:p>
            <a:pPr marL="457200" indent="-457200">
              <a:lnSpc>
                <a:spcPct val="140000"/>
              </a:lnSpc>
              <a:buFont typeface="Arial" panose="020B0604020202090204" pitchFamily="34" charset="0"/>
              <a:buChar char="•"/>
            </a:pPr>
            <a:r>
              <a:rPr lang="zh-CN" altLang="en-US" sz="4000" b="1" dirty="0">
                <a:solidFill>
                  <a:schemeClr val="bg2">
                    <a:lumMod val="90000"/>
                  </a:schemeClr>
                </a:solidFill>
                <a:ea typeface="微软雅黑" panose="020B0503020204020204" pitchFamily="34" charset="-122"/>
                <a:cs typeface="Times New Roman" panose="02020503050405090304" pitchFamily="18" charset="0"/>
              </a:rPr>
              <a:t>实验评估</a:t>
            </a:r>
            <a:endParaRPr lang="en-US" altLang="zh-CN" sz="4000" b="1" dirty="0">
              <a:solidFill>
                <a:schemeClr val="bg2">
                  <a:lumMod val="90000"/>
                </a:schemeClr>
              </a:solidFill>
              <a:ea typeface="微软雅黑" panose="020B0503020204020204" pitchFamily="34" charset="-122"/>
              <a:cs typeface="Times New Roman" panose="02020503050405090304" pitchFamily="18" charset="0"/>
            </a:endParaRPr>
          </a:p>
          <a:p>
            <a:pPr marL="457200" indent="-457200">
              <a:lnSpc>
                <a:spcPct val="140000"/>
              </a:lnSpc>
              <a:buFont typeface="Arial" panose="020B0604020202090204" pitchFamily="34" charset="0"/>
              <a:buChar char="•"/>
            </a:pPr>
            <a:r>
              <a:rPr lang="zh-CN" altLang="en-US" sz="4000" b="1" dirty="0">
                <a:solidFill>
                  <a:schemeClr val="bg2">
                    <a:lumMod val="90000"/>
                  </a:schemeClr>
                </a:solidFill>
                <a:ea typeface="微软雅黑" panose="020B0503020204020204" pitchFamily="34" charset="-122"/>
                <a:cs typeface="Times New Roman" panose="02020503050405090304" pitchFamily="18" charset="0"/>
              </a:rPr>
              <a:t>工作总结</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4"/>
          </p:nvPr>
        </p:nvSpPr>
        <p:spPr/>
        <p:txBody>
          <a:bodyPr/>
          <a:lstStyle/>
          <a:p>
            <a:fld id="{32CC1993-4A58-5441-BC2A-C02768F05C35}" type="slidenum">
              <a:rPr kumimoji="1" lang="zh-CN" altLang="en-US" smtClean="0"/>
              <a:t>30</a:t>
            </a:fld>
            <a:endParaRPr kumimoji="1" lang="zh-CN" altLang="en-US" dirty="0"/>
          </a:p>
        </p:txBody>
      </p:sp>
      <p:sp>
        <p:nvSpPr>
          <p:cNvPr id="4" name="标题 3"/>
          <p:cNvSpPr>
            <a:spLocks noGrp="1"/>
          </p:cNvSpPr>
          <p:nvPr>
            <p:ph type="title"/>
          </p:nvPr>
        </p:nvSpPr>
        <p:spPr/>
        <p:txBody>
          <a:bodyPr/>
          <a:lstStyle/>
          <a:p>
            <a:r>
              <a:rPr kumimoji="1" lang="zh-CN" altLang="en-US" b="1" dirty="0">
                <a:latin typeface="+mn-lt"/>
              </a:rPr>
              <a:t>提纲</a:t>
            </a:r>
          </a:p>
        </p:txBody>
      </p:sp>
      <p:sp>
        <p:nvSpPr>
          <p:cNvPr id="5" name="矩形 4"/>
          <p:cNvSpPr/>
          <p:nvPr/>
        </p:nvSpPr>
        <p:spPr>
          <a:xfrm>
            <a:off x="3953229" y="1276006"/>
            <a:ext cx="6630089" cy="4399915"/>
          </a:xfrm>
          <a:prstGeom prst="rect">
            <a:avLst/>
          </a:prstGeom>
        </p:spPr>
        <p:txBody>
          <a:bodyPr wrap="square">
            <a:spAutoFit/>
          </a:bodyPr>
          <a:lstStyle/>
          <a:p>
            <a:pPr marL="457200" indent="-457200">
              <a:lnSpc>
                <a:spcPct val="140000"/>
              </a:lnSpc>
              <a:buFont typeface="Arial" panose="020B0604020202090204" pitchFamily="34" charset="0"/>
              <a:buChar char="•"/>
            </a:pPr>
            <a:r>
              <a:rPr lang="zh-CN" altLang="en-US" sz="4000" b="1" dirty="0">
                <a:solidFill>
                  <a:schemeClr val="bg2">
                    <a:lumMod val="90000"/>
                  </a:schemeClr>
                </a:solidFill>
                <a:ea typeface="微软雅黑" panose="020B0503020204020204" pitchFamily="34" charset="-122"/>
                <a:cs typeface="Times New Roman" panose="02020503050405090304" pitchFamily="18" charset="0"/>
              </a:rPr>
              <a:t>研究背景</a:t>
            </a:r>
            <a:endParaRPr lang="en-US" altLang="zh-CN" sz="4000" b="1" dirty="0">
              <a:solidFill>
                <a:schemeClr val="bg2">
                  <a:lumMod val="90000"/>
                </a:schemeClr>
              </a:solidFill>
              <a:ea typeface="微软雅黑" panose="020B0503020204020204" pitchFamily="34" charset="-122"/>
              <a:cs typeface="Times New Roman" panose="02020503050405090304" pitchFamily="18" charset="0"/>
            </a:endParaRPr>
          </a:p>
          <a:p>
            <a:pPr marL="457200" indent="-457200">
              <a:lnSpc>
                <a:spcPct val="140000"/>
              </a:lnSpc>
              <a:buFont typeface="Arial" panose="020B0604020202090204" pitchFamily="34" charset="0"/>
              <a:buChar char="•"/>
            </a:pPr>
            <a:r>
              <a:rPr lang="zh-CN" altLang="en-US" sz="4000" b="1" dirty="0">
                <a:solidFill>
                  <a:schemeClr val="bg2">
                    <a:lumMod val="90000"/>
                  </a:schemeClr>
                </a:solidFill>
                <a:ea typeface="微软雅黑" panose="020B0503020204020204" pitchFamily="34" charset="-122"/>
                <a:cs typeface="Times New Roman" panose="02020503050405090304" pitchFamily="18" charset="0"/>
              </a:rPr>
              <a:t>研究问题</a:t>
            </a:r>
          </a:p>
          <a:p>
            <a:pPr marL="457200" indent="-457200">
              <a:lnSpc>
                <a:spcPct val="140000"/>
              </a:lnSpc>
              <a:buFont typeface="Arial" panose="020B0604020202090204" pitchFamily="34" charset="0"/>
              <a:buChar char="•"/>
            </a:pPr>
            <a:r>
              <a:rPr lang="zh-CN" altLang="en-US" sz="4000" b="1" dirty="0">
                <a:solidFill>
                  <a:schemeClr val="bg2">
                    <a:lumMod val="90000"/>
                  </a:schemeClr>
                </a:solidFill>
                <a:ea typeface="微软雅黑" panose="020B0503020204020204" pitchFamily="34" charset="-122"/>
                <a:cs typeface="Times New Roman" panose="02020503050405090304" pitchFamily="18" charset="0"/>
                <a:sym typeface="+mn-ea"/>
              </a:rPr>
              <a:t>方法设计</a:t>
            </a:r>
          </a:p>
          <a:p>
            <a:pPr marL="457200" indent="-457200">
              <a:lnSpc>
                <a:spcPct val="140000"/>
              </a:lnSpc>
              <a:buFont typeface="Arial" panose="020B0604020202090204" pitchFamily="34" charset="0"/>
              <a:buChar char="•"/>
            </a:pPr>
            <a:r>
              <a:rPr lang="zh-CN" altLang="en-US" sz="4000" b="1" dirty="0">
                <a:solidFill>
                  <a:schemeClr val="bg2">
                    <a:lumMod val="90000"/>
                  </a:schemeClr>
                </a:solidFill>
                <a:ea typeface="微软雅黑" panose="020B0503020204020204" pitchFamily="34" charset="-122"/>
                <a:cs typeface="Times New Roman" panose="02020503050405090304" pitchFamily="18" charset="0"/>
                <a:sym typeface="+mn-ea"/>
              </a:rPr>
              <a:t>实验评估</a:t>
            </a:r>
            <a:endParaRPr lang="en-US" altLang="zh-CN" sz="4000" b="1" dirty="0">
              <a:solidFill>
                <a:schemeClr val="bg2">
                  <a:lumMod val="90000"/>
                </a:schemeClr>
              </a:solidFill>
              <a:ea typeface="微软雅黑" panose="020B0503020204020204" pitchFamily="34" charset="-122"/>
              <a:cs typeface="Times New Roman" panose="02020503050405090304" pitchFamily="18" charset="0"/>
            </a:endParaRPr>
          </a:p>
          <a:p>
            <a:pPr marL="457200" indent="-457200">
              <a:lnSpc>
                <a:spcPct val="140000"/>
              </a:lnSpc>
              <a:buFont typeface="Arial" panose="020B0604020202090204" pitchFamily="34" charset="0"/>
              <a:buChar char="•"/>
            </a:pPr>
            <a:r>
              <a:rPr lang="zh-CN" altLang="en-US" sz="4000" b="1" dirty="0">
                <a:solidFill>
                  <a:schemeClr val="tx1"/>
                </a:solidFill>
                <a:ea typeface="微软雅黑" panose="020B0503020204020204" pitchFamily="34" charset="-122"/>
                <a:cs typeface="Times New Roman" panose="02020503050405090304" pitchFamily="18" charset="0"/>
              </a:rPr>
              <a:t>工作总结</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4"/>
          </p:nvPr>
        </p:nvSpPr>
        <p:spPr/>
        <p:txBody>
          <a:bodyPr/>
          <a:lstStyle/>
          <a:p>
            <a:fld id="{32CC1993-4A58-5441-BC2A-C02768F05C35}" type="slidenum">
              <a:rPr kumimoji="1" lang="zh-CN" altLang="en-US" smtClean="0"/>
              <a:t>31</a:t>
            </a:fld>
            <a:endParaRPr kumimoji="1" lang="zh-CN" altLang="en-US" dirty="0"/>
          </a:p>
        </p:txBody>
      </p:sp>
      <p:sp>
        <p:nvSpPr>
          <p:cNvPr id="5" name="Title 1"/>
          <p:cNvSpPr>
            <a:spLocks noGrp="1"/>
          </p:cNvSpPr>
          <p:nvPr>
            <p:ph type="title"/>
          </p:nvPr>
        </p:nvSpPr>
        <p:spPr>
          <a:xfrm>
            <a:off x="355600" y="18511"/>
            <a:ext cx="11836400" cy="909224"/>
          </a:xfrm>
        </p:spPr>
        <p:txBody>
          <a:bodyPr>
            <a:normAutofit/>
          </a:bodyPr>
          <a:lstStyle/>
          <a:p>
            <a:r>
              <a:rPr lang="zh-CN" altLang="en-US" b="1" dirty="0">
                <a:latin typeface="Calibri" panose="020F0502020204030204" pitchFamily="34" charset="0"/>
                <a:cs typeface="Calibri" panose="020F0502020204030204" pitchFamily="34" charset="0"/>
              </a:rPr>
              <a:t>工作总结</a:t>
            </a:r>
          </a:p>
        </p:txBody>
      </p:sp>
      <p:sp>
        <p:nvSpPr>
          <p:cNvPr id="7" name="矩形 6">
            <a:extLst>
              <a:ext uri="{FF2B5EF4-FFF2-40B4-BE49-F238E27FC236}">
                <a16:creationId xmlns:a16="http://schemas.microsoft.com/office/drawing/2014/main" id="{5C7EF679-F6B5-484D-9225-5C963DA88D88}"/>
              </a:ext>
            </a:extLst>
          </p:cNvPr>
          <p:cNvSpPr/>
          <p:nvPr/>
        </p:nvSpPr>
        <p:spPr>
          <a:xfrm>
            <a:off x="605517" y="1071988"/>
            <a:ext cx="1081769" cy="292127"/>
          </a:xfrm>
          <a:prstGeom prst="rect">
            <a:avLst/>
          </a:prstGeom>
          <a:solidFill>
            <a:srgbClr val="003E8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sz="1600" b="1" dirty="0"/>
              <a:t>总结</a:t>
            </a:r>
          </a:p>
        </p:txBody>
      </p:sp>
      <p:pic>
        <p:nvPicPr>
          <p:cNvPr id="9" name="图片 8">
            <a:extLst>
              <a:ext uri="{FF2B5EF4-FFF2-40B4-BE49-F238E27FC236}">
                <a16:creationId xmlns:a16="http://schemas.microsoft.com/office/drawing/2014/main" id="{6D248635-91B8-41D9-9471-66897DC6186C}"/>
              </a:ext>
            </a:extLst>
          </p:cNvPr>
          <p:cNvPicPr>
            <a:picLocks noChangeAspect="1"/>
          </p:cNvPicPr>
          <p:nvPr/>
        </p:nvPicPr>
        <p:blipFill>
          <a:blip r:embed="rId3"/>
          <a:stretch>
            <a:fillRect/>
          </a:stretch>
        </p:blipFill>
        <p:spPr>
          <a:xfrm>
            <a:off x="355600" y="1508368"/>
            <a:ext cx="6438551" cy="4005583"/>
          </a:xfrm>
          <a:prstGeom prst="rect">
            <a:avLst/>
          </a:prstGeom>
        </p:spPr>
      </p:pic>
      <p:sp>
        <p:nvSpPr>
          <p:cNvPr id="10" name="燕尾形 5">
            <a:extLst>
              <a:ext uri="{FF2B5EF4-FFF2-40B4-BE49-F238E27FC236}">
                <a16:creationId xmlns:a16="http://schemas.microsoft.com/office/drawing/2014/main" id="{DD79AC8C-369F-49F0-9166-1F36399A962F}"/>
              </a:ext>
            </a:extLst>
          </p:cNvPr>
          <p:cNvSpPr/>
          <p:nvPr/>
        </p:nvSpPr>
        <p:spPr>
          <a:xfrm>
            <a:off x="9804940" y="3447818"/>
            <a:ext cx="1617522" cy="183577"/>
          </a:xfrm>
          <a:prstGeom prst="chevron">
            <a:avLst/>
          </a:prstGeom>
          <a:solidFill>
            <a:schemeClr val="accent1">
              <a:lumMod val="75000"/>
              <a:alpha val="70000"/>
            </a:schemeClr>
          </a:solidFill>
          <a:ln>
            <a:solidFill>
              <a:schemeClr val="bg1"/>
            </a:solidFill>
          </a:ln>
          <a:effectLst/>
        </p:spPr>
        <p:txBody>
          <a:bodyPr tIns="0" bIns="0" anchor="ctr"/>
          <a:lstStyle/>
          <a:p>
            <a:pPr marL="0" indent="0"/>
            <a:endParaRPr lang="zh-CN" altLang="en-US" b="1" dirty="0">
              <a:solidFill>
                <a:schemeClr val="tx1"/>
              </a:solidFill>
              <a:latin typeface="微软雅黑" panose="020B0503020204020204" pitchFamily="34" charset="-122"/>
              <a:ea typeface="微软雅黑" panose="020B0503020204020204" pitchFamily="34" charset="-122"/>
              <a:sym typeface="+mn-ea"/>
            </a:endParaRPr>
          </a:p>
        </p:txBody>
      </p:sp>
      <p:pic>
        <p:nvPicPr>
          <p:cNvPr id="11" name="图片 10">
            <a:extLst>
              <a:ext uri="{FF2B5EF4-FFF2-40B4-BE49-F238E27FC236}">
                <a16:creationId xmlns:a16="http://schemas.microsoft.com/office/drawing/2014/main" id="{D58574BA-2B17-4D3F-8F08-62CC4CEA474A}"/>
              </a:ext>
            </a:extLst>
          </p:cNvPr>
          <p:cNvPicPr>
            <a:picLocks noChangeAspect="1"/>
          </p:cNvPicPr>
          <p:nvPr/>
        </p:nvPicPr>
        <p:blipFill rotWithShape="1">
          <a:blip r:embed="rId4"/>
          <a:srcRect l="10017" r="35174"/>
          <a:stretch/>
        </p:blipFill>
        <p:spPr>
          <a:xfrm>
            <a:off x="6929510" y="1763485"/>
            <a:ext cx="2208731" cy="1526775"/>
          </a:xfrm>
          <a:prstGeom prst="rect">
            <a:avLst/>
          </a:prstGeom>
        </p:spPr>
      </p:pic>
      <p:pic>
        <p:nvPicPr>
          <p:cNvPr id="12" name="图片 11">
            <a:extLst>
              <a:ext uri="{FF2B5EF4-FFF2-40B4-BE49-F238E27FC236}">
                <a16:creationId xmlns:a16="http://schemas.microsoft.com/office/drawing/2014/main" id="{6FDA9E1C-22C6-4BC9-8195-CD1E9D8BB694}"/>
              </a:ext>
            </a:extLst>
          </p:cNvPr>
          <p:cNvPicPr>
            <a:picLocks noChangeAspect="1"/>
          </p:cNvPicPr>
          <p:nvPr/>
        </p:nvPicPr>
        <p:blipFill rotWithShape="1">
          <a:blip r:embed="rId4"/>
          <a:srcRect l="64584" r="8753"/>
          <a:stretch/>
        </p:blipFill>
        <p:spPr>
          <a:xfrm>
            <a:off x="10790085" y="1741673"/>
            <a:ext cx="1074504" cy="1526775"/>
          </a:xfrm>
          <a:prstGeom prst="rect">
            <a:avLst/>
          </a:prstGeom>
        </p:spPr>
      </p:pic>
      <p:pic>
        <p:nvPicPr>
          <p:cNvPr id="13" name="图片 12">
            <a:extLst>
              <a:ext uri="{FF2B5EF4-FFF2-40B4-BE49-F238E27FC236}">
                <a16:creationId xmlns:a16="http://schemas.microsoft.com/office/drawing/2014/main" id="{DB53E516-C2CE-489C-8D55-3E5C0E9F48D0}"/>
              </a:ext>
            </a:extLst>
          </p:cNvPr>
          <p:cNvPicPr>
            <a:picLocks noChangeAspect="1"/>
          </p:cNvPicPr>
          <p:nvPr/>
        </p:nvPicPr>
        <p:blipFill>
          <a:blip r:embed="rId5"/>
          <a:stretch>
            <a:fillRect/>
          </a:stretch>
        </p:blipFill>
        <p:spPr>
          <a:xfrm>
            <a:off x="9185470" y="1723770"/>
            <a:ext cx="738831" cy="1496607"/>
          </a:xfrm>
          <a:prstGeom prst="rect">
            <a:avLst/>
          </a:prstGeom>
        </p:spPr>
      </p:pic>
      <p:pic>
        <p:nvPicPr>
          <p:cNvPr id="14" name="图片 13">
            <a:extLst>
              <a:ext uri="{FF2B5EF4-FFF2-40B4-BE49-F238E27FC236}">
                <a16:creationId xmlns:a16="http://schemas.microsoft.com/office/drawing/2014/main" id="{D69430D5-753C-4408-8697-CBB10C01200F}"/>
              </a:ext>
            </a:extLst>
          </p:cNvPr>
          <p:cNvPicPr>
            <a:picLocks noChangeAspect="1"/>
          </p:cNvPicPr>
          <p:nvPr/>
        </p:nvPicPr>
        <p:blipFill>
          <a:blip r:embed="rId5"/>
          <a:stretch>
            <a:fillRect/>
          </a:stretch>
        </p:blipFill>
        <p:spPr>
          <a:xfrm>
            <a:off x="9952822" y="1723770"/>
            <a:ext cx="738831" cy="1496607"/>
          </a:xfrm>
          <a:prstGeom prst="rect">
            <a:avLst/>
          </a:prstGeom>
        </p:spPr>
      </p:pic>
      <p:pic>
        <p:nvPicPr>
          <p:cNvPr id="15" name="图形 14" descr="数学 纯色填充">
            <a:extLst>
              <a:ext uri="{FF2B5EF4-FFF2-40B4-BE49-F238E27FC236}">
                <a16:creationId xmlns:a16="http://schemas.microsoft.com/office/drawing/2014/main" id="{C1C85965-3FE2-4504-9E9F-982B2AB1307A}"/>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flipH="1">
            <a:off x="8868323" y="3364842"/>
            <a:ext cx="451924" cy="451924"/>
          </a:xfrm>
          <a:prstGeom prst="rect">
            <a:avLst/>
          </a:prstGeom>
        </p:spPr>
      </p:pic>
      <p:sp>
        <p:nvSpPr>
          <p:cNvPr id="16" name="燕尾形 5">
            <a:extLst>
              <a:ext uri="{FF2B5EF4-FFF2-40B4-BE49-F238E27FC236}">
                <a16:creationId xmlns:a16="http://schemas.microsoft.com/office/drawing/2014/main" id="{86DF7AC2-8A29-4205-9786-8E86599D97BD}"/>
              </a:ext>
            </a:extLst>
          </p:cNvPr>
          <p:cNvSpPr/>
          <p:nvPr/>
        </p:nvSpPr>
        <p:spPr>
          <a:xfrm>
            <a:off x="7392665" y="3447828"/>
            <a:ext cx="1237677" cy="183577"/>
          </a:xfrm>
          <a:prstGeom prst="chevron">
            <a:avLst/>
          </a:prstGeom>
          <a:solidFill>
            <a:schemeClr val="accent1">
              <a:lumMod val="75000"/>
              <a:alpha val="70000"/>
            </a:schemeClr>
          </a:solidFill>
          <a:ln>
            <a:solidFill>
              <a:schemeClr val="bg1"/>
            </a:solidFill>
          </a:ln>
          <a:effectLst/>
        </p:spPr>
        <p:txBody>
          <a:bodyPr tIns="0" bIns="0" anchor="ctr"/>
          <a:lstStyle/>
          <a:p>
            <a:pPr marL="0" indent="0"/>
            <a:endParaRPr lang="zh-CN" altLang="en-US" b="1" dirty="0">
              <a:solidFill>
                <a:schemeClr val="tx1"/>
              </a:solidFill>
              <a:latin typeface="微软雅黑" panose="020B0503020204020204" pitchFamily="34" charset="-122"/>
              <a:ea typeface="微软雅黑" panose="020B0503020204020204" pitchFamily="34" charset="-122"/>
              <a:sym typeface="+mn-ea"/>
            </a:endParaRPr>
          </a:p>
        </p:txBody>
      </p:sp>
      <p:sp>
        <p:nvSpPr>
          <p:cNvPr id="17" name="箭头: 右弧形 16">
            <a:extLst>
              <a:ext uri="{FF2B5EF4-FFF2-40B4-BE49-F238E27FC236}">
                <a16:creationId xmlns:a16="http://schemas.microsoft.com/office/drawing/2014/main" id="{593CFFCE-6D09-4D5C-8AA7-26AA60E526A8}"/>
              </a:ext>
            </a:extLst>
          </p:cNvPr>
          <p:cNvSpPr/>
          <p:nvPr/>
        </p:nvSpPr>
        <p:spPr>
          <a:xfrm rot="2062931">
            <a:off x="8866133" y="3878531"/>
            <a:ext cx="179068" cy="573879"/>
          </a:xfrm>
          <a:prstGeom prst="curvedLef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18" name="文本框 17">
            <a:extLst>
              <a:ext uri="{FF2B5EF4-FFF2-40B4-BE49-F238E27FC236}">
                <a16:creationId xmlns:a16="http://schemas.microsoft.com/office/drawing/2014/main" id="{6A8E7E1B-D5CE-4E13-AE25-5611D9A95558}"/>
              </a:ext>
            </a:extLst>
          </p:cNvPr>
          <p:cNvSpPr txBox="1"/>
          <p:nvPr/>
        </p:nvSpPr>
        <p:spPr>
          <a:xfrm>
            <a:off x="8299271" y="4354308"/>
            <a:ext cx="908537" cy="646331"/>
          </a:xfrm>
          <a:prstGeom prst="rect">
            <a:avLst/>
          </a:prstGeom>
          <a:noFill/>
        </p:spPr>
        <p:txBody>
          <a:bodyPr wrap="square" rtlCol="0">
            <a:spAutoFit/>
          </a:bodyPr>
          <a:lstStyle/>
          <a:p>
            <a:r>
              <a:rPr lang="zh-CN" altLang="en-US" dirty="0"/>
              <a:t>返回结果</a:t>
            </a:r>
          </a:p>
        </p:txBody>
      </p:sp>
      <p:sp>
        <p:nvSpPr>
          <p:cNvPr id="19" name="文本框 18">
            <a:extLst>
              <a:ext uri="{FF2B5EF4-FFF2-40B4-BE49-F238E27FC236}">
                <a16:creationId xmlns:a16="http://schemas.microsoft.com/office/drawing/2014/main" id="{315E5DC7-A753-4BF9-B611-6F55F524F4A6}"/>
              </a:ext>
            </a:extLst>
          </p:cNvPr>
          <p:cNvSpPr txBox="1"/>
          <p:nvPr/>
        </p:nvSpPr>
        <p:spPr>
          <a:xfrm>
            <a:off x="9924226" y="3708127"/>
            <a:ext cx="1341543" cy="369332"/>
          </a:xfrm>
          <a:prstGeom prst="rect">
            <a:avLst/>
          </a:prstGeom>
          <a:noFill/>
        </p:spPr>
        <p:txBody>
          <a:bodyPr wrap="square" rtlCol="0">
            <a:spAutoFit/>
          </a:bodyPr>
          <a:lstStyle/>
          <a:p>
            <a:r>
              <a:rPr lang="zh-CN" altLang="en-US" dirty="0"/>
              <a:t>继续计算</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3855" y="2177292"/>
            <a:ext cx="12192000" cy="1501093"/>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 name="Title 1"/>
          <p:cNvSpPr>
            <a:spLocks noGrp="1"/>
          </p:cNvSpPr>
          <p:nvPr>
            <p:ph type="ctrTitle"/>
          </p:nvPr>
        </p:nvSpPr>
        <p:spPr>
          <a:xfrm>
            <a:off x="325464" y="2000474"/>
            <a:ext cx="11326749" cy="1510380"/>
          </a:xfrm>
        </p:spPr>
        <p:txBody>
          <a:bodyPr>
            <a:normAutofit/>
          </a:bodyPr>
          <a:lstStyle/>
          <a:p>
            <a:r>
              <a:rPr lang="zh-CN" altLang="en-US" sz="6600" b="1" dirty="0">
                <a:latin typeface="微软雅黑" panose="020B0503020204020204" pitchFamily="34" charset="-122"/>
                <a:ea typeface="微软雅黑" panose="020B0503020204020204" pitchFamily="34" charset="-122"/>
              </a:rPr>
              <a:t> </a:t>
            </a:r>
            <a:r>
              <a:rPr lang="en-US" altLang="zh-CN" sz="6600" b="1" dirty="0">
                <a:latin typeface="微软雅黑" panose="020B0503020204020204" pitchFamily="34" charset="-122"/>
                <a:ea typeface="微软雅黑" panose="020B0503020204020204" pitchFamily="34" charset="-122"/>
              </a:rPr>
              <a:t>Q&amp;A</a:t>
            </a:r>
            <a:endParaRPr lang="en-US" sz="6600" b="1">
              <a:latin typeface="微软雅黑" panose="020B0503020204020204" pitchFamily="34" charset="-122"/>
              <a:ea typeface="微软雅黑" panose="020B0503020204020204" pitchFamily="34" charset="-122"/>
            </a:endParaRPr>
          </a:p>
        </p:txBody>
      </p:sp>
      <p:pic>
        <p:nvPicPr>
          <p:cNvPr id="1026" name="Picture 2" descr="Southeast University - Wikipedi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737" y="147830"/>
            <a:ext cx="965206" cy="958136"/>
          </a:xfrm>
          <a:prstGeom prst="rect">
            <a:avLst/>
          </a:prstGeom>
          <a:noFill/>
          <a:extLst>
            <a:ext uri="{909E8E84-426E-40DD-AFC4-6F175D3DCCD1}">
              <a14:hiddenFill xmlns:a14="http://schemas.microsoft.com/office/drawing/2010/main">
                <a:solidFill>
                  <a:srgbClr val="FFFFFF"/>
                </a:solidFill>
              </a14:hiddenFill>
            </a:ext>
          </a:extLst>
        </p:spPr>
      </p:pic>
      <p:sp>
        <p:nvSpPr>
          <p:cNvPr id="7" name="Subtitle 2"/>
          <p:cNvSpPr>
            <a:spLocks noGrp="1"/>
          </p:cNvSpPr>
          <p:nvPr>
            <p:ph type="subTitle" idx="1"/>
          </p:nvPr>
        </p:nvSpPr>
        <p:spPr>
          <a:xfrm>
            <a:off x="1910153" y="4405362"/>
            <a:ext cx="8371694" cy="707886"/>
          </a:xfrm>
        </p:spPr>
        <p:txBody>
          <a:bodyPr>
            <a:normAutofit/>
          </a:bodyPr>
          <a:lstStyle/>
          <a:p>
            <a:r>
              <a:rPr lang="en-US" b="1" dirty="0">
                <a:latin typeface="微软雅黑" panose="020B0503020204020204" pitchFamily="34" charset="-122"/>
                <a:ea typeface="微软雅黑" panose="020B0503020204020204" pitchFamily="34" charset="-122"/>
              </a:rPr>
              <a:t>﻿</a:t>
            </a:r>
            <a:r>
              <a:rPr lang="en-US" altLang="zh-CN" b="1" dirty="0">
                <a:latin typeface="微软雅黑" panose="020B0503020204020204" pitchFamily="34" charset="-122"/>
                <a:ea typeface="微软雅黑" panose="020B0503020204020204" pitchFamily="34" charset="-122"/>
              </a:rPr>
              <a:t>2024</a:t>
            </a:r>
            <a:r>
              <a:rPr lang="zh-CN" altLang="en-US" b="1" dirty="0">
                <a:latin typeface="微软雅黑" panose="020B0503020204020204" pitchFamily="34" charset="-122"/>
                <a:ea typeface="微软雅黑" panose="020B0503020204020204" pitchFamily="34" charset="-122"/>
              </a:rPr>
              <a:t>年</a:t>
            </a:r>
            <a:r>
              <a:rPr lang="en-US" altLang="zh-CN" b="1" dirty="0">
                <a:latin typeface="微软雅黑" panose="020B0503020204020204" pitchFamily="34" charset="-122"/>
                <a:ea typeface="微软雅黑" panose="020B0503020204020204" pitchFamily="34" charset="-122"/>
              </a:rPr>
              <a:t>11</a:t>
            </a:r>
            <a:r>
              <a:rPr lang="zh-CN" altLang="en-US" b="1" dirty="0">
                <a:latin typeface="微软雅黑" panose="020B0503020204020204" pitchFamily="34" charset="-122"/>
                <a:ea typeface="微软雅黑" panose="020B0503020204020204" pitchFamily="34" charset="-122"/>
              </a:rPr>
              <a:t>月</a:t>
            </a:r>
            <a:r>
              <a:rPr lang="en-US" altLang="zh-CN" b="1" dirty="0">
                <a:latin typeface="微软雅黑" panose="020B0503020204020204" pitchFamily="34" charset="-122"/>
                <a:ea typeface="微软雅黑" panose="020B0503020204020204" pitchFamily="34" charset="-122"/>
              </a:rPr>
              <a:t>10</a:t>
            </a:r>
            <a:r>
              <a:rPr lang="zh-CN" altLang="en-US" b="1" dirty="0">
                <a:latin typeface="微软雅黑" panose="020B0503020204020204" pitchFamily="34" charset="-122"/>
                <a:ea typeface="微软雅黑" panose="020B0503020204020204" pitchFamily="34" charset="-122"/>
              </a:rPr>
              <a:t>日</a:t>
            </a:r>
            <a:endParaRPr lang="en-US" baseline="30000" dirty="0">
              <a:latin typeface="微软雅黑" panose="020B0503020204020204" pitchFamily="34" charset="-122"/>
              <a:ea typeface="微软雅黑" panose="020B0503020204020204" pitchFamily="34" charset="-122"/>
            </a:endParaRPr>
          </a:p>
        </p:txBody>
      </p:sp>
      <p:sp>
        <p:nvSpPr>
          <p:cNvPr id="9" name="Rectangle 10"/>
          <p:cNvSpPr/>
          <p:nvPr/>
        </p:nvSpPr>
        <p:spPr>
          <a:xfrm>
            <a:off x="2385054" y="5001353"/>
            <a:ext cx="7421892" cy="1198880"/>
          </a:xfrm>
          <a:prstGeom prst="rect">
            <a:avLst/>
          </a:prstGeom>
        </p:spPr>
        <p:txBody>
          <a:bodyPr wrap="square">
            <a:spAutoFit/>
          </a:bodyPr>
          <a:lstStyle/>
          <a:p>
            <a:pPr algn="ctr"/>
            <a:r>
              <a:rPr lang="zh-CN" altLang="en-US" sz="2400" b="1" dirty="0">
                <a:latin typeface="微软雅黑" panose="020B0503020204020204" pitchFamily="34" charset="-122"/>
                <a:ea typeface="微软雅黑" panose="020B0503020204020204" pitchFamily="34" charset="-122"/>
              </a:rPr>
              <a:t>冯敏远</a:t>
            </a:r>
            <a:endParaRPr lang="en-US" altLang="zh-CN" sz="2400" b="1" dirty="0">
              <a:latin typeface="微软雅黑" panose="020B0503020204020204" pitchFamily="34" charset="-122"/>
              <a:ea typeface="微软雅黑" panose="020B0503020204020204" pitchFamily="34" charset="-122"/>
            </a:endParaRPr>
          </a:p>
          <a:p>
            <a:pPr algn="ctr"/>
            <a:endParaRPr lang="en-US" altLang="zh-CN" sz="2400" b="1" dirty="0">
              <a:latin typeface="微软雅黑" panose="020B0503020204020204" pitchFamily="34" charset="-122"/>
              <a:ea typeface="微软雅黑" panose="020B0503020204020204" pitchFamily="34" charset="-122"/>
            </a:endParaRPr>
          </a:p>
          <a:p>
            <a:pPr algn="ctr"/>
            <a:r>
              <a:rPr lang="zh-CN" altLang="en-US" sz="2400" b="1" dirty="0">
                <a:latin typeface="微软雅黑" panose="020B0503020204020204" pitchFamily="34" charset="-122"/>
                <a:ea typeface="微软雅黑" panose="020B0503020204020204" pitchFamily="34" charset="-122"/>
              </a:rPr>
              <a:t>东南大学智慧物联网实验室</a:t>
            </a:r>
            <a:endParaRPr lang="en-US" altLang="zh-CN" sz="2400" b="1" dirty="0">
              <a:latin typeface="微软雅黑" panose="020B0503020204020204" pitchFamily="34" charset="-122"/>
              <a:ea typeface="微软雅黑" panose="020B0503020204020204" pitchFamily="34"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4"/>
          </p:nvPr>
        </p:nvSpPr>
        <p:spPr/>
        <p:txBody>
          <a:bodyPr/>
          <a:lstStyle/>
          <a:p>
            <a:fld id="{32CC1993-4A58-5441-BC2A-C02768F05C35}" type="slidenum">
              <a:rPr kumimoji="1" lang="zh-CN" altLang="en-US" smtClean="0"/>
              <a:t>4</a:t>
            </a:fld>
            <a:endParaRPr kumimoji="1" lang="zh-CN" altLang="en-US" dirty="0"/>
          </a:p>
        </p:txBody>
      </p:sp>
      <p:sp>
        <p:nvSpPr>
          <p:cNvPr id="4" name="标题 3"/>
          <p:cNvSpPr>
            <a:spLocks noGrp="1"/>
          </p:cNvSpPr>
          <p:nvPr>
            <p:ph type="title"/>
          </p:nvPr>
        </p:nvSpPr>
        <p:spPr>
          <a:xfrm>
            <a:off x="355600" y="18511"/>
            <a:ext cx="11455400" cy="909224"/>
          </a:xfrm>
        </p:spPr>
        <p:txBody>
          <a:bodyPr/>
          <a:lstStyle/>
          <a:p>
            <a:r>
              <a:rPr kumimoji="1" lang="zh-CN" altLang="en-US" b="1" dirty="0">
                <a:latin typeface="+mn-lt"/>
              </a:rPr>
              <a:t>研究背景</a:t>
            </a:r>
          </a:p>
        </p:txBody>
      </p:sp>
      <p:sp>
        <p:nvSpPr>
          <p:cNvPr id="3" name="文本框 2"/>
          <p:cNvSpPr txBox="1"/>
          <p:nvPr/>
        </p:nvSpPr>
        <p:spPr>
          <a:xfrm>
            <a:off x="662609" y="1458875"/>
            <a:ext cx="4926077" cy="398780"/>
          </a:xfrm>
          <a:prstGeom prst="rect">
            <a:avLst/>
          </a:prstGeom>
          <a:noFill/>
        </p:spPr>
        <p:txBody>
          <a:bodyPr wrap="square" rtlCol="0">
            <a:spAutoFit/>
          </a:bodyPr>
          <a:lstStyle/>
          <a:p>
            <a:r>
              <a:rPr lang="zh-CN" altLang="en-US" sz="2000" b="1" dirty="0">
                <a:latin typeface="微软雅黑" panose="020B0503020204020204" pitchFamily="34" charset="-122"/>
                <a:ea typeface="微软雅黑" panose="020B0503020204020204" pitchFamily="34" charset="-122"/>
              </a:rPr>
              <a:t>流量分析</a:t>
            </a:r>
            <a:endParaRPr lang="en-US" altLang="zh-CN" sz="2000" b="1" dirty="0">
              <a:latin typeface="微软雅黑" panose="020B0503020204020204" pitchFamily="34" charset="-122"/>
              <a:ea typeface="微软雅黑" panose="020B0503020204020204" pitchFamily="34" charset="-122"/>
            </a:endParaRPr>
          </a:p>
        </p:txBody>
      </p:sp>
      <p:sp>
        <p:nvSpPr>
          <p:cNvPr id="7" name="文本框 6"/>
          <p:cNvSpPr txBox="1"/>
          <p:nvPr/>
        </p:nvSpPr>
        <p:spPr>
          <a:xfrm>
            <a:off x="7157892" y="1482786"/>
            <a:ext cx="4926077" cy="398780"/>
          </a:xfrm>
          <a:prstGeom prst="rect">
            <a:avLst/>
          </a:prstGeom>
          <a:noFill/>
        </p:spPr>
        <p:txBody>
          <a:bodyPr wrap="square" rtlCol="0">
            <a:spAutoFit/>
          </a:bodyPr>
          <a:lstStyle/>
          <a:p>
            <a:r>
              <a:rPr lang="zh-CN" altLang="en-US" sz="2000" b="1" dirty="0">
                <a:latin typeface="微软雅黑" panose="020B0503020204020204" pitchFamily="34" charset="-122"/>
                <a:ea typeface="微软雅黑" panose="020B0503020204020204" pitchFamily="34" charset="-122"/>
              </a:rPr>
              <a:t>聊天机器人</a:t>
            </a:r>
            <a:endParaRPr lang="en-US" altLang="zh-CN" sz="2000" b="1" dirty="0">
              <a:latin typeface="微软雅黑" panose="020B0503020204020204" pitchFamily="34" charset="-122"/>
              <a:ea typeface="微软雅黑" panose="020B0503020204020204" pitchFamily="34" charset="-122"/>
            </a:endParaRPr>
          </a:p>
        </p:txBody>
      </p:sp>
      <p:pic>
        <p:nvPicPr>
          <p:cNvPr id="8" name="图片 7">
            <a:extLst>
              <a:ext uri="{FF2B5EF4-FFF2-40B4-BE49-F238E27FC236}">
                <a16:creationId xmlns:a16="http://schemas.microsoft.com/office/drawing/2014/main" id="{742CC8D5-FC55-4CBD-811C-A7C56138C8E4}"/>
              </a:ext>
            </a:extLst>
          </p:cNvPr>
          <p:cNvPicPr>
            <a:picLocks noChangeAspect="1"/>
          </p:cNvPicPr>
          <p:nvPr/>
        </p:nvPicPr>
        <p:blipFill>
          <a:blip r:embed="rId3"/>
          <a:stretch>
            <a:fillRect/>
          </a:stretch>
        </p:blipFill>
        <p:spPr>
          <a:xfrm>
            <a:off x="275719" y="2112645"/>
            <a:ext cx="5281398" cy="2970786"/>
          </a:xfrm>
          <a:prstGeom prst="rect">
            <a:avLst/>
          </a:prstGeom>
        </p:spPr>
      </p:pic>
      <p:sp>
        <p:nvSpPr>
          <p:cNvPr id="12" name="AutoShape 6" descr="ai chatbot">
            <a:extLst>
              <a:ext uri="{FF2B5EF4-FFF2-40B4-BE49-F238E27FC236}">
                <a16:creationId xmlns:a16="http://schemas.microsoft.com/office/drawing/2014/main" id="{46ECB562-8C02-4A6A-B7AD-71E97391F1C2}"/>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14" name="图片 13">
            <a:extLst>
              <a:ext uri="{FF2B5EF4-FFF2-40B4-BE49-F238E27FC236}">
                <a16:creationId xmlns:a16="http://schemas.microsoft.com/office/drawing/2014/main" id="{09BE79C4-ADBF-409B-9C8F-50D38E19DDF0}"/>
              </a:ext>
            </a:extLst>
          </p:cNvPr>
          <p:cNvPicPr>
            <a:picLocks noChangeAspect="1"/>
          </p:cNvPicPr>
          <p:nvPr/>
        </p:nvPicPr>
        <p:blipFill>
          <a:blip r:embed="rId4"/>
          <a:stretch>
            <a:fillRect/>
          </a:stretch>
        </p:blipFill>
        <p:spPr>
          <a:xfrm>
            <a:off x="6571744" y="2112645"/>
            <a:ext cx="4628805" cy="3063179"/>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4"/>
          </p:nvPr>
        </p:nvSpPr>
        <p:spPr/>
        <p:txBody>
          <a:bodyPr/>
          <a:lstStyle/>
          <a:p>
            <a:fld id="{32CC1993-4A58-5441-BC2A-C02768F05C35}" type="slidenum">
              <a:rPr kumimoji="1" lang="zh-CN" altLang="en-US" smtClean="0"/>
              <a:t>5</a:t>
            </a:fld>
            <a:endParaRPr kumimoji="1" lang="zh-CN" altLang="en-US" dirty="0"/>
          </a:p>
        </p:txBody>
      </p:sp>
      <p:sp>
        <p:nvSpPr>
          <p:cNvPr id="4" name="标题 3"/>
          <p:cNvSpPr>
            <a:spLocks noGrp="1"/>
          </p:cNvSpPr>
          <p:nvPr>
            <p:ph type="title"/>
          </p:nvPr>
        </p:nvSpPr>
        <p:spPr>
          <a:xfrm>
            <a:off x="355600" y="18511"/>
            <a:ext cx="11455400" cy="909224"/>
          </a:xfrm>
        </p:spPr>
        <p:txBody>
          <a:bodyPr/>
          <a:lstStyle/>
          <a:p>
            <a:r>
              <a:rPr kumimoji="1" lang="zh-CN" altLang="en-US" b="1" dirty="0">
                <a:latin typeface="+mn-lt"/>
              </a:rPr>
              <a:t>研究背景</a:t>
            </a:r>
          </a:p>
        </p:txBody>
      </p:sp>
      <p:sp>
        <p:nvSpPr>
          <p:cNvPr id="3" name="文本框 2"/>
          <p:cNvSpPr txBox="1"/>
          <p:nvPr/>
        </p:nvSpPr>
        <p:spPr>
          <a:xfrm>
            <a:off x="662609" y="1458875"/>
            <a:ext cx="4926077" cy="398780"/>
          </a:xfrm>
          <a:prstGeom prst="rect">
            <a:avLst/>
          </a:prstGeom>
          <a:noFill/>
        </p:spPr>
        <p:txBody>
          <a:bodyPr wrap="square" rtlCol="0">
            <a:spAutoFit/>
          </a:bodyPr>
          <a:lstStyle/>
          <a:p>
            <a:r>
              <a:rPr lang="zh-CN" altLang="en-US" sz="2000" b="1" dirty="0">
                <a:latin typeface="微软雅黑" panose="020B0503020204020204" pitchFamily="34" charset="-122"/>
                <a:ea typeface="微软雅黑" panose="020B0503020204020204" pitchFamily="34" charset="-122"/>
              </a:rPr>
              <a:t>推荐引擎</a:t>
            </a:r>
            <a:endParaRPr lang="en-US" altLang="zh-CN" sz="2000" b="1" dirty="0">
              <a:latin typeface="微软雅黑" panose="020B0503020204020204" pitchFamily="34" charset="-122"/>
              <a:ea typeface="微软雅黑" panose="020B0503020204020204" pitchFamily="34" charset="-122"/>
            </a:endParaRPr>
          </a:p>
        </p:txBody>
      </p:sp>
      <p:sp>
        <p:nvSpPr>
          <p:cNvPr id="7" name="文本框 6"/>
          <p:cNvSpPr txBox="1"/>
          <p:nvPr/>
        </p:nvSpPr>
        <p:spPr>
          <a:xfrm>
            <a:off x="6352349" y="1461283"/>
            <a:ext cx="4926077" cy="398780"/>
          </a:xfrm>
          <a:prstGeom prst="rect">
            <a:avLst/>
          </a:prstGeom>
          <a:noFill/>
        </p:spPr>
        <p:txBody>
          <a:bodyPr wrap="square" rtlCol="0">
            <a:spAutoFit/>
          </a:bodyPr>
          <a:lstStyle/>
          <a:p>
            <a:r>
              <a:rPr lang="zh-CN" altLang="en-US" sz="2000" b="1" dirty="0">
                <a:latin typeface="微软雅黑" panose="020B0503020204020204" pitchFamily="34" charset="-122"/>
                <a:ea typeface="微软雅黑" panose="020B0503020204020204" pitchFamily="34" charset="-122"/>
              </a:rPr>
              <a:t>语音助手</a:t>
            </a:r>
            <a:endParaRPr lang="en-US" altLang="zh-CN" sz="2000" b="1" dirty="0">
              <a:latin typeface="微软雅黑" panose="020B0503020204020204" pitchFamily="34" charset="-122"/>
              <a:ea typeface="微软雅黑" panose="020B0503020204020204" pitchFamily="34" charset="-122"/>
            </a:endParaRPr>
          </a:p>
        </p:txBody>
      </p:sp>
      <p:sp>
        <p:nvSpPr>
          <p:cNvPr id="5" name="文本框 4"/>
          <p:cNvSpPr txBox="1"/>
          <p:nvPr/>
        </p:nvSpPr>
        <p:spPr>
          <a:xfrm>
            <a:off x="957580" y="5461514"/>
            <a:ext cx="12063095" cy="523220"/>
          </a:xfrm>
          <a:prstGeom prst="rect">
            <a:avLst/>
          </a:prstGeom>
          <a:noFill/>
        </p:spPr>
        <p:txBody>
          <a:bodyPr wrap="square" rtlCol="0">
            <a:spAutoFit/>
          </a:bodyPr>
          <a:lstStyle/>
          <a:p>
            <a:r>
              <a:rPr lang="zh-CN" altLang="en-US" sz="2600" b="1" dirty="0"/>
              <a:t>随着用户需求的扩大，请求量上升，</a:t>
            </a:r>
            <a:r>
              <a:rPr lang="zh-CN" altLang="en-US" sz="2800" b="1" dirty="0"/>
              <a:t>推理平台的高效管理至关重要</a:t>
            </a:r>
            <a:endParaRPr lang="zh-CN" altLang="en-US" sz="2600" b="1" dirty="0"/>
          </a:p>
        </p:txBody>
      </p:sp>
      <p:pic>
        <p:nvPicPr>
          <p:cNvPr id="2050" name="Picture 2">
            <a:extLst>
              <a:ext uri="{FF2B5EF4-FFF2-40B4-BE49-F238E27FC236}">
                <a16:creationId xmlns:a16="http://schemas.microsoft.com/office/drawing/2014/main" id="{8774D0EB-3935-4E2E-8481-151735EC401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7670" y="2179257"/>
            <a:ext cx="4635954" cy="288994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手机实用功能大比拼：被低估的语音助手">
            <a:extLst>
              <a:ext uri="{FF2B5EF4-FFF2-40B4-BE49-F238E27FC236}">
                <a16:creationId xmlns:a16="http://schemas.microsoft.com/office/drawing/2014/main" id="{F95C26A3-7C61-4018-B5EB-9590797D719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43624" y="2571167"/>
            <a:ext cx="6518070" cy="209009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F6C614B0-BDD3-4882-957B-31A3BB663F4F}"/>
              </a:ext>
            </a:extLst>
          </p:cNvPr>
          <p:cNvSpPr>
            <a:spLocks noGrp="1"/>
          </p:cNvSpPr>
          <p:nvPr>
            <p:ph type="sldNum" sz="quarter" idx="4"/>
          </p:nvPr>
        </p:nvSpPr>
        <p:spPr/>
        <p:txBody>
          <a:bodyPr/>
          <a:lstStyle/>
          <a:p>
            <a:fld id="{32CC1993-4A58-5441-BC2A-C02768F05C35}" type="slidenum">
              <a:rPr kumimoji="1" lang="zh-CN" altLang="en-US" smtClean="0"/>
              <a:t>6</a:t>
            </a:fld>
            <a:endParaRPr kumimoji="1" lang="zh-CN" altLang="en-US" dirty="0"/>
          </a:p>
        </p:txBody>
      </p:sp>
      <p:sp>
        <p:nvSpPr>
          <p:cNvPr id="4" name="标题 3">
            <a:extLst>
              <a:ext uri="{FF2B5EF4-FFF2-40B4-BE49-F238E27FC236}">
                <a16:creationId xmlns:a16="http://schemas.microsoft.com/office/drawing/2014/main" id="{52ADA900-C377-4F2E-A564-8365992B2F41}"/>
              </a:ext>
            </a:extLst>
          </p:cNvPr>
          <p:cNvSpPr>
            <a:spLocks noGrp="1"/>
          </p:cNvSpPr>
          <p:nvPr>
            <p:ph type="title"/>
          </p:nvPr>
        </p:nvSpPr>
        <p:spPr/>
        <p:txBody>
          <a:bodyPr/>
          <a:lstStyle/>
          <a:p>
            <a:r>
              <a:rPr kumimoji="1" lang="zh-CN" altLang="en-US" b="1" dirty="0">
                <a:latin typeface="+mn-lt"/>
              </a:rPr>
              <a:t>研究背景</a:t>
            </a:r>
            <a:endParaRPr lang="zh-CN" altLang="en-US" dirty="0"/>
          </a:p>
        </p:txBody>
      </p:sp>
      <p:pic>
        <p:nvPicPr>
          <p:cNvPr id="3074" name="Picture 2" descr="Streamlining the Machine Learning Workflow with ONNX and ONNX Runtime | by  Tamanna | Medium">
            <a:extLst>
              <a:ext uri="{FF2B5EF4-FFF2-40B4-BE49-F238E27FC236}">
                <a16:creationId xmlns:a16="http://schemas.microsoft.com/office/drawing/2014/main" id="{C12B5181-AD37-4720-A1A0-6474D81E7BD0}"/>
              </a:ext>
            </a:extLst>
          </p:cNvPr>
          <p:cNvPicPr>
            <a:picLocks noGrp="1" noChangeAspect="1" noChangeArrowheads="1"/>
          </p:cNvPicPr>
          <p:nvPr>
            <p:ph sz="quarter" idx="10"/>
          </p:nvPr>
        </p:nvPicPr>
        <p:blipFill>
          <a:blip r:embed="rId3">
            <a:extLst>
              <a:ext uri="{28A0092B-C50C-407E-A947-70E740481C1C}">
                <a14:useLocalDpi xmlns:a14="http://schemas.microsoft.com/office/drawing/2010/main" val="0"/>
              </a:ext>
            </a:extLst>
          </a:blip>
          <a:srcRect/>
          <a:stretch>
            <a:fillRect/>
          </a:stretch>
        </p:blipFill>
        <p:spPr bwMode="auto">
          <a:xfrm>
            <a:off x="518805" y="1681594"/>
            <a:ext cx="1484766" cy="150474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Getting started with TensorFlow Serving for IPU">
            <a:extLst>
              <a:ext uri="{FF2B5EF4-FFF2-40B4-BE49-F238E27FC236}">
                <a16:creationId xmlns:a16="http://schemas.microsoft.com/office/drawing/2014/main" id="{84482E6C-9C2F-4AF0-8B60-64DA1912015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29462" y="1725429"/>
            <a:ext cx="3238500" cy="1409700"/>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a:extLst>
              <a:ext uri="{FF2B5EF4-FFF2-40B4-BE49-F238E27FC236}">
                <a16:creationId xmlns:a16="http://schemas.microsoft.com/office/drawing/2014/main" id="{91FDD75F-D41C-48E7-9F6B-64E1A193F9D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87502" y="1612149"/>
            <a:ext cx="2618014" cy="1636259"/>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descr="Triton Inference Server | NVIDIA Developer">
            <a:extLst>
              <a:ext uri="{FF2B5EF4-FFF2-40B4-BE49-F238E27FC236}">
                <a16:creationId xmlns:a16="http://schemas.microsoft.com/office/drawing/2014/main" id="{41B5D3FD-1813-4C08-8B67-DD3DF4CD2A0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700779" y="1582554"/>
            <a:ext cx="2952750" cy="1552575"/>
          </a:xfrm>
          <a:prstGeom prst="rect">
            <a:avLst/>
          </a:prstGeom>
          <a:noFill/>
          <a:extLst>
            <a:ext uri="{909E8E84-426E-40DD-AFC4-6F175D3DCCD1}">
              <a14:hiddenFill xmlns:a14="http://schemas.microsoft.com/office/drawing/2010/main">
                <a:solidFill>
                  <a:srgbClr val="FFFFFF"/>
                </a:solidFill>
              </a14:hiddenFill>
            </a:ext>
          </a:extLst>
        </p:spPr>
      </p:pic>
      <p:sp>
        <p:nvSpPr>
          <p:cNvPr id="11" name="文本框 10">
            <a:extLst>
              <a:ext uri="{FF2B5EF4-FFF2-40B4-BE49-F238E27FC236}">
                <a16:creationId xmlns:a16="http://schemas.microsoft.com/office/drawing/2014/main" id="{16688F68-E443-4054-9987-BF2A11E8AE0B}"/>
              </a:ext>
            </a:extLst>
          </p:cNvPr>
          <p:cNvSpPr txBox="1"/>
          <p:nvPr/>
        </p:nvSpPr>
        <p:spPr>
          <a:xfrm>
            <a:off x="251340" y="3541413"/>
            <a:ext cx="2137148" cy="398780"/>
          </a:xfrm>
          <a:prstGeom prst="rect">
            <a:avLst/>
          </a:prstGeom>
          <a:noFill/>
        </p:spPr>
        <p:txBody>
          <a:bodyPr wrap="square" rtlCol="0">
            <a:spAutoFit/>
          </a:bodyPr>
          <a:lstStyle/>
          <a:p>
            <a:r>
              <a:rPr lang="en-US" altLang="zh-CN" sz="2000" b="1" dirty="0">
                <a:latin typeface="微软雅黑" panose="020B0503020204020204" pitchFamily="34" charset="-122"/>
                <a:ea typeface="微软雅黑" panose="020B0503020204020204" pitchFamily="34" charset="-122"/>
              </a:rPr>
              <a:t>ONNX runtime</a:t>
            </a:r>
          </a:p>
        </p:txBody>
      </p:sp>
      <p:sp>
        <p:nvSpPr>
          <p:cNvPr id="12" name="文本框 11">
            <a:extLst>
              <a:ext uri="{FF2B5EF4-FFF2-40B4-BE49-F238E27FC236}">
                <a16:creationId xmlns:a16="http://schemas.microsoft.com/office/drawing/2014/main" id="{4225B275-6778-45B6-84EE-C3EA1CE6F50C}"/>
              </a:ext>
            </a:extLst>
          </p:cNvPr>
          <p:cNvSpPr txBox="1"/>
          <p:nvPr/>
        </p:nvSpPr>
        <p:spPr>
          <a:xfrm>
            <a:off x="2675648" y="3540083"/>
            <a:ext cx="2971720" cy="400110"/>
          </a:xfrm>
          <a:prstGeom prst="rect">
            <a:avLst/>
          </a:prstGeom>
          <a:noFill/>
        </p:spPr>
        <p:txBody>
          <a:bodyPr wrap="square" rtlCol="0">
            <a:spAutoFit/>
          </a:bodyPr>
          <a:lstStyle/>
          <a:p>
            <a:r>
              <a:rPr lang="en-US" altLang="zh-CN" sz="2000" b="1" dirty="0">
                <a:latin typeface="微软雅黑" panose="020B0503020204020204" pitchFamily="34" charset="-122"/>
                <a:ea typeface="微软雅黑" panose="020B0503020204020204" pitchFamily="34" charset="-122"/>
              </a:rPr>
              <a:t>TensorFlow-Serving</a:t>
            </a:r>
          </a:p>
        </p:txBody>
      </p:sp>
      <p:sp>
        <p:nvSpPr>
          <p:cNvPr id="13" name="文本框 12">
            <a:extLst>
              <a:ext uri="{FF2B5EF4-FFF2-40B4-BE49-F238E27FC236}">
                <a16:creationId xmlns:a16="http://schemas.microsoft.com/office/drawing/2014/main" id="{58AAE703-C9DF-442C-ABE2-6959E13C1890}"/>
              </a:ext>
            </a:extLst>
          </p:cNvPr>
          <p:cNvSpPr txBox="1"/>
          <p:nvPr/>
        </p:nvSpPr>
        <p:spPr>
          <a:xfrm>
            <a:off x="5887502" y="3541413"/>
            <a:ext cx="2106306" cy="400110"/>
          </a:xfrm>
          <a:prstGeom prst="rect">
            <a:avLst/>
          </a:prstGeom>
          <a:noFill/>
        </p:spPr>
        <p:txBody>
          <a:bodyPr wrap="square" rtlCol="0">
            <a:spAutoFit/>
          </a:bodyPr>
          <a:lstStyle/>
          <a:p>
            <a:r>
              <a:rPr lang="en-US" altLang="zh-CN" sz="2000" b="1" dirty="0" err="1">
                <a:latin typeface="微软雅黑" panose="020B0503020204020204" pitchFamily="34" charset="-122"/>
                <a:ea typeface="微软雅黑" panose="020B0503020204020204" pitchFamily="34" charset="-122"/>
              </a:rPr>
              <a:t>PyTorch</a:t>
            </a:r>
            <a:r>
              <a:rPr lang="en-US" altLang="zh-CN" sz="2000" b="1" dirty="0">
                <a:latin typeface="微软雅黑" panose="020B0503020204020204" pitchFamily="34" charset="-122"/>
                <a:ea typeface="微软雅黑" panose="020B0503020204020204" pitchFamily="34" charset="-122"/>
              </a:rPr>
              <a:t> Serve</a:t>
            </a:r>
          </a:p>
        </p:txBody>
      </p:sp>
      <p:sp>
        <p:nvSpPr>
          <p:cNvPr id="14" name="文本框 13">
            <a:extLst>
              <a:ext uri="{FF2B5EF4-FFF2-40B4-BE49-F238E27FC236}">
                <a16:creationId xmlns:a16="http://schemas.microsoft.com/office/drawing/2014/main" id="{57329533-3E54-4109-92BD-DD54FF52B267}"/>
              </a:ext>
            </a:extLst>
          </p:cNvPr>
          <p:cNvSpPr txBox="1"/>
          <p:nvPr/>
        </p:nvSpPr>
        <p:spPr>
          <a:xfrm>
            <a:off x="8158916" y="3579648"/>
            <a:ext cx="4334175" cy="400110"/>
          </a:xfrm>
          <a:prstGeom prst="rect">
            <a:avLst/>
          </a:prstGeom>
          <a:noFill/>
        </p:spPr>
        <p:txBody>
          <a:bodyPr wrap="square" rtlCol="0">
            <a:spAutoFit/>
          </a:bodyPr>
          <a:lstStyle/>
          <a:p>
            <a:r>
              <a:rPr lang="en-US" altLang="zh-CN" sz="2000" b="1" dirty="0">
                <a:latin typeface="微软雅黑" panose="020B0503020204020204" pitchFamily="34" charset="-122"/>
                <a:ea typeface="微软雅黑" panose="020B0503020204020204" pitchFamily="34" charset="-122"/>
              </a:rPr>
              <a:t>NVIDIA  Triton Inference serve</a:t>
            </a:r>
          </a:p>
        </p:txBody>
      </p:sp>
      <p:sp>
        <p:nvSpPr>
          <p:cNvPr id="7" name="箭头: 下 6">
            <a:extLst>
              <a:ext uri="{FF2B5EF4-FFF2-40B4-BE49-F238E27FC236}">
                <a16:creationId xmlns:a16="http://schemas.microsoft.com/office/drawing/2014/main" id="{2763D426-C727-49D3-8FEF-1D599371C5B9}"/>
              </a:ext>
            </a:extLst>
          </p:cNvPr>
          <p:cNvSpPr/>
          <p:nvPr/>
        </p:nvSpPr>
        <p:spPr>
          <a:xfrm>
            <a:off x="5278761" y="3983629"/>
            <a:ext cx="319540" cy="97840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图片 8">
            <a:extLst>
              <a:ext uri="{FF2B5EF4-FFF2-40B4-BE49-F238E27FC236}">
                <a16:creationId xmlns:a16="http://schemas.microsoft.com/office/drawing/2014/main" id="{BB1320A2-07E5-4AFC-8100-EEB898DA215E}"/>
              </a:ext>
            </a:extLst>
          </p:cNvPr>
          <p:cNvPicPr>
            <a:picLocks noChangeAspect="1"/>
          </p:cNvPicPr>
          <p:nvPr/>
        </p:nvPicPr>
        <p:blipFill>
          <a:blip r:embed="rId7"/>
          <a:stretch>
            <a:fillRect/>
          </a:stretch>
        </p:blipFill>
        <p:spPr>
          <a:xfrm>
            <a:off x="5722394" y="5034277"/>
            <a:ext cx="2436522" cy="842255"/>
          </a:xfrm>
          <a:prstGeom prst="rect">
            <a:avLst/>
          </a:prstGeom>
        </p:spPr>
      </p:pic>
      <p:sp>
        <p:nvSpPr>
          <p:cNvPr id="15" name="文本框 14">
            <a:extLst>
              <a:ext uri="{FF2B5EF4-FFF2-40B4-BE49-F238E27FC236}">
                <a16:creationId xmlns:a16="http://schemas.microsoft.com/office/drawing/2014/main" id="{31B63D15-894F-4204-A1B8-5981B8710970}"/>
              </a:ext>
            </a:extLst>
          </p:cNvPr>
          <p:cNvSpPr txBox="1"/>
          <p:nvPr/>
        </p:nvSpPr>
        <p:spPr>
          <a:xfrm>
            <a:off x="5722394" y="5917866"/>
            <a:ext cx="4692179" cy="369332"/>
          </a:xfrm>
          <a:prstGeom prst="rect">
            <a:avLst/>
          </a:prstGeom>
          <a:noFill/>
        </p:spPr>
        <p:txBody>
          <a:bodyPr wrap="square" rtlCol="0">
            <a:spAutoFit/>
          </a:bodyPr>
          <a:lstStyle/>
          <a:p>
            <a:r>
              <a:rPr lang="zh-CN" altLang="en-US" dirty="0">
                <a:solidFill>
                  <a:srgbClr val="FF0000"/>
                </a:solidFill>
                <a:latin typeface="微软雅黑" panose="020B0503020204020204" pitchFamily="34" charset="-122"/>
                <a:ea typeface="微软雅黑" panose="020B0503020204020204" pitchFamily="34" charset="-122"/>
              </a:rPr>
              <a:t>响应时间</a:t>
            </a:r>
            <a:r>
              <a:rPr lang="en-US" altLang="zh-CN" dirty="0">
                <a:solidFill>
                  <a:srgbClr val="FF0000"/>
                </a:solidFill>
                <a:latin typeface="微软雅黑" panose="020B0503020204020204" pitchFamily="34" charset="-122"/>
                <a:ea typeface="微软雅黑" panose="020B0503020204020204" pitchFamily="34" charset="-122"/>
              </a:rPr>
              <a:t>(10–100ms)       </a:t>
            </a:r>
            <a:r>
              <a:rPr lang="zh-CN" altLang="en-US" dirty="0">
                <a:solidFill>
                  <a:srgbClr val="FF0000"/>
                </a:solidFill>
                <a:latin typeface="微软雅黑" panose="020B0503020204020204" pitchFamily="34" charset="-122"/>
                <a:ea typeface="微软雅黑" panose="020B0503020204020204" pitchFamily="34" charset="-122"/>
              </a:rPr>
              <a:t>简称</a:t>
            </a:r>
            <a:r>
              <a:rPr lang="en-US" altLang="zh-CN" dirty="0">
                <a:solidFill>
                  <a:srgbClr val="FF0000"/>
                </a:solidFill>
                <a:latin typeface="微软雅黑" panose="020B0503020204020204" pitchFamily="34" charset="-122"/>
                <a:ea typeface="微软雅黑" panose="020B0503020204020204" pitchFamily="34" charset="-122"/>
              </a:rPr>
              <a:t>SLO</a:t>
            </a:r>
            <a:endParaRPr lang="zh-CN" altLang="en-US" dirty="0">
              <a:solidFill>
                <a:srgbClr val="FF0000"/>
              </a:solidFill>
              <a:latin typeface="微软雅黑" panose="020B0503020204020204" pitchFamily="34" charset="-122"/>
              <a:ea typeface="微软雅黑" panose="020B0503020204020204" pitchFamily="34" charset="-122"/>
            </a:endParaRPr>
          </a:p>
        </p:txBody>
      </p:sp>
      <p:pic>
        <p:nvPicPr>
          <p:cNvPr id="22" name="图片 21">
            <a:extLst>
              <a:ext uri="{FF2B5EF4-FFF2-40B4-BE49-F238E27FC236}">
                <a16:creationId xmlns:a16="http://schemas.microsoft.com/office/drawing/2014/main" id="{9F941B0E-4F3F-48B7-AC2D-FA4898F1E719}"/>
              </a:ext>
            </a:extLst>
          </p:cNvPr>
          <p:cNvPicPr>
            <a:picLocks noChangeAspect="1"/>
          </p:cNvPicPr>
          <p:nvPr/>
        </p:nvPicPr>
        <p:blipFill rotWithShape="1">
          <a:blip r:embed="rId8"/>
          <a:srcRect r="31054"/>
          <a:stretch/>
        </p:blipFill>
        <p:spPr>
          <a:xfrm>
            <a:off x="2191583" y="5038418"/>
            <a:ext cx="2878220" cy="790460"/>
          </a:xfrm>
          <a:prstGeom prst="rect">
            <a:avLst/>
          </a:prstGeom>
        </p:spPr>
      </p:pic>
      <p:sp>
        <p:nvSpPr>
          <p:cNvPr id="28" name="文本框 27">
            <a:extLst>
              <a:ext uri="{FF2B5EF4-FFF2-40B4-BE49-F238E27FC236}">
                <a16:creationId xmlns:a16="http://schemas.microsoft.com/office/drawing/2014/main" id="{2C072AF7-511A-48FF-85D0-FEC4D0AF3228}"/>
              </a:ext>
            </a:extLst>
          </p:cNvPr>
          <p:cNvSpPr txBox="1"/>
          <p:nvPr/>
        </p:nvSpPr>
        <p:spPr>
          <a:xfrm>
            <a:off x="2115752" y="5917866"/>
            <a:ext cx="3029881" cy="369332"/>
          </a:xfrm>
          <a:prstGeom prst="rect">
            <a:avLst/>
          </a:prstGeom>
          <a:noFill/>
        </p:spPr>
        <p:txBody>
          <a:bodyPr wrap="square">
            <a:spAutoFit/>
          </a:bodyPr>
          <a:lstStyle/>
          <a:p>
            <a:r>
              <a:rPr lang="zh-CN" altLang="en-US" dirty="0">
                <a:solidFill>
                  <a:srgbClr val="FF0000"/>
                </a:solidFill>
              </a:rPr>
              <a:t>每天高达数十亿次的请求量</a:t>
            </a:r>
          </a:p>
        </p:txBody>
      </p:sp>
      <p:sp>
        <p:nvSpPr>
          <p:cNvPr id="29" name="矩形 28">
            <a:extLst>
              <a:ext uri="{FF2B5EF4-FFF2-40B4-BE49-F238E27FC236}">
                <a16:creationId xmlns:a16="http://schemas.microsoft.com/office/drawing/2014/main" id="{184A6B39-A981-4CBB-9F6B-66C8BDC33F71}"/>
              </a:ext>
            </a:extLst>
          </p:cNvPr>
          <p:cNvSpPr/>
          <p:nvPr/>
        </p:nvSpPr>
        <p:spPr>
          <a:xfrm>
            <a:off x="367181" y="1073397"/>
            <a:ext cx="2387600" cy="325120"/>
          </a:xfrm>
          <a:prstGeom prst="rect">
            <a:avLst/>
          </a:prstGeom>
          <a:solidFill>
            <a:srgbClr val="003E8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sz="1600" b="1" i="0" dirty="0">
                <a:solidFill>
                  <a:schemeClr val="bg1"/>
                </a:solidFill>
                <a:effectLst/>
                <a:latin typeface="微软雅黑" panose="020B0503020204020204" pitchFamily="34" charset="-122"/>
                <a:ea typeface="微软雅黑" panose="020B0503020204020204" pitchFamily="34" charset="-122"/>
              </a:rPr>
              <a:t>服务平台</a:t>
            </a:r>
            <a:endParaRPr lang="en-US" altLang="zh-CN" sz="1600" b="1" i="0" dirty="0">
              <a:solidFill>
                <a:schemeClr val="bg1"/>
              </a:solidFill>
              <a:effectLst/>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72425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9" name="内容占位符 24">
            <a:extLst>
              <a:ext uri="{FF2B5EF4-FFF2-40B4-BE49-F238E27FC236}">
                <a16:creationId xmlns:a16="http://schemas.microsoft.com/office/drawing/2014/main" id="{E6B04A1B-5B74-4D56-8D7D-D10056797A72}"/>
              </a:ext>
            </a:extLst>
          </p:cNvPr>
          <p:cNvPicPr>
            <a:picLocks noChangeAspect="1"/>
          </p:cNvPicPr>
          <p:nvPr/>
        </p:nvPicPr>
        <p:blipFill>
          <a:blip r:embed="rId3"/>
          <a:stretch>
            <a:fillRect/>
          </a:stretch>
        </p:blipFill>
        <p:spPr>
          <a:xfrm>
            <a:off x="9291744" y="3022376"/>
            <a:ext cx="2659152" cy="493960"/>
          </a:xfrm>
          <a:prstGeom prst="rect">
            <a:avLst/>
          </a:prstGeom>
        </p:spPr>
      </p:pic>
      <p:sp>
        <p:nvSpPr>
          <p:cNvPr id="2" name="灯片编号占位符 1"/>
          <p:cNvSpPr>
            <a:spLocks noGrp="1"/>
          </p:cNvSpPr>
          <p:nvPr>
            <p:ph type="sldNum" sz="quarter" idx="4"/>
          </p:nvPr>
        </p:nvSpPr>
        <p:spPr/>
        <p:txBody>
          <a:bodyPr/>
          <a:lstStyle/>
          <a:p>
            <a:fld id="{32CC1993-4A58-5441-BC2A-C02768F05C35}" type="slidenum">
              <a:rPr kumimoji="1" lang="zh-CN" altLang="en-US" smtClean="0"/>
              <a:t>7</a:t>
            </a:fld>
            <a:endParaRPr kumimoji="1" lang="zh-CN" altLang="en-US" dirty="0"/>
          </a:p>
        </p:txBody>
      </p:sp>
      <p:sp>
        <p:nvSpPr>
          <p:cNvPr id="4" name="标题 3"/>
          <p:cNvSpPr>
            <a:spLocks noGrp="1"/>
          </p:cNvSpPr>
          <p:nvPr>
            <p:ph type="title"/>
          </p:nvPr>
        </p:nvSpPr>
        <p:spPr>
          <a:xfrm>
            <a:off x="94343" y="-18200"/>
            <a:ext cx="11455400" cy="909224"/>
          </a:xfrm>
        </p:spPr>
        <p:txBody>
          <a:bodyPr/>
          <a:lstStyle/>
          <a:p>
            <a:r>
              <a:rPr kumimoji="1" lang="zh-CN" altLang="en-US" b="1" dirty="0">
                <a:latin typeface="+mn-lt"/>
              </a:rPr>
              <a:t>研究背景</a:t>
            </a:r>
          </a:p>
        </p:txBody>
      </p:sp>
      <p:pic>
        <p:nvPicPr>
          <p:cNvPr id="8" name="图片 7">
            <a:extLst>
              <a:ext uri="{FF2B5EF4-FFF2-40B4-BE49-F238E27FC236}">
                <a16:creationId xmlns:a16="http://schemas.microsoft.com/office/drawing/2014/main" id="{DAE89C95-4A17-4820-AEA4-1F7F44CDB8F5}"/>
              </a:ext>
            </a:extLst>
          </p:cNvPr>
          <p:cNvPicPr>
            <a:picLocks noChangeAspect="1"/>
          </p:cNvPicPr>
          <p:nvPr/>
        </p:nvPicPr>
        <p:blipFill>
          <a:blip r:embed="rId4"/>
          <a:stretch>
            <a:fillRect/>
          </a:stretch>
        </p:blipFill>
        <p:spPr>
          <a:xfrm>
            <a:off x="482043" y="4185741"/>
            <a:ext cx="7212196" cy="1809594"/>
          </a:xfrm>
          <a:prstGeom prst="rect">
            <a:avLst/>
          </a:prstGeom>
        </p:spPr>
      </p:pic>
      <p:sp>
        <p:nvSpPr>
          <p:cNvPr id="16" name="文本框 15">
            <a:extLst>
              <a:ext uri="{FF2B5EF4-FFF2-40B4-BE49-F238E27FC236}">
                <a16:creationId xmlns:a16="http://schemas.microsoft.com/office/drawing/2014/main" id="{0DB0036D-ED0A-4F4E-A54D-8A781C70D3B7}"/>
              </a:ext>
            </a:extLst>
          </p:cNvPr>
          <p:cNvSpPr txBox="1"/>
          <p:nvPr/>
        </p:nvSpPr>
        <p:spPr>
          <a:xfrm>
            <a:off x="1689731" y="2151341"/>
            <a:ext cx="798552" cy="369332"/>
          </a:xfrm>
          <a:prstGeom prst="rect">
            <a:avLst/>
          </a:prstGeom>
          <a:noFill/>
        </p:spPr>
        <p:txBody>
          <a:bodyPr wrap="none" rtlCol="0">
            <a:spAutoFit/>
          </a:bodyPr>
          <a:lstStyle/>
          <a:p>
            <a:r>
              <a:rPr lang="en-US" altLang="zh-CN" dirty="0">
                <a:latin typeface="微软雅黑" panose="020B0503020204020204" pitchFamily="34" charset="-122"/>
                <a:ea typeface="微软雅黑" panose="020B0503020204020204" pitchFamily="34" charset="-122"/>
              </a:rPr>
              <a:t>Batch</a:t>
            </a:r>
            <a:endParaRPr lang="zh-CN" altLang="en-US" dirty="0">
              <a:latin typeface="微软雅黑" panose="020B0503020204020204" pitchFamily="34" charset="-122"/>
              <a:ea typeface="微软雅黑" panose="020B0503020204020204" pitchFamily="34" charset="-122"/>
            </a:endParaRPr>
          </a:p>
        </p:txBody>
      </p:sp>
      <p:sp>
        <p:nvSpPr>
          <p:cNvPr id="17" name="文本框 16">
            <a:extLst>
              <a:ext uri="{FF2B5EF4-FFF2-40B4-BE49-F238E27FC236}">
                <a16:creationId xmlns:a16="http://schemas.microsoft.com/office/drawing/2014/main" id="{481F6E44-0683-4A1B-8629-A6505818E494}"/>
              </a:ext>
            </a:extLst>
          </p:cNvPr>
          <p:cNvSpPr txBox="1"/>
          <p:nvPr/>
        </p:nvSpPr>
        <p:spPr>
          <a:xfrm>
            <a:off x="4814459" y="2327020"/>
            <a:ext cx="2015167" cy="369332"/>
          </a:xfrm>
          <a:prstGeom prst="rect">
            <a:avLst/>
          </a:prstGeom>
          <a:noFill/>
        </p:spPr>
        <p:txBody>
          <a:bodyPr wrap="none" rtlCol="0">
            <a:spAutoFit/>
          </a:bodyPr>
          <a:lstStyle/>
          <a:p>
            <a:r>
              <a:rPr lang="en-US" altLang="zh-CN" dirty="0">
                <a:latin typeface="微软雅黑" panose="020B0503020204020204" pitchFamily="34" charset="-122"/>
                <a:ea typeface="微软雅黑" panose="020B0503020204020204" pitchFamily="34" charset="-122"/>
              </a:rPr>
              <a:t>Batch </a:t>
            </a:r>
            <a:r>
              <a:rPr lang="en-US" altLang="zh-CN" dirty="0" err="1">
                <a:latin typeface="微软雅黑" panose="020B0503020204020204" pitchFamily="34" charset="-122"/>
                <a:ea typeface="微软雅黑" panose="020B0503020204020204" pitchFamily="34" charset="-122"/>
              </a:rPr>
              <a:t>Procesing</a:t>
            </a:r>
            <a:r>
              <a:rPr lang="en-US" altLang="zh-CN" dirty="0">
                <a:latin typeface="微软雅黑" panose="020B0503020204020204" pitchFamily="34" charset="-122"/>
                <a:ea typeface="微软雅黑" panose="020B0503020204020204" pitchFamily="34" charset="-122"/>
              </a:rPr>
              <a:t> </a:t>
            </a:r>
            <a:endParaRPr lang="zh-CN" altLang="en-US" dirty="0">
              <a:latin typeface="微软雅黑" panose="020B0503020204020204" pitchFamily="34" charset="-122"/>
              <a:ea typeface="微软雅黑" panose="020B0503020204020204" pitchFamily="34" charset="-122"/>
            </a:endParaRPr>
          </a:p>
        </p:txBody>
      </p:sp>
      <p:pic>
        <p:nvPicPr>
          <p:cNvPr id="25" name="内容占位符 24">
            <a:extLst>
              <a:ext uri="{FF2B5EF4-FFF2-40B4-BE49-F238E27FC236}">
                <a16:creationId xmlns:a16="http://schemas.microsoft.com/office/drawing/2014/main" id="{714DE1F9-1E12-49B3-88F5-988A8034E44A}"/>
              </a:ext>
            </a:extLst>
          </p:cNvPr>
          <p:cNvPicPr>
            <a:picLocks noGrp="1" noChangeAspect="1"/>
          </p:cNvPicPr>
          <p:nvPr>
            <p:ph sz="quarter" idx="10"/>
          </p:nvPr>
        </p:nvPicPr>
        <p:blipFill>
          <a:blip r:embed="rId3"/>
          <a:stretch>
            <a:fillRect/>
          </a:stretch>
        </p:blipFill>
        <p:spPr>
          <a:xfrm>
            <a:off x="788800" y="1618657"/>
            <a:ext cx="2659152" cy="493960"/>
          </a:xfrm>
        </p:spPr>
      </p:pic>
      <p:sp>
        <p:nvSpPr>
          <p:cNvPr id="26" name="箭头: 右 25">
            <a:extLst>
              <a:ext uri="{FF2B5EF4-FFF2-40B4-BE49-F238E27FC236}">
                <a16:creationId xmlns:a16="http://schemas.microsoft.com/office/drawing/2014/main" id="{C324B641-2616-4446-B9A7-2B7169EE2690}"/>
              </a:ext>
            </a:extLst>
          </p:cNvPr>
          <p:cNvSpPr/>
          <p:nvPr/>
        </p:nvSpPr>
        <p:spPr>
          <a:xfrm>
            <a:off x="3748311" y="1722245"/>
            <a:ext cx="1106622" cy="3693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8" name="图片 37">
            <a:extLst>
              <a:ext uri="{FF2B5EF4-FFF2-40B4-BE49-F238E27FC236}">
                <a16:creationId xmlns:a16="http://schemas.microsoft.com/office/drawing/2014/main" id="{FB5F791C-9D02-4EB4-AEC2-740792C7B3C4}"/>
              </a:ext>
            </a:extLst>
          </p:cNvPr>
          <p:cNvPicPr>
            <a:picLocks noChangeAspect="1"/>
          </p:cNvPicPr>
          <p:nvPr/>
        </p:nvPicPr>
        <p:blipFill>
          <a:blip r:embed="rId5"/>
          <a:stretch>
            <a:fillRect/>
          </a:stretch>
        </p:blipFill>
        <p:spPr>
          <a:xfrm>
            <a:off x="3098526" y="3059668"/>
            <a:ext cx="1589245" cy="369332"/>
          </a:xfrm>
          <a:prstGeom prst="rect">
            <a:avLst/>
          </a:prstGeom>
        </p:spPr>
      </p:pic>
      <p:pic>
        <p:nvPicPr>
          <p:cNvPr id="43" name="图片 42">
            <a:extLst>
              <a:ext uri="{FF2B5EF4-FFF2-40B4-BE49-F238E27FC236}">
                <a16:creationId xmlns:a16="http://schemas.microsoft.com/office/drawing/2014/main" id="{4B8F83D2-2EBC-450D-9F96-D7B0C2F60228}"/>
              </a:ext>
            </a:extLst>
          </p:cNvPr>
          <p:cNvPicPr>
            <a:picLocks noChangeAspect="1"/>
          </p:cNvPicPr>
          <p:nvPr/>
        </p:nvPicPr>
        <p:blipFill>
          <a:blip r:embed="rId5"/>
          <a:stretch>
            <a:fillRect/>
          </a:stretch>
        </p:blipFill>
        <p:spPr>
          <a:xfrm>
            <a:off x="4687056" y="3058002"/>
            <a:ext cx="1589245" cy="369332"/>
          </a:xfrm>
          <a:prstGeom prst="rect">
            <a:avLst/>
          </a:prstGeom>
        </p:spPr>
      </p:pic>
      <p:pic>
        <p:nvPicPr>
          <p:cNvPr id="44" name="图片 43">
            <a:extLst>
              <a:ext uri="{FF2B5EF4-FFF2-40B4-BE49-F238E27FC236}">
                <a16:creationId xmlns:a16="http://schemas.microsoft.com/office/drawing/2014/main" id="{7E510349-64F7-461A-8833-4EFA4082BD76}"/>
              </a:ext>
            </a:extLst>
          </p:cNvPr>
          <p:cNvPicPr>
            <a:picLocks noChangeAspect="1"/>
          </p:cNvPicPr>
          <p:nvPr/>
        </p:nvPicPr>
        <p:blipFill>
          <a:blip r:embed="rId5"/>
          <a:stretch>
            <a:fillRect/>
          </a:stretch>
        </p:blipFill>
        <p:spPr>
          <a:xfrm>
            <a:off x="482043" y="3059668"/>
            <a:ext cx="1589245" cy="369332"/>
          </a:xfrm>
          <a:prstGeom prst="rect">
            <a:avLst/>
          </a:prstGeom>
        </p:spPr>
      </p:pic>
      <p:sp>
        <p:nvSpPr>
          <p:cNvPr id="46" name="箭头: 右 45">
            <a:extLst>
              <a:ext uri="{FF2B5EF4-FFF2-40B4-BE49-F238E27FC236}">
                <a16:creationId xmlns:a16="http://schemas.microsoft.com/office/drawing/2014/main" id="{F2046A0C-0C28-4450-9B31-6079EBCEC2D3}"/>
              </a:ext>
            </a:extLst>
          </p:cNvPr>
          <p:cNvSpPr/>
          <p:nvPr/>
        </p:nvSpPr>
        <p:spPr>
          <a:xfrm>
            <a:off x="2167273" y="3167598"/>
            <a:ext cx="728036" cy="205925"/>
          </a:xfrm>
          <a:prstGeom prst="rightArrow">
            <a:avLst>
              <a:gd name="adj1" fmla="val 38211"/>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箭头: 下弧形 47">
            <a:extLst>
              <a:ext uri="{FF2B5EF4-FFF2-40B4-BE49-F238E27FC236}">
                <a16:creationId xmlns:a16="http://schemas.microsoft.com/office/drawing/2014/main" id="{A0B6002F-2D8D-4B27-85E7-54E50842E378}"/>
              </a:ext>
            </a:extLst>
          </p:cNvPr>
          <p:cNvSpPr/>
          <p:nvPr/>
        </p:nvSpPr>
        <p:spPr>
          <a:xfrm rot="17480344">
            <a:off x="8899556" y="5076002"/>
            <a:ext cx="662211" cy="226724"/>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9" name="文本框 48">
            <a:extLst>
              <a:ext uri="{FF2B5EF4-FFF2-40B4-BE49-F238E27FC236}">
                <a16:creationId xmlns:a16="http://schemas.microsoft.com/office/drawing/2014/main" id="{3BA50012-6019-4FF5-8D59-FA5143B788A0}"/>
              </a:ext>
            </a:extLst>
          </p:cNvPr>
          <p:cNvSpPr txBox="1"/>
          <p:nvPr/>
        </p:nvSpPr>
        <p:spPr>
          <a:xfrm>
            <a:off x="8127423" y="5169689"/>
            <a:ext cx="877163" cy="369332"/>
          </a:xfrm>
          <a:prstGeom prst="rect">
            <a:avLst/>
          </a:prstGeom>
          <a:noFill/>
        </p:spPr>
        <p:txBody>
          <a:bodyPr wrap="none" rtlCol="0">
            <a:spAutoFit/>
          </a:bodyPr>
          <a:lstStyle/>
          <a:p>
            <a:r>
              <a:rPr lang="zh-CN" altLang="en-US" dirty="0">
                <a:latin typeface="微软雅黑" panose="020B0503020204020204" pitchFamily="34" charset="-122"/>
                <a:ea typeface="微软雅黑" panose="020B0503020204020204" pitchFamily="34" charset="-122"/>
              </a:rPr>
              <a:t>吞吐量</a:t>
            </a:r>
          </a:p>
        </p:txBody>
      </p:sp>
      <p:sp>
        <p:nvSpPr>
          <p:cNvPr id="50" name="文本框 49">
            <a:extLst>
              <a:ext uri="{FF2B5EF4-FFF2-40B4-BE49-F238E27FC236}">
                <a16:creationId xmlns:a16="http://schemas.microsoft.com/office/drawing/2014/main" id="{A13732B0-E671-4A0D-A850-DE8E3B099DFE}"/>
              </a:ext>
            </a:extLst>
          </p:cNvPr>
          <p:cNvSpPr txBox="1"/>
          <p:nvPr/>
        </p:nvSpPr>
        <p:spPr>
          <a:xfrm>
            <a:off x="9830678" y="5169690"/>
            <a:ext cx="646331" cy="369332"/>
          </a:xfrm>
          <a:prstGeom prst="rect">
            <a:avLst/>
          </a:prstGeom>
          <a:noFill/>
        </p:spPr>
        <p:txBody>
          <a:bodyPr wrap="none" rtlCol="0">
            <a:spAutoFit/>
          </a:bodyPr>
          <a:lstStyle/>
          <a:p>
            <a:r>
              <a:rPr lang="zh-CN" altLang="en-US" dirty="0">
                <a:latin typeface="微软雅黑" panose="020B0503020204020204" pitchFamily="34" charset="-122"/>
                <a:ea typeface="微软雅黑" panose="020B0503020204020204" pitchFamily="34" charset="-122"/>
              </a:rPr>
              <a:t>时延</a:t>
            </a:r>
          </a:p>
        </p:txBody>
      </p:sp>
      <p:sp>
        <p:nvSpPr>
          <p:cNvPr id="51" name="箭头: 下弧形 50">
            <a:extLst>
              <a:ext uri="{FF2B5EF4-FFF2-40B4-BE49-F238E27FC236}">
                <a16:creationId xmlns:a16="http://schemas.microsoft.com/office/drawing/2014/main" id="{6A1BD165-E764-4674-A61C-44BDB564EA72}"/>
              </a:ext>
            </a:extLst>
          </p:cNvPr>
          <p:cNvSpPr/>
          <p:nvPr/>
        </p:nvSpPr>
        <p:spPr>
          <a:xfrm rot="17480344">
            <a:off x="10448552" y="5056326"/>
            <a:ext cx="662211" cy="226724"/>
          </a:xfrm>
          <a:prstGeom prst="curvedUp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52" name="矩形 51">
            <a:extLst>
              <a:ext uri="{FF2B5EF4-FFF2-40B4-BE49-F238E27FC236}">
                <a16:creationId xmlns:a16="http://schemas.microsoft.com/office/drawing/2014/main" id="{765F86D2-22A1-4FEE-B263-AC0E1D6D34F4}"/>
              </a:ext>
            </a:extLst>
          </p:cNvPr>
          <p:cNvSpPr/>
          <p:nvPr/>
        </p:nvSpPr>
        <p:spPr>
          <a:xfrm>
            <a:off x="482043" y="1058223"/>
            <a:ext cx="2387600" cy="325120"/>
          </a:xfrm>
          <a:prstGeom prst="rect">
            <a:avLst/>
          </a:prstGeom>
          <a:solidFill>
            <a:srgbClr val="003E8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sz="1600" b="1" dirty="0">
                <a:solidFill>
                  <a:schemeClr val="bg1"/>
                </a:solidFill>
                <a:latin typeface="微软雅黑" panose="020B0503020204020204" pitchFamily="34" charset="-122"/>
                <a:ea typeface="微软雅黑" panose="020B0503020204020204" pitchFamily="34" charset="-122"/>
              </a:rPr>
              <a:t>延迟与吞吐量的关系</a:t>
            </a:r>
            <a:endParaRPr lang="en-US" altLang="zh-CN" sz="1600" b="1" i="0" dirty="0">
              <a:solidFill>
                <a:schemeClr val="bg1"/>
              </a:solidFill>
              <a:effectLst/>
              <a:latin typeface="微软雅黑" panose="020B0503020204020204" pitchFamily="34" charset="-122"/>
              <a:ea typeface="微软雅黑" panose="020B0503020204020204" pitchFamily="34" charset="-122"/>
            </a:endParaRPr>
          </a:p>
        </p:txBody>
      </p:sp>
      <p:pic>
        <p:nvPicPr>
          <p:cNvPr id="54" name="图片 53">
            <a:extLst>
              <a:ext uri="{FF2B5EF4-FFF2-40B4-BE49-F238E27FC236}">
                <a16:creationId xmlns:a16="http://schemas.microsoft.com/office/drawing/2014/main" id="{11FDB0EC-8502-40E7-83D6-FADAEC43F69F}"/>
              </a:ext>
            </a:extLst>
          </p:cNvPr>
          <p:cNvPicPr>
            <a:picLocks noChangeAspect="1"/>
          </p:cNvPicPr>
          <p:nvPr/>
        </p:nvPicPr>
        <p:blipFill>
          <a:blip r:embed="rId6"/>
          <a:stretch>
            <a:fillRect/>
          </a:stretch>
        </p:blipFill>
        <p:spPr>
          <a:xfrm>
            <a:off x="5155293" y="1078473"/>
            <a:ext cx="1333500" cy="1238250"/>
          </a:xfrm>
          <a:prstGeom prst="rect">
            <a:avLst/>
          </a:prstGeom>
        </p:spPr>
      </p:pic>
      <p:sp>
        <p:nvSpPr>
          <p:cNvPr id="55" name="文本框 54">
            <a:extLst>
              <a:ext uri="{FF2B5EF4-FFF2-40B4-BE49-F238E27FC236}">
                <a16:creationId xmlns:a16="http://schemas.microsoft.com/office/drawing/2014/main" id="{C606D1E9-96C6-4C12-8845-D49B24752965}"/>
              </a:ext>
            </a:extLst>
          </p:cNvPr>
          <p:cNvSpPr txBox="1"/>
          <p:nvPr/>
        </p:nvSpPr>
        <p:spPr>
          <a:xfrm>
            <a:off x="3502335" y="1396605"/>
            <a:ext cx="1593706" cy="369332"/>
          </a:xfrm>
          <a:prstGeom prst="rect">
            <a:avLst/>
          </a:prstGeom>
          <a:noFill/>
        </p:spPr>
        <p:txBody>
          <a:bodyPr wrap="none" rtlCol="0">
            <a:spAutoFit/>
          </a:bodyPr>
          <a:lstStyle/>
          <a:p>
            <a:r>
              <a:rPr lang="en-US" altLang="zh-CN" dirty="0">
                <a:latin typeface="微软雅黑" panose="020B0503020204020204" pitchFamily="34" charset="-122"/>
                <a:ea typeface="微软雅黑" panose="020B0503020204020204" pitchFamily="34" charset="-122"/>
              </a:rPr>
              <a:t>GPU</a:t>
            </a:r>
            <a:r>
              <a:rPr lang="zh-CN" altLang="en-US" dirty="0">
                <a:latin typeface="微软雅黑" panose="020B0503020204020204" pitchFamily="34" charset="-122"/>
                <a:ea typeface="微软雅黑" panose="020B0503020204020204" pitchFamily="34" charset="-122"/>
              </a:rPr>
              <a:t>并行处理</a:t>
            </a:r>
          </a:p>
        </p:txBody>
      </p:sp>
      <p:pic>
        <p:nvPicPr>
          <p:cNvPr id="58" name="图片 57">
            <a:extLst>
              <a:ext uri="{FF2B5EF4-FFF2-40B4-BE49-F238E27FC236}">
                <a16:creationId xmlns:a16="http://schemas.microsoft.com/office/drawing/2014/main" id="{66DA95D9-A94B-4C76-BA2B-C587B3251723}"/>
              </a:ext>
            </a:extLst>
          </p:cNvPr>
          <p:cNvPicPr>
            <a:picLocks noChangeAspect="1"/>
          </p:cNvPicPr>
          <p:nvPr/>
        </p:nvPicPr>
        <p:blipFill>
          <a:blip r:embed="rId7"/>
          <a:stretch>
            <a:fillRect/>
          </a:stretch>
        </p:blipFill>
        <p:spPr>
          <a:xfrm>
            <a:off x="6845930" y="3068457"/>
            <a:ext cx="353403" cy="418314"/>
          </a:xfrm>
          <a:prstGeom prst="rect">
            <a:avLst/>
          </a:prstGeom>
        </p:spPr>
      </p:pic>
      <p:pic>
        <p:nvPicPr>
          <p:cNvPr id="60" name="图片 59">
            <a:extLst>
              <a:ext uri="{FF2B5EF4-FFF2-40B4-BE49-F238E27FC236}">
                <a16:creationId xmlns:a16="http://schemas.microsoft.com/office/drawing/2014/main" id="{7C5F8CF7-4451-4593-96BF-3868F5666FC3}"/>
              </a:ext>
            </a:extLst>
          </p:cNvPr>
          <p:cNvPicPr>
            <a:picLocks noChangeAspect="1"/>
          </p:cNvPicPr>
          <p:nvPr/>
        </p:nvPicPr>
        <p:blipFill>
          <a:blip r:embed="rId7"/>
          <a:stretch>
            <a:fillRect/>
          </a:stretch>
        </p:blipFill>
        <p:spPr>
          <a:xfrm>
            <a:off x="7636529" y="3059668"/>
            <a:ext cx="337638" cy="399653"/>
          </a:xfrm>
          <a:prstGeom prst="rect">
            <a:avLst/>
          </a:prstGeom>
        </p:spPr>
      </p:pic>
      <p:pic>
        <p:nvPicPr>
          <p:cNvPr id="61" name="图片 60">
            <a:extLst>
              <a:ext uri="{FF2B5EF4-FFF2-40B4-BE49-F238E27FC236}">
                <a16:creationId xmlns:a16="http://schemas.microsoft.com/office/drawing/2014/main" id="{4A347A1F-5CD9-4FFD-8E10-81C9279831BD}"/>
              </a:ext>
            </a:extLst>
          </p:cNvPr>
          <p:cNvPicPr>
            <a:picLocks noChangeAspect="1"/>
          </p:cNvPicPr>
          <p:nvPr/>
        </p:nvPicPr>
        <p:blipFill>
          <a:blip r:embed="rId7"/>
          <a:stretch>
            <a:fillRect/>
          </a:stretch>
        </p:blipFill>
        <p:spPr>
          <a:xfrm>
            <a:off x="7974167" y="3056256"/>
            <a:ext cx="340520" cy="403065"/>
          </a:xfrm>
          <a:prstGeom prst="rect">
            <a:avLst/>
          </a:prstGeom>
        </p:spPr>
      </p:pic>
      <p:pic>
        <p:nvPicPr>
          <p:cNvPr id="62" name="图片 61">
            <a:extLst>
              <a:ext uri="{FF2B5EF4-FFF2-40B4-BE49-F238E27FC236}">
                <a16:creationId xmlns:a16="http://schemas.microsoft.com/office/drawing/2014/main" id="{7D76423A-F4E6-4DA2-8097-281692A91482}"/>
              </a:ext>
            </a:extLst>
          </p:cNvPr>
          <p:cNvPicPr>
            <a:picLocks noChangeAspect="1"/>
          </p:cNvPicPr>
          <p:nvPr/>
        </p:nvPicPr>
        <p:blipFill>
          <a:blip r:embed="rId7"/>
          <a:stretch>
            <a:fillRect/>
          </a:stretch>
        </p:blipFill>
        <p:spPr>
          <a:xfrm>
            <a:off x="7260479" y="3083706"/>
            <a:ext cx="340520" cy="403065"/>
          </a:xfrm>
          <a:prstGeom prst="rect">
            <a:avLst/>
          </a:prstGeom>
        </p:spPr>
      </p:pic>
      <p:sp>
        <p:nvSpPr>
          <p:cNvPr id="63" name="箭头: 右 62">
            <a:extLst>
              <a:ext uri="{FF2B5EF4-FFF2-40B4-BE49-F238E27FC236}">
                <a16:creationId xmlns:a16="http://schemas.microsoft.com/office/drawing/2014/main" id="{F62D6ADD-A48D-45E9-AEEC-2FB9BBC6D029}"/>
              </a:ext>
            </a:extLst>
          </p:cNvPr>
          <p:cNvSpPr/>
          <p:nvPr/>
        </p:nvSpPr>
        <p:spPr>
          <a:xfrm>
            <a:off x="8452680" y="3167598"/>
            <a:ext cx="728036" cy="205925"/>
          </a:xfrm>
          <a:prstGeom prst="rightArrow">
            <a:avLst>
              <a:gd name="adj1" fmla="val 38211"/>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文本框 63">
            <a:extLst>
              <a:ext uri="{FF2B5EF4-FFF2-40B4-BE49-F238E27FC236}">
                <a16:creationId xmlns:a16="http://schemas.microsoft.com/office/drawing/2014/main" id="{B1BB61C6-7486-4CEA-901B-F28158CBA1C7}"/>
              </a:ext>
            </a:extLst>
          </p:cNvPr>
          <p:cNvSpPr txBox="1"/>
          <p:nvPr/>
        </p:nvSpPr>
        <p:spPr>
          <a:xfrm>
            <a:off x="1364318" y="3499366"/>
            <a:ext cx="2723823" cy="646331"/>
          </a:xfrm>
          <a:prstGeom prst="rect">
            <a:avLst/>
          </a:prstGeom>
          <a:noFill/>
        </p:spPr>
        <p:txBody>
          <a:bodyPr wrap="none" rtlCol="0">
            <a:spAutoFit/>
          </a:bodyPr>
          <a:lstStyle/>
          <a:p>
            <a:r>
              <a:rPr lang="zh-CN" altLang="en-US" dirty="0">
                <a:latin typeface="微软雅黑" panose="020B0503020204020204" pitchFamily="34" charset="-122"/>
                <a:ea typeface="微软雅黑" panose="020B0503020204020204" pitchFamily="34" charset="-122"/>
              </a:rPr>
              <a:t>增加批处理量提高吞吐量</a:t>
            </a:r>
          </a:p>
          <a:p>
            <a:endParaRPr lang="zh-CN" altLang="en-US" dirty="0"/>
          </a:p>
        </p:txBody>
      </p:sp>
      <p:sp>
        <p:nvSpPr>
          <p:cNvPr id="65" name="文本框 64">
            <a:extLst>
              <a:ext uri="{FF2B5EF4-FFF2-40B4-BE49-F238E27FC236}">
                <a16:creationId xmlns:a16="http://schemas.microsoft.com/office/drawing/2014/main" id="{7E652B14-6883-44E7-AC3C-97E5C7CC8916}"/>
              </a:ext>
            </a:extLst>
          </p:cNvPr>
          <p:cNvSpPr txBox="1"/>
          <p:nvPr/>
        </p:nvSpPr>
        <p:spPr>
          <a:xfrm>
            <a:off x="7909674" y="3599426"/>
            <a:ext cx="3640069" cy="369332"/>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等待一个批次完成</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5E7ACABD-0E6E-46F3-9C00-1A57B07A2AEA}"/>
              </a:ext>
            </a:extLst>
          </p:cNvPr>
          <p:cNvSpPr>
            <a:spLocks noGrp="1"/>
          </p:cNvSpPr>
          <p:nvPr>
            <p:ph type="sldNum" sz="quarter" idx="4"/>
          </p:nvPr>
        </p:nvSpPr>
        <p:spPr/>
        <p:txBody>
          <a:bodyPr/>
          <a:lstStyle/>
          <a:p>
            <a:fld id="{32CC1993-4A58-5441-BC2A-C02768F05C35}" type="slidenum">
              <a:rPr kumimoji="1" lang="zh-CN" altLang="en-US" smtClean="0"/>
              <a:t>8</a:t>
            </a:fld>
            <a:endParaRPr kumimoji="1" lang="zh-CN" altLang="en-US" dirty="0"/>
          </a:p>
        </p:txBody>
      </p:sp>
      <p:sp>
        <p:nvSpPr>
          <p:cNvPr id="4" name="标题 3">
            <a:extLst>
              <a:ext uri="{FF2B5EF4-FFF2-40B4-BE49-F238E27FC236}">
                <a16:creationId xmlns:a16="http://schemas.microsoft.com/office/drawing/2014/main" id="{6EB5D84B-CF34-4E0B-85F6-C7FF34F9E9B5}"/>
              </a:ext>
            </a:extLst>
          </p:cNvPr>
          <p:cNvSpPr>
            <a:spLocks noGrp="1"/>
          </p:cNvSpPr>
          <p:nvPr>
            <p:ph type="title"/>
          </p:nvPr>
        </p:nvSpPr>
        <p:spPr>
          <a:xfrm>
            <a:off x="355600" y="72596"/>
            <a:ext cx="11455400" cy="909224"/>
          </a:xfrm>
        </p:spPr>
        <p:txBody>
          <a:bodyPr/>
          <a:lstStyle/>
          <a:p>
            <a:r>
              <a:rPr kumimoji="1" lang="zh-CN" altLang="en-US" b="1" dirty="0"/>
              <a:t>研究背景</a:t>
            </a:r>
            <a:endParaRPr lang="zh-CN" altLang="en-US" dirty="0"/>
          </a:p>
        </p:txBody>
      </p:sp>
      <p:pic>
        <p:nvPicPr>
          <p:cNvPr id="5" name="图片 4">
            <a:extLst>
              <a:ext uri="{FF2B5EF4-FFF2-40B4-BE49-F238E27FC236}">
                <a16:creationId xmlns:a16="http://schemas.microsoft.com/office/drawing/2014/main" id="{08A603B8-490C-4A17-B9C3-C61F12A525B4}"/>
              </a:ext>
            </a:extLst>
          </p:cNvPr>
          <p:cNvPicPr>
            <a:picLocks noChangeAspect="1"/>
          </p:cNvPicPr>
          <p:nvPr/>
        </p:nvPicPr>
        <p:blipFill>
          <a:blip r:embed="rId3"/>
          <a:stretch>
            <a:fillRect/>
          </a:stretch>
        </p:blipFill>
        <p:spPr>
          <a:xfrm>
            <a:off x="983608" y="3412163"/>
            <a:ext cx="1589245" cy="369332"/>
          </a:xfrm>
          <a:prstGeom prst="rect">
            <a:avLst/>
          </a:prstGeom>
        </p:spPr>
      </p:pic>
      <p:pic>
        <p:nvPicPr>
          <p:cNvPr id="6" name="图片 5">
            <a:extLst>
              <a:ext uri="{FF2B5EF4-FFF2-40B4-BE49-F238E27FC236}">
                <a16:creationId xmlns:a16="http://schemas.microsoft.com/office/drawing/2014/main" id="{17B4CA22-398A-45CB-95F9-5F2B7ACBE6EA}"/>
              </a:ext>
            </a:extLst>
          </p:cNvPr>
          <p:cNvPicPr>
            <a:picLocks noChangeAspect="1"/>
          </p:cNvPicPr>
          <p:nvPr/>
        </p:nvPicPr>
        <p:blipFill>
          <a:blip r:embed="rId3"/>
          <a:stretch>
            <a:fillRect/>
          </a:stretch>
        </p:blipFill>
        <p:spPr>
          <a:xfrm>
            <a:off x="851291" y="4626660"/>
            <a:ext cx="1589245" cy="369332"/>
          </a:xfrm>
          <a:prstGeom prst="rect">
            <a:avLst/>
          </a:prstGeom>
        </p:spPr>
      </p:pic>
      <p:sp>
        <p:nvSpPr>
          <p:cNvPr id="7" name="文本框 6">
            <a:extLst>
              <a:ext uri="{FF2B5EF4-FFF2-40B4-BE49-F238E27FC236}">
                <a16:creationId xmlns:a16="http://schemas.microsoft.com/office/drawing/2014/main" id="{301E358F-EE0C-4974-9A92-240848D7180B}"/>
              </a:ext>
            </a:extLst>
          </p:cNvPr>
          <p:cNvSpPr txBox="1"/>
          <p:nvPr/>
        </p:nvSpPr>
        <p:spPr>
          <a:xfrm>
            <a:off x="3526972" y="1033916"/>
            <a:ext cx="3900662" cy="369332"/>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满足</a:t>
            </a:r>
            <a:r>
              <a:rPr lang="en-US" altLang="zh-CN" dirty="0">
                <a:latin typeface="微软雅黑" panose="020B0503020204020204" pitchFamily="34" charset="-122"/>
                <a:ea typeface="微软雅黑" panose="020B0503020204020204" pitchFamily="34" charset="-122"/>
              </a:rPr>
              <a:t>SLO</a:t>
            </a:r>
            <a:r>
              <a:rPr lang="zh-CN" altLang="en-US" dirty="0">
                <a:latin typeface="微软雅黑" panose="020B0503020204020204" pitchFamily="34" charset="-122"/>
                <a:ea typeface="微软雅黑" panose="020B0503020204020204" pitchFamily="34" charset="-122"/>
              </a:rPr>
              <a:t>的前提下，</a:t>
            </a:r>
            <a:r>
              <a:rPr lang="zh-CN" altLang="en-US" dirty="0">
                <a:solidFill>
                  <a:srgbClr val="FF0000"/>
                </a:solidFill>
                <a:latin typeface="微软雅黑" panose="020B0503020204020204" pitchFamily="34" charset="-122"/>
                <a:ea typeface="微软雅黑" panose="020B0503020204020204" pitchFamily="34" charset="-122"/>
              </a:rPr>
              <a:t>最大化批量大小</a:t>
            </a:r>
          </a:p>
        </p:txBody>
      </p:sp>
      <p:sp>
        <p:nvSpPr>
          <p:cNvPr id="8" name="文本框 7">
            <a:extLst>
              <a:ext uri="{FF2B5EF4-FFF2-40B4-BE49-F238E27FC236}">
                <a16:creationId xmlns:a16="http://schemas.microsoft.com/office/drawing/2014/main" id="{9EF3D245-4559-4C76-9140-A8D2F03E85B0}"/>
              </a:ext>
            </a:extLst>
          </p:cNvPr>
          <p:cNvSpPr txBox="1"/>
          <p:nvPr/>
        </p:nvSpPr>
        <p:spPr>
          <a:xfrm>
            <a:off x="4278287" y="4370553"/>
            <a:ext cx="3184258" cy="1200329"/>
          </a:xfrm>
          <a:prstGeom prst="rect">
            <a:avLst/>
          </a:prstGeom>
          <a:noFill/>
        </p:spPr>
        <p:txBody>
          <a:bodyPr wrap="square" rtlCol="0">
            <a:spAutoFit/>
          </a:bodyPr>
          <a:lstStyle/>
          <a:p>
            <a:endParaRPr lang="en-US" altLang="zh-CN" dirty="0">
              <a:latin typeface="微软雅黑" panose="020B0503020204020204" pitchFamily="34" charset="-122"/>
              <a:ea typeface="微软雅黑" panose="020B0503020204020204" pitchFamily="34" charset="-122"/>
            </a:endParaRPr>
          </a:p>
          <a:p>
            <a:r>
              <a:rPr lang="en-US" altLang="zh-CN" dirty="0">
                <a:solidFill>
                  <a:srgbClr val="FF0000"/>
                </a:solidFill>
                <a:latin typeface="微软雅黑" panose="020B0503020204020204" pitchFamily="34" charset="-122"/>
                <a:ea typeface="微软雅黑" panose="020B0503020204020204" pitchFamily="34" charset="-122"/>
              </a:rPr>
              <a:t>99.999ns</a:t>
            </a:r>
            <a:r>
              <a:rPr lang="en-US" altLang="zh-CN" dirty="0">
                <a:latin typeface="微软雅黑" panose="020B0503020204020204" pitchFamily="34" charset="-122"/>
                <a:ea typeface="微软雅黑" panose="020B0503020204020204" pitchFamily="34" charset="-122"/>
              </a:rPr>
              <a:t>/100ns  </a:t>
            </a:r>
          </a:p>
          <a:p>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p:txBody>
      </p:sp>
      <p:pic>
        <p:nvPicPr>
          <p:cNvPr id="9" name="图片 8">
            <a:extLst>
              <a:ext uri="{FF2B5EF4-FFF2-40B4-BE49-F238E27FC236}">
                <a16:creationId xmlns:a16="http://schemas.microsoft.com/office/drawing/2014/main" id="{41B281AF-AF74-4A47-BCE8-16E948033228}"/>
              </a:ext>
            </a:extLst>
          </p:cNvPr>
          <p:cNvPicPr>
            <a:picLocks noChangeAspect="1"/>
          </p:cNvPicPr>
          <p:nvPr/>
        </p:nvPicPr>
        <p:blipFill>
          <a:blip r:embed="rId4"/>
          <a:stretch>
            <a:fillRect/>
          </a:stretch>
        </p:blipFill>
        <p:spPr>
          <a:xfrm>
            <a:off x="741114" y="1484311"/>
            <a:ext cx="2436522" cy="842255"/>
          </a:xfrm>
          <a:prstGeom prst="rect">
            <a:avLst/>
          </a:prstGeom>
        </p:spPr>
      </p:pic>
      <p:sp>
        <p:nvSpPr>
          <p:cNvPr id="10" name="文本框 9">
            <a:extLst>
              <a:ext uri="{FF2B5EF4-FFF2-40B4-BE49-F238E27FC236}">
                <a16:creationId xmlns:a16="http://schemas.microsoft.com/office/drawing/2014/main" id="{72E9F19B-057C-4034-9A10-D901429359C3}"/>
              </a:ext>
            </a:extLst>
          </p:cNvPr>
          <p:cNvSpPr txBox="1"/>
          <p:nvPr/>
        </p:nvSpPr>
        <p:spPr>
          <a:xfrm>
            <a:off x="3526972" y="1511344"/>
            <a:ext cx="3407228" cy="646331"/>
          </a:xfrm>
          <a:prstGeom prst="rect">
            <a:avLst/>
          </a:prstGeom>
          <a:noFill/>
        </p:spPr>
        <p:txBody>
          <a:bodyPr wrap="square" rtlCol="0">
            <a:spAutoFit/>
          </a:bodyPr>
          <a:lstStyle/>
          <a:p>
            <a:r>
              <a:rPr lang="en-US" altLang="zh-CN" dirty="0">
                <a:latin typeface="微软雅黑" panose="020B0503020204020204" pitchFamily="34" charset="-122"/>
                <a:ea typeface="微软雅黑" panose="020B0503020204020204" pitchFamily="34" charset="-122"/>
              </a:rPr>
              <a:t>&lt;  threshold       </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   </a:t>
            </a:r>
          </a:p>
          <a:p>
            <a:r>
              <a:rPr lang="en-US" altLang="zh-CN" dirty="0">
                <a:latin typeface="微软雅黑" panose="020B0503020204020204" pitchFamily="34" charset="-122"/>
                <a:ea typeface="微软雅黑" panose="020B0503020204020204" pitchFamily="34" charset="-122"/>
              </a:rPr>
              <a:t>&gt;=  threshold    ×</a:t>
            </a:r>
            <a:endParaRPr lang="zh-CN" altLang="en-US" dirty="0">
              <a:latin typeface="微软雅黑" panose="020B0503020204020204" pitchFamily="34" charset="-122"/>
              <a:ea typeface="微软雅黑" panose="020B0503020204020204" pitchFamily="34" charset="-122"/>
            </a:endParaRPr>
          </a:p>
        </p:txBody>
      </p:sp>
      <p:pic>
        <p:nvPicPr>
          <p:cNvPr id="5124" name="Picture 4" descr="Forming a Balanced Sentence in English Grammar">
            <a:extLst>
              <a:ext uri="{FF2B5EF4-FFF2-40B4-BE49-F238E27FC236}">
                <a16:creationId xmlns:a16="http://schemas.microsoft.com/office/drawing/2014/main" id="{A571436D-5EBC-43C9-8424-7B06DDE32BB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54159" y="1700101"/>
            <a:ext cx="4700587" cy="3128027"/>
          </a:xfrm>
          <a:prstGeom prst="rect">
            <a:avLst/>
          </a:prstGeom>
          <a:noFill/>
          <a:extLst>
            <a:ext uri="{909E8E84-426E-40DD-AFC4-6F175D3DCCD1}">
              <a14:hiddenFill xmlns:a14="http://schemas.microsoft.com/office/drawing/2010/main">
                <a:solidFill>
                  <a:srgbClr val="FFFFFF"/>
                </a:solidFill>
              </a14:hiddenFill>
            </a:ext>
          </a:extLst>
        </p:spPr>
      </p:pic>
      <p:sp>
        <p:nvSpPr>
          <p:cNvPr id="11" name="文本框 10">
            <a:extLst>
              <a:ext uri="{FF2B5EF4-FFF2-40B4-BE49-F238E27FC236}">
                <a16:creationId xmlns:a16="http://schemas.microsoft.com/office/drawing/2014/main" id="{B31DE5E1-EDC2-456F-8052-C27444A4590A}"/>
              </a:ext>
            </a:extLst>
          </p:cNvPr>
          <p:cNvSpPr txBox="1"/>
          <p:nvPr/>
        </p:nvSpPr>
        <p:spPr>
          <a:xfrm>
            <a:off x="7701012" y="3523521"/>
            <a:ext cx="877163" cy="369332"/>
          </a:xfrm>
          <a:prstGeom prst="rect">
            <a:avLst/>
          </a:prstGeom>
          <a:noFill/>
        </p:spPr>
        <p:txBody>
          <a:bodyPr wrap="none" rtlCol="0">
            <a:spAutoFit/>
          </a:bodyPr>
          <a:lstStyle/>
          <a:p>
            <a:r>
              <a:rPr lang="zh-CN" altLang="en-US" b="1" dirty="0">
                <a:solidFill>
                  <a:srgbClr val="FF0000"/>
                </a:solidFill>
                <a:latin typeface="微软雅黑" panose="020B0503020204020204" pitchFamily="34" charset="-122"/>
                <a:ea typeface="微软雅黑" panose="020B0503020204020204" pitchFamily="34" charset="-122"/>
              </a:rPr>
              <a:t>吞吐量</a:t>
            </a:r>
          </a:p>
        </p:txBody>
      </p:sp>
      <p:sp>
        <p:nvSpPr>
          <p:cNvPr id="12" name="文本框 11">
            <a:extLst>
              <a:ext uri="{FF2B5EF4-FFF2-40B4-BE49-F238E27FC236}">
                <a16:creationId xmlns:a16="http://schemas.microsoft.com/office/drawing/2014/main" id="{CE2073DC-7CE3-43F8-830B-09F138F9C118}"/>
              </a:ext>
            </a:extLst>
          </p:cNvPr>
          <p:cNvSpPr txBox="1"/>
          <p:nvPr/>
        </p:nvSpPr>
        <p:spPr>
          <a:xfrm>
            <a:off x="9816111" y="3523521"/>
            <a:ext cx="646331" cy="369332"/>
          </a:xfrm>
          <a:prstGeom prst="rect">
            <a:avLst/>
          </a:prstGeom>
          <a:noFill/>
        </p:spPr>
        <p:txBody>
          <a:bodyPr wrap="none" rtlCol="0">
            <a:spAutoFit/>
          </a:bodyPr>
          <a:lstStyle/>
          <a:p>
            <a:r>
              <a:rPr lang="zh-CN" altLang="en-US" b="1" dirty="0">
                <a:solidFill>
                  <a:srgbClr val="FF0000"/>
                </a:solidFill>
                <a:latin typeface="微软雅黑" panose="020B0503020204020204" pitchFamily="34" charset="-122"/>
                <a:ea typeface="微软雅黑" panose="020B0503020204020204" pitchFamily="34" charset="-122"/>
              </a:rPr>
              <a:t>延迟</a:t>
            </a:r>
          </a:p>
        </p:txBody>
      </p:sp>
      <p:sp>
        <p:nvSpPr>
          <p:cNvPr id="13" name="文本框 12">
            <a:extLst>
              <a:ext uri="{FF2B5EF4-FFF2-40B4-BE49-F238E27FC236}">
                <a16:creationId xmlns:a16="http://schemas.microsoft.com/office/drawing/2014/main" id="{8A4DB49D-4161-47AF-B19C-066E85CED12F}"/>
              </a:ext>
            </a:extLst>
          </p:cNvPr>
          <p:cNvSpPr txBox="1"/>
          <p:nvPr/>
        </p:nvSpPr>
        <p:spPr>
          <a:xfrm>
            <a:off x="6754159" y="5094020"/>
            <a:ext cx="5324176" cy="646331"/>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是否存在一个办法：可在</a:t>
            </a:r>
            <a:r>
              <a:rPr lang="zh-CN" altLang="en-US" dirty="0">
                <a:solidFill>
                  <a:srgbClr val="FF0000"/>
                </a:solidFill>
                <a:latin typeface="微软雅黑" panose="020B0503020204020204" pitchFamily="34" charset="-122"/>
                <a:ea typeface="微软雅黑" panose="020B0503020204020204" pitchFamily="34" charset="-122"/>
              </a:rPr>
              <a:t>不降低</a:t>
            </a:r>
            <a:r>
              <a:rPr lang="zh-CN" altLang="en-US" dirty="0">
                <a:latin typeface="微软雅黑" panose="020B0503020204020204" pitchFamily="34" charset="-122"/>
                <a:ea typeface="微软雅黑" panose="020B0503020204020204" pitchFamily="34" charset="-122"/>
              </a:rPr>
              <a:t>服务平台</a:t>
            </a:r>
            <a:r>
              <a:rPr lang="zh-CN" altLang="en-US" dirty="0">
                <a:solidFill>
                  <a:srgbClr val="FF0000"/>
                </a:solidFill>
                <a:latin typeface="微软雅黑" panose="020B0503020204020204" pitchFamily="34" charset="-122"/>
                <a:ea typeface="微软雅黑" panose="020B0503020204020204" pitchFamily="34" charset="-122"/>
              </a:rPr>
              <a:t>吞吐量</a:t>
            </a:r>
            <a:r>
              <a:rPr lang="zh-CN" altLang="en-US" dirty="0">
                <a:latin typeface="微软雅黑" panose="020B0503020204020204" pitchFamily="34" charset="-122"/>
                <a:ea typeface="微软雅黑" panose="020B0503020204020204" pitchFamily="34" charset="-122"/>
              </a:rPr>
              <a:t>的情况下，</a:t>
            </a:r>
            <a:r>
              <a:rPr lang="zh-CN" altLang="en-US" dirty="0">
                <a:solidFill>
                  <a:srgbClr val="FF0000"/>
                </a:solidFill>
                <a:latin typeface="微软雅黑" panose="020B0503020204020204" pitchFamily="34" charset="-122"/>
                <a:ea typeface="微软雅黑" panose="020B0503020204020204" pitchFamily="34" charset="-122"/>
              </a:rPr>
              <a:t>降低</a:t>
            </a:r>
            <a:r>
              <a:rPr lang="zh-CN" altLang="en-US" dirty="0">
                <a:latin typeface="微软雅黑" panose="020B0503020204020204" pitchFamily="34" charset="-122"/>
                <a:ea typeface="微软雅黑" panose="020B0503020204020204" pitchFamily="34" charset="-122"/>
              </a:rPr>
              <a:t>每次请求的</a:t>
            </a:r>
            <a:r>
              <a:rPr lang="zh-CN" altLang="en-US" dirty="0">
                <a:solidFill>
                  <a:srgbClr val="FF0000"/>
                </a:solidFill>
                <a:latin typeface="微软雅黑" panose="020B0503020204020204" pitchFamily="34" charset="-122"/>
                <a:ea typeface="微软雅黑" panose="020B0503020204020204" pitchFamily="34" charset="-122"/>
              </a:rPr>
              <a:t>延迟</a:t>
            </a:r>
            <a:r>
              <a:rPr lang="zh-CN" altLang="en-US" dirty="0">
                <a:latin typeface="微软雅黑" panose="020B0503020204020204" pitchFamily="34" charset="-122"/>
                <a:ea typeface="微软雅黑" panose="020B0503020204020204" pitchFamily="34" charset="-122"/>
              </a:rPr>
              <a:t>时间</a:t>
            </a:r>
          </a:p>
        </p:txBody>
      </p:sp>
      <p:sp>
        <p:nvSpPr>
          <p:cNvPr id="15" name="文本框 14">
            <a:extLst>
              <a:ext uri="{FF2B5EF4-FFF2-40B4-BE49-F238E27FC236}">
                <a16:creationId xmlns:a16="http://schemas.microsoft.com/office/drawing/2014/main" id="{7CFBFF11-A7C2-4903-8808-D4D4F572DAAA}"/>
              </a:ext>
            </a:extLst>
          </p:cNvPr>
          <p:cNvSpPr txBox="1"/>
          <p:nvPr/>
        </p:nvSpPr>
        <p:spPr>
          <a:xfrm>
            <a:off x="4391581" y="3412163"/>
            <a:ext cx="1383712" cy="369332"/>
          </a:xfrm>
          <a:prstGeom prst="rect">
            <a:avLst/>
          </a:prstGeom>
          <a:noFill/>
        </p:spPr>
        <p:txBody>
          <a:bodyPr wrap="none" rtlCol="0">
            <a:spAutoFit/>
          </a:bodyPr>
          <a:lstStyle/>
          <a:p>
            <a:r>
              <a:rPr lang="en-US" altLang="zh-CN" dirty="0">
                <a:latin typeface="微软雅黑" panose="020B0503020204020204" pitchFamily="34" charset="-122"/>
                <a:ea typeface="微软雅黑" panose="020B0503020204020204" pitchFamily="34" charset="-122"/>
              </a:rPr>
              <a:t>80ns/l00ns</a:t>
            </a:r>
            <a:endParaRPr lang="zh-CN" altLang="en-US" dirty="0">
              <a:latin typeface="微软雅黑" panose="020B0503020204020204" pitchFamily="34" charset="-122"/>
              <a:ea typeface="微软雅黑" panose="020B0503020204020204" pitchFamily="34" charset="-122"/>
            </a:endParaRPr>
          </a:p>
        </p:txBody>
      </p:sp>
      <p:sp>
        <p:nvSpPr>
          <p:cNvPr id="18" name="矩形 17">
            <a:extLst>
              <a:ext uri="{FF2B5EF4-FFF2-40B4-BE49-F238E27FC236}">
                <a16:creationId xmlns:a16="http://schemas.microsoft.com/office/drawing/2014/main" id="{EF6EFC4B-F552-4455-96DC-65501B9F759F}"/>
              </a:ext>
            </a:extLst>
          </p:cNvPr>
          <p:cNvSpPr/>
          <p:nvPr/>
        </p:nvSpPr>
        <p:spPr>
          <a:xfrm>
            <a:off x="482042" y="1058223"/>
            <a:ext cx="2946957" cy="325120"/>
          </a:xfrm>
          <a:prstGeom prst="rect">
            <a:avLst/>
          </a:prstGeom>
          <a:solidFill>
            <a:srgbClr val="003E8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sz="1600" b="1" dirty="0">
                <a:solidFill>
                  <a:schemeClr val="bg1"/>
                </a:solidFill>
                <a:latin typeface="微软雅黑" panose="020B0503020204020204" pitchFamily="34" charset="-122"/>
                <a:ea typeface="微软雅黑" panose="020B0503020204020204" pitchFamily="34" charset="-122"/>
              </a:rPr>
              <a:t>目前服务平台的解决方案：</a:t>
            </a:r>
          </a:p>
        </p:txBody>
      </p:sp>
      <p:sp>
        <p:nvSpPr>
          <p:cNvPr id="16" name="文本框 15">
            <a:extLst>
              <a:ext uri="{FF2B5EF4-FFF2-40B4-BE49-F238E27FC236}">
                <a16:creationId xmlns:a16="http://schemas.microsoft.com/office/drawing/2014/main" id="{3F855BB0-400E-4CA0-95D8-5FD180E5D9D7}"/>
              </a:ext>
            </a:extLst>
          </p:cNvPr>
          <p:cNvSpPr txBox="1"/>
          <p:nvPr/>
        </p:nvSpPr>
        <p:spPr>
          <a:xfrm>
            <a:off x="1259417" y="2745530"/>
            <a:ext cx="1098378" cy="369332"/>
          </a:xfrm>
          <a:prstGeom prst="rect">
            <a:avLst/>
          </a:prstGeom>
          <a:noFill/>
        </p:spPr>
        <p:txBody>
          <a:bodyPr wrap="none" rtlCol="0">
            <a:spAutoFit/>
          </a:bodyPr>
          <a:lstStyle/>
          <a:p>
            <a:r>
              <a:rPr lang="zh-CN" altLang="en-US" dirty="0">
                <a:latin typeface="微软雅黑" panose="020B0503020204020204" pitchFamily="34" charset="-122"/>
                <a:ea typeface="微软雅黑" panose="020B0503020204020204" pitchFamily="34" charset="-122"/>
              </a:rPr>
              <a:t>批量大小</a:t>
            </a:r>
          </a:p>
        </p:txBody>
      </p:sp>
      <p:sp>
        <p:nvSpPr>
          <p:cNvPr id="20" name="文本框 19">
            <a:extLst>
              <a:ext uri="{FF2B5EF4-FFF2-40B4-BE49-F238E27FC236}">
                <a16:creationId xmlns:a16="http://schemas.microsoft.com/office/drawing/2014/main" id="{2DEDC9F7-B10A-46A1-A0FD-3F386C5B0677}"/>
              </a:ext>
            </a:extLst>
          </p:cNvPr>
          <p:cNvSpPr txBox="1"/>
          <p:nvPr/>
        </p:nvSpPr>
        <p:spPr>
          <a:xfrm>
            <a:off x="4663506" y="2745530"/>
            <a:ext cx="646331" cy="369332"/>
          </a:xfrm>
          <a:prstGeom prst="rect">
            <a:avLst/>
          </a:prstGeom>
          <a:noFill/>
        </p:spPr>
        <p:txBody>
          <a:bodyPr wrap="none" rtlCol="0">
            <a:spAutoFit/>
          </a:bodyPr>
          <a:lstStyle/>
          <a:p>
            <a:r>
              <a:rPr lang="zh-CN" altLang="en-US" dirty="0"/>
              <a:t>时延</a:t>
            </a:r>
          </a:p>
        </p:txBody>
      </p:sp>
      <p:pic>
        <p:nvPicPr>
          <p:cNvPr id="21" name="图片 20">
            <a:extLst>
              <a:ext uri="{FF2B5EF4-FFF2-40B4-BE49-F238E27FC236}">
                <a16:creationId xmlns:a16="http://schemas.microsoft.com/office/drawing/2014/main" id="{F338E2D6-0476-417C-B3FA-AE3D1964A244}"/>
              </a:ext>
            </a:extLst>
          </p:cNvPr>
          <p:cNvPicPr>
            <a:picLocks noChangeAspect="1"/>
          </p:cNvPicPr>
          <p:nvPr/>
        </p:nvPicPr>
        <p:blipFill>
          <a:blip r:embed="rId3"/>
          <a:stretch>
            <a:fillRect/>
          </a:stretch>
        </p:blipFill>
        <p:spPr>
          <a:xfrm>
            <a:off x="2440536" y="4626660"/>
            <a:ext cx="1589245" cy="369332"/>
          </a:xfrm>
          <a:prstGeom prst="rect">
            <a:avLst/>
          </a:prstGeom>
        </p:spPr>
      </p:pic>
      <p:sp>
        <p:nvSpPr>
          <p:cNvPr id="17" name="箭头: 下 16">
            <a:extLst>
              <a:ext uri="{FF2B5EF4-FFF2-40B4-BE49-F238E27FC236}">
                <a16:creationId xmlns:a16="http://schemas.microsoft.com/office/drawing/2014/main" id="{D9926523-29D8-4DC2-A135-97632AEB7AF9}"/>
              </a:ext>
            </a:extLst>
          </p:cNvPr>
          <p:cNvSpPr/>
          <p:nvPr/>
        </p:nvSpPr>
        <p:spPr>
          <a:xfrm>
            <a:off x="388321" y="3446250"/>
            <a:ext cx="229420" cy="145748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6500754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E9F7DF70-98AE-42C0-9810-AE39544D4237}"/>
              </a:ext>
            </a:extLst>
          </p:cNvPr>
          <p:cNvSpPr>
            <a:spLocks noGrp="1"/>
          </p:cNvSpPr>
          <p:nvPr>
            <p:ph type="sldNum" sz="quarter" idx="4"/>
          </p:nvPr>
        </p:nvSpPr>
        <p:spPr/>
        <p:txBody>
          <a:bodyPr/>
          <a:lstStyle/>
          <a:p>
            <a:fld id="{32CC1993-4A58-5441-BC2A-C02768F05C35}" type="slidenum">
              <a:rPr kumimoji="1" lang="zh-CN" altLang="en-US" smtClean="0"/>
              <a:t>9</a:t>
            </a:fld>
            <a:endParaRPr kumimoji="1" lang="zh-CN" altLang="en-US" dirty="0"/>
          </a:p>
        </p:txBody>
      </p:sp>
      <p:sp>
        <p:nvSpPr>
          <p:cNvPr id="4" name="标题 3">
            <a:extLst>
              <a:ext uri="{FF2B5EF4-FFF2-40B4-BE49-F238E27FC236}">
                <a16:creationId xmlns:a16="http://schemas.microsoft.com/office/drawing/2014/main" id="{753B7CF9-209A-4235-898E-AB249F439674}"/>
              </a:ext>
            </a:extLst>
          </p:cNvPr>
          <p:cNvSpPr>
            <a:spLocks noGrp="1"/>
          </p:cNvSpPr>
          <p:nvPr>
            <p:ph type="title"/>
          </p:nvPr>
        </p:nvSpPr>
        <p:spPr/>
        <p:txBody>
          <a:bodyPr/>
          <a:lstStyle/>
          <a:p>
            <a:r>
              <a:rPr kumimoji="1" lang="zh-CN" altLang="en-US" b="1" dirty="0">
                <a:latin typeface="+mn-lt"/>
              </a:rPr>
              <a:t>研究背景</a:t>
            </a:r>
            <a:endParaRPr lang="zh-CN" altLang="en-US" dirty="0"/>
          </a:p>
        </p:txBody>
      </p:sp>
      <p:pic>
        <p:nvPicPr>
          <p:cNvPr id="6" name="图片 5">
            <a:extLst>
              <a:ext uri="{FF2B5EF4-FFF2-40B4-BE49-F238E27FC236}">
                <a16:creationId xmlns:a16="http://schemas.microsoft.com/office/drawing/2014/main" id="{FAFF180D-D72E-431D-8562-4D3E1F9E9C70}"/>
              </a:ext>
            </a:extLst>
          </p:cNvPr>
          <p:cNvPicPr>
            <a:picLocks noChangeAspect="1"/>
          </p:cNvPicPr>
          <p:nvPr/>
        </p:nvPicPr>
        <p:blipFill rotWithShape="1">
          <a:blip r:embed="rId3"/>
          <a:srcRect l="10017" r="8753"/>
          <a:stretch/>
        </p:blipFill>
        <p:spPr>
          <a:xfrm>
            <a:off x="1035594" y="2254223"/>
            <a:ext cx="4438076" cy="2069962"/>
          </a:xfrm>
          <a:prstGeom prst="rect">
            <a:avLst/>
          </a:prstGeom>
        </p:spPr>
      </p:pic>
      <p:sp>
        <p:nvSpPr>
          <p:cNvPr id="7" name="文本框 6">
            <a:extLst>
              <a:ext uri="{FF2B5EF4-FFF2-40B4-BE49-F238E27FC236}">
                <a16:creationId xmlns:a16="http://schemas.microsoft.com/office/drawing/2014/main" id="{3E2D35B7-7BED-412D-B290-1546821EE64C}"/>
              </a:ext>
            </a:extLst>
          </p:cNvPr>
          <p:cNvSpPr txBox="1"/>
          <p:nvPr/>
        </p:nvSpPr>
        <p:spPr>
          <a:xfrm>
            <a:off x="355600" y="3059668"/>
            <a:ext cx="679994" cy="369332"/>
          </a:xfrm>
          <a:prstGeom prst="rect">
            <a:avLst/>
          </a:prstGeom>
          <a:noFill/>
        </p:spPr>
        <p:txBody>
          <a:bodyPr wrap="none" rtlCol="0">
            <a:spAutoFit/>
          </a:bodyPr>
          <a:lstStyle/>
          <a:p>
            <a:r>
              <a:rPr lang="en-US" altLang="zh-CN" dirty="0"/>
              <a:t>input</a:t>
            </a:r>
            <a:endParaRPr lang="zh-CN" altLang="en-US" dirty="0"/>
          </a:p>
        </p:txBody>
      </p:sp>
      <p:sp>
        <p:nvSpPr>
          <p:cNvPr id="8" name="文本框 7">
            <a:extLst>
              <a:ext uri="{FF2B5EF4-FFF2-40B4-BE49-F238E27FC236}">
                <a16:creationId xmlns:a16="http://schemas.microsoft.com/office/drawing/2014/main" id="{099FBB53-9821-42CD-AB7D-B1E599383D17}"/>
              </a:ext>
            </a:extLst>
          </p:cNvPr>
          <p:cNvSpPr txBox="1"/>
          <p:nvPr/>
        </p:nvSpPr>
        <p:spPr>
          <a:xfrm>
            <a:off x="5711594" y="3104538"/>
            <a:ext cx="825867" cy="369332"/>
          </a:xfrm>
          <a:prstGeom prst="rect">
            <a:avLst/>
          </a:prstGeom>
          <a:noFill/>
        </p:spPr>
        <p:txBody>
          <a:bodyPr wrap="none" rtlCol="0">
            <a:spAutoFit/>
          </a:bodyPr>
          <a:lstStyle/>
          <a:p>
            <a:r>
              <a:rPr lang="en-US" altLang="zh-CN" dirty="0"/>
              <a:t>output</a:t>
            </a:r>
            <a:endParaRPr lang="zh-CN" altLang="en-US" dirty="0"/>
          </a:p>
        </p:txBody>
      </p:sp>
      <p:sp>
        <p:nvSpPr>
          <p:cNvPr id="9" name="箭头: 右 8">
            <a:extLst>
              <a:ext uri="{FF2B5EF4-FFF2-40B4-BE49-F238E27FC236}">
                <a16:creationId xmlns:a16="http://schemas.microsoft.com/office/drawing/2014/main" id="{C026CB26-31F6-4452-B8B4-E55E4BE18980}"/>
              </a:ext>
            </a:extLst>
          </p:cNvPr>
          <p:cNvSpPr/>
          <p:nvPr/>
        </p:nvSpPr>
        <p:spPr>
          <a:xfrm rot="17594566">
            <a:off x="2336135" y="5007115"/>
            <a:ext cx="850262" cy="2390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箭头: 右 10">
            <a:extLst>
              <a:ext uri="{FF2B5EF4-FFF2-40B4-BE49-F238E27FC236}">
                <a16:creationId xmlns:a16="http://schemas.microsoft.com/office/drawing/2014/main" id="{E1201C17-FD86-407F-A7ED-0788844BA518}"/>
              </a:ext>
            </a:extLst>
          </p:cNvPr>
          <p:cNvSpPr/>
          <p:nvPr/>
        </p:nvSpPr>
        <p:spPr>
          <a:xfrm rot="17594566">
            <a:off x="3305793" y="4984928"/>
            <a:ext cx="890272" cy="22184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a:extLst>
              <a:ext uri="{FF2B5EF4-FFF2-40B4-BE49-F238E27FC236}">
                <a16:creationId xmlns:a16="http://schemas.microsoft.com/office/drawing/2014/main" id="{77F105A2-D541-4A83-93C0-E498098607B3}"/>
              </a:ext>
            </a:extLst>
          </p:cNvPr>
          <p:cNvSpPr/>
          <p:nvPr/>
        </p:nvSpPr>
        <p:spPr>
          <a:xfrm>
            <a:off x="4392596" y="2569531"/>
            <a:ext cx="712078" cy="1450697"/>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dirty="0">
              <a:highlight>
                <a:srgbClr val="FF0000"/>
              </a:highlight>
            </a:endParaRPr>
          </a:p>
        </p:txBody>
      </p:sp>
      <p:sp>
        <p:nvSpPr>
          <p:cNvPr id="13" name="文本框 12">
            <a:extLst>
              <a:ext uri="{FF2B5EF4-FFF2-40B4-BE49-F238E27FC236}">
                <a16:creationId xmlns:a16="http://schemas.microsoft.com/office/drawing/2014/main" id="{9FE8A324-479D-4324-A86A-88AA1D1CAE77}"/>
              </a:ext>
            </a:extLst>
          </p:cNvPr>
          <p:cNvSpPr txBox="1"/>
          <p:nvPr/>
        </p:nvSpPr>
        <p:spPr>
          <a:xfrm>
            <a:off x="5388429" y="5530641"/>
            <a:ext cx="646331" cy="369332"/>
          </a:xfrm>
          <a:prstGeom prst="rect">
            <a:avLst/>
          </a:prstGeom>
          <a:noFill/>
        </p:spPr>
        <p:txBody>
          <a:bodyPr wrap="none" rtlCol="0">
            <a:spAutoFit/>
          </a:bodyPr>
          <a:lstStyle/>
          <a:p>
            <a:r>
              <a:rPr lang="zh-CN" altLang="en-US" dirty="0"/>
              <a:t>时延</a:t>
            </a:r>
          </a:p>
        </p:txBody>
      </p:sp>
      <p:sp>
        <p:nvSpPr>
          <p:cNvPr id="14" name="文本框 13">
            <a:extLst>
              <a:ext uri="{FF2B5EF4-FFF2-40B4-BE49-F238E27FC236}">
                <a16:creationId xmlns:a16="http://schemas.microsoft.com/office/drawing/2014/main" id="{D30DBAE9-81BE-4428-B6A3-1A7A8B7C692D}"/>
              </a:ext>
            </a:extLst>
          </p:cNvPr>
          <p:cNvSpPr txBox="1"/>
          <p:nvPr/>
        </p:nvSpPr>
        <p:spPr>
          <a:xfrm>
            <a:off x="6554792" y="5548636"/>
            <a:ext cx="877163" cy="369332"/>
          </a:xfrm>
          <a:prstGeom prst="rect">
            <a:avLst/>
          </a:prstGeom>
          <a:noFill/>
        </p:spPr>
        <p:txBody>
          <a:bodyPr wrap="none" rtlCol="0">
            <a:spAutoFit/>
          </a:bodyPr>
          <a:lstStyle/>
          <a:p>
            <a:r>
              <a:rPr lang="zh-CN" altLang="en-US" dirty="0"/>
              <a:t>计算量</a:t>
            </a:r>
          </a:p>
        </p:txBody>
      </p:sp>
      <p:sp>
        <p:nvSpPr>
          <p:cNvPr id="15" name="箭头: 右弧形 14">
            <a:extLst>
              <a:ext uri="{FF2B5EF4-FFF2-40B4-BE49-F238E27FC236}">
                <a16:creationId xmlns:a16="http://schemas.microsoft.com/office/drawing/2014/main" id="{3E65D998-F46C-40CB-B9B7-6E38FDEE7BAD}"/>
              </a:ext>
            </a:extLst>
          </p:cNvPr>
          <p:cNvSpPr/>
          <p:nvPr/>
        </p:nvSpPr>
        <p:spPr>
          <a:xfrm rot="20153178">
            <a:off x="6123733" y="5366068"/>
            <a:ext cx="218381" cy="639209"/>
          </a:xfrm>
          <a:prstGeom prst="curvedLef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16" name="箭头: 右弧形 15">
            <a:extLst>
              <a:ext uri="{FF2B5EF4-FFF2-40B4-BE49-F238E27FC236}">
                <a16:creationId xmlns:a16="http://schemas.microsoft.com/office/drawing/2014/main" id="{EC3BB909-A731-4118-B17B-169E633C2A25}"/>
              </a:ext>
            </a:extLst>
          </p:cNvPr>
          <p:cNvSpPr/>
          <p:nvPr/>
        </p:nvSpPr>
        <p:spPr>
          <a:xfrm rot="20153178">
            <a:off x="7533050" y="5366068"/>
            <a:ext cx="218381" cy="639209"/>
          </a:xfrm>
          <a:prstGeom prst="curvedLef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17" name="文本框 16">
            <a:extLst>
              <a:ext uri="{FF2B5EF4-FFF2-40B4-BE49-F238E27FC236}">
                <a16:creationId xmlns:a16="http://schemas.microsoft.com/office/drawing/2014/main" id="{3773D49E-506E-422E-9E1C-FE998A71D14B}"/>
              </a:ext>
            </a:extLst>
          </p:cNvPr>
          <p:cNvSpPr txBox="1"/>
          <p:nvPr/>
        </p:nvSpPr>
        <p:spPr>
          <a:xfrm>
            <a:off x="2483680" y="5559746"/>
            <a:ext cx="1569660" cy="369332"/>
          </a:xfrm>
          <a:prstGeom prst="rect">
            <a:avLst/>
          </a:prstGeom>
          <a:noFill/>
        </p:spPr>
        <p:txBody>
          <a:bodyPr wrap="none" rtlCol="0">
            <a:spAutoFit/>
          </a:bodyPr>
          <a:lstStyle/>
          <a:p>
            <a:r>
              <a:rPr lang="zh-CN" altLang="en-US" dirty="0"/>
              <a:t>提前退出节点</a:t>
            </a:r>
          </a:p>
        </p:txBody>
      </p:sp>
      <p:pic>
        <p:nvPicPr>
          <p:cNvPr id="19" name="图形 18" descr="数学 纯色填充">
            <a:extLst>
              <a:ext uri="{FF2B5EF4-FFF2-40B4-BE49-F238E27FC236}">
                <a16:creationId xmlns:a16="http://schemas.microsoft.com/office/drawing/2014/main" id="{AFF7FAD9-C643-4400-B3A8-ED596061440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720621" y="4382524"/>
            <a:ext cx="331107" cy="331107"/>
          </a:xfrm>
          <a:prstGeom prst="rect">
            <a:avLst/>
          </a:prstGeom>
        </p:spPr>
      </p:pic>
      <p:pic>
        <p:nvPicPr>
          <p:cNvPr id="20" name="图形 19" descr="数学 纯色填充">
            <a:extLst>
              <a:ext uri="{FF2B5EF4-FFF2-40B4-BE49-F238E27FC236}">
                <a16:creationId xmlns:a16="http://schemas.microsoft.com/office/drawing/2014/main" id="{BCA3F6A8-457A-4C7C-9FB3-DF8D81674E5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710111" y="4377322"/>
            <a:ext cx="331107" cy="331107"/>
          </a:xfrm>
          <a:prstGeom prst="rect">
            <a:avLst/>
          </a:prstGeom>
        </p:spPr>
      </p:pic>
      <p:pic>
        <p:nvPicPr>
          <p:cNvPr id="22" name="图形 21" descr="上一步 纯色填充">
            <a:extLst>
              <a:ext uri="{FF2B5EF4-FFF2-40B4-BE49-F238E27FC236}">
                <a16:creationId xmlns:a16="http://schemas.microsoft.com/office/drawing/2014/main" id="{8F42DDD8-53DE-4155-9348-FCA781E39A92}"/>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2791441" y="1803266"/>
            <a:ext cx="748580" cy="748580"/>
          </a:xfrm>
          <a:prstGeom prst="rect">
            <a:avLst/>
          </a:prstGeom>
        </p:spPr>
      </p:pic>
      <p:pic>
        <p:nvPicPr>
          <p:cNvPr id="23" name="图形 22" descr="上一步 纯色填充">
            <a:extLst>
              <a:ext uri="{FF2B5EF4-FFF2-40B4-BE49-F238E27FC236}">
                <a16:creationId xmlns:a16="http://schemas.microsoft.com/office/drawing/2014/main" id="{8F8642E6-968F-4205-AC8B-BCA165ED6E8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837270" y="1803266"/>
            <a:ext cx="748845" cy="748845"/>
          </a:xfrm>
          <a:prstGeom prst="rect">
            <a:avLst/>
          </a:prstGeom>
        </p:spPr>
      </p:pic>
      <p:sp>
        <p:nvSpPr>
          <p:cNvPr id="24" name="文本框 23">
            <a:extLst>
              <a:ext uri="{FF2B5EF4-FFF2-40B4-BE49-F238E27FC236}">
                <a16:creationId xmlns:a16="http://schemas.microsoft.com/office/drawing/2014/main" id="{1D7F60B4-673A-4D04-AAB6-F4DE7C017F3D}"/>
              </a:ext>
            </a:extLst>
          </p:cNvPr>
          <p:cNvSpPr txBox="1"/>
          <p:nvPr/>
        </p:nvSpPr>
        <p:spPr>
          <a:xfrm>
            <a:off x="2832503" y="1592453"/>
            <a:ext cx="2983208" cy="369332"/>
          </a:xfrm>
          <a:prstGeom prst="rect">
            <a:avLst/>
          </a:prstGeom>
          <a:noFill/>
        </p:spPr>
        <p:txBody>
          <a:bodyPr wrap="square" rtlCol="0">
            <a:spAutoFit/>
          </a:bodyPr>
          <a:lstStyle/>
          <a:p>
            <a:r>
              <a:rPr lang="en-US" altLang="zh-CN" dirty="0"/>
              <a:t>If  value &gt; threshold, exit</a:t>
            </a:r>
            <a:endParaRPr lang="zh-CN" altLang="en-US" dirty="0"/>
          </a:p>
        </p:txBody>
      </p:sp>
      <p:pic>
        <p:nvPicPr>
          <p:cNvPr id="29" name="图片 28">
            <a:extLst>
              <a:ext uri="{FF2B5EF4-FFF2-40B4-BE49-F238E27FC236}">
                <a16:creationId xmlns:a16="http://schemas.microsoft.com/office/drawing/2014/main" id="{23EFB960-3E05-4169-8DFE-1C5E884D8986}"/>
              </a:ext>
            </a:extLst>
          </p:cNvPr>
          <p:cNvPicPr>
            <a:picLocks noChangeAspect="1"/>
          </p:cNvPicPr>
          <p:nvPr/>
        </p:nvPicPr>
        <p:blipFill>
          <a:blip r:embed="rId8"/>
          <a:stretch>
            <a:fillRect/>
          </a:stretch>
        </p:blipFill>
        <p:spPr>
          <a:xfrm>
            <a:off x="6826081" y="1592453"/>
            <a:ext cx="5365919" cy="2337848"/>
          </a:xfrm>
          <a:prstGeom prst="rect">
            <a:avLst/>
          </a:prstGeom>
        </p:spPr>
      </p:pic>
      <p:sp>
        <p:nvSpPr>
          <p:cNvPr id="31" name="文本框 30">
            <a:extLst>
              <a:ext uri="{FF2B5EF4-FFF2-40B4-BE49-F238E27FC236}">
                <a16:creationId xmlns:a16="http://schemas.microsoft.com/office/drawing/2014/main" id="{E493FEAA-CD94-470A-BCF2-026596669CDE}"/>
              </a:ext>
            </a:extLst>
          </p:cNvPr>
          <p:cNvSpPr txBox="1"/>
          <p:nvPr/>
        </p:nvSpPr>
        <p:spPr>
          <a:xfrm>
            <a:off x="6124527" y="4611628"/>
            <a:ext cx="7986541" cy="369332"/>
          </a:xfrm>
          <a:prstGeom prst="rect">
            <a:avLst/>
          </a:prstGeom>
          <a:noFill/>
        </p:spPr>
        <p:txBody>
          <a:bodyPr wrap="square">
            <a:spAutoFit/>
          </a:bodyPr>
          <a:lstStyle/>
          <a:p>
            <a:r>
              <a:rPr lang="zh-CN" altLang="en-US" dirty="0"/>
              <a:t>E</a:t>
            </a:r>
            <a:r>
              <a:rPr lang="en-US" altLang="zh-CN" dirty="0"/>
              <a:t>e</a:t>
            </a:r>
            <a:r>
              <a:rPr lang="zh-CN" altLang="en-US" dirty="0"/>
              <a:t>s在降低时延的情况下不降低吞吐量，但会</a:t>
            </a:r>
            <a:r>
              <a:rPr lang="zh-CN" altLang="en-US" dirty="0">
                <a:solidFill>
                  <a:srgbClr val="FF0000"/>
                </a:solidFill>
              </a:rPr>
              <a:t>降低准确性</a:t>
            </a:r>
          </a:p>
        </p:txBody>
      </p:sp>
      <p:sp>
        <p:nvSpPr>
          <p:cNvPr id="32" name="文本框 31">
            <a:extLst>
              <a:ext uri="{FF2B5EF4-FFF2-40B4-BE49-F238E27FC236}">
                <a16:creationId xmlns:a16="http://schemas.microsoft.com/office/drawing/2014/main" id="{1FD402CD-F082-4083-8452-2687AD21D65E}"/>
              </a:ext>
            </a:extLst>
          </p:cNvPr>
          <p:cNvSpPr txBox="1"/>
          <p:nvPr/>
        </p:nvSpPr>
        <p:spPr>
          <a:xfrm>
            <a:off x="2767170" y="4826127"/>
            <a:ext cx="2548095" cy="523220"/>
          </a:xfrm>
          <a:prstGeom prst="rect">
            <a:avLst/>
          </a:prstGeom>
          <a:noFill/>
        </p:spPr>
        <p:txBody>
          <a:bodyPr wrap="square" rtlCol="0">
            <a:spAutoFit/>
          </a:bodyPr>
          <a:lstStyle/>
          <a:p>
            <a:r>
              <a:rPr lang="zh-CN" altLang="en-US" sz="1400" dirty="0"/>
              <a:t>（特定策略、</a:t>
            </a:r>
            <a:endParaRPr lang="en-US" altLang="zh-CN" sz="1400" dirty="0"/>
          </a:p>
          <a:p>
            <a:r>
              <a:rPr lang="zh-CN" altLang="en-US" sz="1400" dirty="0"/>
              <a:t>退出阈值）</a:t>
            </a:r>
          </a:p>
        </p:txBody>
      </p:sp>
      <p:sp>
        <p:nvSpPr>
          <p:cNvPr id="33" name="文本框 32">
            <a:extLst>
              <a:ext uri="{FF2B5EF4-FFF2-40B4-BE49-F238E27FC236}">
                <a16:creationId xmlns:a16="http://schemas.microsoft.com/office/drawing/2014/main" id="{B8110E33-1778-4B7B-9929-147DF5EDCDBD}"/>
              </a:ext>
            </a:extLst>
          </p:cNvPr>
          <p:cNvSpPr txBox="1"/>
          <p:nvPr/>
        </p:nvSpPr>
        <p:spPr>
          <a:xfrm>
            <a:off x="8032949" y="5552597"/>
            <a:ext cx="877163" cy="369332"/>
          </a:xfrm>
          <a:prstGeom prst="rect">
            <a:avLst/>
          </a:prstGeom>
          <a:noFill/>
        </p:spPr>
        <p:txBody>
          <a:bodyPr wrap="none" rtlCol="0">
            <a:spAutoFit/>
          </a:bodyPr>
          <a:lstStyle/>
          <a:p>
            <a:r>
              <a:rPr lang="zh-CN" altLang="en-US" dirty="0"/>
              <a:t>准确性</a:t>
            </a:r>
          </a:p>
        </p:txBody>
      </p:sp>
      <p:sp>
        <p:nvSpPr>
          <p:cNvPr id="34" name="箭头: 右弧形 33">
            <a:extLst>
              <a:ext uri="{FF2B5EF4-FFF2-40B4-BE49-F238E27FC236}">
                <a16:creationId xmlns:a16="http://schemas.microsoft.com/office/drawing/2014/main" id="{2960C269-7077-4BE4-99F5-B9E859B71579}"/>
              </a:ext>
            </a:extLst>
          </p:cNvPr>
          <p:cNvSpPr/>
          <p:nvPr/>
        </p:nvSpPr>
        <p:spPr>
          <a:xfrm rot="20153178">
            <a:off x="8830899" y="5321670"/>
            <a:ext cx="218381" cy="639209"/>
          </a:xfrm>
          <a:prstGeom prst="curvedLef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36" name="矩形 35">
            <a:extLst>
              <a:ext uri="{FF2B5EF4-FFF2-40B4-BE49-F238E27FC236}">
                <a16:creationId xmlns:a16="http://schemas.microsoft.com/office/drawing/2014/main" id="{77572800-3F2A-444F-86AA-EAAC18510C35}"/>
              </a:ext>
            </a:extLst>
          </p:cNvPr>
          <p:cNvSpPr/>
          <p:nvPr/>
        </p:nvSpPr>
        <p:spPr>
          <a:xfrm>
            <a:off x="355599" y="1051123"/>
            <a:ext cx="3685619" cy="325120"/>
          </a:xfrm>
          <a:prstGeom prst="rect">
            <a:avLst/>
          </a:prstGeom>
          <a:solidFill>
            <a:srgbClr val="003E8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sz="1600" b="1" dirty="0">
                <a:solidFill>
                  <a:schemeClr val="bg1"/>
                </a:solidFill>
                <a:latin typeface="微软雅黑" panose="020B0503020204020204" pitchFamily="34" charset="-122"/>
                <a:ea typeface="微软雅黑" panose="020B0503020204020204" pitchFamily="34" charset="-122"/>
              </a:rPr>
              <a:t>早期退出模型（</a:t>
            </a:r>
            <a:r>
              <a:rPr lang="en-US" altLang="zh-CN" sz="1600" b="1" dirty="0">
                <a:solidFill>
                  <a:schemeClr val="bg1"/>
                </a:solidFill>
                <a:latin typeface="微软雅黑" panose="020B0503020204020204" pitchFamily="34" charset="-122"/>
                <a:ea typeface="微软雅黑" panose="020B0503020204020204" pitchFamily="34" charset="-122"/>
              </a:rPr>
              <a:t>Early Exits</a:t>
            </a:r>
            <a:r>
              <a:rPr lang="zh-CN" altLang="en-US" sz="1600" b="1" dirty="0">
                <a:solidFill>
                  <a:schemeClr val="bg1"/>
                </a:solidFill>
                <a:latin typeface="微软雅黑" panose="020B0503020204020204" pitchFamily="34" charset="-122"/>
                <a:ea typeface="微软雅黑" panose="020B0503020204020204" pitchFamily="34" charset="-122"/>
              </a:rPr>
              <a:t>）</a:t>
            </a:r>
            <a:endParaRPr lang="en-US" altLang="zh-CN" sz="1600" b="1" i="0" dirty="0">
              <a:solidFill>
                <a:schemeClr val="bg1"/>
              </a:solidFill>
              <a:effectLst/>
              <a:latin typeface="微软雅黑" panose="020B0503020204020204" pitchFamily="34" charset="-122"/>
              <a:ea typeface="微软雅黑" panose="020B0503020204020204" pitchFamily="34" charset="-122"/>
            </a:endParaRPr>
          </a:p>
        </p:txBody>
      </p:sp>
      <p:cxnSp>
        <p:nvCxnSpPr>
          <p:cNvPr id="38" name="直接连接符 37">
            <a:extLst>
              <a:ext uri="{FF2B5EF4-FFF2-40B4-BE49-F238E27FC236}">
                <a16:creationId xmlns:a16="http://schemas.microsoft.com/office/drawing/2014/main" id="{963CB7A2-168D-438D-83A8-8A099A5C1265}"/>
              </a:ext>
            </a:extLst>
          </p:cNvPr>
          <p:cNvCxnSpPr>
            <a:cxnSpLocks/>
          </p:cNvCxnSpPr>
          <p:nvPr/>
        </p:nvCxnSpPr>
        <p:spPr>
          <a:xfrm>
            <a:off x="8027877" y="1634516"/>
            <a:ext cx="0" cy="1834659"/>
          </a:xfrm>
          <a:prstGeom prst="line">
            <a:avLst/>
          </a:prstGeom>
          <a:ln w="28575">
            <a:solidFill>
              <a:srgbClr val="FF0000"/>
            </a:solidFill>
            <a:prstDash val="dashDot"/>
          </a:ln>
        </p:spPr>
        <p:style>
          <a:lnRef idx="1">
            <a:schemeClr val="accent1"/>
          </a:lnRef>
          <a:fillRef idx="0">
            <a:schemeClr val="accent1"/>
          </a:fillRef>
          <a:effectRef idx="0">
            <a:schemeClr val="accent1"/>
          </a:effectRef>
          <a:fontRef idx="minor">
            <a:schemeClr val="tx1"/>
          </a:fontRef>
        </p:style>
      </p:cxnSp>
      <p:cxnSp>
        <p:nvCxnSpPr>
          <p:cNvPr id="40" name="直接连接符 39">
            <a:extLst>
              <a:ext uri="{FF2B5EF4-FFF2-40B4-BE49-F238E27FC236}">
                <a16:creationId xmlns:a16="http://schemas.microsoft.com/office/drawing/2014/main" id="{20411E07-A201-49BB-89A6-8452BDBEAC34}"/>
              </a:ext>
            </a:extLst>
          </p:cNvPr>
          <p:cNvCxnSpPr>
            <a:cxnSpLocks/>
          </p:cNvCxnSpPr>
          <p:nvPr/>
        </p:nvCxnSpPr>
        <p:spPr>
          <a:xfrm>
            <a:off x="10714543" y="1746741"/>
            <a:ext cx="0" cy="1834659"/>
          </a:xfrm>
          <a:prstGeom prst="line">
            <a:avLst/>
          </a:prstGeom>
          <a:ln w="28575">
            <a:solidFill>
              <a:srgbClr val="FF0000"/>
            </a:solidFill>
            <a:prstDash val="dashDot"/>
          </a:ln>
        </p:spPr>
        <p:style>
          <a:lnRef idx="1">
            <a:schemeClr val="accent1"/>
          </a:lnRef>
          <a:fillRef idx="0">
            <a:schemeClr val="accent1"/>
          </a:fillRef>
          <a:effectRef idx="0">
            <a:schemeClr val="accent1"/>
          </a:effectRef>
          <a:fontRef idx="minor">
            <a:schemeClr val="tx1"/>
          </a:fontRef>
        </p:style>
      </p:cxnSp>
      <p:sp>
        <p:nvSpPr>
          <p:cNvPr id="3" name="文本框 2">
            <a:extLst>
              <a:ext uri="{FF2B5EF4-FFF2-40B4-BE49-F238E27FC236}">
                <a16:creationId xmlns:a16="http://schemas.microsoft.com/office/drawing/2014/main" id="{01BAAC36-099D-4C8B-BB95-EBDB873C8F58}"/>
              </a:ext>
            </a:extLst>
          </p:cNvPr>
          <p:cNvSpPr txBox="1"/>
          <p:nvPr/>
        </p:nvSpPr>
        <p:spPr>
          <a:xfrm>
            <a:off x="669989" y="6084978"/>
            <a:ext cx="10825399" cy="369332"/>
          </a:xfrm>
          <a:prstGeom prst="rect">
            <a:avLst/>
          </a:prstGeom>
          <a:noFill/>
        </p:spPr>
        <p:txBody>
          <a:bodyPr wrap="none" rtlCol="0">
            <a:spAutoFit/>
          </a:bodyPr>
          <a:lstStyle/>
          <a:p>
            <a:r>
              <a:rPr lang="zh-CN" altLang="en-US" dirty="0">
                <a:solidFill>
                  <a:schemeClr val="accent1"/>
                </a:solidFill>
              </a:rPr>
              <a:t>提前退出节点的作用是模拟完整模型的输出行为，以实现提前退出（</a:t>
            </a:r>
            <a:r>
              <a:rPr lang="en-US" altLang="zh-CN" dirty="0">
                <a:solidFill>
                  <a:schemeClr val="accent1"/>
                </a:solidFill>
              </a:rPr>
              <a:t>EE</a:t>
            </a:r>
            <a:r>
              <a:rPr lang="zh-CN" altLang="en-US" dirty="0">
                <a:solidFill>
                  <a:schemeClr val="accent1"/>
                </a:solidFill>
              </a:rPr>
              <a:t>），从而节省计算资源和降低延迟</a:t>
            </a:r>
          </a:p>
        </p:txBody>
      </p:sp>
    </p:spTree>
    <p:extLst>
      <p:ext uri="{BB962C8B-B14F-4D97-AF65-F5344CB8AC3E}">
        <p14:creationId xmlns:p14="http://schemas.microsoft.com/office/powerpoint/2010/main" val="210803647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COMMONDATA" val="eyJoZGlkIjoiZDUwMmFlMjlkYzUyNmQzZjA3MTdkMjY2MDc3NjVjZDQifQ=="/>
</p:tagLst>
</file>

<file path=ppt/tags/tag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xml><?xml version="1.0" encoding="utf-8"?>
<p:tagLst xmlns:a="http://schemas.openxmlformats.org/drawingml/2006/main" xmlns:r="http://schemas.openxmlformats.org/officeDocument/2006/relationships" xmlns:p="http://schemas.openxmlformats.org/presentationml/2006/main">
  <p:tag name="KSO_WM_BEAUTIFY_FLAG" val=""/>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微软雅黑">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3847</TotalTime>
  <Words>3721</Words>
  <Application>Microsoft Office PowerPoint</Application>
  <PresentationFormat>宽屏</PresentationFormat>
  <Paragraphs>446</Paragraphs>
  <Slides>32</Slides>
  <Notes>31</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32</vt:i4>
      </vt:variant>
    </vt:vector>
  </HeadingPairs>
  <TitlesOfParts>
    <vt:vector size="37" baseType="lpstr">
      <vt:lpstr>等线</vt:lpstr>
      <vt:lpstr>微软雅黑</vt:lpstr>
      <vt:lpstr>Arial</vt:lpstr>
      <vt:lpstr>Calibri</vt:lpstr>
      <vt:lpstr>Office Theme</vt:lpstr>
      <vt:lpstr>Apparate: Rethinking Early Exits to Tame Latency-Throughput Tensions in ML Serving</vt:lpstr>
      <vt:lpstr>提纲</vt:lpstr>
      <vt:lpstr>提纲</vt:lpstr>
      <vt:lpstr>研究背景</vt:lpstr>
      <vt:lpstr>研究背景</vt:lpstr>
      <vt:lpstr>研究背景</vt:lpstr>
      <vt:lpstr>研究背景</vt:lpstr>
      <vt:lpstr>研究背景</vt:lpstr>
      <vt:lpstr>研究背景</vt:lpstr>
      <vt:lpstr>研究背景</vt:lpstr>
      <vt:lpstr>研究背景</vt:lpstr>
      <vt:lpstr>提纲</vt:lpstr>
      <vt:lpstr>研究问题</vt:lpstr>
      <vt:lpstr>提纲</vt:lpstr>
      <vt:lpstr>方法设计</vt:lpstr>
      <vt:lpstr>方法设计</vt:lpstr>
      <vt:lpstr>方法设计</vt:lpstr>
      <vt:lpstr>方法设计</vt:lpstr>
      <vt:lpstr>方法设计</vt:lpstr>
      <vt:lpstr>方法设计</vt:lpstr>
      <vt:lpstr>方法设计</vt:lpstr>
      <vt:lpstr>方法设计</vt:lpstr>
      <vt:lpstr>方法设计</vt:lpstr>
      <vt:lpstr>方法设计</vt:lpstr>
      <vt:lpstr>提纲</vt:lpstr>
      <vt:lpstr>实验评估</vt:lpstr>
      <vt:lpstr>实验评估</vt:lpstr>
      <vt:lpstr>实验评估</vt:lpstr>
      <vt:lpstr>实验评估</vt:lpstr>
      <vt:lpstr>提纲</vt:lpstr>
      <vt:lpstr>工作总结</vt:lpstr>
      <vt:lpstr> Q&amp;A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City-Wide Crowdsourcing Delivery System with Reinforcement Learning</dc:title>
  <dc:creator>Ding Yi</dc:creator>
  <cp:lastModifiedBy>fmy</cp:lastModifiedBy>
  <cp:revision>1688</cp:revision>
  <cp:lastPrinted>2024-10-25T04:39:34Z</cp:lastPrinted>
  <dcterms:created xsi:type="dcterms:W3CDTF">2024-10-25T04:39:34Z</dcterms:created>
  <dcterms:modified xsi:type="dcterms:W3CDTF">2024-11-09T14:02:30Z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11744A7E6F63018E68853966FA2DF914_43</vt:lpwstr>
  </property>
  <property fmtid="{D5CDD505-2E9C-101B-9397-08002B2CF9AE}" pid="3" name="KSOProductBuildVer">
    <vt:lpwstr>2052-6.6.1.8808</vt:lpwstr>
  </property>
</Properties>
</file>