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25" r:id="rId3"/>
    <p:sldId id="357" r:id="rId4"/>
    <p:sldId id="489" r:id="rId5"/>
    <p:sldId id="944" r:id="rId6"/>
    <p:sldId id="947" r:id="rId7"/>
    <p:sldId id="945" r:id="rId8"/>
    <p:sldId id="946" r:id="rId9"/>
    <p:sldId id="729" r:id="rId10"/>
    <p:sldId id="730" r:id="rId11"/>
    <p:sldId id="732" r:id="rId12"/>
    <p:sldId id="942" r:id="rId13"/>
    <p:sldId id="920" r:id="rId14"/>
    <p:sldId id="943" r:id="rId15"/>
    <p:sldId id="927" r:id="rId16"/>
    <p:sldId id="928" r:id="rId17"/>
    <p:sldId id="370" r:id="rId18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AE58830-5E9B-F543-88AC-16816796E5E6}">
          <p14:sldIdLst>
            <p14:sldId id="256"/>
            <p14:sldId id="325"/>
            <p14:sldId id="357"/>
            <p14:sldId id="489"/>
            <p14:sldId id="944"/>
            <p14:sldId id="947"/>
            <p14:sldId id="945"/>
            <p14:sldId id="946"/>
            <p14:sldId id="729"/>
            <p14:sldId id="730"/>
            <p14:sldId id="732"/>
            <p14:sldId id="942"/>
            <p14:sldId id="920"/>
            <p14:sldId id="943"/>
            <p14:sldId id="927"/>
            <p14:sldId id="928"/>
          </p14:sldIdLst>
        </p14:section>
        <p14:section name="实验" id="{DDE0ADF9-383F-6F43-A357-29B9CE66D861}">
          <p14:sldIdLst>
            <p14:sldId id="3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3" clrIdx="0"/>
  <p:cmAuthor id="2" name="fmy" initials="f" lastIdx="2" clrIdx="1">
    <p:extLst>
      <p:ext uri="{19B8F6BF-5375-455C-9EA6-DF929625EA0E}">
        <p15:presenceInfo xmlns:p15="http://schemas.microsoft.com/office/powerpoint/2012/main" userId="fm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C9"/>
    <a:srgbClr val="FF7F7F"/>
    <a:srgbClr val="EE6B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77653" autoAdjust="0"/>
  </p:normalViewPr>
  <p:slideViewPr>
    <p:cSldViewPr snapToGrid="0" snapToObjects="1">
      <p:cViewPr varScale="1">
        <p:scale>
          <a:sx n="113" d="100"/>
          <a:sy n="113" d="100"/>
        </p:scale>
        <p:origin x="336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E4969-F41E-D640-A298-1235BD612A54}" type="datetimeFigureOut">
              <a:rPr kumimoji="1" lang="zh-CN" altLang="en-US" smtClean="0"/>
              <a:t>2025/3/20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9E83B-95BE-ED40-9990-276629BC7D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962A7-98BB-7843-824D-A1220905688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67718-CD55-8442-A98A-4AB47C5338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老师，同学们大家好。本次组会由我来进行论文分享，今天论文的主题是</a:t>
            </a:r>
            <a:r>
              <a:rPr lang="en-US" altLang="zh-CN" sz="2400" dirty="0" err="1"/>
              <a:t>Apparate</a:t>
            </a:r>
            <a:r>
              <a:rPr lang="zh-CN" altLang="en-US" sz="2400" dirty="0"/>
              <a:t>：重新思考早退机制以缓解 </a:t>
            </a:r>
            <a:r>
              <a:rPr lang="en-US" altLang="zh-CN" sz="2400" dirty="0"/>
              <a:t>ML </a:t>
            </a:r>
            <a:r>
              <a:rPr lang="zh-CN" altLang="en-US" sz="2400" dirty="0"/>
              <a:t>服务中的延迟与吞吐量矛盾， 这篇论文发表在</a:t>
            </a:r>
            <a:r>
              <a:rPr lang="en-US" altLang="zh-CN" sz="2400" dirty="0"/>
              <a:t>SOSP</a:t>
            </a:r>
            <a:r>
              <a:rPr lang="zh-CN" altLang="en-US" sz="2400" dirty="0"/>
              <a:t>上。 论文的题目是</a:t>
            </a:r>
            <a:r>
              <a:rPr lang="en-US" altLang="zh-CN" sz="2400" dirty="0"/>
              <a:t>Rethinking Early Exits </a:t>
            </a:r>
            <a:r>
              <a:rPr lang="zh-CN" altLang="en-US" sz="2400" dirty="0"/>
              <a:t>，所以我们会先介绍</a:t>
            </a:r>
            <a:r>
              <a:rPr lang="en-US" altLang="zh-CN" sz="2400" dirty="0"/>
              <a:t>Early Exits</a:t>
            </a:r>
            <a:r>
              <a:rPr lang="zh-CN" altLang="en-US" sz="2400" dirty="0"/>
              <a:t>然后再介绍论文对该模型的改进</a:t>
            </a:r>
            <a:endParaRPr lang="zh-CN" alt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67718-CD55-8442-A98A-4AB47C5338C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最后，我们总结一下</a:t>
            </a:r>
            <a:r>
              <a:rPr lang="en-US" altLang="zh-CN" dirty="0" err="1">
                <a:sym typeface="+mn-ea"/>
              </a:rPr>
              <a:t>Apparate</a:t>
            </a:r>
            <a:r>
              <a:rPr lang="zh-CN" altLang="en-US" dirty="0">
                <a:sym typeface="+mn-ea"/>
              </a:rPr>
              <a:t>所做的工作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67718-CD55-8442-A98A-4AB47C5338C0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区别于传统的早退出模型，</a:t>
            </a:r>
            <a:r>
              <a:rPr lang="en-US" altLang="zh-CN" dirty="0" err="1">
                <a:sym typeface="+mn-ea"/>
              </a:rPr>
              <a:t>Apparate</a:t>
            </a:r>
            <a:r>
              <a:rPr lang="zh-CN" altLang="en-US" dirty="0">
                <a:sym typeface="+mn-ea"/>
              </a:rPr>
              <a:t>没有选择直接退出以减少计算。在一个退出点返回结果后，它继续执行计算以返回全模型的结果，然后跟早退出模型的结果进行对比获取检测精度。 系统将根据检测结果进行调整。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个是阈值调整，每个退出点的退出阈值都需要调整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然后是退出点位置的调整，以固定频率进行调整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我们回顾一下系统的整个流程，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67718-CD55-8442-A98A-4AB47C5338C0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67718-CD55-8442-A98A-4AB47C5338C0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今天的分享分为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个部分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67718-CD55-8442-A98A-4AB47C5338C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首先来介绍一下研究背景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67718-CD55-8442-A98A-4AB47C5338C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当今</a:t>
            </a:r>
            <a:r>
              <a:rPr kumimoji="1" lang="en-US" altLang="zh-CN" dirty="0"/>
              <a:t>AI</a:t>
            </a:r>
            <a:r>
              <a:rPr kumimoji="1" lang="zh-CN" altLang="en-US" dirty="0"/>
              <a:t>发展快速，应用广泛，我们的日常生活中有大量的场景中需要用到机器学习推理，例如在交通流量分析、聊天机器人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67718-CD55-8442-A98A-4AB47C5338C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这就引出了我们所要研究的问题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67718-CD55-8442-A98A-4AB47C5338C0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在我们没引进早退出模型前，我们只需要考虑吞吐量和时延的平衡，但是呢，没有一种平衡这两种指标的好方法， 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所以我们引入了早退模型，需要部署额外的早退节点，但是这会造成精度的下降。所以我们需要解决现有早退模型的问题，</a:t>
            </a:r>
            <a:r>
              <a:rPr lang="zh-CN" altLang="en-US" sz="1200" b="0" dirty="0">
                <a:sym typeface="+mn-ea"/>
              </a:rPr>
              <a:t>第一个，</a:t>
            </a:r>
            <a:r>
              <a:rPr lang="en-US" altLang="zh-CN" sz="1200" b="0" dirty="0"/>
              <a:t> </a:t>
            </a:r>
            <a:r>
              <a:rPr lang="zh-CN" altLang="en-US" sz="1200" b="0" dirty="0"/>
              <a:t>如何获取早退模型的准确性，然后根据准确性结果进行参数调整，我们需要保证低时延、高精度、高吞吐</a:t>
            </a:r>
            <a:endParaRPr lang="en-US" altLang="zh-CN" sz="1200" b="0" dirty="0"/>
          </a:p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67718-CD55-8442-A98A-4AB47C5338C0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接下来我们来介绍本文提出的</a:t>
            </a:r>
            <a:r>
              <a:rPr lang="zh-CN" altLang="en-US" sz="1200" b="1" dirty="0"/>
              <a:t>Apparate</a:t>
            </a:r>
            <a:r>
              <a:rPr kumimoji="1" lang="zh-CN" altLang="en-US" sz="1200" b="1" dirty="0"/>
              <a:t>系统</a:t>
            </a:r>
            <a:r>
              <a:rPr kumimoji="1" lang="zh-CN" altLang="en-US" dirty="0"/>
              <a:t>的具体设计，</a:t>
            </a:r>
            <a:r>
              <a:rPr kumimoji="1" lang="zh-CN" altLang="en-US" dirty="0">
                <a:sym typeface="+mn-ea"/>
              </a:rPr>
              <a:t>通过上刚刚述的</a:t>
            </a:r>
            <a:r>
              <a:rPr kumimoji="1" lang="en-US" altLang="zh-CN" dirty="0">
                <a:sym typeface="+mn-ea"/>
              </a:rPr>
              <a:t>3</a:t>
            </a:r>
            <a:r>
              <a:rPr kumimoji="1" lang="zh-CN" altLang="en-US" dirty="0">
                <a:sym typeface="+mn-ea"/>
              </a:rPr>
              <a:t>个问题能够更好地理解该工作的设计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67718-CD55-8442-A98A-4AB47C5338C0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67718-CD55-8442-A98A-4AB47C5338C0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67718-CD55-8442-A98A-4AB47C5338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55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94C5-38E1-E44E-AF00-F571FF6E3C8E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9C7-9A20-D34F-B538-98C4FE15FA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5397-C8F7-0E48-AE3F-CE930279AC78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9C7-9A20-D34F-B538-98C4FE15FA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7E1-3471-8D48-B307-1B52AA723F1C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9C7-9A20-D34F-B538-98C4FE15FA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E608-75E2-EA4E-B00C-65557051005B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9C7-9A20-D34F-B538-98C4FE15FA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9448800" y="64923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003F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" pitchFamily="18" charset="-122"/>
              </a:defRPr>
            </a:lvl1pPr>
          </a:lstStyle>
          <a:p>
            <a:fld id="{32CC1993-4A58-5441-BC2A-C02768F05C35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000" cy="885714"/>
          </a:xfrm>
          <a:prstGeom prst="rect">
            <a:avLst/>
          </a:prstGeom>
          <a:solidFill>
            <a:srgbClr val="003F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55600" y="1164773"/>
            <a:ext cx="11455400" cy="5092312"/>
          </a:xfrm>
          <a:prstGeom prst="rect">
            <a:avLst/>
          </a:prstGeom>
        </p:spPr>
        <p:txBody>
          <a:bodyPr/>
          <a:lstStyle>
            <a:lvl1pPr>
              <a:defRPr sz="2600" b="1" i="0" baseline="0">
                <a:latin typeface="微软雅黑" panose="020B0503020204020204" pitchFamily="34" charset="-122"/>
                <a:ea typeface="微软雅黑" panose="020B0503020204020204" pitchFamily="34" charset="-122"/>
                <a:cs typeface="Alibaba PuHuiTi" pitchFamily="18" charset="-122"/>
              </a:defRPr>
            </a:lvl1pPr>
            <a:lvl2pPr>
              <a:defRPr sz="2400" b="0" i="0" baseline="0">
                <a:latin typeface="微软雅黑" panose="020B0503020204020204" pitchFamily="34" charset="-122"/>
                <a:ea typeface="微软雅黑" panose="020B0503020204020204" pitchFamily="34" charset="-122"/>
                <a:cs typeface="Alibaba PuHuiTi" pitchFamily="18" charset="-122"/>
              </a:defRPr>
            </a:lvl2pPr>
            <a:lvl3pPr>
              <a:defRPr sz="2400" b="0" i="0" baseline="0">
                <a:latin typeface="微软雅黑" panose="020B0503020204020204" pitchFamily="34" charset="-122"/>
                <a:ea typeface="微软雅黑" panose="020B0503020204020204" pitchFamily="34" charset="-122"/>
                <a:cs typeface="Alibaba PuHuiTi" pitchFamily="18" charset="-122"/>
              </a:defRPr>
            </a:lvl3pPr>
            <a:lvl4pPr>
              <a:defRPr sz="2400" b="0" i="0" baseline="0">
                <a:latin typeface="微软雅黑" panose="020B0503020204020204" pitchFamily="34" charset="-122"/>
                <a:ea typeface="微软雅黑" panose="020B0503020204020204" pitchFamily="34" charset="-122"/>
                <a:cs typeface="Alibaba PuHuiTi" pitchFamily="18" charset="-122"/>
              </a:defRPr>
            </a:lvl4pPr>
            <a:lvl5pPr>
              <a:defRPr sz="2400" b="0" i="0" baseline="0">
                <a:latin typeface="微软雅黑" panose="020B0503020204020204" pitchFamily="34" charset="-122"/>
                <a:ea typeface="微软雅黑" panose="020B0503020204020204" pitchFamily="34" charset="-122"/>
                <a:cs typeface="Alibaba PuHuiTi" pitchFamily="18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1" t="57373" b="20356"/>
          <a:stretch>
            <a:fillRect/>
          </a:stretch>
        </p:blipFill>
        <p:spPr>
          <a:xfrm>
            <a:off x="9255451" y="17959"/>
            <a:ext cx="2911149" cy="799648"/>
          </a:xfrm>
          <a:prstGeom prst="rect">
            <a:avLst/>
          </a:prstGeom>
        </p:spPr>
      </p:pic>
      <p:cxnSp>
        <p:nvCxnSpPr>
          <p:cNvPr id="4" name="直线连接符 3"/>
          <p:cNvCxnSpPr/>
          <p:nvPr userDrawn="1"/>
        </p:nvCxnSpPr>
        <p:spPr>
          <a:xfrm>
            <a:off x="0" y="6487620"/>
            <a:ext cx="12192000" cy="4703"/>
          </a:xfrm>
          <a:prstGeom prst="line">
            <a:avLst/>
          </a:prstGeom>
          <a:ln w="19050">
            <a:solidFill>
              <a:srgbClr val="003F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355600" y="18511"/>
            <a:ext cx="11455400" cy="909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4A89-6C0D-8B46-A098-CA93B5BCB609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9C7-9A20-D34F-B538-98C4FE15FA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149C-3429-F942-B244-7F6E681DABC6}" type="datetime1">
              <a:rPr lang="en-US" smtClean="0"/>
              <a:t>3/20/2025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/17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9C7-9A20-D34F-B538-98C4FE15FA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0D63-2207-C848-9014-F412EC03BF95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9C7-9A20-D34F-B538-98C4FE15FA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0F8C-1DFF-4D41-91EC-017EFC60A6EA}" type="datetime1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9C7-9A20-D34F-B538-98C4FE15FA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2DED7-4118-E246-870B-E431816F2D29}" type="datetime1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897495" y="6356349"/>
            <a:ext cx="1042595" cy="365125"/>
          </a:xfrm>
        </p:spPr>
        <p:txBody>
          <a:bodyPr/>
          <a:lstStyle/>
          <a:p>
            <a:r>
              <a:rPr lang="en-US"/>
              <a:t>/ 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9C7-9A20-D34F-B538-98C4FE15FA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C659-C87B-9643-9A34-528B0D4148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9C7-9A20-D34F-B538-98C4FE15FA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BEDB-4EF5-104F-9942-EA6491B4128F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39C7-9A20-D34F-B538-98C4FE15FA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6149C-3429-F942-B244-7F6E681DABC6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/17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839C7-9A20-D34F-B538-98C4FE15FA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5" y="1275364"/>
            <a:ext cx="12192000" cy="15010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64682" y="975672"/>
            <a:ext cx="12456797" cy="1501140"/>
          </a:xfrm>
        </p:spPr>
        <p:txBody>
          <a:bodyPr>
            <a:noAutofit/>
          </a:bodyPr>
          <a:lstStyle/>
          <a:p>
            <a:r>
              <a:rPr lang="en-US" altLang="en-GB" sz="3600" b="1" dirty="0">
                <a:latin typeface="+mn-lt"/>
              </a:rPr>
              <a:t>QoS-Aware Power Management via Scheduling and</a:t>
            </a:r>
            <a:br>
              <a:rPr lang="en-US" altLang="en-GB" sz="3600" b="1" dirty="0">
                <a:latin typeface="+mn-lt"/>
              </a:rPr>
            </a:br>
            <a:r>
              <a:rPr lang="en-US" altLang="en-GB" sz="3600" b="1" dirty="0">
                <a:latin typeface="+mn-lt"/>
              </a:rPr>
              <a:t>Governing Co-Optimization on Mobile Devices</a:t>
            </a:r>
            <a:endParaRPr lang="zh-CN" altLang="en-US" sz="3600" b="1" dirty="0">
              <a:latin typeface="+mn-lt"/>
            </a:endParaRPr>
          </a:p>
        </p:txBody>
      </p:sp>
      <p:pic>
        <p:nvPicPr>
          <p:cNvPr id="1026" name="Picture 2" descr="Southeast University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7" y="147830"/>
            <a:ext cx="965206" cy="95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-381918" y="3719519"/>
            <a:ext cx="13352443" cy="1096321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Qianlong Sang , </a:t>
            </a:r>
            <a:r>
              <a:rPr lang="en-US" altLang="zh-CN" sz="2800" b="1" dirty="0" err="1"/>
              <a:t>Jinqi</a:t>
            </a:r>
            <a:r>
              <a:rPr lang="en-US" altLang="zh-CN" sz="2800" b="1" dirty="0"/>
              <a:t> Yan, Rui </a:t>
            </a:r>
            <a:r>
              <a:rPr lang="en-US" altLang="zh-CN" sz="2800" b="1" dirty="0" err="1"/>
              <a:t>Xie</a:t>
            </a:r>
            <a:r>
              <a:rPr lang="en-US" altLang="zh-CN" sz="2800" b="1" dirty="0"/>
              <a:t> , Chuang Hu , Member, IEEE</a:t>
            </a:r>
          </a:p>
          <a:p>
            <a:r>
              <a:rPr lang="en-US" altLang="zh-CN" sz="2800" b="1" dirty="0" err="1"/>
              <a:t>Kun</a:t>
            </a:r>
            <a:r>
              <a:rPr lang="en-US" altLang="zh-CN" sz="2800" b="1" dirty="0"/>
              <a:t> Suo ,and </a:t>
            </a:r>
            <a:r>
              <a:rPr lang="en-US" altLang="zh-CN" sz="2800" b="1" dirty="0" err="1"/>
              <a:t>Dazhao</a:t>
            </a:r>
            <a:r>
              <a:rPr lang="en-US" altLang="zh-CN" sz="2800" b="1" dirty="0"/>
              <a:t> Cheng , Senior Member, IEEE</a:t>
            </a:r>
            <a:endParaRPr lang="en-US" altLang="zh-CN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524173" y="4956485"/>
            <a:ext cx="4064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汇报人：冯敏远</a:t>
            </a:r>
          </a:p>
          <a:p>
            <a:pPr algn="ctr"/>
            <a:r>
              <a:rPr lang="en-US" sz="2800" b="1" dirty="0"/>
              <a:t>2025</a:t>
            </a:r>
            <a:r>
              <a:rPr lang="zh-CN" altLang="en-US" sz="2800" b="1" dirty="0"/>
              <a:t>年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月</a:t>
            </a:r>
            <a:r>
              <a:rPr lang="en-US" altLang="zh-CN" sz="2800" b="1" dirty="0"/>
              <a:t>26</a:t>
            </a:r>
            <a:r>
              <a:rPr lang="zh-CN" altLang="en-US" sz="2800" b="1" dirty="0"/>
              <a:t>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084CE8-346E-4A33-9302-AFB2125081DE}"/>
              </a:ext>
            </a:extLst>
          </p:cNvPr>
          <p:cNvSpPr txBox="1"/>
          <p:nvPr/>
        </p:nvSpPr>
        <p:spPr>
          <a:xfrm>
            <a:off x="4872770" y="2820690"/>
            <a:ext cx="2101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MonospacedNumber"/>
              </a:rPr>
              <a:t>TMC 2024</a:t>
            </a:r>
            <a:endParaRPr lang="en-US" altLang="zh-CN" sz="3600" dirty="0"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CC1993-4A58-5441-BC2A-C02768F05C35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5600" y="18511"/>
            <a:ext cx="11836400" cy="909224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研究问题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CC1993-4A58-5441-BC2A-C02768F05C35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lt"/>
              </a:rPr>
              <a:t>提纲</a:t>
            </a:r>
          </a:p>
        </p:txBody>
      </p:sp>
      <p:sp>
        <p:nvSpPr>
          <p:cNvPr id="5" name="矩形 4"/>
          <p:cNvSpPr/>
          <p:nvPr/>
        </p:nvSpPr>
        <p:spPr>
          <a:xfrm>
            <a:off x="3953229" y="1276006"/>
            <a:ext cx="6630089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4000" b="1" dirty="0">
                <a:solidFill>
                  <a:schemeClr val="bg2">
                    <a:lumMod val="90000"/>
                  </a:schemeClr>
                </a:solidFill>
                <a:ea typeface="微软雅黑" panose="020B0503020204020204" pitchFamily="34" charset="-122"/>
                <a:cs typeface="Times New Roman" panose="02020503050405090304" pitchFamily="18" charset="0"/>
              </a:rPr>
              <a:t>研究背景</a:t>
            </a:r>
            <a:endParaRPr lang="en-US" altLang="zh-CN" sz="4000" b="1" dirty="0">
              <a:solidFill>
                <a:schemeClr val="bg2">
                  <a:lumMod val="90000"/>
                </a:schemeClr>
              </a:solidFill>
              <a:ea typeface="微软雅黑" panose="020B0503020204020204" pitchFamily="34" charset="-122"/>
              <a:cs typeface="Times New Roman" panose="02020503050405090304" pitchFamily="18" charset="0"/>
            </a:endParaRPr>
          </a:p>
          <a:p>
            <a:pPr marL="457200" indent="-4572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4000" b="1" dirty="0">
                <a:solidFill>
                  <a:schemeClr val="bg2">
                    <a:lumMod val="90000"/>
                  </a:schemeClr>
                </a:solidFill>
                <a:ea typeface="微软雅黑" panose="020B0503020204020204" pitchFamily="34" charset="-122"/>
                <a:cs typeface="Times New Roman" panose="02020503050405090304" pitchFamily="18" charset="0"/>
              </a:rPr>
              <a:t>研究问题</a:t>
            </a:r>
            <a:endParaRPr lang="en-US" altLang="zh-CN" sz="4000" b="1" dirty="0">
              <a:solidFill>
                <a:schemeClr val="bg2">
                  <a:lumMod val="90000"/>
                </a:schemeClr>
              </a:solidFill>
              <a:ea typeface="微软雅黑" panose="020B0503020204020204" pitchFamily="34" charset="-122"/>
              <a:cs typeface="Times New Roman" panose="02020503050405090304" pitchFamily="18" charset="0"/>
            </a:endParaRPr>
          </a:p>
          <a:p>
            <a:pPr marL="457200" indent="-4572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4000" b="1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503050405090304" pitchFamily="18" charset="0"/>
              </a:rPr>
              <a:t>方法设计</a:t>
            </a:r>
            <a:endParaRPr lang="en-US" altLang="zh-CN" sz="4000" b="1" dirty="0">
              <a:solidFill>
                <a:schemeClr val="tx1"/>
              </a:solidFill>
              <a:ea typeface="微软雅黑" panose="020B0503020204020204" pitchFamily="34" charset="-122"/>
              <a:cs typeface="Times New Roman" panose="02020503050405090304" pitchFamily="18" charset="0"/>
            </a:endParaRPr>
          </a:p>
          <a:p>
            <a:pPr marL="457200" indent="-4572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4000" b="1" dirty="0">
                <a:solidFill>
                  <a:schemeClr val="bg2">
                    <a:lumMod val="90000"/>
                  </a:schemeClr>
                </a:solidFill>
                <a:ea typeface="微软雅黑" panose="020B0503020204020204" pitchFamily="34" charset="-122"/>
                <a:cs typeface="Times New Roman" panose="02020503050405090304" pitchFamily="18" charset="0"/>
              </a:rPr>
              <a:t>实验评估</a:t>
            </a:r>
            <a:endParaRPr lang="en-US" altLang="zh-CN" sz="4000" b="1" dirty="0">
              <a:solidFill>
                <a:schemeClr val="bg2">
                  <a:lumMod val="90000"/>
                </a:schemeClr>
              </a:solidFill>
              <a:ea typeface="微软雅黑" panose="020B0503020204020204" pitchFamily="34" charset="-122"/>
              <a:cs typeface="Times New Roman" panose="02020503050405090304" pitchFamily="18" charset="0"/>
            </a:endParaRPr>
          </a:p>
          <a:p>
            <a:pPr marL="457200" indent="-4572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4000" b="1" dirty="0">
                <a:solidFill>
                  <a:schemeClr val="bg2">
                    <a:lumMod val="90000"/>
                  </a:schemeClr>
                </a:solidFill>
                <a:ea typeface="微软雅黑" panose="020B0503020204020204" pitchFamily="34" charset="-122"/>
                <a:cs typeface="Times New Roman" panose="02020503050405090304" pitchFamily="18" charset="0"/>
              </a:rPr>
              <a:t>工作总结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201C4E-6E9E-4B8F-8EC2-B7718194A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CC1993-4A58-5441-BC2A-C02768F05C35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EA576B7-2D90-42B4-9CC9-BD41D2688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方法设计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2612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CC1993-4A58-5441-BC2A-C02768F05C35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lt"/>
              </a:rPr>
              <a:t>提纲</a:t>
            </a:r>
          </a:p>
        </p:txBody>
      </p:sp>
      <p:sp>
        <p:nvSpPr>
          <p:cNvPr id="5" name="矩形 4"/>
          <p:cNvSpPr/>
          <p:nvPr/>
        </p:nvSpPr>
        <p:spPr>
          <a:xfrm>
            <a:off x="3953229" y="1276006"/>
            <a:ext cx="6630089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4000" b="1" dirty="0">
                <a:solidFill>
                  <a:schemeClr val="bg2">
                    <a:lumMod val="90000"/>
                  </a:schemeClr>
                </a:solidFill>
                <a:ea typeface="微软雅黑" panose="020B0503020204020204" pitchFamily="34" charset="-122"/>
                <a:cs typeface="Times New Roman" panose="02020503050405090304" pitchFamily="18" charset="0"/>
              </a:rPr>
              <a:t>研究背景</a:t>
            </a:r>
            <a:endParaRPr lang="en-US" altLang="zh-CN" sz="4000" b="1" dirty="0">
              <a:solidFill>
                <a:schemeClr val="bg2">
                  <a:lumMod val="90000"/>
                </a:schemeClr>
              </a:solidFill>
              <a:ea typeface="微软雅黑" panose="020B0503020204020204" pitchFamily="34" charset="-122"/>
              <a:cs typeface="Times New Roman" panose="02020503050405090304" pitchFamily="18" charset="0"/>
            </a:endParaRPr>
          </a:p>
          <a:p>
            <a:pPr marL="457200" indent="-4572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4000" b="1" dirty="0">
                <a:solidFill>
                  <a:schemeClr val="bg2">
                    <a:lumMod val="90000"/>
                  </a:schemeClr>
                </a:solidFill>
                <a:ea typeface="微软雅黑" panose="020B0503020204020204" pitchFamily="34" charset="-122"/>
                <a:cs typeface="Times New Roman" panose="02020503050405090304" pitchFamily="18" charset="0"/>
              </a:rPr>
              <a:t>研究问题</a:t>
            </a:r>
          </a:p>
          <a:p>
            <a:pPr marL="457200" indent="-4572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4000" b="1" dirty="0">
                <a:solidFill>
                  <a:schemeClr val="bg2">
                    <a:lumMod val="90000"/>
                  </a:schemeClr>
                </a:solidFill>
                <a:ea typeface="微软雅黑" panose="020B0503020204020204" pitchFamily="34" charset="-122"/>
                <a:cs typeface="Times New Roman" panose="02020503050405090304" pitchFamily="18" charset="0"/>
                <a:sym typeface="+mn-ea"/>
              </a:rPr>
              <a:t>方法设计</a:t>
            </a:r>
            <a:endParaRPr lang="en-US" altLang="zh-CN" sz="4000" b="1" dirty="0">
              <a:solidFill>
                <a:schemeClr val="bg2">
                  <a:lumMod val="90000"/>
                </a:schemeClr>
              </a:solidFill>
              <a:ea typeface="微软雅黑" panose="020B0503020204020204" pitchFamily="34" charset="-122"/>
              <a:cs typeface="Times New Roman" panose="02020503050405090304" pitchFamily="18" charset="0"/>
            </a:endParaRPr>
          </a:p>
          <a:p>
            <a:pPr marL="457200" indent="-4572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4000" b="1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503050405090304" pitchFamily="18" charset="0"/>
              </a:rPr>
              <a:t>实验评估</a:t>
            </a:r>
            <a:endParaRPr lang="en-US" altLang="zh-CN" sz="4000" b="1" dirty="0">
              <a:solidFill>
                <a:schemeClr val="bg2">
                  <a:lumMod val="90000"/>
                </a:schemeClr>
              </a:solidFill>
              <a:ea typeface="微软雅黑" panose="020B0503020204020204" pitchFamily="34" charset="-122"/>
              <a:cs typeface="Times New Roman" panose="02020503050405090304" pitchFamily="18" charset="0"/>
            </a:endParaRPr>
          </a:p>
          <a:p>
            <a:pPr marL="457200" indent="-4572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4000" b="1" dirty="0">
                <a:solidFill>
                  <a:schemeClr val="bg2">
                    <a:lumMod val="90000"/>
                  </a:schemeClr>
                </a:solidFill>
                <a:ea typeface="微软雅黑" panose="020B0503020204020204" pitchFamily="34" charset="-122"/>
                <a:cs typeface="Times New Roman" panose="02020503050405090304" pitchFamily="18" charset="0"/>
              </a:rPr>
              <a:t>工作总结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5D30DD3-736A-424F-A43E-C934281B1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CC1993-4A58-5441-BC2A-C02768F05C35}" type="slidenum">
              <a:rPr kumimoji="1" lang="zh-CN" altLang="en-US" smtClean="0"/>
              <a:t>14</a:t>
            </a:fld>
            <a:endParaRPr kumimoji="1"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3928449-51E9-4F0E-976B-494D56F1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实验评估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057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CC1993-4A58-5441-BC2A-C02768F05C35}" type="slidenum">
              <a:rPr kumimoji="1" lang="zh-CN" altLang="en-US" smtClean="0"/>
              <a:t>15</a:t>
            </a:fld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lt"/>
              </a:rPr>
              <a:t>提纲</a:t>
            </a:r>
          </a:p>
        </p:txBody>
      </p:sp>
      <p:sp>
        <p:nvSpPr>
          <p:cNvPr id="5" name="矩形 4"/>
          <p:cNvSpPr/>
          <p:nvPr/>
        </p:nvSpPr>
        <p:spPr>
          <a:xfrm>
            <a:off x="3953229" y="1276006"/>
            <a:ext cx="6630089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4000" b="1" dirty="0">
                <a:solidFill>
                  <a:schemeClr val="bg2">
                    <a:lumMod val="90000"/>
                  </a:schemeClr>
                </a:solidFill>
                <a:ea typeface="微软雅黑" panose="020B0503020204020204" pitchFamily="34" charset="-122"/>
                <a:cs typeface="Times New Roman" panose="02020503050405090304" pitchFamily="18" charset="0"/>
              </a:rPr>
              <a:t>研究背景</a:t>
            </a:r>
            <a:endParaRPr lang="en-US" altLang="zh-CN" sz="4000" b="1" dirty="0">
              <a:solidFill>
                <a:schemeClr val="bg2">
                  <a:lumMod val="90000"/>
                </a:schemeClr>
              </a:solidFill>
              <a:ea typeface="微软雅黑" panose="020B0503020204020204" pitchFamily="34" charset="-122"/>
              <a:cs typeface="Times New Roman" panose="02020503050405090304" pitchFamily="18" charset="0"/>
            </a:endParaRPr>
          </a:p>
          <a:p>
            <a:pPr marL="457200" indent="-4572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4000" b="1" dirty="0">
                <a:solidFill>
                  <a:schemeClr val="bg2">
                    <a:lumMod val="90000"/>
                  </a:schemeClr>
                </a:solidFill>
                <a:ea typeface="微软雅黑" panose="020B0503020204020204" pitchFamily="34" charset="-122"/>
                <a:cs typeface="Times New Roman" panose="02020503050405090304" pitchFamily="18" charset="0"/>
              </a:rPr>
              <a:t>研究问题</a:t>
            </a:r>
          </a:p>
          <a:p>
            <a:pPr marL="457200" indent="-4572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4000" b="1" dirty="0">
                <a:solidFill>
                  <a:schemeClr val="bg2">
                    <a:lumMod val="90000"/>
                  </a:schemeClr>
                </a:solidFill>
                <a:ea typeface="微软雅黑" panose="020B0503020204020204" pitchFamily="34" charset="-122"/>
                <a:cs typeface="Times New Roman" panose="02020503050405090304" pitchFamily="18" charset="0"/>
                <a:sym typeface="+mn-ea"/>
              </a:rPr>
              <a:t>方法设计</a:t>
            </a:r>
          </a:p>
          <a:p>
            <a:pPr marL="457200" indent="-4572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4000" b="1" dirty="0">
                <a:solidFill>
                  <a:schemeClr val="bg2">
                    <a:lumMod val="90000"/>
                  </a:schemeClr>
                </a:solidFill>
                <a:ea typeface="微软雅黑" panose="020B0503020204020204" pitchFamily="34" charset="-122"/>
                <a:cs typeface="Times New Roman" panose="02020503050405090304" pitchFamily="18" charset="0"/>
                <a:sym typeface="+mn-ea"/>
              </a:rPr>
              <a:t>实验评估</a:t>
            </a:r>
            <a:endParaRPr lang="en-US" altLang="zh-CN" sz="4000" b="1" dirty="0">
              <a:solidFill>
                <a:schemeClr val="bg2">
                  <a:lumMod val="90000"/>
                </a:schemeClr>
              </a:solidFill>
              <a:ea typeface="微软雅黑" panose="020B0503020204020204" pitchFamily="34" charset="-122"/>
              <a:cs typeface="Times New Roman" panose="02020503050405090304" pitchFamily="18" charset="0"/>
            </a:endParaRPr>
          </a:p>
          <a:p>
            <a:pPr marL="457200" indent="-4572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4000" b="1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503050405090304" pitchFamily="18" charset="0"/>
              </a:rPr>
              <a:t>工作总结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CC1993-4A58-5441-BC2A-C02768F05C35}" type="slidenum">
              <a:rPr kumimoji="1" lang="zh-CN" altLang="en-US" smtClean="0"/>
              <a:t>16</a:t>
            </a:fld>
            <a:endParaRPr kumimoji="1" lang="zh-CN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5600" y="18511"/>
            <a:ext cx="11836400" cy="909224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工作总结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3855" y="2177292"/>
            <a:ext cx="12192000" cy="15010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464" y="2000474"/>
            <a:ext cx="11326749" cy="1510380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en-US" sz="6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Southeast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7" y="147830"/>
            <a:ext cx="965206" cy="95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910153" y="4405362"/>
            <a:ext cx="8371694" cy="707886"/>
          </a:xfrm>
        </p:spPr>
        <p:txBody>
          <a:bodyPr>
            <a:normAutofit/>
          </a:bodyPr>
          <a:lstStyle/>
          <a:p>
            <a:r>
              <a:rPr 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﻿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10"/>
          <p:cNvSpPr/>
          <p:nvPr/>
        </p:nvSpPr>
        <p:spPr>
          <a:xfrm>
            <a:off x="2385054" y="5001353"/>
            <a:ext cx="7421892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冯敏远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东南大学智慧物联网实验室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CC1993-4A58-5441-BC2A-C02768F05C35}" type="slidenum">
              <a:rPr kumimoji="1" lang="zh-CN" altLang="en-US" smtClean="0"/>
              <a:t>2</a:t>
            </a:fld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lt"/>
              </a:rPr>
              <a:t>提纲</a:t>
            </a:r>
          </a:p>
        </p:txBody>
      </p:sp>
      <p:sp>
        <p:nvSpPr>
          <p:cNvPr id="5" name="矩形 4"/>
          <p:cNvSpPr/>
          <p:nvPr/>
        </p:nvSpPr>
        <p:spPr>
          <a:xfrm>
            <a:off x="3953229" y="1269851"/>
            <a:ext cx="6630089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4000" b="1" dirty="0">
                <a:ea typeface="微软雅黑" panose="020B0503020204020204" pitchFamily="34" charset="-122"/>
                <a:cs typeface="Times New Roman" panose="02020503050405090304" pitchFamily="18" charset="0"/>
              </a:rPr>
              <a:t>研究背景</a:t>
            </a:r>
            <a:endParaRPr lang="en-US" altLang="zh-CN" sz="4000" b="1" dirty="0">
              <a:ea typeface="微软雅黑" panose="020B0503020204020204" pitchFamily="34" charset="-122"/>
              <a:cs typeface="Times New Roman" panose="02020503050405090304" pitchFamily="18" charset="0"/>
            </a:endParaRPr>
          </a:p>
          <a:p>
            <a:pPr marL="457200" indent="-4572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4000" b="1" dirty="0">
                <a:ea typeface="微软雅黑" panose="020B0503020204020204" pitchFamily="34" charset="-122"/>
                <a:cs typeface="Times New Roman" panose="02020503050405090304" pitchFamily="18" charset="0"/>
              </a:rPr>
              <a:t>研究问题</a:t>
            </a:r>
            <a:endParaRPr lang="en-US" altLang="zh-CN" sz="4000" b="1" dirty="0">
              <a:ea typeface="微软雅黑" panose="020B0503020204020204" pitchFamily="34" charset="-122"/>
              <a:cs typeface="Times New Roman" panose="02020503050405090304" pitchFamily="18" charset="0"/>
            </a:endParaRPr>
          </a:p>
          <a:p>
            <a:pPr marL="457200" indent="-4572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4000" b="1" dirty="0">
                <a:ea typeface="微软雅黑" panose="020B0503020204020204" pitchFamily="34" charset="-122"/>
                <a:cs typeface="Times New Roman" panose="02020503050405090304" pitchFamily="18" charset="0"/>
              </a:rPr>
              <a:t>方法设计</a:t>
            </a:r>
            <a:endParaRPr lang="en-US" altLang="zh-CN" sz="4000" b="1" dirty="0">
              <a:ea typeface="微软雅黑" panose="020B0503020204020204" pitchFamily="34" charset="-122"/>
              <a:cs typeface="Times New Roman" panose="02020503050405090304" pitchFamily="18" charset="0"/>
            </a:endParaRPr>
          </a:p>
          <a:p>
            <a:pPr marL="457200" indent="-4572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4000" b="1" dirty="0">
                <a:ea typeface="微软雅黑" panose="020B0503020204020204" pitchFamily="34" charset="-122"/>
                <a:cs typeface="Times New Roman" panose="02020503050405090304" pitchFamily="18" charset="0"/>
              </a:rPr>
              <a:t>实验评估</a:t>
            </a:r>
            <a:endParaRPr lang="en-US" altLang="zh-CN" sz="4000" b="1" dirty="0">
              <a:ea typeface="微软雅黑" panose="020B0503020204020204" pitchFamily="34" charset="-122"/>
              <a:cs typeface="Times New Roman" panose="02020503050405090304" pitchFamily="18" charset="0"/>
            </a:endParaRPr>
          </a:p>
          <a:p>
            <a:pPr marL="457200" indent="-4572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4000" b="1" dirty="0">
                <a:ea typeface="微软雅黑" panose="020B0503020204020204" pitchFamily="34" charset="-122"/>
                <a:cs typeface="Times New Roman" panose="02020503050405090304" pitchFamily="18" charset="0"/>
              </a:rPr>
              <a:t>工作总结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CC1993-4A58-5441-BC2A-C02768F05C35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lt"/>
              </a:rPr>
              <a:t>提纲</a:t>
            </a:r>
          </a:p>
        </p:txBody>
      </p:sp>
      <p:sp>
        <p:nvSpPr>
          <p:cNvPr id="5" name="矩形 4"/>
          <p:cNvSpPr/>
          <p:nvPr/>
        </p:nvSpPr>
        <p:spPr>
          <a:xfrm>
            <a:off x="3953229" y="1276006"/>
            <a:ext cx="6630089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4000" b="1" dirty="0">
                <a:ea typeface="微软雅黑" panose="020B0503020204020204" pitchFamily="34" charset="-122"/>
                <a:cs typeface="Times New Roman" panose="02020503050405090304" pitchFamily="18" charset="0"/>
              </a:rPr>
              <a:t>研究背景</a:t>
            </a:r>
            <a:endParaRPr lang="en-US" altLang="zh-CN" sz="4000" b="1" dirty="0">
              <a:ea typeface="微软雅黑" panose="020B0503020204020204" pitchFamily="34" charset="-122"/>
              <a:cs typeface="Times New Roman" panose="02020503050405090304" pitchFamily="18" charset="0"/>
            </a:endParaRPr>
          </a:p>
          <a:p>
            <a:pPr marL="457200" indent="-4572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4000" b="1" dirty="0">
                <a:solidFill>
                  <a:schemeClr val="bg2">
                    <a:lumMod val="90000"/>
                  </a:schemeClr>
                </a:solidFill>
                <a:ea typeface="微软雅黑" panose="020B0503020204020204" pitchFamily="34" charset="-122"/>
                <a:cs typeface="Times New Roman" panose="02020503050405090304" pitchFamily="18" charset="0"/>
              </a:rPr>
              <a:t>研究问题</a:t>
            </a:r>
            <a:endParaRPr lang="en-US" altLang="zh-CN" sz="4000" b="1" dirty="0">
              <a:solidFill>
                <a:schemeClr val="bg2">
                  <a:lumMod val="90000"/>
                </a:schemeClr>
              </a:solidFill>
              <a:ea typeface="微软雅黑" panose="020B0503020204020204" pitchFamily="34" charset="-122"/>
              <a:cs typeface="Times New Roman" panose="02020503050405090304" pitchFamily="18" charset="0"/>
            </a:endParaRPr>
          </a:p>
          <a:p>
            <a:pPr marL="457200" indent="-4572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4000" b="1" dirty="0">
                <a:solidFill>
                  <a:schemeClr val="bg2">
                    <a:lumMod val="90000"/>
                  </a:schemeClr>
                </a:solidFill>
                <a:ea typeface="微软雅黑" panose="020B0503020204020204" pitchFamily="34" charset="-122"/>
                <a:cs typeface="Times New Roman" panose="02020503050405090304" pitchFamily="18" charset="0"/>
              </a:rPr>
              <a:t>方法设计</a:t>
            </a:r>
            <a:endParaRPr lang="en-US" altLang="zh-CN" sz="4000" b="1" dirty="0">
              <a:solidFill>
                <a:schemeClr val="bg2">
                  <a:lumMod val="90000"/>
                </a:schemeClr>
              </a:solidFill>
              <a:ea typeface="微软雅黑" panose="020B0503020204020204" pitchFamily="34" charset="-122"/>
              <a:cs typeface="Times New Roman" panose="02020503050405090304" pitchFamily="18" charset="0"/>
            </a:endParaRPr>
          </a:p>
          <a:p>
            <a:pPr marL="457200" indent="-4572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4000" b="1" dirty="0">
                <a:solidFill>
                  <a:schemeClr val="bg2">
                    <a:lumMod val="90000"/>
                  </a:schemeClr>
                </a:solidFill>
                <a:ea typeface="微软雅黑" panose="020B0503020204020204" pitchFamily="34" charset="-122"/>
                <a:cs typeface="Times New Roman" panose="02020503050405090304" pitchFamily="18" charset="0"/>
              </a:rPr>
              <a:t>实验评估</a:t>
            </a:r>
            <a:endParaRPr lang="en-US" altLang="zh-CN" sz="4000" b="1" dirty="0">
              <a:solidFill>
                <a:schemeClr val="bg2">
                  <a:lumMod val="90000"/>
                </a:schemeClr>
              </a:solidFill>
              <a:ea typeface="微软雅黑" panose="020B0503020204020204" pitchFamily="34" charset="-122"/>
              <a:cs typeface="Times New Roman" panose="02020503050405090304" pitchFamily="18" charset="0"/>
            </a:endParaRPr>
          </a:p>
          <a:p>
            <a:pPr marL="457200" indent="-4572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4000" b="1" dirty="0">
                <a:solidFill>
                  <a:schemeClr val="bg2">
                    <a:lumMod val="90000"/>
                  </a:schemeClr>
                </a:solidFill>
                <a:ea typeface="微软雅黑" panose="020B0503020204020204" pitchFamily="34" charset="-122"/>
                <a:cs typeface="Times New Roman" panose="02020503050405090304" pitchFamily="18" charset="0"/>
              </a:rPr>
              <a:t>工作总结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CC1993-4A58-5441-BC2A-C02768F05C35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5600" y="18511"/>
            <a:ext cx="11455400" cy="909224"/>
          </a:xfrm>
        </p:spPr>
        <p:txBody>
          <a:bodyPr/>
          <a:lstStyle/>
          <a:p>
            <a:r>
              <a:rPr kumimoji="1" lang="zh-CN" altLang="en-US" b="1" dirty="0">
                <a:latin typeface="+mn-lt"/>
              </a:rPr>
              <a:t>研究背景</a:t>
            </a:r>
          </a:p>
        </p:txBody>
      </p:sp>
      <p:sp>
        <p:nvSpPr>
          <p:cNvPr id="12" name="AutoShape 6" descr="ai chatbot">
            <a:extLst>
              <a:ext uri="{FF2B5EF4-FFF2-40B4-BE49-F238E27FC236}">
                <a16:creationId xmlns:a16="http://schemas.microsoft.com/office/drawing/2014/main" id="{46ECB562-8C02-4A6A-B7AD-71E97391F1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CB3FFE-8F0E-40FA-ACBF-6FCAF65E9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29" y="1617062"/>
            <a:ext cx="5631159" cy="309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96D699C-143D-4FED-9007-B97C478350BD}"/>
              </a:ext>
            </a:extLst>
          </p:cNvPr>
          <p:cNvSpPr txBox="1"/>
          <p:nvPr/>
        </p:nvSpPr>
        <p:spPr>
          <a:xfrm>
            <a:off x="355600" y="1041566"/>
            <a:ext cx="6113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1. </a:t>
            </a:r>
            <a:r>
              <a:rPr lang="zh-CN" altLang="en-US" sz="2400" b="1" dirty="0"/>
              <a:t>帧率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B34F29-445C-4783-BC0F-601F0517B858}"/>
              </a:ext>
            </a:extLst>
          </p:cNvPr>
          <p:cNvSpPr txBox="1"/>
          <p:nvPr/>
        </p:nvSpPr>
        <p:spPr>
          <a:xfrm>
            <a:off x="63671" y="5351810"/>
            <a:ext cx="5866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FPS</a:t>
            </a:r>
            <a:r>
              <a:rPr lang="zh-CN" altLang="en-US" dirty="0"/>
              <a:t>全称：</a:t>
            </a:r>
            <a:r>
              <a:rPr lang="en-US" altLang="zh-CN" dirty="0"/>
              <a:t>frames per second</a:t>
            </a:r>
            <a:r>
              <a:rPr lang="zh-CN" altLang="en-US" dirty="0"/>
              <a:t>，每秒帧数，描述显示器的刷新率或游戏的画面更新频率。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EFEA68A-2965-4E47-9E01-3945D8346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194" y="1617062"/>
            <a:ext cx="4709766" cy="309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510A8DC-2C6F-4962-AE07-E0A0D7BEAB27}"/>
              </a:ext>
            </a:extLst>
          </p:cNvPr>
          <p:cNvSpPr txBox="1"/>
          <p:nvPr/>
        </p:nvSpPr>
        <p:spPr>
          <a:xfrm>
            <a:off x="7340600" y="5351810"/>
            <a:ext cx="374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智能手机上应用程序的帧率</a:t>
            </a:r>
            <a:r>
              <a:rPr lang="en-US" altLang="zh-CN" dirty="0"/>
              <a:t>,</a:t>
            </a:r>
            <a:r>
              <a:rPr lang="zh-CN" altLang="en-US" dirty="0"/>
              <a:t>通常是</a:t>
            </a:r>
            <a:r>
              <a:rPr lang="zh-CN" altLang="en-US" dirty="0">
                <a:solidFill>
                  <a:srgbClr val="FF0000"/>
                </a:solidFill>
              </a:rPr>
              <a:t>服务质量（</a:t>
            </a:r>
            <a:r>
              <a:rPr lang="en-US" altLang="zh-CN" dirty="0">
                <a:solidFill>
                  <a:srgbClr val="FF0000"/>
                </a:solidFill>
              </a:rPr>
              <a:t>QoS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的衡量标准。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5A0B957-88CA-4211-BBD3-A8FD2DE8E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CC1993-4A58-5441-BC2A-C02768F05C35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B052554-FFCC-4676-B0D0-214452A3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lt"/>
              </a:rPr>
              <a:t>研究背景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BBBC70-EC54-4514-9F84-7D1F12EA5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7" y="1471789"/>
            <a:ext cx="2785533" cy="334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7D6F7FC-D311-4514-B3F3-53442F39D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7288" r="15985" b="13912"/>
          <a:stretch/>
        </p:blipFill>
        <p:spPr bwMode="auto">
          <a:xfrm>
            <a:off x="7936110" y="2420757"/>
            <a:ext cx="4120423" cy="240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0AD6201-6E06-4896-A1C3-4CEAF99DE7D5}"/>
              </a:ext>
            </a:extLst>
          </p:cNvPr>
          <p:cNvSpPr txBox="1"/>
          <p:nvPr/>
        </p:nvSpPr>
        <p:spPr>
          <a:xfrm>
            <a:off x="9746271" y="50981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视频播放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E58065-4833-4DA6-9C57-934396FCABEE}"/>
              </a:ext>
            </a:extLst>
          </p:cNvPr>
          <p:cNvSpPr txBox="1"/>
          <p:nvPr/>
        </p:nvSpPr>
        <p:spPr>
          <a:xfrm>
            <a:off x="673669" y="50070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聊天软件</a:t>
            </a:r>
          </a:p>
        </p:txBody>
      </p:sp>
      <p:sp>
        <p:nvSpPr>
          <p:cNvPr id="6" name="AutoShape 12" descr="KMPlayer iOS 播放电影界面">
            <a:extLst>
              <a:ext uri="{FF2B5EF4-FFF2-40B4-BE49-F238E27FC236}">
                <a16:creationId xmlns:a16="http://schemas.microsoft.com/office/drawing/2014/main" id="{5E8A7E82-0A98-45E1-BDF9-5C6B02B604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D5629EE-330D-40BC-926D-CD767E955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051" y="2506839"/>
            <a:ext cx="4258152" cy="231069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F7313CE-4C47-4B93-8078-E8035F5BED39}"/>
              </a:ext>
            </a:extLst>
          </p:cNvPr>
          <p:cNvSpPr txBox="1"/>
          <p:nvPr/>
        </p:nvSpPr>
        <p:spPr>
          <a:xfrm>
            <a:off x="4835604" y="50662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视频播放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06275D-D2AB-4C26-B029-96E66FAD4F45}"/>
              </a:ext>
            </a:extLst>
          </p:cNvPr>
          <p:cNvSpPr txBox="1"/>
          <p:nvPr/>
        </p:nvSpPr>
        <p:spPr>
          <a:xfrm>
            <a:off x="846667" y="57404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10FPS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953518B-6085-4EB4-B97F-BA089ACB1B60}"/>
              </a:ext>
            </a:extLst>
          </p:cNvPr>
          <p:cNvSpPr txBox="1"/>
          <p:nvPr/>
        </p:nvSpPr>
        <p:spPr>
          <a:xfrm>
            <a:off x="4835604" y="57404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24FPS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2986CC-2582-4C53-8840-7C79ED44FA85}"/>
              </a:ext>
            </a:extLst>
          </p:cNvPr>
          <p:cNvSpPr txBox="1"/>
          <p:nvPr/>
        </p:nvSpPr>
        <p:spPr>
          <a:xfrm>
            <a:off x="9582924" y="566966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60 </a:t>
            </a:r>
            <a:r>
              <a:rPr lang="zh-CN" altLang="en-US" dirty="0">
                <a:solidFill>
                  <a:srgbClr val="0070C0"/>
                </a:solidFill>
              </a:rPr>
              <a:t>或</a:t>
            </a:r>
            <a:r>
              <a:rPr lang="en-US" altLang="zh-CN" dirty="0">
                <a:solidFill>
                  <a:srgbClr val="0070C0"/>
                </a:solidFill>
              </a:rPr>
              <a:t>120FPS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58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5A0B957-88CA-4211-BBD3-A8FD2DE8E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CC1993-4A58-5441-BC2A-C02768F05C35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B052554-FFCC-4676-B0D0-214452A3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lt"/>
              </a:rPr>
              <a:t>研究背景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F71C4C-D0D9-47E7-B87A-C3AC33FAE3E3}"/>
              </a:ext>
            </a:extLst>
          </p:cNvPr>
          <p:cNvSpPr txBox="1"/>
          <p:nvPr/>
        </p:nvSpPr>
        <p:spPr>
          <a:xfrm>
            <a:off x="558799" y="1261533"/>
            <a:ext cx="4198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2  ARM——</a:t>
            </a:r>
            <a:r>
              <a:rPr lang="en-US" altLang="zh-CN" sz="2400" b="1" dirty="0" err="1"/>
              <a:t>Big.LITTLE</a:t>
            </a:r>
            <a:r>
              <a:rPr lang="zh-CN" altLang="en-US" sz="2400" b="1" dirty="0"/>
              <a:t>架构</a:t>
            </a:r>
          </a:p>
          <a:p>
            <a:endParaRPr lang="zh-CN" altLang="en-US" sz="2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FD6EEC-B15B-4B6E-9CC0-DC349E592C0C}"/>
              </a:ext>
            </a:extLst>
          </p:cNvPr>
          <p:cNvSpPr txBox="1"/>
          <p:nvPr/>
        </p:nvSpPr>
        <p:spPr>
          <a:xfrm>
            <a:off x="558799" y="1938440"/>
            <a:ext cx="1141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ARM</a:t>
            </a:r>
            <a:r>
              <a:rPr lang="zh-CN" altLang="en-US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处理器的设计目标是</a:t>
            </a:r>
            <a:r>
              <a:rPr lang="zh-CN" altLang="en-US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低成本、高性能、低耗电</a:t>
            </a:r>
            <a:r>
              <a:rPr lang="zh-CN" altLang="en-US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，现在手机芯片包括苹果、华为、高通，都是基于</a:t>
            </a:r>
            <a:r>
              <a:rPr lang="en-US" altLang="zh-CN" i="0" dirty="0">
                <a:solidFill>
                  <a:srgbClr val="040C28"/>
                </a:solidFill>
                <a:effectLst/>
                <a:latin typeface="Arial" panose="020B0604020202020204" pitchFamily="34" charset="0"/>
              </a:rPr>
              <a:t>ARM</a:t>
            </a:r>
            <a:r>
              <a:rPr lang="zh-CN" altLang="en-US" i="0" dirty="0">
                <a:solidFill>
                  <a:srgbClr val="040C28"/>
                </a:solidFill>
                <a:effectLst/>
                <a:latin typeface="Arial" panose="020B0604020202020204" pitchFamily="34" charset="0"/>
              </a:rPr>
              <a:t>架构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6F4C5F21-8827-4C1B-944F-E61ED73F1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705" y="4413447"/>
            <a:ext cx="9261324" cy="19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79291C5-A2E3-4D5B-BECD-6503BBE671A5}"/>
              </a:ext>
            </a:extLst>
          </p:cNvPr>
          <p:cNvSpPr txBox="1"/>
          <p:nvPr/>
        </p:nvSpPr>
        <p:spPr>
          <a:xfrm>
            <a:off x="558799" y="2512179"/>
            <a:ext cx="6737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 </a:t>
            </a:r>
            <a:r>
              <a:rPr lang="en-US" altLang="zh-CN" b="1" dirty="0" err="1"/>
              <a:t>big.LITTLE</a:t>
            </a:r>
            <a:r>
              <a:rPr lang="en-US" altLang="zh-CN" dirty="0"/>
              <a:t> </a:t>
            </a:r>
            <a:r>
              <a:rPr lang="zh-CN" altLang="en-US" dirty="0"/>
              <a:t>架构中，</a:t>
            </a:r>
            <a:r>
              <a:rPr lang="en-US" altLang="zh-CN" dirty="0"/>
              <a:t>ARM</a:t>
            </a:r>
            <a:r>
              <a:rPr lang="zh-CN" altLang="en-US" dirty="0"/>
              <a:t>处理器将不同的</a:t>
            </a:r>
            <a:r>
              <a:rPr lang="en-US" altLang="zh-CN" dirty="0"/>
              <a:t>CPU</a:t>
            </a:r>
            <a:r>
              <a:rPr lang="zh-CN" altLang="en-US" dirty="0"/>
              <a:t>核心分为两类</a:t>
            </a:r>
            <a:r>
              <a:rPr lang="en-US" altLang="zh-CN" dirty="0"/>
              <a:t>:</a:t>
            </a:r>
          </a:p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6097291-5DBF-4AA3-934F-76AA40606A79}"/>
              </a:ext>
            </a:extLst>
          </p:cNvPr>
          <p:cNvSpPr txBox="1"/>
          <p:nvPr/>
        </p:nvSpPr>
        <p:spPr>
          <a:xfrm>
            <a:off x="872065" y="3072901"/>
            <a:ext cx="112522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big核心</a:t>
            </a:r>
            <a:r>
              <a:rPr lang="en-US" altLang="zh-CN" dirty="0"/>
              <a:t>:        </a:t>
            </a:r>
            <a:r>
              <a:rPr lang="zh-CN" altLang="en-US" dirty="0"/>
              <a:t>性能较强，适用于需要高计算能力的任务，如视频处理、高端游戏或复杂计算。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LITTLE核心：最大化能效，适用于处理低功耗的任务，如背景任务、浏览网页或简单的应用程序。</a:t>
            </a:r>
          </a:p>
        </p:txBody>
      </p:sp>
    </p:spTree>
    <p:extLst>
      <p:ext uri="{BB962C8B-B14F-4D97-AF65-F5344CB8AC3E}">
        <p14:creationId xmlns:p14="http://schemas.microsoft.com/office/powerpoint/2010/main" val="282041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5A0B957-88CA-4211-BBD3-A8FD2DE8E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CC1993-4A58-5441-BC2A-C02768F05C35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B052554-FFCC-4676-B0D0-214452A3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lt"/>
              </a:rPr>
              <a:t>研究背景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ED4042-1AD8-4088-82B2-812F7CD171E4}"/>
              </a:ext>
            </a:extLst>
          </p:cNvPr>
          <p:cNvSpPr txBox="1"/>
          <p:nvPr/>
        </p:nvSpPr>
        <p:spPr>
          <a:xfrm>
            <a:off x="558799" y="1261533"/>
            <a:ext cx="3869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3.1  </a:t>
            </a:r>
            <a:r>
              <a:rPr lang="zh-CN" altLang="en-US" sz="2400" b="1" dirty="0"/>
              <a:t>调度（</a:t>
            </a:r>
            <a:r>
              <a:rPr lang="en-US" altLang="zh-CN" sz="2400" b="1" dirty="0"/>
              <a:t>Scheduling </a:t>
            </a:r>
            <a:r>
              <a:rPr lang="zh-CN" altLang="en-US" sz="2400" b="1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3C6C37-9586-49EE-8C59-B35BAD2715B9}"/>
              </a:ext>
            </a:extLst>
          </p:cNvPr>
          <p:cNvSpPr txBox="1"/>
          <p:nvPr/>
        </p:nvSpPr>
        <p:spPr>
          <a:xfrm>
            <a:off x="7196666" y="1253066"/>
            <a:ext cx="3772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3.2  </a:t>
            </a:r>
            <a:r>
              <a:rPr lang="zh-CN" altLang="en-US" sz="2400" b="1" dirty="0"/>
              <a:t>调整（</a:t>
            </a:r>
            <a:r>
              <a:rPr lang="en-US" altLang="zh-CN" sz="2400" b="1" dirty="0"/>
              <a:t>Governing </a:t>
            </a:r>
            <a:r>
              <a:rPr lang="zh-CN" altLang="en-US" sz="2400" b="1" dirty="0"/>
              <a:t>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4C7F18-CDE8-42A0-824C-F1FF57DB9A15}"/>
              </a:ext>
            </a:extLst>
          </p:cNvPr>
          <p:cNvSpPr/>
          <p:nvPr/>
        </p:nvSpPr>
        <p:spPr>
          <a:xfrm>
            <a:off x="1311462" y="2109830"/>
            <a:ext cx="416442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线程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6C61D0-B7B4-4DEB-91CA-8B576AACDB09}"/>
              </a:ext>
            </a:extLst>
          </p:cNvPr>
          <p:cNvSpPr/>
          <p:nvPr/>
        </p:nvSpPr>
        <p:spPr>
          <a:xfrm>
            <a:off x="1313036" y="3269763"/>
            <a:ext cx="416442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线程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5340F5-DF3D-482E-BBAE-98B418D20915}"/>
              </a:ext>
            </a:extLst>
          </p:cNvPr>
          <p:cNvSpPr/>
          <p:nvPr/>
        </p:nvSpPr>
        <p:spPr>
          <a:xfrm>
            <a:off x="1311462" y="4429696"/>
            <a:ext cx="416442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线程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8C50AFF-D9B4-4351-B270-00EBEDAC3034}"/>
              </a:ext>
            </a:extLst>
          </p:cNvPr>
          <p:cNvCxnSpPr/>
          <p:nvPr/>
        </p:nvCxnSpPr>
        <p:spPr>
          <a:xfrm>
            <a:off x="1761770" y="2346896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5CE7850-5E7E-4C2E-929F-915AD0D2BE1A}"/>
              </a:ext>
            </a:extLst>
          </p:cNvPr>
          <p:cNvCxnSpPr>
            <a:cxnSpLocks/>
          </p:cNvCxnSpPr>
          <p:nvPr/>
        </p:nvCxnSpPr>
        <p:spPr>
          <a:xfrm>
            <a:off x="1822612" y="3726963"/>
            <a:ext cx="821267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362EA16-0320-4924-80FE-44193C13F2E2}"/>
              </a:ext>
            </a:extLst>
          </p:cNvPr>
          <p:cNvCxnSpPr>
            <a:cxnSpLocks/>
          </p:cNvCxnSpPr>
          <p:nvPr/>
        </p:nvCxnSpPr>
        <p:spPr>
          <a:xfrm flipV="1">
            <a:off x="1822612" y="4048696"/>
            <a:ext cx="853558" cy="83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959038C7-8912-40B9-B968-502FEAAC9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201" y="1753133"/>
            <a:ext cx="2957255" cy="210192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1227752-47FD-4DDA-A848-1680F54F4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131" y="3925113"/>
            <a:ext cx="2743200" cy="243631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FF32224-D81B-42AF-A3C2-9EFED689F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269" y="2534793"/>
            <a:ext cx="1390650" cy="11430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F40A775-C53C-4E3E-99DD-17A3B0B8B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269" y="3710029"/>
            <a:ext cx="1209675" cy="94297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C2E1A13-EE8B-47AD-958C-47CE19F21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819" y="2565753"/>
            <a:ext cx="1390650" cy="11430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131CA07-9190-49BC-865D-F0C610ABA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306" y="3667067"/>
            <a:ext cx="12096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3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5A0B957-88CA-4211-BBD3-A8FD2DE8E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CC1993-4A58-5441-BC2A-C02768F05C35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B052554-FFCC-4676-B0D0-214452A3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lt"/>
              </a:rPr>
              <a:t>研究背景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377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CC1993-4A58-5441-BC2A-C02768F05C35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lt"/>
              </a:rPr>
              <a:t>提纲</a:t>
            </a:r>
          </a:p>
        </p:txBody>
      </p:sp>
      <p:sp>
        <p:nvSpPr>
          <p:cNvPr id="5" name="矩形 4"/>
          <p:cNvSpPr/>
          <p:nvPr/>
        </p:nvSpPr>
        <p:spPr>
          <a:xfrm>
            <a:off x="3953229" y="1276006"/>
            <a:ext cx="6630089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4000" b="1" dirty="0">
                <a:solidFill>
                  <a:schemeClr val="bg2">
                    <a:lumMod val="90000"/>
                  </a:schemeClr>
                </a:solidFill>
                <a:ea typeface="微软雅黑" panose="020B0503020204020204" pitchFamily="34" charset="-122"/>
                <a:cs typeface="Times New Roman" panose="02020503050405090304" pitchFamily="18" charset="0"/>
              </a:rPr>
              <a:t>研究背景</a:t>
            </a:r>
            <a:endParaRPr lang="en-US" altLang="zh-CN" sz="4000" b="1" dirty="0">
              <a:solidFill>
                <a:schemeClr val="bg2">
                  <a:lumMod val="90000"/>
                </a:schemeClr>
              </a:solidFill>
              <a:ea typeface="微软雅黑" panose="020B0503020204020204" pitchFamily="34" charset="-122"/>
              <a:cs typeface="Times New Roman" panose="02020503050405090304" pitchFamily="18" charset="0"/>
            </a:endParaRPr>
          </a:p>
          <a:p>
            <a:pPr marL="457200" indent="-4572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4000" b="1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503050405090304" pitchFamily="18" charset="0"/>
              </a:rPr>
              <a:t>研究问题</a:t>
            </a:r>
            <a:endParaRPr lang="en-US" altLang="zh-CN" sz="4000" b="1" dirty="0">
              <a:solidFill>
                <a:schemeClr val="tx1"/>
              </a:solidFill>
              <a:ea typeface="微软雅黑" panose="020B0503020204020204" pitchFamily="34" charset="-122"/>
              <a:cs typeface="Times New Roman" panose="02020503050405090304" pitchFamily="18" charset="0"/>
            </a:endParaRPr>
          </a:p>
          <a:p>
            <a:pPr marL="457200" indent="-4572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4000" b="1" dirty="0">
                <a:solidFill>
                  <a:schemeClr val="bg2">
                    <a:lumMod val="90000"/>
                  </a:schemeClr>
                </a:solidFill>
                <a:ea typeface="微软雅黑" panose="020B0503020204020204" pitchFamily="34" charset="-122"/>
                <a:cs typeface="Times New Roman" panose="02020503050405090304" pitchFamily="18" charset="0"/>
              </a:rPr>
              <a:t>方法设计</a:t>
            </a:r>
            <a:endParaRPr lang="en-US" altLang="zh-CN" sz="4000" b="1" dirty="0">
              <a:solidFill>
                <a:schemeClr val="bg2">
                  <a:lumMod val="90000"/>
                </a:schemeClr>
              </a:solidFill>
              <a:ea typeface="微软雅黑" panose="020B0503020204020204" pitchFamily="34" charset="-122"/>
              <a:cs typeface="Times New Roman" panose="02020503050405090304" pitchFamily="18" charset="0"/>
            </a:endParaRPr>
          </a:p>
          <a:p>
            <a:pPr marL="457200" indent="-4572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4000" b="1" dirty="0">
                <a:solidFill>
                  <a:schemeClr val="bg2">
                    <a:lumMod val="90000"/>
                  </a:schemeClr>
                </a:solidFill>
                <a:ea typeface="微软雅黑" panose="020B0503020204020204" pitchFamily="34" charset="-122"/>
                <a:cs typeface="Times New Roman" panose="02020503050405090304" pitchFamily="18" charset="0"/>
              </a:rPr>
              <a:t>实验评估</a:t>
            </a:r>
            <a:endParaRPr lang="en-US" altLang="zh-CN" sz="4000" b="1" dirty="0">
              <a:solidFill>
                <a:schemeClr val="bg2">
                  <a:lumMod val="90000"/>
                </a:schemeClr>
              </a:solidFill>
              <a:ea typeface="微软雅黑" panose="020B0503020204020204" pitchFamily="34" charset="-122"/>
              <a:cs typeface="Times New Roman" panose="02020503050405090304" pitchFamily="18" charset="0"/>
            </a:endParaRPr>
          </a:p>
          <a:p>
            <a:pPr marL="457200" indent="-4572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4000" b="1" dirty="0">
                <a:solidFill>
                  <a:schemeClr val="bg2">
                    <a:lumMod val="90000"/>
                  </a:schemeClr>
                </a:solidFill>
                <a:ea typeface="微软雅黑" panose="020B0503020204020204" pitchFamily="34" charset="-122"/>
                <a:cs typeface="Times New Roman" panose="02020503050405090304" pitchFamily="18" charset="0"/>
              </a:rPr>
              <a:t>工作总结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UwMmFlMjlkYzUyNmQzZjA3MTdkMjY2MDc3NjVjZDQ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4590</TotalTime>
  <Words>695</Words>
  <Application>Microsoft Office PowerPoint</Application>
  <PresentationFormat>宽屏</PresentationFormat>
  <Paragraphs>116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MonospacedNumber</vt:lpstr>
      <vt:lpstr>等线</vt:lpstr>
      <vt:lpstr>微软雅黑</vt:lpstr>
      <vt:lpstr>Arial</vt:lpstr>
      <vt:lpstr>Calibri</vt:lpstr>
      <vt:lpstr>Office Theme</vt:lpstr>
      <vt:lpstr>QoS-Aware Power Management via Scheduling and Governing Co-Optimization on Mobile Devices</vt:lpstr>
      <vt:lpstr>提纲</vt:lpstr>
      <vt:lpstr>提纲</vt:lpstr>
      <vt:lpstr>研究背景</vt:lpstr>
      <vt:lpstr>研究背景</vt:lpstr>
      <vt:lpstr>研究背景</vt:lpstr>
      <vt:lpstr>研究背景</vt:lpstr>
      <vt:lpstr>研究背景</vt:lpstr>
      <vt:lpstr>提纲</vt:lpstr>
      <vt:lpstr>研究问题</vt:lpstr>
      <vt:lpstr>提纲</vt:lpstr>
      <vt:lpstr>方法设计</vt:lpstr>
      <vt:lpstr>提纲</vt:lpstr>
      <vt:lpstr>实验评估</vt:lpstr>
      <vt:lpstr>提纲</vt:lpstr>
      <vt:lpstr>工作总结</vt:lpstr>
      <vt:lpstr>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City-Wide Crowdsourcing Delivery System with Reinforcement Learning</dc:title>
  <dc:creator>Ding Yi</dc:creator>
  <cp:lastModifiedBy>fmy</cp:lastModifiedBy>
  <cp:revision>1708</cp:revision>
  <cp:lastPrinted>2024-10-25T04:39:34Z</cp:lastPrinted>
  <dcterms:created xsi:type="dcterms:W3CDTF">2024-10-25T04:39:34Z</dcterms:created>
  <dcterms:modified xsi:type="dcterms:W3CDTF">2025-03-20T13:19:31Z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11744A7E6F63018E68853966FA2DF914_43</vt:lpwstr>
  </property>
  <property fmtid="{D5CDD505-2E9C-101B-9397-08002B2CF9AE}" pid="3" name="KSOProductBuildVer">
    <vt:lpwstr>2052-6.6.1.8808</vt:lpwstr>
  </property>
</Properties>
</file>