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2" r:id="rId4"/>
    <p:sldId id="256" r:id="rId5"/>
    <p:sldId id="257" r:id="rId6"/>
    <p:sldId id="263" r:id="rId7"/>
    <p:sldId id="259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106"/>
    <a:srgbClr val="000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8478" autoAdjust="0"/>
  </p:normalViewPr>
  <p:slideViewPr>
    <p:cSldViewPr snapToGrid="0">
      <p:cViewPr varScale="1">
        <p:scale>
          <a:sx n="88" d="100"/>
          <a:sy n="88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4D94-E129-4AB3-8010-981AD3E0D79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8CCA-3916-44C0-89FF-585AC90EE0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调度周期、最小时间片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CPU </a:t>
            </a:r>
            <a:r>
              <a:rPr lang="zh-CN" altLang="en-US" dirty="0"/>
              <a:t>利用率超过此阈值时，触发提升频率</a:t>
            </a:r>
            <a:endParaRPr lang="en-US" altLang="zh-CN" dirty="0"/>
          </a:p>
          <a:p>
            <a:r>
              <a:rPr lang="zh-CN" altLang="en-US" dirty="0"/>
              <a:t>利用率降至 </a:t>
            </a:r>
            <a:r>
              <a:rPr lang="en-US" altLang="zh-CN" dirty="0"/>
              <a:t>(</a:t>
            </a:r>
            <a:r>
              <a:rPr lang="en-US" altLang="zh-CN" dirty="0" err="1"/>
              <a:t>up_threshold</a:t>
            </a:r>
            <a:r>
              <a:rPr lang="en-US" altLang="zh-CN" dirty="0"/>
              <a:t> – </a:t>
            </a:r>
            <a:r>
              <a:rPr lang="en-US" altLang="zh-CN" dirty="0" err="1"/>
              <a:t>down_differential</a:t>
            </a:r>
            <a:r>
              <a:rPr lang="en-US" altLang="zh-CN" dirty="0"/>
              <a:t>) </a:t>
            </a:r>
            <a:r>
              <a:rPr lang="zh-CN" altLang="en-US" dirty="0"/>
              <a:t>时降频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8CCA-3916-44C0-89FF-585AC90EE0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3F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85714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5600" y="1164773"/>
            <a:ext cx="11455400" cy="5092312"/>
          </a:xfrm>
          <a:prstGeom prst="rect">
            <a:avLst/>
          </a:prstGeom>
        </p:spPr>
        <p:txBody>
          <a:bodyPr/>
          <a:lstStyle>
            <a:lvl1pPr>
              <a:defRPr sz="26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  <a:lvl2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2pPr>
            <a:lvl3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3pPr>
            <a:lvl4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4pPr>
            <a:lvl5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57373" b="20356"/>
          <a:stretch>
            <a:fillRect/>
          </a:stretch>
        </p:blipFill>
        <p:spPr>
          <a:xfrm>
            <a:off x="9255451" y="17959"/>
            <a:ext cx="2911149" cy="799648"/>
          </a:xfrm>
          <a:prstGeom prst="rect">
            <a:avLst/>
          </a:prstGeom>
        </p:spPr>
      </p:pic>
      <p:cxnSp>
        <p:nvCxnSpPr>
          <p:cNvPr id="4" name="直线连接符 3"/>
          <p:cNvCxnSpPr/>
          <p:nvPr userDrawn="1"/>
        </p:nvCxnSpPr>
        <p:spPr>
          <a:xfrm>
            <a:off x="0" y="6487620"/>
            <a:ext cx="12192000" cy="4703"/>
          </a:xfrm>
          <a:prstGeom prst="line">
            <a:avLst/>
          </a:prstGeom>
          <a:ln w="1905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0E7-8062-4C81-A520-D3E0C0B70FF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2025/5/8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3ED4-99B1-C272-6EF5-28929D02A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5.8 </a:t>
            </a:r>
            <a:r>
              <a:rPr lang="zh-CN" altLang="en-US" b="1" dirty="0"/>
              <a:t>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7B4726-F32B-A07D-A81C-F407FA361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汇报人：冯敏远</a:t>
            </a:r>
          </a:p>
        </p:txBody>
      </p:sp>
    </p:spTree>
    <p:extLst>
      <p:ext uri="{BB962C8B-B14F-4D97-AF65-F5344CB8AC3E}">
        <p14:creationId xmlns:p14="http://schemas.microsoft.com/office/powerpoint/2010/main" val="39549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2C403E-75EE-404F-A24B-9693DB85B9FF}"/>
              </a:ext>
            </a:extLst>
          </p:cNvPr>
          <p:cNvSpPr txBox="1"/>
          <p:nvPr/>
        </p:nvSpPr>
        <p:spPr>
          <a:xfrm>
            <a:off x="2367641" y="435429"/>
            <a:ext cx="730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 ASPLOS'23-Towards a Machine Learning-Assisted Kernel with Lake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0741CC-7ACE-45BD-9340-3557B273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72" y="1090613"/>
            <a:ext cx="6599455" cy="33834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DCCE0E-DA61-43A3-BF4A-CF34DD351FAB}"/>
              </a:ext>
            </a:extLst>
          </p:cNvPr>
          <p:cNvSpPr txBox="1"/>
          <p:nvPr/>
        </p:nvSpPr>
        <p:spPr>
          <a:xfrm>
            <a:off x="1687552" y="4790659"/>
            <a:ext cx="1025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</a:t>
            </a:r>
            <a:r>
              <a:rPr lang="zh-CN" altLang="en-US" b="1" dirty="0">
                <a:solidFill>
                  <a:schemeClr val="accent1"/>
                </a:solidFill>
              </a:rPr>
              <a:t>现代操作系统依赖手工调优的启发式算法管理复杂的权衡空间，通过</a:t>
            </a:r>
            <a:r>
              <a:rPr lang="en-US" altLang="zh-CN" b="1" dirty="0">
                <a:solidFill>
                  <a:schemeClr val="accent1"/>
                </a:solidFill>
              </a:rPr>
              <a:t>ML</a:t>
            </a:r>
            <a:r>
              <a:rPr lang="zh-CN" altLang="en-US" b="1" dirty="0">
                <a:solidFill>
                  <a:schemeClr val="accent1"/>
                </a:solidFill>
              </a:rPr>
              <a:t>能够学习更优策略</a:t>
            </a:r>
            <a:endParaRPr lang="en-US" altLang="zh-CN" b="1" dirty="0">
              <a:solidFill>
                <a:schemeClr val="accent1"/>
              </a:solidFill>
            </a:endParaRP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2.</a:t>
            </a:r>
            <a:r>
              <a:rPr lang="zh-CN" altLang="en-US" b="1" dirty="0">
                <a:solidFill>
                  <a:schemeClr val="accent1"/>
                </a:solidFill>
              </a:rPr>
              <a:t>传统操作系统内核无法调用 </a:t>
            </a:r>
            <a:r>
              <a:rPr lang="en-US" altLang="zh-CN" b="1" dirty="0">
                <a:solidFill>
                  <a:schemeClr val="accent1"/>
                </a:solidFill>
              </a:rPr>
              <a:t>GPU </a:t>
            </a:r>
            <a:r>
              <a:rPr lang="zh-CN" altLang="en-US" b="1" dirty="0">
                <a:solidFill>
                  <a:schemeClr val="accent1"/>
                </a:solidFill>
              </a:rPr>
              <a:t>进行 </a:t>
            </a:r>
            <a:r>
              <a:rPr lang="en-US" altLang="zh-CN" b="1" dirty="0">
                <a:solidFill>
                  <a:schemeClr val="accent1"/>
                </a:solidFill>
              </a:rPr>
              <a:t>ML </a:t>
            </a:r>
            <a:r>
              <a:rPr lang="zh-CN" altLang="en-US" b="1" dirty="0">
                <a:solidFill>
                  <a:schemeClr val="accent1"/>
                </a:solidFill>
              </a:rPr>
              <a:t>推理，导致只能在用户态或 </a:t>
            </a:r>
            <a:r>
              <a:rPr lang="en-US" altLang="zh-CN" b="1" dirty="0">
                <a:solidFill>
                  <a:schemeClr val="accent1"/>
                </a:solidFill>
              </a:rPr>
              <a:t>CPU </a:t>
            </a:r>
            <a:r>
              <a:rPr lang="zh-CN" altLang="en-US" b="1" dirty="0">
                <a:solidFill>
                  <a:schemeClr val="accent1"/>
                </a:solidFill>
              </a:rPr>
              <a:t>上执行，性能受限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0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C6DD-348C-497F-94BF-07CD8552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741" y="2509610"/>
            <a:ext cx="4169229" cy="1325563"/>
          </a:xfrm>
        </p:spPr>
        <p:txBody>
          <a:bodyPr/>
          <a:lstStyle/>
          <a:p>
            <a:r>
              <a:rPr lang="zh-CN" altLang="en-US" b="1" dirty="0"/>
              <a:t>（一）背景介绍</a:t>
            </a:r>
          </a:p>
        </p:txBody>
      </p:sp>
    </p:spTree>
    <p:extLst>
      <p:ext uri="{BB962C8B-B14F-4D97-AF65-F5344CB8AC3E}">
        <p14:creationId xmlns:p14="http://schemas.microsoft.com/office/powerpoint/2010/main" val="13776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96E0A9-234B-4C8C-9320-8362AF92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" y="360601"/>
            <a:ext cx="1213779" cy="23151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EB707F-4321-4589-B1E5-79583F57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398" y="361658"/>
            <a:ext cx="1145541" cy="1094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F60AB1-0C3D-4C1B-9A45-89F4BB47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280" y="360601"/>
            <a:ext cx="976532" cy="10996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D4E3D5-59AA-4451-8A96-6FEE3F674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4352" y="1669666"/>
            <a:ext cx="1145541" cy="10996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F7420A-623F-407B-941B-FC03A9E6D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897" y="1596512"/>
            <a:ext cx="1251405" cy="1172814"/>
          </a:xfrm>
          <a:prstGeom prst="rect">
            <a:avLst/>
          </a:prstGeom>
        </p:spPr>
      </p:pic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F480A8B-1151-4ACE-8F80-5B5D5659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895" y="2851076"/>
            <a:ext cx="1422545" cy="14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Q浏览器2025官方下载-QQ浏览器app 最新版本免费使用-应用宝正版安全下载">
            <a:extLst>
              <a:ext uri="{FF2B5EF4-FFF2-40B4-BE49-F238E27FC236}">
                <a16:creationId xmlns:a16="http://schemas.microsoft.com/office/drawing/2014/main" id="{E03F89F0-093A-4A28-9D73-6AB5C0FE9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10992" r="5779" b="4674"/>
          <a:stretch/>
        </p:blipFill>
        <p:spPr bwMode="auto">
          <a:xfrm>
            <a:off x="10466897" y="2977858"/>
            <a:ext cx="1218822" cy="11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46614F-AE57-46A4-9A5A-C3094BA8C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3166" y="4355371"/>
            <a:ext cx="1068587" cy="10254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AA8231-3F1F-463C-A5C8-93435B176D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92181" y="4355371"/>
            <a:ext cx="1293597" cy="1025412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9A43E836-C139-48CF-8844-885C8D1D5491}"/>
              </a:ext>
            </a:extLst>
          </p:cNvPr>
          <p:cNvSpPr/>
          <p:nvPr/>
        </p:nvSpPr>
        <p:spPr>
          <a:xfrm>
            <a:off x="3023332" y="4970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2A8086-C596-4157-BA2A-FCD40D1BEDA2}"/>
              </a:ext>
            </a:extLst>
          </p:cNvPr>
          <p:cNvSpPr txBox="1"/>
          <p:nvPr/>
        </p:nvSpPr>
        <p:spPr>
          <a:xfrm>
            <a:off x="9402452" y="573890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不同的</a:t>
            </a:r>
            <a:r>
              <a:rPr lang="en-US" altLang="zh-CN" sz="2400" b="1" dirty="0">
                <a:solidFill>
                  <a:schemeClr val="accent1"/>
                </a:solidFill>
              </a:rPr>
              <a:t>APP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0F460F-57D8-4941-8669-9C77539B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48" y="3459986"/>
            <a:ext cx="1249684" cy="2630287"/>
          </a:xfrm>
          <a:prstGeom prst="rect">
            <a:avLst/>
          </a:prstGeom>
        </p:spPr>
      </p:pic>
      <p:pic>
        <p:nvPicPr>
          <p:cNvPr id="8" name="Picture 4" descr="小米香港Xiaomi Hong Kong">
            <a:extLst>
              <a:ext uri="{FF2B5EF4-FFF2-40B4-BE49-F238E27FC236}">
                <a16:creationId xmlns:a16="http://schemas.microsoft.com/office/drawing/2014/main" id="{D754CB4E-893B-41A4-BC60-38587B28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83" y="3590386"/>
            <a:ext cx="1076698" cy="10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華為- 維基百科，自由的百科全書">
            <a:extLst>
              <a:ext uri="{FF2B5EF4-FFF2-40B4-BE49-F238E27FC236}">
                <a16:creationId xmlns:a16="http://schemas.microsoft.com/office/drawing/2014/main" id="{754FB623-66F6-4BDD-9987-F264E791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88" y="3739962"/>
            <a:ext cx="825734" cy="8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榮耀香港HONOR Hong Kong">
            <a:extLst>
              <a:ext uri="{FF2B5EF4-FFF2-40B4-BE49-F238E27FC236}">
                <a16:creationId xmlns:a16="http://schemas.microsoft.com/office/drawing/2014/main" id="{83FD12CC-BF14-4D70-A3FE-E36DD1DB0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33226"/>
          <a:stretch/>
        </p:blipFill>
        <p:spPr bwMode="auto">
          <a:xfrm>
            <a:off x="5808095" y="4905529"/>
            <a:ext cx="1697674" cy="6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PO">
            <a:extLst>
              <a:ext uri="{FF2B5EF4-FFF2-40B4-BE49-F238E27FC236}">
                <a16:creationId xmlns:a16="http://schemas.microsoft.com/office/drawing/2014/main" id="{673042AC-0F9D-417F-AC50-10E3A88F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43" y="4923707"/>
            <a:ext cx="735024" cy="7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全球最大智能手机制造商：三星电子Samsung Electronics Co., Ltd.(SMSN) | 美股之家">
            <a:extLst>
              <a:ext uri="{FF2B5EF4-FFF2-40B4-BE49-F238E27FC236}">
                <a16:creationId xmlns:a16="http://schemas.microsoft.com/office/drawing/2014/main" id="{2126EB40-6CB7-44B0-8B08-429EC4F2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8" y="6002492"/>
            <a:ext cx="1080314" cy="8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43006A-12CB-049B-87A5-4CE939A50F08}"/>
              </a:ext>
            </a:extLst>
          </p:cNvPr>
          <p:cNvSpPr txBox="1"/>
          <p:nvPr/>
        </p:nvSpPr>
        <p:spPr>
          <a:xfrm>
            <a:off x="1676139" y="119640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2E309E-7060-DA5E-2229-A6926B345110}"/>
              </a:ext>
            </a:extLst>
          </p:cNvPr>
          <p:cNvSpPr txBox="1"/>
          <p:nvPr/>
        </p:nvSpPr>
        <p:spPr>
          <a:xfrm>
            <a:off x="1502770" y="4980673"/>
            <a:ext cx="123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F125DDD-3FC2-F365-EEB6-C70C9644DDE8}"/>
              </a:ext>
            </a:extLst>
          </p:cNvPr>
          <p:cNvSpPr/>
          <p:nvPr/>
        </p:nvSpPr>
        <p:spPr>
          <a:xfrm>
            <a:off x="2945825" y="11850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Apple Logo PNG Vectors Free Download">
            <a:extLst>
              <a:ext uri="{FF2B5EF4-FFF2-40B4-BE49-F238E27FC236}">
                <a16:creationId xmlns:a16="http://schemas.microsoft.com/office/drawing/2014/main" id="{1B629EA8-D4A7-6FA6-F173-AFF4E20A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10" y="575266"/>
            <a:ext cx="1761834" cy="17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7BD3096A-E3B9-6A88-A517-FBB70432FF57}"/>
              </a:ext>
            </a:extLst>
          </p:cNvPr>
          <p:cNvSpPr/>
          <p:nvPr/>
        </p:nvSpPr>
        <p:spPr>
          <a:xfrm>
            <a:off x="7300442" y="12138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E00D593-8CB4-9FC6-5DB9-21086A7EF640}"/>
              </a:ext>
            </a:extLst>
          </p:cNvPr>
          <p:cNvSpPr/>
          <p:nvPr/>
        </p:nvSpPr>
        <p:spPr>
          <a:xfrm>
            <a:off x="7576806" y="50489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9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42D70E-3182-482D-A28E-97249CC57184}"/>
              </a:ext>
            </a:extLst>
          </p:cNvPr>
          <p:cNvSpPr txBox="1"/>
          <p:nvPr/>
        </p:nvSpPr>
        <p:spPr>
          <a:xfrm>
            <a:off x="1358019" y="612040"/>
            <a:ext cx="43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调度器：调度规则 </a:t>
            </a:r>
            <a:r>
              <a:rPr lang="en-US" altLang="zh-CN" b="1" dirty="0">
                <a:solidFill>
                  <a:schemeClr val="accent1"/>
                </a:solidFill>
              </a:rPr>
              <a:t>CFS</a:t>
            </a:r>
            <a:r>
              <a:rPr lang="zh-CN" altLang="en-US" b="1" dirty="0">
                <a:solidFill>
                  <a:schemeClr val="accent1"/>
                </a:solidFill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</a:rPr>
              <a:t>FCFS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C1896-6F6E-478B-BA7C-03D01DA494EB}"/>
              </a:ext>
            </a:extLst>
          </p:cNvPr>
          <p:cNvSpPr txBox="1"/>
          <p:nvPr/>
        </p:nvSpPr>
        <p:spPr>
          <a:xfrm>
            <a:off x="1358018" y="1153739"/>
            <a:ext cx="46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频率调节器：调节规则 </a:t>
            </a: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zh-CN" altLang="en-US" b="1" dirty="0">
                <a:solidFill>
                  <a:schemeClr val="accent1"/>
                </a:solidFill>
              </a:rPr>
              <a:t>基于负载动态调节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AFCD-AE07-4FE7-ABF7-89FD26EABA21}"/>
              </a:ext>
            </a:extLst>
          </p:cNvPr>
          <p:cNvSpPr txBox="1"/>
          <p:nvPr/>
        </p:nvSpPr>
        <p:spPr>
          <a:xfrm>
            <a:off x="1358018" y="16954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优先级：进程分组、前后台的划分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DF8634-132D-47CD-A310-BC6313C79DD6}"/>
              </a:ext>
            </a:extLst>
          </p:cNvPr>
          <p:cNvSpPr txBox="1"/>
          <p:nvPr/>
        </p:nvSpPr>
        <p:spPr>
          <a:xfrm>
            <a:off x="6246923" y="1125618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持续采集 </a:t>
            </a:r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</a:rPr>
              <a:t>I/O</a:t>
            </a:r>
            <a:r>
              <a:rPr lang="zh-CN" altLang="en-US" b="1" dirty="0">
                <a:solidFill>
                  <a:schemeClr val="accent1"/>
                </a:solidFill>
              </a:rPr>
              <a:t>、温度等指标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4C63F1-F6E0-477E-B3F7-46D236775E46}"/>
              </a:ext>
            </a:extLst>
          </p:cNvPr>
          <p:cNvSpPr txBox="1"/>
          <p:nvPr/>
        </p:nvSpPr>
        <p:spPr>
          <a:xfrm>
            <a:off x="2578960" y="2810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激进或保守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65B76BA2-C1C6-4A19-A462-BBEED8D7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" y="3921001"/>
            <a:ext cx="6170827" cy="12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23E62E-9AF2-4DEB-AD52-986510170BEA}"/>
              </a:ext>
            </a:extLst>
          </p:cNvPr>
          <p:cNvSpPr txBox="1"/>
          <p:nvPr/>
        </p:nvSpPr>
        <p:spPr>
          <a:xfrm>
            <a:off x="950614" y="3457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游戏模式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329B4-3D8B-41CE-9403-196F308F3F4D}"/>
              </a:ext>
            </a:extLst>
          </p:cNvPr>
          <p:cNvSpPr txBox="1"/>
          <p:nvPr/>
        </p:nvSpPr>
        <p:spPr>
          <a:xfrm>
            <a:off x="4356347" y="3515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待机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40D87-4002-4355-B393-B18FBD1C01C4}"/>
              </a:ext>
            </a:extLst>
          </p:cNvPr>
          <p:cNvSpPr txBox="1"/>
          <p:nvPr/>
        </p:nvSpPr>
        <p:spPr>
          <a:xfrm>
            <a:off x="10205613" y="11256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根据指标信息调度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2C2E6-BE06-4178-846C-A15862F7DA97}"/>
              </a:ext>
            </a:extLst>
          </p:cNvPr>
          <p:cNvSpPr txBox="1"/>
          <p:nvPr/>
        </p:nvSpPr>
        <p:spPr>
          <a:xfrm>
            <a:off x="2282567" y="557452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big.LITTLE</a:t>
            </a:r>
            <a:r>
              <a:rPr lang="zh-CN" altLang="en-US" b="1" dirty="0">
                <a:solidFill>
                  <a:schemeClr val="accent1"/>
                </a:solidFill>
              </a:rPr>
              <a:t>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A33E1A-AAC9-47DC-958A-7F527BB5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65" y="2810946"/>
            <a:ext cx="1038225" cy="8667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29CBAFD-A9B4-459E-BFE6-40F68F946537}"/>
              </a:ext>
            </a:extLst>
          </p:cNvPr>
          <p:cNvSpPr txBox="1"/>
          <p:nvPr/>
        </p:nvSpPr>
        <p:spPr>
          <a:xfrm>
            <a:off x="8609399" y="2995612"/>
            <a:ext cx="333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</a:t>
            </a:r>
            <a:r>
              <a:rPr lang="zh-CN" altLang="en-US" b="1" dirty="0">
                <a:solidFill>
                  <a:schemeClr val="accent1"/>
                </a:solidFill>
              </a:rPr>
              <a:t>的强理解能力和生成能力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ECFC5A-CBAE-4AD8-9D8B-DD758D8DEEE1}"/>
              </a:ext>
            </a:extLst>
          </p:cNvPr>
          <p:cNvSpPr txBox="1"/>
          <p:nvPr/>
        </p:nvSpPr>
        <p:spPr>
          <a:xfrm>
            <a:off x="8746582" y="3403172"/>
            <a:ext cx="309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当前设备的指标信息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当前设备的硬件条件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当前运行的</a:t>
            </a:r>
            <a:r>
              <a:rPr lang="en-US" altLang="zh-CN" b="1" dirty="0">
                <a:solidFill>
                  <a:schemeClr val="accent1"/>
                </a:solidFill>
              </a:rPr>
              <a:t>app</a:t>
            </a:r>
            <a:r>
              <a:rPr lang="zh-CN" altLang="en-US" b="1" dirty="0">
                <a:solidFill>
                  <a:schemeClr val="accent1"/>
                </a:solidFill>
              </a:rPr>
              <a:t>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设备运行的日志信息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。。。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EA7FF98-52AE-4184-8B19-D4B0E6B701BF}"/>
              </a:ext>
            </a:extLst>
          </p:cNvPr>
          <p:cNvSpPr/>
          <p:nvPr/>
        </p:nvSpPr>
        <p:spPr>
          <a:xfrm>
            <a:off x="5801091" y="1171920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2718EC5-E041-4C2D-8411-226A4E2A8763}"/>
              </a:ext>
            </a:extLst>
          </p:cNvPr>
          <p:cNvSpPr/>
          <p:nvPr/>
        </p:nvSpPr>
        <p:spPr>
          <a:xfrm>
            <a:off x="9763306" y="1175533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A932C6-EC55-4070-816B-9607BE07EB7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058610" y="3151784"/>
            <a:ext cx="621216" cy="4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D1EB96-5852-4E51-8F19-68A3E8410926}"/>
              </a:ext>
            </a:extLst>
          </p:cNvPr>
          <p:cNvCxnSpPr>
            <a:cxnSpLocks/>
          </p:cNvCxnSpPr>
          <p:nvPr/>
        </p:nvCxnSpPr>
        <p:spPr>
          <a:xfrm>
            <a:off x="3748135" y="3180278"/>
            <a:ext cx="608212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7D15F5D-A433-4DC4-A437-FBFC89343386}"/>
              </a:ext>
            </a:extLst>
          </p:cNvPr>
          <p:cNvSpPr/>
          <p:nvPr/>
        </p:nvSpPr>
        <p:spPr>
          <a:xfrm rot="5400000">
            <a:off x="9471609" y="5068380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CA93FD-ED47-497F-8BA7-671CFFA936EB}"/>
              </a:ext>
            </a:extLst>
          </p:cNvPr>
          <p:cNvSpPr txBox="1"/>
          <p:nvPr/>
        </p:nvSpPr>
        <p:spPr>
          <a:xfrm>
            <a:off x="8934083" y="5525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更为合适的调度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4AFFB7-174B-882C-B484-C3AB2B4DC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" y="306712"/>
            <a:ext cx="1249684" cy="26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C6DD-348C-497F-94BF-07CD8552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741" y="2509610"/>
            <a:ext cx="4844145" cy="1325563"/>
          </a:xfrm>
        </p:spPr>
        <p:txBody>
          <a:bodyPr/>
          <a:lstStyle/>
          <a:p>
            <a:r>
              <a:rPr lang="zh-CN" altLang="en-US" b="1" dirty="0"/>
              <a:t>（二）我们的想法</a:t>
            </a:r>
          </a:p>
        </p:txBody>
      </p:sp>
    </p:spTree>
    <p:extLst>
      <p:ext uri="{BB962C8B-B14F-4D97-AF65-F5344CB8AC3E}">
        <p14:creationId xmlns:p14="http://schemas.microsoft.com/office/powerpoint/2010/main" val="41086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377EEB-3032-40E7-8C0C-B9B190ACA3D8}"/>
              </a:ext>
            </a:extLst>
          </p:cNvPr>
          <p:cNvSpPr txBox="1"/>
          <p:nvPr/>
        </p:nvSpPr>
        <p:spPr>
          <a:xfrm>
            <a:off x="460008" y="393344"/>
            <a:ext cx="4998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 Apps</a:t>
            </a:r>
            <a:r>
              <a:rPr lang="zh-CN" altLang="en-US" b="1" dirty="0">
                <a:solidFill>
                  <a:schemeClr val="accent1"/>
                </a:solidFill>
              </a:rPr>
              <a:t>的运行需要的资源、帧率等信息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2.  </a:t>
            </a:r>
            <a:r>
              <a:rPr lang="zh-CN" altLang="en-US" b="1" dirty="0">
                <a:solidFill>
                  <a:schemeClr val="accent1"/>
                </a:solidFill>
              </a:rPr>
              <a:t>各手机设备的硬件信息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3.  Android</a:t>
            </a:r>
            <a:r>
              <a:rPr lang="zh-CN" altLang="en-US" b="1" dirty="0">
                <a:solidFill>
                  <a:schemeClr val="accent1"/>
                </a:solidFill>
              </a:rPr>
              <a:t>系统的调度策略、可调节的参数信息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4. 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B926E2D-D57F-46A1-946B-46024D091E7A}"/>
              </a:ext>
            </a:extLst>
          </p:cNvPr>
          <p:cNvSpPr/>
          <p:nvPr/>
        </p:nvSpPr>
        <p:spPr>
          <a:xfrm>
            <a:off x="6009152" y="647239"/>
            <a:ext cx="1038225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D69ED1F-1A85-4074-AF7E-42A086A0587C}"/>
              </a:ext>
            </a:extLst>
          </p:cNvPr>
          <p:cNvSpPr/>
          <p:nvPr/>
        </p:nvSpPr>
        <p:spPr>
          <a:xfrm rot="5400000">
            <a:off x="8504575" y="2627129"/>
            <a:ext cx="968261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187B73-FCE6-43CB-90F9-87E487A1F761}"/>
              </a:ext>
            </a:extLst>
          </p:cNvPr>
          <p:cNvSpPr txBox="1"/>
          <p:nvPr/>
        </p:nvSpPr>
        <p:spPr>
          <a:xfrm>
            <a:off x="8499063" y="61033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初始的配置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7705BB-EBEA-4023-B2D4-24032F7F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32" y="3170475"/>
            <a:ext cx="1000188" cy="190776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9AA3417-C6F8-4E83-BC42-EABD13806ED2}"/>
              </a:ext>
            </a:extLst>
          </p:cNvPr>
          <p:cNvSpPr/>
          <p:nvPr/>
        </p:nvSpPr>
        <p:spPr>
          <a:xfrm rot="10800000">
            <a:off x="6058717" y="4519687"/>
            <a:ext cx="1176583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5CABC5-9803-4F27-9F39-C036D0A73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3"/>
          <a:stretch/>
        </p:blipFill>
        <p:spPr>
          <a:xfrm>
            <a:off x="1142036" y="3429000"/>
            <a:ext cx="1059004" cy="13907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DCE08C-9B56-44DB-97A4-58720ED6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683" y="5275636"/>
            <a:ext cx="590550" cy="82867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AA66F-EEDB-43BA-93E0-A4293ADB2D87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flipV="1">
            <a:off x="3316958" y="4124358"/>
            <a:ext cx="1097974" cy="115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5F9101-AB87-429A-8FA6-BC231C4725C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2201040" y="4124357"/>
            <a:ext cx="2213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03BD284-09E6-4E4B-AA3A-CE3963356E7B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2201040" y="4124357"/>
            <a:ext cx="1115918" cy="11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91F4DE9-FF32-4216-80E5-0B52E3721979}"/>
              </a:ext>
            </a:extLst>
          </p:cNvPr>
          <p:cNvSpPr txBox="1"/>
          <p:nvPr/>
        </p:nvSpPr>
        <p:spPr>
          <a:xfrm>
            <a:off x="1046112" y="4964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强化学习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3E528E-46B6-49E2-BE75-3D9A30AB5178}"/>
              </a:ext>
            </a:extLst>
          </p:cNvPr>
          <p:cNvSpPr txBox="1"/>
          <p:nvPr/>
        </p:nvSpPr>
        <p:spPr>
          <a:xfrm>
            <a:off x="2815776" y="6110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规则集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5BC3C2-4741-408D-88CE-262B41AB3AD3}"/>
              </a:ext>
            </a:extLst>
          </p:cNvPr>
          <p:cNvSpPr txBox="1"/>
          <p:nvPr/>
        </p:nvSpPr>
        <p:spPr>
          <a:xfrm>
            <a:off x="3021683" y="3755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反馈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1ADACA8-09B3-4148-B656-4E4591D2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182" y="213852"/>
            <a:ext cx="1038225" cy="8667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FC66DE-5A6F-4898-9681-59183A7BC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12" y="3889371"/>
            <a:ext cx="736444" cy="6148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9B02BC-0084-4E03-9614-52F2D0BAE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212" y="17498"/>
            <a:ext cx="781050" cy="12735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BDB958-AFF9-4010-9CDF-DE90EA914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8974" y="138520"/>
            <a:ext cx="1238310" cy="10174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03BA3F3-FFF6-4712-8103-87EF8864864D}"/>
              </a:ext>
            </a:extLst>
          </p:cNvPr>
          <p:cNvSpPr txBox="1"/>
          <p:nvPr/>
        </p:nvSpPr>
        <p:spPr>
          <a:xfrm>
            <a:off x="7956633" y="1405719"/>
            <a:ext cx="302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  +   RAG</a:t>
            </a:r>
            <a:r>
              <a:rPr lang="zh-CN" altLang="en-US" b="1" dirty="0">
                <a:solidFill>
                  <a:schemeClr val="accent1"/>
                </a:solidFill>
              </a:rPr>
              <a:t>、 </a:t>
            </a:r>
            <a:r>
              <a:rPr lang="en-US" altLang="zh-CN" b="1" dirty="0" err="1">
                <a:solidFill>
                  <a:schemeClr val="accent1"/>
                </a:solidFill>
              </a:rPr>
              <a:t>LoRA</a:t>
            </a:r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CAFF36-C597-4229-A5A7-2EEC8FBAE3AA}"/>
              </a:ext>
            </a:extLst>
          </p:cNvPr>
          <p:cNvSpPr txBox="1"/>
          <p:nvPr/>
        </p:nvSpPr>
        <p:spPr>
          <a:xfrm rot="3011924">
            <a:off x="2270876" y="4675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生成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03AE20-0EC1-412B-AFAF-9D6537628EF5}"/>
              </a:ext>
            </a:extLst>
          </p:cNvPr>
          <p:cNvSpPr txBox="1"/>
          <p:nvPr/>
        </p:nvSpPr>
        <p:spPr>
          <a:xfrm rot="18804627">
            <a:off x="3682714" y="4729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调度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9E56FD-519E-444D-95DE-CD9E00E5B010}"/>
              </a:ext>
            </a:extLst>
          </p:cNvPr>
          <p:cNvSpPr txBox="1"/>
          <p:nvPr/>
        </p:nvSpPr>
        <p:spPr>
          <a:xfrm>
            <a:off x="9146174" y="2499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离线阶段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0E4A91-596C-4B31-9D52-1E5482D49FF6}"/>
              </a:ext>
            </a:extLst>
          </p:cNvPr>
          <p:cNvSpPr txBox="1"/>
          <p:nvPr/>
        </p:nvSpPr>
        <p:spPr>
          <a:xfrm>
            <a:off x="2815776" y="4285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在线阶段</a:t>
            </a:r>
          </a:p>
        </p:txBody>
      </p:sp>
      <p:sp>
        <p:nvSpPr>
          <p:cNvPr id="2" name="矩形: 一个圆顶角，剪去另一个顶角 1">
            <a:extLst>
              <a:ext uri="{FF2B5EF4-FFF2-40B4-BE49-F238E27FC236}">
                <a16:creationId xmlns:a16="http://schemas.microsoft.com/office/drawing/2014/main" id="{876A7E2C-F3A3-4EA6-804A-B6F9CF7D26E0}"/>
              </a:ext>
            </a:extLst>
          </p:cNvPr>
          <p:cNvSpPr/>
          <p:nvPr/>
        </p:nvSpPr>
        <p:spPr>
          <a:xfrm>
            <a:off x="7324077" y="3717374"/>
            <a:ext cx="4589755" cy="239282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B1C11-684E-4E9C-AE9C-53DABCFD5BDA}"/>
              </a:ext>
            </a:extLst>
          </p:cNvPr>
          <p:cNvSpPr txBox="1"/>
          <p:nvPr/>
        </p:nvSpPr>
        <p:spPr>
          <a:xfrm>
            <a:off x="7497206" y="3946552"/>
            <a:ext cx="4286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frequency:                              x GHz  –  y GHz</a:t>
            </a:r>
          </a:p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sched_latency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            x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–  y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sched_min_granularity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x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–  y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up_threshold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                       x %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68DB39-BDB5-499A-AE8B-138C03F2FAE8}"/>
              </a:ext>
            </a:extLst>
          </p:cNvPr>
          <p:cNvSpPr txBox="1"/>
          <p:nvPr/>
        </p:nvSpPr>
        <p:spPr>
          <a:xfrm>
            <a:off x="7555503" y="5621148"/>
            <a:ext cx="5531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sched_policy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           FIFO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CFS                              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554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C6DD-348C-497F-94BF-07CD8552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769" y="2564039"/>
            <a:ext cx="6161316" cy="1325563"/>
          </a:xfrm>
        </p:spPr>
        <p:txBody>
          <a:bodyPr/>
          <a:lstStyle/>
          <a:p>
            <a:r>
              <a:rPr lang="zh-CN" altLang="en-US" b="1" dirty="0"/>
              <a:t>（三）现有研究</a:t>
            </a:r>
          </a:p>
        </p:txBody>
      </p:sp>
    </p:spTree>
    <p:extLst>
      <p:ext uri="{BB962C8B-B14F-4D97-AF65-F5344CB8AC3E}">
        <p14:creationId xmlns:p14="http://schemas.microsoft.com/office/powerpoint/2010/main" val="7292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A9AFC2-9DEB-4EA1-B370-87D8DC07867B}"/>
              </a:ext>
            </a:extLst>
          </p:cNvPr>
          <p:cNvSpPr txBox="1"/>
          <p:nvPr/>
        </p:nvSpPr>
        <p:spPr>
          <a:xfrm>
            <a:off x="806509" y="264313"/>
            <a:ext cx="11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VLDB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 </a:t>
            </a:r>
            <a:r>
              <a:rPr lang="en-US" altLang="zh-CN" sz="1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GPTuner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Manual-Reading Database Tuning System via  GPT-Guided Bayesian Optimization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3F3016-37ED-435A-B2C6-63E0BB6D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37" y="693231"/>
            <a:ext cx="10176335" cy="4818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51D041-B9AE-4C71-94FB-3EA0F8D60E75}"/>
              </a:ext>
            </a:extLst>
          </p:cNvPr>
          <p:cNvSpPr txBox="1"/>
          <p:nvPr/>
        </p:nvSpPr>
        <p:spPr>
          <a:xfrm>
            <a:off x="4158342" y="579543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对数据库配置参数调优</a:t>
            </a:r>
          </a:p>
        </p:txBody>
      </p:sp>
    </p:spTree>
    <p:extLst>
      <p:ext uri="{BB962C8B-B14F-4D97-AF65-F5344CB8AC3E}">
        <p14:creationId xmlns:p14="http://schemas.microsoft.com/office/powerpoint/2010/main" val="85911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39C5BF-7C7F-4632-9D66-A3121C55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751115"/>
            <a:ext cx="6398750" cy="3614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833E4A-E6C0-4081-9185-6243C0990925}"/>
              </a:ext>
            </a:extLst>
          </p:cNvPr>
          <p:cNvSpPr txBox="1"/>
          <p:nvPr/>
        </p:nvSpPr>
        <p:spPr>
          <a:xfrm>
            <a:off x="130629" y="227894"/>
            <a:ext cx="56680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ATC’23 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Application-Level </a:t>
            </a:r>
            <a:r>
              <a:rPr lang="en-US" altLang="zh-CN" sz="12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AdaptiveScheduling</a:t>
            </a:r>
            <a:r>
              <a:rPr lang="en-US" altLang="zh-CN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Multi-Instance DNNs on Open Mobile Devices </a:t>
            </a:r>
            <a:endParaRPr lang="zh-CN" alt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DC90A4-CF5C-4E90-BB0A-9CB5C09B8DD4}"/>
              </a:ext>
            </a:extLst>
          </p:cNvPr>
          <p:cNvSpPr txBox="1"/>
          <p:nvPr/>
        </p:nvSpPr>
        <p:spPr>
          <a:xfrm>
            <a:off x="748234" y="4580617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利用强化学习 自主决策 调节效率与能效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DA280-5415-4208-B4F2-B889302B69D7}"/>
              </a:ext>
            </a:extLst>
          </p:cNvPr>
          <p:cNvSpPr txBox="1"/>
          <p:nvPr/>
        </p:nvSpPr>
        <p:spPr>
          <a:xfrm>
            <a:off x="6202866" y="243282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effectLst/>
              </a:rPr>
              <a:t>3. ACM TACO'25 - An Intelligent Scheduling Approach on Mobile OS for Optimizing UI Smoothness and Power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167C3D-A32D-4E42-BCB1-5919F6C5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82" y="1266349"/>
            <a:ext cx="5635307" cy="25835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E04DC7-41BB-41A9-983A-2D6F17C99BBB}"/>
              </a:ext>
            </a:extLst>
          </p:cNvPr>
          <p:cNvSpPr txBox="1"/>
          <p:nvPr/>
        </p:nvSpPr>
        <p:spPr>
          <a:xfrm>
            <a:off x="6529379" y="4464910"/>
            <a:ext cx="595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移动设备对 </a:t>
            </a:r>
            <a:r>
              <a:rPr lang="en-US" altLang="zh-CN" b="1" dirty="0">
                <a:solidFill>
                  <a:schemeClr val="accent1"/>
                </a:solidFill>
              </a:rPr>
              <a:t>UI </a:t>
            </a:r>
            <a:r>
              <a:rPr lang="zh-CN" altLang="en-US" b="1" dirty="0">
                <a:solidFill>
                  <a:schemeClr val="accent1"/>
                </a:solidFill>
              </a:rPr>
              <a:t>流畅度和能耗有双重优化需求</a:t>
            </a:r>
            <a:endParaRPr lang="en-US" altLang="zh-CN" b="1" dirty="0">
              <a:solidFill>
                <a:schemeClr val="accent1"/>
              </a:solidFill>
            </a:endParaRP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利用</a:t>
            </a:r>
            <a:r>
              <a:rPr lang="en-US" altLang="zh-CN" b="1" dirty="0">
                <a:solidFill>
                  <a:schemeClr val="accent1"/>
                </a:solidFill>
              </a:rPr>
              <a:t>RL</a:t>
            </a:r>
            <a:r>
              <a:rPr lang="zh-CN" altLang="en-US" b="1" dirty="0">
                <a:solidFill>
                  <a:schemeClr val="accent1"/>
                </a:solidFill>
              </a:rPr>
              <a:t>对</a:t>
            </a:r>
            <a:r>
              <a:rPr lang="en-US" altLang="zh-CN" b="1" dirty="0">
                <a:solidFill>
                  <a:schemeClr val="accent1"/>
                </a:solidFill>
              </a:rPr>
              <a:t>CPU/GPU</a:t>
            </a:r>
            <a:r>
              <a:rPr lang="zh-CN" altLang="en-US" b="1" dirty="0">
                <a:solidFill>
                  <a:schemeClr val="accent1"/>
                </a:solidFill>
              </a:rPr>
              <a:t>频率调节以优化 </a:t>
            </a:r>
            <a:r>
              <a:rPr lang="en-US" altLang="zh-CN" b="1" dirty="0">
                <a:solidFill>
                  <a:schemeClr val="accent1"/>
                </a:solidFill>
              </a:rPr>
              <a:t>UI </a:t>
            </a:r>
            <a:r>
              <a:rPr lang="zh-CN" altLang="en-US" b="1" dirty="0">
                <a:solidFill>
                  <a:schemeClr val="accent1"/>
                </a:solidFill>
              </a:rPr>
              <a:t>流畅度与能耗 </a:t>
            </a:r>
          </a:p>
        </p:txBody>
      </p:sp>
    </p:spTree>
    <p:extLst>
      <p:ext uri="{BB962C8B-B14F-4D97-AF65-F5344CB8AC3E}">
        <p14:creationId xmlns:p14="http://schemas.microsoft.com/office/powerpoint/2010/main" val="388540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394</Words>
  <Application>Microsoft Office PowerPoint</Application>
  <PresentationFormat>宽屏</PresentationFormat>
  <Paragraphs>60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Office 主题​​</vt:lpstr>
      <vt:lpstr>1_Office 主题​​</vt:lpstr>
      <vt:lpstr>5.8 讨论</vt:lpstr>
      <vt:lpstr>（一）背景介绍</vt:lpstr>
      <vt:lpstr>PowerPoint 演示文稿</vt:lpstr>
      <vt:lpstr>PowerPoint 演示文稿</vt:lpstr>
      <vt:lpstr>（二）我们的想法</vt:lpstr>
      <vt:lpstr>PowerPoint 演示文稿</vt:lpstr>
      <vt:lpstr>（三）现有研究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张雪涵</dc:creator>
  <cp:lastModifiedBy>fmy</cp:lastModifiedBy>
  <cp:revision>83</cp:revision>
  <dcterms:created xsi:type="dcterms:W3CDTF">2025-02-25T01:44:00Z</dcterms:created>
  <dcterms:modified xsi:type="dcterms:W3CDTF">2025-05-08T04:34:28Z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57F3E160D9984C9FB1D32B5A6E9776D7_13</vt:lpwstr>
  </property>
  <property fmtid="{D5CDD505-2E9C-101B-9397-08002B2CF9AE}" pid="3" name="KSOProductBuildVer">
    <vt:lpwstr>2052-12.1.0.20784</vt:lpwstr>
  </property>
</Properties>
</file>