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9"/>
  </p:notesMasterIdLst>
  <p:handoutMasterIdLst>
    <p:handoutMasterId r:id="rId40"/>
  </p:handoutMasterIdLst>
  <p:sldIdLst>
    <p:sldId id="256" r:id="rId2"/>
    <p:sldId id="325" r:id="rId3"/>
    <p:sldId id="357" r:id="rId4"/>
    <p:sldId id="489" r:id="rId5"/>
    <p:sldId id="944" r:id="rId6"/>
    <p:sldId id="947" r:id="rId7"/>
    <p:sldId id="945" r:id="rId8"/>
    <p:sldId id="946" r:id="rId9"/>
    <p:sldId id="948" r:id="rId10"/>
    <p:sldId id="729" r:id="rId11"/>
    <p:sldId id="730" r:id="rId12"/>
    <p:sldId id="732" r:id="rId13"/>
    <p:sldId id="942" r:id="rId14"/>
    <p:sldId id="951" r:id="rId15"/>
    <p:sldId id="952" r:id="rId16"/>
    <p:sldId id="949" r:id="rId17"/>
    <p:sldId id="950" r:id="rId18"/>
    <p:sldId id="953" r:id="rId19"/>
    <p:sldId id="954" r:id="rId20"/>
    <p:sldId id="955" r:id="rId21"/>
    <p:sldId id="956" r:id="rId22"/>
    <p:sldId id="957" r:id="rId23"/>
    <p:sldId id="958" r:id="rId24"/>
    <p:sldId id="961" r:id="rId25"/>
    <p:sldId id="962" r:id="rId26"/>
    <p:sldId id="959" r:id="rId27"/>
    <p:sldId id="920" r:id="rId28"/>
    <p:sldId id="943" r:id="rId29"/>
    <p:sldId id="968" r:id="rId30"/>
    <p:sldId id="963" r:id="rId31"/>
    <p:sldId id="964" r:id="rId32"/>
    <p:sldId id="965" r:id="rId33"/>
    <p:sldId id="927" r:id="rId34"/>
    <p:sldId id="928" r:id="rId35"/>
    <p:sldId id="966" r:id="rId36"/>
    <p:sldId id="967" r:id="rId37"/>
    <p:sldId id="370" r:id="rId38"/>
  </p:sldIdLst>
  <p:sldSz cx="12192000" cy="6858000"/>
  <p:notesSz cx="6858000" cy="9144000"/>
  <p:custDataLst>
    <p:tags r:id="rId4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AE58830-5E9B-F543-88AC-16816796E5E6}">
          <p14:sldIdLst>
            <p14:sldId id="256"/>
            <p14:sldId id="325"/>
            <p14:sldId id="357"/>
            <p14:sldId id="489"/>
            <p14:sldId id="944"/>
            <p14:sldId id="947"/>
            <p14:sldId id="945"/>
            <p14:sldId id="946"/>
            <p14:sldId id="948"/>
            <p14:sldId id="729"/>
            <p14:sldId id="730"/>
            <p14:sldId id="732"/>
            <p14:sldId id="942"/>
            <p14:sldId id="951"/>
            <p14:sldId id="952"/>
            <p14:sldId id="949"/>
            <p14:sldId id="950"/>
            <p14:sldId id="953"/>
            <p14:sldId id="954"/>
            <p14:sldId id="955"/>
            <p14:sldId id="956"/>
            <p14:sldId id="957"/>
            <p14:sldId id="958"/>
            <p14:sldId id="961"/>
            <p14:sldId id="962"/>
            <p14:sldId id="959"/>
            <p14:sldId id="920"/>
            <p14:sldId id="943"/>
            <p14:sldId id="968"/>
            <p14:sldId id="963"/>
            <p14:sldId id="964"/>
            <p14:sldId id="965"/>
            <p14:sldId id="927"/>
            <p14:sldId id="928"/>
            <p14:sldId id="966"/>
            <p14:sldId id="967"/>
          </p14:sldIdLst>
        </p14:section>
        <p14:section name="实验" id="{DDE0ADF9-383F-6F43-A357-29B9CE66D861}">
          <p14:sldIdLst>
            <p14:sldId id="37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3" clrIdx="0"/>
  <p:cmAuthor id="2" name="fmy" initials="f" lastIdx="7" clrIdx="1">
    <p:extLst>
      <p:ext uri="{19B8F6BF-5375-455C-9EA6-DF929625EA0E}">
        <p15:presenceInfo xmlns:p15="http://schemas.microsoft.com/office/powerpoint/2012/main" userId="fm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3C9"/>
    <a:srgbClr val="FF7F7F"/>
    <a:srgbClr val="EE6B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0" autoAdjust="0"/>
    <p:restoredTop sz="77653" autoAdjust="0"/>
  </p:normalViewPr>
  <p:slideViewPr>
    <p:cSldViewPr snapToGrid="0" snapToObjects="1">
      <p:cViewPr varScale="1">
        <p:scale>
          <a:sx n="87" d="100"/>
          <a:sy n="87" d="100"/>
        </p:scale>
        <p:origin x="1224" y="60"/>
      </p:cViewPr>
      <p:guideLst/>
    </p:cSldViewPr>
  </p:slideViewPr>
  <p:notesTextViewPr>
    <p:cViewPr>
      <p:scale>
        <a:sx n="100" d="100"/>
        <a:sy n="100" d="100"/>
      </p:scale>
      <p:origin x="0" y="0"/>
    </p:cViewPr>
  </p:notesTextViewPr>
  <p:sorterViewPr>
    <p:cViewPr>
      <p:scale>
        <a:sx n="80" d="100"/>
        <a:sy n="80" d="100"/>
      </p:scale>
      <p:origin x="0" y="0"/>
    </p:cViewPr>
  </p:sorterViewPr>
  <p:notesViewPr>
    <p:cSldViewPr snapToGrid="0" snapToObjects="1">
      <p:cViewPr varScale="1">
        <p:scale>
          <a:sx n="97" d="100"/>
          <a:sy n="97" d="100"/>
        </p:scale>
        <p:origin x="3688" y="208"/>
      </p:cViewPr>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AE4969-F41E-D640-A298-1235BD612A54}" type="datetimeFigureOut">
              <a:rPr kumimoji="1" lang="zh-CN" altLang="en-US" smtClean="0"/>
              <a:t>2025/3/26</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469E83B-95BE-ED40-9990-276629BC7DCE}" type="slidenum">
              <a:rPr kumimoji="1" lang="zh-CN" altLang="en-US" smtClean="0"/>
              <a:t>‹#›</a:t>
            </a:fld>
            <a:endParaRPr kumimoji="1"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7962A7-98BB-7843-824D-A12209056882}" type="datetimeFigureOut">
              <a:rPr lang="en-US" smtClean="0"/>
              <a:t>3/26/2025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867718-CD55-8442-A98A-4AB47C5338C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sz="1600" dirty="0"/>
          </a:p>
        </p:txBody>
      </p:sp>
      <p:sp>
        <p:nvSpPr>
          <p:cNvPr id="4" name="Slide Number Placeholder 3"/>
          <p:cNvSpPr>
            <a:spLocks noGrp="1"/>
          </p:cNvSpPr>
          <p:nvPr>
            <p:ph type="sldNum" sz="quarter" idx="5"/>
          </p:nvPr>
        </p:nvSpPr>
        <p:spPr/>
        <p:txBody>
          <a:bodyPr/>
          <a:lstStyle/>
          <a:p>
            <a:fld id="{E1867718-CD55-8442-A98A-4AB47C5338C0}"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1867718-CD55-8442-A98A-4AB47C5338C0}" type="slidenum">
              <a:rPr lang="en-US" smtClean="0"/>
              <a:t>13</a:t>
            </a:fld>
            <a:endParaRPr lang="en-US"/>
          </a:p>
        </p:txBody>
      </p:sp>
    </p:spTree>
    <p:extLst>
      <p:ext uri="{BB962C8B-B14F-4D97-AF65-F5344CB8AC3E}">
        <p14:creationId xmlns:p14="http://schemas.microsoft.com/office/powerpoint/2010/main" val="2399074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t>PPO</a:t>
            </a:r>
            <a:r>
              <a:rPr lang="zh-CN" altLang="en-US" b="1" dirty="0"/>
              <a:t>中的“近端（</a:t>
            </a:r>
            <a:r>
              <a:rPr lang="en-US" altLang="zh-CN" b="1" dirty="0"/>
              <a:t>Proximal</a:t>
            </a:r>
            <a:r>
              <a:rPr lang="zh-CN" altLang="en-US" b="1" dirty="0"/>
              <a:t>）”指的是策略更新</a:t>
            </a:r>
            <a:r>
              <a:rPr lang="zh-CN" altLang="en-US" dirty="0"/>
              <a:t>的</a:t>
            </a:r>
            <a:r>
              <a:rPr lang="zh-CN" altLang="en-US" b="1" dirty="0"/>
              <a:t>相对保守</a:t>
            </a:r>
            <a:r>
              <a:rPr lang="zh-CN" altLang="en-US" dirty="0"/>
              <a:t>和</a:t>
            </a:r>
            <a:r>
              <a:rPr lang="zh-CN" altLang="en-US" b="1" dirty="0"/>
              <a:t>小幅度调整</a:t>
            </a:r>
            <a:r>
              <a:rPr lang="zh-CN" altLang="en-US" dirty="0"/>
              <a:t>，旨在避免策略的剧烈变化，从而提升学习的稳定性和效率。</a:t>
            </a:r>
          </a:p>
        </p:txBody>
      </p:sp>
      <p:sp>
        <p:nvSpPr>
          <p:cNvPr id="4" name="灯片编号占位符 3"/>
          <p:cNvSpPr>
            <a:spLocks noGrp="1"/>
          </p:cNvSpPr>
          <p:nvPr>
            <p:ph type="sldNum" sz="quarter" idx="5"/>
          </p:nvPr>
        </p:nvSpPr>
        <p:spPr/>
        <p:txBody>
          <a:bodyPr/>
          <a:lstStyle/>
          <a:p>
            <a:fld id="{E1867718-CD55-8442-A98A-4AB47C5338C0}" type="slidenum">
              <a:rPr lang="en-US" smtClean="0"/>
              <a:t>14</a:t>
            </a:fld>
            <a:endParaRPr lang="en-US"/>
          </a:p>
        </p:txBody>
      </p:sp>
    </p:spTree>
    <p:extLst>
      <p:ext uri="{BB962C8B-B14F-4D97-AF65-F5344CB8AC3E}">
        <p14:creationId xmlns:p14="http://schemas.microsoft.com/office/powerpoint/2010/main" val="39205427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t>PPO</a:t>
            </a:r>
            <a:r>
              <a:rPr lang="zh-CN" altLang="en-US" b="1" dirty="0"/>
              <a:t>中的“近端（</a:t>
            </a:r>
            <a:r>
              <a:rPr lang="en-US" altLang="zh-CN" b="1" dirty="0"/>
              <a:t>Proximal</a:t>
            </a:r>
            <a:r>
              <a:rPr lang="zh-CN" altLang="en-US" b="1" dirty="0"/>
              <a:t>）”指的是策略更新</a:t>
            </a:r>
            <a:r>
              <a:rPr lang="zh-CN" altLang="en-US" dirty="0"/>
              <a:t>的</a:t>
            </a:r>
            <a:r>
              <a:rPr lang="zh-CN" altLang="en-US" b="1" dirty="0"/>
              <a:t>相对保守</a:t>
            </a:r>
            <a:r>
              <a:rPr lang="zh-CN" altLang="en-US" dirty="0"/>
              <a:t>和</a:t>
            </a:r>
            <a:r>
              <a:rPr lang="zh-CN" altLang="en-US" b="1" dirty="0"/>
              <a:t>小幅度调整</a:t>
            </a:r>
            <a:r>
              <a:rPr lang="zh-CN" altLang="en-US" dirty="0"/>
              <a:t>，旨在避免策略的剧烈变化，从而提升学习的稳定性和效率。</a:t>
            </a:r>
          </a:p>
        </p:txBody>
      </p:sp>
      <p:sp>
        <p:nvSpPr>
          <p:cNvPr id="4" name="灯片编号占位符 3"/>
          <p:cNvSpPr>
            <a:spLocks noGrp="1"/>
          </p:cNvSpPr>
          <p:nvPr>
            <p:ph type="sldNum" sz="quarter" idx="5"/>
          </p:nvPr>
        </p:nvSpPr>
        <p:spPr/>
        <p:txBody>
          <a:bodyPr/>
          <a:lstStyle/>
          <a:p>
            <a:fld id="{E1867718-CD55-8442-A98A-4AB47C5338C0}" type="slidenum">
              <a:rPr lang="en-US" smtClean="0"/>
              <a:t>15</a:t>
            </a:fld>
            <a:endParaRPr lang="en-US"/>
          </a:p>
        </p:txBody>
      </p:sp>
    </p:spTree>
    <p:extLst>
      <p:ext uri="{BB962C8B-B14F-4D97-AF65-F5344CB8AC3E}">
        <p14:creationId xmlns:p14="http://schemas.microsoft.com/office/powerpoint/2010/main" val="1127705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t>PPO</a:t>
            </a:r>
            <a:r>
              <a:rPr lang="zh-CN" altLang="en-US" b="1" dirty="0"/>
              <a:t>中的“近端（</a:t>
            </a:r>
            <a:r>
              <a:rPr lang="en-US" altLang="zh-CN" b="1" dirty="0"/>
              <a:t>Proximal</a:t>
            </a:r>
            <a:r>
              <a:rPr lang="zh-CN" altLang="en-US" b="1" dirty="0"/>
              <a:t>）”指的是策略更新</a:t>
            </a:r>
            <a:r>
              <a:rPr lang="zh-CN" altLang="en-US" dirty="0"/>
              <a:t>的</a:t>
            </a:r>
            <a:r>
              <a:rPr lang="zh-CN" altLang="en-US" b="1" dirty="0"/>
              <a:t>相对保守</a:t>
            </a:r>
            <a:r>
              <a:rPr lang="zh-CN" altLang="en-US" dirty="0"/>
              <a:t>和</a:t>
            </a:r>
            <a:r>
              <a:rPr lang="zh-CN" altLang="en-US" b="1" dirty="0"/>
              <a:t>小幅度调整</a:t>
            </a:r>
            <a:r>
              <a:rPr lang="zh-CN" altLang="en-US" dirty="0"/>
              <a:t>，旨在避免策略的剧烈变化，从而提升学习的稳定性和效率。</a:t>
            </a:r>
          </a:p>
        </p:txBody>
      </p:sp>
      <p:sp>
        <p:nvSpPr>
          <p:cNvPr id="4" name="灯片编号占位符 3"/>
          <p:cNvSpPr>
            <a:spLocks noGrp="1"/>
          </p:cNvSpPr>
          <p:nvPr>
            <p:ph type="sldNum" sz="quarter" idx="5"/>
          </p:nvPr>
        </p:nvSpPr>
        <p:spPr/>
        <p:txBody>
          <a:bodyPr/>
          <a:lstStyle/>
          <a:p>
            <a:fld id="{E1867718-CD55-8442-A98A-4AB47C5338C0}" type="slidenum">
              <a:rPr lang="en-US" smtClean="0"/>
              <a:t>16</a:t>
            </a:fld>
            <a:endParaRPr lang="en-US"/>
          </a:p>
        </p:txBody>
      </p:sp>
    </p:spTree>
    <p:extLst>
      <p:ext uri="{BB962C8B-B14F-4D97-AF65-F5344CB8AC3E}">
        <p14:creationId xmlns:p14="http://schemas.microsoft.com/office/powerpoint/2010/main" val="4122679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t>PPO</a:t>
            </a:r>
            <a:r>
              <a:rPr lang="zh-CN" altLang="en-US" b="1" dirty="0"/>
              <a:t>中的“近端（</a:t>
            </a:r>
            <a:r>
              <a:rPr lang="en-US" altLang="zh-CN" b="1" dirty="0"/>
              <a:t>Proximal</a:t>
            </a:r>
            <a:r>
              <a:rPr lang="zh-CN" altLang="en-US" b="1" dirty="0"/>
              <a:t>）”指的是策略更新</a:t>
            </a:r>
            <a:r>
              <a:rPr lang="zh-CN" altLang="en-US" dirty="0"/>
              <a:t>的</a:t>
            </a:r>
            <a:r>
              <a:rPr lang="zh-CN" altLang="en-US" b="1" dirty="0"/>
              <a:t>相对保守</a:t>
            </a:r>
            <a:r>
              <a:rPr lang="zh-CN" altLang="en-US" dirty="0"/>
              <a:t>和</a:t>
            </a:r>
            <a:r>
              <a:rPr lang="zh-CN" altLang="en-US" b="1" dirty="0"/>
              <a:t>小幅度调整</a:t>
            </a:r>
            <a:r>
              <a:rPr lang="zh-CN" altLang="en-US" dirty="0"/>
              <a:t>，旨在避免策略的剧烈变化，从而提升学习的稳定性和效率。</a:t>
            </a:r>
          </a:p>
        </p:txBody>
      </p:sp>
      <p:sp>
        <p:nvSpPr>
          <p:cNvPr id="4" name="灯片编号占位符 3"/>
          <p:cNvSpPr>
            <a:spLocks noGrp="1"/>
          </p:cNvSpPr>
          <p:nvPr>
            <p:ph type="sldNum" sz="quarter" idx="5"/>
          </p:nvPr>
        </p:nvSpPr>
        <p:spPr/>
        <p:txBody>
          <a:bodyPr/>
          <a:lstStyle/>
          <a:p>
            <a:fld id="{E1867718-CD55-8442-A98A-4AB47C5338C0}" type="slidenum">
              <a:rPr lang="en-US" smtClean="0"/>
              <a:t>17</a:t>
            </a:fld>
            <a:endParaRPr lang="en-US"/>
          </a:p>
        </p:txBody>
      </p:sp>
    </p:spTree>
    <p:extLst>
      <p:ext uri="{BB962C8B-B14F-4D97-AF65-F5344CB8AC3E}">
        <p14:creationId xmlns:p14="http://schemas.microsoft.com/office/powerpoint/2010/main" val="2297139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t>min clock</a:t>
            </a:r>
            <a:r>
              <a:rPr lang="zh-CN" altLang="en-US" dirty="0"/>
              <a:t> 代表一个任务在最优资源配置下（即系统能够完全满足任务的性能需求时）所需的最少执行时间。</a:t>
            </a:r>
          </a:p>
        </p:txBody>
      </p:sp>
      <p:sp>
        <p:nvSpPr>
          <p:cNvPr id="4" name="灯片编号占位符 3"/>
          <p:cNvSpPr>
            <a:spLocks noGrp="1"/>
          </p:cNvSpPr>
          <p:nvPr>
            <p:ph type="sldNum" sz="quarter" idx="5"/>
          </p:nvPr>
        </p:nvSpPr>
        <p:spPr/>
        <p:txBody>
          <a:bodyPr/>
          <a:lstStyle/>
          <a:p>
            <a:fld id="{E1867718-CD55-8442-A98A-4AB47C5338C0}" type="slidenum">
              <a:rPr lang="en-US" smtClean="0"/>
              <a:t>18</a:t>
            </a:fld>
            <a:endParaRPr lang="en-US"/>
          </a:p>
        </p:txBody>
      </p:sp>
    </p:spTree>
    <p:extLst>
      <p:ext uri="{BB962C8B-B14F-4D97-AF65-F5344CB8AC3E}">
        <p14:creationId xmlns:p14="http://schemas.microsoft.com/office/powerpoint/2010/main" val="7261664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t>min clock</a:t>
            </a:r>
            <a:r>
              <a:rPr lang="zh-CN" altLang="en-US" dirty="0"/>
              <a:t> 代表一个任务在最优资源配置下（即系统能够完全满足任务的性能需求时）所需的最少执行时间。</a:t>
            </a:r>
          </a:p>
        </p:txBody>
      </p:sp>
      <p:sp>
        <p:nvSpPr>
          <p:cNvPr id="4" name="灯片编号占位符 3"/>
          <p:cNvSpPr>
            <a:spLocks noGrp="1"/>
          </p:cNvSpPr>
          <p:nvPr>
            <p:ph type="sldNum" sz="quarter" idx="5"/>
          </p:nvPr>
        </p:nvSpPr>
        <p:spPr/>
        <p:txBody>
          <a:bodyPr/>
          <a:lstStyle/>
          <a:p>
            <a:fld id="{E1867718-CD55-8442-A98A-4AB47C5338C0}" type="slidenum">
              <a:rPr lang="en-US" smtClean="0"/>
              <a:t>19</a:t>
            </a:fld>
            <a:endParaRPr lang="en-US"/>
          </a:p>
        </p:txBody>
      </p:sp>
    </p:spTree>
    <p:extLst>
      <p:ext uri="{BB962C8B-B14F-4D97-AF65-F5344CB8AC3E}">
        <p14:creationId xmlns:p14="http://schemas.microsoft.com/office/powerpoint/2010/main" val="2262870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t>Min IPS</a:t>
            </a:r>
            <a:r>
              <a:rPr lang="zh-CN" altLang="en-US" dirty="0"/>
              <a:t>：可能与目标 </a:t>
            </a:r>
            <a:r>
              <a:rPr lang="en-US" altLang="zh-CN" dirty="0"/>
              <a:t>QoS</a:t>
            </a:r>
            <a:r>
              <a:rPr lang="zh-CN" altLang="en-US" dirty="0"/>
              <a:t>（例如帧率）相关联，表示每秒需要执行的最小指令数，以确保前台线程（如 </a:t>
            </a:r>
            <a:r>
              <a:rPr lang="en-US" altLang="zh-CN" dirty="0"/>
              <a:t>UI Thread</a:t>
            </a:r>
            <a:r>
              <a:rPr lang="zh-CN" altLang="en-US" dirty="0"/>
              <a:t>、</a:t>
            </a:r>
            <a:r>
              <a:rPr lang="en-US" altLang="zh-CN" dirty="0"/>
              <a:t>Render Thread </a:t>
            </a:r>
            <a:r>
              <a:rPr lang="zh-CN" altLang="en-US" dirty="0"/>
              <a:t>等）能够及时完成渲染任务。文中提到 </a:t>
            </a:r>
            <a:r>
              <a:rPr lang="en-US" altLang="zh-CN" dirty="0"/>
              <a:t>IPS </a:t>
            </a:r>
            <a:r>
              <a:rPr lang="zh-CN" altLang="en-US" dirty="0"/>
              <a:t>是通过监控前台应用程序线程的性能得出的，因此 </a:t>
            </a:r>
            <a:r>
              <a:rPr lang="en-US" altLang="zh-CN" dirty="0"/>
              <a:t>Min IPS </a:t>
            </a:r>
            <a:r>
              <a:rPr lang="zh-CN" altLang="en-US" dirty="0"/>
              <a:t>可能是根据目标帧率和线程的工作负载需求预先设定的。 </a:t>
            </a:r>
            <a:endParaRPr lang="en-US" altLang="zh-CN" dirty="0"/>
          </a:p>
          <a:p>
            <a:endParaRPr lang="en-US" altLang="zh-CN" b="1" dirty="0"/>
          </a:p>
          <a:p>
            <a:r>
              <a:rPr lang="en-US" altLang="zh-CN" b="1" dirty="0"/>
              <a:t>Min Clock</a:t>
            </a:r>
            <a:r>
              <a:rPr lang="zh-CN" altLang="en-US" dirty="0"/>
              <a:t>：</a:t>
            </a:r>
            <a:r>
              <a:rPr lang="en-US" altLang="zh-CN" dirty="0"/>
              <a:t>Task Clock </a:t>
            </a:r>
            <a:r>
              <a:rPr lang="zh-CN" altLang="en-US" dirty="0"/>
              <a:t>表示线程的执行时间，</a:t>
            </a:r>
            <a:r>
              <a:rPr lang="en-US" altLang="zh-CN" dirty="0"/>
              <a:t>Min Clock </a:t>
            </a:r>
            <a:r>
              <a:rPr lang="zh-CN" altLang="en-US" dirty="0"/>
              <a:t>可能是完成 </a:t>
            </a:r>
            <a:r>
              <a:rPr lang="en-US" altLang="zh-CN" dirty="0"/>
              <a:t>QoS </a:t>
            </a:r>
            <a:r>
              <a:rPr lang="zh-CN" altLang="en-US" dirty="0"/>
              <a:t>相关任务所需的最小时间阈值。当 </a:t>
            </a:r>
            <a:r>
              <a:rPr lang="en-US" altLang="zh-CN" dirty="0"/>
              <a:t>Task Clock </a:t>
            </a:r>
            <a:r>
              <a:rPr lang="zh-CN" altLang="en-US" dirty="0"/>
              <a:t>低于此值时，说明分配的计算资源过多，导致功耗浪费。文中暗示这是一个与 </a:t>
            </a:r>
            <a:r>
              <a:rPr lang="en-US" altLang="zh-CN" dirty="0"/>
              <a:t>QoS </a:t>
            </a:r>
            <a:r>
              <a:rPr lang="zh-CN" altLang="en-US" dirty="0"/>
              <a:t>需求和硬件能力相关的参数。</a:t>
            </a:r>
          </a:p>
        </p:txBody>
      </p:sp>
      <p:sp>
        <p:nvSpPr>
          <p:cNvPr id="4" name="灯片编号占位符 3"/>
          <p:cNvSpPr>
            <a:spLocks noGrp="1"/>
          </p:cNvSpPr>
          <p:nvPr>
            <p:ph type="sldNum" sz="quarter" idx="5"/>
          </p:nvPr>
        </p:nvSpPr>
        <p:spPr/>
        <p:txBody>
          <a:bodyPr/>
          <a:lstStyle/>
          <a:p>
            <a:fld id="{E1867718-CD55-8442-A98A-4AB47C5338C0}" type="slidenum">
              <a:rPr lang="en-US" smtClean="0"/>
              <a:t>20</a:t>
            </a:fld>
            <a:endParaRPr lang="en-US"/>
          </a:p>
        </p:txBody>
      </p:sp>
    </p:spTree>
    <p:extLst>
      <p:ext uri="{BB962C8B-B14F-4D97-AF65-F5344CB8AC3E}">
        <p14:creationId xmlns:p14="http://schemas.microsoft.com/office/powerpoint/2010/main" val="15492461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强化学习（</a:t>
            </a:r>
            <a:r>
              <a:rPr lang="en-US" altLang="zh-CN" dirty="0"/>
              <a:t>RL</a:t>
            </a:r>
            <a:r>
              <a:rPr lang="zh-CN" altLang="en-US" dirty="0"/>
              <a:t>）治理器需要几个周期才能检测到负载变化。因此，调度器必须为治理器提供直接的信息，以使其能够及时、准确地响应。由于需要考虑运行线程的利用率和优先级变化，建模这种动态变化非常困难，因此我们使用</a:t>
            </a:r>
            <a:r>
              <a:rPr lang="en-US" altLang="zh-CN" dirty="0"/>
              <a:t>EFC</a:t>
            </a:r>
            <a:r>
              <a:rPr lang="zh-CN" altLang="en-US" dirty="0"/>
              <a:t>来协调调度和治理的相互作用。</a:t>
            </a:r>
            <a:r>
              <a:rPr lang="en-US" altLang="zh-CN" dirty="0"/>
              <a:t>EFC</a:t>
            </a:r>
            <a:r>
              <a:rPr lang="zh-CN" altLang="en-US" dirty="0"/>
              <a:t>可以利用无模型的模糊控制技术来解决由于高负载动态变化而导致的缺乏准确性能</a:t>
            </a:r>
            <a:r>
              <a:rPr lang="en-US" altLang="zh-CN" dirty="0"/>
              <a:t>-</a:t>
            </a:r>
            <a:r>
              <a:rPr lang="zh-CN" altLang="en-US" dirty="0"/>
              <a:t>功耗模型的问题</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E1867718-CD55-8442-A98A-4AB47C5338C0}" type="slidenum">
              <a:rPr lang="en-US" smtClean="0"/>
              <a:t>21</a:t>
            </a:fld>
            <a:endParaRPr lang="en-US"/>
          </a:p>
        </p:txBody>
      </p:sp>
    </p:spTree>
    <p:extLst>
      <p:ext uri="{BB962C8B-B14F-4D97-AF65-F5344CB8AC3E}">
        <p14:creationId xmlns:p14="http://schemas.microsoft.com/office/powerpoint/2010/main" val="22246389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强化学习（</a:t>
            </a:r>
            <a:r>
              <a:rPr lang="en-US" altLang="zh-CN" dirty="0"/>
              <a:t>RL</a:t>
            </a:r>
            <a:r>
              <a:rPr lang="zh-CN" altLang="en-US" dirty="0"/>
              <a:t>）治理器需要几个周期才能检测到负载变化。因此，调度器必须为治理器提供直接的信息，以使其能够及时、准确地响应。由于需要考虑运行线程的利用率和优先级变化，建模这种动态变化非常困难，因此我们使用</a:t>
            </a:r>
            <a:r>
              <a:rPr lang="en-US" altLang="zh-CN" dirty="0"/>
              <a:t>EFC</a:t>
            </a:r>
            <a:r>
              <a:rPr lang="zh-CN" altLang="en-US" dirty="0"/>
              <a:t>来协调调度和治理的相互作用。</a:t>
            </a:r>
            <a:r>
              <a:rPr lang="en-US" altLang="zh-CN" dirty="0"/>
              <a:t>EFC</a:t>
            </a:r>
            <a:r>
              <a:rPr lang="zh-CN" altLang="en-US" dirty="0"/>
              <a:t>可以利用无模型的模糊控制技术来解决由于高负载动态变化而导致的缺乏准确性能</a:t>
            </a:r>
            <a:r>
              <a:rPr lang="en-US" altLang="zh-CN" dirty="0"/>
              <a:t>-</a:t>
            </a:r>
            <a:r>
              <a:rPr lang="zh-CN" altLang="en-US" dirty="0"/>
              <a:t>功耗模型的问题</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E1867718-CD55-8442-A98A-4AB47C5338C0}" type="slidenum">
              <a:rPr lang="en-US" smtClean="0"/>
              <a:t>22</a:t>
            </a:fld>
            <a:endParaRPr lang="en-US"/>
          </a:p>
        </p:txBody>
      </p:sp>
    </p:spTree>
    <p:extLst>
      <p:ext uri="{BB962C8B-B14F-4D97-AF65-F5344CB8AC3E}">
        <p14:creationId xmlns:p14="http://schemas.microsoft.com/office/powerpoint/2010/main" val="2495769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今天的分享分为</a:t>
            </a:r>
            <a:r>
              <a:rPr kumimoji="1" lang="en-US" altLang="zh-CN" dirty="0"/>
              <a:t>5</a:t>
            </a:r>
            <a:r>
              <a:rPr kumimoji="1" lang="zh-CN" altLang="en-US" dirty="0"/>
              <a:t>个部分</a:t>
            </a:r>
          </a:p>
        </p:txBody>
      </p:sp>
      <p:sp>
        <p:nvSpPr>
          <p:cNvPr id="4" name="灯片编号占位符 3"/>
          <p:cNvSpPr>
            <a:spLocks noGrp="1"/>
          </p:cNvSpPr>
          <p:nvPr>
            <p:ph type="sldNum" sz="quarter" idx="5"/>
          </p:nvPr>
        </p:nvSpPr>
        <p:spPr/>
        <p:txBody>
          <a:bodyPr/>
          <a:lstStyle/>
          <a:p>
            <a:fld id="{E1867718-CD55-8442-A98A-4AB47C5338C0}" type="slidenum">
              <a:rPr lang="en-US" smtClean="0"/>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强化学习（</a:t>
            </a:r>
            <a:r>
              <a:rPr lang="en-US" altLang="zh-CN" dirty="0"/>
              <a:t>RL</a:t>
            </a:r>
            <a:r>
              <a:rPr lang="zh-CN" altLang="en-US" dirty="0"/>
              <a:t>）治理器需要几个周期才能检测到负载变化。因此，调度器必须为治理器提供直接的信息，以使其能够及时、准确地响应。由于需要考虑运行线程的利用率和优先级变化，建模这种动态变化非常困难，因此我们使用</a:t>
            </a:r>
            <a:r>
              <a:rPr lang="en-US" altLang="zh-CN" dirty="0"/>
              <a:t>EFC</a:t>
            </a:r>
            <a:r>
              <a:rPr lang="zh-CN" altLang="en-US" dirty="0"/>
              <a:t>来协调调度和治理的相互作用。</a:t>
            </a:r>
            <a:r>
              <a:rPr lang="en-US" altLang="zh-CN" dirty="0"/>
              <a:t>EFC</a:t>
            </a:r>
            <a:r>
              <a:rPr lang="zh-CN" altLang="en-US" dirty="0"/>
              <a:t>可以利用无模型的模糊控制技术来解决由于高负载动态变化而导致的缺乏准确性能</a:t>
            </a:r>
            <a:r>
              <a:rPr lang="en-US" altLang="zh-CN" dirty="0"/>
              <a:t>-</a:t>
            </a:r>
            <a:r>
              <a:rPr lang="zh-CN" altLang="en-US" dirty="0"/>
              <a:t>功耗模型的问题</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E1867718-CD55-8442-A98A-4AB47C5338C0}" type="slidenum">
              <a:rPr lang="en-US" smtClean="0"/>
              <a:t>23</a:t>
            </a:fld>
            <a:endParaRPr lang="en-US"/>
          </a:p>
        </p:txBody>
      </p:sp>
    </p:spTree>
    <p:extLst>
      <p:ext uri="{BB962C8B-B14F-4D97-AF65-F5344CB8AC3E}">
        <p14:creationId xmlns:p14="http://schemas.microsoft.com/office/powerpoint/2010/main" val="30000529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强化学习（</a:t>
            </a:r>
            <a:r>
              <a:rPr lang="en-US" altLang="zh-CN" dirty="0"/>
              <a:t>RL</a:t>
            </a:r>
            <a:r>
              <a:rPr lang="zh-CN" altLang="en-US" dirty="0"/>
              <a:t>）治理器需要几个周期才能检测到负载变化。因此，调度器必须为治理器提供直接的信息，以使其能够及时、准确地响应。由于需要考虑运行线程的利用率和优先级变化，建模这种动态变化非常困难，因此我们使用</a:t>
            </a:r>
            <a:r>
              <a:rPr lang="en-US" altLang="zh-CN" dirty="0"/>
              <a:t>EFC</a:t>
            </a:r>
            <a:r>
              <a:rPr lang="zh-CN" altLang="en-US" dirty="0"/>
              <a:t>来协调调度和治理的相互作用。</a:t>
            </a:r>
            <a:r>
              <a:rPr lang="en-US" altLang="zh-CN" dirty="0"/>
              <a:t>EFC</a:t>
            </a:r>
            <a:r>
              <a:rPr lang="zh-CN" altLang="en-US" dirty="0"/>
              <a:t>可以利用无模型的模糊控制技术来解决由于高负载动态变化而导致的缺乏准确性能</a:t>
            </a:r>
            <a:r>
              <a:rPr lang="en-US" altLang="zh-CN" dirty="0"/>
              <a:t>-</a:t>
            </a:r>
            <a:r>
              <a:rPr lang="zh-CN" altLang="en-US" dirty="0"/>
              <a:t>功耗模型的问题</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E1867718-CD55-8442-A98A-4AB47C5338C0}" type="slidenum">
              <a:rPr lang="en-US" smtClean="0"/>
              <a:t>24</a:t>
            </a:fld>
            <a:endParaRPr lang="en-US"/>
          </a:p>
        </p:txBody>
      </p:sp>
    </p:spTree>
    <p:extLst>
      <p:ext uri="{BB962C8B-B14F-4D97-AF65-F5344CB8AC3E}">
        <p14:creationId xmlns:p14="http://schemas.microsoft.com/office/powerpoint/2010/main" val="37512813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强化学习（</a:t>
            </a:r>
            <a:r>
              <a:rPr lang="en-US" altLang="zh-CN" dirty="0"/>
              <a:t>RL</a:t>
            </a:r>
            <a:r>
              <a:rPr lang="zh-CN" altLang="en-US" dirty="0"/>
              <a:t>）治理器需要几个周期才能检测到负载变化。因此，调度器必须为治理器提供直接的信息，以使其能够及时、准确地响应。由于需要考虑运行线程的利用率和优先级变化，建模这种动态变化非常困难，因此我们使用</a:t>
            </a:r>
            <a:r>
              <a:rPr lang="en-US" altLang="zh-CN" dirty="0"/>
              <a:t>EFC</a:t>
            </a:r>
            <a:r>
              <a:rPr lang="zh-CN" altLang="en-US" dirty="0"/>
              <a:t>来协调调度和治理的相互作用。</a:t>
            </a:r>
            <a:r>
              <a:rPr lang="en-US" altLang="zh-CN" dirty="0"/>
              <a:t>EFC</a:t>
            </a:r>
            <a:r>
              <a:rPr lang="zh-CN" altLang="en-US" dirty="0"/>
              <a:t>可以利用无模型的模糊控制技术来解决由于高负载动态变化而导致的缺乏准确性能</a:t>
            </a:r>
            <a:r>
              <a:rPr lang="en-US" altLang="zh-CN" dirty="0"/>
              <a:t>-</a:t>
            </a:r>
            <a:r>
              <a:rPr lang="zh-CN" altLang="en-US" dirty="0"/>
              <a:t>功耗模型的问题</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E1867718-CD55-8442-A98A-4AB47C5338C0}" type="slidenum">
              <a:rPr lang="en-US" smtClean="0"/>
              <a:t>25</a:t>
            </a:fld>
            <a:endParaRPr lang="en-US"/>
          </a:p>
        </p:txBody>
      </p:sp>
    </p:spTree>
    <p:extLst>
      <p:ext uri="{BB962C8B-B14F-4D97-AF65-F5344CB8AC3E}">
        <p14:creationId xmlns:p14="http://schemas.microsoft.com/office/powerpoint/2010/main" val="24956284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Cpu</a:t>
            </a:r>
            <a:r>
              <a:rPr lang="zh-CN" altLang="en-US" dirty="0"/>
              <a:t>集群利用率、 线程优先级</a:t>
            </a:r>
          </a:p>
        </p:txBody>
      </p:sp>
      <p:sp>
        <p:nvSpPr>
          <p:cNvPr id="4" name="灯片编号占位符 3"/>
          <p:cNvSpPr>
            <a:spLocks noGrp="1"/>
          </p:cNvSpPr>
          <p:nvPr>
            <p:ph type="sldNum" sz="quarter" idx="5"/>
          </p:nvPr>
        </p:nvSpPr>
        <p:spPr/>
        <p:txBody>
          <a:bodyPr/>
          <a:lstStyle/>
          <a:p>
            <a:fld id="{E1867718-CD55-8442-A98A-4AB47C5338C0}" type="slidenum">
              <a:rPr lang="en-US" smtClean="0"/>
              <a:t>26</a:t>
            </a:fld>
            <a:endParaRPr lang="en-US"/>
          </a:p>
        </p:txBody>
      </p:sp>
    </p:spTree>
    <p:extLst>
      <p:ext uri="{BB962C8B-B14F-4D97-AF65-F5344CB8AC3E}">
        <p14:creationId xmlns:p14="http://schemas.microsoft.com/office/powerpoint/2010/main" val="39610869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1867718-CD55-8442-A98A-4AB47C5338C0}" type="slidenum">
              <a:rPr lang="en-US" smtClean="0"/>
              <a:t>27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1867718-CD55-8442-A98A-4AB47C5338C0}" type="slidenum">
              <a:rPr lang="en-US" smtClean="0"/>
              <a:t>28</a:t>
            </a:fld>
            <a:endParaRPr lang="en-US"/>
          </a:p>
        </p:txBody>
      </p:sp>
    </p:spTree>
    <p:extLst>
      <p:ext uri="{BB962C8B-B14F-4D97-AF65-F5344CB8AC3E}">
        <p14:creationId xmlns:p14="http://schemas.microsoft.com/office/powerpoint/2010/main" val="36326551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1867718-CD55-8442-A98A-4AB47C5338C0}" type="slidenum">
              <a:rPr lang="en-US" smtClean="0"/>
              <a:t>29</a:t>
            </a:fld>
            <a:endParaRPr lang="en-US"/>
          </a:p>
        </p:txBody>
      </p:sp>
    </p:spTree>
    <p:extLst>
      <p:ext uri="{BB962C8B-B14F-4D97-AF65-F5344CB8AC3E}">
        <p14:creationId xmlns:p14="http://schemas.microsoft.com/office/powerpoint/2010/main" val="12595629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这边还得搞一下</a:t>
            </a:r>
          </a:p>
        </p:txBody>
      </p:sp>
      <p:sp>
        <p:nvSpPr>
          <p:cNvPr id="4" name="灯片编号占位符 3"/>
          <p:cNvSpPr>
            <a:spLocks noGrp="1"/>
          </p:cNvSpPr>
          <p:nvPr>
            <p:ph type="sldNum" sz="quarter" idx="5"/>
          </p:nvPr>
        </p:nvSpPr>
        <p:spPr/>
        <p:txBody>
          <a:bodyPr/>
          <a:lstStyle/>
          <a:p>
            <a:fld id="{E1867718-CD55-8442-A98A-4AB47C5338C0}" type="slidenum">
              <a:rPr lang="en-US" smtClean="0"/>
              <a:t>30</a:t>
            </a:fld>
            <a:endParaRPr lang="en-US"/>
          </a:p>
        </p:txBody>
      </p:sp>
    </p:spTree>
    <p:extLst>
      <p:ext uri="{BB962C8B-B14F-4D97-AF65-F5344CB8AC3E}">
        <p14:creationId xmlns:p14="http://schemas.microsoft.com/office/powerpoint/2010/main" val="19972693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Orthrus-Wos</a:t>
            </a:r>
            <a:r>
              <a:rPr lang="zh-CN" altLang="en-US" dirty="0"/>
              <a:t>大多数时间都运行在较低的频率上，未能有效调度以满足</a:t>
            </a:r>
            <a:r>
              <a:rPr lang="en-US" altLang="zh-CN" dirty="0"/>
              <a:t>QoS</a:t>
            </a:r>
            <a:r>
              <a:rPr lang="zh-CN" altLang="en-US" dirty="0"/>
              <a:t>要求，导致了严重的</a:t>
            </a:r>
            <a:r>
              <a:rPr lang="en-US" altLang="zh-CN" dirty="0"/>
              <a:t>QoS</a:t>
            </a:r>
            <a:r>
              <a:rPr lang="zh-CN" altLang="en-US" dirty="0"/>
              <a:t>退化 。</a:t>
            </a:r>
          </a:p>
        </p:txBody>
      </p:sp>
      <p:sp>
        <p:nvSpPr>
          <p:cNvPr id="4" name="灯片编号占位符 3"/>
          <p:cNvSpPr>
            <a:spLocks noGrp="1"/>
          </p:cNvSpPr>
          <p:nvPr>
            <p:ph type="sldNum" sz="quarter" idx="5"/>
          </p:nvPr>
        </p:nvSpPr>
        <p:spPr/>
        <p:txBody>
          <a:bodyPr/>
          <a:lstStyle/>
          <a:p>
            <a:fld id="{E1867718-CD55-8442-A98A-4AB47C5338C0}" type="slidenum">
              <a:rPr lang="en-US" smtClean="0"/>
              <a:t>31</a:t>
            </a:fld>
            <a:endParaRPr lang="en-US"/>
          </a:p>
        </p:txBody>
      </p:sp>
    </p:spTree>
    <p:extLst>
      <p:ext uri="{BB962C8B-B14F-4D97-AF65-F5344CB8AC3E}">
        <p14:creationId xmlns:p14="http://schemas.microsoft.com/office/powerpoint/2010/main" val="21985277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最后，我们总结一下</a:t>
            </a:r>
            <a:r>
              <a:rPr lang="en-US" altLang="zh-CN" dirty="0" err="1">
                <a:sym typeface="+mn-ea"/>
              </a:rPr>
              <a:t>Apparate</a:t>
            </a:r>
            <a:r>
              <a:rPr lang="zh-CN" altLang="en-US" dirty="0">
                <a:sym typeface="+mn-ea"/>
              </a:rPr>
              <a:t>所做的工作</a:t>
            </a:r>
            <a:endParaRPr kumimoji="1" lang="zh-CN" altLang="en-US" dirty="0"/>
          </a:p>
        </p:txBody>
      </p:sp>
      <p:sp>
        <p:nvSpPr>
          <p:cNvPr id="4" name="灯片编号占位符 3"/>
          <p:cNvSpPr>
            <a:spLocks noGrp="1"/>
          </p:cNvSpPr>
          <p:nvPr>
            <p:ph type="sldNum" sz="quarter" idx="5"/>
          </p:nvPr>
        </p:nvSpPr>
        <p:spPr/>
        <p:txBody>
          <a:bodyPr/>
          <a:lstStyle/>
          <a:p>
            <a:fld id="{E1867718-CD55-8442-A98A-4AB47C5338C0}" type="slidenum">
              <a:rPr lang="en-US" smtClean="0"/>
              <a:t>33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首先来介绍一下研究背景</a:t>
            </a:r>
          </a:p>
        </p:txBody>
      </p:sp>
      <p:sp>
        <p:nvSpPr>
          <p:cNvPr id="4" name="灯片编号占位符 3"/>
          <p:cNvSpPr>
            <a:spLocks noGrp="1"/>
          </p:cNvSpPr>
          <p:nvPr>
            <p:ph type="sldNum" sz="quarter" idx="5"/>
          </p:nvPr>
        </p:nvSpPr>
        <p:spPr/>
        <p:txBody>
          <a:bodyPr/>
          <a:lstStyle/>
          <a:p>
            <a:fld id="{E1867718-CD55-8442-A98A-4AB47C5338C0}" type="slidenum">
              <a:rPr lang="en-US" smtClean="0"/>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sym typeface="+mn-ea"/>
            </a:endParaRPr>
          </a:p>
        </p:txBody>
      </p:sp>
      <p:sp>
        <p:nvSpPr>
          <p:cNvPr id="4" name="灯片编号占位符 3"/>
          <p:cNvSpPr>
            <a:spLocks noGrp="1"/>
          </p:cNvSpPr>
          <p:nvPr>
            <p:ph type="sldNum" sz="quarter" idx="5"/>
          </p:nvPr>
        </p:nvSpPr>
        <p:spPr/>
        <p:txBody>
          <a:bodyPr/>
          <a:lstStyle/>
          <a:p>
            <a:fld id="{E1867718-CD55-8442-A98A-4AB47C5338C0}" type="slidenum">
              <a:rPr lang="en-US" smtClean="0"/>
              <a:t>34</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sym typeface="+mn-ea"/>
            </a:endParaRPr>
          </a:p>
        </p:txBody>
      </p:sp>
      <p:sp>
        <p:nvSpPr>
          <p:cNvPr id="4" name="灯片编号占位符 3"/>
          <p:cNvSpPr>
            <a:spLocks noGrp="1"/>
          </p:cNvSpPr>
          <p:nvPr>
            <p:ph type="sldNum" sz="quarter" idx="5"/>
          </p:nvPr>
        </p:nvSpPr>
        <p:spPr/>
        <p:txBody>
          <a:bodyPr/>
          <a:lstStyle/>
          <a:p>
            <a:fld id="{E1867718-CD55-8442-A98A-4AB47C5338C0}" type="slidenum">
              <a:rPr lang="en-US" smtClean="0"/>
              <a:t>35</a:t>
            </a:fld>
            <a:endParaRPr lang="en-US"/>
          </a:p>
        </p:txBody>
      </p:sp>
    </p:spTree>
    <p:extLst>
      <p:ext uri="{BB962C8B-B14F-4D97-AF65-F5344CB8AC3E}">
        <p14:creationId xmlns:p14="http://schemas.microsoft.com/office/powerpoint/2010/main" val="15540736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sym typeface="+mn-ea"/>
            </a:endParaRPr>
          </a:p>
        </p:txBody>
      </p:sp>
      <p:sp>
        <p:nvSpPr>
          <p:cNvPr id="4" name="灯片编号占位符 3"/>
          <p:cNvSpPr>
            <a:spLocks noGrp="1"/>
          </p:cNvSpPr>
          <p:nvPr>
            <p:ph type="sldNum" sz="quarter" idx="5"/>
          </p:nvPr>
        </p:nvSpPr>
        <p:spPr/>
        <p:txBody>
          <a:bodyPr/>
          <a:lstStyle/>
          <a:p>
            <a:fld id="{E1867718-CD55-8442-A98A-4AB47C5338C0}" type="slidenum">
              <a:rPr lang="en-US" smtClean="0"/>
              <a:t>36</a:t>
            </a:fld>
            <a:endParaRPr lang="en-US"/>
          </a:p>
        </p:txBody>
      </p:sp>
    </p:spTree>
    <p:extLst>
      <p:ext uri="{BB962C8B-B14F-4D97-AF65-F5344CB8AC3E}">
        <p14:creationId xmlns:p14="http://schemas.microsoft.com/office/powerpoint/2010/main" val="30359478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600" dirty="0"/>
          </a:p>
        </p:txBody>
      </p:sp>
      <p:sp>
        <p:nvSpPr>
          <p:cNvPr id="4" name="Slide Number Placeholder 3"/>
          <p:cNvSpPr>
            <a:spLocks noGrp="1"/>
          </p:cNvSpPr>
          <p:nvPr>
            <p:ph type="sldNum" sz="quarter" idx="5"/>
          </p:nvPr>
        </p:nvSpPr>
        <p:spPr/>
        <p:txBody>
          <a:bodyPr/>
          <a:lstStyle/>
          <a:p>
            <a:fld id="{E1867718-CD55-8442-A98A-4AB47C5338C0}" type="slidenum">
              <a:rPr lang="en-US" smtClean="0"/>
              <a:t>37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当今</a:t>
            </a:r>
            <a:r>
              <a:rPr kumimoji="1" lang="en-US" altLang="zh-CN" dirty="0"/>
              <a:t>AI</a:t>
            </a:r>
            <a:r>
              <a:rPr kumimoji="1" lang="zh-CN" altLang="en-US" dirty="0"/>
              <a:t>发展快速，应用广泛，我们的日常生活中有大量的场景中需要用到机器学习推理，例如在交通流量分析、聊天机器人</a:t>
            </a:r>
          </a:p>
        </p:txBody>
      </p:sp>
      <p:sp>
        <p:nvSpPr>
          <p:cNvPr id="4" name="灯片编号占位符 3"/>
          <p:cNvSpPr>
            <a:spLocks noGrp="1"/>
          </p:cNvSpPr>
          <p:nvPr>
            <p:ph type="sldNum" sz="quarter" idx="5"/>
          </p:nvPr>
        </p:nvSpPr>
        <p:spPr/>
        <p:txBody>
          <a:bodyPr/>
          <a:lstStyle/>
          <a:p>
            <a:fld id="{E1867718-CD55-8442-A98A-4AB47C5338C0}"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1867718-CD55-8442-A98A-4AB47C5338C0}" type="slidenum">
              <a:rPr lang="en-US" smtClean="0"/>
              <a:t>6</a:t>
            </a:fld>
            <a:endParaRPr lang="en-US"/>
          </a:p>
        </p:txBody>
      </p:sp>
    </p:spTree>
    <p:extLst>
      <p:ext uri="{BB962C8B-B14F-4D97-AF65-F5344CB8AC3E}">
        <p14:creationId xmlns:p14="http://schemas.microsoft.com/office/powerpoint/2010/main" val="2493033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它能够根据不同的工作负载和</a:t>
            </a:r>
            <a:r>
              <a:rPr lang="en-US" altLang="zh-CN" dirty="0"/>
              <a:t>QoS</a:t>
            </a:r>
            <a:r>
              <a:rPr lang="zh-CN" altLang="en-US" dirty="0"/>
              <a:t>需求动态调整频率，如果工作负载量大，可以提高频率</a:t>
            </a:r>
            <a:endParaRPr lang="en-US" altLang="zh-CN" dirty="0"/>
          </a:p>
          <a:p>
            <a:endParaRPr lang="en-US" altLang="zh-CN" dirty="0"/>
          </a:p>
          <a:p>
            <a:r>
              <a:rPr lang="zh-CN" altLang="en-US" b="1" dirty="0"/>
              <a:t>功耗优化</a:t>
            </a:r>
            <a:r>
              <a:rPr lang="zh-CN" altLang="en-US" dirty="0"/>
              <a:t>：单独使用大小核心架构只能在任务分配上优化功耗，但如果核心在高负载下仍运行在高频率，那么功耗仍然较高。频率调节可以进一步优化功耗，避免在不需要高频率时浪费能源。</a:t>
            </a:r>
          </a:p>
          <a:p>
            <a:r>
              <a:rPr lang="zh-CN" altLang="en-US" b="1" dirty="0"/>
              <a:t>性能与能效平衡</a:t>
            </a:r>
            <a:r>
              <a:rPr lang="zh-CN" altLang="en-US" dirty="0"/>
              <a:t>：两者结合可以确保在不同的负载情况下实现更好的性能与能效平衡。例如，在繁重任务时启用大核心并提升频率，而在轻负载时使用小核心并降低频率，从而最大程度地优化整体能效。</a:t>
            </a:r>
          </a:p>
          <a:p>
            <a:endParaRPr lang="zh-CN" altLang="en-US" dirty="0"/>
          </a:p>
        </p:txBody>
      </p:sp>
      <p:sp>
        <p:nvSpPr>
          <p:cNvPr id="4" name="灯片编号占位符 3"/>
          <p:cNvSpPr>
            <a:spLocks noGrp="1"/>
          </p:cNvSpPr>
          <p:nvPr>
            <p:ph type="sldNum" sz="quarter" idx="5"/>
          </p:nvPr>
        </p:nvSpPr>
        <p:spPr/>
        <p:txBody>
          <a:bodyPr/>
          <a:lstStyle/>
          <a:p>
            <a:fld id="{E1867718-CD55-8442-A98A-4AB47C5338C0}" type="slidenum">
              <a:rPr lang="en-US" smtClean="0"/>
              <a:t>7</a:t>
            </a:fld>
            <a:endParaRPr lang="en-US"/>
          </a:p>
        </p:txBody>
      </p:sp>
    </p:spTree>
    <p:extLst>
      <p:ext uri="{BB962C8B-B14F-4D97-AF65-F5344CB8AC3E}">
        <p14:creationId xmlns:p14="http://schemas.microsoft.com/office/powerpoint/2010/main" val="780522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这就引出了我们所要研究的问题</a:t>
            </a:r>
          </a:p>
        </p:txBody>
      </p:sp>
      <p:sp>
        <p:nvSpPr>
          <p:cNvPr id="4" name="灯片编号占位符 3"/>
          <p:cNvSpPr>
            <a:spLocks noGrp="1"/>
          </p:cNvSpPr>
          <p:nvPr>
            <p:ph type="sldNum" sz="quarter" idx="5"/>
          </p:nvPr>
        </p:nvSpPr>
        <p:spPr/>
        <p:txBody>
          <a:bodyPr/>
          <a:lstStyle/>
          <a:p>
            <a:fld id="{E1867718-CD55-8442-A98A-4AB47C5338C0}" type="slidenum">
              <a:rPr lang="en-US" smtClean="0"/>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在我们没引进早退出模型前，我们只需要考虑吞吐量和时延的平衡，但是呢，没有一种平衡这两种指标的好方法， </a:t>
            </a:r>
            <a:endParaRPr lang="en-US" altLang="zh-CN" dirty="0">
              <a:sym typeface="+mn-ea"/>
            </a:endParaRPr>
          </a:p>
          <a:p>
            <a:pPr marL="0" indent="0">
              <a:buNone/>
            </a:pPr>
            <a:r>
              <a:rPr lang="zh-CN" altLang="en-US" dirty="0">
                <a:sym typeface="+mn-ea"/>
              </a:rPr>
              <a:t>所以我们引入了早退模型，需要部署额外的早退节点，但是这会造成精度的下降。所以我们需要解决现有早退模型的问题，</a:t>
            </a:r>
            <a:r>
              <a:rPr lang="zh-CN" altLang="en-US" sz="1200" b="0" dirty="0">
                <a:sym typeface="+mn-ea"/>
              </a:rPr>
              <a:t>第一个，</a:t>
            </a:r>
            <a:r>
              <a:rPr lang="en-US" altLang="zh-CN" sz="1200" b="0" dirty="0"/>
              <a:t> </a:t>
            </a:r>
            <a:r>
              <a:rPr lang="zh-CN" altLang="en-US" sz="1200" b="0" dirty="0"/>
              <a:t>如何获取早退模型的准确性，然后根据准确性结果进行参数调整，我们需要保证低时延、高精度、高吞吐</a:t>
            </a:r>
            <a:endParaRPr lang="en-US" altLang="zh-CN" sz="1200" b="0" dirty="0"/>
          </a:p>
          <a:p>
            <a:endParaRPr lang="zh-CN" altLang="en-US" dirty="0">
              <a:sym typeface="+mn-ea"/>
            </a:endParaRPr>
          </a:p>
        </p:txBody>
      </p:sp>
      <p:sp>
        <p:nvSpPr>
          <p:cNvPr id="4" name="灯片编号占位符 3"/>
          <p:cNvSpPr>
            <a:spLocks noGrp="1"/>
          </p:cNvSpPr>
          <p:nvPr>
            <p:ph type="sldNum" sz="quarter" idx="5"/>
          </p:nvPr>
        </p:nvSpPr>
        <p:spPr/>
        <p:txBody>
          <a:bodyPr/>
          <a:lstStyle/>
          <a:p>
            <a:fld id="{E1867718-CD55-8442-A98A-4AB47C5338C0}" type="slidenum">
              <a:rPr lang="en-US" smtClean="0"/>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接下来我们来介绍本文提出的</a:t>
            </a:r>
            <a:r>
              <a:rPr lang="zh-CN" altLang="en-US" sz="1200" b="1" dirty="0"/>
              <a:t>Apparate</a:t>
            </a:r>
            <a:r>
              <a:rPr kumimoji="1" lang="zh-CN" altLang="en-US" sz="1200" b="1" dirty="0"/>
              <a:t>系统</a:t>
            </a:r>
            <a:r>
              <a:rPr kumimoji="1" lang="zh-CN" altLang="en-US" dirty="0"/>
              <a:t>的具体设计，</a:t>
            </a:r>
            <a:r>
              <a:rPr kumimoji="1" lang="zh-CN" altLang="en-US" dirty="0">
                <a:sym typeface="+mn-ea"/>
              </a:rPr>
              <a:t>通过上刚刚述的</a:t>
            </a:r>
            <a:r>
              <a:rPr kumimoji="1" lang="en-US" altLang="zh-CN" dirty="0">
                <a:sym typeface="+mn-ea"/>
              </a:rPr>
              <a:t>3</a:t>
            </a:r>
            <a:r>
              <a:rPr kumimoji="1" lang="zh-CN" altLang="en-US" dirty="0">
                <a:sym typeface="+mn-ea"/>
              </a:rPr>
              <a:t>个问题能够更好地理解该工作的设计</a:t>
            </a:r>
            <a:endParaRPr kumimoji="1" lang="zh-CN" altLang="en-US" dirty="0"/>
          </a:p>
        </p:txBody>
      </p:sp>
      <p:sp>
        <p:nvSpPr>
          <p:cNvPr id="4" name="灯片编号占位符 3"/>
          <p:cNvSpPr>
            <a:spLocks noGrp="1"/>
          </p:cNvSpPr>
          <p:nvPr>
            <p:ph type="sldNum" sz="quarter" idx="5"/>
          </p:nvPr>
        </p:nvSpPr>
        <p:spPr/>
        <p:txBody>
          <a:bodyPr/>
          <a:lstStyle/>
          <a:p>
            <a:fld id="{E1867718-CD55-8442-A98A-4AB47C5338C0}" type="slidenum">
              <a:rPr lang="en-US" smtClean="0"/>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5A894C5-38E1-E44E-AF00-F571FF6E3C8E}" type="datetime1">
              <a:rPr lang="en-US" smtClean="0"/>
              <a:t>3/26/2025</a:t>
            </a:fld>
            <a:endParaRPr lang="en-US"/>
          </a:p>
        </p:txBody>
      </p:sp>
      <p:sp>
        <p:nvSpPr>
          <p:cNvPr id="5" name="Footer Placeholder 4"/>
          <p:cNvSpPr>
            <a:spLocks noGrp="1"/>
          </p:cNvSpPr>
          <p:nvPr>
            <p:ph type="ftr" sz="quarter" idx="11"/>
          </p:nvPr>
        </p:nvSpPr>
        <p:spPr/>
        <p:txBody>
          <a:bodyPr/>
          <a:lstStyle/>
          <a:p>
            <a:r>
              <a:rPr lang="en-US"/>
              <a:t>/17</a:t>
            </a:r>
          </a:p>
        </p:txBody>
      </p:sp>
      <p:sp>
        <p:nvSpPr>
          <p:cNvPr id="6" name="Slide Number Placeholder 5"/>
          <p:cNvSpPr>
            <a:spLocks noGrp="1"/>
          </p:cNvSpPr>
          <p:nvPr>
            <p:ph type="sldNum" sz="quarter" idx="12"/>
          </p:nvPr>
        </p:nvSpPr>
        <p:spPr/>
        <p:txBody>
          <a:bodyPr/>
          <a:lstStyle/>
          <a:p>
            <a:fld id="{30B839C7-9A20-D34F-B538-98C4FE15FA5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535397-C8F7-0E48-AE3F-CE930279AC78}" type="datetime1">
              <a:rPr lang="en-US" smtClean="0"/>
              <a:t>3/26/2025</a:t>
            </a:fld>
            <a:endParaRPr lang="en-US"/>
          </a:p>
        </p:txBody>
      </p:sp>
      <p:sp>
        <p:nvSpPr>
          <p:cNvPr id="6" name="Footer Placeholder 5"/>
          <p:cNvSpPr>
            <a:spLocks noGrp="1"/>
          </p:cNvSpPr>
          <p:nvPr>
            <p:ph type="ftr" sz="quarter" idx="11"/>
          </p:nvPr>
        </p:nvSpPr>
        <p:spPr/>
        <p:txBody>
          <a:bodyPr/>
          <a:lstStyle/>
          <a:p>
            <a:r>
              <a:rPr lang="en-US"/>
              <a:t>/17</a:t>
            </a:r>
          </a:p>
        </p:txBody>
      </p:sp>
      <p:sp>
        <p:nvSpPr>
          <p:cNvPr id="7" name="Slide Number Placeholder 6"/>
          <p:cNvSpPr>
            <a:spLocks noGrp="1"/>
          </p:cNvSpPr>
          <p:nvPr>
            <p:ph type="sldNum" sz="quarter" idx="12"/>
          </p:nvPr>
        </p:nvSpPr>
        <p:spPr/>
        <p:txBody>
          <a:bodyPr/>
          <a:lstStyle/>
          <a:p>
            <a:fld id="{30B839C7-9A20-D34F-B538-98C4FE15FA5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67F7E1-3471-8D48-B307-1B52AA723F1C}" type="datetime1">
              <a:rPr lang="en-US" smtClean="0"/>
              <a:t>3/26/2025</a:t>
            </a:fld>
            <a:endParaRPr lang="en-US"/>
          </a:p>
        </p:txBody>
      </p:sp>
      <p:sp>
        <p:nvSpPr>
          <p:cNvPr id="5" name="Footer Placeholder 4"/>
          <p:cNvSpPr>
            <a:spLocks noGrp="1"/>
          </p:cNvSpPr>
          <p:nvPr>
            <p:ph type="ftr" sz="quarter" idx="11"/>
          </p:nvPr>
        </p:nvSpPr>
        <p:spPr/>
        <p:txBody>
          <a:bodyPr/>
          <a:lstStyle/>
          <a:p>
            <a:r>
              <a:rPr lang="en-US"/>
              <a:t>/17</a:t>
            </a:r>
          </a:p>
        </p:txBody>
      </p:sp>
      <p:sp>
        <p:nvSpPr>
          <p:cNvPr id="6" name="Slide Number Placeholder 5"/>
          <p:cNvSpPr>
            <a:spLocks noGrp="1"/>
          </p:cNvSpPr>
          <p:nvPr>
            <p:ph type="sldNum" sz="quarter" idx="12"/>
          </p:nvPr>
        </p:nvSpPr>
        <p:spPr/>
        <p:txBody>
          <a:bodyPr/>
          <a:lstStyle/>
          <a:p>
            <a:fld id="{30B839C7-9A20-D34F-B538-98C4FE15FA51}"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77E608-75E2-EA4E-B00C-65557051005B}" type="datetime1">
              <a:rPr lang="en-US" smtClean="0"/>
              <a:t>3/26/2025</a:t>
            </a:fld>
            <a:endParaRPr lang="en-US"/>
          </a:p>
        </p:txBody>
      </p:sp>
      <p:sp>
        <p:nvSpPr>
          <p:cNvPr id="5" name="Footer Placeholder 4"/>
          <p:cNvSpPr>
            <a:spLocks noGrp="1"/>
          </p:cNvSpPr>
          <p:nvPr>
            <p:ph type="ftr" sz="quarter" idx="11"/>
          </p:nvPr>
        </p:nvSpPr>
        <p:spPr/>
        <p:txBody>
          <a:bodyPr/>
          <a:lstStyle/>
          <a:p>
            <a:r>
              <a:rPr lang="en-US"/>
              <a:t>/17</a:t>
            </a:r>
          </a:p>
        </p:txBody>
      </p:sp>
      <p:sp>
        <p:nvSpPr>
          <p:cNvPr id="6" name="Slide Number Placeholder 5"/>
          <p:cNvSpPr>
            <a:spLocks noGrp="1"/>
          </p:cNvSpPr>
          <p:nvPr>
            <p:ph type="sldNum" sz="quarter" idx="12"/>
          </p:nvPr>
        </p:nvSpPr>
        <p:spPr/>
        <p:txBody>
          <a:bodyPr/>
          <a:lstStyle/>
          <a:p>
            <a:fld id="{30B839C7-9A20-D34F-B538-98C4FE15FA5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8" name="灯片编号占位符 6"/>
          <p:cNvSpPr>
            <a:spLocks noGrp="1"/>
          </p:cNvSpPr>
          <p:nvPr>
            <p:ph type="sldNum" sz="quarter" idx="4"/>
          </p:nvPr>
        </p:nvSpPr>
        <p:spPr>
          <a:xfrm>
            <a:off x="9448800" y="6492323"/>
            <a:ext cx="2743200" cy="365125"/>
          </a:xfrm>
          <a:prstGeom prst="rect">
            <a:avLst/>
          </a:prstGeom>
        </p:spPr>
        <p:txBody>
          <a:bodyPr vert="horz" lIns="91440" tIns="45720" rIns="91440" bIns="45720" rtlCol="0" anchor="ctr"/>
          <a:lstStyle>
            <a:lvl1pPr algn="r">
              <a:defRPr sz="1600" b="1">
                <a:solidFill>
                  <a:srgbClr val="003F87"/>
                </a:solidFill>
                <a:latin typeface="微软雅黑" panose="020B0503020204020204" pitchFamily="34" charset="-122"/>
                <a:ea typeface="微软雅黑" panose="020B0503020204020204" pitchFamily="34" charset="-122"/>
                <a:cs typeface="Alibaba PuHuiTi" pitchFamily="18" charset="-122"/>
              </a:defRPr>
            </a:lvl1pPr>
          </a:lstStyle>
          <a:p>
            <a:fld id="{32CC1993-4A58-5441-BC2A-C02768F05C35}" type="slidenum">
              <a:rPr kumimoji="1" lang="zh-CN" altLang="en-US" smtClean="0"/>
              <a:t>‹#›</a:t>
            </a:fld>
            <a:endParaRPr kumimoji="1" lang="zh-CN" altLang="en-US" dirty="0"/>
          </a:p>
        </p:txBody>
      </p:sp>
      <p:sp>
        <p:nvSpPr>
          <p:cNvPr id="10" name="矩形 9"/>
          <p:cNvSpPr/>
          <p:nvPr userDrawn="1"/>
        </p:nvSpPr>
        <p:spPr>
          <a:xfrm>
            <a:off x="0" y="0"/>
            <a:ext cx="12192000" cy="885714"/>
          </a:xfrm>
          <a:prstGeom prst="rect">
            <a:avLst/>
          </a:prstGeom>
          <a:solidFill>
            <a:srgbClr val="003F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内容占位符 2"/>
          <p:cNvSpPr>
            <a:spLocks noGrp="1"/>
          </p:cNvSpPr>
          <p:nvPr>
            <p:ph sz="quarter" idx="10"/>
          </p:nvPr>
        </p:nvSpPr>
        <p:spPr>
          <a:xfrm>
            <a:off x="355600" y="1164773"/>
            <a:ext cx="11455400" cy="5092312"/>
          </a:xfrm>
          <a:prstGeom prst="rect">
            <a:avLst/>
          </a:prstGeom>
        </p:spPr>
        <p:txBody>
          <a:bodyPr/>
          <a:lstStyle>
            <a:lvl1pPr>
              <a:defRPr sz="2600" b="1" i="0" baseline="0">
                <a:latin typeface="微软雅黑" panose="020B0503020204020204" pitchFamily="34" charset="-122"/>
                <a:ea typeface="微软雅黑" panose="020B0503020204020204" pitchFamily="34" charset="-122"/>
                <a:cs typeface="Alibaba PuHuiTi" pitchFamily="18" charset="-122"/>
              </a:defRPr>
            </a:lvl1pPr>
            <a:lvl2pPr>
              <a:defRPr sz="2400" b="0" i="0" baseline="0">
                <a:latin typeface="微软雅黑" panose="020B0503020204020204" pitchFamily="34" charset="-122"/>
                <a:ea typeface="微软雅黑" panose="020B0503020204020204" pitchFamily="34" charset="-122"/>
                <a:cs typeface="Alibaba PuHuiTi" pitchFamily="18" charset="-122"/>
              </a:defRPr>
            </a:lvl2pPr>
            <a:lvl3pPr>
              <a:defRPr sz="2400" b="0" i="0" baseline="0">
                <a:latin typeface="微软雅黑" panose="020B0503020204020204" pitchFamily="34" charset="-122"/>
                <a:ea typeface="微软雅黑" panose="020B0503020204020204" pitchFamily="34" charset="-122"/>
                <a:cs typeface="Alibaba PuHuiTi" pitchFamily="18" charset="-122"/>
              </a:defRPr>
            </a:lvl3pPr>
            <a:lvl4pPr>
              <a:defRPr sz="2400" b="0" i="0" baseline="0">
                <a:latin typeface="微软雅黑" panose="020B0503020204020204" pitchFamily="34" charset="-122"/>
                <a:ea typeface="微软雅黑" panose="020B0503020204020204" pitchFamily="34" charset="-122"/>
                <a:cs typeface="Alibaba PuHuiTi" pitchFamily="18" charset="-122"/>
              </a:defRPr>
            </a:lvl4pPr>
            <a:lvl5pPr>
              <a:defRPr sz="2400" b="0" i="0" baseline="0">
                <a:latin typeface="微软雅黑" panose="020B0503020204020204" pitchFamily="34" charset="-122"/>
                <a:ea typeface="微软雅黑" panose="020B0503020204020204" pitchFamily="34" charset="-122"/>
                <a:cs typeface="Alibaba PuHuiTi" pitchFamily="18" charset="-122"/>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pic>
        <p:nvPicPr>
          <p:cNvPr id="14" name="图片 13"/>
          <p:cNvPicPr>
            <a:picLocks noChangeAspect="1"/>
          </p:cNvPicPr>
          <p:nvPr userDrawn="1"/>
        </p:nvPicPr>
        <p:blipFill rotWithShape="1">
          <a:blip r:embed="rId2">
            <a:alphaModFix amt="40000"/>
            <a:extLst>
              <a:ext uri="{28A0092B-C50C-407E-A947-70E740481C1C}">
                <a14:useLocalDpi xmlns:a14="http://schemas.microsoft.com/office/drawing/2010/main" val="0"/>
              </a:ext>
            </a:extLst>
          </a:blip>
          <a:srcRect l="28691" t="57373" b="20356"/>
          <a:stretch>
            <a:fillRect/>
          </a:stretch>
        </p:blipFill>
        <p:spPr>
          <a:xfrm>
            <a:off x="9255451" y="17959"/>
            <a:ext cx="2911149" cy="799648"/>
          </a:xfrm>
          <a:prstGeom prst="rect">
            <a:avLst/>
          </a:prstGeom>
        </p:spPr>
      </p:pic>
      <p:cxnSp>
        <p:nvCxnSpPr>
          <p:cNvPr id="4" name="直线连接符 3"/>
          <p:cNvCxnSpPr/>
          <p:nvPr userDrawn="1"/>
        </p:nvCxnSpPr>
        <p:spPr>
          <a:xfrm>
            <a:off x="0" y="6487620"/>
            <a:ext cx="12192000" cy="4703"/>
          </a:xfrm>
          <a:prstGeom prst="line">
            <a:avLst/>
          </a:prstGeom>
          <a:ln w="19050">
            <a:solidFill>
              <a:srgbClr val="003F88"/>
            </a:solidFill>
          </a:ln>
        </p:spPr>
        <p:style>
          <a:lnRef idx="1">
            <a:schemeClr val="accent1"/>
          </a:lnRef>
          <a:fillRef idx="0">
            <a:schemeClr val="accent1"/>
          </a:fillRef>
          <a:effectRef idx="0">
            <a:schemeClr val="accent1"/>
          </a:effectRef>
          <a:fontRef idx="minor">
            <a:schemeClr val="tx1"/>
          </a:fontRef>
        </p:style>
      </p:cxnSp>
      <p:sp>
        <p:nvSpPr>
          <p:cNvPr id="6" name="标题占位符 1"/>
          <p:cNvSpPr>
            <a:spLocks noGrp="1"/>
          </p:cNvSpPr>
          <p:nvPr>
            <p:ph type="title"/>
          </p:nvPr>
        </p:nvSpPr>
        <p:spPr>
          <a:xfrm>
            <a:off x="355600" y="18511"/>
            <a:ext cx="11455400" cy="909224"/>
          </a:xfrm>
          <a:prstGeom prst="rect">
            <a:avLst/>
          </a:prstGeom>
        </p:spPr>
        <p:txBody>
          <a:bodyPr vert="horz" lIns="91440" tIns="45720" rIns="91440" bIns="45720" rtlCol="0" anchor="ctr">
            <a:normAutofit/>
          </a:bodyPr>
          <a:lstStyle>
            <a:lvl1pPr>
              <a:defRPr sz="4000">
                <a:solidFill>
                  <a:schemeClr val="bg1"/>
                </a:solidFill>
                <a:latin typeface="微软雅黑" panose="020B0503020204020204" pitchFamily="34" charset="-122"/>
                <a:ea typeface="微软雅黑" panose="020B0503020204020204" pitchFamily="34" charset="-122"/>
                <a:cs typeface="Alibaba PuHuiTi" pitchFamily="18" charset="-122"/>
              </a:defRPr>
            </a:lvl1pPr>
          </a:lstStyle>
          <a:p>
            <a:r>
              <a:rPr lang="zh-CN" altLang="en-US" dirty="0"/>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964A89-6C0D-8B46-A098-CA93B5BCB609}" type="datetime1">
              <a:rPr lang="en-US" smtClean="0"/>
              <a:t>3/26/2025</a:t>
            </a:fld>
            <a:endParaRPr lang="en-US"/>
          </a:p>
        </p:txBody>
      </p:sp>
      <p:sp>
        <p:nvSpPr>
          <p:cNvPr id="5" name="Footer Placeholder 4"/>
          <p:cNvSpPr>
            <a:spLocks noGrp="1"/>
          </p:cNvSpPr>
          <p:nvPr>
            <p:ph type="ftr" sz="quarter" idx="11"/>
          </p:nvPr>
        </p:nvSpPr>
        <p:spPr/>
        <p:txBody>
          <a:bodyPr/>
          <a:lstStyle/>
          <a:p>
            <a:r>
              <a:rPr lang="en-US"/>
              <a:t>/17</a:t>
            </a:r>
          </a:p>
        </p:txBody>
      </p:sp>
      <p:sp>
        <p:nvSpPr>
          <p:cNvPr id="6" name="Slide Number Placeholder 5"/>
          <p:cNvSpPr>
            <a:spLocks noGrp="1"/>
          </p:cNvSpPr>
          <p:nvPr>
            <p:ph type="sldNum" sz="quarter" idx="12"/>
          </p:nvPr>
        </p:nvSpPr>
        <p:spPr/>
        <p:txBody>
          <a:bodyPr/>
          <a:lstStyle/>
          <a:p>
            <a:fld id="{30B839C7-9A20-D34F-B538-98C4FE15FA5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日期占位符 6"/>
          <p:cNvSpPr>
            <a:spLocks noGrp="1"/>
          </p:cNvSpPr>
          <p:nvPr>
            <p:ph type="dt" sz="half" idx="10"/>
          </p:nvPr>
        </p:nvSpPr>
        <p:spPr/>
        <p:txBody>
          <a:bodyPr/>
          <a:lstStyle/>
          <a:p>
            <a:fld id="{4156149C-3429-F942-B244-7F6E681DABC6}" type="datetime1">
              <a:rPr lang="en-US" smtClean="0"/>
              <a:t>3/26/2025</a:t>
            </a:fld>
            <a:endParaRPr lang="en-US"/>
          </a:p>
        </p:txBody>
      </p:sp>
      <p:sp>
        <p:nvSpPr>
          <p:cNvPr id="8" name="页脚占位符 7"/>
          <p:cNvSpPr>
            <a:spLocks noGrp="1"/>
          </p:cNvSpPr>
          <p:nvPr>
            <p:ph type="ftr" sz="quarter" idx="11"/>
          </p:nvPr>
        </p:nvSpPr>
        <p:spPr/>
        <p:txBody>
          <a:bodyPr/>
          <a:lstStyle/>
          <a:p>
            <a:r>
              <a:rPr lang="en-US"/>
              <a:t>/17</a:t>
            </a:r>
          </a:p>
        </p:txBody>
      </p:sp>
      <p:sp>
        <p:nvSpPr>
          <p:cNvPr id="9" name="灯片编号占位符 8"/>
          <p:cNvSpPr>
            <a:spLocks noGrp="1"/>
          </p:cNvSpPr>
          <p:nvPr>
            <p:ph type="sldNum" sz="quarter" idx="12"/>
          </p:nvPr>
        </p:nvSpPr>
        <p:spPr/>
        <p:txBody>
          <a:bodyPr/>
          <a:lstStyle/>
          <a:p>
            <a:fld id="{30B839C7-9A20-D34F-B538-98C4FE15FA5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460D63-2207-C848-9014-F412EC03BF95}" type="datetime1">
              <a:rPr lang="en-US" smtClean="0"/>
              <a:t>3/26/2025</a:t>
            </a:fld>
            <a:endParaRPr lang="en-US"/>
          </a:p>
        </p:txBody>
      </p:sp>
      <p:sp>
        <p:nvSpPr>
          <p:cNvPr id="6" name="Footer Placeholder 5"/>
          <p:cNvSpPr>
            <a:spLocks noGrp="1"/>
          </p:cNvSpPr>
          <p:nvPr>
            <p:ph type="ftr" sz="quarter" idx="11"/>
          </p:nvPr>
        </p:nvSpPr>
        <p:spPr/>
        <p:txBody>
          <a:bodyPr/>
          <a:lstStyle/>
          <a:p>
            <a:r>
              <a:rPr lang="en-US"/>
              <a:t>/17</a:t>
            </a:r>
          </a:p>
        </p:txBody>
      </p:sp>
      <p:sp>
        <p:nvSpPr>
          <p:cNvPr id="7" name="Slide Number Placeholder 6"/>
          <p:cNvSpPr>
            <a:spLocks noGrp="1"/>
          </p:cNvSpPr>
          <p:nvPr>
            <p:ph type="sldNum" sz="quarter" idx="12"/>
          </p:nvPr>
        </p:nvSpPr>
        <p:spPr/>
        <p:txBody>
          <a:bodyPr/>
          <a:lstStyle/>
          <a:p>
            <a:fld id="{30B839C7-9A20-D34F-B538-98C4FE15FA5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38E0F8C-1DFF-4D41-91EC-017EFC60A6EA}" type="datetime1">
              <a:rPr lang="en-US" smtClean="0"/>
              <a:t>3/26/2025</a:t>
            </a:fld>
            <a:endParaRPr lang="en-US"/>
          </a:p>
        </p:txBody>
      </p:sp>
      <p:sp>
        <p:nvSpPr>
          <p:cNvPr id="8" name="Footer Placeholder 7"/>
          <p:cNvSpPr>
            <a:spLocks noGrp="1"/>
          </p:cNvSpPr>
          <p:nvPr>
            <p:ph type="ftr" sz="quarter" idx="11"/>
          </p:nvPr>
        </p:nvSpPr>
        <p:spPr/>
        <p:txBody>
          <a:bodyPr/>
          <a:lstStyle/>
          <a:p>
            <a:r>
              <a:rPr lang="en-US"/>
              <a:t>/17</a:t>
            </a:r>
          </a:p>
        </p:txBody>
      </p:sp>
      <p:sp>
        <p:nvSpPr>
          <p:cNvPr id="9" name="Slide Number Placeholder 8"/>
          <p:cNvSpPr>
            <a:spLocks noGrp="1"/>
          </p:cNvSpPr>
          <p:nvPr>
            <p:ph type="sldNum" sz="quarter" idx="12"/>
          </p:nvPr>
        </p:nvSpPr>
        <p:spPr/>
        <p:txBody>
          <a:bodyPr/>
          <a:lstStyle/>
          <a:p>
            <a:fld id="{30B839C7-9A20-D34F-B538-98C4FE15FA5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D12DED7-4118-E246-870B-E431816F2D29}" type="datetime1">
              <a:rPr lang="en-US" smtClean="0"/>
              <a:t>3/26/2025</a:t>
            </a:fld>
            <a:endParaRPr lang="en-US"/>
          </a:p>
        </p:txBody>
      </p:sp>
      <p:sp>
        <p:nvSpPr>
          <p:cNvPr id="4" name="Footer Placeholder 3"/>
          <p:cNvSpPr>
            <a:spLocks noGrp="1"/>
          </p:cNvSpPr>
          <p:nvPr>
            <p:ph type="ftr" sz="quarter" idx="11"/>
          </p:nvPr>
        </p:nvSpPr>
        <p:spPr>
          <a:xfrm>
            <a:off x="10897495" y="6356349"/>
            <a:ext cx="1042595" cy="365125"/>
          </a:xfrm>
        </p:spPr>
        <p:txBody>
          <a:bodyPr/>
          <a:lstStyle/>
          <a:p>
            <a:r>
              <a:rPr lang="en-US"/>
              <a:t>/ 17</a:t>
            </a:r>
          </a:p>
        </p:txBody>
      </p:sp>
      <p:sp>
        <p:nvSpPr>
          <p:cNvPr id="5" name="Slide Number Placeholder 4"/>
          <p:cNvSpPr>
            <a:spLocks noGrp="1"/>
          </p:cNvSpPr>
          <p:nvPr>
            <p:ph type="sldNum" sz="quarter" idx="12"/>
          </p:nvPr>
        </p:nvSpPr>
        <p:spPr/>
        <p:txBody>
          <a:bodyPr/>
          <a:lstStyle/>
          <a:p>
            <a:fld id="{30B839C7-9A20-D34F-B538-98C4FE15FA5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14C659-C87B-9643-9A34-528B0D41481D}" type="datetime1">
              <a:rPr lang="en-US" smtClean="0"/>
              <a:t>3/26/2025</a:t>
            </a:fld>
            <a:endParaRPr lang="en-US"/>
          </a:p>
        </p:txBody>
      </p:sp>
      <p:sp>
        <p:nvSpPr>
          <p:cNvPr id="3" name="Footer Placeholder 2"/>
          <p:cNvSpPr>
            <a:spLocks noGrp="1"/>
          </p:cNvSpPr>
          <p:nvPr>
            <p:ph type="ftr" sz="quarter" idx="11"/>
          </p:nvPr>
        </p:nvSpPr>
        <p:spPr/>
        <p:txBody>
          <a:bodyPr/>
          <a:lstStyle/>
          <a:p>
            <a:r>
              <a:rPr lang="en-US"/>
              <a:t>/17</a:t>
            </a:r>
          </a:p>
        </p:txBody>
      </p:sp>
      <p:sp>
        <p:nvSpPr>
          <p:cNvPr id="4" name="Slide Number Placeholder 3"/>
          <p:cNvSpPr>
            <a:spLocks noGrp="1"/>
          </p:cNvSpPr>
          <p:nvPr>
            <p:ph type="sldNum" sz="quarter" idx="12"/>
          </p:nvPr>
        </p:nvSpPr>
        <p:spPr/>
        <p:txBody>
          <a:bodyPr/>
          <a:lstStyle/>
          <a:p>
            <a:fld id="{30B839C7-9A20-D34F-B538-98C4FE15FA5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CCBEDB-4EF5-104F-9942-EA6491B4128F}" type="datetime1">
              <a:rPr lang="en-US" smtClean="0"/>
              <a:t>3/26/2025</a:t>
            </a:fld>
            <a:endParaRPr lang="en-US"/>
          </a:p>
        </p:txBody>
      </p:sp>
      <p:sp>
        <p:nvSpPr>
          <p:cNvPr id="6" name="Footer Placeholder 5"/>
          <p:cNvSpPr>
            <a:spLocks noGrp="1"/>
          </p:cNvSpPr>
          <p:nvPr>
            <p:ph type="ftr" sz="quarter" idx="11"/>
          </p:nvPr>
        </p:nvSpPr>
        <p:spPr/>
        <p:txBody>
          <a:bodyPr/>
          <a:lstStyle/>
          <a:p>
            <a:r>
              <a:rPr lang="en-US"/>
              <a:t>/17</a:t>
            </a:r>
          </a:p>
        </p:txBody>
      </p:sp>
      <p:sp>
        <p:nvSpPr>
          <p:cNvPr id="7" name="Slide Number Placeholder 6"/>
          <p:cNvSpPr>
            <a:spLocks noGrp="1"/>
          </p:cNvSpPr>
          <p:nvPr>
            <p:ph type="sldNum" sz="quarter" idx="12"/>
          </p:nvPr>
        </p:nvSpPr>
        <p:spPr/>
        <p:txBody>
          <a:bodyPr/>
          <a:lstStyle/>
          <a:p>
            <a:fld id="{30B839C7-9A20-D34F-B538-98C4FE15FA5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56149C-3429-F942-B244-7F6E681DABC6}" type="datetime1">
              <a:rPr lang="en-US" smtClean="0"/>
              <a:t>3/26/2025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/17</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B839C7-9A20-D34F-B538-98C4FE15FA5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1.xml"/><Relationship Id="rId7"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5" y="1275364"/>
            <a:ext cx="12192000" cy="150109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Title 1"/>
          <p:cNvSpPr>
            <a:spLocks noGrp="1"/>
          </p:cNvSpPr>
          <p:nvPr>
            <p:ph type="ctrTitle"/>
          </p:nvPr>
        </p:nvSpPr>
        <p:spPr>
          <a:xfrm>
            <a:off x="-264682" y="975672"/>
            <a:ext cx="12456797" cy="1501140"/>
          </a:xfrm>
        </p:spPr>
        <p:txBody>
          <a:bodyPr>
            <a:noAutofit/>
          </a:bodyPr>
          <a:lstStyle/>
          <a:p>
            <a:r>
              <a:rPr lang="en-US" altLang="en-GB" sz="3600" b="1" dirty="0">
                <a:latin typeface="+mn-lt"/>
              </a:rPr>
              <a:t>QoS-Aware Power Management via Scheduling and</a:t>
            </a:r>
            <a:br>
              <a:rPr lang="en-US" altLang="en-GB" sz="3600" b="1" dirty="0">
                <a:latin typeface="+mn-lt"/>
              </a:rPr>
            </a:br>
            <a:r>
              <a:rPr lang="en-US" altLang="en-GB" sz="3600" b="1" dirty="0">
                <a:latin typeface="+mn-lt"/>
              </a:rPr>
              <a:t>Governing Co-Optimization on Mobile Devices</a:t>
            </a:r>
            <a:endParaRPr lang="zh-CN" altLang="en-US" sz="3600" b="1" dirty="0">
              <a:latin typeface="+mn-lt"/>
            </a:endParaRPr>
          </a:p>
        </p:txBody>
      </p:sp>
      <p:pic>
        <p:nvPicPr>
          <p:cNvPr id="1026" name="Picture 2" descr="Southeast University - Wikiped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737" y="147830"/>
            <a:ext cx="965206" cy="958136"/>
          </a:xfrm>
          <a:prstGeom prst="rect">
            <a:avLst/>
          </a:prstGeom>
          <a:noFill/>
          <a:extLst>
            <a:ext uri="{909E8E84-426E-40DD-AFC4-6F175D3DCCD1}">
              <a14:hiddenFill xmlns:a14="http://schemas.microsoft.com/office/drawing/2010/main">
                <a:solidFill>
                  <a:srgbClr val="FFFFFF"/>
                </a:solidFill>
              </a14:hiddenFill>
            </a:ext>
          </a:extLst>
        </p:spPr>
      </p:pic>
      <p:sp>
        <p:nvSpPr>
          <p:cNvPr id="7" name="副标题 6"/>
          <p:cNvSpPr>
            <a:spLocks noGrp="1"/>
          </p:cNvSpPr>
          <p:nvPr>
            <p:ph type="subTitle" idx="1"/>
            <p:custDataLst>
              <p:tags r:id="rId1"/>
            </p:custDataLst>
          </p:nvPr>
        </p:nvSpPr>
        <p:spPr>
          <a:xfrm>
            <a:off x="-341800" y="5102902"/>
            <a:ext cx="13352443" cy="1096321"/>
          </a:xfrm>
        </p:spPr>
        <p:txBody>
          <a:bodyPr>
            <a:normAutofit/>
          </a:bodyPr>
          <a:lstStyle/>
          <a:p>
            <a:r>
              <a:rPr lang="en-US" altLang="zh-CN" sz="2000" b="1" dirty="0"/>
              <a:t>Qianlong Sang , </a:t>
            </a:r>
            <a:r>
              <a:rPr lang="en-US" altLang="zh-CN" sz="2000" b="1" dirty="0" err="1"/>
              <a:t>Jinqi</a:t>
            </a:r>
            <a:r>
              <a:rPr lang="en-US" altLang="zh-CN" sz="2000" b="1" dirty="0"/>
              <a:t> Yan, Rui </a:t>
            </a:r>
            <a:r>
              <a:rPr lang="en-US" altLang="zh-CN" sz="2000" b="1" dirty="0" err="1"/>
              <a:t>Xie</a:t>
            </a:r>
            <a:r>
              <a:rPr lang="en-US" altLang="zh-CN" sz="2000" b="1" dirty="0"/>
              <a:t> , Chuang Hu , Member, IEEE</a:t>
            </a:r>
          </a:p>
          <a:p>
            <a:r>
              <a:rPr lang="en-US" altLang="zh-CN" sz="2000" b="1" dirty="0" err="1"/>
              <a:t>Kun</a:t>
            </a:r>
            <a:r>
              <a:rPr lang="en-US" altLang="zh-CN" sz="2000" b="1" dirty="0"/>
              <a:t> Suo ,and </a:t>
            </a:r>
            <a:r>
              <a:rPr lang="en-US" altLang="zh-CN" sz="2000" b="1" dirty="0" err="1"/>
              <a:t>Dazhao</a:t>
            </a:r>
            <a:r>
              <a:rPr lang="en-US" altLang="zh-CN" sz="2000" b="1" dirty="0"/>
              <a:t> Cheng , Senior Member, IEEE</a:t>
            </a:r>
            <a:endParaRPr lang="en-US" altLang="zh-CN" sz="1800" b="1" dirty="0"/>
          </a:p>
        </p:txBody>
      </p:sp>
      <p:sp>
        <p:nvSpPr>
          <p:cNvPr id="9" name="文本框 8"/>
          <p:cNvSpPr txBox="1"/>
          <p:nvPr/>
        </p:nvSpPr>
        <p:spPr>
          <a:xfrm>
            <a:off x="3932708" y="5904865"/>
            <a:ext cx="4064000" cy="953135"/>
          </a:xfrm>
          <a:prstGeom prst="rect">
            <a:avLst/>
          </a:prstGeom>
          <a:noFill/>
        </p:spPr>
        <p:txBody>
          <a:bodyPr wrap="square" rtlCol="0">
            <a:spAutoFit/>
          </a:bodyPr>
          <a:lstStyle/>
          <a:p>
            <a:pPr algn="ctr"/>
            <a:r>
              <a:rPr lang="zh-CN" altLang="en-US" sz="2800" b="1" dirty="0"/>
              <a:t>汇报人：冯敏远</a:t>
            </a:r>
          </a:p>
          <a:p>
            <a:pPr algn="ctr"/>
            <a:r>
              <a:rPr lang="en-US" sz="2800" b="1" dirty="0"/>
              <a:t>2025</a:t>
            </a:r>
            <a:r>
              <a:rPr lang="zh-CN" altLang="en-US" sz="2800" b="1" dirty="0"/>
              <a:t>年</a:t>
            </a:r>
            <a:r>
              <a:rPr lang="en-US" altLang="zh-CN" sz="2800" b="1" dirty="0"/>
              <a:t>3</a:t>
            </a:r>
            <a:r>
              <a:rPr lang="zh-CN" altLang="en-US" sz="2800" b="1" dirty="0"/>
              <a:t>月</a:t>
            </a:r>
            <a:r>
              <a:rPr lang="en-US" altLang="zh-CN" sz="2800" b="1" dirty="0"/>
              <a:t>26</a:t>
            </a:r>
            <a:r>
              <a:rPr lang="zh-CN" altLang="en-US" sz="2800" b="1" dirty="0"/>
              <a:t>日</a:t>
            </a:r>
          </a:p>
        </p:txBody>
      </p:sp>
      <p:pic>
        <p:nvPicPr>
          <p:cNvPr id="6" name="图片 5">
            <a:extLst>
              <a:ext uri="{FF2B5EF4-FFF2-40B4-BE49-F238E27FC236}">
                <a16:creationId xmlns:a16="http://schemas.microsoft.com/office/drawing/2014/main" id="{29F32F7E-D9E0-449E-BF20-206A43457061}"/>
              </a:ext>
            </a:extLst>
          </p:cNvPr>
          <p:cNvPicPr>
            <a:picLocks noChangeAspect="1"/>
          </p:cNvPicPr>
          <p:nvPr/>
        </p:nvPicPr>
        <p:blipFill>
          <a:blip r:embed="rId5"/>
          <a:stretch>
            <a:fillRect/>
          </a:stretch>
        </p:blipFill>
        <p:spPr>
          <a:xfrm>
            <a:off x="4147455" y="2900935"/>
            <a:ext cx="3632521" cy="822621"/>
          </a:xfrm>
          <a:prstGeom prst="rect">
            <a:avLst/>
          </a:prstGeom>
        </p:spPr>
      </p:pic>
      <p:pic>
        <p:nvPicPr>
          <p:cNvPr id="8" name="Picture 2" descr="Wuhan University - Wikipedia">
            <a:extLst>
              <a:ext uri="{FF2B5EF4-FFF2-40B4-BE49-F238E27FC236}">
                <a16:creationId xmlns:a16="http://schemas.microsoft.com/office/drawing/2014/main" id="{5157E5C8-FC2A-4508-8A7D-62A06B86AA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4213" y="3873978"/>
            <a:ext cx="1210072" cy="121007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PPO | EternityX">
            <a:extLst>
              <a:ext uri="{FF2B5EF4-FFF2-40B4-BE49-F238E27FC236}">
                <a16:creationId xmlns:a16="http://schemas.microsoft.com/office/drawing/2014/main" id="{11703CCF-8BF4-4197-AB97-EAE94D1475A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23636"/>
          <a:stretch/>
        </p:blipFill>
        <p:spPr bwMode="auto">
          <a:xfrm>
            <a:off x="3214874" y="3848034"/>
            <a:ext cx="1435669" cy="109632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美国肯尼索州立大学-东北师范大学国际合作与交流处">
            <a:extLst>
              <a:ext uri="{FF2B5EF4-FFF2-40B4-BE49-F238E27FC236}">
                <a16:creationId xmlns:a16="http://schemas.microsoft.com/office/drawing/2014/main" id="{122FF464-88B2-4C0C-9D77-A8267B4C005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30753" y="3855127"/>
            <a:ext cx="3657600" cy="1247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32CC1993-4A58-5441-BC2A-C02768F05C35}" type="slidenum">
              <a:rPr kumimoji="1" lang="zh-CN" altLang="en-US" smtClean="0"/>
              <a:t>10</a:t>
            </a:fld>
            <a:endParaRPr kumimoji="1" lang="zh-CN" altLang="en-US" dirty="0"/>
          </a:p>
        </p:txBody>
      </p:sp>
      <p:sp>
        <p:nvSpPr>
          <p:cNvPr id="4" name="标题 3"/>
          <p:cNvSpPr>
            <a:spLocks noGrp="1"/>
          </p:cNvSpPr>
          <p:nvPr>
            <p:ph type="title"/>
          </p:nvPr>
        </p:nvSpPr>
        <p:spPr/>
        <p:txBody>
          <a:bodyPr/>
          <a:lstStyle/>
          <a:p>
            <a:r>
              <a:rPr kumimoji="1" lang="zh-CN" altLang="en-US" b="1" dirty="0">
                <a:latin typeface="+mn-lt"/>
              </a:rPr>
              <a:t>提纲</a:t>
            </a:r>
          </a:p>
        </p:txBody>
      </p:sp>
      <p:sp>
        <p:nvSpPr>
          <p:cNvPr id="5" name="矩形 4"/>
          <p:cNvSpPr/>
          <p:nvPr/>
        </p:nvSpPr>
        <p:spPr>
          <a:xfrm>
            <a:off x="3953229" y="1276006"/>
            <a:ext cx="6630089" cy="4399915"/>
          </a:xfrm>
          <a:prstGeom prst="rect">
            <a:avLst/>
          </a:prstGeom>
        </p:spPr>
        <p:txBody>
          <a:bodyPr wrap="square">
            <a:spAutoFit/>
          </a:bodyPr>
          <a:lstStyle/>
          <a:p>
            <a:pPr marL="457200" indent="-457200">
              <a:lnSpc>
                <a:spcPct val="140000"/>
              </a:lnSpc>
              <a:buFont typeface="Arial" panose="020B0604020202090204" pitchFamily="34" charset="0"/>
              <a:buChar char="•"/>
            </a:pPr>
            <a:r>
              <a:rPr lang="zh-CN" altLang="en-US" sz="4000" b="1" dirty="0">
                <a:solidFill>
                  <a:schemeClr val="bg2">
                    <a:lumMod val="90000"/>
                  </a:schemeClr>
                </a:solidFill>
                <a:ea typeface="微软雅黑" panose="020B0503020204020204" pitchFamily="34" charset="-122"/>
                <a:cs typeface="Times New Roman" panose="02020503050405090304" pitchFamily="18" charset="0"/>
              </a:rPr>
              <a:t>研究背景</a:t>
            </a:r>
            <a:endParaRPr lang="en-US" altLang="zh-CN" sz="4000" b="1" dirty="0">
              <a:solidFill>
                <a:schemeClr val="bg2">
                  <a:lumMod val="90000"/>
                </a:schemeClr>
              </a:solidFill>
              <a:ea typeface="微软雅黑" panose="020B0503020204020204" pitchFamily="34" charset="-122"/>
              <a:cs typeface="Times New Roman" panose="02020503050405090304" pitchFamily="18" charset="0"/>
            </a:endParaRPr>
          </a:p>
          <a:p>
            <a:pPr marL="457200" indent="-457200">
              <a:lnSpc>
                <a:spcPct val="140000"/>
              </a:lnSpc>
              <a:buFont typeface="Arial" panose="020B0604020202090204" pitchFamily="34" charset="0"/>
              <a:buChar char="•"/>
            </a:pPr>
            <a:r>
              <a:rPr lang="zh-CN" altLang="en-US" sz="4000" b="1" dirty="0">
                <a:solidFill>
                  <a:schemeClr val="tx1"/>
                </a:solidFill>
                <a:ea typeface="微软雅黑" panose="020B0503020204020204" pitchFamily="34" charset="-122"/>
                <a:cs typeface="Times New Roman" panose="02020503050405090304" pitchFamily="18" charset="0"/>
              </a:rPr>
              <a:t>研究问题</a:t>
            </a:r>
            <a:endParaRPr lang="en-US" altLang="zh-CN" sz="4000" b="1" dirty="0">
              <a:solidFill>
                <a:schemeClr val="tx1"/>
              </a:solidFill>
              <a:ea typeface="微软雅黑" panose="020B0503020204020204" pitchFamily="34" charset="-122"/>
              <a:cs typeface="Times New Roman" panose="02020503050405090304" pitchFamily="18" charset="0"/>
            </a:endParaRPr>
          </a:p>
          <a:p>
            <a:pPr marL="457200" indent="-457200">
              <a:lnSpc>
                <a:spcPct val="140000"/>
              </a:lnSpc>
              <a:buFont typeface="Arial" panose="020B0604020202090204" pitchFamily="34" charset="0"/>
              <a:buChar char="•"/>
            </a:pPr>
            <a:r>
              <a:rPr lang="zh-CN" altLang="en-US" sz="4000" b="1" dirty="0">
                <a:solidFill>
                  <a:schemeClr val="bg2">
                    <a:lumMod val="90000"/>
                  </a:schemeClr>
                </a:solidFill>
                <a:ea typeface="微软雅黑" panose="020B0503020204020204" pitchFamily="34" charset="-122"/>
                <a:cs typeface="Times New Roman" panose="02020503050405090304" pitchFamily="18" charset="0"/>
              </a:rPr>
              <a:t>方法设计</a:t>
            </a:r>
            <a:endParaRPr lang="en-US" altLang="zh-CN" sz="4000" b="1" dirty="0">
              <a:solidFill>
                <a:schemeClr val="bg2">
                  <a:lumMod val="90000"/>
                </a:schemeClr>
              </a:solidFill>
              <a:ea typeface="微软雅黑" panose="020B0503020204020204" pitchFamily="34" charset="-122"/>
              <a:cs typeface="Times New Roman" panose="02020503050405090304" pitchFamily="18" charset="0"/>
            </a:endParaRPr>
          </a:p>
          <a:p>
            <a:pPr marL="457200" indent="-457200">
              <a:lnSpc>
                <a:spcPct val="140000"/>
              </a:lnSpc>
              <a:buFont typeface="Arial" panose="020B0604020202090204" pitchFamily="34" charset="0"/>
              <a:buChar char="•"/>
            </a:pPr>
            <a:r>
              <a:rPr lang="zh-CN" altLang="en-US" sz="4000" b="1" dirty="0">
                <a:solidFill>
                  <a:schemeClr val="bg2">
                    <a:lumMod val="90000"/>
                  </a:schemeClr>
                </a:solidFill>
                <a:ea typeface="微软雅黑" panose="020B0503020204020204" pitchFamily="34" charset="-122"/>
                <a:cs typeface="Times New Roman" panose="02020503050405090304" pitchFamily="18" charset="0"/>
              </a:rPr>
              <a:t>实验评估</a:t>
            </a:r>
            <a:endParaRPr lang="en-US" altLang="zh-CN" sz="4000" b="1" dirty="0">
              <a:solidFill>
                <a:schemeClr val="bg2">
                  <a:lumMod val="90000"/>
                </a:schemeClr>
              </a:solidFill>
              <a:ea typeface="微软雅黑" panose="020B0503020204020204" pitchFamily="34" charset="-122"/>
              <a:cs typeface="Times New Roman" panose="02020503050405090304" pitchFamily="18" charset="0"/>
            </a:endParaRPr>
          </a:p>
          <a:p>
            <a:pPr marL="457200" indent="-457200">
              <a:lnSpc>
                <a:spcPct val="140000"/>
              </a:lnSpc>
              <a:buFont typeface="Arial" panose="020B0604020202090204" pitchFamily="34" charset="0"/>
              <a:buChar char="•"/>
            </a:pPr>
            <a:r>
              <a:rPr lang="zh-CN" altLang="en-US" sz="4000" b="1" dirty="0">
                <a:solidFill>
                  <a:schemeClr val="bg2">
                    <a:lumMod val="90000"/>
                  </a:schemeClr>
                </a:solidFill>
                <a:ea typeface="微软雅黑" panose="020B0503020204020204" pitchFamily="34" charset="-122"/>
                <a:cs typeface="Times New Roman" panose="02020503050405090304" pitchFamily="18" charset="0"/>
              </a:rPr>
              <a:t>工作总结</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32CC1993-4A58-5441-BC2A-C02768F05C35}" type="slidenum">
              <a:rPr kumimoji="1" lang="zh-CN" altLang="en-US" smtClean="0"/>
              <a:t>11</a:t>
            </a:fld>
            <a:endParaRPr kumimoji="1" lang="zh-CN" altLang="en-US" dirty="0"/>
          </a:p>
        </p:txBody>
      </p:sp>
      <p:sp>
        <p:nvSpPr>
          <p:cNvPr id="5" name="Title 1"/>
          <p:cNvSpPr>
            <a:spLocks noGrp="1"/>
          </p:cNvSpPr>
          <p:nvPr>
            <p:ph type="title"/>
          </p:nvPr>
        </p:nvSpPr>
        <p:spPr>
          <a:xfrm>
            <a:off x="355600" y="18511"/>
            <a:ext cx="11836400" cy="909224"/>
          </a:xfrm>
        </p:spPr>
        <p:txBody>
          <a:bodyPr>
            <a:normAutofit/>
          </a:bodyPr>
          <a:lstStyle/>
          <a:p>
            <a:r>
              <a:rPr lang="zh-CN" altLang="en-US" b="1" dirty="0">
                <a:latin typeface="Calibri" panose="020F0502020204030204" pitchFamily="34" charset="0"/>
                <a:cs typeface="Calibri" panose="020F0502020204030204" pitchFamily="34" charset="0"/>
              </a:rPr>
              <a:t>研究问题</a:t>
            </a:r>
          </a:p>
        </p:txBody>
      </p:sp>
      <p:sp>
        <p:nvSpPr>
          <p:cNvPr id="3" name="文本框 2">
            <a:extLst>
              <a:ext uri="{FF2B5EF4-FFF2-40B4-BE49-F238E27FC236}">
                <a16:creationId xmlns:a16="http://schemas.microsoft.com/office/drawing/2014/main" id="{48615BDF-A3BE-4DC7-8998-01D7ACDB34E1}"/>
              </a:ext>
            </a:extLst>
          </p:cNvPr>
          <p:cNvSpPr txBox="1"/>
          <p:nvPr/>
        </p:nvSpPr>
        <p:spPr>
          <a:xfrm>
            <a:off x="143933" y="941070"/>
            <a:ext cx="2122697" cy="461665"/>
          </a:xfrm>
          <a:prstGeom prst="rect">
            <a:avLst/>
          </a:prstGeom>
          <a:noFill/>
        </p:spPr>
        <p:txBody>
          <a:bodyPr wrap="none" rtlCol="0">
            <a:spAutoFit/>
          </a:bodyPr>
          <a:lstStyle/>
          <a:p>
            <a:r>
              <a:rPr lang="zh-CN" altLang="en-US" sz="2400" b="1" dirty="0"/>
              <a:t>存在的挑战：</a:t>
            </a:r>
            <a:r>
              <a:rPr lang="en-US" altLang="zh-CN" sz="2400" b="1" dirty="0"/>
              <a:t> </a:t>
            </a:r>
            <a:endParaRPr lang="zh-CN" altLang="en-US" sz="2400" b="1" dirty="0"/>
          </a:p>
        </p:txBody>
      </p:sp>
      <p:sp>
        <p:nvSpPr>
          <p:cNvPr id="4" name="文本框 3">
            <a:extLst>
              <a:ext uri="{FF2B5EF4-FFF2-40B4-BE49-F238E27FC236}">
                <a16:creationId xmlns:a16="http://schemas.microsoft.com/office/drawing/2014/main" id="{870D2406-A38B-48E6-8364-D5DF851F9593}"/>
              </a:ext>
            </a:extLst>
          </p:cNvPr>
          <p:cNvSpPr txBox="1"/>
          <p:nvPr/>
        </p:nvSpPr>
        <p:spPr>
          <a:xfrm>
            <a:off x="219074" y="1410546"/>
            <a:ext cx="12048067" cy="2308324"/>
          </a:xfrm>
          <a:prstGeom prst="rect">
            <a:avLst/>
          </a:prstGeom>
          <a:noFill/>
        </p:spPr>
        <p:txBody>
          <a:bodyPr wrap="square" rtlCol="0">
            <a:spAutoFit/>
          </a:bodyPr>
          <a:lstStyle/>
          <a:p>
            <a:r>
              <a:rPr lang="en-US" altLang="zh-CN" dirty="0"/>
              <a:t>Challenge 1:</a:t>
            </a:r>
            <a:r>
              <a:rPr lang="zh-CN" altLang="en-US" dirty="0"/>
              <a:t>传统的</a:t>
            </a:r>
            <a:r>
              <a:rPr lang="zh-CN" altLang="en-US" dirty="0">
                <a:solidFill>
                  <a:srgbClr val="FF0000"/>
                </a:solidFill>
              </a:rPr>
              <a:t>频率调节器</a:t>
            </a:r>
            <a:r>
              <a:rPr lang="zh-CN" altLang="en-US" dirty="0"/>
              <a:t>只考虑</a:t>
            </a:r>
            <a:r>
              <a:rPr lang="en-US" altLang="zh-CN" dirty="0"/>
              <a:t>CPU</a:t>
            </a:r>
            <a:r>
              <a:rPr lang="zh-CN" altLang="en-US" dirty="0"/>
              <a:t>利用率，我们的设计</a:t>
            </a:r>
            <a:r>
              <a:rPr lang="zh-CN" altLang="en-US" dirty="0">
                <a:solidFill>
                  <a:srgbClr val="FF0000"/>
                </a:solidFill>
              </a:rPr>
              <a:t>还必须考虑</a:t>
            </a:r>
            <a:r>
              <a:rPr lang="en-US" altLang="zh-CN" dirty="0">
                <a:solidFill>
                  <a:srgbClr val="FF0000"/>
                </a:solidFill>
              </a:rPr>
              <a:t>QoS</a:t>
            </a:r>
            <a:r>
              <a:rPr lang="zh-CN" altLang="en-US" dirty="0">
                <a:solidFill>
                  <a:srgbClr val="FF0000"/>
                </a:solidFill>
              </a:rPr>
              <a:t>和系统条件（如</a:t>
            </a:r>
            <a:r>
              <a:rPr lang="en-US" altLang="zh-CN" dirty="0">
                <a:solidFill>
                  <a:srgbClr val="FF0000"/>
                </a:solidFill>
              </a:rPr>
              <a:t>CPU</a:t>
            </a:r>
            <a:r>
              <a:rPr lang="zh-CN" altLang="en-US" dirty="0">
                <a:solidFill>
                  <a:srgbClr val="FF0000"/>
                </a:solidFill>
              </a:rPr>
              <a:t>、内存和</a:t>
            </a:r>
            <a:r>
              <a:rPr lang="en-US" altLang="zh-CN" dirty="0">
                <a:solidFill>
                  <a:srgbClr val="FF0000"/>
                </a:solidFill>
              </a:rPr>
              <a:t>I/O</a:t>
            </a:r>
            <a:r>
              <a:rPr lang="zh-CN" altLang="en-US" dirty="0">
                <a:solidFill>
                  <a:srgbClr val="FF0000"/>
                </a:solidFill>
              </a:rPr>
              <a:t>等）</a:t>
            </a:r>
            <a:r>
              <a:rPr lang="zh-CN" altLang="en-US" dirty="0"/>
              <a:t>。系统环境复杂且难以建模，因此很难为给定的情况确定最优频率。</a:t>
            </a:r>
            <a:endParaRPr lang="en-US" altLang="zh-CN" dirty="0"/>
          </a:p>
          <a:p>
            <a:endParaRPr lang="en-US" altLang="zh-CN" dirty="0"/>
          </a:p>
          <a:p>
            <a:r>
              <a:rPr lang="en-US" altLang="zh-CN" dirty="0"/>
              <a:t>Challenge 2:</a:t>
            </a:r>
            <a:r>
              <a:rPr lang="zh-CN" altLang="en-US" dirty="0"/>
              <a:t>上层应用的</a:t>
            </a:r>
            <a:r>
              <a:rPr lang="en-US" altLang="zh-CN" dirty="0">
                <a:solidFill>
                  <a:srgbClr val="FF0000"/>
                </a:solidFill>
              </a:rPr>
              <a:t>QoS</a:t>
            </a:r>
            <a:r>
              <a:rPr lang="zh-CN" altLang="en-US" dirty="0">
                <a:solidFill>
                  <a:srgbClr val="FF0000"/>
                </a:solidFill>
              </a:rPr>
              <a:t>（服务质量）需求很难传递给线程调度器</a:t>
            </a:r>
            <a:r>
              <a:rPr lang="zh-CN" altLang="en-US" dirty="0"/>
              <a:t>。调度器无法检测到</a:t>
            </a:r>
            <a:r>
              <a:rPr lang="en-US" altLang="zh-CN" dirty="0"/>
              <a:t>QoS</a:t>
            </a:r>
            <a:r>
              <a:rPr lang="zh-CN" altLang="en-US" dirty="0"/>
              <a:t>不满足和功耗浪费。</a:t>
            </a:r>
            <a:endParaRPr lang="en-US" altLang="zh-CN" dirty="0"/>
          </a:p>
          <a:p>
            <a:endParaRPr lang="en-US" altLang="zh-CN" dirty="0"/>
          </a:p>
          <a:p>
            <a:r>
              <a:rPr lang="en-US" altLang="zh-CN" dirty="0"/>
              <a:t>Challenge 3:</a:t>
            </a:r>
            <a:r>
              <a:rPr lang="zh-CN" altLang="en-US" dirty="0">
                <a:solidFill>
                  <a:srgbClr val="FF0000"/>
                </a:solidFill>
              </a:rPr>
              <a:t>线程调度器和频率调节器相互之间的作用关系较为复杂且动态</a:t>
            </a:r>
            <a:r>
              <a:rPr lang="zh-CN" altLang="en-US" dirty="0"/>
              <a:t>。一旦线程被调度，集群所需的计算能力的任何变化都会影响频率调节过程。反过来，当频率调节器调节</a:t>
            </a:r>
            <a:r>
              <a:rPr lang="en-US" altLang="zh-CN" dirty="0"/>
              <a:t>CPU</a:t>
            </a:r>
            <a:r>
              <a:rPr lang="zh-CN" altLang="en-US" dirty="0"/>
              <a:t>频率时，它将影响线程被调度到另一个</a:t>
            </a:r>
            <a:r>
              <a:rPr lang="en-US" altLang="zh-CN" dirty="0"/>
              <a:t>CPU</a:t>
            </a:r>
            <a:r>
              <a:rPr lang="zh-CN" altLang="en-US" dirty="0"/>
              <a:t>核心上。</a:t>
            </a:r>
            <a:endParaRPr lang="en-US" altLang="zh-CN" dirty="0"/>
          </a:p>
          <a:p>
            <a:pPr marL="342900" indent="-342900">
              <a:buAutoNum type="arabicPeriod"/>
            </a:pPr>
            <a:endParaRPr lang="en-US" altLang="zh-CN" dirty="0"/>
          </a:p>
        </p:txBody>
      </p:sp>
      <p:sp>
        <p:nvSpPr>
          <p:cNvPr id="6" name="文本框 5">
            <a:extLst>
              <a:ext uri="{FF2B5EF4-FFF2-40B4-BE49-F238E27FC236}">
                <a16:creationId xmlns:a16="http://schemas.microsoft.com/office/drawing/2014/main" id="{13072EB3-CD9B-4A37-82F0-7DF394577D8A}"/>
              </a:ext>
            </a:extLst>
          </p:cNvPr>
          <p:cNvSpPr txBox="1"/>
          <p:nvPr/>
        </p:nvSpPr>
        <p:spPr>
          <a:xfrm>
            <a:off x="219074" y="3597143"/>
            <a:ext cx="10120784" cy="400110"/>
          </a:xfrm>
          <a:prstGeom prst="rect">
            <a:avLst/>
          </a:prstGeom>
          <a:noFill/>
        </p:spPr>
        <p:txBody>
          <a:bodyPr wrap="none" rtlCol="0">
            <a:spAutoFit/>
          </a:bodyPr>
          <a:lstStyle/>
          <a:p>
            <a:r>
              <a:rPr lang="en-US" altLang="zh-CN" sz="2000" dirty="0"/>
              <a:t>Design 1 -&gt; Challenge 1: </a:t>
            </a:r>
            <a:r>
              <a:rPr lang="zh-CN" altLang="en-US" sz="2000" dirty="0"/>
              <a:t>设计了</a:t>
            </a:r>
            <a:r>
              <a:rPr lang="zh-CN" altLang="en-US" sz="2000" b="0" i="0" dirty="0">
                <a:effectLst/>
                <a:latin typeface="-apple-system"/>
              </a:rPr>
              <a:t>一种基于近端策略优化（</a:t>
            </a:r>
            <a:r>
              <a:rPr lang="zh-CN" altLang="en-US" sz="2000" dirty="0">
                <a:latin typeface="-apple-system"/>
              </a:rPr>
              <a:t>强化学习</a:t>
            </a:r>
            <a:r>
              <a:rPr lang="zh-CN" altLang="en-US" sz="2000" b="0" i="0" dirty="0">
                <a:effectLst/>
                <a:latin typeface="-apple-system"/>
              </a:rPr>
              <a:t>）的频率调节方法</a:t>
            </a:r>
            <a:endParaRPr lang="zh-CN" altLang="en-US" sz="2000" dirty="0"/>
          </a:p>
        </p:txBody>
      </p:sp>
      <p:pic>
        <p:nvPicPr>
          <p:cNvPr id="8" name="图片 7">
            <a:extLst>
              <a:ext uri="{FF2B5EF4-FFF2-40B4-BE49-F238E27FC236}">
                <a16:creationId xmlns:a16="http://schemas.microsoft.com/office/drawing/2014/main" id="{E4E78E4D-A1EF-4C35-A475-3AAD8641E886}"/>
              </a:ext>
            </a:extLst>
          </p:cNvPr>
          <p:cNvPicPr>
            <a:picLocks noChangeAspect="1"/>
          </p:cNvPicPr>
          <p:nvPr/>
        </p:nvPicPr>
        <p:blipFill rotWithShape="1">
          <a:blip r:embed="rId3"/>
          <a:srcRect/>
          <a:stretch/>
        </p:blipFill>
        <p:spPr>
          <a:xfrm>
            <a:off x="8924925" y="3980266"/>
            <a:ext cx="2657476" cy="1037180"/>
          </a:xfrm>
          <a:prstGeom prst="rect">
            <a:avLst/>
          </a:prstGeom>
        </p:spPr>
      </p:pic>
      <p:sp>
        <p:nvSpPr>
          <p:cNvPr id="10" name="文本框 9">
            <a:extLst>
              <a:ext uri="{FF2B5EF4-FFF2-40B4-BE49-F238E27FC236}">
                <a16:creationId xmlns:a16="http://schemas.microsoft.com/office/drawing/2014/main" id="{B5C5F355-B14C-427A-8E24-37CD8E41E9B2}"/>
              </a:ext>
            </a:extLst>
          </p:cNvPr>
          <p:cNvSpPr txBox="1"/>
          <p:nvPr/>
        </p:nvSpPr>
        <p:spPr>
          <a:xfrm>
            <a:off x="219074" y="4143161"/>
            <a:ext cx="8181975" cy="400110"/>
          </a:xfrm>
          <a:prstGeom prst="rect">
            <a:avLst/>
          </a:prstGeom>
          <a:noFill/>
        </p:spPr>
        <p:txBody>
          <a:bodyPr wrap="square">
            <a:spAutoFit/>
          </a:bodyPr>
          <a:lstStyle/>
          <a:p>
            <a:r>
              <a:rPr lang="en-US" altLang="zh-CN" sz="2000" dirty="0"/>
              <a:t>Design 2 -&gt; Challenge 2: </a:t>
            </a:r>
            <a:r>
              <a:rPr lang="zh-CN" altLang="en-US" sz="2000" dirty="0"/>
              <a:t>设计了</a:t>
            </a:r>
            <a:r>
              <a:rPr lang="zh-CN" altLang="en-US" sz="2000" b="0" i="0" dirty="0">
                <a:effectLst/>
                <a:latin typeface="-apple-system"/>
              </a:rPr>
              <a:t>一种基于有限状态机的线程调度算法</a:t>
            </a:r>
            <a:endParaRPr lang="zh-CN" altLang="en-US" sz="2000" dirty="0"/>
          </a:p>
        </p:txBody>
      </p:sp>
      <p:pic>
        <p:nvPicPr>
          <p:cNvPr id="12" name="图片 11">
            <a:extLst>
              <a:ext uri="{FF2B5EF4-FFF2-40B4-BE49-F238E27FC236}">
                <a16:creationId xmlns:a16="http://schemas.microsoft.com/office/drawing/2014/main" id="{D9FB6B0B-6967-4641-BAD8-812388BDBE16}"/>
              </a:ext>
            </a:extLst>
          </p:cNvPr>
          <p:cNvPicPr>
            <a:picLocks noChangeAspect="1"/>
          </p:cNvPicPr>
          <p:nvPr/>
        </p:nvPicPr>
        <p:blipFill>
          <a:blip r:embed="rId4"/>
          <a:stretch>
            <a:fillRect/>
          </a:stretch>
        </p:blipFill>
        <p:spPr>
          <a:xfrm>
            <a:off x="6144744" y="4950575"/>
            <a:ext cx="2934731" cy="1512516"/>
          </a:xfrm>
          <a:prstGeom prst="rect">
            <a:avLst/>
          </a:prstGeom>
        </p:spPr>
      </p:pic>
      <p:sp>
        <p:nvSpPr>
          <p:cNvPr id="15" name="文本框 14">
            <a:extLst>
              <a:ext uri="{FF2B5EF4-FFF2-40B4-BE49-F238E27FC236}">
                <a16:creationId xmlns:a16="http://schemas.microsoft.com/office/drawing/2014/main" id="{03C45CC1-9ACF-49F4-AEDE-D314123C2CB8}"/>
              </a:ext>
            </a:extLst>
          </p:cNvPr>
          <p:cNvSpPr txBox="1"/>
          <p:nvPr/>
        </p:nvSpPr>
        <p:spPr>
          <a:xfrm>
            <a:off x="219074" y="4689179"/>
            <a:ext cx="8181975" cy="707886"/>
          </a:xfrm>
          <a:prstGeom prst="rect">
            <a:avLst/>
          </a:prstGeom>
          <a:noFill/>
        </p:spPr>
        <p:txBody>
          <a:bodyPr wrap="square">
            <a:spAutoFit/>
          </a:bodyPr>
          <a:lstStyle/>
          <a:p>
            <a:r>
              <a:rPr lang="en-US" altLang="zh-CN" sz="2000" dirty="0"/>
              <a:t>Design 3 -&gt; Challenge 3: </a:t>
            </a:r>
            <a:r>
              <a:rPr lang="zh-CN" altLang="en-US" sz="2000" dirty="0"/>
              <a:t>设计了</a:t>
            </a:r>
            <a:r>
              <a:rPr lang="zh-CN" altLang="en-US" sz="2000" b="0" i="0" dirty="0">
                <a:effectLst/>
                <a:latin typeface="-apple-system"/>
              </a:rPr>
              <a:t>一种基于专家模糊控制的协调机制</a:t>
            </a:r>
            <a:endParaRPr lang="zh-CN" altLang="en-US" sz="2000" dirty="0"/>
          </a:p>
          <a:p>
            <a:endParaRPr lang="zh-CN" altLang="en-US" sz="2000" dirty="0"/>
          </a:p>
        </p:txBody>
      </p:sp>
      <p:pic>
        <p:nvPicPr>
          <p:cNvPr id="17" name="图片 16">
            <a:extLst>
              <a:ext uri="{FF2B5EF4-FFF2-40B4-BE49-F238E27FC236}">
                <a16:creationId xmlns:a16="http://schemas.microsoft.com/office/drawing/2014/main" id="{B335F7FA-9E4F-4C5A-B6B2-99BBCC87A7D1}"/>
              </a:ext>
            </a:extLst>
          </p:cNvPr>
          <p:cNvPicPr>
            <a:picLocks noChangeAspect="1"/>
          </p:cNvPicPr>
          <p:nvPr/>
        </p:nvPicPr>
        <p:blipFill>
          <a:blip r:embed="rId5"/>
          <a:stretch>
            <a:fillRect/>
          </a:stretch>
        </p:blipFill>
        <p:spPr>
          <a:xfrm>
            <a:off x="9210677" y="5072604"/>
            <a:ext cx="2799618" cy="137059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32CC1993-4A58-5441-BC2A-C02768F05C35}" type="slidenum">
              <a:rPr kumimoji="1" lang="zh-CN" altLang="en-US" smtClean="0"/>
              <a:t>12</a:t>
            </a:fld>
            <a:endParaRPr kumimoji="1" lang="zh-CN" altLang="en-US" dirty="0"/>
          </a:p>
        </p:txBody>
      </p:sp>
      <p:sp>
        <p:nvSpPr>
          <p:cNvPr id="4" name="标题 3"/>
          <p:cNvSpPr>
            <a:spLocks noGrp="1"/>
          </p:cNvSpPr>
          <p:nvPr>
            <p:ph type="title"/>
          </p:nvPr>
        </p:nvSpPr>
        <p:spPr/>
        <p:txBody>
          <a:bodyPr/>
          <a:lstStyle/>
          <a:p>
            <a:r>
              <a:rPr kumimoji="1" lang="zh-CN" altLang="en-US" b="1" dirty="0">
                <a:latin typeface="+mn-lt"/>
              </a:rPr>
              <a:t>提纲</a:t>
            </a:r>
          </a:p>
        </p:txBody>
      </p:sp>
      <p:sp>
        <p:nvSpPr>
          <p:cNvPr id="5" name="矩形 4"/>
          <p:cNvSpPr/>
          <p:nvPr/>
        </p:nvSpPr>
        <p:spPr>
          <a:xfrm>
            <a:off x="3953229" y="1276006"/>
            <a:ext cx="6630089" cy="4399915"/>
          </a:xfrm>
          <a:prstGeom prst="rect">
            <a:avLst/>
          </a:prstGeom>
        </p:spPr>
        <p:txBody>
          <a:bodyPr wrap="square">
            <a:spAutoFit/>
          </a:bodyPr>
          <a:lstStyle/>
          <a:p>
            <a:pPr marL="457200" indent="-457200">
              <a:lnSpc>
                <a:spcPct val="140000"/>
              </a:lnSpc>
              <a:buFont typeface="Arial" panose="020B0604020202090204" pitchFamily="34" charset="0"/>
              <a:buChar char="•"/>
            </a:pPr>
            <a:r>
              <a:rPr lang="zh-CN" altLang="en-US" sz="4000" b="1" dirty="0">
                <a:solidFill>
                  <a:schemeClr val="bg2">
                    <a:lumMod val="90000"/>
                  </a:schemeClr>
                </a:solidFill>
                <a:ea typeface="微软雅黑" panose="020B0503020204020204" pitchFamily="34" charset="-122"/>
                <a:cs typeface="Times New Roman" panose="02020503050405090304" pitchFamily="18" charset="0"/>
              </a:rPr>
              <a:t>研究背景</a:t>
            </a:r>
            <a:endParaRPr lang="en-US" altLang="zh-CN" sz="4000" b="1" dirty="0">
              <a:solidFill>
                <a:schemeClr val="bg2">
                  <a:lumMod val="90000"/>
                </a:schemeClr>
              </a:solidFill>
              <a:ea typeface="微软雅黑" panose="020B0503020204020204" pitchFamily="34" charset="-122"/>
              <a:cs typeface="Times New Roman" panose="02020503050405090304" pitchFamily="18" charset="0"/>
            </a:endParaRPr>
          </a:p>
          <a:p>
            <a:pPr marL="457200" indent="-457200">
              <a:lnSpc>
                <a:spcPct val="140000"/>
              </a:lnSpc>
              <a:buFont typeface="Arial" panose="020B0604020202090204" pitchFamily="34" charset="0"/>
              <a:buChar char="•"/>
            </a:pPr>
            <a:r>
              <a:rPr lang="zh-CN" altLang="en-US" sz="4000" b="1" dirty="0">
                <a:solidFill>
                  <a:schemeClr val="bg2">
                    <a:lumMod val="90000"/>
                  </a:schemeClr>
                </a:solidFill>
                <a:ea typeface="微软雅黑" panose="020B0503020204020204" pitchFamily="34" charset="-122"/>
                <a:cs typeface="Times New Roman" panose="02020503050405090304" pitchFamily="18" charset="0"/>
              </a:rPr>
              <a:t>研究问题</a:t>
            </a:r>
            <a:endParaRPr lang="en-US" altLang="zh-CN" sz="4000" b="1" dirty="0">
              <a:solidFill>
                <a:schemeClr val="bg2">
                  <a:lumMod val="90000"/>
                </a:schemeClr>
              </a:solidFill>
              <a:ea typeface="微软雅黑" panose="020B0503020204020204" pitchFamily="34" charset="-122"/>
              <a:cs typeface="Times New Roman" panose="02020503050405090304" pitchFamily="18" charset="0"/>
            </a:endParaRPr>
          </a:p>
          <a:p>
            <a:pPr marL="457200" indent="-457200">
              <a:lnSpc>
                <a:spcPct val="140000"/>
              </a:lnSpc>
              <a:buFont typeface="Arial" panose="020B0604020202090204" pitchFamily="34" charset="0"/>
              <a:buChar char="•"/>
            </a:pPr>
            <a:r>
              <a:rPr lang="zh-CN" altLang="en-US" sz="4000" b="1" dirty="0">
                <a:solidFill>
                  <a:schemeClr val="tx1"/>
                </a:solidFill>
                <a:ea typeface="微软雅黑" panose="020B0503020204020204" pitchFamily="34" charset="-122"/>
                <a:cs typeface="Times New Roman" panose="02020503050405090304" pitchFamily="18" charset="0"/>
              </a:rPr>
              <a:t>方法设计</a:t>
            </a:r>
            <a:endParaRPr lang="en-US" altLang="zh-CN" sz="4000" b="1" dirty="0">
              <a:solidFill>
                <a:schemeClr val="tx1"/>
              </a:solidFill>
              <a:ea typeface="微软雅黑" panose="020B0503020204020204" pitchFamily="34" charset="-122"/>
              <a:cs typeface="Times New Roman" panose="02020503050405090304" pitchFamily="18" charset="0"/>
            </a:endParaRPr>
          </a:p>
          <a:p>
            <a:pPr marL="457200" indent="-457200">
              <a:lnSpc>
                <a:spcPct val="140000"/>
              </a:lnSpc>
              <a:buFont typeface="Arial" panose="020B0604020202090204" pitchFamily="34" charset="0"/>
              <a:buChar char="•"/>
            </a:pPr>
            <a:r>
              <a:rPr lang="zh-CN" altLang="en-US" sz="4000" b="1" dirty="0">
                <a:solidFill>
                  <a:schemeClr val="bg2">
                    <a:lumMod val="90000"/>
                  </a:schemeClr>
                </a:solidFill>
                <a:ea typeface="微软雅黑" panose="020B0503020204020204" pitchFamily="34" charset="-122"/>
                <a:cs typeface="Times New Roman" panose="02020503050405090304" pitchFamily="18" charset="0"/>
              </a:rPr>
              <a:t>实验评估</a:t>
            </a:r>
            <a:endParaRPr lang="en-US" altLang="zh-CN" sz="4000" b="1" dirty="0">
              <a:solidFill>
                <a:schemeClr val="bg2">
                  <a:lumMod val="90000"/>
                </a:schemeClr>
              </a:solidFill>
              <a:ea typeface="微软雅黑" panose="020B0503020204020204" pitchFamily="34" charset="-122"/>
              <a:cs typeface="Times New Roman" panose="02020503050405090304" pitchFamily="18" charset="0"/>
            </a:endParaRPr>
          </a:p>
          <a:p>
            <a:pPr marL="457200" indent="-457200">
              <a:lnSpc>
                <a:spcPct val="140000"/>
              </a:lnSpc>
              <a:buFont typeface="Arial" panose="020B0604020202090204" pitchFamily="34" charset="0"/>
              <a:buChar char="•"/>
            </a:pPr>
            <a:r>
              <a:rPr lang="zh-CN" altLang="en-US" sz="4000" b="1" dirty="0">
                <a:solidFill>
                  <a:schemeClr val="bg2">
                    <a:lumMod val="90000"/>
                  </a:schemeClr>
                </a:solidFill>
                <a:ea typeface="微软雅黑" panose="020B0503020204020204" pitchFamily="34" charset="-122"/>
                <a:cs typeface="Times New Roman" panose="02020503050405090304" pitchFamily="18" charset="0"/>
              </a:rPr>
              <a:t>工作总结</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D201C4E-6E9E-4B8F-8EC2-B7718194A34C}"/>
              </a:ext>
            </a:extLst>
          </p:cNvPr>
          <p:cNvSpPr>
            <a:spLocks noGrp="1"/>
          </p:cNvSpPr>
          <p:nvPr>
            <p:ph type="sldNum" sz="quarter" idx="4"/>
          </p:nvPr>
        </p:nvSpPr>
        <p:spPr/>
        <p:txBody>
          <a:bodyPr/>
          <a:lstStyle/>
          <a:p>
            <a:fld id="{32CC1993-4A58-5441-BC2A-C02768F05C35}" type="slidenum">
              <a:rPr kumimoji="1" lang="zh-CN" altLang="en-US" smtClean="0"/>
              <a:t>13</a:t>
            </a:fld>
            <a:endParaRPr kumimoji="1" lang="zh-CN" altLang="en-US" dirty="0"/>
          </a:p>
        </p:txBody>
      </p:sp>
      <p:sp>
        <p:nvSpPr>
          <p:cNvPr id="4" name="标题 3">
            <a:extLst>
              <a:ext uri="{FF2B5EF4-FFF2-40B4-BE49-F238E27FC236}">
                <a16:creationId xmlns:a16="http://schemas.microsoft.com/office/drawing/2014/main" id="{2EA576B7-2D90-42B4-9CC9-BD41D2688F45}"/>
              </a:ext>
            </a:extLst>
          </p:cNvPr>
          <p:cNvSpPr>
            <a:spLocks noGrp="1"/>
          </p:cNvSpPr>
          <p:nvPr>
            <p:ph type="title"/>
          </p:nvPr>
        </p:nvSpPr>
        <p:spPr/>
        <p:txBody>
          <a:bodyPr/>
          <a:lstStyle/>
          <a:p>
            <a:r>
              <a:rPr lang="zh-CN" altLang="en-US" b="1" dirty="0">
                <a:latin typeface="Calibri" panose="020F0502020204030204" pitchFamily="34" charset="0"/>
                <a:cs typeface="Calibri" panose="020F0502020204030204" pitchFamily="34" charset="0"/>
              </a:rPr>
              <a:t>方法设计</a:t>
            </a:r>
            <a:endParaRPr lang="zh-CN" altLang="en-US" dirty="0"/>
          </a:p>
        </p:txBody>
      </p:sp>
      <p:pic>
        <p:nvPicPr>
          <p:cNvPr id="5" name="图片 4">
            <a:extLst>
              <a:ext uri="{FF2B5EF4-FFF2-40B4-BE49-F238E27FC236}">
                <a16:creationId xmlns:a16="http://schemas.microsoft.com/office/drawing/2014/main" id="{F320C3C3-BBB0-4A41-B8C2-856B39E3D43A}"/>
              </a:ext>
            </a:extLst>
          </p:cNvPr>
          <p:cNvPicPr>
            <a:picLocks noChangeAspect="1"/>
          </p:cNvPicPr>
          <p:nvPr/>
        </p:nvPicPr>
        <p:blipFill>
          <a:blip r:embed="rId3"/>
          <a:stretch>
            <a:fillRect/>
          </a:stretch>
        </p:blipFill>
        <p:spPr>
          <a:xfrm>
            <a:off x="4032139" y="1134375"/>
            <a:ext cx="7397861" cy="2856600"/>
          </a:xfrm>
          <a:prstGeom prst="rect">
            <a:avLst/>
          </a:prstGeom>
        </p:spPr>
      </p:pic>
      <p:sp>
        <p:nvSpPr>
          <p:cNvPr id="6" name="文本框 5">
            <a:extLst>
              <a:ext uri="{FF2B5EF4-FFF2-40B4-BE49-F238E27FC236}">
                <a16:creationId xmlns:a16="http://schemas.microsoft.com/office/drawing/2014/main" id="{4A4603A3-CF65-4E96-A946-98C0123CDE30}"/>
              </a:ext>
            </a:extLst>
          </p:cNvPr>
          <p:cNvSpPr txBox="1"/>
          <p:nvPr/>
        </p:nvSpPr>
        <p:spPr>
          <a:xfrm>
            <a:off x="4514850" y="3806309"/>
            <a:ext cx="1338828" cy="369332"/>
          </a:xfrm>
          <a:prstGeom prst="rect">
            <a:avLst/>
          </a:prstGeom>
          <a:noFill/>
        </p:spPr>
        <p:txBody>
          <a:bodyPr wrap="none" rtlCol="0">
            <a:spAutoFit/>
          </a:bodyPr>
          <a:lstStyle/>
          <a:p>
            <a:r>
              <a:rPr lang="zh-CN" altLang="en-US" b="1" dirty="0">
                <a:solidFill>
                  <a:schemeClr val="accent1"/>
                </a:solidFill>
              </a:rPr>
              <a:t>线程调度器</a:t>
            </a:r>
          </a:p>
        </p:txBody>
      </p:sp>
      <p:sp>
        <p:nvSpPr>
          <p:cNvPr id="7" name="文本框 6">
            <a:extLst>
              <a:ext uri="{FF2B5EF4-FFF2-40B4-BE49-F238E27FC236}">
                <a16:creationId xmlns:a16="http://schemas.microsoft.com/office/drawing/2014/main" id="{032A7AE1-D3D7-4F13-9E5E-7E07C45C6022}"/>
              </a:ext>
            </a:extLst>
          </p:cNvPr>
          <p:cNvSpPr txBox="1"/>
          <p:nvPr/>
        </p:nvSpPr>
        <p:spPr>
          <a:xfrm>
            <a:off x="7200037" y="3806309"/>
            <a:ext cx="877163" cy="369332"/>
          </a:xfrm>
          <a:prstGeom prst="rect">
            <a:avLst/>
          </a:prstGeom>
          <a:noFill/>
        </p:spPr>
        <p:txBody>
          <a:bodyPr wrap="none" rtlCol="0">
            <a:spAutoFit/>
          </a:bodyPr>
          <a:lstStyle/>
          <a:p>
            <a:r>
              <a:rPr lang="zh-CN" altLang="en-US" b="1" dirty="0">
                <a:solidFill>
                  <a:schemeClr val="accent1"/>
                </a:solidFill>
              </a:rPr>
              <a:t>协调器</a:t>
            </a:r>
          </a:p>
        </p:txBody>
      </p:sp>
      <p:sp>
        <p:nvSpPr>
          <p:cNvPr id="8" name="文本框 7">
            <a:extLst>
              <a:ext uri="{FF2B5EF4-FFF2-40B4-BE49-F238E27FC236}">
                <a16:creationId xmlns:a16="http://schemas.microsoft.com/office/drawing/2014/main" id="{EB7A6C3C-4DEF-4D8A-8CC0-3E9736CAB5DC}"/>
              </a:ext>
            </a:extLst>
          </p:cNvPr>
          <p:cNvSpPr txBox="1"/>
          <p:nvPr/>
        </p:nvSpPr>
        <p:spPr>
          <a:xfrm>
            <a:off x="9631310" y="3821668"/>
            <a:ext cx="1338828" cy="369332"/>
          </a:xfrm>
          <a:prstGeom prst="rect">
            <a:avLst/>
          </a:prstGeom>
          <a:noFill/>
        </p:spPr>
        <p:txBody>
          <a:bodyPr wrap="none" rtlCol="0">
            <a:spAutoFit/>
          </a:bodyPr>
          <a:lstStyle/>
          <a:p>
            <a:r>
              <a:rPr lang="zh-CN" altLang="en-US" b="1" dirty="0">
                <a:solidFill>
                  <a:schemeClr val="accent1"/>
                </a:solidFill>
              </a:rPr>
              <a:t>频率调节器</a:t>
            </a:r>
          </a:p>
        </p:txBody>
      </p:sp>
      <p:pic>
        <p:nvPicPr>
          <p:cNvPr id="18" name="图片 17">
            <a:extLst>
              <a:ext uri="{FF2B5EF4-FFF2-40B4-BE49-F238E27FC236}">
                <a16:creationId xmlns:a16="http://schemas.microsoft.com/office/drawing/2014/main" id="{BA390BF5-0B2A-456F-B89F-B3507F75EC05}"/>
              </a:ext>
            </a:extLst>
          </p:cNvPr>
          <p:cNvPicPr>
            <a:picLocks noChangeAspect="1"/>
          </p:cNvPicPr>
          <p:nvPr/>
        </p:nvPicPr>
        <p:blipFill>
          <a:blip r:embed="rId4"/>
          <a:stretch>
            <a:fillRect/>
          </a:stretch>
        </p:blipFill>
        <p:spPr>
          <a:xfrm>
            <a:off x="511884" y="1093829"/>
            <a:ext cx="2743200" cy="5232400"/>
          </a:xfrm>
          <a:prstGeom prst="rect">
            <a:avLst/>
          </a:prstGeom>
        </p:spPr>
      </p:pic>
      <p:sp>
        <p:nvSpPr>
          <p:cNvPr id="19" name="文本框 18">
            <a:extLst>
              <a:ext uri="{FF2B5EF4-FFF2-40B4-BE49-F238E27FC236}">
                <a16:creationId xmlns:a16="http://schemas.microsoft.com/office/drawing/2014/main" id="{3C1BDC3D-F240-46EF-9062-A26CB19F00B2}"/>
              </a:ext>
            </a:extLst>
          </p:cNvPr>
          <p:cNvSpPr txBox="1"/>
          <p:nvPr/>
        </p:nvSpPr>
        <p:spPr>
          <a:xfrm>
            <a:off x="3718753" y="4348939"/>
            <a:ext cx="7251386" cy="2031325"/>
          </a:xfrm>
          <a:prstGeom prst="rect">
            <a:avLst/>
          </a:prstGeom>
          <a:noFill/>
        </p:spPr>
        <p:txBody>
          <a:bodyPr wrap="square" rtlCol="0">
            <a:spAutoFit/>
          </a:bodyPr>
          <a:lstStyle/>
          <a:p>
            <a:r>
              <a:rPr lang="zh-CN" altLang="en-US" b="1" i="0" dirty="0">
                <a:solidFill>
                  <a:schemeClr val="accent1"/>
                </a:solidFill>
                <a:effectLst/>
                <a:latin typeface="-apple-system"/>
              </a:rPr>
              <a:t>工作流程包括三个步骤：</a:t>
            </a:r>
            <a:endParaRPr lang="en-US" altLang="zh-CN" b="1" i="0" dirty="0">
              <a:solidFill>
                <a:schemeClr val="accent1"/>
              </a:solidFill>
              <a:effectLst/>
              <a:latin typeface="-apple-system"/>
            </a:endParaRPr>
          </a:p>
          <a:p>
            <a:r>
              <a:rPr lang="zh-CN" altLang="en-US" b="1" i="0" dirty="0">
                <a:solidFill>
                  <a:schemeClr val="accent1"/>
                </a:solidFill>
                <a:effectLst/>
                <a:latin typeface="-apple-system"/>
              </a:rPr>
              <a:t>（</a:t>
            </a:r>
            <a:r>
              <a:rPr lang="en-US" altLang="zh-CN" b="1" i="0" dirty="0">
                <a:solidFill>
                  <a:schemeClr val="accent1"/>
                </a:solidFill>
                <a:effectLst/>
                <a:latin typeface="-apple-system"/>
              </a:rPr>
              <a:t>1)  </a:t>
            </a:r>
            <a:r>
              <a:rPr lang="zh-CN" altLang="en-US" b="1" i="0" dirty="0">
                <a:solidFill>
                  <a:schemeClr val="accent1"/>
                </a:solidFill>
                <a:effectLst/>
                <a:latin typeface="-apple-system"/>
              </a:rPr>
              <a:t>每隔一段时间，</a:t>
            </a:r>
            <a:r>
              <a:rPr lang="zh-CN" altLang="en-US" b="1" dirty="0">
                <a:solidFill>
                  <a:schemeClr val="accent1"/>
                </a:solidFill>
                <a:latin typeface="-apple-system"/>
              </a:rPr>
              <a:t>频率调节器</a:t>
            </a:r>
            <a:r>
              <a:rPr lang="zh-CN" altLang="en-US" b="1" i="0" dirty="0">
                <a:solidFill>
                  <a:schemeClr val="accent1"/>
                </a:solidFill>
                <a:effectLst/>
                <a:latin typeface="-apple-system"/>
              </a:rPr>
              <a:t>监测系统状态并调整频率，然后将频率信息发送给协调器。 </a:t>
            </a:r>
            <a:endParaRPr lang="en-US" altLang="zh-CN" b="1" i="0" dirty="0">
              <a:solidFill>
                <a:schemeClr val="accent1"/>
              </a:solidFill>
              <a:effectLst/>
              <a:latin typeface="-apple-system"/>
            </a:endParaRPr>
          </a:p>
          <a:p>
            <a:r>
              <a:rPr lang="zh-CN" altLang="en-US" b="1" i="0" dirty="0">
                <a:solidFill>
                  <a:schemeClr val="accent1"/>
                </a:solidFill>
                <a:effectLst/>
                <a:latin typeface="-apple-system"/>
              </a:rPr>
              <a:t>（</a:t>
            </a:r>
            <a:r>
              <a:rPr lang="en-US" altLang="zh-CN" b="1" i="0" dirty="0">
                <a:solidFill>
                  <a:schemeClr val="accent1"/>
                </a:solidFill>
                <a:effectLst/>
                <a:latin typeface="-apple-system"/>
              </a:rPr>
              <a:t>2)</a:t>
            </a:r>
            <a:r>
              <a:rPr lang="zh-CN" altLang="en-US" b="1" i="0" dirty="0">
                <a:solidFill>
                  <a:schemeClr val="accent1"/>
                </a:solidFill>
                <a:effectLst/>
                <a:latin typeface="-apple-system"/>
              </a:rPr>
              <a:t>  线程调度器运行调度算法进行线程迁移，然后将</a:t>
            </a:r>
            <a:r>
              <a:rPr lang="en-US" altLang="zh-CN" b="1" dirty="0">
                <a:solidFill>
                  <a:schemeClr val="accent1"/>
                </a:solidFill>
                <a:latin typeface="-apple-system"/>
              </a:rPr>
              <a:t>CPU</a:t>
            </a:r>
            <a:r>
              <a:rPr lang="zh-CN" altLang="en-US" b="1" i="0" dirty="0">
                <a:solidFill>
                  <a:schemeClr val="accent1"/>
                </a:solidFill>
                <a:effectLst/>
                <a:latin typeface="-apple-system"/>
              </a:rPr>
              <a:t>集群利用率和线程优先级发给协调器。 </a:t>
            </a:r>
            <a:endParaRPr lang="en-US" altLang="zh-CN" b="1" i="0" dirty="0">
              <a:solidFill>
                <a:schemeClr val="accent1"/>
              </a:solidFill>
              <a:effectLst/>
              <a:latin typeface="-apple-system"/>
            </a:endParaRPr>
          </a:p>
          <a:p>
            <a:r>
              <a:rPr lang="zh-CN" altLang="en-US" b="1" i="0" dirty="0">
                <a:solidFill>
                  <a:schemeClr val="accent1"/>
                </a:solidFill>
                <a:effectLst/>
                <a:latin typeface="-apple-system"/>
              </a:rPr>
              <a:t>（</a:t>
            </a:r>
            <a:r>
              <a:rPr lang="en-US" altLang="zh-CN" b="1" i="0" dirty="0">
                <a:solidFill>
                  <a:schemeClr val="accent1"/>
                </a:solidFill>
                <a:effectLst/>
                <a:latin typeface="-apple-system"/>
              </a:rPr>
              <a:t>3)  </a:t>
            </a:r>
            <a:r>
              <a:rPr lang="zh-CN" altLang="en-US" b="1" i="0" dirty="0">
                <a:solidFill>
                  <a:schemeClr val="accent1"/>
                </a:solidFill>
                <a:effectLst/>
                <a:latin typeface="-apple-system"/>
              </a:rPr>
              <a:t>协调器在线程调度器和频率调节器运行时交换信息，将频率信息传递给调度器，将调节信息传递给调节器</a:t>
            </a:r>
            <a:endParaRPr lang="zh-CN" altLang="en-US" b="1" dirty="0">
              <a:solidFill>
                <a:schemeClr val="accent1"/>
              </a:solidFill>
            </a:endParaRPr>
          </a:p>
        </p:txBody>
      </p:sp>
      <p:sp>
        <p:nvSpPr>
          <p:cNvPr id="27" name="文本框 26">
            <a:extLst>
              <a:ext uri="{FF2B5EF4-FFF2-40B4-BE49-F238E27FC236}">
                <a16:creationId xmlns:a16="http://schemas.microsoft.com/office/drawing/2014/main" id="{DA58A06A-6CF1-41F0-849E-157E26B7F07D}"/>
              </a:ext>
            </a:extLst>
          </p:cNvPr>
          <p:cNvSpPr txBox="1"/>
          <p:nvPr/>
        </p:nvSpPr>
        <p:spPr>
          <a:xfrm>
            <a:off x="3367421" y="1025074"/>
            <a:ext cx="1472519" cy="461665"/>
          </a:xfrm>
          <a:prstGeom prst="rect">
            <a:avLst/>
          </a:prstGeom>
          <a:noFill/>
        </p:spPr>
        <p:txBody>
          <a:bodyPr wrap="none" rtlCol="0">
            <a:spAutoFit/>
          </a:bodyPr>
          <a:lstStyle/>
          <a:p>
            <a:r>
              <a:rPr lang="en-US" altLang="zh-CN" sz="2400" b="1" dirty="0" err="1">
                <a:solidFill>
                  <a:schemeClr val="accent1"/>
                </a:solidFill>
              </a:rPr>
              <a:t>Orthrus</a:t>
            </a:r>
            <a:r>
              <a:rPr lang="en-US" altLang="zh-CN" sz="2400" b="1" dirty="0">
                <a:solidFill>
                  <a:schemeClr val="accent1"/>
                </a:solidFill>
              </a:rPr>
              <a:t>:</a:t>
            </a:r>
            <a:endParaRPr lang="zh-CN" altLang="en-US" sz="2400" b="1" dirty="0">
              <a:solidFill>
                <a:schemeClr val="accent1"/>
              </a:solidFill>
            </a:endParaRPr>
          </a:p>
        </p:txBody>
      </p:sp>
    </p:spTree>
    <p:extLst>
      <p:ext uri="{BB962C8B-B14F-4D97-AF65-F5344CB8AC3E}">
        <p14:creationId xmlns:p14="http://schemas.microsoft.com/office/powerpoint/2010/main" val="762612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79E7801-2045-43D1-9948-7A0A8ACD04DE}"/>
              </a:ext>
            </a:extLst>
          </p:cNvPr>
          <p:cNvSpPr>
            <a:spLocks noGrp="1"/>
          </p:cNvSpPr>
          <p:nvPr>
            <p:ph type="sldNum" sz="quarter" idx="4"/>
          </p:nvPr>
        </p:nvSpPr>
        <p:spPr/>
        <p:txBody>
          <a:bodyPr/>
          <a:lstStyle/>
          <a:p>
            <a:fld id="{32CC1993-4A58-5441-BC2A-C02768F05C35}" type="slidenum">
              <a:rPr kumimoji="1" lang="zh-CN" altLang="en-US" smtClean="0"/>
              <a:t>14</a:t>
            </a:fld>
            <a:endParaRPr kumimoji="1" lang="zh-CN" altLang="en-US" dirty="0"/>
          </a:p>
        </p:txBody>
      </p:sp>
      <p:sp>
        <p:nvSpPr>
          <p:cNvPr id="4" name="标题 3">
            <a:extLst>
              <a:ext uri="{FF2B5EF4-FFF2-40B4-BE49-F238E27FC236}">
                <a16:creationId xmlns:a16="http://schemas.microsoft.com/office/drawing/2014/main" id="{04201EF4-2707-4FC8-8AF2-CD0ACED6A2A7}"/>
              </a:ext>
            </a:extLst>
          </p:cNvPr>
          <p:cNvSpPr>
            <a:spLocks noGrp="1"/>
          </p:cNvSpPr>
          <p:nvPr>
            <p:ph type="title"/>
          </p:nvPr>
        </p:nvSpPr>
        <p:spPr/>
        <p:txBody>
          <a:bodyPr/>
          <a:lstStyle/>
          <a:p>
            <a:r>
              <a:rPr lang="zh-CN" altLang="en-US" b="1" dirty="0">
                <a:latin typeface="Calibri" panose="020F0502020204030204" pitchFamily="34" charset="0"/>
                <a:cs typeface="Calibri" panose="020F0502020204030204" pitchFamily="34" charset="0"/>
              </a:rPr>
              <a:t>方法设计</a:t>
            </a:r>
            <a:r>
              <a:rPr lang="en-US" altLang="zh-CN" b="1" dirty="0">
                <a:latin typeface="Calibri" panose="020F0502020204030204" pitchFamily="34" charset="0"/>
                <a:cs typeface="Calibri" panose="020F0502020204030204" pitchFamily="34" charset="0"/>
              </a:rPr>
              <a:t>——Design 1</a:t>
            </a:r>
            <a:endParaRPr lang="zh-CN" altLang="en-US" dirty="0"/>
          </a:p>
        </p:txBody>
      </p:sp>
      <p:sp>
        <p:nvSpPr>
          <p:cNvPr id="6" name="文本框 5">
            <a:extLst>
              <a:ext uri="{FF2B5EF4-FFF2-40B4-BE49-F238E27FC236}">
                <a16:creationId xmlns:a16="http://schemas.microsoft.com/office/drawing/2014/main" id="{D969E132-BA19-43BE-BC22-9BF5CE41275F}"/>
              </a:ext>
            </a:extLst>
          </p:cNvPr>
          <p:cNvSpPr txBox="1"/>
          <p:nvPr/>
        </p:nvSpPr>
        <p:spPr>
          <a:xfrm>
            <a:off x="355600" y="1064180"/>
            <a:ext cx="9603648" cy="646331"/>
          </a:xfrm>
          <a:prstGeom prst="rect">
            <a:avLst/>
          </a:prstGeom>
          <a:noFill/>
        </p:spPr>
        <p:txBody>
          <a:bodyPr wrap="square">
            <a:spAutoFit/>
          </a:bodyPr>
          <a:lstStyle/>
          <a:p>
            <a:r>
              <a:rPr lang="en-US" altLang="zh-CN" b="1" dirty="0">
                <a:solidFill>
                  <a:schemeClr val="accent1"/>
                </a:solidFill>
              </a:rPr>
              <a:t>Design 1. </a:t>
            </a:r>
            <a:r>
              <a:rPr lang="zh-CN" altLang="en-US" b="1" dirty="0">
                <a:solidFill>
                  <a:schemeClr val="accent1">
                    <a:lumMod val="75000"/>
                  </a:schemeClr>
                </a:solidFill>
              </a:rPr>
              <a:t>基于近端策略优化（</a:t>
            </a:r>
            <a:r>
              <a:rPr lang="en-US" altLang="zh-CN" b="1" dirty="0">
                <a:solidFill>
                  <a:schemeClr val="accent1">
                    <a:lumMod val="75000"/>
                  </a:schemeClr>
                </a:solidFill>
              </a:rPr>
              <a:t>PPO</a:t>
            </a:r>
            <a:r>
              <a:rPr lang="zh-CN" altLang="en-US" b="1" dirty="0">
                <a:solidFill>
                  <a:schemeClr val="accent1">
                    <a:lumMod val="75000"/>
                  </a:schemeClr>
                </a:solidFill>
              </a:rPr>
              <a:t>）的频率调节方法</a:t>
            </a:r>
            <a:endParaRPr lang="en-US" altLang="zh-CN" b="1" dirty="0">
              <a:solidFill>
                <a:schemeClr val="accent1">
                  <a:lumMod val="75000"/>
                </a:schemeClr>
              </a:solidFill>
            </a:endParaRPr>
          </a:p>
          <a:p>
            <a:r>
              <a:rPr lang="en-US" altLang="zh-CN" dirty="0"/>
              <a:t>-&gt; challenge 1: </a:t>
            </a:r>
            <a:r>
              <a:rPr lang="zh-CN" altLang="en-US" dirty="0"/>
              <a:t>必须考虑</a:t>
            </a:r>
            <a:r>
              <a:rPr lang="en-US" altLang="zh-CN" dirty="0"/>
              <a:t>CPU</a:t>
            </a:r>
            <a:r>
              <a:rPr lang="zh-CN" altLang="en-US" dirty="0"/>
              <a:t>利用率、</a:t>
            </a:r>
            <a:r>
              <a:rPr lang="en-US" altLang="zh-CN" dirty="0"/>
              <a:t>QoS</a:t>
            </a:r>
            <a:r>
              <a:rPr lang="zh-CN" altLang="en-US" dirty="0"/>
              <a:t>和系统条件等多参数建模来确定最优频率</a:t>
            </a:r>
          </a:p>
        </p:txBody>
      </p:sp>
      <p:pic>
        <p:nvPicPr>
          <p:cNvPr id="8" name="图片 7">
            <a:extLst>
              <a:ext uri="{FF2B5EF4-FFF2-40B4-BE49-F238E27FC236}">
                <a16:creationId xmlns:a16="http://schemas.microsoft.com/office/drawing/2014/main" id="{7619DFE0-466F-4C2A-B2C3-FB7E2FAA457D}"/>
              </a:ext>
            </a:extLst>
          </p:cNvPr>
          <p:cNvPicPr>
            <a:picLocks noChangeAspect="1"/>
          </p:cNvPicPr>
          <p:nvPr/>
        </p:nvPicPr>
        <p:blipFill>
          <a:blip r:embed="rId3"/>
          <a:stretch>
            <a:fillRect/>
          </a:stretch>
        </p:blipFill>
        <p:spPr>
          <a:xfrm>
            <a:off x="276531" y="1846956"/>
            <a:ext cx="6972300" cy="2609850"/>
          </a:xfrm>
          <a:prstGeom prst="rect">
            <a:avLst/>
          </a:prstGeom>
        </p:spPr>
      </p:pic>
      <p:sp>
        <p:nvSpPr>
          <p:cNvPr id="10" name="文本框 9">
            <a:extLst>
              <a:ext uri="{FF2B5EF4-FFF2-40B4-BE49-F238E27FC236}">
                <a16:creationId xmlns:a16="http://schemas.microsoft.com/office/drawing/2014/main" id="{086F4DD0-89BE-4096-8DF3-08F4E60ECCF5}"/>
              </a:ext>
            </a:extLst>
          </p:cNvPr>
          <p:cNvSpPr txBox="1"/>
          <p:nvPr/>
        </p:nvSpPr>
        <p:spPr>
          <a:xfrm>
            <a:off x="619104" y="4641472"/>
            <a:ext cx="4504759" cy="1477328"/>
          </a:xfrm>
          <a:prstGeom prst="rect">
            <a:avLst/>
          </a:prstGeom>
          <a:noFill/>
        </p:spPr>
        <p:txBody>
          <a:bodyPr wrap="none" rtlCol="0">
            <a:spAutoFit/>
          </a:bodyPr>
          <a:lstStyle/>
          <a:p>
            <a:r>
              <a:rPr lang="en-US" altLang="zh-CN" b="1" dirty="0">
                <a:solidFill>
                  <a:schemeClr val="accent1"/>
                </a:solidFill>
              </a:rPr>
              <a:t>1. </a:t>
            </a:r>
            <a:r>
              <a:rPr lang="zh-CN" altLang="en-US" b="1" dirty="0">
                <a:solidFill>
                  <a:schemeClr val="accent1"/>
                </a:solidFill>
              </a:rPr>
              <a:t>帧率</a:t>
            </a:r>
            <a:r>
              <a:rPr lang="en-US" altLang="zh-CN" b="1" dirty="0">
                <a:solidFill>
                  <a:schemeClr val="accent1"/>
                </a:solidFill>
              </a:rPr>
              <a:t> </a:t>
            </a:r>
          </a:p>
          <a:p>
            <a:r>
              <a:rPr lang="en-US" altLang="zh-CN" b="1" dirty="0">
                <a:solidFill>
                  <a:schemeClr val="accent1"/>
                </a:solidFill>
              </a:rPr>
              <a:t>2. CPU</a:t>
            </a:r>
            <a:r>
              <a:rPr lang="zh-CN" altLang="en-US" b="1" dirty="0">
                <a:solidFill>
                  <a:schemeClr val="accent1"/>
                </a:solidFill>
              </a:rPr>
              <a:t>频率</a:t>
            </a:r>
            <a:endParaRPr lang="en-US" altLang="zh-CN" b="1" dirty="0">
              <a:solidFill>
                <a:schemeClr val="accent1"/>
              </a:solidFill>
            </a:endParaRPr>
          </a:p>
          <a:p>
            <a:r>
              <a:rPr lang="en-US" altLang="zh-CN" b="1" dirty="0">
                <a:solidFill>
                  <a:schemeClr val="accent1"/>
                </a:solidFill>
              </a:rPr>
              <a:t>3. CPU</a:t>
            </a:r>
            <a:r>
              <a:rPr lang="zh-CN" altLang="en-US" b="1" dirty="0">
                <a:solidFill>
                  <a:schemeClr val="accent1"/>
                </a:solidFill>
              </a:rPr>
              <a:t>利用率</a:t>
            </a:r>
            <a:endParaRPr lang="en-US" altLang="zh-CN" b="1" dirty="0">
              <a:solidFill>
                <a:schemeClr val="accent1"/>
              </a:solidFill>
            </a:endParaRPr>
          </a:p>
          <a:p>
            <a:r>
              <a:rPr lang="en-US" altLang="zh-CN" b="1" dirty="0">
                <a:solidFill>
                  <a:schemeClr val="accent1"/>
                </a:solidFill>
              </a:rPr>
              <a:t>4. </a:t>
            </a:r>
            <a:r>
              <a:rPr lang="zh-CN" altLang="en-US" b="1" dirty="0">
                <a:solidFill>
                  <a:schemeClr val="accent1"/>
                </a:solidFill>
              </a:rPr>
              <a:t>性能监控单元（</a:t>
            </a:r>
            <a:r>
              <a:rPr lang="en-US" altLang="zh-CN" b="1" dirty="0">
                <a:solidFill>
                  <a:schemeClr val="accent1"/>
                </a:solidFill>
              </a:rPr>
              <a:t>PMU</a:t>
            </a:r>
            <a:r>
              <a:rPr lang="zh-CN" altLang="en-US" b="1" dirty="0">
                <a:solidFill>
                  <a:schemeClr val="accent1"/>
                </a:solidFill>
              </a:rPr>
              <a:t>）</a:t>
            </a:r>
            <a:r>
              <a:rPr lang="en-US" altLang="zh-CN" b="1" dirty="0">
                <a:solidFill>
                  <a:schemeClr val="accent1"/>
                </a:solidFill>
              </a:rPr>
              <a:t>:</a:t>
            </a:r>
            <a:r>
              <a:rPr lang="zh-CN" altLang="en-US" b="1" dirty="0">
                <a:solidFill>
                  <a:schemeClr val="accent1"/>
                </a:solidFill>
              </a:rPr>
              <a:t> 监测内存和</a:t>
            </a:r>
            <a:r>
              <a:rPr lang="en-US" altLang="zh-CN" b="1" dirty="0">
                <a:solidFill>
                  <a:schemeClr val="accent1"/>
                </a:solidFill>
              </a:rPr>
              <a:t>I/O</a:t>
            </a:r>
          </a:p>
          <a:p>
            <a:endParaRPr lang="zh-CN" altLang="en-US" b="1" dirty="0">
              <a:solidFill>
                <a:schemeClr val="accent1"/>
              </a:solidFill>
            </a:endParaRPr>
          </a:p>
        </p:txBody>
      </p:sp>
    </p:spTree>
    <p:extLst>
      <p:ext uri="{BB962C8B-B14F-4D97-AF65-F5344CB8AC3E}">
        <p14:creationId xmlns:p14="http://schemas.microsoft.com/office/powerpoint/2010/main" val="461171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79E7801-2045-43D1-9948-7A0A8ACD04DE}"/>
              </a:ext>
            </a:extLst>
          </p:cNvPr>
          <p:cNvSpPr>
            <a:spLocks noGrp="1"/>
          </p:cNvSpPr>
          <p:nvPr>
            <p:ph type="sldNum" sz="quarter" idx="4"/>
          </p:nvPr>
        </p:nvSpPr>
        <p:spPr/>
        <p:txBody>
          <a:bodyPr/>
          <a:lstStyle/>
          <a:p>
            <a:fld id="{32CC1993-4A58-5441-BC2A-C02768F05C35}" type="slidenum">
              <a:rPr kumimoji="1" lang="zh-CN" altLang="en-US" smtClean="0"/>
              <a:t>15</a:t>
            </a:fld>
            <a:endParaRPr kumimoji="1" lang="zh-CN" altLang="en-US" dirty="0"/>
          </a:p>
        </p:txBody>
      </p:sp>
      <p:sp>
        <p:nvSpPr>
          <p:cNvPr id="4" name="标题 3">
            <a:extLst>
              <a:ext uri="{FF2B5EF4-FFF2-40B4-BE49-F238E27FC236}">
                <a16:creationId xmlns:a16="http://schemas.microsoft.com/office/drawing/2014/main" id="{04201EF4-2707-4FC8-8AF2-CD0ACED6A2A7}"/>
              </a:ext>
            </a:extLst>
          </p:cNvPr>
          <p:cNvSpPr>
            <a:spLocks noGrp="1"/>
          </p:cNvSpPr>
          <p:nvPr>
            <p:ph type="title"/>
          </p:nvPr>
        </p:nvSpPr>
        <p:spPr/>
        <p:txBody>
          <a:bodyPr/>
          <a:lstStyle/>
          <a:p>
            <a:r>
              <a:rPr lang="zh-CN" altLang="en-US" b="1" dirty="0">
                <a:latin typeface="Calibri" panose="020F0502020204030204" pitchFamily="34" charset="0"/>
                <a:cs typeface="Calibri" panose="020F0502020204030204" pitchFamily="34" charset="0"/>
              </a:rPr>
              <a:t>方法设计</a:t>
            </a:r>
            <a:r>
              <a:rPr lang="en-US" altLang="zh-CN" b="1" dirty="0">
                <a:latin typeface="Calibri" panose="020F0502020204030204" pitchFamily="34" charset="0"/>
                <a:cs typeface="Calibri" panose="020F0502020204030204" pitchFamily="34" charset="0"/>
              </a:rPr>
              <a:t>——Design 1</a:t>
            </a:r>
            <a:endParaRPr lang="zh-CN" altLang="en-US" dirty="0"/>
          </a:p>
        </p:txBody>
      </p:sp>
      <p:sp>
        <p:nvSpPr>
          <p:cNvPr id="6" name="文本框 5">
            <a:extLst>
              <a:ext uri="{FF2B5EF4-FFF2-40B4-BE49-F238E27FC236}">
                <a16:creationId xmlns:a16="http://schemas.microsoft.com/office/drawing/2014/main" id="{D969E132-BA19-43BE-BC22-9BF5CE41275F}"/>
              </a:ext>
            </a:extLst>
          </p:cNvPr>
          <p:cNvSpPr txBox="1"/>
          <p:nvPr/>
        </p:nvSpPr>
        <p:spPr>
          <a:xfrm>
            <a:off x="355600" y="1064180"/>
            <a:ext cx="9603648" cy="646331"/>
          </a:xfrm>
          <a:prstGeom prst="rect">
            <a:avLst/>
          </a:prstGeom>
          <a:noFill/>
        </p:spPr>
        <p:txBody>
          <a:bodyPr wrap="square">
            <a:spAutoFit/>
          </a:bodyPr>
          <a:lstStyle/>
          <a:p>
            <a:r>
              <a:rPr lang="en-US" altLang="zh-CN" b="1" dirty="0">
                <a:solidFill>
                  <a:schemeClr val="accent1"/>
                </a:solidFill>
              </a:rPr>
              <a:t>Design 1. </a:t>
            </a:r>
            <a:r>
              <a:rPr lang="zh-CN" altLang="en-US" b="1" dirty="0">
                <a:solidFill>
                  <a:schemeClr val="accent1">
                    <a:lumMod val="75000"/>
                  </a:schemeClr>
                </a:solidFill>
              </a:rPr>
              <a:t>基于近端策略优化（</a:t>
            </a:r>
            <a:r>
              <a:rPr lang="en-US" altLang="zh-CN" b="1" dirty="0">
                <a:solidFill>
                  <a:schemeClr val="accent1">
                    <a:lumMod val="75000"/>
                  </a:schemeClr>
                </a:solidFill>
              </a:rPr>
              <a:t>PPO</a:t>
            </a:r>
            <a:r>
              <a:rPr lang="zh-CN" altLang="en-US" b="1" dirty="0">
                <a:solidFill>
                  <a:schemeClr val="accent1">
                    <a:lumMod val="75000"/>
                  </a:schemeClr>
                </a:solidFill>
              </a:rPr>
              <a:t>）的频率调节方法</a:t>
            </a:r>
            <a:endParaRPr lang="en-US" altLang="zh-CN" b="1" dirty="0">
              <a:solidFill>
                <a:schemeClr val="accent1">
                  <a:lumMod val="75000"/>
                </a:schemeClr>
              </a:solidFill>
            </a:endParaRPr>
          </a:p>
          <a:p>
            <a:r>
              <a:rPr lang="en-US" altLang="zh-CN" dirty="0"/>
              <a:t>-&gt; challenge 1: </a:t>
            </a:r>
            <a:r>
              <a:rPr lang="zh-CN" altLang="en-US" dirty="0"/>
              <a:t>必须考虑</a:t>
            </a:r>
            <a:r>
              <a:rPr lang="en-US" altLang="zh-CN" dirty="0"/>
              <a:t>CPU</a:t>
            </a:r>
            <a:r>
              <a:rPr lang="zh-CN" altLang="en-US" dirty="0"/>
              <a:t>利用率、</a:t>
            </a:r>
            <a:r>
              <a:rPr lang="en-US" altLang="zh-CN" dirty="0"/>
              <a:t>QoS</a:t>
            </a:r>
            <a:r>
              <a:rPr lang="zh-CN" altLang="en-US" dirty="0"/>
              <a:t>和系统条件等多参数建模来确定最优频率</a:t>
            </a:r>
          </a:p>
        </p:txBody>
      </p:sp>
      <p:pic>
        <p:nvPicPr>
          <p:cNvPr id="8" name="图片 7">
            <a:extLst>
              <a:ext uri="{FF2B5EF4-FFF2-40B4-BE49-F238E27FC236}">
                <a16:creationId xmlns:a16="http://schemas.microsoft.com/office/drawing/2014/main" id="{7619DFE0-466F-4C2A-B2C3-FB7E2FAA457D}"/>
              </a:ext>
            </a:extLst>
          </p:cNvPr>
          <p:cNvPicPr>
            <a:picLocks noChangeAspect="1"/>
          </p:cNvPicPr>
          <p:nvPr/>
        </p:nvPicPr>
        <p:blipFill>
          <a:blip r:embed="rId3"/>
          <a:stretch>
            <a:fillRect/>
          </a:stretch>
        </p:blipFill>
        <p:spPr>
          <a:xfrm>
            <a:off x="276531" y="1846956"/>
            <a:ext cx="6972300" cy="2609850"/>
          </a:xfrm>
          <a:prstGeom prst="rect">
            <a:avLst/>
          </a:prstGeom>
        </p:spPr>
      </p:pic>
      <p:sp>
        <p:nvSpPr>
          <p:cNvPr id="9" name="文本框 8">
            <a:extLst>
              <a:ext uri="{FF2B5EF4-FFF2-40B4-BE49-F238E27FC236}">
                <a16:creationId xmlns:a16="http://schemas.microsoft.com/office/drawing/2014/main" id="{622FF281-B673-4E22-B0C6-1BB18E99C4CF}"/>
              </a:ext>
            </a:extLst>
          </p:cNvPr>
          <p:cNvSpPr txBox="1"/>
          <p:nvPr/>
        </p:nvSpPr>
        <p:spPr>
          <a:xfrm>
            <a:off x="2768906" y="4456806"/>
            <a:ext cx="2525050" cy="369332"/>
          </a:xfrm>
          <a:prstGeom prst="rect">
            <a:avLst/>
          </a:prstGeom>
          <a:noFill/>
        </p:spPr>
        <p:txBody>
          <a:bodyPr wrap="none" rtlCol="0">
            <a:spAutoFit/>
          </a:bodyPr>
          <a:lstStyle/>
          <a:p>
            <a:r>
              <a:rPr lang="zh-CN" altLang="en-US" b="1" dirty="0">
                <a:solidFill>
                  <a:schemeClr val="accent1"/>
                </a:solidFill>
              </a:rPr>
              <a:t>强化学习（</a:t>
            </a:r>
            <a:r>
              <a:rPr lang="en-US" altLang="zh-CN" b="1" dirty="0">
                <a:solidFill>
                  <a:schemeClr val="accent1"/>
                </a:solidFill>
              </a:rPr>
              <a:t>PPO</a:t>
            </a:r>
            <a:r>
              <a:rPr lang="zh-CN" altLang="en-US" b="1" dirty="0">
                <a:solidFill>
                  <a:schemeClr val="accent1"/>
                </a:solidFill>
              </a:rPr>
              <a:t>算法）</a:t>
            </a:r>
          </a:p>
        </p:txBody>
      </p:sp>
      <p:sp>
        <p:nvSpPr>
          <p:cNvPr id="13" name="文本框 12">
            <a:extLst>
              <a:ext uri="{FF2B5EF4-FFF2-40B4-BE49-F238E27FC236}">
                <a16:creationId xmlns:a16="http://schemas.microsoft.com/office/drawing/2014/main" id="{26D80346-C6C0-4F60-B64E-81C204C82EDA}"/>
              </a:ext>
            </a:extLst>
          </p:cNvPr>
          <p:cNvSpPr txBox="1"/>
          <p:nvPr/>
        </p:nvSpPr>
        <p:spPr>
          <a:xfrm>
            <a:off x="619104" y="4641472"/>
            <a:ext cx="4504759" cy="1477328"/>
          </a:xfrm>
          <a:prstGeom prst="rect">
            <a:avLst/>
          </a:prstGeom>
          <a:noFill/>
        </p:spPr>
        <p:txBody>
          <a:bodyPr wrap="none" rtlCol="0">
            <a:spAutoFit/>
          </a:bodyPr>
          <a:lstStyle/>
          <a:p>
            <a:r>
              <a:rPr lang="en-US" altLang="zh-CN" b="1" dirty="0">
                <a:solidFill>
                  <a:schemeClr val="accent1"/>
                </a:solidFill>
              </a:rPr>
              <a:t>1. </a:t>
            </a:r>
            <a:r>
              <a:rPr lang="zh-CN" altLang="en-US" b="1" dirty="0">
                <a:solidFill>
                  <a:schemeClr val="accent1"/>
                </a:solidFill>
              </a:rPr>
              <a:t>帧率</a:t>
            </a:r>
            <a:r>
              <a:rPr lang="en-US" altLang="zh-CN" b="1" dirty="0">
                <a:solidFill>
                  <a:schemeClr val="accent1"/>
                </a:solidFill>
              </a:rPr>
              <a:t> </a:t>
            </a:r>
          </a:p>
          <a:p>
            <a:r>
              <a:rPr lang="en-US" altLang="zh-CN" b="1" dirty="0">
                <a:solidFill>
                  <a:schemeClr val="accent1"/>
                </a:solidFill>
              </a:rPr>
              <a:t>2. CPU</a:t>
            </a:r>
            <a:r>
              <a:rPr lang="zh-CN" altLang="en-US" b="1" dirty="0">
                <a:solidFill>
                  <a:schemeClr val="accent1"/>
                </a:solidFill>
              </a:rPr>
              <a:t>频率</a:t>
            </a:r>
            <a:endParaRPr lang="en-US" altLang="zh-CN" b="1" dirty="0">
              <a:solidFill>
                <a:schemeClr val="accent1"/>
              </a:solidFill>
            </a:endParaRPr>
          </a:p>
          <a:p>
            <a:r>
              <a:rPr lang="en-US" altLang="zh-CN" b="1" dirty="0">
                <a:solidFill>
                  <a:schemeClr val="accent1"/>
                </a:solidFill>
              </a:rPr>
              <a:t>3. CPU</a:t>
            </a:r>
            <a:r>
              <a:rPr lang="zh-CN" altLang="en-US" b="1" dirty="0">
                <a:solidFill>
                  <a:schemeClr val="accent1"/>
                </a:solidFill>
              </a:rPr>
              <a:t>利用率</a:t>
            </a:r>
            <a:endParaRPr lang="en-US" altLang="zh-CN" b="1" dirty="0">
              <a:solidFill>
                <a:schemeClr val="accent1"/>
              </a:solidFill>
            </a:endParaRPr>
          </a:p>
          <a:p>
            <a:r>
              <a:rPr lang="en-US" altLang="zh-CN" b="1" dirty="0">
                <a:solidFill>
                  <a:schemeClr val="accent1"/>
                </a:solidFill>
              </a:rPr>
              <a:t>4. </a:t>
            </a:r>
            <a:r>
              <a:rPr lang="zh-CN" altLang="en-US" b="1" dirty="0">
                <a:solidFill>
                  <a:schemeClr val="accent1"/>
                </a:solidFill>
              </a:rPr>
              <a:t>性能监控单元（</a:t>
            </a:r>
            <a:r>
              <a:rPr lang="en-US" altLang="zh-CN" b="1" dirty="0">
                <a:solidFill>
                  <a:schemeClr val="accent1"/>
                </a:solidFill>
              </a:rPr>
              <a:t>PMU</a:t>
            </a:r>
            <a:r>
              <a:rPr lang="zh-CN" altLang="en-US" b="1" dirty="0">
                <a:solidFill>
                  <a:schemeClr val="accent1"/>
                </a:solidFill>
              </a:rPr>
              <a:t>）</a:t>
            </a:r>
            <a:r>
              <a:rPr lang="en-US" altLang="zh-CN" b="1" dirty="0">
                <a:solidFill>
                  <a:schemeClr val="accent1"/>
                </a:solidFill>
              </a:rPr>
              <a:t>:</a:t>
            </a:r>
            <a:r>
              <a:rPr lang="zh-CN" altLang="en-US" b="1" dirty="0">
                <a:solidFill>
                  <a:schemeClr val="accent1"/>
                </a:solidFill>
              </a:rPr>
              <a:t> 监测内存和</a:t>
            </a:r>
            <a:r>
              <a:rPr lang="en-US" altLang="zh-CN" b="1" dirty="0">
                <a:solidFill>
                  <a:schemeClr val="accent1"/>
                </a:solidFill>
              </a:rPr>
              <a:t>I/O</a:t>
            </a:r>
          </a:p>
          <a:p>
            <a:endParaRPr lang="zh-CN" altLang="en-US" b="1" dirty="0">
              <a:solidFill>
                <a:schemeClr val="accent1"/>
              </a:solidFill>
            </a:endParaRPr>
          </a:p>
        </p:txBody>
      </p:sp>
    </p:spTree>
    <p:extLst>
      <p:ext uri="{BB962C8B-B14F-4D97-AF65-F5344CB8AC3E}">
        <p14:creationId xmlns:p14="http://schemas.microsoft.com/office/powerpoint/2010/main" val="3917409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79E7801-2045-43D1-9948-7A0A8ACD04DE}"/>
              </a:ext>
            </a:extLst>
          </p:cNvPr>
          <p:cNvSpPr>
            <a:spLocks noGrp="1"/>
          </p:cNvSpPr>
          <p:nvPr>
            <p:ph type="sldNum" sz="quarter" idx="4"/>
          </p:nvPr>
        </p:nvSpPr>
        <p:spPr/>
        <p:txBody>
          <a:bodyPr/>
          <a:lstStyle/>
          <a:p>
            <a:fld id="{32CC1993-4A58-5441-BC2A-C02768F05C35}" type="slidenum">
              <a:rPr kumimoji="1" lang="zh-CN" altLang="en-US" smtClean="0"/>
              <a:t>16</a:t>
            </a:fld>
            <a:endParaRPr kumimoji="1" lang="zh-CN" altLang="en-US" dirty="0"/>
          </a:p>
        </p:txBody>
      </p:sp>
      <p:sp>
        <p:nvSpPr>
          <p:cNvPr id="4" name="标题 3">
            <a:extLst>
              <a:ext uri="{FF2B5EF4-FFF2-40B4-BE49-F238E27FC236}">
                <a16:creationId xmlns:a16="http://schemas.microsoft.com/office/drawing/2014/main" id="{04201EF4-2707-4FC8-8AF2-CD0ACED6A2A7}"/>
              </a:ext>
            </a:extLst>
          </p:cNvPr>
          <p:cNvSpPr>
            <a:spLocks noGrp="1"/>
          </p:cNvSpPr>
          <p:nvPr>
            <p:ph type="title"/>
          </p:nvPr>
        </p:nvSpPr>
        <p:spPr/>
        <p:txBody>
          <a:bodyPr/>
          <a:lstStyle/>
          <a:p>
            <a:r>
              <a:rPr lang="zh-CN" altLang="en-US" b="1" dirty="0">
                <a:latin typeface="Calibri" panose="020F0502020204030204" pitchFamily="34" charset="0"/>
                <a:cs typeface="Calibri" panose="020F0502020204030204" pitchFamily="34" charset="0"/>
              </a:rPr>
              <a:t>方法设计</a:t>
            </a:r>
            <a:r>
              <a:rPr lang="en-US" altLang="zh-CN" b="1" dirty="0">
                <a:latin typeface="Calibri" panose="020F0502020204030204" pitchFamily="34" charset="0"/>
                <a:cs typeface="Calibri" panose="020F0502020204030204" pitchFamily="34" charset="0"/>
              </a:rPr>
              <a:t>——Design 1</a:t>
            </a:r>
            <a:endParaRPr lang="zh-CN" altLang="en-US" dirty="0"/>
          </a:p>
        </p:txBody>
      </p:sp>
      <p:sp>
        <p:nvSpPr>
          <p:cNvPr id="6" name="文本框 5">
            <a:extLst>
              <a:ext uri="{FF2B5EF4-FFF2-40B4-BE49-F238E27FC236}">
                <a16:creationId xmlns:a16="http://schemas.microsoft.com/office/drawing/2014/main" id="{D969E132-BA19-43BE-BC22-9BF5CE41275F}"/>
              </a:ext>
            </a:extLst>
          </p:cNvPr>
          <p:cNvSpPr txBox="1"/>
          <p:nvPr/>
        </p:nvSpPr>
        <p:spPr>
          <a:xfrm>
            <a:off x="355600" y="1064180"/>
            <a:ext cx="9603648" cy="646331"/>
          </a:xfrm>
          <a:prstGeom prst="rect">
            <a:avLst/>
          </a:prstGeom>
          <a:noFill/>
        </p:spPr>
        <p:txBody>
          <a:bodyPr wrap="square">
            <a:spAutoFit/>
          </a:bodyPr>
          <a:lstStyle/>
          <a:p>
            <a:r>
              <a:rPr lang="en-US" altLang="zh-CN" b="1" dirty="0">
                <a:solidFill>
                  <a:schemeClr val="accent1"/>
                </a:solidFill>
              </a:rPr>
              <a:t>Design 1. </a:t>
            </a:r>
            <a:r>
              <a:rPr lang="zh-CN" altLang="en-US" b="1" dirty="0">
                <a:solidFill>
                  <a:schemeClr val="accent1"/>
                </a:solidFill>
              </a:rPr>
              <a:t>基于</a:t>
            </a:r>
            <a:r>
              <a:rPr lang="zh-CN" altLang="en-US" b="1" dirty="0">
                <a:solidFill>
                  <a:schemeClr val="accent1">
                    <a:lumMod val="75000"/>
                  </a:schemeClr>
                </a:solidFill>
              </a:rPr>
              <a:t>近端策略优化（</a:t>
            </a:r>
            <a:r>
              <a:rPr lang="en-US" altLang="zh-CN" b="1" dirty="0">
                <a:solidFill>
                  <a:schemeClr val="accent1">
                    <a:lumMod val="75000"/>
                  </a:schemeClr>
                </a:solidFill>
              </a:rPr>
              <a:t>PPO</a:t>
            </a:r>
            <a:r>
              <a:rPr lang="zh-CN" altLang="en-US" b="1" dirty="0">
                <a:solidFill>
                  <a:schemeClr val="accent1">
                    <a:lumMod val="75000"/>
                  </a:schemeClr>
                </a:solidFill>
              </a:rPr>
              <a:t>）的频率调节方法</a:t>
            </a:r>
            <a:endParaRPr lang="en-US" altLang="zh-CN" b="1" dirty="0">
              <a:solidFill>
                <a:schemeClr val="accent1">
                  <a:lumMod val="75000"/>
                </a:schemeClr>
              </a:solidFill>
            </a:endParaRPr>
          </a:p>
          <a:p>
            <a:r>
              <a:rPr lang="en-US" altLang="zh-CN" dirty="0"/>
              <a:t>-&gt; challenge 1: </a:t>
            </a:r>
            <a:r>
              <a:rPr lang="zh-CN" altLang="en-US" dirty="0"/>
              <a:t>必须考虑</a:t>
            </a:r>
            <a:r>
              <a:rPr lang="en-US" altLang="zh-CN" dirty="0"/>
              <a:t>CPU</a:t>
            </a:r>
            <a:r>
              <a:rPr lang="zh-CN" altLang="en-US" dirty="0"/>
              <a:t>利用率、</a:t>
            </a:r>
            <a:r>
              <a:rPr lang="en-US" altLang="zh-CN" dirty="0"/>
              <a:t>QoS</a:t>
            </a:r>
            <a:r>
              <a:rPr lang="zh-CN" altLang="en-US" dirty="0"/>
              <a:t>和系统条件等多参数建模来确定最优频率</a:t>
            </a:r>
          </a:p>
        </p:txBody>
      </p:sp>
      <p:pic>
        <p:nvPicPr>
          <p:cNvPr id="8" name="图片 7">
            <a:extLst>
              <a:ext uri="{FF2B5EF4-FFF2-40B4-BE49-F238E27FC236}">
                <a16:creationId xmlns:a16="http://schemas.microsoft.com/office/drawing/2014/main" id="{7619DFE0-466F-4C2A-B2C3-FB7E2FAA457D}"/>
              </a:ext>
            </a:extLst>
          </p:cNvPr>
          <p:cNvPicPr>
            <a:picLocks noChangeAspect="1"/>
          </p:cNvPicPr>
          <p:nvPr/>
        </p:nvPicPr>
        <p:blipFill>
          <a:blip r:embed="rId3"/>
          <a:stretch>
            <a:fillRect/>
          </a:stretch>
        </p:blipFill>
        <p:spPr>
          <a:xfrm>
            <a:off x="276531" y="1846956"/>
            <a:ext cx="6972300" cy="2609850"/>
          </a:xfrm>
          <a:prstGeom prst="rect">
            <a:avLst/>
          </a:prstGeom>
        </p:spPr>
      </p:pic>
      <p:sp>
        <p:nvSpPr>
          <p:cNvPr id="15" name="文本框 14">
            <a:extLst>
              <a:ext uri="{FF2B5EF4-FFF2-40B4-BE49-F238E27FC236}">
                <a16:creationId xmlns:a16="http://schemas.microsoft.com/office/drawing/2014/main" id="{58176089-0A30-4474-9187-FB60A9CC2137}"/>
              </a:ext>
            </a:extLst>
          </p:cNvPr>
          <p:cNvSpPr txBox="1"/>
          <p:nvPr/>
        </p:nvSpPr>
        <p:spPr>
          <a:xfrm>
            <a:off x="7780730" y="2106164"/>
            <a:ext cx="4030270" cy="646331"/>
          </a:xfrm>
          <a:prstGeom prst="rect">
            <a:avLst/>
          </a:prstGeom>
          <a:noFill/>
        </p:spPr>
        <p:txBody>
          <a:bodyPr wrap="none" rtlCol="0">
            <a:spAutoFit/>
          </a:bodyPr>
          <a:lstStyle/>
          <a:p>
            <a:r>
              <a:rPr lang="zh-CN" altLang="en-US" b="1" dirty="0">
                <a:solidFill>
                  <a:schemeClr val="accent1"/>
                </a:solidFill>
              </a:rPr>
              <a:t>奖励函数 ： </a:t>
            </a:r>
            <a:r>
              <a:rPr lang="en-US" altLang="zh-CN" b="1" dirty="0">
                <a:solidFill>
                  <a:schemeClr val="accent1"/>
                </a:solidFill>
              </a:rPr>
              <a:t>Q</a:t>
            </a:r>
            <a:r>
              <a:rPr lang="zh-CN" altLang="en-US" b="1" dirty="0">
                <a:solidFill>
                  <a:schemeClr val="accent1"/>
                </a:solidFill>
              </a:rPr>
              <a:t>（</a:t>
            </a:r>
            <a:r>
              <a:rPr lang="en-US" altLang="zh-CN" b="1" dirty="0">
                <a:solidFill>
                  <a:schemeClr val="accent1"/>
                </a:solidFill>
              </a:rPr>
              <a:t>t</a:t>
            </a:r>
            <a:r>
              <a:rPr lang="zh-CN" altLang="en-US" b="1" dirty="0">
                <a:solidFill>
                  <a:schemeClr val="accent1"/>
                </a:solidFill>
              </a:rPr>
              <a:t>）  </a:t>
            </a:r>
            <a:r>
              <a:rPr lang="en-US" altLang="zh-CN" b="1" dirty="0">
                <a:solidFill>
                  <a:schemeClr val="accent1"/>
                </a:solidFill>
              </a:rPr>
              <a:t>-    P(t)</a:t>
            </a:r>
          </a:p>
          <a:p>
            <a:r>
              <a:rPr lang="en-US" altLang="zh-CN" b="1" dirty="0">
                <a:solidFill>
                  <a:schemeClr val="accent1"/>
                </a:solidFill>
              </a:rPr>
              <a:t>              </a:t>
            </a:r>
            <a:r>
              <a:rPr lang="zh-CN" altLang="en-US" b="1" dirty="0">
                <a:solidFill>
                  <a:schemeClr val="accent1"/>
                </a:solidFill>
              </a:rPr>
              <a:t>帧率函数        能耗函数</a:t>
            </a:r>
            <a:r>
              <a:rPr lang="en-US" altLang="zh-CN" b="1" dirty="0">
                <a:solidFill>
                  <a:schemeClr val="accent1"/>
                </a:solidFill>
              </a:rPr>
              <a:t>      </a:t>
            </a:r>
            <a:endParaRPr lang="zh-CN" altLang="en-US" b="1" dirty="0">
              <a:solidFill>
                <a:schemeClr val="accent1"/>
              </a:solidFill>
            </a:endParaRPr>
          </a:p>
        </p:txBody>
      </p:sp>
      <p:sp>
        <p:nvSpPr>
          <p:cNvPr id="10" name="文本框 9">
            <a:extLst>
              <a:ext uri="{FF2B5EF4-FFF2-40B4-BE49-F238E27FC236}">
                <a16:creationId xmlns:a16="http://schemas.microsoft.com/office/drawing/2014/main" id="{FF9B4170-0E62-456C-859B-8A234D01AA7F}"/>
              </a:ext>
            </a:extLst>
          </p:cNvPr>
          <p:cNvSpPr txBox="1"/>
          <p:nvPr/>
        </p:nvSpPr>
        <p:spPr>
          <a:xfrm>
            <a:off x="619104" y="4641472"/>
            <a:ext cx="4504759" cy="1477328"/>
          </a:xfrm>
          <a:prstGeom prst="rect">
            <a:avLst/>
          </a:prstGeom>
          <a:noFill/>
        </p:spPr>
        <p:txBody>
          <a:bodyPr wrap="none" rtlCol="0">
            <a:spAutoFit/>
          </a:bodyPr>
          <a:lstStyle/>
          <a:p>
            <a:r>
              <a:rPr lang="en-US" altLang="zh-CN" b="1" dirty="0">
                <a:solidFill>
                  <a:schemeClr val="accent1"/>
                </a:solidFill>
              </a:rPr>
              <a:t>1. </a:t>
            </a:r>
            <a:r>
              <a:rPr lang="zh-CN" altLang="en-US" b="1" dirty="0">
                <a:solidFill>
                  <a:schemeClr val="accent1"/>
                </a:solidFill>
              </a:rPr>
              <a:t>帧率</a:t>
            </a:r>
            <a:r>
              <a:rPr lang="en-US" altLang="zh-CN" b="1" dirty="0">
                <a:solidFill>
                  <a:schemeClr val="accent1"/>
                </a:solidFill>
              </a:rPr>
              <a:t> </a:t>
            </a:r>
          </a:p>
          <a:p>
            <a:r>
              <a:rPr lang="en-US" altLang="zh-CN" b="1" dirty="0">
                <a:solidFill>
                  <a:schemeClr val="accent1"/>
                </a:solidFill>
              </a:rPr>
              <a:t>2. CPU</a:t>
            </a:r>
            <a:r>
              <a:rPr lang="zh-CN" altLang="en-US" b="1" dirty="0">
                <a:solidFill>
                  <a:schemeClr val="accent1"/>
                </a:solidFill>
              </a:rPr>
              <a:t>频率</a:t>
            </a:r>
            <a:endParaRPr lang="en-US" altLang="zh-CN" b="1" dirty="0">
              <a:solidFill>
                <a:schemeClr val="accent1"/>
              </a:solidFill>
            </a:endParaRPr>
          </a:p>
          <a:p>
            <a:r>
              <a:rPr lang="en-US" altLang="zh-CN" b="1" dirty="0">
                <a:solidFill>
                  <a:schemeClr val="accent1"/>
                </a:solidFill>
              </a:rPr>
              <a:t>3. CPU</a:t>
            </a:r>
            <a:r>
              <a:rPr lang="zh-CN" altLang="en-US" b="1" dirty="0">
                <a:solidFill>
                  <a:schemeClr val="accent1"/>
                </a:solidFill>
              </a:rPr>
              <a:t>利用率</a:t>
            </a:r>
            <a:endParaRPr lang="en-US" altLang="zh-CN" b="1" dirty="0">
              <a:solidFill>
                <a:schemeClr val="accent1"/>
              </a:solidFill>
            </a:endParaRPr>
          </a:p>
          <a:p>
            <a:r>
              <a:rPr lang="en-US" altLang="zh-CN" b="1" dirty="0">
                <a:solidFill>
                  <a:schemeClr val="accent1"/>
                </a:solidFill>
              </a:rPr>
              <a:t>4. </a:t>
            </a:r>
            <a:r>
              <a:rPr lang="zh-CN" altLang="en-US" b="1" dirty="0">
                <a:solidFill>
                  <a:schemeClr val="accent1"/>
                </a:solidFill>
              </a:rPr>
              <a:t>性能监控单元（</a:t>
            </a:r>
            <a:r>
              <a:rPr lang="en-US" altLang="zh-CN" b="1" dirty="0">
                <a:solidFill>
                  <a:schemeClr val="accent1"/>
                </a:solidFill>
              </a:rPr>
              <a:t>PMU</a:t>
            </a:r>
            <a:r>
              <a:rPr lang="zh-CN" altLang="en-US" b="1" dirty="0">
                <a:solidFill>
                  <a:schemeClr val="accent1"/>
                </a:solidFill>
              </a:rPr>
              <a:t>）</a:t>
            </a:r>
            <a:r>
              <a:rPr lang="en-US" altLang="zh-CN" b="1" dirty="0">
                <a:solidFill>
                  <a:schemeClr val="accent1"/>
                </a:solidFill>
              </a:rPr>
              <a:t>:</a:t>
            </a:r>
            <a:r>
              <a:rPr lang="zh-CN" altLang="en-US" b="1" dirty="0">
                <a:solidFill>
                  <a:schemeClr val="accent1"/>
                </a:solidFill>
              </a:rPr>
              <a:t> 监测内存和</a:t>
            </a:r>
            <a:r>
              <a:rPr lang="en-US" altLang="zh-CN" b="1" dirty="0">
                <a:solidFill>
                  <a:schemeClr val="accent1"/>
                </a:solidFill>
              </a:rPr>
              <a:t>I/O</a:t>
            </a:r>
          </a:p>
          <a:p>
            <a:endParaRPr lang="zh-CN" altLang="en-US" b="1" dirty="0">
              <a:solidFill>
                <a:schemeClr val="accent1"/>
              </a:solidFill>
            </a:endParaRPr>
          </a:p>
        </p:txBody>
      </p:sp>
      <p:sp>
        <p:nvSpPr>
          <p:cNvPr id="13" name="文本框 12">
            <a:extLst>
              <a:ext uri="{FF2B5EF4-FFF2-40B4-BE49-F238E27FC236}">
                <a16:creationId xmlns:a16="http://schemas.microsoft.com/office/drawing/2014/main" id="{5D9883FC-978E-47DA-A1F4-B65A88EC3FF5}"/>
              </a:ext>
            </a:extLst>
          </p:cNvPr>
          <p:cNvSpPr txBox="1"/>
          <p:nvPr/>
        </p:nvSpPr>
        <p:spPr>
          <a:xfrm>
            <a:off x="2768906" y="4456806"/>
            <a:ext cx="2525050" cy="369332"/>
          </a:xfrm>
          <a:prstGeom prst="rect">
            <a:avLst/>
          </a:prstGeom>
          <a:noFill/>
        </p:spPr>
        <p:txBody>
          <a:bodyPr wrap="none" rtlCol="0">
            <a:spAutoFit/>
          </a:bodyPr>
          <a:lstStyle/>
          <a:p>
            <a:r>
              <a:rPr lang="zh-CN" altLang="en-US" b="1" dirty="0">
                <a:solidFill>
                  <a:schemeClr val="accent1"/>
                </a:solidFill>
              </a:rPr>
              <a:t>强化学习（</a:t>
            </a:r>
            <a:r>
              <a:rPr lang="en-US" altLang="zh-CN" b="1" dirty="0">
                <a:solidFill>
                  <a:schemeClr val="accent1"/>
                </a:solidFill>
              </a:rPr>
              <a:t>PPO</a:t>
            </a:r>
            <a:r>
              <a:rPr lang="zh-CN" altLang="en-US" b="1" dirty="0">
                <a:solidFill>
                  <a:schemeClr val="accent1"/>
                </a:solidFill>
              </a:rPr>
              <a:t>算法）</a:t>
            </a:r>
          </a:p>
        </p:txBody>
      </p:sp>
    </p:spTree>
    <p:extLst>
      <p:ext uri="{BB962C8B-B14F-4D97-AF65-F5344CB8AC3E}">
        <p14:creationId xmlns:p14="http://schemas.microsoft.com/office/powerpoint/2010/main" val="3034261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79E7801-2045-43D1-9948-7A0A8ACD04DE}"/>
              </a:ext>
            </a:extLst>
          </p:cNvPr>
          <p:cNvSpPr>
            <a:spLocks noGrp="1"/>
          </p:cNvSpPr>
          <p:nvPr>
            <p:ph type="sldNum" sz="quarter" idx="4"/>
          </p:nvPr>
        </p:nvSpPr>
        <p:spPr/>
        <p:txBody>
          <a:bodyPr/>
          <a:lstStyle/>
          <a:p>
            <a:fld id="{32CC1993-4A58-5441-BC2A-C02768F05C35}" type="slidenum">
              <a:rPr kumimoji="1" lang="zh-CN" altLang="en-US" smtClean="0"/>
              <a:t>17</a:t>
            </a:fld>
            <a:endParaRPr kumimoji="1" lang="zh-CN" altLang="en-US" dirty="0"/>
          </a:p>
        </p:txBody>
      </p:sp>
      <p:sp>
        <p:nvSpPr>
          <p:cNvPr id="4" name="标题 3">
            <a:extLst>
              <a:ext uri="{FF2B5EF4-FFF2-40B4-BE49-F238E27FC236}">
                <a16:creationId xmlns:a16="http://schemas.microsoft.com/office/drawing/2014/main" id="{04201EF4-2707-4FC8-8AF2-CD0ACED6A2A7}"/>
              </a:ext>
            </a:extLst>
          </p:cNvPr>
          <p:cNvSpPr>
            <a:spLocks noGrp="1"/>
          </p:cNvSpPr>
          <p:nvPr>
            <p:ph type="title"/>
          </p:nvPr>
        </p:nvSpPr>
        <p:spPr/>
        <p:txBody>
          <a:bodyPr/>
          <a:lstStyle/>
          <a:p>
            <a:r>
              <a:rPr lang="zh-CN" altLang="en-US" b="1" dirty="0">
                <a:latin typeface="Calibri" panose="020F0502020204030204" pitchFamily="34" charset="0"/>
                <a:cs typeface="Calibri" panose="020F0502020204030204" pitchFamily="34" charset="0"/>
              </a:rPr>
              <a:t>方法设计</a:t>
            </a:r>
            <a:r>
              <a:rPr lang="en-US" altLang="zh-CN" b="1" dirty="0">
                <a:latin typeface="Calibri" panose="020F0502020204030204" pitchFamily="34" charset="0"/>
                <a:cs typeface="Calibri" panose="020F0502020204030204" pitchFamily="34" charset="0"/>
              </a:rPr>
              <a:t>——Design 1</a:t>
            </a:r>
            <a:endParaRPr lang="zh-CN" altLang="en-US" dirty="0"/>
          </a:p>
        </p:txBody>
      </p:sp>
      <p:sp>
        <p:nvSpPr>
          <p:cNvPr id="6" name="文本框 5">
            <a:extLst>
              <a:ext uri="{FF2B5EF4-FFF2-40B4-BE49-F238E27FC236}">
                <a16:creationId xmlns:a16="http://schemas.microsoft.com/office/drawing/2014/main" id="{D969E132-BA19-43BE-BC22-9BF5CE41275F}"/>
              </a:ext>
            </a:extLst>
          </p:cNvPr>
          <p:cNvSpPr txBox="1"/>
          <p:nvPr/>
        </p:nvSpPr>
        <p:spPr>
          <a:xfrm>
            <a:off x="355600" y="1064180"/>
            <a:ext cx="9603648" cy="646331"/>
          </a:xfrm>
          <a:prstGeom prst="rect">
            <a:avLst/>
          </a:prstGeom>
          <a:noFill/>
        </p:spPr>
        <p:txBody>
          <a:bodyPr wrap="square">
            <a:spAutoFit/>
          </a:bodyPr>
          <a:lstStyle/>
          <a:p>
            <a:r>
              <a:rPr lang="en-US" altLang="zh-CN" b="1" dirty="0">
                <a:solidFill>
                  <a:schemeClr val="accent1"/>
                </a:solidFill>
              </a:rPr>
              <a:t>Design 1. </a:t>
            </a:r>
            <a:r>
              <a:rPr lang="zh-CN" altLang="en-US" b="1" dirty="0">
                <a:solidFill>
                  <a:schemeClr val="accent1">
                    <a:lumMod val="75000"/>
                  </a:schemeClr>
                </a:solidFill>
              </a:rPr>
              <a:t>基于近端策略优化（</a:t>
            </a:r>
            <a:r>
              <a:rPr lang="en-US" altLang="zh-CN" b="1" dirty="0">
                <a:solidFill>
                  <a:schemeClr val="accent1">
                    <a:lumMod val="75000"/>
                  </a:schemeClr>
                </a:solidFill>
              </a:rPr>
              <a:t>PPO</a:t>
            </a:r>
            <a:r>
              <a:rPr lang="zh-CN" altLang="en-US" b="1" dirty="0">
                <a:solidFill>
                  <a:schemeClr val="accent1">
                    <a:lumMod val="75000"/>
                  </a:schemeClr>
                </a:solidFill>
              </a:rPr>
              <a:t>）的频率调节方法</a:t>
            </a:r>
            <a:endParaRPr lang="en-US" altLang="zh-CN" b="1" dirty="0">
              <a:solidFill>
                <a:schemeClr val="accent1">
                  <a:lumMod val="75000"/>
                </a:schemeClr>
              </a:solidFill>
            </a:endParaRPr>
          </a:p>
          <a:p>
            <a:r>
              <a:rPr lang="en-US" altLang="zh-CN" dirty="0"/>
              <a:t>-&gt; challenge 1: </a:t>
            </a:r>
            <a:r>
              <a:rPr lang="zh-CN" altLang="en-US" dirty="0"/>
              <a:t>必须考虑</a:t>
            </a:r>
            <a:r>
              <a:rPr lang="en-US" altLang="zh-CN" dirty="0"/>
              <a:t>CPU</a:t>
            </a:r>
            <a:r>
              <a:rPr lang="zh-CN" altLang="en-US" dirty="0"/>
              <a:t>利用率、</a:t>
            </a:r>
            <a:r>
              <a:rPr lang="en-US" altLang="zh-CN" dirty="0"/>
              <a:t>QoS</a:t>
            </a:r>
            <a:r>
              <a:rPr lang="zh-CN" altLang="en-US" dirty="0"/>
              <a:t>和系统条件等多参数建模来确定最优频率</a:t>
            </a:r>
          </a:p>
        </p:txBody>
      </p:sp>
      <p:pic>
        <p:nvPicPr>
          <p:cNvPr id="8" name="图片 7">
            <a:extLst>
              <a:ext uri="{FF2B5EF4-FFF2-40B4-BE49-F238E27FC236}">
                <a16:creationId xmlns:a16="http://schemas.microsoft.com/office/drawing/2014/main" id="{7619DFE0-466F-4C2A-B2C3-FB7E2FAA457D}"/>
              </a:ext>
            </a:extLst>
          </p:cNvPr>
          <p:cNvPicPr>
            <a:picLocks noChangeAspect="1"/>
          </p:cNvPicPr>
          <p:nvPr/>
        </p:nvPicPr>
        <p:blipFill>
          <a:blip r:embed="rId3"/>
          <a:stretch>
            <a:fillRect/>
          </a:stretch>
        </p:blipFill>
        <p:spPr>
          <a:xfrm>
            <a:off x="276531" y="1846956"/>
            <a:ext cx="6972300" cy="2609850"/>
          </a:xfrm>
          <a:prstGeom prst="rect">
            <a:avLst/>
          </a:prstGeom>
        </p:spPr>
      </p:pic>
      <p:sp>
        <p:nvSpPr>
          <p:cNvPr id="13" name="文本框 12">
            <a:extLst>
              <a:ext uri="{FF2B5EF4-FFF2-40B4-BE49-F238E27FC236}">
                <a16:creationId xmlns:a16="http://schemas.microsoft.com/office/drawing/2014/main" id="{AE566BBB-7362-4EB5-838E-1EEB6E20EF7F}"/>
              </a:ext>
            </a:extLst>
          </p:cNvPr>
          <p:cNvSpPr txBox="1"/>
          <p:nvPr/>
        </p:nvSpPr>
        <p:spPr>
          <a:xfrm>
            <a:off x="5339510" y="4826138"/>
            <a:ext cx="6972300" cy="1323439"/>
          </a:xfrm>
          <a:prstGeom prst="rect">
            <a:avLst/>
          </a:prstGeom>
          <a:noFill/>
        </p:spPr>
        <p:txBody>
          <a:bodyPr wrap="square">
            <a:spAutoFit/>
          </a:bodyPr>
          <a:lstStyle/>
          <a:p>
            <a:r>
              <a:rPr lang="zh-CN" altLang="en-US" sz="2000" b="1" dirty="0">
                <a:solidFill>
                  <a:schemeClr val="accent1"/>
                </a:solidFill>
                <a:latin typeface="-apple-system"/>
              </a:rPr>
              <a:t>奖励策略：</a:t>
            </a:r>
            <a:endParaRPr lang="en-US" altLang="zh-CN" sz="2000" b="1" dirty="0">
              <a:solidFill>
                <a:schemeClr val="accent1"/>
              </a:solidFill>
              <a:latin typeface="-apple-system"/>
            </a:endParaRPr>
          </a:p>
          <a:p>
            <a:r>
              <a:rPr lang="zh-CN" altLang="en-US" sz="2000" b="1" i="0" dirty="0">
                <a:solidFill>
                  <a:schemeClr val="accent1"/>
                </a:solidFill>
                <a:effectLst/>
                <a:latin typeface="-apple-system"/>
              </a:rPr>
              <a:t>（</a:t>
            </a:r>
            <a:r>
              <a:rPr lang="en-US" altLang="zh-CN" sz="2000" b="1" i="0" dirty="0">
                <a:solidFill>
                  <a:schemeClr val="accent1"/>
                </a:solidFill>
                <a:effectLst/>
                <a:latin typeface="-apple-system"/>
              </a:rPr>
              <a:t>1)</a:t>
            </a:r>
            <a:r>
              <a:rPr lang="zh-CN" altLang="en-US" sz="2000" b="1" i="0" dirty="0">
                <a:solidFill>
                  <a:srgbClr val="FF0000"/>
                </a:solidFill>
                <a:effectLst/>
                <a:latin typeface="-apple-system"/>
              </a:rPr>
              <a:t>超过目标帧率不给予额外奖励</a:t>
            </a:r>
            <a:r>
              <a:rPr lang="zh-CN" altLang="en-US" sz="2000" b="1" i="0" dirty="0">
                <a:solidFill>
                  <a:schemeClr val="accent1"/>
                </a:solidFill>
                <a:effectLst/>
                <a:latin typeface="-apple-system"/>
              </a:rPr>
              <a:t>，来避免</a:t>
            </a:r>
            <a:r>
              <a:rPr lang="en-US" altLang="zh-CN" sz="2000" b="1" dirty="0">
                <a:solidFill>
                  <a:schemeClr val="accent1"/>
                </a:solidFill>
                <a:latin typeface="-apple-system"/>
              </a:rPr>
              <a:t>A</a:t>
            </a:r>
            <a:r>
              <a:rPr lang="en-US" altLang="zh-CN" sz="2000" b="1" i="0" dirty="0">
                <a:solidFill>
                  <a:schemeClr val="accent1"/>
                </a:solidFill>
                <a:effectLst/>
                <a:latin typeface="-apple-system"/>
              </a:rPr>
              <a:t>gent</a:t>
            </a:r>
            <a:r>
              <a:rPr lang="zh-CN" altLang="en-US" sz="2000" b="1" i="0" dirty="0">
                <a:solidFill>
                  <a:schemeClr val="accent1"/>
                </a:solidFill>
                <a:effectLst/>
                <a:latin typeface="-apple-system"/>
              </a:rPr>
              <a:t>为了获得更高的奖励而不断增加频率，导致能耗增加。</a:t>
            </a:r>
            <a:endParaRPr lang="en-US" altLang="zh-CN" sz="2000" b="1" i="0" dirty="0">
              <a:solidFill>
                <a:schemeClr val="accent1"/>
              </a:solidFill>
              <a:effectLst/>
              <a:latin typeface="-apple-system"/>
            </a:endParaRPr>
          </a:p>
          <a:p>
            <a:r>
              <a:rPr lang="zh-CN" altLang="en-US" sz="2000" b="1" i="0" dirty="0">
                <a:solidFill>
                  <a:schemeClr val="accent1"/>
                </a:solidFill>
                <a:effectLst/>
                <a:latin typeface="-apple-system"/>
              </a:rPr>
              <a:t>（</a:t>
            </a:r>
            <a:r>
              <a:rPr lang="en-US" altLang="zh-CN" sz="2000" b="1" dirty="0">
                <a:solidFill>
                  <a:schemeClr val="accent1"/>
                </a:solidFill>
                <a:latin typeface="-apple-system"/>
              </a:rPr>
              <a:t>2)</a:t>
            </a:r>
            <a:r>
              <a:rPr lang="zh-CN" altLang="en-US" sz="2000" b="1" i="0" dirty="0">
                <a:solidFill>
                  <a:srgbClr val="FF0000"/>
                </a:solidFill>
                <a:effectLst/>
                <a:latin typeface="-apple-system"/>
              </a:rPr>
              <a:t>低于一定的帧率，有严重的惩罚</a:t>
            </a:r>
            <a:r>
              <a:rPr lang="zh-CN" altLang="en-US" sz="2000" b="1" i="0" dirty="0">
                <a:solidFill>
                  <a:schemeClr val="accent1"/>
                </a:solidFill>
                <a:effectLst/>
                <a:latin typeface="-apple-system"/>
              </a:rPr>
              <a:t>。</a:t>
            </a:r>
            <a:endParaRPr lang="zh-CN" altLang="en-US" sz="2000" b="1" dirty="0">
              <a:solidFill>
                <a:schemeClr val="accent1"/>
              </a:solidFill>
            </a:endParaRPr>
          </a:p>
        </p:txBody>
      </p:sp>
      <p:sp>
        <p:nvSpPr>
          <p:cNvPr id="10" name="文本框 9">
            <a:extLst>
              <a:ext uri="{FF2B5EF4-FFF2-40B4-BE49-F238E27FC236}">
                <a16:creationId xmlns:a16="http://schemas.microsoft.com/office/drawing/2014/main" id="{A88CB776-CA53-45D8-8379-B5D09FBDEC8A}"/>
              </a:ext>
            </a:extLst>
          </p:cNvPr>
          <p:cNvSpPr txBox="1"/>
          <p:nvPr/>
        </p:nvSpPr>
        <p:spPr>
          <a:xfrm>
            <a:off x="7780730" y="2106164"/>
            <a:ext cx="4030270" cy="646331"/>
          </a:xfrm>
          <a:prstGeom prst="rect">
            <a:avLst/>
          </a:prstGeom>
          <a:noFill/>
        </p:spPr>
        <p:txBody>
          <a:bodyPr wrap="none" rtlCol="0">
            <a:spAutoFit/>
          </a:bodyPr>
          <a:lstStyle/>
          <a:p>
            <a:r>
              <a:rPr lang="zh-CN" altLang="en-US" b="1" dirty="0">
                <a:solidFill>
                  <a:schemeClr val="accent1"/>
                </a:solidFill>
              </a:rPr>
              <a:t>奖励函数 ： </a:t>
            </a:r>
            <a:r>
              <a:rPr lang="en-US" altLang="zh-CN" b="1" dirty="0">
                <a:solidFill>
                  <a:schemeClr val="accent1"/>
                </a:solidFill>
              </a:rPr>
              <a:t>Q</a:t>
            </a:r>
            <a:r>
              <a:rPr lang="zh-CN" altLang="en-US" b="1" dirty="0">
                <a:solidFill>
                  <a:schemeClr val="accent1"/>
                </a:solidFill>
              </a:rPr>
              <a:t>（</a:t>
            </a:r>
            <a:r>
              <a:rPr lang="en-US" altLang="zh-CN" b="1" dirty="0">
                <a:solidFill>
                  <a:schemeClr val="accent1"/>
                </a:solidFill>
              </a:rPr>
              <a:t>t</a:t>
            </a:r>
            <a:r>
              <a:rPr lang="zh-CN" altLang="en-US" b="1" dirty="0">
                <a:solidFill>
                  <a:schemeClr val="accent1"/>
                </a:solidFill>
              </a:rPr>
              <a:t>）  </a:t>
            </a:r>
            <a:r>
              <a:rPr lang="en-US" altLang="zh-CN" b="1" dirty="0">
                <a:solidFill>
                  <a:schemeClr val="accent1"/>
                </a:solidFill>
              </a:rPr>
              <a:t>-    P(t)</a:t>
            </a:r>
          </a:p>
          <a:p>
            <a:r>
              <a:rPr lang="en-US" altLang="zh-CN" b="1" dirty="0">
                <a:solidFill>
                  <a:schemeClr val="accent1"/>
                </a:solidFill>
              </a:rPr>
              <a:t>              </a:t>
            </a:r>
            <a:r>
              <a:rPr lang="zh-CN" altLang="en-US" b="1" dirty="0">
                <a:solidFill>
                  <a:schemeClr val="accent1"/>
                </a:solidFill>
              </a:rPr>
              <a:t>帧率函数        能耗函数</a:t>
            </a:r>
            <a:r>
              <a:rPr lang="en-US" altLang="zh-CN" b="1" dirty="0">
                <a:solidFill>
                  <a:schemeClr val="accent1"/>
                </a:solidFill>
              </a:rPr>
              <a:t>      </a:t>
            </a:r>
            <a:endParaRPr lang="zh-CN" altLang="en-US" b="1" dirty="0">
              <a:solidFill>
                <a:schemeClr val="accent1"/>
              </a:solidFill>
            </a:endParaRPr>
          </a:p>
        </p:txBody>
      </p:sp>
      <p:sp>
        <p:nvSpPr>
          <p:cNvPr id="12" name="文本框 11">
            <a:extLst>
              <a:ext uri="{FF2B5EF4-FFF2-40B4-BE49-F238E27FC236}">
                <a16:creationId xmlns:a16="http://schemas.microsoft.com/office/drawing/2014/main" id="{C9151448-4C68-4273-A0D8-DE62A3C95293}"/>
              </a:ext>
            </a:extLst>
          </p:cNvPr>
          <p:cNvSpPr txBox="1"/>
          <p:nvPr/>
        </p:nvSpPr>
        <p:spPr>
          <a:xfrm>
            <a:off x="619104" y="4641472"/>
            <a:ext cx="4504759" cy="1477328"/>
          </a:xfrm>
          <a:prstGeom prst="rect">
            <a:avLst/>
          </a:prstGeom>
          <a:noFill/>
        </p:spPr>
        <p:txBody>
          <a:bodyPr wrap="none" rtlCol="0">
            <a:spAutoFit/>
          </a:bodyPr>
          <a:lstStyle/>
          <a:p>
            <a:r>
              <a:rPr lang="en-US" altLang="zh-CN" b="1" dirty="0">
                <a:solidFill>
                  <a:schemeClr val="accent1"/>
                </a:solidFill>
              </a:rPr>
              <a:t>1. </a:t>
            </a:r>
            <a:r>
              <a:rPr lang="zh-CN" altLang="en-US" b="1" dirty="0">
                <a:solidFill>
                  <a:schemeClr val="accent1"/>
                </a:solidFill>
              </a:rPr>
              <a:t>帧率</a:t>
            </a:r>
            <a:r>
              <a:rPr lang="en-US" altLang="zh-CN" b="1" dirty="0">
                <a:solidFill>
                  <a:schemeClr val="accent1"/>
                </a:solidFill>
              </a:rPr>
              <a:t> </a:t>
            </a:r>
          </a:p>
          <a:p>
            <a:r>
              <a:rPr lang="en-US" altLang="zh-CN" b="1" dirty="0">
                <a:solidFill>
                  <a:schemeClr val="accent1"/>
                </a:solidFill>
              </a:rPr>
              <a:t>2. CPU</a:t>
            </a:r>
            <a:r>
              <a:rPr lang="zh-CN" altLang="en-US" b="1" dirty="0">
                <a:solidFill>
                  <a:schemeClr val="accent1"/>
                </a:solidFill>
              </a:rPr>
              <a:t>频率</a:t>
            </a:r>
            <a:endParaRPr lang="en-US" altLang="zh-CN" b="1" dirty="0">
              <a:solidFill>
                <a:schemeClr val="accent1"/>
              </a:solidFill>
            </a:endParaRPr>
          </a:p>
          <a:p>
            <a:r>
              <a:rPr lang="en-US" altLang="zh-CN" b="1" dirty="0">
                <a:solidFill>
                  <a:schemeClr val="accent1"/>
                </a:solidFill>
              </a:rPr>
              <a:t>3. CPU</a:t>
            </a:r>
            <a:r>
              <a:rPr lang="zh-CN" altLang="en-US" b="1" dirty="0">
                <a:solidFill>
                  <a:schemeClr val="accent1"/>
                </a:solidFill>
              </a:rPr>
              <a:t>利用率</a:t>
            </a:r>
            <a:endParaRPr lang="en-US" altLang="zh-CN" b="1" dirty="0">
              <a:solidFill>
                <a:schemeClr val="accent1"/>
              </a:solidFill>
            </a:endParaRPr>
          </a:p>
          <a:p>
            <a:r>
              <a:rPr lang="en-US" altLang="zh-CN" b="1" dirty="0">
                <a:solidFill>
                  <a:schemeClr val="accent1"/>
                </a:solidFill>
              </a:rPr>
              <a:t>4. </a:t>
            </a:r>
            <a:r>
              <a:rPr lang="zh-CN" altLang="en-US" b="1" dirty="0">
                <a:solidFill>
                  <a:schemeClr val="accent1"/>
                </a:solidFill>
              </a:rPr>
              <a:t>性能监控单元（</a:t>
            </a:r>
            <a:r>
              <a:rPr lang="en-US" altLang="zh-CN" b="1" dirty="0">
                <a:solidFill>
                  <a:schemeClr val="accent1"/>
                </a:solidFill>
              </a:rPr>
              <a:t>PMU</a:t>
            </a:r>
            <a:r>
              <a:rPr lang="zh-CN" altLang="en-US" b="1" dirty="0">
                <a:solidFill>
                  <a:schemeClr val="accent1"/>
                </a:solidFill>
              </a:rPr>
              <a:t>）</a:t>
            </a:r>
            <a:r>
              <a:rPr lang="en-US" altLang="zh-CN" b="1" dirty="0">
                <a:solidFill>
                  <a:schemeClr val="accent1"/>
                </a:solidFill>
              </a:rPr>
              <a:t>:</a:t>
            </a:r>
            <a:r>
              <a:rPr lang="zh-CN" altLang="en-US" b="1" dirty="0">
                <a:solidFill>
                  <a:schemeClr val="accent1"/>
                </a:solidFill>
              </a:rPr>
              <a:t> 监测内存和</a:t>
            </a:r>
            <a:r>
              <a:rPr lang="en-US" altLang="zh-CN" b="1" dirty="0">
                <a:solidFill>
                  <a:schemeClr val="accent1"/>
                </a:solidFill>
              </a:rPr>
              <a:t>I/O</a:t>
            </a:r>
          </a:p>
          <a:p>
            <a:endParaRPr lang="zh-CN" altLang="en-US" b="1" dirty="0">
              <a:solidFill>
                <a:schemeClr val="accent1"/>
              </a:solidFill>
            </a:endParaRPr>
          </a:p>
        </p:txBody>
      </p:sp>
      <p:sp>
        <p:nvSpPr>
          <p:cNvPr id="14" name="文本框 13">
            <a:extLst>
              <a:ext uri="{FF2B5EF4-FFF2-40B4-BE49-F238E27FC236}">
                <a16:creationId xmlns:a16="http://schemas.microsoft.com/office/drawing/2014/main" id="{0A6F06CD-CDC5-4D1C-A9D9-9F4422D796AD}"/>
              </a:ext>
            </a:extLst>
          </p:cNvPr>
          <p:cNvSpPr txBox="1"/>
          <p:nvPr/>
        </p:nvSpPr>
        <p:spPr>
          <a:xfrm>
            <a:off x="2768906" y="4456806"/>
            <a:ext cx="2525050" cy="369332"/>
          </a:xfrm>
          <a:prstGeom prst="rect">
            <a:avLst/>
          </a:prstGeom>
          <a:noFill/>
        </p:spPr>
        <p:txBody>
          <a:bodyPr wrap="none" rtlCol="0">
            <a:spAutoFit/>
          </a:bodyPr>
          <a:lstStyle/>
          <a:p>
            <a:r>
              <a:rPr lang="zh-CN" altLang="en-US" b="1" dirty="0">
                <a:solidFill>
                  <a:schemeClr val="accent1"/>
                </a:solidFill>
              </a:rPr>
              <a:t>强化学习（</a:t>
            </a:r>
            <a:r>
              <a:rPr lang="en-US" altLang="zh-CN" b="1" dirty="0">
                <a:solidFill>
                  <a:schemeClr val="accent1"/>
                </a:solidFill>
              </a:rPr>
              <a:t>PPO</a:t>
            </a:r>
            <a:r>
              <a:rPr lang="zh-CN" altLang="en-US" b="1" dirty="0">
                <a:solidFill>
                  <a:schemeClr val="accent1"/>
                </a:solidFill>
              </a:rPr>
              <a:t>算法）</a:t>
            </a:r>
          </a:p>
        </p:txBody>
      </p:sp>
    </p:spTree>
    <p:extLst>
      <p:ext uri="{BB962C8B-B14F-4D97-AF65-F5344CB8AC3E}">
        <p14:creationId xmlns:p14="http://schemas.microsoft.com/office/powerpoint/2010/main" val="57974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690CA83-5D79-4411-9CEF-45122719B282}"/>
              </a:ext>
            </a:extLst>
          </p:cNvPr>
          <p:cNvSpPr>
            <a:spLocks noGrp="1"/>
          </p:cNvSpPr>
          <p:nvPr>
            <p:ph type="sldNum" sz="quarter" idx="4"/>
          </p:nvPr>
        </p:nvSpPr>
        <p:spPr/>
        <p:txBody>
          <a:bodyPr/>
          <a:lstStyle/>
          <a:p>
            <a:fld id="{32CC1993-4A58-5441-BC2A-C02768F05C35}" type="slidenum">
              <a:rPr kumimoji="1" lang="zh-CN" altLang="en-US" smtClean="0"/>
              <a:t>18</a:t>
            </a:fld>
            <a:endParaRPr kumimoji="1" lang="zh-CN" altLang="en-US" dirty="0"/>
          </a:p>
        </p:txBody>
      </p:sp>
      <p:sp>
        <p:nvSpPr>
          <p:cNvPr id="4" name="标题 3">
            <a:extLst>
              <a:ext uri="{FF2B5EF4-FFF2-40B4-BE49-F238E27FC236}">
                <a16:creationId xmlns:a16="http://schemas.microsoft.com/office/drawing/2014/main" id="{A82D0106-C28B-4F16-A790-5283E5AFAD5D}"/>
              </a:ext>
            </a:extLst>
          </p:cNvPr>
          <p:cNvSpPr>
            <a:spLocks noGrp="1"/>
          </p:cNvSpPr>
          <p:nvPr>
            <p:ph type="title"/>
          </p:nvPr>
        </p:nvSpPr>
        <p:spPr/>
        <p:txBody>
          <a:bodyPr/>
          <a:lstStyle/>
          <a:p>
            <a:r>
              <a:rPr lang="zh-CN" altLang="en-US" b="1" dirty="0">
                <a:latin typeface="Calibri" panose="020F0502020204030204" pitchFamily="34" charset="0"/>
                <a:cs typeface="Calibri" panose="020F0502020204030204" pitchFamily="34" charset="0"/>
              </a:rPr>
              <a:t>方法设计</a:t>
            </a:r>
            <a:r>
              <a:rPr lang="en-US" altLang="zh-CN" b="1" dirty="0">
                <a:latin typeface="Calibri" panose="020F0502020204030204" pitchFamily="34" charset="0"/>
                <a:cs typeface="Calibri" panose="020F0502020204030204" pitchFamily="34" charset="0"/>
              </a:rPr>
              <a:t>——Design 2</a:t>
            </a:r>
            <a:endParaRPr lang="zh-CN" altLang="en-US" dirty="0"/>
          </a:p>
        </p:txBody>
      </p:sp>
      <p:sp>
        <p:nvSpPr>
          <p:cNvPr id="5" name="文本框 4">
            <a:extLst>
              <a:ext uri="{FF2B5EF4-FFF2-40B4-BE49-F238E27FC236}">
                <a16:creationId xmlns:a16="http://schemas.microsoft.com/office/drawing/2014/main" id="{27128762-85D2-4BD9-9836-46207829CD84}"/>
              </a:ext>
            </a:extLst>
          </p:cNvPr>
          <p:cNvSpPr txBox="1"/>
          <p:nvPr/>
        </p:nvSpPr>
        <p:spPr>
          <a:xfrm>
            <a:off x="355600" y="1064180"/>
            <a:ext cx="9603648" cy="646331"/>
          </a:xfrm>
          <a:prstGeom prst="rect">
            <a:avLst/>
          </a:prstGeom>
          <a:noFill/>
        </p:spPr>
        <p:txBody>
          <a:bodyPr wrap="square">
            <a:spAutoFit/>
          </a:bodyPr>
          <a:lstStyle/>
          <a:p>
            <a:r>
              <a:rPr lang="en-US" altLang="zh-CN" b="1" dirty="0">
                <a:solidFill>
                  <a:schemeClr val="accent1"/>
                </a:solidFill>
              </a:rPr>
              <a:t>Design 2.</a:t>
            </a:r>
            <a:r>
              <a:rPr lang="zh-CN" altLang="en-US" b="1" dirty="0">
                <a:solidFill>
                  <a:schemeClr val="accent1"/>
                </a:solidFill>
              </a:rPr>
              <a:t>基于有限状态机的线程调度算法</a:t>
            </a:r>
            <a:endParaRPr lang="en-US" altLang="zh-CN" b="1" dirty="0">
              <a:solidFill>
                <a:schemeClr val="accent1"/>
              </a:solidFill>
            </a:endParaRPr>
          </a:p>
          <a:p>
            <a:r>
              <a:rPr lang="en-US" altLang="zh-CN" dirty="0"/>
              <a:t>-&gt; challenge 2:</a:t>
            </a:r>
            <a:r>
              <a:rPr lang="zh-CN" altLang="en-US" dirty="0"/>
              <a:t>上层应用的</a:t>
            </a:r>
            <a:r>
              <a:rPr lang="en-US" altLang="zh-CN" dirty="0"/>
              <a:t>QoS</a:t>
            </a:r>
            <a:r>
              <a:rPr lang="zh-CN" altLang="en-US" dirty="0"/>
              <a:t>（服务质量）需求很难传递给线程调度器</a:t>
            </a:r>
          </a:p>
        </p:txBody>
      </p:sp>
      <p:pic>
        <p:nvPicPr>
          <p:cNvPr id="7" name="图片 6">
            <a:extLst>
              <a:ext uri="{FF2B5EF4-FFF2-40B4-BE49-F238E27FC236}">
                <a16:creationId xmlns:a16="http://schemas.microsoft.com/office/drawing/2014/main" id="{786F545B-AE2D-4FC3-933F-29C7BBE356C0}"/>
              </a:ext>
            </a:extLst>
          </p:cNvPr>
          <p:cNvPicPr>
            <a:picLocks noChangeAspect="1"/>
          </p:cNvPicPr>
          <p:nvPr/>
        </p:nvPicPr>
        <p:blipFill>
          <a:blip r:embed="rId3"/>
          <a:stretch>
            <a:fillRect/>
          </a:stretch>
        </p:blipFill>
        <p:spPr>
          <a:xfrm>
            <a:off x="5591175" y="1761073"/>
            <a:ext cx="6219825" cy="3076575"/>
          </a:xfrm>
          <a:prstGeom prst="rect">
            <a:avLst/>
          </a:prstGeom>
        </p:spPr>
      </p:pic>
      <p:sp>
        <p:nvSpPr>
          <p:cNvPr id="8" name="文本框 7">
            <a:extLst>
              <a:ext uri="{FF2B5EF4-FFF2-40B4-BE49-F238E27FC236}">
                <a16:creationId xmlns:a16="http://schemas.microsoft.com/office/drawing/2014/main" id="{1D1DF734-06DD-43BE-B591-44AD1DE43A6E}"/>
              </a:ext>
            </a:extLst>
          </p:cNvPr>
          <p:cNvSpPr txBox="1"/>
          <p:nvPr/>
        </p:nvSpPr>
        <p:spPr>
          <a:xfrm>
            <a:off x="381000" y="2423745"/>
            <a:ext cx="4796506" cy="1015663"/>
          </a:xfrm>
          <a:prstGeom prst="rect">
            <a:avLst/>
          </a:prstGeom>
          <a:noFill/>
        </p:spPr>
        <p:txBody>
          <a:bodyPr wrap="none" rtlCol="0">
            <a:spAutoFit/>
          </a:bodyPr>
          <a:lstStyle/>
          <a:p>
            <a:r>
              <a:rPr lang="en-US" altLang="zh-CN" sz="2000" b="1" dirty="0"/>
              <a:t>Task Clock:     </a:t>
            </a:r>
            <a:r>
              <a:rPr lang="zh-CN" altLang="en-US" sz="2000" b="1" dirty="0"/>
              <a:t>线程执行需要的时间</a:t>
            </a:r>
            <a:endParaRPr lang="en-US" altLang="zh-CN" sz="2000" b="1" dirty="0"/>
          </a:p>
          <a:p>
            <a:r>
              <a:rPr lang="en-US" altLang="zh-CN" sz="2000" b="1" dirty="0"/>
              <a:t>FPS:                </a:t>
            </a:r>
            <a:r>
              <a:rPr lang="zh-CN" altLang="en-US" sz="2000" b="1" dirty="0"/>
              <a:t>线程的帧率</a:t>
            </a:r>
            <a:endParaRPr lang="en-US" altLang="zh-CN" sz="2000" b="1" dirty="0"/>
          </a:p>
          <a:p>
            <a:r>
              <a:rPr lang="en-US" altLang="zh-CN" sz="2000" b="1" dirty="0"/>
              <a:t>IPS:                 </a:t>
            </a:r>
            <a:r>
              <a:rPr lang="zh-CN" altLang="en-US" sz="2000" b="1" dirty="0"/>
              <a:t>线程每秒钟执行的指令数</a:t>
            </a:r>
            <a:endParaRPr lang="en-US" altLang="zh-CN" sz="2000" b="1" dirty="0"/>
          </a:p>
        </p:txBody>
      </p:sp>
    </p:spTree>
    <p:extLst>
      <p:ext uri="{BB962C8B-B14F-4D97-AF65-F5344CB8AC3E}">
        <p14:creationId xmlns:p14="http://schemas.microsoft.com/office/powerpoint/2010/main" val="3591023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690CA83-5D79-4411-9CEF-45122719B282}"/>
              </a:ext>
            </a:extLst>
          </p:cNvPr>
          <p:cNvSpPr>
            <a:spLocks noGrp="1"/>
          </p:cNvSpPr>
          <p:nvPr>
            <p:ph type="sldNum" sz="quarter" idx="4"/>
          </p:nvPr>
        </p:nvSpPr>
        <p:spPr/>
        <p:txBody>
          <a:bodyPr/>
          <a:lstStyle/>
          <a:p>
            <a:fld id="{32CC1993-4A58-5441-BC2A-C02768F05C35}" type="slidenum">
              <a:rPr kumimoji="1" lang="zh-CN" altLang="en-US" smtClean="0"/>
              <a:t>19</a:t>
            </a:fld>
            <a:endParaRPr kumimoji="1" lang="zh-CN" altLang="en-US" dirty="0"/>
          </a:p>
        </p:txBody>
      </p:sp>
      <p:sp>
        <p:nvSpPr>
          <p:cNvPr id="4" name="标题 3">
            <a:extLst>
              <a:ext uri="{FF2B5EF4-FFF2-40B4-BE49-F238E27FC236}">
                <a16:creationId xmlns:a16="http://schemas.microsoft.com/office/drawing/2014/main" id="{A82D0106-C28B-4F16-A790-5283E5AFAD5D}"/>
              </a:ext>
            </a:extLst>
          </p:cNvPr>
          <p:cNvSpPr>
            <a:spLocks noGrp="1"/>
          </p:cNvSpPr>
          <p:nvPr>
            <p:ph type="title"/>
          </p:nvPr>
        </p:nvSpPr>
        <p:spPr/>
        <p:txBody>
          <a:bodyPr/>
          <a:lstStyle/>
          <a:p>
            <a:r>
              <a:rPr lang="zh-CN" altLang="en-US" b="1" dirty="0">
                <a:latin typeface="Calibri" panose="020F0502020204030204" pitchFamily="34" charset="0"/>
                <a:cs typeface="Calibri" panose="020F0502020204030204" pitchFamily="34" charset="0"/>
              </a:rPr>
              <a:t>方法设计</a:t>
            </a:r>
            <a:r>
              <a:rPr lang="en-US" altLang="zh-CN" b="1" dirty="0">
                <a:latin typeface="Calibri" panose="020F0502020204030204" pitchFamily="34" charset="0"/>
                <a:cs typeface="Calibri" panose="020F0502020204030204" pitchFamily="34" charset="0"/>
              </a:rPr>
              <a:t>——Design 2</a:t>
            </a:r>
            <a:endParaRPr lang="zh-CN" altLang="en-US" dirty="0"/>
          </a:p>
        </p:txBody>
      </p:sp>
      <p:sp>
        <p:nvSpPr>
          <p:cNvPr id="5" name="文本框 4">
            <a:extLst>
              <a:ext uri="{FF2B5EF4-FFF2-40B4-BE49-F238E27FC236}">
                <a16:creationId xmlns:a16="http://schemas.microsoft.com/office/drawing/2014/main" id="{27128762-85D2-4BD9-9836-46207829CD84}"/>
              </a:ext>
            </a:extLst>
          </p:cNvPr>
          <p:cNvSpPr txBox="1"/>
          <p:nvPr/>
        </p:nvSpPr>
        <p:spPr>
          <a:xfrm>
            <a:off x="355600" y="1064180"/>
            <a:ext cx="9603648" cy="646331"/>
          </a:xfrm>
          <a:prstGeom prst="rect">
            <a:avLst/>
          </a:prstGeom>
          <a:noFill/>
        </p:spPr>
        <p:txBody>
          <a:bodyPr wrap="square">
            <a:spAutoFit/>
          </a:bodyPr>
          <a:lstStyle/>
          <a:p>
            <a:r>
              <a:rPr lang="en-US" altLang="zh-CN" b="1" dirty="0">
                <a:solidFill>
                  <a:schemeClr val="accent1"/>
                </a:solidFill>
              </a:rPr>
              <a:t>Design 2.</a:t>
            </a:r>
            <a:r>
              <a:rPr lang="zh-CN" altLang="en-US" b="1" dirty="0">
                <a:solidFill>
                  <a:schemeClr val="accent1"/>
                </a:solidFill>
              </a:rPr>
              <a:t>基于有限状态机的线程调度算法</a:t>
            </a:r>
            <a:endParaRPr lang="en-US" altLang="zh-CN" b="1" dirty="0">
              <a:solidFill>
                <a:schemeClr val="accent1"/>
              </a:solidFill>
            </a:endParaRPr>
          </a:p>
          <a:p>
            <a:r>
              <a:rPr lang="en-US" altLang="zh-CN" dirty="0"/>
              <a:t>-&gt; challenge 2:</a:t>
            </a:r>
            <a:r>
              <a:rPr lang="zh-CN" altLang="en-US" dirty="0"/>
              <a:t>上层应用的</a:t>
            </a:r>
            <a:r>
              <a:rPr lang="en-US" altLang="zh-CN" dirty="0"/>
              <a:t>QoS</a:t>
            </a:r>
            <a:r>
              <a:rPr lang="zh-CN" altLang="en-US" dirty="0"/>
              <a:t>（服务质量）需求很难传递给线程调度器</a:t>
            </a:r>
          </a:p>
        </p:txBody>
      </p:sp>
      <p:pic>
        <p:nvPicPr>
          <p:cNvPr id="7" name="图片 6">
            <a:extLst>
              <a:ext uri="{FF2B5EF4-FFF2-40B4-BE49-F238E27FC236}">
                <a16:creationId xmlns:a16="http://schemas.microsoft.com/office/drawing/2014/main" id="{786F545B-AE2D-4FC3-933F-29C7BBE356C0}"/>
              </a:ext>
            </a:extLst>
          </p:cNvPr>
          <p:cNvPicPr>
            <a:picLocks noChangeAspect="1"/>
          </p:cNvPicPr>
          <p:nvPr/>
        </p:nvPicPr>
        <p:blipFill>
          <a:blip r:embed="rId3"/>
          <a:stretch>
            <a:fillRect/>
          </a:stretch>
        </p:blipFill>
        <p:spPr>
          <a:xfrm>
            <a:off x="5591175" y="1761073"/>
            <a:ext cx="6219825" cy="3076575"/>
          </a:xfrm>
          <a:prstGeom prst="rect">
            <a:avLst/>
          </a:prstGeom>
        </p:spPr>
      </p:pic>
      <p:sp>
        <p:nvSpPr>
          <p:cNvPr id="8" name="文本框 7">
            <a:extLst>
              <a:ext uri="{FF2B5EF4-FFF2-40B4-BE49-F238E27FC236}">
                <a16:creationId xmlns:a16="http://schemas.microsoft.com/office/drawing/2014/main" id="{A0F1FB22-CEA9-4273-9F99-BAC4308247DE}"/>
              </a:ext>
            </a:extLst>
          </p:cNvPr>
          <p:cNvSpPr txBox="1"/>
          <p:nvPr/>
        </p:nvSpPr>
        <p:spPr>
          <a:xfrm>
            <a:off x="717605" y="4966979"/>
            <a:ext cx="5686172" cy="1015663"/>
          </a:xfrm>
          <a:prstGeom prst="rect">
            <a:avLst/>
          </a:prstGeom>
          <a:noFill/>
        </p:spPr>
        <p:txBody>
          <a:bodyPr wrap="none" rtlCol="0">
            <a:spAutoFit/>
          </a:bodyPr>
          <a:lstStyle/>
          <a:p>
            <a:r>
              <a:rPr lang="en-US" altLang="zh-CN" sz="2000" b="1" i="0" dirty="0">
                <a:effectLst/>
                <a:latin typeface="-apple-system"/>
              </a:rPr>
              <a:t>1. </a:t>
            </a:r>
            <a:r>
              <a:rPr lang="en-US" altLang="zh-CN" sz="2000" b="1" dirty="0">
                <a:latin typeface="-apple-system"/>
              </a:rPr>
              <a:t>CPU</a:t>
            </a:r>
            <a:r>
              <a:rPr lang="zh-CN" altLang="en-US" sz="2000" b="1" i="0" dirty="0">
                <a:effectLst/>
                <a:latin typeface="-apple-system"/>
              </a:rPr>
              <a:t>计算能力不足，无法满足</a:t>
            </a:r>
            <a:r>
              <a:rPr lang="en-US" altLang="zh-CN" sz="2000" b="1" i="0" dirty="0">
                <a:effectLst/>
                <a:latin typeface="-apple-system"/>
              </a:rPr>
              <a:t>QoS</a:t>
            </a:r>
            <a:r>
              <a:rPr lang="zh-CN" altLang="en-US" sz="2000" b="1" i="0" dirty="0">
                <a:effectLst/>
                <a:latin typeface="-apple-system"/>
              </a:rPr>
              <a:t>要求 </a:t>
            </a:r>
            <a:r>
              <a:rPr lang="en-US" altLang="zh-CN" sz="2000" b="1" dirty="0">
                <a:latin typeface="-apple-system"/>
              </a:rPr>
              <a:t>——U    </a:t>
            </a:r>
            <a:endParaRPr lang="en-US" altLang="zh-CN" sz="2000" b="1" i="0" dirty="0">
              <a:effectLst/>
              <a:latin typeface="-apple-system"/>
            </a:endParaRPr>
          </a:p>
          <a:p>
            <a:r>
              <a:rPr lang="en-US" altLang="zh-CN" sz="2000" b="1" dirty="0">
                <a:latin typeface="-apple-system"/>
              </a:rPr>
              <a:t>2. CPU</a:t>
            </a:r>
            <a:r>
              <a:rPr lang="zh-CN" altLang="en-US" sz="2000" b="1" dirty="0">
                <a:latin typeface="-apple-system"/>
              </a:rPr>
              <a:t>计算能力过剩，能耗浪费                 </a:t>
            </a:r>
            <a:r>
              <a:rPr lang="en-US" altLang="zh-CN" sz="2000" b="1" dirty="0">
                <a:latin typeface="-apple-system"/>
              </a:rPr>
              <a:t>——O</a:t>
            </a:r>
          </a:p>
          <a:p>
            <a:r>
              <a:rPr lang="en-US" altLang="zh-CN" sz="2000" b="1" dirty="0">
                <a:latin typeface="-apple-system"/>
              </a:rPr>
              <a:t>3. CPU</a:t>
            </a:r>
            <a:r>
              <a:rPr lang="zh-CN" altLang="en-US" sz="2000" b="1" dirty="0">
                <a:latin typeface="-apple-system"/>
              </a:rPr>
              <a:t>计算能力和</a:t>
            </a:r>
            <a:r>
              <a:rPr lang="en-US" altLang="zh-CN" sz="2000" b="1" dirty="0">
                <a:latin typeface="-apple-system"/>
              </a:rPr>
              <a:t>QoS</a:t>
            </a:r>
            <a:r>
              <a:rPr lang="zh-CN" altLang="en-US" sz="2000" b="1" dirty="0">
                <a:latin typeface="-apple-system"/>
              </a:rPr>
              <a:t>要求达到平衡         </a:t>
            </a:r>
            <a:r>
              <a:rPr lang="en-US" altLang="zh-CN" sz="2000" b="1" dirty="0">
                <a:latin typeface="-apple-system"/>
              </a:rPr>
              <a:t>——M</a:t>
            </a:r>
            <a:endParaRPr lang="zh-CN" altLang="en-US" sz="2000" b="1" dirty="0"/>
          </a:p>
        </p:txBody>
      </p:sp>
      <p:sp>
        <p:nvSpPr>
          <p:cNvPr id="9" name="文本框 8">
            <a:extLst>
              <a:ext uri="{FF2B5EF4-FFF2-40B4-BE49-F238E27FC236}">
                <a16:creationId xmlns:a16="http://schemas.microsoft.com/office/drawing/2014/main" id="{1EE22922-9302-4028-8F1B-87A90196E2F8}"/>
              </a:ext>
            </a:extLst>
          </p:cNvPr>
          <p:cNvSpPr txBox="1"/>
          <p:nvPr/>
        </p:nvSpPr>
        <p:spPr>
          <a:xfrm>
            <a:off x="566429" y="4608664"/>
            <a:ext cx="1338828" cy="369332"/>
          </a:xfrm>
          <a:prstGeom prst="rect">
            <a:avLst/>
          </a:prstGeom>
          <a:noFill/>
        </p:spPr>
        <p:txBody>
          <a:bodyPr wrap="none" rtlCol="0">
            <a:spAutoFit/>
          </a:bodyPr>
          <a:lstStyle/>
          <a:p>
            <a:r>
              <a:rPr lang="zh-CN" altLang="en-US" b="1" dirty="0"/>
              <a:t>三种状态：</a:t>
            </a:r>
          </a:p>
        </p:txBody>
      </p:sp>
      <p:sp>
        <p:nvSpPr>
          <p:cNvPr id="11" name="文本框 10">
            <a:extLst>
              <a:ext uri="{FF2B5EF4-FFF2-40B4-BE49-F238E27FC236}">
                <a16:creationId xmlns:a16="http://schemas.microsoft.com/office/drawing/2014/main" id="{FC2B18F9-CD57-4B85-A733-9EC8346D8B82}"/>
              </a:ext>
            </a:extLst>
          </p:cNvPr>
          <p:cNvSpPr txBox="1"/>
          <p:nvPr/>
        </p:nvSpPr>
        <p:spPr>
          <a:xfrm>
            <a:off x="381000" y="2423745"/>
            <a:ext cx="4796506" cy="1015663"/>
          </a:xfrm>
          <a:prstGeom prst="rect">
            <a:avLst/>
          </a:prstGeom>
          <a:noFill/>
        </p:spPr>
        <p:txBody>
          <a:bodyPr wrap="none" rtlCol="0">
            <a:spAutoFit/>
          </a:bodyPr>
          <a:lstStyle/>
          <a:p>
            <a:r>
              <a:rPr lang="en-US" altLang="zh-CN" sz="2000" b="1" dirty="0"/>
              <a:t>Task Clock:     </a:t>
            </a:r>
            <a:r>
              <a:rPr lang="zh-CN" altLang="en-US" sz="2000" b="1" dirty="0"/>
              <a:t>线程执行需要的时间</a:t>
            </a:r>
            <a:endParaRPr lang="en-US" altLang="zh-CN" sz="2000" b="1" dirty="0"/>
          </a:p>
          <a:p>
            <a:r>
              <a:rPr lang="en-US" altLang="zh-CN" sz="2000" b="1" dirty="0"/>
              <a:t>FPS:                </a:t>
            </a:r>
            <a:r>
              <a:rPr lang="zh-CN" altLang="en-US" sz="2000" b="1" dirty="0"/>
              <a:t>线程的帧率</a:t>
            </a:r>
            <a:endParaRPr lang="en-US" altLang="zh-CN" sz="2000" b="1" dirty="0"/>
          </a:p>
          <a:p>
            <a:r>
              <a:rPr lang="en-US" altLang="zh-CN" sz="2000" b="1" dirty="0"/>
              <a:t>IPS:                 </a:t>
            </a:r>
            <a:r>
              <a:rPr lang="zh-CN" altLang="en-US" sz="2000" b="1" dirty="0"/>
              <a:t>线程每秒钟执行的指令数</a:t>
            </a:r>
            <a:endParaRPr lang="en-US" altLang="zh-CN" sz="2000" b="1" dirty="0"/>
          </a:p>
        </p:txBody>
      </p:sp>
    </p:spTree>
    <p:extLst>
      <p:ext uri="{BB962C8B-B14F-4D97-AF65-F5344CB8AC3E}">
        <p14:creationId xmlns:p14="http://schemas.microsoft.com/office/powerpoint/2010/main" val="2987420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32CC1993-4A58-5441-BC2A-C02768F05C35}" type="slidenum">
              <a:rPr kumimoji="1" lang="zh-CN" altLang="en-US" smtClean="0"/>
              <a:t>2</a:t>
            </a:fld>
            <a:endParaRPr kumimoji="1" lang="zh-CN" altLang="en-US" dirty="0"/>
          </a:p>
        </p:txBody>
      </p:sp>
      <p:sp>
        <p:nvSpPr>
          <p:cNvPr id="4" name="标题 3"/>
          <p:cNvSpPr>
            <a:spLocks noGrp="1"/>
          </p:cNvSpPr>
          <p:nvPr>
            <p:ph type="title"/>
          </p:nvPr>
        </p:nvSpPr>
        <p:spPr/>
        <p:txBody>
          <a:bodyPr/>
          <a:lstStyle/>
          <a:p>
            <a:r>
              <a:rPr kumimoji="1" lang="zh-CN" altLang="en-US" b="1" dirty="0">
                <a:latin typeface="+mn-lt"/>
              </a:rPr>
              <a:t>提纲</a:t>
            </a:r>
          </a:p>
        </p:txBody>
      </p:sp>
      <p:sp>
        <p:nvSpPr>
          <p:cNvPr id="5" name="矩形 4"/>
          <p:cNvSpPr/>
          <p:nvPr/>
        </p:nvSpPr>
        <p:spPr>
          <a:xfrm>
            <a:off x="3953229" y="1269851"/>
            <a:ext cx="6630089" cy="4399915"/>
          </a:xfrm>
          <a:prstGeom prst="rect">
            <a:avLst/>
          </a:prstGeom>
        </p:spPr>
        <p:txBody>
          <a:bodyPr wrap="square">
            <a:spAutoFit/>
          </a:bodyPr>
          <a:lstStyle/>
          <a:p>
            <a:pPr marL="457200" indent="-457200">
              <a:lnSpc>
                <a:spcPct val="140000"/>
              </a:lnSpc>
              <a:buFont typeface="Arial" panose="020B0604020202090204" pitchFamily="34" charset="0"/>
              <a:buChar char="•"/>
            </a:pPr>
            <a:r>
              <a:rPr lang="zh-CN" altLang="en-US" sz="4000" b="1" dirty="0">
                <a:ea typeface="微软雅黑" panose="020B0503020204020204" pitchFamily="34" charset="-122"/>
                <a:cs typeface="Times New Roman" panose="02020503050405090304" pitchFamily="18" charset="0"/>
              </a:rPr>
              <a:t>研究背景</a:t>
            </a:r>
            <a:endParaRPr lang="en-US" altLang="zh-CN" sz="4000" b="1" dirty="0">
              <a:ea typeface="微软雅黑" panose="020B0503020204020204" pitchFamily="34" charset="-122"/>
              <a:cs typeface="Times New Roman" panose="02020503050405090304" pitchFamily="18" charset="0"/>
            </a:endParaRPr>
          </a:p>
          <a:p>
            <a:pPr marL="457200" indent="-457200">
              <a:lnSpc>
                <a:spcPct val="140000"/>
              </a:lnSpc>
              <a:buFont typeface="Arial" panose="020B0604020202090204" pitchFamily="34" charset="0"/>
              <a:buChar char="•"/>
            </a:pPr>
            <a:r>
              <a:rPr lang="zh-CN" altLang="en-US" sz="4000" b="1" dirty="0">
                <a:ea typeface="微软雅黑" panose="020B0503020204020204" pitchFamily="34" charset="-122"/>
                <a:cs typeface="Times New Roman" panose="02020503050405090304" pitchFamily="18" charset="0"/>
              </a:rPr>
              <a:t>研究问题</a:t>
            </a:r>
            <a:endParaRPr lang="en-US" altLang="zh-CN" sz="4000" b="1" dirty="0">
              <a:ea typeface="微软雅黑" panose="020B0503020204020204" pitchFamily="34" charset="-122"/>
              <a:cs typeface="Times New Roman" panose="02020503050405090304" pitchFamily="18" charset="0"/>
            </a:endParaRPr>
          </a:p>
          <a:p>
            <a:pPr marL="457200" indent="-457200">
              <a:lnSpc>
                <a:spcPct val="140000"/>
              </a:lnSpc>
              <a:buFont typeface="Arial" panose="020B0604020202090204" pitchFamily="34" charset="0"/>
              <a:buChar char="•"/>
            </a:pPr>
            <a:r>
              <a:rPr lang="zh-CN" altLang="en-US" sz="4000" b="1" dirty="0">
                <a:ea typeface="微软雅黑" panose="020B0503020204020204" pitchFamily="34" charset="-122"/>
                <a:cs typeface="Times New Roman" panose="02020503050405090304" pitchFamily="18" charset="0"/>
              </a:rPr>
              <a:t>方法设计</a:t>
            </a:r>
            <a:endParaRPr lang="en-US" altLang="zh-CN" sz="4000" b="1" dirty="0">
              <a:ea typeface="微软雅黑" panose="020B0503020204020204" pitchFamily="34" charset="-122"/>
              <a:cs typeface="Times New Roman" panose="02020503050405090304" pitchFamily="18" charset="0"/>
            </a:endParaRPr>
          </a:p>
          <a:p>
            <a:pPr marL="457200" indent="-457200">
              <a:lnSpc>
                <a:spcPct val="140000"/>
              </a:lnSpc>
              <a:buFont typeface="Arial" panose="020B0604020202090204" pitchFamily="34" charset="0"/>
              <a:buChar char="•"/>
            </a:pPr>
            <a:r>
              <a:rPr lang="zh-CN" altLang="en-US" sz="4000" b="1" dirty="0">
                <a:ea typeface="微软雅黑" panose="020B0503020204020204" pitchFamily="34" charset="-122"/>
                <a:cs typeface="Times New Roman" panose="02020503050405090304" pitchFamily="18" charset="0"/>
              </a:rPr>
              <a:t>实验评估</a:t>
            </a:r>
            <a:endParaRPr lang="en-US" altLang="zh-CN" sz="4000" b="1" dirty="0">
              <a:ea typeface="微软雅黑" panose="020B0503020204020204" pitchFamily="34" charset="-122"/>
              <a:cs typeface="Times New Roman" panose="02020503050405090304" pitchFamily="18" charset="0"/>
            </a:endParaRPr>
          </a:p>
          <a:p>
            <a:pPr marL="457200" indent="-457200">
              <a:lnSpc>
                <a:spcPct val="140000"/>
              </a:lnSpc>
              <a:buFont typeface="Arial" panose="020B0604020202090204" pitchFamily="34" charset="0"/>
              <a:buChar char="•"/>
            </a:pPr>
            <a:r>
              <a:rPr lang="zh-CN" altLang="en-US" sz="4000" b="1" dirty="0">
                <a:ea typeface="微软雅黑" panose="020B0503020204020204" pitchFamily="34" charset="-122"/>
                <a:cs typeface="Times New Roman" panose="02020503050405090304" pitchFamily="18" charset="0"/>
              </a:rPr>
              <a:t>工作总结</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690CA83-5D79-4411-9CEF-45122719B282}"/>
              </a:ext>
            </a:extLst>
          </p:cNvPr>
          <p:cNvSpPr>
            <a:spLocks noGrp="1"/>
          </p:cNvSpPr>
          <p:nvPr>
            <p:ph type="sldNum" sz="quarter" idx="4"/>
          </p:nvPr>
        </p:nvSpPr>
        <p:spPr/>
        <p:txBody>
          <a:bodyPr/>
          <a:lstStyle/>
          <a:p>
            <a:fld id="{32CC1993-4A58-5441-BC2A-C02768F05C35}" type="slidenum">
              <a:rPr kumimoji="1" lang="zh-CN" altLang="en-US" smtClean="0"/>
              <a:t>20</a:t>
            </a:fld>
            <a:endParaRPr kumimoji="1" lang="zh-CN" altLang="en-US" dirty="0"/>
          </a:p>
        </p:txBody>
      </p:sp>
      <p:sp>
        <p:nvSpPr>
          <p:cNvPr id="4" name="标题 3">
            <a:extLst>
              <a:ext uri="{FF2B5EF4-FFF2-40B4-BE49-F238E27FC236}">
                <a16:creationId xmlns:a16="http://schemas.microsoft.com/office/drawing/2014/main" id="{A82D0106-C28B-4F16-A790-5283E5AFAD5D}"/>
              </a:ext>
            </a:extLst>
          </p:cNvPr>
          <p:cNvSpPr>
            <a:spLocks noGrp="1"/>
          </p:cNvSpPr>
          <p:nvPr>
            <p:ph type="title"/>
          </p:nvPr>
        </p:nvSpPr>
        <p:spPr/>
        <p:txBody>
          <a:bodyPr/>
          <a:lstStyle/>
          <a:p>
            <a:r>
              <a:rPr lang="zh-CN" altLang="en-US" b="1" dirty="0">
                <a:latin typeface="Calibri" panose="020F0502020204030204" pitchFamily="34" charset="0"/>
                <a:cs typeface="Calibri" panose="020F0502020204030204" pitchFamily="34" charset="0"/>
              </a:rPr>
              <a:t>方法设计</a:t>
            </a:r>
            <a:r>
              <a:rPr lang="en-US" altLang="zh-CN" b="1" dirty="0">
                <a:latin typeface="Calibri" panose="020F0502020204030204" pitchFamily="34" charset="0"/>
                <a:cs typeface="Calibri" panose="020F0502020204030204" pitchFamily="34" charset="0"/>
              </a:rPr>
              <a:t>——Design 2</a:t>
            </a:r>
            <a:endParaRPr lang="zh-CN" altLang="en-US" dirty="0"/>
          </a:p>
        </p:txBody>
      </p:sp>
      <p:sp>
        <p:nvSpPr>
          <p:cNvPr id="5" name="文本框 4">
            <a:extLst>
              <a:ext uri="{FF2B5EF4-FFF2-40B4-BE49-F238E27FC236}">
                <a16:creationId xmlns:a16="http://schemas.microsoft.com/office/drawing/2014/main" id="{27128762-85D2-4BD9-9836-46207829CD84}"/>
              </a:ext>
            </a:extLst>
          </p:cNvPr>
          <p:cNvSpPr txBox="1"/>
          <p:nvPr/>
        </p:nvSpPr>
        <p:spPr>
          <a:xfrm>
            <a:off x="355600" y="1064180"/>
            <a:ext cx="9603648" cy="646331"/>
          </a:xfrm>
          <a:prstGeom prst="rect">
            <a:avLst/>
          </a:prstGeom>
          <a:noFill/>
        </p:spPr>
        <p:txBody>
          <a:bodyPr wrap="square">
            <a:spAutoFit/>
          </a:bodyPr>
          <a:lstStyle/>
          <a:p>
            <a:r>
              <a:rPr lang="en-US" altLang="zh-CN" b="1" dirty="0">
                <a:solidFill>
                  <a:schemeClr val="accent1"/>
                </a:solidFill>
              </a:rPr>
              <a:t>Design 2.</a:t>
            </a:r>
            <a:r>
              <a:rPr lang="zh-CN" altLang="en-US" b="1" dirty="0">
                <a:solidFill>
                  <a:schemeClr val="accent1"/>
                </a:solidFill>
              </a:rPr>
              <a:t>基于有限状态机的线程调度算法</a:t>
            </a:r>
            <a:endParaRPr lang="en-US" altLang="zh-CN" b="1" dirty="0">
              <a:solidFill>
                <a:schemeClr val="accent1"/>
              </a:solidFill>
            </a:endParaRPr>
          </a:p>
          <a:p>
            <a:r>
              <a:rPr lang="en-US" altLang="zh-CN" dirty="0"/>
              <a:t>-&gt; challenge 2:</a:t>
            </a:r>
            <a:r>
              <a:rPr lang="zh-CN" altLang="en-US" dirty="0"/>
              <a:t>上层应用的</a:t>
            </a:r>
            <a:r>
              <a:rPr lang="en-US" altLang="zh-CN" dirty="0"/>
              <a:t>QoS</a:t>
            </a:r>
            <a:r>
              <a:rPr lang="zh-CN" altLang="en-US" dirty="0"/>
              <a:t>（服务质量）需求很难传递给线程调度器</a:t>
            </a:r>
          </a:p>
        </p:txBody>
      </p:sp>
      <p:pic>
        <p:nvPicPr>
          <p:cNvPr id="7" name="图片 6">
            <a:extLst>
              <a:ext uri="{FF2B5EF4-FFF2-40B4-BE49-F238E27FC236}">
                <a16:creationId xmlns:a16="http://schemas.microsoft.com/office/drawing/2014/main" id="{786F545B-AE2D-4FC3-933F-29C7BBE356C0}"/>
              </a:ext>
            </a:extLst>
          </p:cNvPr>
          <p:cNvPicPr>
            <a:picLocks noChangeAspect="1"/>
          </p:cNvPicPr>
          <p:nvPr/>
        </p:nvPicPr>
        <p:blipFill>
          <a:blip r:embed="rId3"/>
          <a:stretch>
            <a:fillRect/>
          </a:stretch>
        </p:blipFill>
        <p:spPr>
          <a:xfrm>
            <a:off x="5591175" y="1761073"/>
            <a:ext cx="6219825" cy="3076575"/>
          </a:xfrm>
          <a:prstGeom prst="rect">
            <a:avLst/>
          </a:prstGeom>
        </p:spPr>
      </p:pic>
      <p:sp>
        <p:nvSpPr>
          <p:cNvPr id="8" name="文本框 7">
            <a:extLst>
              <a:ext uri="{FF2B5EF4-FFF2-40B4-BE49-F238E27FC236}">
                <a16:creationId xmlns:a16="http://schemas.microsoft.com/office/drawing/2014/main" id="{A0F1FB22-CEA9-4273-9F99-BAC4308247DE}"/>
              </a:ext>
            </a:extLst>
          </p:cNvPr>
          <p:cNvSpPr txBox="1"/>
          <p:nvPr/>
        </p:nvSpPr>
        <p:spPr>
          <a:xfrm>
            <a:off x="717605" y="4966979"/>
            <a:ext cx="5378395" cy="1015663"/>
          </a:xfrm>
          <a:prstGeom prst="rect">
            <a:avLst/>
          </a:prstGeom>
          <a:noFill/>
        </p:spPr>
        <p:txBody>
          <a:bodyPr wrap="none" rtlCol="0">
            <a:spAutoFit/>
          </a:bodyPr>
          <a:lstStyle/>
          <a:p>
            <a:r>
              <a:rPr lang="en-US" altLang="zh-CN" sz="2000" b="1" i="0" dirty="0">
                <a:effectLst/>
                <a:latin typeface="-apple-system"/>
              </a:rPr>
              <a:t>1. </a:t>
            </a:r>
            <a:r>
              <a:rPr lang="en-US" altLang="zh-CN" sz="2000" b="1" dirty="0">
                <a:latin typeface="-apple-system"/>
              </a:rPr>
              <a:t>CPU</a:t>
            </a:r>
            <a:r>
              <a:rPr lang="zh-CN" altLang="en-US" sz="2000" b="1" i="0" dirty="0">
                <a:effectLst/>
                <a:latin typeface="-apple-system"/>
              </a:rPr>
              <a:t>计算能力不足，无法满足</a:t>
            </a:r>
            <a:r>
              <a:rPr lang="en-US" altLang="zh-CN" sz="2000" b="1" i="0" dirty="0">
                <a:effectLst/>
                <a:latin typeface="-apple-system"/>
              </a:rPr>
              <a:t>QoS</a:t>
            </a:r>
            <a:r>
              <a:rPr lang="zh-CN" altLang="en-US" sz="2000" b="1" i="0" dirty="0">
                <a:effectLst/>
                <a:latin typeface="-apple-system"/>
              </a:rPr>
              <a:t>要求 </a:t>
            </a:r>
            <a:r>
              <a:rPr lang="en-US" altLang="zh-CN" sz="2000" b="1" dirty="0">
                <a:latin typeface="-apple-system"/>
              </a:rPr>
              <a:t>——U</a:t>
            </a:r>
            <a:endParaRPr lang="en-US" altLang="zh-CN" sz="2000" b="1" i="0" dirty="0">
              <a:effectLst/>
              <a:latin typeface="-apple-system"/>
            </a:endParaRPr>
          </a:p>
          <a:p>
            <a:r>
              <a:rPr lang="en-US" altLang="zh-CN" sz="2000" b="1" dirty="0">
                <a:latin typeface="-apple-system"/>
              </a:rPr>
              <a:t>2. CPU</a:t>
            </a:r>
            <a:r>
              <a:rPr lang="zh-CN" altLang="en-US" sz="2000" b="1" dirty="0">
                <a:latin typeface="-apple-system"/>
              </a:rPr>
              <a:t>计算能力过剩，能耗浪费                 </a:t>
            </a:r>
            <a:r>
              <a:rPr lang="en-US" altLang="zh-CN" sz="2000" b="1" dirty="0">
                <a:latin typeface="-apple-system"/>
              </a:rPr>
              <a:t>——O</a:t>
            </a:r>
          </a:p>
          <a:p>
            <a:r>
              <a:rPr lang="en-US" altLang="zh-CN" sz="2000" b="1" dirty="0">
                <a:latin typeface="-apple-system"/>
              </a:rPr>
              <a:t>3. CPU</a:t>
            </a:r>
            <a:r>
              <a:rPr lang="zh-CN" altLang="en-US" sz="2000" b="1" dirty="0">
                <a:latin typeface="-apple-system"/>
              </a:rPr>
              <a:t>计算能力和</a:t>
            </a:r>
            <a:r>
              <a:rPr lang="en-US" altLang="zh-CN" sz="2000" b="1" dirty="0">
                <a:latin typeface="-apple-system"/>
              </a:rPr>
              <a:t>QoS</a:t>
            </a:r>
            <a:r>
              <a:rPr lang="zh-CN" altLang="en-US" sz="2000" b="1" dirty="0">
                <a:latin typeface="-apple-system"/>
              </a:rPr>
              <a:t>要求达到平衡         </a:t>
            </a:r>
            <a:r>
              <a:rPr lang="en-US" altLang="zh-CN" sz="2000" b="1" dirty="0">
                <a:latin typeface="-apple-system"/>
              </a:rPr>
              <a:t>——M</a:t>
            </a:r>
            <a:endParaRPr lang="zh-CN" altLang="en-US" sz="2000" b="1" dirty="0"/>
          </a:p>
        </p:txBody>
      </p:sp>
      <p:sp>
        <p:nvSpPr>
          <p:cNvPr id="9" name="文本框 8">
            <a:extLst>
              <a:ext uri="{FF2B5EF4-FFF2-40B4-BE49-F238E27FC236}">
                <a16:creationId xmlns:a16="http://schemas.microsoft.com/office/drawing/2014/main" id="{1EE22922-9302-4028-8F1B-87A90196E2F8}"/>
              </a:ext>
            </a:extLst>
          </p:cNvPr>
          <p:cNvSpPr txBox="1"/>
          <p:nvPr/>
        </p:nvSpPr>
        <p:spPr>
          <a:xfrm>
            <a:off x="566429" y="4608664"/>
            <a:ext cx="1338828" cy="369332"/>
          </a:xfrm>
          <a:prstGeom prst="rect">
            <a:avLst/>
          </a:prstGeom>
          <a:noFill/>
        </p:spPr>
        <p:txBody>
          <a:bodyPr wrap="none" rtlCol="0">
            <a:spAutoFit/>
          </a:bodyPr>
          <a:lstStyle/>
          <a:p>
            <a:r>
              <a:rPr lang="zh-CN" altLang="en-US" b="1" dirty="0"/>
              <a:t>三种状态：</a:t>
            </a:r>
          </a:p>
        </p:txBody>
      </p:sp>
      <p:sp>
        <p:nvSpPr>
          <p:cNvPr id="10" name="文本框 9">
            <a:extLst>
              <a:ext uri="{FF2B5EF4-FFF2-40B4-BE49-F238E27FC236}">
                <a16:creationId xmlns:a16="http://schemas.microsoft.com/office/drawing/2014/main" id="{6DDBE346-B48A-49F8-A05A-4187B6A8075E}"/>
              </a:ext>
            </a:extLst>
          </p:cNvPr>
          <p:cNvSpPr txBox="1"/>
          <p:nvPr/>
        </p:nvSpPr>
        <p:spPr>
          <a:xfrm>
            <a:off x="381000" y="2423745"/>
            <a:ext cx="4796506" cy="1015663"/>
          </a:xfrm>
          <a:prstGeom prst="rect">
            <a:avLst/>
          </a:prstGeom>
          <a:noFill/>
        </p:spPr>
        <p:txBody>
          <a:bodyPr wrap="none" rtlCol="0">
            <a:spAutoFit/>
          </a:bodyPr>
          <a:lstStyle/>
          <a:p>
            <a:r>
              <a:rPr lang="en-US" altLang="zh-CN" sz="2000" b="1" dirty="0"/>
              <a:t>Task Clock:     </a:t>
            </a:r>
            <a:r>
              <a:rPr lang="zh-CN" altLang="en-US" sz="2000" b="1" dirty="0"/>
              <a:t>线程执行需要的时间</a:t>
            </a:r>
            <a:endParaRPr lang="en-US" altLang="zh-CN" sz="2000" b="1" dirty="0"/>
          </a:p>
          <a:p>
            <a:r>
              <a:rPr lang="en-US" altLang="zh-CN" sz="2000" b="1" dirty="0"/>
              <a:t>FPS:                </a:t>
            </a:r>
            <a:r>
              <a:rPr lang="zh-CN" altLang="en-US" sz="2000" b="1" dirty="0"/>
              <a:t>线程的帧率</a:t>
            </a:r>
            <a:endParaRPr lang="en-US" altLang="zh-CN" sz="2000" b="1" dirty="0"/>
          </a:p>
          <a:p>
            <a:r>
              <a:rPr lang="en-US" altLang="zh-CN" sz="2000" b="1" dirty="0"/>
              <a:t>IPS:                 </a:t>
            </a:r>
            <a:r>
              <a:rPr lang="zh-CN" altLang="en-US" sz="2000" b="1" dirty="0"/>
              <a:t>线程每秒钟执行的指令数</a:t>
            </a:r>
            <a:endParaRPr lang="en-US" altLang="zh-CN" sz="2000" b="1" dirty="0"/>
          </a:p>
        </p:txBody>
      </p:sp>
      <p:sp>
        <p:nvSpPr>
          <p:cNvPr id="6" name="文本框 5">
            <a:extLst>
              <a:ext uri="{FF2B5EF4-FFF2-40B4-BE49-F238E27FC236}">
                <a16:creationId xmlns:a16="http://schemas.microsoft.com/office/drawing/2014/main" id="{A2DE307A-484B-4FE5-A20E-50FCF8BF864B}"/>
              </a:ext>
            </a:extLst>
          </p:cNvPr>
          <p:cNvSpPr txBox="1"/>
          <p:nvPr/>
        </p:nvSpPr>
        <p:spPr>
          <a:xfrm>
            <a:off x="6326237" y="4897191"/>
            <a:ext cx="5467587" cy="1200329"/>
          </a:xfrm>
          <a:prstGeom prst="rect">
            <a:avLst/>
          </a:prstGeom>
          <a:noFill/>
        </p:spPr>
        <p:txBody>
          <a:bodyPr wrap="none" rtlCol="0">
            <a:spAutoFit/>
          </a:bodyPr>
          <a:lstStyle/>
          <a:p>
            <a:r>
              <a:rPr lang="en-US" altLang="zh-CN" b="1" dirty="0">
                <a:solidFill>
                  <a:schemeClr val="accent1"/>
                </a:solidFill>
              </a:rPr>
              <a:t>If  IPS  &gt; Min IPS and</a:t>
            </a:r>
            <a:r>
              <a:rPr lang="zh-CN" altLang="en-US" b="1" dirty="0">
                <a:solidFill>
                  <a:schemeClr val="accent1"/>
                </a:solidFill>
              </a:rPr>
              <a:t> </a:t>
            </a:r>
            <a:r>
              <a:rPr lang="en-US" altLang="zh-CN" b="1" dirty="0">
                <a:solidFill>
                  <a:schemeClr val="accent1"/>
                </a:solidFill>
              </a:rPr>
              <a:t>Task</a:t>
            </a:r>
            <a:r>
              <a:rPr lang="zh-CN" altLang="en-US" b="1" dirty="0">
                <a:solidFill>
                  <a:schemeClr val="accent1"/>
                </a:solidFill>
              </a:rPr>
              <a:t> </a:t>
            </a:r>
            <a:r>
              <a:rPr lang="en-US" altLang="zh-CN" b="1" dirty="0">
                <a:solidFill>
                  <a:schemeClr val="accent1"/>
                </a:solidFill>
              </a:rPr>
              <a:t>Clock &lt; Min Clock:</a:t>
            </a:r>
          </a:p>
          <a:p>
            <a:r>
              <a:rPr lang="en-US" altLang="zh-CN" b="1" dirty="0">
                <a:solidFill>
                  <a:schemeClr val="accent1"/>
                </a:solidFill>
              </a:rPr>
              <a:t>          </a:t>
            </a:r>
            <a:r>
              <a:rPr lang="zh-CN" altLang="en-US" b="1" dirty="0">
                <a:solidFill>
                  <a:schemeClr val="accent1"/>
                </a:solidFill>
              </a:rPr>
              <a:t>迁移到</a:t>
            </a:r>
            <a:r>
              <a:rPr lang="en-US" altLang="zh-CN" b="1" dirty="0">
                <a:solidFill>
                  <a:schemeClr val="accent1"/>
                </a:solidFill>
              </a:rPr>
              <a:t>little</a:t>
            </a:r>
            <a:r>
              <a:rPr lang="zh-CN" altLang="en-US" b="1" dirty="0">
                <a:solidFill>
                  <a:schemeClr val="accent1"/>
                </a:solidFill>
              </a:rPr>
              <a:t>核心上</a:t>
            </a:r>
            <a:endParaRPr lang="en-US" altLang="zh-CN" b="1" dirty="0">
              <a:solidFill>
                <a:schemeClr val="accent1"/>
              </a:solidFill>
            </a:endParaRPr>
          </a:p>
          <a:p>
            <a:r>
              <a:rPr lang="en-US" altLang="zh-CN" b="1" dirty="0">
                <a:solidFill>
                  <a:schemeClr val="accent1"/>
                </a:solidFill>
              </a:rPr>
              <a:t>If  IPS  &lt; Min IPS and Task</a:t>
            </a:r>
            <a:r>
              <a:rPr lang="zh-CN" altLang="en-US" b="1" dirty="0">
                <a:solidFill>
                  <a:schemeClr val="accent1"/>
                </a:solidFill>
              </a:rPr>
              <a:t> </a:t>
            </a:r>
            <a:r>
              <a:rPr lang="en-US" altLang="zh-CN" b="1" dirty="0">
                <a:solidFill>
                  <a:schemeClr val="accent1"/>
                </a:solidFill>
              </a:rPr>
              <a:t>Clock &lt; Min Clock:</a:t>
            </a:r>
          </a:p>
          <a:p>
            <a:r>
              <a:rPr lang="en-US" altLang="zh-CN" b="1" dirty="0">
                <a:solidFill>
                  <a:schemeClr val="accent1"/>
                </a:solidFill>
              </a:rPr>
              <a:t>          </a:t>
            </a:r>
            <a:r>
              <a:rPr lang="zh-CN" altLang="en-US" b="1" dirty="0">
                <a:solidFill>
                  <a:schemeClr val="accent1"/>
                </a:solidFill>
              </a:rPr>
              <a:t>迁移到</a:t>
            </a:r>
            <a:r>
              <a:rPr lang="en-US" altLang="zh-CN" b="1" dirty="0">
                <a:solidFill>
                  <a:schemeClr val="accent1"/>
                </a:solidFill>
              </a:rPr>
              <a:t>big</a:t>
            </a:r>
            <a:r>
              <a:rPr lang="zh-CN" altLang="en-US" b="1" dirty="0">
                <a:solidFill>
                  <a:schemeClr val="accent1"/>
                </a:solidFill>
              </a:rPr>
              <a:t>核心上</a:t>
            </a:r>
            <a:endParaRPr lang="en-US" altLang="zh-CN" b="1" dirty="0">
              <a:solidFill>
                <a:schemeClr val="accent1"/>
              </a:solidFill>
            </a:endParaRPr>
          </a:p>
        </p:txBody>
      </p:sp>
    </p:spTree>
    <p:extLst>
      <p:ext uri="{BB962C8B-B14F-4D97-AF65-F5344CB8AC3E}">
        <p14:creationId xmlns:p14="http://schemas.microsoft.com/office/powerpoint/2010/main" val="23218732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3FE6830-1908-4085-B1C2-6BE37338AC37}"/>
              </a:ext>
            </a:extLst>
          </p:cNvPr>
          <p:cNvSpPr>
            <a:spLocks noGrp="1"/>
          </p:cNvSpPr>
          <p:nvPr>
            <p:ph type="sldNum" sz="quarter" idx="4"/>
          </p:nvPr>
        </p:nvSpPr>
        <p:spPr/>
        <p:txBody>
          <a:bodyPr/>
          <a:lstStyle/>
          <a:p>
            <a:fld id="{32CC1993-4A58-5441-BC2A-C02768F05C35}" type="slidenum">
              <a:rPr kumimoji="1" lang="zh-CN" altLang="en-US" smtClean="0"/>
              <a:t>21</a:t>
            </a:fld>
            <a:endParaRPr kumimoji="1" lang="zh-CN" altLang="en-US" dirty="0"/>
          </a:p>
        </p:txBody>
      </p:sp>
      <p:sp>
        <p:nvSpPr>
          <p:cNvPr id="4" name="标题 3">
            <a:extLst>
              <a:ext uri="{FF2B5EF4-FFF2-40B4-BE49-F238E27FC236}">
                <a16:creationId xmlns:a16="http://schemas.microsoft.com/office/drawing/2014/main" id="{88767D06-DE8E-4611-A526-35A6140F25FE}"/>
              </a:ext>
            </a:extLst>
          </p:cNvPr>
          <p:cNvSpPr>
            <a:spLocks noGrp="1"/>
          </p:cNvSpPr>
          <p:nvPr>
            <p:ph type="title"/>
          </p:nvPr>
        </p:nvSpPr>
        <p:spPr/>
        <p:txBody>
          <a:bodyPr/>
          <a:lstStyle/>
          <a:p>
            <a:r>
              <a:rPr lang="zh-CN" altLang="en-US" b="1" dirty="0">
                <a:latin typeface="Calibri" panose="020F0502020204030204" pitchFamily="34" charset="0"/>
                <a:cs typeface="Calibri" panose="020F0502020204030204" pitchFamily="34" charset="0"/>
              </a:rPr>
              <a:t>方法设计</a:t>
            </a:r>
            <a:r>
              <a:rPr lang="en-US" altLang="zh-CN" b="1" dirty="0">
                <a:latin typeface="Calibri" panose="020F0502020204030204" pitchFamily="34" charset="0"/>
                <a:cs typeface="Calibri" panose="020F0502020204030204" pitchFamily="34" charset="0"/>
              </a:rPr>
              <a:t>——Design 3</a:t>
            </a:r>
            <a:endParaRPr lang="zh-CN" altLang="en-US" dirty="0"/>
          </a:p>
        </p:txBody>
      </p:sp>
      <p:sp>
        <p:nvSpPr>
          <p:cNvPr id="5" name="文本框 4">
            <a:extLst>
              <a:ext uri="{FF2B5EF4-FFF2-40B4-BE49-F238E27FC236}">
                <a16:creationId xmlns:a16="http://schemas.microsoft.com/office/drawing/2014/main" id="{597293FE-A95B-4F30-BCF5-9727A3782970}"/>
              </a:ext>
            </a:extLst>
          </p:cNvPr>
          <p:cNvSpPr txBox="1"/>
          <p:nvPr/>
        </p:nvSpPr>
        <p:spPr>
          <a:xfrm>
            <a:off x="355600" y="1064180"/>
            <a:ext cx="9603648" cy="646331"/>
          </a:xfrm>
          <a:prstGeom prst="rect">
            <a:avLst/>
          </a:prstGeom>
          <a:noFill/>
        </p:spPr>
        <p:txBody>
          <a:bodyPr wrap="square">
            <a:spAutoFit/>
          </a:bodyPr>
          <a:lstStyle/>
          <a:p>
            <a:r>
              <a:rPr lang="en-US" altLang="zh-CN" b="1" dirty="0">
                <a:solidFill>
                  <a:schemeClr val="accent1"/>
                </a:solidFill>
              </a:rPr>
              <a:t>Design 3.</a:t>
            </a:r>
            <a:r>
              <a:rPr lang="zh-CN" altLang="en-US" sz="1800" dirty="0">
                <a:solidFill>
                  <a:schemeClr val="accent1"/>
                </a:solidFill>
              </a:rPr>
              <a:t> </a:t>
            </a:r>
            <a:r>
              <a:rPr lang="zh-CN" altLang="en-US" sz="1800" b="1" i="0" dirty="0">
                <a:solidFill>
                  <a:schemeClr val="accent1"/>
                </a:solidFill>
                <a:effectLst/>
                <a:latin typeface="-apple-system"/>
              </a:rPr>
              <a:t>基于专家模糊控制的协调机制</a:t>
            </a:r>
            <a:endParaRPr lang="zh-CN" altLang="en-US" sz="1800" b="1" dirty="0">
              <a:solidFill>
                <a:schemeClr val="accent1"/>
              </a:solidFill>
            </a:endParaRPr>
          </a:p>
          <a:p>
            <a:r>
              <a:rPr lang="en-US" altLang="zh-CN" dirty="0"/>
              <a:t>-&gt; challenge 3:</a:t>
            </a:r>
            <a:r>
              <a:rPr lang="zh-CN" altLang="en-US" dirty="0"/>
              <a:t>线程调度器和频率调节器相互之间也有影响</a:t>
            </a:r>
          </a:p>
        </p:txBody>
      </p:sp>
      <p:pic>
        <p:nvPicPr>
          <p:cNvPr id="9" name="图片 8">
            <a:extLst>
              <a:ext uri="{FF2B5EF4-FFF2-40B4-BE49-F238E27FC236}">
                <a16:creationId xmlns:a16="http://schemas.microsoft.com/office/drawing/2014/main" id="{0D8A5BA3-2A2E-47BE-9B0C-2F38077866BC}"/>
              </a:ext>
            </a:extLst>
          </p:cNvPr>
          <p:cNvPicPr>
            <a:picLocks noChangeAspect="1"/>
          </p:cNvPicPr>
          <p:nvPr/>
        </p:nvPicPr>
        <p:blipFill rotWithShape="1">
          <a:blip r:embed="rId3"/>
          <a:srcRect r="5353"/>
          <a:stretch/>
        </p:blipFill>
        <p:spPr>
          <a:xfrm>
            <a:off x="1600506" y="1864449"/>
            <a:ext cx="7768686" cy="2850770"/>
          </a:xfrm>
          <a:prstGeom prst="rect">
            <a:avLst/>
          </a:prstGeom>
        </p:spPr>
      </p:pic>
      <p:sp>
        <p:nvSpPr>
          <p:cNvPr id="11" name="文本框 10">
            <a:extLst>
              <a:ext uri="{FF2B5EF4-FFF2-40B4-BE49-F238E27FC236}">
                <a16:creationId xmlns:a16="http://schemas.microsoft.com/office/drawing/2014/main" id="{1A024217-6942-4550-9BA4-80EE35ED5EBB}"/>
              </a:ext>
            </a:extLst>
          </p:cNvPr>
          <p:cNvSpPr txBox="1"/>
          <p:nvPr/>
        </p:nvSpPr>
        <p:spPr>
          <a:xfrm>
            <a:off x="7205031" y="5117067"/>
            <a:ext cx="3193503" cy="369332"/>
          </a:xfrm>
          <a:prstGeom prst="rect">
            <a:avLst/>
          </a:prstGeom>
          <a:noFill/>
        </p:spPr>
        <p:txBody>
          <a:bodyPr wrap="none" rtlCol="0">
            <a:spAutoFit/>
          </a:bodyPr>
          <a:lstStyle/>
          <a:p>
            <a:r>
              <a:rPr lang="en-US" altLang="zh-CN" b="1" dirty="0">
                <a:solidFill>
                  <a:schemeClr val="accent1"/>
                </a:solidFill>
              </a:rPr>
              <a:t>PPO</a:t>
            </a:r>
            <a:r>
              <a:rPr lang="zh-CN" altLang="en-US" b="1" dirty="0">
                <a:solidFill>
                  <a:schemeClr val="accent1"/>
                </a:solidFill>
              </a:rPr>
              <a:t>强化学习方法来调节频率</a:t>
            </a:r>
          </a:p>
        </p:txBody>
      </p:sp>
      <p:sp>
        <p:nvSpPr>
          <p:cNvPr id="13" name="文本框 12">
            <a:extLst>
              <a:ext uri="{FF2B5EF4-FFF2-40B4-BE49-F238E27FC236}">
                <a16:creationId xmlns:a16="http://schemas.microsoft.com/office/drawing/2014/main" id="{D36A3F22-28AC-4F09-8ED4-DAC291DD7AF1}"/>
              </a:ext>
            </a:extLst>
          </p:cNvPr>
          <p:cNvSpPr txBox="1"/>
          <p:nvPr/>
        </p:nvSpPr>
        <p:spPr>
          <a:xfrm>
            <a:off x="1230064" y="5084551"/>
            <a:ext cx="3185487" cy="369332"/>
          </a:xfrm>
          <a:prstGeom prst="rect">
            <a:avLst/>
          </a:prstGeom>
          <a:noFill/>
        </p:spPr>
        <p:txBody>
          <a:bodyPr wrap="none" rtlCol="0">
            <a:spAutoFit/>
          </a:bodyPr>
          <a:lstStyle/>
          <a:p>
            <a:r>
              <a:rPr lang="zh-CN" altLang="en-US" b="1" dirty="0">
                <a:solidFill>
                  <a:schemeClr val="accent1"/>
                </a:solidFill>
              </a:rPr>
              <a:t>基于有限状态机进行线程调度</a:t>
            </a:r>
            <a:endParaRPr lang="zh-CN" altLang="en-US" dirty="0"/>
          </a:p>
        </p:txBody>
      </p:sp>
      <p:sp>
        <p:nvSpPr>
          <p:cNvPr id="14" name="文本框 13">
            <a:extLst>
              <a:ext uri="{FF2B5EF4-FFF2-40B4-BE49-F238E27FC236}">
                <a16:creationId xmlns:a16="http://schemas.microsoft.com/office/drawing/2014/main" id="{87BE0641-4E35-4AA2-8F0F-5A9685901E8E}"/>
              </a:ext>
            </a:extLst>
          </p:cNvPr>
          <p:cNvSpPr txBox="1"/>
          <p:nvPr/>
        </p:nvSpPr>
        <p:spPr>
          <a:xfrm>
            <a:off x="2060154" y="4684491"/>
            <a:ext cx="1338828" cy="369332"/>
          </a:xfrm>
          <a:prstGeom prst="rect">
            <a:avLst/>
          </a:prstGeom>
          <a:noFill/>
        </p:spPr>
        <p:txBody>
          <a:bodyPr wrap="none" rtlCol="0">
            <a:spAutoFit/>
          </a:bodyPr>
          <a:lstStyle/>
          <a:p>
            <a:r>
              <a:rPr lang="zh-CN" altLang="en-US" b="1" dirty="0">
                <a:solidFill>
                  <a:schemeClr val="accent1"/>
                </a:solidFill>
              </a:rPr>
              <a:t>线程调度器</a:t>
            </a:r>
          </a:p>
        </p:txBody>
      </p:sp>
      <p:sp>
        <p:nvSpPr>
          <p:cNvPr id="15" name="文本框 14">
            <a:extLst>
              <a:ext uri="{FF2B5EF4-FFF2-40B4-BE49-F238E27FC236}">
                <a16:creationId xmlns:a16="http://schemas.microsoft.com/office/drawing/2014/main" id="{6675A227-6930-4A67-98E8-7D29D9AE7394}"/>
              </a:ext>
            </a:extLst>
          </p:cNvPr>
          <p:cNvSpPr txBox="1"/>
          <p:nvPr/>
        </p:nvSpPr>
        <p:spPr>
          <a:xfrm>
            <a:off x="7908275" y="4731477"/>
            <a:ext cx="1380506" cy="369332"/>
          </a:xfrm>
          <a:prstGeom prst="rect">
            <a:avLst/>
          </a:prstGeom>
          <a:noFill/>
        </p:spPr>
        <p:txBody>
          <a:bodyPr wrap="none" rtlCol="0">
            <a:spAutoFit/>
          </a:bodyPr>
          <a:lstStyle/>
          <a:p>
            <a:r>
              <a:rPr lang="zh-CN" altLang="en-US" b="1" dirty="0">
                <a:solidFill>
                  <a:schemeClr val="accent1"/>
                </a:solidFill>
              </a:rPr>
              <a:t>频率调节器</a:t>
            </a:r>
          </a:p>
        </p:txBody>
      </p:sp>
    </p:spTree>
    <p:extLst>
      <p:ext uri="{BB962C8B-B14F-4D97-AF65-F5344CB8AC3E}">
        <p14:creationId xmlns:p14="http://schemas.microsoft.com/office/powerpoint/2010/main" val="2175740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3FE6830-1908-4085-B1C2-6BE37338AC37}"/>
              </a:ext>
            </a:extLst>
          </p:cNvPr>
          <p:cNvSpPr>
            <a:spLocks noGrp="1"/>
          </p:cNvSpPr>
          <p:nvPr>
            <p:ph type="sldNum" sz="quarter" idx="4"/>
          </p:nvPr>
        </p:nvSpPr>
        <p:spPr/>
        <p:txBody>
          <a:bodyPr/>
          <a:lstStyle/>
          <a:p>
            <a:fld id="{32CC1993-4A58-5441-BC2A-C02768F05C35}" type="slidenum">
              <a:rPr kumimoji="1" lang="zh-CN" altLang="en-US" smtClean="0"/>
              <a:t>22</a:t>
            </a:fld>
            <a:endParaRPr kumimoji="1" lang="zh-CN" altLang="en-US" dirty="0"/>
          </a:p>
        </p:txBody>
      </p:sp>
      <p:sp>
        <p:nvSpPr>
          <p:cNvPr id="4" name="标题 3">
            <a:extLst>
              <a:ext uri="{FF2B5EF4-FFF2-40B4-BE49-F238E27FC236}">
                <a16:creationId xmlns:a16="http://schemas.microsoft.com/office/drawing/2014/main" id="{88767D06-DE8E-4611-A526-35A6140F25FE}"/>
              </a:ext>
            </a:extLst>
          </p:cNvPr>
          <p:cNvSpPr>
            <a:spLocks noGrp="1"/>
          </p:cNvSpPr>
          <p:nvPr>
            <p:ph type="title"/>
          </p:nvPr>
        </p:nvSpPr>
        <p:spPr/>
        <p:txBody>
          <a:bodyPr/>
          <a:lstStyle/>
          <a:p>
            <a:r>
              <a:rPr lang="zh-CN" altLang="en-US" b="1" dirty="0">
                <a:latin typeface="Calibri" panose="020F0502020204030204" pitchFamily="34" charset="0"/>
                <a:cs typeface="Calibri" panose="020F0502020204030204" pitchFamily="34" charset="0"/>
              </a:rPr>
              <a:t>方法设计</a:t>
            </a:r>
            <a:r>
              <a:rPr lang="en-US" altLang="zh-CN" b="1" dirty="0">
                <a:latin typeface="Calibri" panose="020F0502020204030204" pitchFamily="34" charset="0"/>
                <a:cs typeface="Calibri" panose="020F0502020204030204" pitchFamily="34" charset="0"/>
              </a:rPr>
              <a:t>——Design 3</a:t>
            </a:r>
            <a:endParaRPr lang="zh-CN" altLang="en-US" dirty="0"/>
          </a:p>
        </p:txBody>
      </p:sp>
      <p:sp>
        <p:nvSpPr>
          <p:cNvPr id="5" name="文本框 4">
            <a:extLst>
              <a:ext uri="{FF2B5EF4-FFF2-40B4-BE49-F238E27FC236}">
                <a16:creationId xmlns:a16="http://schemas.microsoft.com/office/drawing/2014/main" id="{597293FE-A95B-4F30-BCF5-9727A3782970}"/>
              </a:ext>
            </a:extLst>
          </p:cNvPr>
          <p:cNvSpPr txBox="1"/>
          <p:nvPr/>
        </p:nvSpPr>
        <p:spPr>
          <a:xfrm>
            <a:off x="355600" y="1064180"/>
            <a:ext cx="9603648" cy="646331"/>
          </a:xfrm>
          <a:prstGeom prst="rect">
            <a:avLst/>
          </a:prstGeom>
          <a:noFill/>
        </p:spPr>
        <p:txBody>
          <a:bodyPr wrap="square">
            <a:spAutoFit/>
          </a:bodyPr>
          <a:lstStyle/>
          <a:p>
            <a:r>
              <a:rPr lang="en-US" altLang="zh-CN" b="1" dirty="0">
                <a:solidFill>
                  <a:schemeClr val="accent1"/>
                </a:solidFill>
              </a:rPr>
              <a:t>Design 3.</a:t>
            </a:r>
            <a:r>
              <a:rPr lang="zh-CN" altLang="en-US" sz="1800" dirty="0">
                <a:solidFill>
                  <a:schemeClr val="accent1"/>
                </a:solidFill>
              </a:rPr>
              <a:t> </a:t>
            </a:r>
            <a:r>
              <a:rPr lang="zh-CN" altLang="en-US" sz="1800" b="1" i="0" dirty="0">
                <a:solidFill>
                  <a:schemeClr val="accent1"/>
                </a:solidFill>
                <a:effectLst/>
                <a:latin typeface="-apple-system"/>
              </a:rPr>
              <a:t>基于专家模糊控制的协调机制</a:t>
            </a:r>
            <a:endParaRPr lang="zh-CN" altLang="en-US" sz="1800" b="1" dirty="0">
              <a:solidFill>
                <a:schemeClr val="accent1"/>
              </a:solidFill>
            </a:endParaRPr>
          </a:p>
          <a:p>
            <a:r>
              <a:rPr lang="en-US" altLang="zh-CN" dirty="0"/>
              <a:t>-&gt; challenge 3:</a:t>
            </a:r>
            <a:r>
              <a:rPr lang="zh-CN" altLang="en-US" dirty="0"/>
              <a:t>线程调度器和频率调节器相互之间也有影响</a:t>
            </a:r>
          </a:p>
        </p:txBody>
      </p:sp>
      <p:pic>
        <p:nvPicPr>
          <p:cNvPr id="9" name="图片 8">
            <a:extLst>
              <a:ext uri="{FF2B5EF4-FFF2-40B4-BE49-F238E27FC236}">
                <a16:creationId xmlns:a16="http://schemas.microsoft.com/office/drawing/2014/main" id="{0D8A5BA3-2A2E-47BE-9B0C-2F38077866BC}"/>
              </a:ext>
            </a:extLst>
          </p:cNvPr>
          <p:cNvPicPr>
            <a:picLocks noChangeAspect="1"/>
          </p:cNvPicPr>
          <p:nvPr/>
        </p:nvPicPr>
        <p:blipFill rotWithShape="1">
          <a:blip r:embed="rId3"/>
          <a:srcRect r="5353"/>
          <a:stretch/>
        </p:blipFill>
        <p:spPr>
          <a:xfrm>
            <a:off x="355600" y="1969063"/>
            <a:ext cx="6163284" cy="2261657"/>
          </a:xfrm>
          <a:prstGeom prst="rect">
            <a:avLst/>
          </a:prstGeom>
        </p:spPr>
      </p:pic>
      <p:sp>
        <p:nvSpPr>
          <p:cNvPr id="8" name="文本框 7">
            <a:extLst>
              <a:ext uri="{FF2B5EF4-FFF2-40B4-BE49-F238E27FC236}">
                <a16:creationId xmlns:a16="http://schemas.microsoft.com/office/drawing/2014/main" id="{4A4666E8-AD9A-4D98-A782-FF537D278E22}"/>
              </a:ext>
            </a:extLst>
          </p:cNvPr>
          <p:cNvSpPr txBox="1"/>
          <p:nvPr/>
        </p:nvSpPr>
        <p:spPr>
          <a:xfrm>
            <a:off x="721326" y="4233042"/>
            <a:ext cx="1338828" cy="369332"/>
          </a:xfrm>
          <a:prstGeom prst="rect">
            <a:avLst/>
          </a:prstGeom>
          <a:noFill/>
        </p:spPr>
        <p:txBody>
          <a:bodyPr wrap="none" rtlCol="0">
            <a:spAutoFit/>
          </a:bodyPr>
          <a:lstStyle/>
          <a:p>
            <a:r>
              <a:rPr lang="zh-CN" altLang="en-US" b="1" dirty="0">
                <a:solidFill>
                  <a:schemeClr val="accent1"/>
                </a:solidFill>
              </a:rPr>
              <a:t>线程调度器</a:t>
            </a:r>
          </a:p>
        </p:txBody>
      </p:sp>
      <p:sp>
        <p:nvSpPr>
          <p:cNvPr id="10" name="文本框 9">
            <a:extLst>
              <a:ext uri="{FF2B5EF4-FFF2-40B4-BE49-F238E27FC236}">
                <a16:creationId xmlns:a16="http://schemas.microsoft.com/office/drawing/2014/main" id="{172CB3E9-8952-4CFA-BE80-EDFAA63D91A3}"/>
              </a:ext>
            </a:extLst>
          </p:cNvPr>
          <p:cNvSpPr txBox="1"/>
          <p:nvPr/>
        </p:nvSpPr>
        <p:spPr>
          <a:xfrm>
            <a:off x="5297278" y="4233042"/>
            <a:ext cx="1380506" cy="369332"/>
          </a:xfrm>
          <a:prstGeom prst="rect">
            <a:avLst/>
          </a:prstGeom>
          <a:noFill/>
        </p:spPr>
        <p:txBody>
          <a:bodyPr wrap="none" rtlCol="0">
            <a:spAutoFit/>
          </a:bodyPr>
          <a:lstStyle/>
          <a:p>
            <a:r>
              <a:rPr lang="zh-CN" altLang="en-US" b="1" dirty="0">
                <a:solidFill>
                  <a:schemeClr val="accent1"/>
                </a:solidFill>
              </a:rPr>
              <a:t>频率调节器</a:t>
            </a:r>
          </a:p>
        </p:txBody>
      </p:sp>
      <p:pic>
        <p:nvPicPr>
          <p:cNvPr id="6" name="图片 5">
            <a:extLst>
              <a:ext uri="{FF2B5EF4-FFF2-40B4-BE49-F238E27FC236}">
                <a16:creationId xmlns:a16="http://schemas.microsoft.com/office/drawing/2014/main" id="{FB29A8B9-6EE0-4B1F-B071-BA06085FDEB1}"/>
              </a:ext>
            </a:extLst>
          </p:cNvPr>
          <p:cNvPicPr>
            <a:picLocks noChangeAspect="1"/>
          </p:cNvPicPr>
          <p:nvPr/>
        </p:nvPicPr>
        <p:blipFill>
          <a:blip r:embed="rId4"/>
          <a:stretch>
            <a:fillRect/>
          </a:stretch>
        </p:blipFill>
        <p:spPr>
          <a:xfrm>
            <a:off x="498801" y="5026982"/>
            <a:ext cx="3663088" cy="793669"/>
          </a:xfrm>
          <a:prstGeom prst="rect">
            <a:avLst/>
          </a:prstGeom>
        </p:spPr>
      </p:pic>
      <p:pic>
        <p:nvPicPr>
          <p:cNvPr id="12" name="图片 11">
            <a:extLst>
              <a:ext uri="{FF2B5EF4-FFF2-40B4-BE49-F238E27FC236}">
                <a16:creationId xmlns:a16="http://schemas.microsoft.com/office/drawing/2014/main" id="{149CC373-598B-4ED4-9678-21FFC90E38F0}"/>
              </a:ext>
            </a:extLst>
          </p:cNvPr>
          <p:cNvPicPr>
            <a:picLocks noChangeAspect="1"/>
          </p:cNvPicPr>
          <p:nvPr/>
        </p:nvPicPr>
        <p:blipFill>
          <a:blip r:embed="rId5"/>
          <a:stretch>
            <a:fillRect/>
          </a:stretch>
        </p:blipFill>
        <p:spPr>
          <a:xfrm>
            <a:off x="4538515" y="5079934"/>
            <a:ext cx="3705225" cy="781050"/>
          </a:xfrm>
          <a:prstGeom prst="rect">
            <a:avLst/>
          </a:prstGeom>
        </p:spPr>
      </p:pic>
      <p:sp>
        <p:nvSpPr>
          <p:cNvPr id="14" name="箭头: 右弧形 13">
            <a:extLst>
              <a:ext uri="{FF2B5EF4-FFF2-40B4-BE49-F238E27FC236}">
                <a16:creationId xmlns:a16="http://schemas.microsoft.com/office/drawing/2014/main" id="{82BF6218-CDB7-443D-8430-ADB19AFA1ABD}"/>
              </a:ext>
            </a:extLst>
          </p:cNvPr>
          <p:cNvSpPr/>
          <p:nvPr/>
        </p:nvSpPr>
        <p:spPr>
          <a:xfrm rot="16385146">
            <a:off x="3922981" y="4000866"/>
            <a:ext cx="499289" cy="170418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文本框 14">
            <a:extLst>
              <a:ext uri="{FF2B5EF4-FFF2-40B4-BE49-F238E27FC236}">
                <a16:creationId xmlns:a16="http://schemas.microsoft.com/office/drawing/2014/main" id="{467BEB2B-F0A7-45D8-8FF8-BFE0417D98A7}"/>
              </a:ext>
            </a:extLst>
          </p:cNvPr>
          <p:cNvSpPr txBox="1"/>
          <p:nvPr/>
        </p:nvSpPr>
        <p:spPr>
          <a:xfrm>
            <a:off x="2060154" y="5944373"/>
            <a:ext cx="1460656" cy="369332"/>
          </a:xfrm>
          <a:prstGeom prst="rect">
            <a:avLst/>
          </a:prstGeom>
          <a:noFill/>
        </p:spPr>
        <p:txBody>
          <a:bodyPr wrap="none" rtlCol="0">
            <a:spAutoFit/>
          </a:bodyPr>
          <a:lstStyle/>
          <a:p>
            <a:r>
              <a:rPr lang="en-US" altLang="zh-CN" dirty="0"/>
              <a:t>Big</a:t>
            </a:r>
            <a:r>
              <a:rPr lang="zh-CN" altLang="en-US" dirty="0"/>
              <a:t>核心集群</a:t>
            </a:r>
          </a:p>
        </p:txBody>
      </p:sp>
      <p:sp>
        <p:nvSpPr>
          <p:cNvPr id="16" name="文本框 15">
            <a:extLst>
              <a:ext uri="{FF2B5EF4-FFF2-40B4-BE49-F238E27FC236}">
                <a16:creationId xmlns:a16="http://schemas.microsoft.com/office/drawing/2014/main" id="{42FB7186-D47D-457B-A27C-5DF6A2A1879C}"/>
              </a:ext>
            </a:extLst>
          </p:cNvPr>
          <p:cNvSpPr txBox="1"/>
          <p:nvPr/>
        </p:nvSpPr>
        <p:spPr>
          <a:xfrm>
            <a:off x="5473546" y="5912107"/>
            <a:ext cx="1653017" cy="369332"/>
          </a:xfrm>
          <a:prstGeom prst="rect">
            <a:avLst/>
          </a:prstGeom>
          <a:noFill/>
        </p:spPr>
        <p:txBody>
          <a:bodyPr wrap="none" rtlCol="0">
            <a:spAutoFit/>
          </a:bodyPr>
          <a:lstStyle/>
          <a:p>
            <a:r>
              <a:rPr lang="en-US" altLang="zh-CN" dirty="0"/>
              <a:t>Little</a:t>
            </a:r>
            <a:r>
              <a:rPr lang="zh-CN" altLang="en-US" dirty="0"/>
              <a:t>核心集群</a:t>
            </a:r>
          </a:p>
        </p:txBody>
      </p:sp>
      <p:sp>
        <p:nvSpPr>
          <p:cNvPr id="17" name="矩形 16">
            <a:extLst>
              <a:ext uri="{FF2B5EF4-FFF2-40B4-BE49-F238E27FC236}">
                <a16:creationId xmlns:a16="http://schemas.microsoft.com/office/drawing/2014/main" id="{D31BB68F-7802-412A-9480-526EC9B74AE0}"/>
              </a:ext>
            </a:extLst>
          </p:cNvPr>
          <p:cNvSpPr/>
          <p:nvPr/>
        </p:nvSpPr>
        <p:spPr>
          <a:xfrm>
            <a:off x="1983036" y="2908453"/>
            <a:ext cx="3150824" cy="1185483"/>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15130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3FE6830-1908-4085-B1C2-6BE37338AC37}"/>
              </a:ext>
            </a:extLst>
          </p:cNvPr>
          <p:cNvSpPr>
            <a:spLocks noGrp="1"/>
          </p:cNvSpPr>
          <p:nvPr>
            <p:ph type="sldNum" sz="quarter" idx="4"/>
          </p:nvPr>
        </p:nvSpPr>
        <p:spPr/>
        <p:txBody>
          <a:bodyPr/>
          <a:lstStyle/>
          <a:p>
            <a:fld id="{32CC1993-4A58-5441-BC2A-C02768F05C35}" type="slidenum">
              <a:rPr kumimoji="1" lang="zh-CN" altLang="en-US" smtClean="0"/>
              <a:t>23</a:t>
            </a:fld>
            <a:endParaRPr kumimoji="1" lang="zh-CN" altLang="en-US" dirty="0"/>
          </a:p>
        </p:txBody>
      </p:sp>
      <p:sp>
        <p:nvSpPr>
          <p:cNvPr id="4" name="标题 3">
            <a:extLst>
              <a:ext uri="{FF2B5EF4-FFF2-40B4-BE49-F238E27FC236}">
                <a16:creationId xmlns:a16="http://schemas.microsoft.com/office/drawing/2014/main" id="{88767D06-DE8E-4611-A526-35A6140F25FE}"/>
              </a:ext>
            </a:extLst>
          </p:cNvPr>
          <p:cNvSpPr>
            <a:spLocks noGrp="1"/>
          </p:cNvSpPr>
          <p:nvPr>
            <p:ph type="title"/>
          </p:nvPr>
        </p:nvSpPr>
        <p:spPr/>
        <p:txBody>
          <a:bodyPr/>
          <a:lstStyle/>
          <a:p>
            <a:r>
              <a:rPr lang="zh-CN" altLang="en-US" b="1" dirty="0">
                <a:latin typeface="Calibri" panose="020F0502020204030204" pitchFamily="34" charset="0"/>
                <a:cs typeface="Calibri" panose="020F0502020204030204" pitchFamily="34" charset="0"/>
              </a:rPr>
              <a:t>方法设计</a:t>
            </a:r>
            <a:r>
              <a:rPr lang="en-US" altLang="zh-CN" b="1" dirty="0">
                <a:latin typeface="Calibri" panose="020F0502020204030204" pitchFamily="34" charset="0"/>
                <a:cs typeface="Calibri" panose="020F0502020204030204" pitchFamily="34" charset="0"/>
              </a:rPr>
              <a:t>——Design 3</a:t>
            </a:r>
            <a:endParaRPr lang="zh-CN" altLang="en-US" dirty="0"/>
          </a:p>
        </p:txBody>
      </p:sp>
      <p:sp>
        <p:nvSpPr>
          <p:cNvPr id="5" name="文本框 4">
            <a:extLst>
              <a:ext uri="{FF2B5EF4-FFF2-40B4-BE49-F238E27FC236}">
                <a16:creationId xmlns:a16="http://schemas.microsoft.com/office/drawing/2014/main" id="{597293FE-A95B-4F30-BCF5-9727A3782970}"/>
              </a:ext>
            </a:extLst>
          </p:cNvPr>
          <p:cNvSpPr txBox="1"/>
          <p:nvPr/>
        </p:nvSpPr>
        <p:spPr>
          <a:xfrm>
            <a:off x="355600" y="1064180"/>
            <a:ext cx="9603648" cy="646331"/>
          </a:xfrm>
          <a:prstGeom prst="rect">
            <a:avLst/>
          </a:prstGeom>
          <a:noFill/>
        </p:spPr>
        <p:txBody>
          <a:bodyPr wrap="square">
            <a:spAutoFit/>
          </a:bodyPr>
          <a:lstStyle/>
          <a:p>
            <a:r>
              <a:rPr lang="en-US" altLang="zh-CN" b="1" dirty="0">
                <a:solidFill>
                  <a:schemeClr val="accent1"/>
                </a:solidFill>
              </a:rPr>
              <a:t>Design 3.</a:t>
            </a:r>
            <a:r>
              <a:rPr lang="zh-CN" altLang="en-US" sz="1800" dirty="0">
                <a:solidFill>
                  <a:schemeClr val="accent1"/>
                </a:solidFill>
              </a:rPr>
              <a:t> </a:t>
            </a:r>
            <a:r>
              <a:rPr lang="zh-CN" altLang="en-US" sz="1800" b="1" i="0" dirty="0">
                <a:solidFill>
                  <a:schemeClr val="accent1"/>
                </a:solidFill>
                <a:effectLst/>
                <a:latin typeface="-apple-system"/>
              </a:rPr>
              <a:t>基于专家模糊控制的协调机制</a:t>
            </a:r>
            <a:endParaRPr lang="zh-CN" altLang="en-US" sz="1800" b="1" dirty="0">
              <a:solidFill>
                <a:schemeClr val="accent1"/>
              </a:solidFill>
            </a:endParaRPr>
          </a:p>
          <a:p>
            <a:r>
              <a:rPr lang="en-US" altLang="zh-CN" dirty="0"/>
              <a:t>-&gt; challenge 3:</a:t>
            </a:r>
            <a:r>
              <a:rPr lang="zh-CN" altLang="en-US" dirty="0"/>
              <a:t>线程调度器和频率调节器相互之间也有影响</a:t>
            </a:r>
          </a:p>
        </p:txBody>
      </p:sp>
      <p:pic>
        <p:nvPicPr>
          <p:cNvPr id="9" name="图片 8">
            <a:extLst>
              <a:ext uri="{FF2B5EF4-FFF2-40B4-BE49-F238E27FC236}">
                <a16:creationId xmlns:a16="http://schemas.microsoft.com/office/drawing/2014/main" id="{0D8A5BA3-2A2E-47BE-9B0C-2F38077866BC}"/>
              </a:ext>
            </a:extLst>
          </p:cNvPr>
          <p:cNvPicPr>
            <a:picLocks noChangeAspect="1"/>
          </p:cNvPicPr>
          <p:nvPr/>
        </p:nvPicPr>
        <p:blipFill rotWithShape="1">
          <a:blip r:embed="rId3"/>
          <a:srcRect r="5353"/>
          <a:stretch/>
        </p:blipFill>
        <p:spPr>
          <a:xfrm>
            <a:off x="355600" y="1969063"/>
            <a:ext cx="6163284" cy="2261657"/>
          </a:xfrm>
          <a:prstGeom prst="rect">
            <a:avLst/>
          </a:prstGeom>
        </p:spPr>
      </p:pic>
      <p:sp>
        <p:nvSpPr>
          <p:cNvPr id="8" name="文本框 7">
            <a:extLst>
              <a:ext uri="{FF2B5EF4-FFF2-40B4-BE49-F238E27FC236}">
                <a16:creationId xmlns:a16="http://schemas.microsoft.com/office/drawing/2014/main" id="{4A4666E8-AD9A-4D98-A782-FF537D278E22}"/>
              </a:ext>
            </a:extLst>
          </p:cNvPr>
          <p:cNvSpPr txBox="1"/>
          <p:nvPr/>
        </p:nvSpPr>
        <p:spPr>
          <a:xfrm>
            <a:off x="721326" y="4233042"/>
            <a:ext cx="1338828" cy="369332"/>
          </a:xfrm>
          <a:prstGeom prst="rect">
            <a:avLst/>
          </a:prstGeom>
          <a:noFill/>
        </p:spPr>
        <p:txBody>
          <a:bodyPr wrap="none" rtlCol="0">
            <a:spAutoFit/>
          </a:bodyPr>
          <a:lstStyle/>
          <a:p>
            <a:r>
              <a:rPr lang="zh-CN" altLang="en-US" b="1" dirty="0">
                <a:solidFill>
                  <a:schemeClr val="accent1"/>
                </a:solidFill>
              </a:rPr>
              <a:t>线程调度器</a:t>
            </a:r>
          </a:p>
        </p:txBody>
      </p:sp>
      <p:sp>
        <p:nvSpPr>
          <p:cNvPr id="10" name="文本框 9">
            <a:extLst>
              <a:ext uri="{FF2B5EF4-FFF2-40B4-BE49-F238E27FC236}">
                <a16:creationId xmlns:a16="http://schemas.microsoft.com/office/drawing/2014/main" id="{172CB3E9-8952-4CFA-BE80-EDFAA63D91A3}"/>
              </a:ext>
            </a:extLst>
          </p:cNvPr>
          <p:cNvSpPr txBox="1"/>
          <p:nvPr/>
        </p:nvSpPr>
        <p:spPr>
          <a:xfrm>
            <a:off x="5297278" y="4233042"/>
            <a:ext cx="1380506" cy="369332"/>
          </a:xfrm>
          <a:prstGeom prst="rect">
            <a:avLst/>
          </a:prstGeom>
          <a:noFill/>
        </p:spPr>
        <p:txBody>
          <a:bodyPr wrap="none" rtlCol="0">
            <a:spAutoFit/>
          </a:bodyPr>
          <a:lstStyle/>
          <a:p>
            <a:r>
              <a:rPr lang="zh-CN" altLang="en-US" b="1" dirty="0">
                <a:solidFill>
                  <a:schemeClr val="accent1"/>
                </a:solidFill>
              </a:rPr>
              <a:t>频率调节器</a:t>
            </a:r>
          </a:p>
        </p:txBody>
      </p:sp>
      <p:pic>
        <p:nvPicPr>
          <p:cNvPr id="6" name="图片 5">
            <a:extLst>
              <a:ext uri="{FF2B5EF4-FFF2-40B4-BE49-F238E27FC236}">
                <a16:creationId xmlns:a16="http://schemas.microsoft.com/office/drawing/2014/main" id="{FB29A8B9-6EE0-4B1F-B071-BA06085FDEB1}"/>
              </a:ext>
            </a:extLst>
          </p:cNvPr>
          <p:cNvPicPr>
            <a:picLocks noChangeAspect="1"/>
          </p:cNvPicPr>
          <p:nvPr/>
        </p:nvPicPr>
        <p:blipFill>
          <a:blip r:embed="rId4"/>
          <a:stretch>
            <a:fillRect/>
          </a:stretch>
        </p:blipFill>
        <p:spPr>
          <a:xfrm>
            <a:off x="498801" y="5026982"/>
            <a:ext cx="3663088" cy="793669"/>
          </a:xfrm>
          <a:prstGeom prst="rect">
            <a:avLst/>
          </a:prstGeom>
        </p:spPr>
      </p:pic>
      <p:pic>
        <p:nvPicPr>
          <p:cNvPr id="12" name="图片 11">
            <a:extLst>
              <a:ext uri="{FF2B5EF4-FFF2-40B4-BE49-F238E27FC236}">
                <a16:creationId xmlns:a16="http://schemas.microsoft.com/office/drawing/2014/main" id="{149CC373-598B-4ED4-9678-21FFC90E38F0}"/>
              </a:ext>
            </a:extLst>
          </p:cNvPr>
          <p:cNvPicPr>
            <a:picLocks noChangeAspect="1"/>
          </p:cNvPicPr>
          <p:nvPr/>
        </p:nvPicPr>
        <p:blipFill>
          <a:blip r:embed="rId5"/>
          <a:stretch>
            <a:fillRect/>
          </a:stretch>
        </p:blipFill>
        <p:spPr>
          <a:xfrm>
            <a:off x="4538515" y="5079934"/>
            <a:ext cx="3705225" cy="781050"/>
          </a:xfrm>
          <a:prstGeom prst="rect">
            <a:avLst/>
          </a:prstGeom>
        </p:spPr>
      </p:pic>
      <p:sp>
        <p:nvSpPr>
          <p:cNvPr id="14" name="箭头: 右弧形 13">
            <a:extLst>
              <a:ext uri="{FF2B5EF4-FFF2-40B4-BE49-F238E27FC236}">
                <a16:creationId xmlns:a16="http://schemas.microsoft.com/office/drawing/2014/main" id="{82BF6218-CDB7-443D-8430-ADB19AFA1ABD}"/>
              </a:ext>
            </a:extLst>
          </p:cNvPr>
          <p:cNvSpPr/>
          <p:nvPr/>
        </p:nvSpPr>
        <p:spPr>
          <a:xfrm rot="16385146">
            <a:off x="3922981" y="4000866"/>
            <a:ext cx="499289" cy="170418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文本框 14">
            <a:extLst>
              <a:ext uri="{FF2B5EF4-FFF2-40B4-BE49-F238E27FC236}">
                <a16:creationId xmlns:a16="http://schemas.microsoft.com/office/drawing/2014/main" id="{467BEB2B-F0A7-45D8-8FF8-BFE0417D98A7}"/>
              </a:ext>
            </a:extLst>
          </p:cNvPr>
          <p:cNvSpPr txBox="1"/>
          <p:nvPr/>
        </p:nvSpPr>
        <p:spPr>
          <a:xfrm>
            <a:off x="2060154" y="5944373"/>
            <a:ext cx="1460656" cy="369332"/>
          </a:xfrm>
          <a:prstGeom prst="rect">
            <a:avLst/>
          </a:prstGeom>
          <a:noFill/>
        </p:spPr>
        <p:txBody>
          <a:bodyPr wrap="none" rtlCol="0">
            <a:spAutoFit/>
          </a:bodyPr>
          <a:lstStyle/>
          <a:p>
            <a:r>
              <a:rPr lang="en-US" altLang="zh-CN" dirty="0"/>
              <a:t>Big</a:t>
            </a:r>
            <a:r>
              <a:rPr lang="zh-CN" altLang="en-US" dirty="0"/>
              <a:t>核心集群</a:t>
            </a:r>
          </a:p>
        </p:txBody>
      </p:sp>
      <p:sp>
        <p:nvSpPr>
          <p:cNvPr id="16" name="文本框 15">
            <a:extLst>
              <a:ext uri="{FF2B5EF4-FFF2-40B4-BE49-F238E27FC236}">
                <a16:creationId xmlns:a16="http://schemas.microsoft.com/office/drawing/2014/main" id="{42FB7186-D47D-457B-A27C-5DF6A2A1879C}"/>
              </a:ext>
            </a:extLst>
          </p:cNvPr>
          <p:cNvSpPr txBox="1"/>
          <p:nvPr/>
        </p:nvSpPr>
        <p:spPr>
          <a:xfrm>
            <a:off x="5473546" y="5912107"/>
            <a:ext cx="1653017" cy="369332"/>
          </a:xfrm>
          <a:prstGeom prst="rect">
            <a:avLst/>
          </a:prstGeom>
          <a:noFill/>
        </p:spPr>
        <p:txBody>
          <a:bodyPr wrap="none" rtlCol="0">
            <a:spAutoFit/>
          </a:bodyPr>
          <a:lstStyle/>
          <a:p>
            <a:r>
              <a:rPr lang="en-US" altLang="zh-CN" dirty="0"/>
              <a:t>Little</a:t>
            </a:r>
            <a:r>
              <a:rPr lang="zh-CN" altLang="en-US" dirty="0"/>
              <a:t>核心集群</a:t>
            </a:r>
          </a:p>
        </p:txBody>
      </p:sp>
      <p:sp>
        <p:nvSpPr>
          <p:cNvPr id="3" name="文本框 2">
            <a:extLst>
              <a:ext uri="{FF2B5EF4-FFF2-40B4-BE49-F238E27FC236}">
                <a16:creationId xmlns:a16="http://schemas.microsoft.com/office/drawing/2014/main" id="{9221D915-DEDB-4DA2-AE85-4451A252A60D}"/>
              </a:ext>
            </a:extLst>
          </p:cNvPr>
          <p:cNvSpPr txBox="1"/>
          <p:nvPr/>
        </p:nvSpPr>
        <p:spPr>
          <a:xfrm>
            <a:off x="8427904" y="5239150"/>
            <a:ext cx="646331" cy="369332"/>
          </a:xfrm>
          <a:prstGeom prst="rect">
            <a:avLst/>
          </a:prstGeom>
          <a:noFill/>
        </p:spPr>
        <p:txBody>
          <a:bodyPr wrap="none" rtlCol="0">
            <a:spAutoFit/>
          </a:bodyPr>
          <a:lstStyle/>
          <a:p>
            <a:r>
              <a:rPr lang="zh-CN" altLang="en-US" b="1" dirty="0">
                <a:solidFill>
                  <a:schemeClr val="accent1"/>
                </a:solidFill>
              </a:rPr>
              <a:t>负载</a:t>
            </a:r>
          </a:p>
        </p:txBody>
      </p:sp>
      <p:sp>
        <p:nvSpPr>
          <p:cNvPr id="7" name="箭头: 上 6">
            <a:extLst>
              <a:ext uri="{FF2B5EF4-FFF2-40B4-BE49-F238E27FC236}">
                <a16:creationId xmlns:a16="http://schemas.microsoft.com/office/drawing/2014/main" id="{CA76AED5-00A4-4B04-84A9-E227BB3F29E2}"/>
              </a:ext>
            </a:extLst>
          </p:cNvPr>
          <p:cNvSpPr/>
          <p:nvPr/>
        </p:nvSpPr>
        <p:spPr>
          <a:xfrm>
            <a:off x="8965953" y="5079934"/>
            <a:ext cx="216563" cy="64633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77EE9169-C6E0-4878-8B37-F87187C8839B}"/>
              </a:ext>
            </a:extLst>
          </p:cNvPr>
          <p:cNvSpPr txBox="1"/>
          <p:nvPr/>
        </p:nvSpPr>
        <p:spPr>
          <a:xfrm>
            <a:off x="5234401" y="4568180"/>
            <a:ext cx="3193503" cy="369332"/>
          </a:xfrm>
          <a:prstGeom prst="rect">
            <a:avLst/>
          </a:prstGeom>
          <a:noFill/>
        </p:spPr>
        <p:txBody>
          <a:bodyPr wrap="none" rtlCol="0">
            <a:spAutoFit/>
          </a:bodyPr>
          <a:lstStyle/>
          <a:p>
            <a:r>
              <a:rPr lang="en-US" altLang="zh-CN" b="1" dirty="0">
                <a:solidFill>
                  <a:schemeClr val="accent1"/>
                </a:solidFill>
              </a:rPr>
              <a:t>PPO</a:t>
            </a:r>
            <a:r>
              <a:rPr lang="zh-CN" altLang="en-US" b="1" dirty="0">
                <a:solidFill>
                  <a:schemeClr val="accent1"/>
                </a:solidFill>
              </a:rPr>
              <a:t>强化学习方法来调节频率</a:t>
            </a:r>
          </a:p>
        </p:txBody>
      </p:sp>
      <p:sp>
        <p:nvSpPr>
          <p:cNvPr id="18" name="文本框 17">
            <a:extLst>
              <a:ext uri="{FF2B5EF4-FFF2-40B4-BE49-F238E27FC236}">
                <a16:creationId xmlns:a16="http://schemas.microsoft.com/office/drawing/2014/main" id="{13B590AF-F93E-4270-8CB2-0745783AE5DA}"/>
              </a:ext>
            </a:extLst>
          </p:cNvPr>
          <p:cNvSpPr txBox="1"/>
          <p:nvPr/>
        </p:nvSpPr>
        <p:spPr>
          <a:xfrm>
            <a:off x="122841" y="4533928"/>
            <a:ext cx="3185487" cy="369332"/>
          </a:xfrm>
          <a:prstGeom prst="rect">
            <a:avLst/>
          </a:prstGeom>
          <a:noFill/>
        </p:spPr>
        <p:txBody>
          <a:bodyPr wrap="none" rtlCol="0">
            <a:spAutoFit/>
          </a:bodyPr>
          <a:lstStyle/>
          <a:p>
            <a:r>
              <a:rPr lang="zh-CN" altLang="en-US" b="1" dirty="0">
                <a:solidFill>
                  <a:schemeClr val="accent1"/>
                </a:solidFill>
              </a:rPr>
              <a:t>基于有限状态机进行线程调度</a:t>
            </a:r>
            <a:endParaRPr lang="zh-CN" altLang="en-US" dirty="0"/>
          </a:p>
        </p:txBody>
      </p:sp>
      <p:sp>
        <p:nvSpPr>
          <p:cNvPr id="20" name="矩形 19">
            <a:extLst>
              <a:ext uri="{FF2B5EF4-FFF2-40B4-BE49-F238E27FC236}">
                <a16:creationId xmlns:a16="http://schemas.microsoft.com/office/drawing/2014/main" id="{56806062-7E05-47B1-8285-F347A8FFD662}"/>
              </a:ext>
            </a:extLst>
          </p:cNvPr>
          <p:cNvSpPr/>
          <p:nvPr/>
        </p:nvSpPr>
        <p:spPr>
          <a:xfrm>
            <a:off x="1983036" y="2908453"/>
            <a:ext cx="3150824" cy="1185483"/>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38472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3FE6830-1908-4085-B1C2-6BE37338AC37}"/>
              </a:ext>
            </a:extLst>
          </p:cNvPr>
          <p:cNvSpPr>
            <a:spLocks noGrp="1"/>
          </p:cNvSpPr>
          <p:nvPr>
            <p:ph type="sldNum" sz="quarter" idx="4"/>
          </p:nvPr>
        </p:nvSpPr>
        <p:spPr/>
        <p:txBody>
          <a:bodyPr/>
          <a:lstStyle/>
          <a:p>
            <a:fld id="{32CC1993-4A58-5441-BC2A-C02768F05C35}" type="slidenum">
              <a:rPr kumimoji="1" lang="zh-CN" altLang="en-US" smtClean="0"/>
              <a:t>24</a:t>
            </a:fld>
            <a:endParaRPr kumimoji="1" lang="zh-CN" altLang="en-US" dirty="0"/>
          </a:p>
        </p:txBody>
      </p:sp>
      <p:sp>
        <p:nvSpPr>
          <p:cNvPr id="4" name="标题 3">
            <a:extLst>
              <a:ext uri="{FF2B5EF4-FFF2-40B4-BE49-F238E27FC236}">
                <a16:creationId xmlns:a16="http://schemas.microsoft.com/office/drawing/2014/main" id="{88767D06-DE8E-4611-A526-35A6140F25FE}"/>
              </a:ext>
            </a:extLst>
          </p:cNvPr>
          <p:cNvSpPr>
            <a:spLocks noGrp="1"/>
          </p:cNvSpPr>
          <p:nvPr>
            <p:ph type="title"/>
          </p:nvPr>
        </p:nvSpPr>
        <p:spPr/>
        <p:txBody>
          <a:bodyPr/>
          <a:lstStyle/>
          <a:p>
            <a:r>
              <a:rPr lang="zh-CN" altLang="en-US" b="1" dirty="0">
                <a:latin typeface="Calibri" panose="020F0502020204030204" pitchFamily="34" charset="0"/>
                <a:cs typeface="Calibri" panose="020F0502020204030204" pitchFamily="34" charset="0"/>
              </a:rPr>
              <a:t>方法设计</a:t>
            </a:r>
            <a:r>
              <a:rPr lang="en-US" altLang="zh-CN" b="1" dirty="0">
                <a:latin typeface="Calibri" panose="020F0502020204030204" pitchFamily="34" charset="0"/>
                <a:cs typeface="Calibri" panose="020F0502020204030204" pitchFamily="34" charset="0"/>
              </a:rPr>
              <a:t>——Design 3</a:t>
            </a:r>
            <a:endParaRPr lang="zh-CN" altLang="en-US" dirty="0"/>
          </a:p>
        </p:txBody>
      </p:sp>
      <p:sp>
        <p:nvSpPr>
          <p:cNvPr id="5" name="文本框 4">
            <a:extLst>
              <a:ext uri="{FF2B5EF4-FFF2-40B4-BE49-F238E27FC236}">
                <a16:creationId xmlns:a16="http://schemas.microsoft.com/office/drawing/2014/main" id="{597293FE-A95B-4F30-BCF5-9727A3782970}"/>
              </a:ext>
            </a:extLst>
          </p:cNvPr>
          <p:cNvSpPr txBox="1"/>
          <p:nvPr/>
        </p:nvSpPr>
        <p:spPr>
          <a:xfrm>
            <a:off x="355600" y="1064180"/>
            <a:ext cx="9603648" cy="646331"/>
          </a:xfrm>
          <a:prstGeom prst="rect">
            <a:avLst/>
          </a:prstGeom>
          <a:noFill/>
        </p:spPr>
        <p:txBody>
          <a:bodyPr wrap="square">
            <a:spAutoFit/>
          </a:bodyPr>
          <a:lstStyle/>
          <a:p>
            <a:r>
              <a:rPr lang="en-US" altLang="zh-CN" b="1" dirty="0">
                <a:solidFill>
                  <a:schemeClr val="accent1"/>
                </a:solidFill>
              </a:rPr>
              <a:t>Design 3.</a:t>
            </a:r>
            <a:r>
              <a:rPr lang="zh-CN" altLang="en-US" sz="1800" dirty="0">
                <a:solidFill>
                  <a:schemeClr val="accent1"/>
                </a:solidFill>
              </a:rPr>
              <a:t> </a:t>
            </a:r>
            <a:r>
              <a:rPr lang="zh-CN" altLang="en-US" sz="1800" b="1" i="0" dirty="0">
                <a:solidFill>
                  <a:schemeClr val="accent1"/>
                </a:solidFill>
                <a:effectLst/>
                <a:latin typeface="-apple-system"/>
              </a:rPr>
              <a:t>基于专家模糊控制的协调机制</a:t>
            </a:r>
            <a:endParaRPr lang="zh-CN" altLang="en-US" sz="1800" b="1" dirty="0">
              <a:solidFill>
                <a:schemeClr val="accent1"/>
              </a:solidFill>
            </a:endParaRPr>
          </a:p>
          <a:p>
            <a:r>
              <a:rPr lang="en-US" altLang="zh-CN" dirty="0"/>
              <a:t>-&gt; challenge 3:</a:t>
            </a:r>
            <a:r>
              <a:rPr lang="zh-CN" altLang="en-US" dirty="0"/>
              <a:t>线程调度器和频率调节器相互之间也有影响</a:t>
            </a:r>
          </a:p>
        </p:txBody>
      </p:sp>
      <p:pic>
        <p:nvPicPr>
          <p:cNvPr id="9" name="图片 8">
            <a:extLst>
              <a:ext uri="{FF2B5EF4-FFF2-40B4-BE49-F238E27FC236}">
                <a16:creationId xmlns:a16="http://schemas.microsoft.com/office/drawing/2014/main" id="{0D8A5BA3-2A2E-47BE-9B0C-2F38077866BC}"/>
              </a:ext>
            </a:extLst>
          </p:cNvPr>
          <p:cNvPicPr>
            <a:picLocks noChangeAspect="1"/>
          </p:cNvPicPr>
          <p:nvPr/>
        </p:nvPicPr>
        <p:blipFill rotWithShape="1">
          <a:blip r:embed="rId3"/>
          <a:srcRect r="5353"/>
          <a:stretch/>
        </p:blipFill>
        <p:spPr>
          <a:xfrm>
            <a:off x="355600" y="1969063"/>
            <a:ext cx="6163284" cy="2261657"/>
          </a:xfrm>
          <a:prstGeom prst="rect">
            <a:avLst/>
          </a:prstGeom>
        </p:spPr>
      </p:pic>
      <p:sp>
        <p:nvSpPr>
          <p:cNvPr id="8" name="文本框 7">
            <a:extLst>
              <a:ext uri="{FF2B5EF4-FFF2-40B4-BE49-F238E27FC236}">
                <a16:creationId xmlns:a16="http://schemas.microsoft.com/office/drawing/2014/main" id="{4A4666E8-AD9A-4D98-A782-FF537D278E22}"/>
              </a:ext>
            </a:extLst>
          </p:cNvPr>
          <p:cNvSpPr txBox="1"/>
          <p:nvPr/>
        </p:nvSpPr>
        <p:spPr>
          <a:xfrm>
            <a:off x="721326" y="4233042"/>
            <a:ext cx="1338828" cy="369332"/>
          </a:xfrm>
          <a:prstGeom prst="rect">
            <a:avLst/>
          </a:prstGeom>
          <a:noFill/>
        </p:spPr>
        <p:txBody>
          <a:bodyPr wrap="none" rtlCol="0">
            <a:spAutoFit/>
          </a:bodyPr>
          <a:lstStyle/>
          <a:p>
            <a:r>
              <a:rPr lang="zh-CN" altLang="en-US" b="1" dirty="0">
                <a:solidFill>
                  <a:schemeClr val="accent1"/>
                </a:solidFill>
              </a:rPr>
              <a:t>线程调度器</a:t>
            </a:r>
          </a:p>
        </p:txBody>
      </p:sp>
      <p:sp>
        <p:nvSpPr>
          <p:cNvPr id="10" name="文本框 9">
            <a:extLst>
              <a:ext uri="{FF2B5EF4-FFF2-40B4-BE49-F238E27FC236}">
                <a16:creationId xmlns:a16="http://schemas.microsoft.com/office/drawing/2014/main" id="{172CB3E9-8952-4CFA-BE80-EDFAA63D91A3}"/>
              </a:ext>
            </a:extLst>
          </p:cNvPr>
          <p:cNvSpPr txBox="1"/>
          <p:nvPr/>
        </p:nvSpPr>
        <p:spPr>
          <a:xfrm>
            <a:off x="5297278" y="4233042"/>
            <a:ext cx="1380506" cy="369332"/>
          </a:xfrm>
          <a:prstGeom prst="rect">
            <a:avLst/>
          </a:prstGeom>
          <a:noFill/>
        </p:spPr>
        <p:txBody>
          <a:bodyPr wrap="none" rtlCol="0">
            <a:spAutoFit/>
          </a:bodyPr>
          <a:lstStyle/>
          <a:p>
            <a:r>
              <a:rPr lang="zh-CN" altLang="en-US" b="1" dirty="0">
                <a:solidFill>
                  <a:schemeClr val="accent1"/>
                </a:solidFill>
              </a:rPr>
              <a:t>频率调节器</a:t>
            </a:r>
          </a:p>
        </p:txBody>
      </p:sp>
      <p:pic>
        <p:nvPicPr>
          <p:cNvPr id="6" name="图片 5">
            <a:extLst>
              <a:ext uri="{FF2B5EF4-FFF2-40B4-BE49-F238E27FC236}">
                <a16:creationId xmlns:a16="http://schemas.microsoft.com/office/drawing/2014/main" id="{FB29A8B9-6EE0-4B1F-B071-BA06085FDEB1}"/>
              </a:ext>
            </a:extLst>
          </p:cNvPr>
          <p:cNvPicPr>
            <a:picLocks noChangeAspect="1"/>
          </p:cNvPicPr>
          <p:nvPr/>
        </p:nvPicPr>
        <p:blipFill>
          <a:blip r:embed="rId4"/>
          <a:stretch>
            <a:fillRect/>
          </a:stretch>
        </p:blipFill>
        <p:spPr>
          <a:xfrm>
            <a:off x="498801" y="5026982"/>
            <a:ext cx="3663088" cy="793669"/>
          </a:xfrm>
          <a:prstGeom prst="rect">
            <a:avLst/>
          </a:prstGeom>
        </p:spPr>
      </p:pic>
      <p:pic>
        <p:nvPicPr>
          <p:cNvPr id="12" name="图片 11">
            <a:extLst>
              <a:ext uri="{FF2B5EF4-FFF2-40B4-BE49-F238E27FC236}">
                <a16:creationId xmlns:a16="http://schemas.microsoft.com/office/drawing/2014/main" id="{149CC373-598B-4ED4-9678-21FFC90E38F0}"/>
              </a:ext>
            </a:extLst>
          </p:cNvPr>
          <p:cNvPicPr>
            <a:picLocks noChangeAspect="1"/>
          </p:cNvPicPr>
          <p:nvPr/>
        </p:nvPicPr>
        <p:blipFill>
          <a:blip r:embed="rId5"/>
          <a:stretch>
            <a:fillRect/>
          </a:stretch>
        </p:blipFill>
        <p:spPr>
          <a:xfrm>
            <a:off x="4538515" y="5079934"/>
            <a:ext cx="3705225" cy="781050"/>
          </a:xfrm>
          <a:prstGeom prst="rect">
            <a:avLst/>
          </a:prstGeom>
        </p:spPr>
      </p:pic>
      <p:sp>
        <p:nvSpPr>
          <p:cNvPr id="14" name="箭头: 右弧形 13">
            <a:extLst>
              <a:ext uri="{FF2B5EF4-FFF2-40B4-BE49-F238E27FC236}">
                <a16:creationId xmlns:a16="http://schemas.microsoft.com/office/drawing/2014/main" id="{82BF6218-CDB7-443D-8430-ADB19AFA1ABD}"/>
              </a:ext>
            </a:extLst>
          </p:cNvPr>
          <p:cNvSpPr/>
          <p:nvPr/>
        </p:nvSpPr>
        <p:spPr>
          <a:xfrm rot="16385146">
            <a:off x="3922981" y="4000866"/>
            <a:ext cx="499289" cy="170418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文本框 14">
            <a:extLst>
              <a:ext uri="{FF2B5EF4-FFF2-40B4-BE49-F238E27FC236}">
                <a16:creationId xmlns:a16="http://schemas.microsoft.com/office/drawing/2014/main" id="{467BEB2B-F0A7-45D8-8FF8-BFE0417D98A7}"/>
              </a:ext>
            </a:extLst>
          </p:cNvPr>
          <p:cNvSpPr txBox="1"/>
          <p:nvPr/>
        </p:nvSpPr>
        <p:spPr>
          <a:xfrm>
            <a:off x="2060154" y="5944373"/>
            <a:ext cx="1460656" cy="369332"/>
          </a:xfrm>
          <a:prstGeom prst="rect">
            <a:avLst/>
          </a:prstGeom>
          <a:noFill/>
        </p:spPr>
        <p:txBody>
          <a:bodyPr wrap="none" rtlCol="0">
            <a:spAutoFit/>
          </a:bodyPr>
          <a:lstStyle/>
          <a:p>
            <a:r>
              <a:rPr lang="en-US" altLang="zh-CN" dirty="0"/>
              <a:t>Big</a:t>
            </a:r>
            <a:r>
              <a:rPr lang="zh-CN" altLang="en-US" dirty="0"/>
              <a:t>核心集群</a:t>
            </a:r>
          </a:p>
        </p:txBody>
      </p:sp>
      <p:sp>
        <p:nvSpPr>
          <p:cNvPr id="16" name="文本框 15">
            <a:extLst>
              <a:ext uri="{FF2B5EF4-FFF2-40B4-BE49-F238E27FC236}">
                <a16:creationId xmlns:a16="http://schemas.microsoft.com/office/drawing/2014/main" id="{42FB7186-D47D-457B-A27C-5DF6A2A1879C}"/>
              </a:ext>
            </a:extLst>
          </p:cNvPr>
          <p:cNvSpPr txBox="1"/>
          <p:nvPr/>
        </p:nvSpPr>
        <p:spPr>
          <a:xfrm>
            <a:off x="5473546" y="5912107"/>
            <a:ext cx="1653017" cy="369332"/>
          </a:xfrm>
          <a:prstGeom prst="rect">
            <a:avLst/>
          </a:prstGeom>
          <a:noFill/>
        </p:spPr>
        <p:txBody>
          <a:bodyPr wrap="none" rtlCol="0">
            <a:spAutoFit/>
          </a:bodyPr>
          <a:lstStyle/>
          <a:p>
            <a:r>
              <a:rPr lang="en-US" altLang="zh-CN" dirty="0"/>
              <a:t>Little</a:t>
            </a:r>
            <a:r>
              <a:rPr lang="zh-CN" altLang="en-US" dirty="0"/>
              <a:t>核心集群</a:t>
            </a:r>
          </a:p>
        </p:txBody>
      </p:sp>
      <p:sp>
        <p:nvSpPr>
          <p:cNvPr id="3" name="文本框 2">
            <a:extLst>
              <a:ext uri="{FF2B5EF4-FFF2-40B4-BE49-F238E27FC236}">
                <a16:creationId xmlns:a16="http://schemas.microsoft.com/office/drawing/2014/main" id="{9221D915-DEDB-4DA2-AE85-4451A252A60D}"/>
              </a:ext>
            </a:extLst>
          </p:cNvPr>
          <p:cNvSpPr txBox="1"/>
          <p:nvPr/>
        </p:nvSpPr>
        <p:spPr>
          <a:xfrm>
            <a:off x="8427904" y="5239150"/>
            <a:ext cx="646331" cy="369332"/>
          </a:xfrm>
          <a:prstGeom prst="rect">
            <a:avLst/>
          </a:prstGeom>
          <a:noFill/>
        </p:spPr>
        <p:txBody>
          <a:bodyPr wrap="none" rtlCol="0">
            <a:spAutoFit/>
          </a:bodyPr>
          <a:lstStyle/>
          <a:p>
            <a:r>
              <a:rPr lang="zh-CN" altLang="en-US" b="1" dirty="0">
                <a:solidFill>
                  <a:schemeClr val="accent1"/>
                </a:solidFill>
              </a:rPr>
              <a:t>负载</a:t>
            </a:r>
          </a:p>
        </p:txBody>
      </p:sp>
      <p:sp>
        <p:nvSpPr>
          <p:cNvPr id="7" name="箭头: 上 6">
            <a:extLst>
              <a:ext uri="{FF2B5EF4-FFF2-40B4-BE49-F238E27FC236}">
                <a16:creationId xmlns:a16="http://schemas.microsoft.com/office/drawing/2014/main" id="{CA76AED5-00A4-4B04-84A9-E227BB3F29E2}"/>
              </a:ext>
            </a:extLst>
          </p:cNvPr>
          <p:cNvSpPr/>
          <p:nvPr/>
        </p:nvSpPr>
        <p:spPr>
          <a:xfrm>
            <a:off x="8965953" y="5079934"/>
            <a:ext cx="216563" cy="64633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77EE9169-C6E0-4878-8B37-F87187C8839B}"/>
              </a:ext>
            </a:extLst>
          </p:cNvPr>
          <p:cNvSpPr txBox="1"/>
          <p:nvPr/>
        </p:nvSpPr>
        <p:spPr>
          <a:xfrm>
            <a:off x="5234401" y="4568180"/>
            <a:ext cx="3193503" cy="369332"/>
          </a:xfrm>
          <a:prstGeom prst="rect">
            <a:avLst/>
          </a:prstGeom>
          <a:noFill/>
        </p:spPr>
        <p:txBody>
          <a:bodyPr wrap="none" rtlCol="0">
            <a:spAutoFit/>
          </a:bodyPr>
          <a:lstStyle/>
          <a:p>
            <a:r>
              <a:rPr lang="en-US" altLang="zh-CN" b="1" dirty="0">
                <a:solidFill>
                  <a:schemeClr val="accent1"/>
                </a:solidFill>
              </a:rPr>
              <a:t>PPO</a:t>
            </a:r>
            <a:r>
              <a:rPr lang="zh-CN" altLang="en-US" b="1" dirty="0">
                <a:solidFill>
                  <a:schemeClr val="accent1"/>
                </a:solidFill>
              </a:rPr>
              <a:t>强化学习方法来调节频率</a:t>
            </a:r>
          </a:p>
        </p:txBody>
      </p:sp>
      <p:sp>
        <p:nvSpPr>
          <p:cNvPr id="18" name="文本框 17">
            <a:extLst>
              <a:ext uri="{FF2B5EF4-FFF2-40B4-BE49-F238E27FC236}">
                <a16:creationId xmlns:a16="http://schemas.microsoft.com/office/drawing/2014/main" id="{13B590AF-F93E-4270-8CB2-0745783AE5DA}"/>
              </a:ext>
            </a:extLst>
          </p:cNvPr>
          <p:cNvSpPr txBox="1"/>
          <p:nvPr/>
        </p:nvSpPr>
        <p:spPr>
          <a:xfrm>
            <a:off x="122841" y="4533928"/>
            <a:ext cx="3185487" cy="369332"/>
          </a:xfrm>
          <a:prstGeom prst="rect">
            <a:avLst/>
          </a:prstGeom>
          <a:noFill/>
        </p:spPr>
        <p:txBody>
          <a:bodyPr wrap="none" rtlCol="0">
            <a:spAutoFit/>
          </a:bodyPr>
          <a:lstStyle/>
          <a:p>
            <a:r>
              <a:rPr lang="zh-CN" altLang="en-US" b="1" dirty="0">
                <a:solidFill>
                  <a:schemeClr val="accent1"/>
                </a:solidFill>
              </a:rPr>
              <a:t>基于有限状态机进行线程调度</a:t>
            </a:r>
            <a:endParaRPr lang="zh-CN" altLang="en-US" dirty="0"/>
          </a:p>
        </p:txBody>
      </p:sp>
      <p:sp>
        <p:nvSpPr>
          <p:cNvPr id="13" name="箭头: 下弧形 12">
            <a:extLst>
              <a:ext uri="{FF2B5EF4-FFF2-40B4-BE49-F238E27FC236}">
                <a16:creationId xmlns:a16="http://schemas.microsoft.com/office/drawing/2014/main" id="{99500D68-2021-47F7-BBC9-1551E166DD19}"/>
              </a:ext>
            </a:extLst>
          </p:cNvPr>
          <p:cNvSpPr/>
          <p:nvPr/>
        </p:nvSpPr>
        <p:spPr>
          <a:xfrm rot="16981179">
            <a:off x="6716424" y="3372882"/>
            <a:ext cx="1216152" cy="7315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文本框 18">
            <a:extLst>
              <a:ext uri="{FF2B5EF4-FFF2-40B4-BE49-F238E27FC236}">
                <a16:creationId xmlns:a16="http://schemas.microsoft.com/office/drawing/2014/main" id="{FD7CEAAB-13BE-487C-8B47-2FD1B9EA1A6A}"/>
              </a:ext>
            </a:extLst>
          </p:cNvPr>
          <p:cNvSpPr txBox="1"/>
          <p:nvPr/>
        </p:nvSpPr>
        <p:spPr>
          <a:xfrm>
            <a:off x="7932145" y="3724605"/>
            <a:ext cx="1875776" cy="369332"/>
          </a:xfrm>
          <a:prstGeom prst="rect">
            <a:avLst/>
          </a:prstGeom>
          <a:noFill/>
        </p:spPr>
        <p:txBody>
          <a:bodyPr wrap="square" rtlCol="0">
            <a:spAutoFit/>
          </a:bodyPr>
          <a:lstStyle/>
          <a:p>
            <a:r>
              <a:rPr lang="en-US" altLang="zh-CN" b="1" dirty="0">
                <a:solidFill>
                  <a:schemeClr val="accent1"/>
                </a:solidFill>
              </a:rPr>
              <a:t>T</a:t>
            </a:r>
            <a:r>
              <a:rPr lang="zh-CN" altLang="en-US" b="1" dirty="0">
                <a:solidFill>
                  <a:schemeClr val="accent1"/>
                </a:solidFill>
              </a:rPr>
              <a:t>个周期</a:t>
            </a:r>
          </a:p>
        </p:txBody>
      </p:sp>
      <p:sp>
        <p:nvSpPr>
          <p:cNvPr id="21" name="矩形 20">
            <a:extLst>
              <a:ext uri="{FF2B5EF4-FFF2-40B4-BE49-F238E27FC236}">
                <a16:creationId xmlns:a16="http://schemas.microsoft.com/office/drawing/2014/main" id="{BD653B52-8673-4B2F-BAEA-6BA9B70673D3}"/>
              </a:ext>
            </a:extLst>
          </p:cNvPr>
          <p:cNvSpPr/>
          <p:nvPr/>
        </p:nvSpPr>
        <p:spPr>
          <a:xfrm>
            <a:off x="1983036" y="2908453"/>
            <a:ext cx="3150824" cy="1185483"/>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25379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3FE6830-1908-4085-B1C2-6BE37338AC37}"/>
              </a:ext>
            </a:extLst>
          </p:cNvPr>
          <p:cNvSpPr>
            <a:spLocks noGrp="1"/>
          </p:cNvSpPr>
          <p:nvPr>
            <p:ph type="sldNum" sz="quarter" idx="4"/>
          </p:nvPr>
        </p:nvSpPr>
        <p:spPr/>
        <p:txBody>
          <a:bodyPr/>
          <a:lstStyle/>
          <a:p>
            <a:fld id="{32CC1993-4A58-5441-BC2A-C02768F05C35}" type="slidenum">
              <a:rPr kumimoji="1" lang="zh-CN" altLang="en-US" smtClean="0"/>
              <a:t>25</a:t>
            </a:fld>
            <a:endParaRPr kumimoji="1" lang="zh-CN" altLang="en-US" dirty="0"/>
          </a:p>
        </p:txBody>
      </p:sp>
      <p:sp>
        <p:nvSpPr>
          <p:cNvPr id="4" name="标题 3">
            <a:extLst>
              <a:ext uri="{FF2B5EF4-FFF2-40B4-BE49-F238E27FC236}">
                <a16:creationId xmlns:a16="http://schemas.microsoft.com/office/drawing/2014/main" id="{88767D06-DE8E-4611-A526-35A6140F25FE}"/>
              </a:ext>
            </a:extLst>
          </p:cNvPr>
          <p:cNvSpPr>
            <a:spLocks noGrp="1"/>
          </p:cNvSpPr>
          <p:nvPr>
            <p:ph type="title"/>
          </p:nvPr>
        </p:nvSpPr>
        <p:spPr/>
        <p:txBody>
          <a:bodyPr/>
          <a:lstStyle/>
          <a:p>
            <a:r>
              <a:rPr lang="zh-CN" altLang="en-US" b="1" dirty="0">
                <a:latin typeface="Calibri" panose="020F0502020204030204" pitchFamily="34" charset="0"/>
                <a:cs typeface="Calibri" panose="020F0502020204030204" pitchFamily="34" charset="0"/>
              </a:rPr>
              <a:t>方法设计</a:t>
            </a:r>
            <a:r>
              <a:rPr lang="en-US" altLang="zh-CN" b="1" dirty="0">
                <a:latin typeface="Calibri" panose="020F0502020204030204" pitchFamily="34" charset="0"/>
                <a:cs typeface="Calibri" panose="020F0502020204030204" pitchFamily="34" charset="0"/>
              </a:rPr>
              <a:t>——Design 3</a:t>
            </a:r>
            <a:endParaRPr lang="zh-CN" altLang="en-US" dirty="0"/>
          </a:p>
        </p:txBody>
      </p:sp>
      <p:sp>
        <p:nvSpPr>
          <p:cNvPr id="5" name="文本框 4">
            <a:extLst>
              <a:ext uri="{FF2B5EF4-FFF2-40B4-BE49-F238E27FC236}">
                <a16:creationId xmlns:a16="http://schemas.microsoft.com/office/drawing/2014/main" id="{597293FE-A95B-4F30-BCF5-9727A3782970}"/>
              </a:ext>
            </a:extLst>
          </p:cNvPr>
          <p:cNvSpPr txBox="1"/>
          <p:nvPr/>
        </p:nvSpPr>
        <p:spPr>
          <a:xfrm>
            <a:off x="355600" y="1064180"/>
            <a:ext cx="9603648" cy="646331"/>
          </a:xfrm>
          <a:prstGeom prst="rect">
            <a:avLst/>
          </a:prstGeom>
          <a:noFill/>
        </p:spPr>
        <p:txBody>
          <a:bodyPr wrap="square">
            <a:spAutoFit/>
          </a:bodyPr>
          <a:lstStyle/>
          <a:p>
            <a:r>
              <a:rPr lang="en-US" altLang="zh-CN" b="1" dirty="0">
                <a:solidFill>
                  <a:schemeClr val="accent1"/>
                </a:solidFill>
              </a:rPr>
              <a:t>Design 3.</a:t>
            </a:r>
            <a:r>
              <a:rPr lang="zh-CN" altLang="en-US" sz="1800" dirty="0">
                <a:solidFill>
                  <a:schemeClr val="accent1"/>
                </a:solidFill>
              </a:rPr>
              <a:t> </a:t>
            </a:r>
            <a:r>
              <a:rPr lang="zh-CN" altLang="en-US" sz="1800" b="1" i="0" dirty="0">
                <a:solidFill>
                  <a:schemeClr val="accent1"/>
                </a:solidFill>
                <a:effectLst/>
                <a:latin typeface="-apple-system"/>
              </a:rPr>
              <a:t>基于专家模糊控制的协调机制</a:t>
            </a:r>
            <a:endParaRPr lang="zh-CN" altLang="en-US" sz="1800" b="1" dirty="0">
              <a:solidFill>
                <a:schemeClr val="accent1"/>
              </a:solidFill>
            </a:endParaRPr>
          </a:p>
          <a:p>
            <a:r>
              <a:rPr lang="en-US" altLang="zh-CN" dirty="0"/>
              <a:t>-&gt; challenge 3:</a:t>
            </a:r>
            <a:r>
              <a:rPr lang="zh-CN" altLang="en-US" dirty="0"/>
              <a:t>线程调度器和频率调节器相互之间也有影响</a:t>
            </a:r>
          </a:p>
        </p:txBody>
      </p:sp>
      <p:pic>
        <p:nvPicPr>
          <p:cNvPr id="9" name="图片 8">
            <a:extLst>
              <a:ext uri="{FF2B5EF4-FFF2-40B4-BE49-F238E27FC236}">
                <a16:creationId xmlns:a16="http://schemas.microsoft.com/office/drawing/2014/main" id="{0D8A5BA3-2A2E-47BE-9B0C-2F38077866BC}"/>
              </a:ext>
            </a:extLst>
          </p:cNvPr>
          <p:cNvPicPr>
            <a:picLocks noChangeAspect="1"/>
          </p:cNvPicPr>
          <p:nvPr/>
        </p:nvPicPr>
        <p:blipFill rotWithShape="1">
          <a:blip r:embed="rId3"/>
          <a:srcRect r="5353"/>
          <a:stretch/>
        </p:blipFill>
        <p:spPr>
          <a:xfrm>
            <a:off x="355600" y="1969063"/>
            <a:ext cx="6163284" cy="2261657"/>
          </a:xfrm>
          <a:prstGeom prst="rect">
            <a:avLst/>
          </a:prstGeom>
        </p:spPr>
      </p:pic>
      <p:sp>
        <p:nvSpPr>
          <p:cNvPr id="8" name="文本框 7">
            <a:extLst>
              <a:ext uri="{FF2B5EF4-FFF2-40B4-BE49-F238E27FC236}">
                <a16:creationId xmlns:a16="http://schemas.microsoft.com/office/drawing/2014/main" id="{4A4666E8-AD9A-4D98-A782-FF537D278E22}"/>
              </a:ext>
            </a:extLst>
          </p:cNvPr>
          <p:cNvSpPr txBox="1"/>
          <p:nvPr/>
        </p:nvSpPr>
        <p:spPr>
          <a:xfrm>
            <a:off x="721326" y="4233042"/>
            <a:ext cx="1338828" cy="369332"/>
          </a:xfrm>
          <a:prstGeom prst="rect">
            <a:avLst/>
          </a:prstGeom>
          <a:noFill/>
        </p:spPr>
        <p:txBody>
          <a:bodyPr wrap="none" rtlCol="0">
            <a:spAutoFit/>
          </a:bodyPr>
          <a:lstStyle/>
          <a:p>
            <a:r>
              <a:rPr lang="zh-CN" altLang="en-US" b="1" dirty="0">
                <a:solidFill>
                  <a:schemeClr val="accent1"/>
                </a:solidFill>
              </a:rPr>
              <a:t>线程调度器</a:t>
            </a:r>
          </a:p>
        </p:txBody>
      </p:sp>
      <p:sp>
        <p:nvSpPr>
          <p:cNvPr id="10" name="文本框 9">
            <a:extLst>
              <a:ext uri="{FF2B5EF4-FFF2-40B4-BE49-F238E27FC236}">
                <a16:creationId xmlns:a16="http://schemas.microsoft.com/office/drawing/2014/main" id="{172CB3E9-8952-4CFA-BE80-EDFAA63D91A3}"/>
              </a:ext>
            </a:extLst>
          </p:cNvPr>
          <p:cNvSpPr txBox="1"/>
          <p:nvPr/>
        </p:nvSpPr>
        <p:spPr>
          <a:xfrm>
            <a:off x="5297278" y="4233042"/>
            <a:ext cx="1380506" cy="369332"/>
          </a:xfrm>
          <a:prstGeom prst="rect">
            <a:avLst/>
          </a:prstGeom>
          <a:noFill/>
        </p:spPr>
        <p:txBody>
          <a:bodyPr wrap="none" rtlCol="0">
            <a:spAutoFit/>
          </a:bodyPr>
          <a:lstStyle/>
          <a:p>
            <a:r>
              <a:rPr lang="zh-CN" altLang="en-US" b="1" dirty="0">
                <a:solidFill>
                  <a:schemeClr val="accent1"/>
                </a:solidFill>
              </a:rPr>
              <a:t>频率调节器</a:t>
            </a:r>
          </a:p>
        </p:txBody>
      </p:sp>
      <p:pic>
        <p:nvPicPr>
          <p:cNvPr id="6" name="图片 5">
            <a:extLst>
              <a:ext uri="{FF2B5EF4-FFF2-40B4-BE49-F238E27FC236}">
                <a16:creationId xmlns:a16="http://schemas.microsoft.com/office/drawing/2014/main" id="{FB29A8B9-6EE0-4B1F-B071-BA06085FDEB1}"/>
              </a:ext>
            </a:extLst>
          </p:cNvPr>
          <p:cNvPicPr>
            <a:picLocks noChangeAspect="1"/>
          </p:cNvPicPr>
          <p:nvPr/>
        </p:nvPicPr>
        <p:blipFill>
          <a:blip r:embed="rId4"/>
          <a:stretch>
            <a:fillRect/>
          </a:stretch>
        </p:blipFill>
        <p:spPr>
          <a:xfrm>
            <a:off x="498801" y="5026982"/>
            <a:ext cx="3663088" cy="793669"/>
          </a:xfrm>
          <a:prstGeom prst="rect">
            <a:avLst/>
          </a:prstGeom>
        </p:spPr>
      </p:pic>
      <p:pic>
        <p:nvPicPr>
          <p:cNvPr id="12" name="图片 11">
            <a:extLst>
              <a:ext uri="{FF2B5EF4-FFF2-40B4-BE49-F238E27FC236}">
                <a16:creationId xmlns:a16="http://schemas.microsoft.com/office/drawing/2014/main" id="{149CC373-598B-4ED4-9678-21FFC90E38F0}"/>
              </a:ext>
            </a:extLst>
          </p:cNvPr>
          <p:cNvPicPr>
            <a:picLocks noChangeAspect="1"/>
          </p:cNvPicPr>
          <p:nvPr/>
        </p:nvPicPr>
        <p:blipFill>
          <a:blip r:embed="rId5"/>
          <a:stretch>
            <a:fillRect/>
          </a:stretch>
        </p:blipFill>
        <p:spPr>
          <a:xfrm>
            <a:off x="4538515" y="5079934"/>
            <a:ext cx="3705225" cy="781050"/>
          </a:xfrm>
          <a:prstGeom prst="rect">
            <a:avLst/>
          </a:prstGeom>
        </p:spPr>
      </p:pic>
      <p:sp>
        <p:nvSpPr>
          <p:cNvPr id="14" name="箭头: 右弧形 13">
            <a:extLst>
              <a:ext uri="{FF2B5EF4-FFF2-40B4-BE49-F238E27FC236}">
                <a16:creationId xmlns:a16="http://schemas.microsoft.com/office/drawing/2014/main" id="{82BF6218-CDB7-443D-8430-ADB19AFA1ABD}"/>
              </a:ext>
            </a:extLst>
          </p:cNvPr>
          <p:cNvSpPr/>
          <p:nvPr/>
        </p:nvSpPr>
        <p:spPr>
          <a:xfrm rot="16385146">
            <a:off x="3922981" y="4000866"/>
            <a:ext cx="499289" cy="170418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文本框 14">
            <a:extLst>
              <a:ext uri="{FF2B5EF4-FFF2-40B4-BE49-F238E27FC236}">
                <a16:creationId xmlns:a16="http://schemas.microsoft.com/office/drawing/2014/main" id="{467BEB2B-F0A7-45D8-8FF8-BFE0417D98A7}"/>
              </a:ext>
            </a:extLst>
          </p:cNvPr>
          <p:cNvSpPr txBox="1"/>
          <p:nvPr/>
        </p:nvSpPr>
        <p:spPr>
          <a:xfrm>
            <a:off x="2060154" y="5944373"/>
            <a:ext cx="1460656" cy="369332"/>
          </a:xfrm>
          <a:prstGeom prst="rect">
            <a:avLst/>
          </a:prstGeom>
          <a:noFill/>
        </p:spPr>
        <p:txBody>
          <a:bodyPr wrap="none" rtlCol="0">
            <a:spAutoFit/>
          </a:bodyPr>
          <a:lstStyle/>
          <a:p>
            <a:r>
              <a:rPr lang="en-US" altLang="zh-CN" dirty="0"/>
              <a:t>Big</a:t>
            </a:r>
            <a:r>
              <a:rPr lang="zh-CN" altLang="en-US" dirty="0"/>
              <a:t>核心集群</a:t>
            </a:r>
          </a:p>
        </p:txBody>
      </p:sp>
      <p:sp>
        <p:nvSpPr>
          <p:cNvPr id="16" name="文本框 15">
            <a:extLst>
              <a:ext uri="{FF2B5EF4-FFF2-40B4-BE49-F238E27FC236}">
                <a16:creationId xmlns:a16="http://schemas.microsoft.com/office/drawing/2014/main" id="{42FB7186-D47D-457B-A27C-5DF6A2A1879C}"/>
              </a:ext>
            </a:extLst>
          </p:cNvPr>
          <p:cNvSpPr txBox="1"/>
          <p:nvPr/>
        </p:nvSpPr>
        <p:spPr>
          <a:xfrm>
            <a:off x="5473546" y="5912107"/>
            <a:ext cx="1653017" cy="369332"/>
          </a:xfrm>
          <a:prstGeom prst="rect">
            <a:avLst/>
          </a:prstGeom>
          <a:noFill/>
        </p:spPr>
        <p:txBody>
          <a:bodyPr wrap="none" rtlCol="0">
            <a:spAutoFit/>
          </a:bodyPr>
          <a:lstStyle/>
          <a:p>
            <a:r>
              <a:rPr lang="en-US" altLang="zh-CN" dirty="0"/>
              <a:t>Little</a:t>
            </a:r>
            <a:r>
              <a:rPr lang="zh-CN" altLang="en-US" dirty="0"/>
              <a:t>核心集群</a:t>
            </a:r>
          </a:p>
        </p:txBody>
      </p:sp>
      <p:sp>
        <p:nvSpPr>
          <p:cNvPr id="3" name="文本框 2">
            <a:extLst>
              <a:ext uri="{FF2B5EF4-FFF2-40B4-BE49-F238E27FC236}">
                <a16:creationId xmlns:a16="http://schemas.microsoft.com/office/drawing/2014/main" id="{9221D915-DEDB-4DA2-AE85-4451A252A60D}"/>
              </a:ext>
            </a:extLst>
          </p:cNvPr>
          <p:cNvSpPr txBox="1"/>
          <p:nvPr/>
        </p:nvSpPr>
        <p:spPr>
          <a:xfrm>
            <a:off x="8427904" y="5239150"/>
            <a:ext cx="646331" cy="369332"/>
          </a:xfrm>
          <a:prstGeom prst="rect">
            <a:avLst/>
          </a:prstGeom>
          <a:noFill/>
        </p:spPr>
        <p:txBody>
          <a:bodyPr wrap="none" rtlCol="0">
            <a:spAutoFit/>
          </a:bodyPr>
          <a:lstStyle/>
          <a:p>
            <a:r>
              <a:rPr lang="zh-CN" altLang="en-US" b="1" dirty="0">
                <a:solidFill>
                  <a:schemeClr val="accent1"/>
                </a:solidFill>
              </a:rPr>
              <a:t>负载</a:t>
            </a:r>
          </a:p>
        </p:txBody>
      </p:sp>
      <p:sp>
        <p:nvSpPr>
          <p:cNvPr id="7" name="箭头: 上 6">
            <a:extLst>
              <a:ext uri="{FF2B5EF4-FFF2-40B4-BE49-F238E27FC236}">
                <a16:creationId xmlns:a16="http://schemas.microsoft.com/office/drawing/2014/main" id="{CA76AED5-00A4-4B04-84A9-E227BB3F29E2}"/>
              </a:ext>
            </a:extLst>
          </p:cNvPr>
          <p:cNvSpPr/>
          <p:nvPr/>
        </p:nvSpPr>
        <p:spPr>
          <a:xfrm>
            <a:off x="8965953" y="5079934"/>
            <a:ext cx="216563" cy="64633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77EE9169-C6E0-4878-8B37-F87187C8839B}"/>
              </a:ext>
            </a:extLst>
          </p:cNvPr>
          <p:cNvSpPr txBox="1"/>
          <p:nvPr/>
        </p:nvSpPr>
        <p:spPr>
          <a:xfrm>
            <a:off x="5234401" y="4568180"/>
            <a:ext cx="3193503" cy="369332"/>
          </a:xfrm>
          <a:prstGeom prst="rect">
            <a:avLst/>
          </a:prstGeom>
          <a:noFill/>
        </p:spPr>
        <p:txBody>
          <a:bodyPr wrap="none" rtlCol="0">
            <a:spAutoFit/>
          </a:bodyPr>
          <a:lstStyle/>
          <a:p>
            <a:r>
              <a:rPr lang="en-US" altLang="zh-CN" b="1" dirty="0">
                <a:solidFill>
                  <a:schemeClr val="accent1"/>
                </a:solidFill>
              </a:rPr>
              <a:t>PPO</a:t>
            </a:r>
            <a:r>
              <a:rPr lang="zh-CN" altLang="en-US" b="1" dirty="0">
                <a:solidFill>
                  <a:schemeClr val="accent1"/>
                </a:solidFill>
              </a:rPr>
              <a:t>强化学习方法来调节频率</a:t>
            </a:r>
          </a:p>
        </p:txBody>
      </p:sp>
      <p:sp>
        <p:nvSpPr>
          <p:cNvPr id="18" name="文本框 17">
            <a:extLst>
              <a:ext uri="{FF2B5EF4-FFF2-40B4-BE49-F238E27FC236}">
                <a16:creationId xmlns:a16="http://schemas.microsoft.com/office/drawing/2014/main" id="{13B590AF-F93E-4270-8CB2-0745783AE5DA}"/>
              </a:ext>
            </a:extLst>
          </p:cNvPr>
          <p:cNvSpPr txBox="1"/>
          <p:nvPr/>
        </p:nvSpPr>
        <p:spPr>
          <a:xfrm>
            <a:off x="122841" y="4533928"/>
            <a:ext cx="3185487" cy="369332"/>
          </a:xfrm>
          <a:prstGeom prst="rect">
            <a:avLst/>
          </a:prstGeom>
          <a:noFill/>
        </p:spPr>
        <p:txBody>
          <a:bodyPr wrap="none" rtlCol="0">
            <a:spAutoFit/>
          </a:bodyPr>
          <a:lstStyle/>
          <a:p>
            <a:r>
              <a:rPr lang="zh-CN" altLang="en-US" b="1" dirty="0">
                <a:solidFill>
                  <a:schemeClr val="accent1"/>
                </a:solidFill>
              </a:rPr>
              <a:t>基于有限状态机进行线程调度</a:t>
            </a:r>
            <a:endParaRPr lang="zh-CN" altLang="en-US" dirty="0"/>
          </a:p>
        </p:txBody>
      </p:sp>
    </p:spTree>
    <p:extLst>
      <p:ext uri="{BB962C8B-B14F-4D97-AF65-F5344CB8AC3E}">
        <p14:creationId xmlns:p14="http://schemas.microsoft.com/office/powerpoint/2010/main" val="23525029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3FE6830-1908-4085-B1C2-6BE37338AC37}"/>
              </a:ext>
            </a:extLst>
          </p:cNvPr>
          <p:cNvSpPr>
            <a:spLocks noGrp="1"/>
          </p:cNvSpPr>
          <p:nvPr>
            <p:ph type="sldNum" sz="quarter" idx="4"/>
          </p:nvPr>
        </p:nvSpPr>
        <p:spPr/>
        <p:txBody>
          <a:bodyPr/>
          <a:lstStyle/>
          <a:p>
            <a:fld id="{32CC1993-4A58-5441-BC2A-C02768F05C35}" type="slidenum">
              <a:rPr kumimoji="1" lang="zh-CN" altLang="en-US" smtClean="0"/>
              <a:t>26</a:t>
            </a:fld>
            <a:endParaRPr kumimoji="1" lang="zh-CN" altLang="en-US" dirty="0"/>
          </a:p>
        </p:txBody>
      </p:sp>
      <p:sp>
        <p:nvSpPr>
          <p:cNvPr id="4" name="标题 3">
            <a:extLst>
              <a:ext uri="{FF2B5EF4-FFF2-40B4-BE49-F238E27FC236}">
                <a16:creationId xmlns:a16="http://schemas.microsoft.com/office/drawing/2014/main" id="{88767D06-DE8E-4611-A526-35A6140F25FE}"/>
              </a:ext>
            </a:extLst>
          </p:cNvPr>
          <p:cNvSpPr>
            <a:spLocks noGrp="1"/>
          </p:cNvSpPr>
          <p:nvPr>
            <p:ph type="title"/>
          </p:nvPr>
        </p:nvSpPr>
        <p:spPr/>
        <p:txBody>
          <a:bodyPr/>
          <a:lstStyle/>
          <a:p>
            <a:r>
              <a:rPr lang="zh-CN" altLang="en-US" b="1" dirty="0">
                <a:latin typeface="Calibri" panose="020F0502020204030204" pitchFamily="34" charset="0"/>
                <a:cs typeface="Calibri" panose="020F0502020204030204" pitchFamily="34" charset="0"/>
              </a:rPr>
              <a:t>方法设计</a:t>
            </a:r>
            <a:r>
              <a:rPr lang="en-US" altLang="zh-CN" b="1" dirty="0">
                <a:latin typeface="Calibri" panose="020F0502020204030204" pitchFamily="34" charset="0"/>
                <a:cs typeface="Calibri" panose="020F0502020204030204" pitchFamily="34" charset="0"/>
              </a:rPr>
              <a:t>——Design 3</a:t>
            </a:r>
            <a:endParaRPr lang="zh-CN" altLang="en-US" dirty="0"/>
          </a:p>
        </p:txBody>
      </p:sp>
      <p:sp>
        <p:nvSpPr>
          <p:cNvPr id="5" name="文本框 4">
            <a:extLst>
              <a:ext uri="{FF2B5EF4-FFF2-40B4-BE49-F238E27FC236}">
                <a16:creationId xmlns:a16="http://schemas.microsoft.com/office/drawing/2014/main" id="{597293FE-A95B-4F30-BCF5-9727A3782970}"/>
              </a:ext>
            </a:extLst>
          </p:cNvPr>
          <p:cNvSpPr txBox="1"/>
          <p:nvPr/>
        </p:nvSpPr>
        <p:spPr>
          <a:xfrm>
            <a:off x="355600" y="1064180"/>
            <a:ext cx="9603648" cy="646331"/>
          </a:xfrm>
          <a:prstGeom prst="rect">
            <a:avLst/>
          </a:prstGeom>
          <a:noFill/>
        </p:spPr>
        <p:txBody>
          <a:bodyPr wrap="square">
            <a:spAutoFit/>
          </a:bodyPr>
          <a:lstStyle/>
          <a:p>
            <a:r>
              <a:rPr lang="en-US" altLang="zh-CN" b="1" dirty="0">
                <a:solidFill>
                  <a:schemeClr val="accent1"/>
                </a:solidFill>
              </a:rPr>
              <a:t>Design 3.</a:t>
            </a:r>
            <a:r>
              <a:rPr lang="zh-CN" altLang="en-US" sz="1800" dirty="0">
                <a:solidFill>
                  <a:schemeClr val="accent1"/>
                </a:solidFill>
              </a:rPr>
              <a:t> </a:t>
            </a:r>
            <a:r>
              <a:rPr lang="zh-CN" altLang="en-US" sz="1800" b="1" i="0" dirty="0">
                <a:solidFill>
                  <a:schemeClr val="accent1"/>
                </a:solidFill>
                <a:effectLst/>
                <a:latin typeface="-apple-system"/>
              </a:rPr>
              <a:t>基于专家模糊控制的协调机制</a:t>
            </a:r>
            <a:endParaRPr lang="zh-CN" altLang="en-US" sz="1800" b="1" dirty="0">
              <a:solidFill>
                <a:schemeClr val="accent1"/>
              </a:solidFill>
            </a:endParaRPr>
          </a:p>
          <a:p>
            <a:r>
              <a:rPr lang="en-US" altLang="zh-CN" dirty="0"/>
              <a:t>-&gt; challenge 3:</a:t>
            </a:r>
            <a:r>
              <a:rPr lang="zh-CN" altLang="en-US" dirty="0"/>
              <a:t>线程调度器和频率调节器相互之间也有影响</a:t>
            </a:r>
          </a:p>
        </p:txBody>
      </p:sp>
      <p:pic>
        <p:nvPicPr>
          <p:cNvPr id="9" name="图片 8">
            <a:extLst>
              <a:ext uri="{FF2B5EF4-FFF2-40B4-BE49-F238E27FC236}">
                <a16:creationId xmlns:a16="http://schemas.microsoft.com/office/drawing/2014/main" id="{0D8A5BA3-2A2E-47BE-9B0C-2F38077866BC}"/>
              </a:ext>
            </a:extLst>
          </p:cNvPr>
          <p:cNvPicPr>
            <a:picLocks noChangeAspect="1"/>
          </p:cNvPicPr>
          <p:nvPr/>
        </p:nvPicPr>
        <p:blipFill rotWithShape="1">
          <a:blip r:embed="rId3"/>
          <a:srcRect r="5353"/>
          <a:stretch/>
        </p:blipFill>
        <p:spPr>
          <a:xfrm>
            <a:off x="130544" y="1751198"/>
            <a:ext cx="7768686" cy="2850770"/>
          </a:xfrm>
          <a:prstGeom prst="rect">
            <a:avLst/>
          </a:prstGeom>
        </p:spPr>
      </p:pic>
      <p:sp>
        <p:nvSpPr>
          <p:cNvPr id="7" name="文本框 6">
            <a:extLst>
              <a:ext uri="{FF2B5EF4-FFF2-40B4-BE49-F238E27FC236}">
                <a16:creationId xmlns:a16="http://schemas.microsoft.com/office/drawing/2014/main" id="{8CA27024-647B-4BC0-A4D6-3431A0F58F30}"/>
              </a:ext>
            </a:extLst>
          </p:cNvPr>
          <p:cNvSpPr txBox="1"/>
          <p:nvPr/>
        </p:nvSpPr>
        <p:spPr>
          <a:xfrm>
            <a:off x="2823854" y="4715219"/>
            <a:ext cx="2930487" cy="1477328"/>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solidFill>
                  <a:schemeClr val="accent1"/>
                </a:solidFill>
              </a:rPr>
              <a:t>+2 </a:t>
            </a:r>
            <a:r>
              <a:rPr lang="zh-CN" altLang="en-US" b="1" dirty="0">
                <a:solidFill>
                  <a:schemeClr val="accent1"/>
                </a:solidFill>
              </a:rPr>
              <a:t>表示大幅增加频率。</a:t>
            </a:r>
            <a:endParaRPr lang="en-US" altLang="zh-CN" b="1" dirty="0">
              <a:solidFill>
                <a:schemeClr val="accent1"/>
              </a:solidFill>
            </a:endParaRPr>
          </a:p>
          <a:p>
            <a:pPr marL="285750" indent="-285750">
              <a:buFont typeface="Arial" panose="020B0604020202020204" pitchFamily="34" charset="0"/>
              <a:buChar char="•"/>
            </a:pPr>
            <a:r>
              <a:rPr lang="en-US" altLang="zh-CN" b="1" dirty="0">
                <a:solidFill>
                  <a:schemeClr val="accent1"/>
                </a:solidFill>
              </a:rPr>
              <a:t>+1 </a:t>
            </a:r>
            <a:r>
              <a:rPr lang="zh-CN" altLang="en-US" b="1" dirty="0">
                <a:solidFill>
                  <a:schemeClr val="accent1"/>
                </a:solidFill>
              </a:rPr>
              <a:t>表示适度增加频率。</a:t>
            </a:r>
            <a:endParaRPr lang="en-US" altLang="zh-CN" b="1" dirty="0">
              <a:solidFill>
                <a:schemeClr val="accent1"/>
              </a:solidFill>
            </a:endParaRPr>
          </a:p>
          <a:p>
            <a:pPr marL="285750" indent="-285750">
              <a:buFont typeface="Arial" panose="020B0604020202020204" pitchFamily="34" charset="0"/>
              <a:buChar char="•"/>
            </a:pPr>
            <a:r>
              <a:rPr lang="en-US" altLang="zh-CN" b="1" dirty="0">
                <a:solidFill>
                  <a:schemeClr val="accent1"/>
                </a:solidFill>
              </a:rPr>
              <a:t>0 </a:t>
            </a:r>
            <a:r>
              <a:rPr lang="zh-CN" altLang="en-US" b="1" dirty="0">
                <a:solidFill>
                  <a:schemeClr val="accent1"/>
                </a:solidFill>
              </a:rPr>
              <a:t>表示保持当前频率。</a:t>
            </a:r>
            <a:endParaRPr lang="en-US" altLang="zh-CN" b="1" dirty="0">
              <a:solidFill>
                <a:schemeClr val="accent1"/>
              </a:solidFill>
            </a:endParaRPr>
          </a:p>
          <a:p>
            <a:pPr marL="285750" indent="-285750">
              <a:buFont typeface="Arial" panose="020B0604020202020204" pitchFamily="34" charset="0"/>
              <a:buChar char="•"/>
            </a:pPr>
            <a:r>
              <a:rPr lang="en-US" altLang="zh-CN" b="1" dirty="0">
                <a:solidFill>
                  <a:schemeClr val="accent1"/>
                </a:solidFill>
              </a:rPr>
              <a:t>-1 </a:t>
            </a:r>
            <a:r>
              <a:rPr lang="zh-CN" altLang="en-US" b="1" dirty="0">
                <a:solidFill>
                  <a:schemeClr val="accent1"/>
                </a:solidFill>
              </a:rPr>
              <a:t>表示适度减少频率。</a:t>
            </a:r>
            <a:endParaRPr lang="en-US" altLang="zh-CN" b="1" dirty="0">
              <a:solidFill>
                <a:schemeClr val="accent1"/>
              </a:solidFill>
            </a:endParaRPr>
          </a:p>
          <a:p>
            <a:pPr marL="285750" indent="-285750">
              <a:buFont typeface="Arial" panose="020B0604020202020204" pitchFamily="34" charset="0"/>
              <a:buChar char="•"/>
            </a:pPr>
            <a:r>
              <a:rPr lang="en-US" altLang="zh-CN" b="1" dirty="0">
                <a:solidFill>
                  <a:schemeClr val="accent1"/>
                </a:solidFill>
              </a:rPr>
              <a:t>-2 </a:t>
            </a:r>
            <a:r>
              <a:rPr lang="zh-CN" altLang="en-US" b="1" dirty="0">
                <a:solidFill>
                  <a:schemeClr val="accent1"/>
                </a:solidFill>
              </a:rPr>
              <a:t>表示大幅减少频率。</a:t>
            </a:r>
          </a:p>
        </p:txBody>
      </p:sp>
      <p:sp>
        <p:nvSpPr>
          <p:cNvPr id="17" name="文本框 16">
            <a:extLst>
              <a:ext uri="{FF2B5EF4-FFF2-40B4-BE49-F238E27FC236}">
                <a16:creationId xmlns:a16="http://schemas.microsoft.com/office/drawing/2014/main" id="{3708B7CC-96A6-4610-B459-3963C5366BB7}"/>
              </a:ext>
            </a:extLst>
          </p:cNvPr>
          <p:cNvSpPr txBox="1"/>
          <p:nvPr/>
        </p:nvSpPr>
        <p:spPr>
          <a:xfrm>
            <a:off x="5849204" y="4854439"/>
            <a:ext cx="6244017" cy="646331"/>
          </a:xfrm>
          <a:prstGeom prst="rect">
            <a:avLst/>
          </a:prstGeom>
          <a:noFill/>
        </p:spPr>
        <p:txBody>
          <a:bodyPr wrap="none" rtlCol="0">
            <a:spAutoFit/>
          </a:bodyPr>
          <a:lstStyle/>
          <a:p>
            <a:pPr marL="285750" indent="-285750">
              <a:buFont typeface="Arial" panose="020B0604020202020204" pitchFamily="34" charset="0"/>
              <a:buChar char="•"/>
            </a:pPr>
            <a:r>
              <a:rPr lang="zh-CN" altLang="en-US" b="1" dirty="0">
                <a:solidFill>
                  <a:schemeClr val="accent1"/>
                </a:solidFill>
              </a:rPr>
              <a:t>如果集群的利用率高且线程的优先级高，频率应该增加。</a:t>
            </a:r>
            <a:endParaRPr lang="en-US" altLang="zh-CN" b="1" dirty="0">
              <a:solidFill>
                <a:schemeClr val="accent1"/>
              </a:solidFill>
            </a:endParaRPr>
          </a:p>
          <a:p>
            <a:pPr marL="285750" indent="-285750">
              <a:buFont typeface="Arial" panose="020B0604020202020204" pitchFamily="34" charset="0"/>
              <a:buChar char="•"/>
            </a:pPr>
            <a:r>
              <a:rPr lang="zh-CN" altLang="en-US" b="1" dirty="0">
                <a:solidFill>
                  <a:schemeClr val="accent1"/>
                </a:solidFill>
              </a:rPr>
              <a:t>如果集群的利用率低且线程的优先级低，频率应该降低</a:t>
            </a:r>
          </a:p>
        </p:txBody>
      </p:sp>
    </p:spTree>
    <p:extLst>
      <p:ext uri="{BB962C8B-B14F-4D97-AF65-F5344CB8AC3E}">
        <p14:creationId xmlns:p14="http://schemas.microsoft.com/office/powerpoint/2010/main" val="32476698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32CC1993-4A58-5441-BC2A-C02768F05C35}" type="slidenum">
              <a:rPr kumimoji="1" lang="zh-CN" altLang="en-US" smtClean="0"/>
              <a:t>27</a:t>
            </a:fld>
            <a:endParaRPr kumimoji="1" lang="zh-CN" altLang="en-US" dirty="0"/>
          </a:p>
        </p:txBody>
      </p:sp>
      <p:sp>
        <p:nvSpPr>
          <p:cNvPr id="4" name="标题 3"/>
          <p:cNvSpPr>
            <a:spLocks noGrp="1"/>
          </p:cNvSpPr>
          <p:nvPr>
            <p:ph type="title"/>
          </p:nvPr>
        </p:nvSpPr>
        <p:spPr/>
        <p:txBody>
          <a:bodyPr/>
          <a:lstStyle/>
          <a:p>
            <a:r>
              <a:rPr kumimoji="1" lang="zh-CN" altLang="en-US" b="1" dirty="0">
                <a:latin typeface="+mn-lt"/>
              </a:rPr>
              <a:t>提纲</a:t>
            </a:r>
          </a:p>
        </p:txBody>
      </p:sp>
      <p:sp>
        <p:nvSpPr>
          <p:cNvPr id="5" name="矩形 4"/>
          <p:cNvSpPr/>
          <p:nvPr/>
        </p:nvSpPr>
        <p:spPr>
          <a:xfrm>
            <a:off x="3953229" y="1276006"/>
            <a:ext cx="6630089" cy="4399915"/>
          </a:xfrm>
          <a:prstGeom prst="rect">
            <a:avLst/>
          </a:prstGeom>
        </p:spPr>
        <p:txBody>
          <a:bodyPr wrap="square">
            <a:spAutoFit/>
          </a:bodyPr>
          <a:lstStyle/>
          <a:p>
            <a:pPr marL="457200" indent="-457200">
              <a:lnSpc>
                <a:spcPct val="140000"/>
              </a:lnSpc>
              <a:buFont typeface="Arial" panose="020B0604020202090204" pitchFamily="34" charset="0"/>
              <a:buChar char="•"/>
            </a:pPr>
            <a:r>
              <a:rPr lang="zh-CN" altLang="en-US" sz="4000" b="1" dirty="0">
                <a:solidFill>
                  <a:schemeClr val="bg2">
                    <a:lumMod val="90000"/>
                  </a:schemeClr>
                </a:solidFill>
                <a:ea typeface="微软雅黑" panose="020B0503020204020204" pitchFamily="34" charset="-122"/>
                <a:cs typeface="Times New Roman" panose="02020503050405090304" pitchFamily="18" charset="0"/>
              </a:rPr>
              <a:t>研究背景</a:t>
            </a:r>
            <a:endParaRPr lang="en-US" altLang="zh-CN" sz="4000" b="1" dirty="0">
              <a:solidFill>
                <a:schemeClr val="bg2">
                  <a:lumMod val="90000"/>
                </a:schemeClr>
              </a:solidFill>
              <a:ea typeface="微软雅黑" panose="020B0503020204020204" pitchFamily="34" charset="-122"/>
              <a:cs typeface="Times New Roman" panose="02020503050405090304" pitchFamily="18" charset="0"/>
            </a:endParaRPr>
          </a:p>
          <a:p>
            <a:pPr marL="457200" indent="-457200">
              <a:lnSpc>
                <a:spcPct val="140000"/>
              </a:lnSpc>
              <a:buFont typeface="Arial" panose="020B0604020202090204" pitchFamily="34" charset="0"/>
              <a:buChar char="•"/>
            </a:pPr>
            <a:r>
              <a:rPr lang="zh-CN" altLang="en-US" sz="4000" b="1" dirty="0">
                <a:solidFill>
                  <a:schemeClr val="bg2">
                    <a:lumMod val="90000"/>
                  </a:schemeClr>
                </a:solidFill>
                <a:ea typeface="微软雅黑" panose="020B0503020204020204" pitchFamily="34" charset="-122"/>
                <a:cs typeface="Times New Roman" panose="02020503050405090304" pitchFamily="18" charset="0"/>
              </a:rPr>
              <a:t>研究问题</a:t>
            </a:r>
          </a:p>
          <a:p>
            <a:pPr marL="457200" indent="-457200">
              <a:lnSpc>
                <a:spcPct val="140000"/>
              </a:lnSpc>
              <a:buFont typeface="Arial" panose="020B0604020202090204" pitchFamily="34" charset="0"/>
              <a:buChar char="•"/>
            </a:pPr>
            <a:r>
              <a:rPr lang="zh-CN" altLang="en-US" sz="4000" b="1" dirty="0">
                <a:solidFill>
                  <a:schemeClr val="bg2">
                    <a:lumMod val="90000"/>
                  </a:schemeClr>
                </a:solidFill>
                <a:ea typeface="微软雅黑" panose="020B0503020204020204" pitchFamily="34" charset="-122"/>
                <a:cs typeface="Times New Roman" panose="02020503050405090304" pitchFamily="18" charset="0"/>
                <a:sym typeface="+mn-ea"/>
              </a:rPr>
              <a:t>方法设计</a:t>
            </a:r>
            <a:endParaRPr lang="en-US" altLang="zh-CN" sz="4000" b="1" dirty="0">
              <a:solidFill>
                <a:schemeClr val="bg2">
                  <a:lumMod val="90000"/>
                </a:schemeClr>
              </a:solidFill>
              <a:ea typeface="微软雅黑" panose="020B0503020204020204" pitchFamily="34" charset="-122"/>
              <a:cs typeface="Times New Roman" panose="02020503050405090304" pitchFamily="18" charset="0"/>
            </a:endParaRPr>
          </a:p>
          <a:p>
            <a:pPr marL="457200" indent="-457200">
              <a:lnSpc>
                <a:spcPct val="140000"/>
              </a:lnSpc>
              <a:buFont typeface="Arial" panose="020B0604020202090204" pitchFamily="34" charset="0"/>
              <a:buChar char="•"/>
            </a:pPr>
            <a:r>
              <a:rPr lang="zh-CN" altLang="en-US" sz="4000" b="1" dirty="0">
                <a:solidFill>
                  <a:schemeClr val="tx1"/>
                </a:solidFill>
                <a:ea typeface="微软雅黑" panose="020B0503020204020204" pitchFamily="34" charset="-122"/>
                <a:cs typeface="Times New Roman" panose="02020503050405090304" pitchFamily="18" charset="0"/>
              </a:rPr>
              <a:t>实验评估</a:t>
            </a:r>
            <a:endParaRPr lang="en-US" altLang="zh-CN" sz="4000" b="1" dirty="0">
              <a:solidFill>
                <a:schemeClr val="bg2">
                  <a:lumMod val="90000"/>
                </a:schemeClr>
              </a:solidFill>
              <a:ea typeface="微软雅黑" panose="020B0503020204020204" pitchFamily="34" charset="-122"/>
              <a:cs typeface="Times New Roman" panose="02020503050405090304" pitchFamily="18" charset="0"/>
            </a:endParaRPr>
          </a:p>
          <a:p>
            <a:pPr marL="457200" indent="-457200">
              <a:lnSpc>
                <a:spcPct val="140000"/>
              </a:lnSpc>
              <a:buFont typeface="Arial" panose="020B0604020202090204" pitchFamily="34" charset="0"/>
              <a:buChar char="•"/>
            </a:pPr>
            <a:r>
              <a:rPr lang="zh-CN" altLang="en-US" sz="4000" b="1" dirty="0">
                <a:solidFill>
                  <a:schemeClr val="bg2">
                    <a:lumMod val="90000"/>
                  </a:schemeClr>
                </a:solidFill>
                <a:ea typeface="微软雅黑" panose="020B0503020204020204" pitchFamily="34" charset="-122"/>
                <a:cs typeface="Times New Roman" panose="02020503050405090304" pitchFamily="18" charset="0"/>
              </a:rPr>
              <a:t>工作总结</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5D30DD3-736A-424F-A43E-C934281B1C5F}"/>
              </a:ext>
            </a:extLst>
          </p:cNvPr>
          <p:cNvSpPr>
            <a:spLocks noGrp="1"/>
          </p:cNvSpPr>
          <p:nvPr>
            <p:ph type="sldNum" sz="quarter" idx="4"/>
          </p:nvPr>
        </p:nvSpPr>
        <p:spPr/>
        <p:txBody>
          <a:bodyPr/>
          <a:lstStyle/>
          <a:p>
            <a:fld id="{32CC1993-4A58-5441-BC2A-C02768F05C35}" type="slidenum">
              <a:rPr kumimoji="1" lang="zh-CN" altLang="en-US" smtClean="0"/>
              <a:t>28</a:t>
            </a:fld>
            <a:endParaRPr kumimoji="1" lang="zh-CN" altLang="en-US" dirty="0"/>
          </a:p>
        </p:txBody>
      </p:sp>
      <p:sp>
        <p:nvSpPr>
          <p:cNvPr id="4" name="标题 3">
            <a:extLst>
              <a:ext uri="{FF2B5EF4-FFF2-40B4-BE49-F238E27FC236}">
                <a16:creationId xmlns:a16="http://schemas.microsoft.com/office/drawing/2014/main" id="{C3928449-51E9-4F0E-976B-494D56F1651B}"/>
              </a:ext>
            </a:extLst>
          </p:cNvPr>
          <p:cNvSpPr>
            <a:spLocks noGrp="1"/>
          </p:cNvSpPr>
          <p:nvPr>
            <p:ph type="title"/>
          </p:nvPr>
        </p:nvSpPr>
        <p:spPr/>
        <p:txBody>
          <a:bodyPr/>
          <a:lstStyle/>
          <a:p>
            <a:r>
              <a:rPr lang="zh-CN" altLang="en-US" b="1" dirty="0">
                <a:latin typeface="Calibri" panose="020F0502020204030204" pitchFamily="34" charset="0"/>
                <a:cs typeface="Calibri" panose="020F0502020204030204" pitchFamily="34" charset="0"/>
              </a:rPr>
              <a:t>实验评估</a:t>
            </a:r>
            <a:endParaRPr lang="zh-CN" altLang="en-US" dirty="0"/>
          </a:p>
        </p:txBody>
      </p:sp>
      <p:sp>
        <p:nvSpPr>
          <p:cNvPr id="5" name="矩形 4">
            <a:extLst>
              <a:ext uri="{FF2B5EF4-FFF2-40B4-BE49-F238E27FC236}">
                <a16:creationId xmlns:a16="http://schemas.microsoft.com/office/drawing/2014/main" id="{6E797CDB-2653-49A5-ADE9-9D273D69BC7B}"/>
              </a:ext>
            </a:extLst>
          </p:cNvPr>
          <p:cNvSpPr/>
          <p:nvPr/>
        </p:nvSpPr>
        <p:spPr>
          <a:xfrm>
            <a:off x="154781" y="1023387"/>
            <a:ext cx="1266825" cy="227025"/>
          </a:xfrm>
          <a:prstGeom prst="rect">
            <a:avLst/>
          </a:prstGeom>
          <a:solidFill>
            <a:srgbClr val="003E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600" b="1" dirty="0"/>
              <a:t>实验设备</a:t>
            </a:r>
          </a:p>
        </p:txBody>
      </p:sp>
      <p:sp>
        <p:nvSpPr>
          <p:cNvPr id="6" name="文本框 5">
            <a:extLst>
              <a:ext uri="{FF2B5EF4-FFF2-40B4-BE49-F238E27FC236}">
                <a16:creationId xmlns:a16="http://schemas.microsoft.com/office/drawing/2014/main" id="{0046B777-7CEB-4073-9340-D301849BECBA}"/>
              </a:ext>
            </a:extLst>
          </p:cNvPr>
          <p:cNvSpPr txBox="1"/>
          <p:nvPr/>
        </p:nvSpPr>
        <p:spPr>
          <a:xfrm>
            <a:off x="154781" y="1430726"/>
            <a:ext cx="6117770" cy="369332"/>
          </a:xfrm>
          <a:prstGeom prst="rect">
            <a:avLst/>
          </a:prstGeom>
          <a:noFill/>
        </p:spPr>
        <p:txBody>
          <a:bodyPr wrap="square">
            <a:spAutoFit/>
          </a:bodyPr>
          <a:lstStyle/>
          <a:p>
            <a:r>
              <a:rPr lang="zh-CN" altLang="en-US" dirty="0"/>
              <a:t>Google Pixel 3</a:t>
            </a:r>
          </a:p>
        </p:txBody>
      </p:sp>
      <p:pic>
        <p:nvPicPr>
          <p:cNvPr id="8" name="图片 7">
            <a:extLst>
              <a:ext uri="{FF2B5EF4-FFF2-40B4-BE49-F238E27FC236}">
                <a16:creationId xmlns:a16="http://schemas.microsoft.com/office/drawing/2014/main" id="{704755D6-48A7-4F57-A12B-BE0AED81DB0F}"/>
              </a:ext>
            </a:extLst>
          </p:cNvPr>
          <p:cNvPicPr>
            <a:picLocks noChangeAspect="1"/>
          </p:cNvPicPr>
          <p:nvPr/>
        </p:nvPicPr>
        <p:blipFill>
          <a:blip r:embed="rId3"/>
          <a:stretch>
            <a:fillRect/>
          </a:stretch>
        </p:blipFill>
        <p:spPr>
          <a:xfrm>
            <a:off x="6694711" y="2786061"/>
            <a:ext cx="5418708" cy="3681118"/>
          </a:xfrm>
          <a:prstGeom prst="rect">
            <a:avLst/>
          </a:prstGeom>
        </p:spPr>
      </p:pic>
      <p:sp>
        <p:nvSpPr>
          <p:cNvPr id="9" name="矩形 8">
            <a:extLst>
              <a:ext uri="{FF2B5EF4-FFF2-40B4-BE49-F238E27FC236}">
                <a16:creationId xmlns:a16="http://schemas.microsoft.com/office/drawing/2014/main" id="{50741398-38AD-4140-BFF1-E2B7E89C6381}"/>
              </a:ext>
            </a:extLst>
          </p:cNvPr>
          <p:cNvSpPr/>
          <p:nvPr/>
        </p:nvSpPr>
        <p:spPr>
          <a:xfrm>
            <a:off x="154781" y="1968137"/>
            <a:ext cx="1266825" cy="227025"/>
          </a:xfrm>
          <a:prstGeom prst="rect">
            <a:avLst/>
          </a:prstGeom>
          <a:solidFill>
            <a:srgbClr val="003E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600" b="1" dirty="0"/>
              <a:t>实验环境</a:t>
            </a:r>
          </a:p>
        </p:txBody>
      </p:sp>
      <p:sp>
        <p:nvSpPr>
          <p:cNvPr id="11" name="文本框 10">
            <a:extLst>
              <a:ext uri="{FF2B5EF4-FFF2-40B4-BE49-F238E27FC236}">
                <a16:creationId xmlns:a16="http://schemas.microsoft.com/office/drawing/2014/main" id="{FE9E8209-164C-4DF3-83F4-A9D7D6B16223}"/>
              </a:ext>
            </a:extLst>
          </p:cNvPr>
          <p:cNvSpPr txBox="1"/>
          <p:nvPr/>
        </p:nvSpPr>
        <p:spPr>
          <a:xfrm>
            <a:off x="154781" y="2400835"/>
            <a:ext cx="6138862" cy="646331"/>
          </a:xfrm>
          <a:prstGeom prst="rect">
            <a:avLst/>
          </a:prstGeom>
          <a:noFill/>
        </p:spPr>
        <p:txBody>
          <a:bodyPr wrap="square">
            <a:spAutoFit/>
          </a:bodyPr>
          <a:lstStyle/>
          <a:p>
            <a:r>
              <a:rPr lang="en-US" altLang="zh-CN" dirty="0"/>
              <a:t>1. </a:t>
            </a:r>
            <a:r>
              <a:rPr lang="zh-CN" altLang="en-US" dirty="0"/>
              <a:t>Python 3.7 </a:t>
            </a:r>
            <a:endParaRPr lang="en-US" altLang="zh-CN" dirty="0"/>
          </a:p>
          <a:p>
            <a:r>
              <a:rPr lang="en-US" altLang="zh-CN" dirty="0"/>
              <a:t>2. </a:t>
            </a:r>
            <a:r>
              <a:rPr lang="zh-CN" altLang="en-US" dirty="0"/>
              <a:t>Java 11.0.13</a:t>
            </a:r>
          </a:p>
        </p:txBody>
      </p:sp>
      <p:sp>
        <p:nvSpPr>
          <p:cNvPr id="13" name="文本框 12">
            <a:extLst>
              <a:ext uri="{FF2B5EF4-FFF2-40B4-BE49-F238E27FC236}">
                <a16:creationId xmlns:a16="http://schemas.microsoft.com/office/drawing/2014/main" id="{3C1E8902-0058-4E8A-A5CA-2984383BE8AA}"/>
              </a:ext>
            </a:extLst>
          </p:cNvPr>
          <p:cNvSpPr txBox="1"/>
          <p:nvPr/>
        </p:nvSpPr>
        <p:spPr>
          <a:xfrm>
            <a:off x="78581" y="3599855"/>
            <a:ext cx="7836694" cy="1200329"/>
          </a:xfrm>
          <a:prstGeom prst="rect">
            <a:avLst/>
          </a:prstGeom>
          <a:noFill/>
        </p:spPr>
        <p:txBody>
          <a:bodyPr wrap="square">
            <a:spAutoFit/>
          </a:bodyPr>
          <a:lstStyle/>
          <a:p>
            <a:r>
              <a:rPr lang="en-US" altLang="zh-CN" i="0" dirty="0">
                <a:effectLst/>
                <a:latin typeface="-apple-system"/>
              </a:rPr>
              <a:t>1. </a:t>
            </a:r>
            <a:r>
              <a:rPr lang="zh-CN" altLang="en-US" i="0" dirty="0">
                <a:effectLst/>
                <a:latin typeface="-apple-system"/>
              </a:rPr>
              <a:t>状态收集</a:t>
            </a:r>
            <a:r>
              <a:rPr lang="en-US" altLang="zh-CN" i="0" dirty="0">
                <a:effectLst/>
                <a:latin typeface="-apple-system"/>
              </a:rPr>
              <a:t>: </a:t>
            </a:r>
            <a:r>
              <a:rPr lang="en-US" altLang="zh-CN" dirty="0">
                <a:latin typeface="-apple-system"/>
              </a:rPr>
              <a:t>CPU</a:t>
            </a:r>
            <a:r>
              <a:rPr lang="zh-CN" altLang="en-US" dirty="0">
                <a:latin typeface="-apple-system"/>
              </a:rPr>
              <a:t>信息、频率信息等通过系统命令调用收集</a:t>
            </a:r>
            <a:endParaRPr lang="en-US" altLang="zh-CN" i="0" dirty="0">
              <a:effectLst/>
              <a:latin typeface="-apple-system"/>
            </a:endParaRPr>
          </a:p>
          <a:p>
            <a:r>
              <a:rPr lang="en-US" altLang="zh-CN" dirty="0">
                <a:latin typeface="-apple-system"/>
              </a:rPr>
              <a:t>2. </a:t>
            </a:r>
            <a:r>
              <a:rPr lang="zh-CN" altLang="en-US" i="0" dirty="0">
                <a:effectLst/>
                <a:latin typeface="-apple-system"/>
              </a:rPr>
              <a:t>神经网络部署： 现在计算机上进行训练，然后部署到手机上</a:t>
            </a:r>
            <a:endParaRPr lang="en-US" altLang="zh-CN" i="0" dirty="0">
              <a:effectLst/>
              <a:latin typeface="-apple-system"/>
            </a:endParaRPr>
          </a:p>
          <a:p>
            <a:r>
              <a:rPr lang="en-US" altLang="zh-CN" dirty="0">
                <a:latin typeface="-apple-system"/>
              </a:rPr>
              <a:t>3. </a:t>
            </a:r>
            <a:r>
              <a:rPr lang="zh-CN" altLang="en-US" i="0" dirty="0">
                <a:effectLst/>
                <a:latin typeface="-apple-system"/>
              </a:rPr>
              <a:t>频率设置： 通过系统命令设置</a:t>
            </a:r>
            <a:endParaRPr lang="en-US" altLang="zh-CN" i="0" dirty="0">
              <a:effectLst/>
              <a:latin typeface="-apple-system"/>
            </a:endParaRPr>
          </a:p>
          <a:p>
            <a:r>
              <a:rPr lang="en-US" altLang="zh-CN" dirty="0">
                <a:latin typeface="-apple-system"/>
              </a:rPr>
              <a:t>4. </a:t>
            </a:r>
            <a:r>
              <a:rPr lang="zh-CN" altLang="en-US" i="0" dirty="0">
                <a:effectLst/>
                <a:latin typeface="-apple-system"/>
              </a:rPr>
              <a:t>线程调度： 通过系统命令调度</a:t>
            </a:r>
            <a:endParaRPr lang="zh-CN" altLang="en-US" dirty="0"/>
          </a:p>
        </p:txBody>
      </p:sp>
      <p:sp>
        <p:nvSpPr>
          <p:cNvPr id="14" name="矩形 13">
            <a:extLst>
              <a:ext uri="{FF2B5EF4-FFF2-40B4-BE49-F238E27FC236}">
                <a16:creationId xmlns:a16="http://schemas.microsoft.com/office/drawing/2014/main" id="{2903E4CC-E714-43A6-A6E8-9AAE676A9C0C}"/>
              </a:ext>
            </a:extLst>
          </p:cNvPr>
          <p:cNvSpPr/>
          <p:nvPr/>
        </p:nvSpPr>
        <p:spPr>
          <a:xfrm>
            <a:off x="154781" y="3204818"/>
            <a:ext cx="1266825" cy="227025"/>
          </a:xfrm>
          <a:prstGeom prst="rect">
            <a:avLst/>
          </a:prstGeom>
          <a:solidFill>
            <a:srgbClr val="003E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600" b="1" dirty="0"/>
              <a:t>实验步骤</a:t>
            </a:r>
          </a:p>
        </p:txBody>
      </p:sp>
      <p:sp>
        <p:nvSpPr>
          <p:cNvPr id="15" name="矩形 14">
            <a:extLst>
              <a:ext uri="{FF2B5EF4-FFF2-40B4-BE49-F238E27FC236}">
                <a16:creationId xmlns:a16="http://schemas.microsoft.com/office/drawing/2014/main" id="{AC230D19-5889-47B8-8D0F-9983E7530892}"/>
              </a:ext>
            </a:extLst>
          </p:cNvPr>
          <p:cNvSpPr/>
          <p:nvPr/>
        </p:nvSpPr>
        <p:spPr>
          <a:xfrm>
            <a:off x="154781" y="4893336"/>
            <a:ext cx="1266825" cy="227025"/>
          </a:xfrm>
          <a:prstGeom prst="rect">
            <a:avLst/>
          </a:prstGeom>
          <a:solidFill>
            <a:srgbClr val="003E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600" b="1" dirty="0"/>
              <a:t>实验运行</a:t>
            </a:r>
          </a:p>
        </p:txBody>
      </p:sp>
      <p:sp>
        <p:nvSpPr>
          <p:cNvPr id="16" name="文本框 15">
            <a:extLst>
              <a:ext uri="{FF2B5EF4-FFF2-40B4-BE49-F238E27FC236}">
                <a16:creationId xmlns:a16="http://schemas.microsoft.com/office/drawing/2014/main" id="{56D9B8CC-096C-4CA9-8469-70AD40EC9C1B}"/>
              </a:ext>
            </a:extLst>
          </p:cNvPr>
          <p:cNvSpPr txBox="1"/>
          <p:nvPr/>
        </p:nvSpPr>
        <p:spPr>
          <a:xfrm>
            <a:off x="154781" y="5350897"/>
            <a:ext cx="5029200" cy="923330"/>
          </a:xfrm>
          <a:prstGeom prst="rect">
            <a:avLst/>
          </a:prstGeom>
          <a:noFill/>
        </p:spPr>
        <p:txBody>
          <a:bodyPr wrap="square" rtlCol="0">
            <a:spAutoFit/>
          </a:bodyPr>
          <a:lstStyle/>
          <a:p>
            <a:r>
              <a:rPr lang="en-US" altLang="zh-CN" dirty="0" err="1"/>
              <a:t>Orthrus</a:t>
            </a:r>
            <a:r>
              <a:rPr lang="zh-CN" altLang="en-US" dirty="0"/>
              <a:t>作为一个自启动服务在手机上直接运行，</a:t>
            </a:r>
            <a:r>
              <a:rPr lang="zh-CN" altLang="en-US" b="0" i="0" dirty="0">
                <a:effectLst/>
                <a:latin typeface="-apple-system"/>
              </a:rPr>
              <a:t>前台应用程序启动时，会自动获取</a:t>
            </a:r>
            <a:r>
              <a:rPr lang="en-US" altLang="zh-CN" b="0" i="0" dirty="0" err="1">
                <a:effectLst/>
                <a:latin typeface="-apple-system"/>
              </a:rPr>
              <a:t>pid</a:t>
            </a:r>
            <a:r>
              <a:rPr lang="zh-CN" altLang="en-US" b="0" i="0" dirty="0">
                <a:effectLst/>
                <a:latin typeface="-apple-system"/>
              </a:rPr>
              <a:t>、帧率等相关信息，并进行调度和治理。</a:t>
            </a:r>
            <a:endParaRPr lang="zh-CN" altLang="en-US" dirty="0"/>
          </a:p>
        </p:txBody>
      </p:sp>
      <p:sp>
        <p:nvSpPr>
          <p:cNvPr id="17" name="左大括号 16">
            <a:extLst>
              <a:ext uri="{FF2B5EF4-FFF2-40B4-BE49-F238E27FC236}">
                <a16:creationId xmlns:a16="http://schemas.microsoft.com/office/drawing/2014/main" id="{0D639603-0572-4F27-B092-C5E9C1264903}"/>
              </a:ext>
            </a:extLst>
          </p:cNvPr>
          <p:cNvSpPr/>
          <p:nvPr/>
        </p:nvSpPr>
        <p:spPr>
          <a:xfrm>
            <a:off x="1961002" y="1167249"/>
            <a:ext cx="155448"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F2219DD4-E9F2-4CCD-B337-F17BE8D6E098}"/>
              </a:ext>
            </a:extLst>
          </p:cNvPr>
          <p:cNvSpPr txBox="1"/>
          <p:nvPr/>
        </p:nvSpPr>
        <p:spPr>
          <a:xfrm>
            <a:off x="2172694" y="1095747"/>
            <a:ext cx="5229317" cy="923330"/>
          </a:xfrm>
          <a:prstGeom prst="rect">
            <a:avLst/>
          </a:prstGeom>
          <a:noFill/>
        </p:spPr>
        <p:txBody>
          <a:bodyPr wrap="none" rtlCol="0">
            <a:spAutoFit/>
          </a:bodyPr>
          <a:lstStyle/>
          <a:p>
            <a:r>
              <a:rPr lang="en-US" altLang="zh-CN" dirty="0"/>
              <a:t>CPU: </a:t>
            </a:r>
            <a:r>
              <a:rPr lang="zh-CN" altLang="en-US" dirty="0"/>
              <a:t>晓龙</a:t>
            </a:r>
            <a:r>
              <a:rPr lang="en-US" altLang="zh-CN" dirty="0"/>
              <a:t>845 SoC</a:t>
            </a:r>
            <a:r>
              <a:rPr lang="zh-CN" altLang="en-US" dirty="0"/>
              <a:t>： </a:t>
            </a:r>
            <a:r>
              <a:rPr lang="en-US" altLang="zh-CN" dirty="0"/>
              <a:t>4</a:t>
            </a:r>
            <a:r>
              <a:rPr lang="zh-CN" altLang="en-US" dirty="0"/>
              <a:t>个</a:t>
            </a:r>
            <a:r>
              <a:rPr lang="en-US" altLang="zh-CN" dirty="0"/>
              <a:t>Big</a:t>
            </a:r>
            <a:r>
              <a:rPr lang="zh-CN" altLang="en-US" dirty="0"/>
              <a:t>核心，</a:t>
            </a:r>
            <a:r>
              <a:rPr lang="en-US" altLang="zh-CN" dirty="0"/>
              <a:t>4</a:t>
            </a:r>
            <a:r>
              <a:rPr lang="zh-CN" altLang="en-US" dirty="0"/>
              <a:t>个</a:t>
            </a:r>
            <a:r>
              <a:rPr lang="en-US" altLang="zh-CN" dirty="0"/>
              <a:t>Little</a:t>
            </a:r>
            <a:r>
              <a:rPr lang="zh-CN" altLang="en-US" dirty="0"/>
              <a:t>核心</a:t>
            </a:r>
            <a:endParaRPr lang="en-US" altLang="zh-CN" dirty="0"/>
          </a:p>
          <a:p>
            <a:r>
              <a:rPr lang="zh-CN" altLang="en-US" dirty="0"/>
              <a:t>内存： </a:t>
            </a:r>
            <a:r>
              <a:rPr lang="en-US" altLang="zh-CN" dirty="0"/>
              <a:t>4GB</a:t>
            </a:r>
          </a:p>
          <a:p>
            <a:r>
              <a:rPr lang="zh-CN" altLang="en-US" dirty="0"/>
              <a:t>系统：</a:t>
            </a:r>
            <a:r>
              <a:rPr lang="en-US" altLang="zh-CN" dirty="0"/>
              <a:t>Android 11</a:t>
            </a:r>
          </a:p>
        </p:txBody>
      </p:sp>
      <p:sp>
        <p:nvSpPr>
          <p:cNvPr id="21" name="矩形 20">
            <a:extLst>
              <a:ext uri="{FF2B5EF4-FFF2-40B4-BE49-F238E27FC236}">
                <a16:creationId xmlns:a16="http://schemas.microsoft.com/office/drawing/2014/main" id="{208EC7B3-3D78-44E3-88B9-906E1A702A54}"/>
              </a:ext>
            </a:extLst>
          </p:cNvPr>
          <p:cNvSpPr/>
          <p:nvPr/>
        </p:nvSpPr>
        <p:spPr>
          <a:xfrm>
            <a:off x="7915275" y="1136899"/>
            <a:ext cx="1266825" cy="227025"/>
          </a:xfrm>
          <a:prstGeom prst="rect">
            <a:avLst/>
          </a:prstGeom>
          <a:solidFill>
            <a:srgbClr val="003E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600" b="1" dirty="0"/>
              <a:t>基准测试</a:t>
            </a:r>
          </a:p>
        </p:txBody>
      </p:sp>
      <p:sp>
        <p:nvSpPr>
          <p:cNvPr id="10" name="文本框 9">
            <a:extLst>
              <a:ext uri="{FF2B5EF4-FFF2-40B4-BE49-F238E27FC236}">
                <a16:creationId xmlns:a16="http://schemas.microsoft.com/office/drawing/2014/main" id="{4F2AFFAD-A5AD-4753-98B5-43E7014D0C17}"/>
              </a:ext>
            </a:extLst>
          </p:cNvPr>
          <p:cNvSpPr txBox="1"/>
          <p:nvPr/>
        </p:nvSpPr>
        <p:spPr>
          <a:xfrm>
            <a:off x="7763220" y="1560588"/>
            <a:ext cx="4507965" cy="1200329"/>
          </a:xfrm>
          <a:prstGeom prst="rect">
            <a:avLst/>
          </a:prstGeom>
          <a:noFill/>
        </p:spPr>
        <p:txBody>
          <a:bodyPr wrap="none" rtlCol="0">
            <a:spAutoFit/>
          </a:bodyPr>
          <a:lstStyle/>
          <a:p>
            <a:r>
              <a:rPr lang="en-US" altLang="zh-CN" dirty="0"/>
              <a:t>1. Android</a:t>
            </a:r>
            <a:r>
              <a:rPr lang="zh-CN" altLang="en-US" dirty="0"/>
              <a:t>默认算法</a:t>
            </a:r>
            <a:endParaRPr lang="en-US" altLang="zh-CN" dirty="0"/>
          </a:p>
          <a:p>
            <a:r>
              <a:rPr lang="en-US" altLang="zh-CN" dirty="0"/>
              <a:t>2. </a:t>
            </a:r>
            <a:r>
              <a:rPr lang="en-US" altLang="zh-CN" dirty="0" err="1"/>
              <a:t>SmartBalance</a:t>
            </a:r>
            <a:r>
              <a:rPr lang="en-US" altLang="zh-CN" dirty="0"/>
              <a:t>             DAC’15</a:t>
            </a:r>
          </a:p>
          <a:p>
            <a:r>
              <a:rPr lang="en-US" altLang="zh-CN" dirty="0"/>
              <a:t>3. </a:t>
            </a:r>
            <a:r>
              <a:rPr lang="en-US" altLang="zh-CN" dirty="0" err="1"/>
              <a:t>zTT</a:t>
            </a:r>
            <a:r>
              <a:rPr lang="en-US" altLang="zh-CN" dirty="0"/>
              <a:t>                             MobiSys’21</a:t>
            </a:r>
          </a:p>
          <a:p>
            <a:r>
              <a:rPr lang="en-US" altLang="zh-CN" dirty="0"/>
              <a:t>4. </a:t>
            </a:r>
            <a:r>
              <a:rPr lang="en-US" altLang="zh-CN" dirty="0" err="1"/>
              <a:t>AdaMD</a:t>
            </a:r>
            <a:r>
              <a:rPr lang="en-US" altLang="zh-CN" dirty="0"/>
              <a:t>                       IEEE trans’19</a:t>
            </a:r>
          </a:p>
        </p:txBody>
      </p:sp>
    </p:spTree>
    <p:extLst>
      <p:ext uri="{BB962C8B-B14F-4D97-AF65-F5344CB8AC3E}">
        <p14:creationId xmlns:p14="http://schemas.microsoft.com/office/powerpoint/2010/main" val="31570575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0302C1D-8735-4536-8E13-98F872338B3E}"/>
              </a:ext>
            </a:extLst>
          </p:cNvPr>
          <p:cNvSpPr>
            <a:spLocks noGrp="1"/>
          </p:cNvSpPr>
          <p:nvPr>
            <p:ph type="sldNum" sz="quarter" idx="4"/>
          </p:nvPr>
        </p:nvSpPr>
        <p:spPr/>
        <p:txBody>
          <a:bodyPr/>
          <a:lstStyle/>
          <a:p>
            <a:fld id="{32CC1993-4A58-5441-BC2A-C02768F05C35}" type="slidenum">
              <a:rPr kumimoji="1" lang="zh-CN" altLang="en-US" smtClean="0"/>
              <a:t>29</a:t>
            </a:fld>
            <a:endParaRPr kumimoji="1" lang="zh-CN" altLang="en-US" dirty="0"/>
          </a:p>
        </p:txBody>
      </p:sp>
      <p:sp>
        <p:nvSpPr>
          <p:cNvPr id="4" name="标题 3">
            <a:extLst>
              <a:ext uri="{FF2B5EF4-FFF2-40B4-BE49-F238E27FC236}">
                <a16:creationId xmlns:a16="http://schemas.microsoft.com/office/drawing/2014/main" id="{DD82D738-79E8-4321-AB21-94451091842B}"/>
              </a:ext>
            </a:extLst>
          </p:cNvPr>
          <p:cNvSpPr>
            <a:spLocks noGrp="1"/>
          </p:cNvSpPr>
          <p:nvPr>
            <p:ph type="title"/>
          </p:nvPr>
        </p:nvSpPr>
        <p:spPr/>
        <p:txBody>
          <a:bodyPr/>
          <a:lstStyle/>
          <a:p>
            <a:r>
              <a:rPr lang="zh-CN" altLang="en-US" b="1" dirty="0">
                <a:latin typeface="Calibri" panose="020F0502020204030204" pitchFamily="34" charset="0"/>
                <a:cs typeface="Calibri" panose="020F0502020204030204" pitchFamily="34" charset="0"/>
              </a:rPr>
              <a:t>实验评估</a:t>
            </a:r>
            <a:endParaRPr lang="zh-CN" altLang="en-US" dirty="0"/>
          </a:p>
        </p:txBody>
      </p:sp>
      <p:pic>
        <p:nvPicPr>
          <p:cNvPr id="12" name="图片 11">
            <a:extLst>
              <a:ext uri="{FF2B5EF4-FFF2-40B4-BE49-F238E27FC236}">
                <a16:creationId xmlns:a16="http://schemas.microsoft.com/office/drawing/2014/main" id="{D030B8AF-7FEB-4459-A6D5-5B970CFCC78C}"/>
              </a:ext>
            </a:extLst>
          </p:cNvPr>
          <p:cNvPicPr>
            <a:picLocks noChangeAspect="1"/>
          </p:cNvPicPr>
          <p:nvPr/>
        </p:nvPicPr>
        <p:blipFill>
          <a:blip r:embed="rId3"/>
          <a:stretch>
            <a:fillRect/>
          </a:stretch>
        </p:blipFill>
        <p:spPr>
          <a:xfrm>
            <a:off x="705997" y="1177829"/>
            <a:ext cx="10515600" cy="2695575"/>
          </a:xfrm>
          <a:prstGeom prst="rect">
            <a:avLst/>
          </a:prstGeom>
        </p:spPr>
      </p:pic>
      <p:sp>
        <p:nvSpPr>
          <p:cNvPr id="13" name="矩形 12">
            <a:extLst>
              <a:ext uri="{FF2B5EF4-FFF2-40B4-BE49-F238E27FC236}">
                <a16:creationId xmlns:a16="http://schemas.microsoft.com/office/drawing/2014/main" id="{EC72F330-8CF7-4839-A1B3-D74C96430308}"/>
              </a:ext>
            </a:extLst>
          </p:cNvPr>
          <p:cNvSpPr/>
          <p:nvPr/>
        </p:nvSpPr>
        <p:spPr>
          <a:xfrm>
            <a:off x="5437291" y="4240629"/>
            <a:ext cx="1317418" cy="254987"/>
          </a:xfrm>
          <a:prstGeom prst="rect">
            <a:avLst/>
          </a:prstGeom>
          <a:solidFill>
            <a:srgbClr val="003E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600" b="1" dirty="0"/>
              <a:t>实验场景</a:t>
            </a:r>
          </a:p>
        </p:txBody>
      </p:sp>
      <p:sp>
        <p:nvSpPr>
          <p:cNvPr id="14" name="文本框 13">
            <a:extLst>
              <a:ext uri="{FF2B5EF4-FFF2-40B4-BE49-F238E27FC236}">
                <a16:creationId xmlns:a16="http://schemas.microsoft.com/office/drawing/2014/main" id="{AEC1FD57-5EF0-4289-B3F2-363CE25BBA4A}"/>
              </a:ext>
            </a:extLst>
          </p:cNvPr>
          <p:cNvSpPr txBox="1"/>
          <p:nvPr/>
        </p:nvSpPr>
        <p:spPr>
          <a:xfrm>
            <a:off x="5401020" y="4711552"/>
            <a:ext cx="4047780" cy="1015663"/>
          </a:xfrm>
          <a:prstGeom prst="rect">
            <a:avLst/>
          </a:prstGeom>
          <a:noFill/>
        </p:spPr>
        <p:txBody>
          <a:bodyPr wrap="square">
            <a:spAutoFit/>
          </a:bodyPr>
          <a:lstStyle/>
          <a:p>
            <a:pPr marL="342900" indent="-342900">
              <a:buAutoNum type="arabicPeriod"/>
            </a:pPr>
            <a:r>
              <a:rPr lang="zh-CN" altLang="en-US" sz="2000" b="1" dirty="0"/>
              <a:t>轻负载</a:t>
            </a:r>
            <a:endParaRPr lang="en-US" altLang="zh-CN" sz="2000" b="1" dirty="0"/>
          </a:p>
          <a:p>
            <a:pPr marL="342900" indent="-342900">
              <a:buAutoNum type="arabicPeriod"/>
            </a:pPr>
            <a:r>
              <a:rPr lang="zh-CN" altLang="en-US" sz="2000" b="1" dirty="0"/>
              <a:t>中负载</a:t>
            </a:r>
            <a:endParaRPr lang="en-US" altLang="zh-CN" sz="2000" b="1" dirty="0"/>
          </a:p>
          <a:p>
            <a:pPr marL="342900" indent="-342900">
              <a:buAutoNum type="arabicPeriod"/>
            </a:pPr>
            <a:r>
              <a:rPr lang="zh-CN" altLang="en-US" sz="2000" b="1" dirty="0"/>
              <a:t>重负载</a:t>
            </a:r>
          </a:p>
        </p:txBody>
      </p:sp>
      <p:sp>
        <p:nvSpPr>
          <p:cNvPr id="15" name="矩形 14">
            <a:extLst>
              <a:ext uri="{FF2B5EF4-FFF2-40B4-BE49-F238E27FC236}">
                <a16:creationId xmlns:a16="http://schemas.microsoft.com/office/drawing/2014/main" id="{0FC772C5-B371-4F34-878A-FD4014819F07}"/>
              </a:ext>
            </a:extLst>
          </p:cNvPr>
          <p:cNvSpPr/>
          <p:nvPr/>
        </p:nvSpPr>
        <p:spPr>
          <a:xfrm>
            <a:off x="1641889" y="4224536"/>
            <a:ext cx="1317418" cy="254987"/>
          </a:xfrm>
          <a:prstGeom prst="rect">
            <a:avLst/>
          </a:prstGeom>
          <a:solidFill>
            <a:srgbClr val="003E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600" b="1" dirty="0"/>
              <a:t>前端</a:t>
            </a:r>
            <a:r>
              <a:rPr lang="en-US" altLang="zh-CN" sz="1600" b="1" dirty="0"/>
              <a:t>App</a:t>
            </a:r>
            <a:endParaRPr lang="zh-CN" altLang="en-US" sz="1600" b="1" dirty="0"/>
          </a:p>
        </p:txBody>
      </p:sp>
      <p:sp>
        <p:nvSpPr>
          <p:cNvPr id="16" name="文本框 15">
            <a:extLst>
              <a:ext uri="{FF2B5EF4-FFF2-40B4-BE49-F238E27FC236}">
                <a16:creationId xmlns:a16="http://schemas.microsoft.com/office/drawing/2014/main" id="{88843126-DE7E-42F4-89EF-18BBBADB422E}"/>
              </a:ext>
            </a:extLst>
          </p:cNvPr>
          <p:cNvSpPr txBox="1"/>
          <p:nvPr/>
        </p:nvSpPr>
        <p:spPr>
          <a:xfrm>
            <a:off x="1641889" y="4702003"/>
            <a:ext cx="4047780" cy="1015663"/>
          </a:xfrm>
          <a:prstGeom prst="rect">
            <a:avLst/>
          </a:prstGeom>
          <a:noFill/>
        </p:spPr>
        <p:txBody>
          <a:bodyPr wrap="square">
            <a:spAutoFit/>
          </a:bodyPr>
          <a:lstStyle/>
          <a:p>
            <a:pPr marL="342900" indent="-342900">
              <a:buAutoNum type="arabicPeriod"/>
            </a:pPr>
            <a:r>
              <a:rPr lang="en-US" altLang="zh-CN" sz="2000" b="1" dirty="0" err="1"/>
              <a:t>TikTok</a:t>
            </a:r>
            <a:endParaRPr lang="en-US" altLang="zh-CN" sz="2000" b="1" dirty="0"/>
          </a:p>
          <a:p>
            <a:pPr marL="342900" indent="-342900">
              <a:buAutoNum type="arabicPeriod"/>
            </a:pPr>
            <a:r>
              <a:rPr lang="en-US" altLang="zh-CN" sz="2000" b="1" dirty="0" err="1"/>
              <a:t>Genshin</a:t>
            </a:r>
            <a:endParaRPr lang="en-US" altLang="zh-CN" sz="2000" b="1" dirty="0"/>
          </a:p>
          <a:p>
            <a:pPr marL="342900" indent="-342900">
              <a:buAutoNum type="arabicPeriod"/>
            </a:pPr>
            <a:r>
              <a:rPr lang="en-US" altLang="zh-CN" sz="2000" b="1" dirty="0"/>
              <a:t>Instagram</a:t>
            </a:r>
            <a:endParaRPr lang="zh-CN" altLang="en-US" sz="2000" b="1" dirty="0"/>
          </a:p>
        </p:txBody>
      </p:sp>
    </p:spTree>
    <p:extLst>
      <p:ext uri="{BB962C8B-B14F-4D97-AF65-F5344CB8AC3E}">
        <p14:creationId xmlns:p14="http://schemas.microsoft.com/office/powerpoint/2010/main" val="3950187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32CC1993-4A58-5441-BC2A-C02768F05C35}" type="slidenum">
              <a:rPr kumimoji="1" lang="zh-CN" altLang="en-US" smtClean="0"/>
              <a:t>3</a:t>
            </a:fld>
            <a:endParaRPr kumimoji="1" lang="zh-CN" altLang="en-US" dirty="0"/>
          </a:p>
        </p:txBody>
      </p:sp>
      <p:sp>
        <p:nvSpPr>
          <p:cNvPr id="4" name="标题 3"/>
          <p:cNvSpPr>
            <a:spLocks noGrp="1"/>
          </p:cNvSpPr>
          <p:nvPr>
            <p:ph type="title"/>
          </p:nvPr>
        </p:nvSpPr>
        <p:spPr/>
        <p:txBody>
          <a:bodyPr/>
          <a:lstStyle/>
          <a:p>
            <a:r>
              <a:rPr kumimoji="1" lang="zh-CN" altLang="en-US" b="1" dirty="0">
                <a:latin typeface="+mn-lt"/>
              </a:rPr>
              <a:t>提纲</a:t>
            </a:r>
          </a:p>
        </p:txBody>
      </p:sp>
      <p:sp>
        <p:nvSpPr>
          <p:cNvPr id="5" name="矩形 4"/>
          <p:cNvSpPr/>
          <p:nvPr/>
        </p:nvSpPr>
        <p:spPr>
          <a:xfrm>
            <a:off x="3953229" y="1276006"/>
            <a:ext cx="6630089" cy="4399915"/>
          </a:xfrm>
          <a:prstGeom prst="rect">
            <a:avLst/>
          </a:prstGeom>
        </p:spPr>
        <p:txBody>
          <a:bodyPr wrap="square">
            <a:spAutoFit/>
          </a:bodyPr>
          <a:lstStyle/>
          <a:p>
            <a:pPr marL="457200" indent="-457200">
              <a:lnSpc>
                <a:spcPct val="140000"/>
              </a:lnSpc>
              <a:buFont typeface="Arial" panose="020B0604020202090204" pitchFamily="34" charset="0"/>
              <a:buChar char="•"/>
            </a:pPr>
            <a:r>
              <a:rPr lang="zh-CN" altLang="en-US" sz="4000" b="1" dirty="0">
                <a:ea typeface="微软雅黑" panose="020B0503020204020204" pitchFamily="34" charset="-122"/>
                <a:cs typeface="Times New Roman" panose="02020503050405090304" pitchFamily="18" charset="0"/>
              </a:rPr>
              <a:t>研究背景</a:t>
            </a:r>
            <a:endParaRPr lang="en-US" altLang="zh-CN" sz="4000" b="1" dirty="0">
              <a:ea typeface="微软雅黑" panose="020B0503020204020204" pitchFamily="34" charset="-122"/>
              <a:cs typeface="Times New Roman" panose="02020503050405090304" pitchFamily="18" charset="0"/>
            </a:endParaRPr>
          </a:p>
          <a:p>
            <a:pPr marL="457200" indent="-457200">
              <a:lnSpc>
                <a:spcPct val="140000"/>
              </a:lnSpc>
              <a:buFont typeface="Arial" panose="020B0604020202090204" pitchFamily="34" charset="0"/>
              <a:buChar char="•"/>
            </a:pPr>
            <a:r>
              <a:rPr lang="zh-CN" altLang="en-US" sz="4000" b="1" dirty="0">
                <a:solidFill>
                  <a:schemeClr val="bg2">
                    <a:lumMod val="90000"/>
                  </a:schemeClr>
                </a:solidFill>
                <a:ea typeface="微软雅黑" panose="020B0503020204020204" pitchFamily="34" charset="-122"/>
                <a:cs typeface="Times New Roman" panose="02020503050405090304" pitchFamily="18" charset="0"/>
              </a:rPr>
              <a:t>研究问题</a:t>
            </a:r>
            <a:endParaRPr lang="en-US" altLang="zh-CN" sz="4000" b="1" dirty="0">
              <a:solidFill>
                <a:schemeClr val="bg2">
                  <a:lumMod val="90000"/>
                </a:schemeClr>
              </a:solidFill>
              <a:ea typeface="微软雅黑" panose="020B0503020204020204" pitchFamily="34" charset="-122"/>
              <a:cs typeface="Times New Roman" panose="02020503050405090304" pitchFamily="18" charset="0"/>
            </a:endParaRPr>
          </a:p>
          <a:p>
            <a:pPr marL="457200" indent="-457200">
              <a:lnSpc>
                <a:spcPct val="140000"/>
              </a:lnSpc>
              <a:buFont typeface="Arial" panose="020B0604020202090204" pitchFamily="34" charset="0"/>
              <a:buChar char="•"/>
            </a:pPr>
            <a:r>
              <a:rPr lang="zh-CN" altLang="en-US" sz="4000" b="1" dirty="0">
                <a:solidFill>
                  <a:schemeClr val="bg2">
                    <a:lumMod val="90000"/>
                  </a:schemeClr>
                </a:solidFill>
                <a:ea typeface="微软雅黑" panose="020B0503020204020204" pitchFamily="34" charset="-122"/>
                <a:cs typeface="Times New Roman" panose="02020503050405090304" pitchFamily="18" charset="0"/>
              </a:rPr>
              <a:t>方法设计</a:t>
            </a:r>
            <a:endParaRPr lang="en-US" altLang="zh-CN" sz="4000" b="1" dirty="0">
              <a:solidFill>
                <a:schemeClr val="bg2">
                  <a:lumMod val="90000"/>
                </a:schemeClr>
              </a:solidFill>
              <a:ea typeface="微软雅黑" panose="020B0503020204020204" pitchFamily="34" charset="-122"/>
              <a:cs typeface="Times New Roman" panose="02020503050405090304" pitchFamily="18" charset="0"/>
            </a:endParaRPr>
          </a:p>
          <a:p>
            <a:pPr marL="457200" indent="-457200">
              <a:lnSpc>
                <a:spcPct val="140000"/>
              </a:lnSpc>
              <a:buFont typeface="Arial" panose="020B0604020202090204" pitchFamily="34" charset="0"/>
              <a:buChar char="•"/>
            </a:pPr>
            <a:r>
              <a:rPr lang="zh-CN" altLang="en-US" sz="4000" b="1" dirty="0">
                <a:solidFill>
                  <a:schemeClr val="bg2">
                    <a:lumMod val="90000"/>
                  </a:schemeClr>
                </a:solidFill>
                <a:ea typeface="微软雅黑" panose="020B0503020204020204" pitchFamily="34" charset="-122"/>
                <a:cs typeface="Times New Roman" panose="02020503050405090304" pitchFamily="18" charset="0"/>
              </a:rPr>
              <a:t>实验评估</a:t>
            </a:r>
            <a:endParaRPr lang="en-US" altLang="zh-CN" sz="4000" b="1" dirty="0">
              <a:solidFill>
                <a:schemeClr val="bg2">
                  <a:lumMod val="90000"/>
                </a:schemeClr>
              </a:solidFill>
              <a:ea typeface="微软雅黑" panose="020B0503020204020204" pitchFamily="34" charset="-122"/>
              <a:cs typeface="Times New Roman" panose="02020503050405090304" pitchFamily="18" charset="0"/>
            </a:endParaRPr>
          </a:p>
          <a:p>
            <a:pPr marL="457200" indent="-457200">
              <a:lnSpc>
                <a:spcPct val="140000"/>
              </a:lnSpc>
              <a:buFont typeface="Arial" panose="020B0604020202090204" pitchFamily="34" charset="0"/>
              <a:buChar char="•"/>
            </a:pPr>
            <a:r>
              <a:rPr lang="zh-CN" altLang="en-US" sz="4000" b="1" dirty="0">
                <a:solidFill>
                  <a:schemeClr val="bg2">
                    <a:lumMod val="90000"/>
                  </a:schemeClr>
                </a:solidFill>
                <a:ea typeface="微软雅黑" panose="020B0503020204020204" pitchFamily="34" charset="-122"/>
                <a:cs typeface="Times New Roman" panose="02020503050405090304" pitchFamily="18" charset="0"/>
              </a:rPr>
              <a:t>工作总结</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CC9A509-8B16-49D3-925E-19F1082F06CC}"/>
              </a:ext>
            </a:extLst>
          </p:cNvPr>
          <p:cNvSpPr>
            <a:spLocks noGrp="1"/>
          </p:cNvSpPr>
          <p:nvPr>
            <p:ph type="sldNum" sz="quarter" idx="4"/>
          </p:nvPr>
        </p:nvSpPr>
        <p:spPr/>
        <p:txBody>
          <a:bodyPr/>
          <a:lstStyle/>
          <a:p>
            <a:fld id="{32CC1993-4A58-5441-BC2A-C02768F05C35}" type="slidenum">
              <a:rPr kumimoji="1" lang="zh-CN" altLang="en-US" smtClean="0">
                <a:solidFill>
                  <a:schemeClr val="tx1"/>
                </a:solidFill>
              </a:rPr>
              <a:t>30</a:t>
            </a:fld>
            <a:endParaRPr kumimoji="1" lang="zh-CN" altLang="en-US" dirty="0">
              <a:solidFill>
                <a:schemeClr val="tx1"/>
              </a:solidFill>
            </a:endParaRPr>
          </a:p>
        </p:txBody>
      </p:sp>
      <p:pic>
        <p:nvPicPr>
          <p:cNvPr id="6" name="内容占位符 5">
            <a:extLst>
              <a:ext uri="{FF2B5EF4-FFF2-40B4-BE49-F238E27FC236}">
                <a16:creationId xmlns:a16="http://schemas.microsoft.com/office/drawing/2014/main" id="{1E8EC89D-CB02-4EBC-ACFB-07F9C2285DF7}"/>
              </a:ext>
            </a:extLst>
          </p:cNvPr>
          <p:cNvPicPr>
            <a:picLocks noGrp="1" noChangeAspect="1"/>
          </p:cNvPicPr>
          <p:nvPr>
            <p:ph sz="quarter" idx="10"/>
          </p:nvPr>
        </p:nvPicPr>
        <p:blipFill rotWithShape="1">
          <a:blip r:embed="rId3"/>
          <a:srcRect l="1290" r="3503"/>
          <a:stretch/>
        </p:blipFill>
        <p:spPr>
          <a:xfrm>
            <a:off x="143220" y="1464997"/>
            <a:ext cx="12030784" cy="3404458"/>
          </a:xfrm>
        </p:spPr>
      </p:pic>
      <p:sp>
        <p:nvSpPr>
          <p:cNvPr id="4" name="标题 3">
            <a:extLst>
              <a:ext uri="{FF2B5EF4-FFF2-40B4-BE49-F238E27FC236}">
                <a16:creationId xmlns:a16="http://schemas.microsoft.com/office/drawing/2014/main" id="{FC6BB482-EB07-4C33-98C4-44F54A5E4C14}"/>
              </a:ext>
            </a:extLst>
          </p:cNvPr>
          <p:cNvSpPr>
            <a:spLocks noGrp="1"/>
          </p:cNvSpPr>
          <p:nvPr>
            <p:ph type="title"/>
          </p:nvPr>
        </p:nvSpPr>
        <p:spPr/>
        <p:txBody>
          <a:bodyPr/>
          <a:lstStyle/>
          <a:p>
            <a:r>
              <a:rPr lang="zh-CN" altLang="en-US" b="1" dirty="0">
                <a:latin typeface="Calibri" panose="020F0502020204030204" pitchFamily="34" charset="0"/>
                <a:cs typeface="Calibri" panose="020F0502020204030204" pitchFamily="34" charset="0"/>
              </a:rPr>
              <a:t>实验评估</a:t>
            </a:r>
            <a:endParaRPr lang="zh-CN" altLang="en-US" dirty="0">
              <a:solidFill>
                <a:schemeClr val="tx1"/>
              </a:solidFill>
            </a:endParaRPr>
          </a:p>
        </p:txBody>
      </p:sp>
      <p:sp>
        <p:nvSpPr>
          <p:cNvPr id="12" name="文本框 11">
            <a:extLst>
              <a:ext uri="{FF2B5EF4-FFF2-40B4-BE49-F238E27FC236}">
                <a16:creationId xmlns:a16="http://schemas.microsoft.com/office/drawing/2014/main" id="{60990F23-3661-4D08-B5E4-702C80255C35}"/>
              </a:ext>
            </a:extLst>
          </p:cNvPr>
          <p:cNvSpPr txBox="1"/>
          <p:nvPr/>
        </p:nvSpPr>
        <p:spPr>
          <a:xfrm>
            <a:off x="1817783" y="5534561"/>
            <a:ext cx="9518574" cy="1323439"/>
          </a:xfrm>
          <a:prstGeom prst="rect">
            <a:avLst/>
          </a:prstGeom>
          <a:noFill/>
        </p:spPr>
        <p:txBody>
          <a:bodyPr wrap="square">
            <a:spAutoFit/>
          </a:bodyPr>
          <a:lstStyle/>
          <a:p>
            <a:r>
              <a:rPr lang="en-US" altLang="zh-CN" sz="2000" b="1" dirty="0" err="1"/>
              <a:t>Orthrus</a:t>
            </a:r>
            <a:r>
              <a:rPr lang="en-US" altLang="zh-CN" sz="2000" b="1" dirty="0"/>
              <a:t> </a:t>
            </a:r>
            <a:r>
              <a:rPr lang="zh-CN" altLang="en-US" sz="2000" b="1" dirty="0"/>
              <a:t>在轻负载、中负载和重负载的场景下，具有更低的 </a:t>
            </a:r>
            <a:r>
              <a:rPr lang="en-US" altLang="zh-CN" sz="2000" b="1" dirty="0"/>
              <a:t>QoS Loss </a:t>
            </a:r>
            <a:r>
              <a:rPr lang="zh-CN" altLang="en-US" sz="2000" b="1" dirty="0"/>
              <a:t>和功耗</a:t>
            </a:r>
          </a:p>
          <a:p>
            <a:endParaRPr lang="en-US" altLang="zh-CN" sz="2000" b="1" dirty="0"/>
          </a:p>
          <a:p>
            <a:endParaRPr lang="en-US" altLang="zh-CN" sz="2000" b="1" dirty="0"/>
          </a:p>
          <a:p>
            <a:endParaRPr lang="zh-CN" altLang="en-US" sz="2000" b="1" dirty="0"/>
          </a:p>
        </p:txBody>
      </p:sp>
    </p:spTree>
    <p:extLst>
      <p:ext uri="{BB962C8B-B14F-4D97-AF65-F5344CB8AC3E}">
        <p14:creationId xmlns:p14="http://schemas.microsoft.com/office/powerpoint/2010/main" val="5822983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F6B90DE-5FFA-4FD4-87D6-C8B15CF0CF78}"/>
              </a:ext>
            </a:extLst>
          </p:cNvPr>
          <p:cNvSpPr>
            <a:spLocks noGrp="1"/>
          </p:cNvSpPr>
          <p:nvPr>
            <p:ph type="sldNum" sz="quarter" idx="4"/>
          </p:nvPr>
        </p:nvSpPr>
        <p:spPr/>
        <p:txBody>
          <a:bodyPr/>
          <a:lstStyle/>
          <a:p>
            <a:fld id="{32CC1993-4A58-5441-BC2A-C02768F05C35}" type="slidenum">
              <a:rPr kumimoji="1" lang="zh-CN" altLang="en-US" smtClean="0">
                <a:solidFill>
                  <a:schemeClr val="tx1"/>
                </a:solidFill>
              </a:rPr>
              <a:t>31</a:t>
            </a:fld>
            <a:endParaRPr kumimoji="1" lang="zh-CN" altLang="en-US" dirty="0">
              <a:solidFill>
                <a:schemeClr val="tx1"/>
              </a:solidFill>
            </a:endParaRPr>
          </a:p>
        </p:txBody>
      </p:sp>
      <p:sp>
        <p:nvSpPr>
          <p:cNvPr id="4" name="标题 3">
            <a:extLst>
              <a:ext uri="{FF2B5EF4-FFF2-40B4-BE49-F238E27FC236}">
                <a16:creationId xmlns:a16="http://schemas.microsoft.com/office/drawing/2014/main" id="{00DCF398-B5D8-4A77-AA0E-7DE968A346B8}"/>
              </a:ext>
            </a:extLst>
          </p:cNvPr>
          <p:cNvSpPr>
            <a:spLocks noGrp="1"/>
          </p:cNvSpPr>
          <p:nvPr>
            <p:ph type="title"/>
          </p:nvPr>
        </p:nvSpPr>
        <p:spPr/>
        <p:txBody>
          <a:bodyPr/>
          <a:lstStyle/>
          <a:p>
            <a:r>
              <a:rPr lang="zh-CN" altLang="en-US" b="1" dirty="0">
                <a:latin typeface="Calibri" panose="020F0502020204030204" pitchFamily="34" charset="0"/>
                <a:cs typeface="Calibri" panose="020F0502020204030204" pitchFamily="34" charset="0"/>
              </a:rPr>
              <a:t>实验评估</a:t>
            </a:r>
            <a:endParaRPr lang="zh-CN" altLang="en-US" b="1" dirty="0">
              <a:solidFill>
                <a:schemeClr val="tx1"/>
              </a:solidFill>
            </a:endParaRPr>
          </a:p>
        </p:txBody>
      </p:sp>
      <p:sp>
        <p:nvSpPr>
          <p:cNvPr id="5" name="文本框 4">
            <a:extLst>
              <a:ext uri="{FF2B5EF4-FFF2-40B4-BE49-F238E27FC236}">
                <a16:creationId xmlns:a16="http://schemas.microsoft.com/office/drawing/2014/main" id="{E82EF04E-A1AA-4D11-88A8-E2937763698B}"/>
              </a:ext>
            </a:extLst>
          </p:cNvPr>
          <p:cNvSpPr txBox="1"/>
          <p:nvPr/>
        </p:nvSpPr>
        <p:spPr>
          <a:xfrm>
            <a:off x="355600" y="1071257"/>
            <a:ext cx="1107996" cy="369332"/>
          </a:xfrm>
          <a:prstGeom prst="rect">
            <a:avLst/>
          </a:prstGeom>
          <a:noFill/>
        </p:spPr>
        <p:txBody>
          <a:bodyPr wrap="none" rtlCol="0">
            <a:spAutoFit/>
          </a:bodyPr>
          <a:lstStyle/>
          <a:p>
            <a:r>
              <a:rPr lang="zh-CN" altLang="en-US" b="1" dirty="0"/>
              <a:t>组件分析</a:t>
            </a:r>
          </a:p>
        </p:txBody>
      </p:sp>
      <p:pic>
        <p:nvPicPr>
          <p:cNvPr id="7" name="图片 6">
            <a:extLst>
              <a:ext uri="{FF2B5EF4-FFF2-40B4-BE49-F238E27FC236}">
                <a16:creationId xmlns:a16="http://schemas.microsoft.com/office/drawing/2014/main" id="{24466056-7981-407A-8C18-697560E99A20}"/>
              </a:ext>
            </a:extLst>
          </p:cNvPr>
          <p:cNvPicPr>
            <a:picLocks noChangeAspect="1"/>
          </p:cNvPicPr>
          <p:nvPr/>
        </p:nvPicPr>
        <p:blipFill>
          <a:blip r:embed="rId3"/>
          <a:stretch>
            <a:fillRect/>
          </a:stretch>
        </p:blipFill>
        <p:spPr>
          <a:xfrm>
            <a:off x="0" y="3429000"/>
            <a:ext cx="4095619" cy="2028511"/>
          </a:xfrm>
          <a:prstGeom prst="rect">
            <a:avLst/>
          </a:prstGeom>
        </p:spPr>
      </p:pic>
      <p:pic>
        <p:nvPicPr>
          <p:cNvPr id="9" name="图片 8">
            <a:extLst>
              <a:ext uri="{FF2B5EF4-FFF2-40B4-BE49-F238E27FC236}">
                <a16:creationId xmlns:a16="http://schemas.microsoft.com/office/drawing/2014/main" id="{674DDB0C-1CB6-4725-B2D2-48696E0BF063}"/>
              </a:ext>
            </a:extLst>
          </p:cNvPr>
          <p:cNvPicPr>
            <a:picLocks noChangeAspect="1"/>
          </p:cNvPicPr>
          <p:nvPr/>
        </p:nvPicPr>
        <p:blipFill>
          <a:blip r:embed="rId4"/>
          <a:stretch>
            <a:fillRect/>
          </a:stretch>
        </p:blipFill>
        <p:spPr>
          <a:xfrm>
            <a:off x="4018501" y="3524407"/>
            <a:ext cx="4095619" cy="1946520"/>
          </a:xfrm>
          <a:prstGeom prst="rect">
            <a:avLst/>
          </a:prstGeom>
        </p:spPr>
      </p:pic>
      <p:pic>
        <p:nvPicPr>
          <p:cNvPr id="11" name="图片 10">
            <a:extLst>
              <a:ext uri="{FF2B5EF4-FFF2-40B4-BE49-F238E27FC236}">
                <a16:creationId xmlns:a16="http://schemas.microsoft.com/office/drawing/2014/main" id="{CFCD6D17-BCD4-45AA-9713-D3E966E5104C}"/>
              </a:ext>
            </a:extLst>
          </p:cNvPr>
          <p:cNvPicPr>
            <a:picLocks noChangeAspect="1"/>
          </p:cNvPicPr>
          <p:nvPr/>
        </p:nvPicPr>
        <p:blipFill>
          <a:blip r:embed="rId5"/>
          <a:stretch>
            <a:fillRect/>
          </a:stretch>
        </p:blipFill>
        <p:spPr>
          <a:xfrm>
            <a:off x="8114120" y="3524407"/>
            <a:ext cx="3940187" cy="1946520"/>
          </a:xfrm>
          <a:prstGeom prst="rect">
            <a:avLst/>
          </a:prstGeom>
        </p:spPr>
      </p:pic>
      <p:sp>
        <p:nvSpPr>
          <p:cNvPr id="12" name="文本框 11">
            <a:extLst>
              <a:ext uri="{FF2B5EF4-FFF2-40B4-BE49-F238E27FC236}">
                <a16:creationId xmlns:a16="http://schemas.microsoft.com/office/drawing/2014/main" id="{9D433B45-684F-4AE6-8BB0-FA61966B0824}"/>
              </a:ext>
            </a:extLst>
          </p:cNvPr>
          <p:cNvSpPr txBox="1"/>
          <p:nvPr/>
        </p:nvSpPr>
        <p:spPr>
          <a:xfrm>
            <a:off x="1266940" y="5516430"/>
            <a:ext cx="1127232" cy="369332"/>
          </a:xfrm>
          <a:prstGeom prst="rect">
            <a:avLst/>
          </a:prstGeom>
          <a:noFill/>
        </p:spPr>
        <p:txBody>
          <a:bodyPr wrap="none" rtlCol="0">
            <a:spAutoFit/>
          </a:bodyPr>
          <a:lstStyle/>
          <a:p>
            <a:r>
              <a:rPr lang="en-US" altLang="zh-CN" b="1" dirty="0"/>
              <a:t>QoS</a:t>
            </a:r>
            <a:r>
              <a:rPr lang="zh-CN" altLang="en-US" b="1" dirty="0"/>
              <a:t>损失</a:t>
            </a:r>
          </a:p>
        </p:txBody>
      </p:sp>
      <p:sp>
        <p:nvSpPr>
          <p:cNvPr id="13" name="文本框 12">
            <a:extLst>
              <a:ext uri="{FF2B5EF4-FFF2-40B4-BE49-F238E27FC236}">
                <a16:creationId xmlns:a16="http://schemas.microsoft.com/office/drawing/2014/main" id="{588C8CFD-4CE0-491B-9A3E-E99B5C924566}"/>
              </a:ext>
            </a:extLst>
          </p:cNvPr>
          <p:cNvSpPr txBox="1"/>
          <p:nvPr/>
        </p:nvSpPr>
        <p:spPr>
          <a:xfrm>
            <a:off x="5464884" y="5566334"/>
            <a:ext cx="1107996" cy="369332"/>
          </a:xfrm>
          <a:prstGeom prst="rect">
            <a:avLst/>
          </a:prstGeom>
          <a:noFill/>
        </p:spPr>
        <p:txBody>
          <a:bodyPr wrap="none" rtlCol="0">
            <a:spAutoFit/>
          </a:bodyPr>
          <a:lstStyle/>
          <a:p>
            <a:r>
              <a:rPr lang="zh-CN" altLang="en-US" b="1" dirty="0"/>
              <a:t>能量消耗</a:t>
            </a:r>
          </a:p>
        </p:txBody>
      </p:sp>
      <p:sp>
        <p:nvSpPr>
          <p:cNvPr id="15" name="文本框 14">
            <a:extLst>
              <a:ext uri="{FF2B5EF4-FFF2-40B4-BE49-F238E27FC236}">
                <a16:creationId xmlns:a16="http://schemas.microsoft.com/office/drawing/2014/main" id="{764194CE-DEFF-4CF0-B602-7A4483E63D36}"/>
              </a:ext>
            </a:extLst>
          </p:cNvPr>
          <p:cNvSpPr txBox="1"/>
          <p:nvPr/>
        </p:nvSpPr>
        <p:spPr>
          <a:xfrm>
            <a:off x="9948231" y="5566334"/>
            <a:ext cx="1107996" cy="369332"/>
          </a:xfrm>
          <a:prstGeom prst="rect">
            <a:avLst/>
          </a:prstGeom>
          <a:noFill/>
        </p:spPr>
        <p:txBody>
          <a:bodyPr wrap="none" rtlCol="0">
            <a:spAutoFit/>
          </a:bodyPr>
          <a:lstStyle/>
          <a:p>
            <a:r>
              <a:rPr lang="zh-CN" altLang="en-US" b="1" dirty="0"/>
              <a:t>频率分布</a:t>
            </a:r>
          </a:p>
        </p:txBody>
      </p:sp>
      <p:sp>
        <p:nvSpPr>
          <p:cNvPr id="16" name="文本框 15">
            <a:extLst>
              <a:ext uri="{FF2B5EF4-FFF2-40B4-BE49-F238E27FC236}">
                <a16:creationId xmlns:a16="http://schemas.microsoft.com/office/drawing/2014/main" id="{C44157C2-A3FD-4473-9279-EA251BE9DAC8}"/>
              </a:ext>
            </a:extLst>
          </p:cNvPr>
          <p:cNvSpPr txBox="1"/>
          <p:nvPr/>
        </p:nvSpPr>
        <p:spPr>
          <a:xfrm>
            <a:off x="694062" y="1718631"/>
            <a:ext cx="11655845" cy="2031325"/>
          </a:xfrm>
          <a:prstGeom prst="rect">
            <a:avLst/>
          </a:prstGeom>
          <a:noFill/>
        </p:spPr>
        <p:txBody>
          <a:bodyPr wrap="square" rtlCol="0">
            <a:spAutoFit/>
          </a:bodyPr>
          <a:lstStyle/>
          <a:p>
            <a:r>
              <a:rPr lang="en-US" altLang="zh-CN" b="1" dirty="0" err="1"/>
              <a:t>Orthrus</a:t>
            </a:r>
            <a:r>
              <a:rPr lang="en-US" altLang="zh-CN" b="1" dirty="0"/>
              <a:t>: </a:t>
            </a:r>
            <a:r>
              <a:rPr lang="zh-CN" altLang="en-US" b="1" dirty="0"/>
              <a:t>三种优化全部启用</a:t>
            </a:r>
            <a:endParaRPr lang="en-US" altLang="zh-CN" b="1" dirty="0"/>
          </a:p>
          <a:p>
            <a:r>
              <a:rPr lang="en-US" altLang="zh-CN" b="1" dirty="0" err="1"/>
              <a:t>Orthrus-Wog</a:t>
            </a:r>
            <a:r>
              <a:rPr lang="en-US" altLang="zh-CN" b="1" dirty="0"/>
              <a:t>:</a:t>
            </a:r>
            <a:r>
              <a:rPr lang="zh-CN" altLang="en-US" b="1" dirty="0"/>
              <a:t>具有基于有限状态机的线程调度器</a:t>
            </a:r>
            <a:endParaRPr lang="en-US" altLang="zh-CN" b="1" dirty="0"/>
          </a:p>
          <a:p>
            <a:r>
              <a:rPr lang="en-US" altLang="zh-CN" b="1" dirty="0" err="1"/>
              <a:t>Orthrus-Wos</a:t>
            </a:r>
            <a:r>
              <a:rPr lang="en-US" altLang="zh-CN" b="1" dirty="0"/>
              <a:t>:</a:t>
            </a:r>
            <a:r>
              <a:rPr lang="zh-CN" altLang="en-US" b="1" dirty="0"/>
              <a:t>具有基于近端策略优化的频率调节器</a:t>
            </a:r>
            <a:endParaRPr lang="en-US" altLang="zh-CN" b="1" dirty="0"/>
          </a:p>
          <a:p>
            <a:r>
              <a:rPr lang="en-US" altLang="zh-CN" b="1" dirty="0" err="1"/>
              <a:t>Orthrus-Woc</a:t>
            </a:r>
            <a:r>
              <a:rPr lang="en-US" altLang="zh-CN" b="1" dirty="0"/>
              <a:t>:</a:t>
            </a:r>
            <a:r>
              <a:rPr lang="zh-CN" altLang="en-US" b="1" dirty="0"/>
              <a:t>具有基于有限状态机的线程调度器和基于近端策略优化的频率调节器，但没有启用协调器</a:t>
            </a:r>
            <a:endParaRPr lang="en-US" altLang="zh-CN" b="1" dirty="0"/>
          </a:p>
          <a:p>
            <a:endParaRPr lang="en-US" altLang="zh-CN" b="1" dirty="0"/>
          </a:p>
          <a:p>
            <a:endParaRPr lang="en-US" altLang="zh-CN" b="1" dirty="0"/>
          </a:p>
          <a:p>
            <a:endParaRPr lang="zh-CN" altLang="en-US" b="1" dirty="0"/>
          </a:p>
        </p:txBody>
      </p:sp>
    </p:spTree>
    <p:extLst>
      <p:ext uri="{BB962C8B-B14F-4D97-AF65-F5344CB8AC3E}">
        <p14:creationId xmlns:p14="http://schemas.microsoft.com/office/powerpoint/2010/main" val="813241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682AF5F-0BA4-433E-A526-C9A35BED7F16}"/>
              </a:ext>
            </a:extLst>
          </p:cNvPr>
          <p:cNvSpPr>
            <a:spLocks noGrp="1"/>
          </p:cNvSpPr>
          <p:nvPr>
            <p:ph type="sldNum" sz="quarter" idx="4"/>
          </p:nvPr>
        </p:nvSpPr>
        <p:spPr/>
        <p:txBody>
          <a:bodyPr/>
          <a:lstStyle/>
          <a:p>
            <a:fld id="{32CC1993-4A58-5441-BC2A-C02768F05C35}" type="slidenum">
              <a:rPr kumimoji="1" lang="zh-CN" altLang="en-US" smtClean="0"/>
              <a:t>32</a:t>
            </a:fld>
            <a:endParaRPr kumimoji="1" lang="zh-CN" altLang="en-US" dirty="0"/>
          </a:p>
        </p:txBody>
      </p:sp>
      <p:sp>
        <p:nvSpPr>
          <p:cNvPr id="4" name="标题 3">
            <a:extLst>
              <a:ext uri="{FF2B5EF4-FFF2-40B4-BE49-F238E27FC236}">
                <a16:creationId xmlns:a16="http://schemas.microsoft.com/office/drawing/2014/main" id="{B0DFF961-F180-4940-870C-ED43DEDB84D9}"/>
              </a:ext>
            </a:extLst>
          </p:cNvPr>
          <p:cNvSpPr>
            <a:spLocks noGrp="1"/>
          </p:cNvSpPr>
          <p:nvPr>
            <p:ph type="title"/>
          </p:nvPr>
        </p:nvSpPr>
        <p:spPr/>
        <p:txBody>
          <a:bodyPr/>
          <a:lstStyle/>
          <a:p>
            <a:r>
              <a:rPr lang="zh-CN" altLang="en-US" b="1" dirty="0">
                <a:latin typeface="Calibri" panose="020F0502020204030204" pitchFamily="34" charset="0"/>
                <a:cs typeface="Calibri" panose="020F0502020204030204" pitchFamily="34" charset="0"/>
              </a:rPr>
              <a:t>实验评估</a:t>
            </a:r>
            <a:endParaRPr lang="zh-CN" altLang="en-US" dirty="0"/>
          </a:p>
        </p:txBody>
      </p:sp>
      <p:sp>
        <p:nvSpPr>
          <p:cNvPr id="5" name="文本框 4">
            <a:extLst>
              <a:ext uri="{FF2B5EF4-FFF2-40B4-BE49-F238E27FC236}">
                <a16:creationId xmlns:a16="http://schemas.microsoft.com/office/drawing/2014/main" id="{645B752B-17C4-47E7-ACE3-69CD1BA9393E}"/>
              </a:ext>
            </a:extLst>
          </p:cNvPr>
          <p:cNvSpPr txBox="1"/>
          <p:nvPr/>
        </p:nvSpPr>
        <p:spPr>
          <a:xfrm>
            <a:off x="355600" y="1071257"/>
            <a:ext cx="1338828" cy="369332"/>
          </a:xfrm>
          <a:prstGeom prst="rect">
            <a:avLst/>
          </a:prstGeom>
          <a:noFill/>
        </p:spPr>
        <p:txBody>
          <a:bodyPr wrap="none" rtlCol="0">
            <a:spAutoFit/>
          </a:bodyPr>
          <a:lstStyle/>
          <a:p>
            <a:r>
              <a:rPr lang="zh-CN" altLang="en-US" b="1" dirty="0"/>
              <a:t>扩展性分析</a:t>
            </a:r>
          </a:p>
        </p:txBody>
      </p:sp>
      <p:pic>
        <p:nvPicPr>
          <p:cNvPr id="7" name="图片 6">
            <a:extLst>
              <a:ext uri="{FF2B5EF4-FFF2-40B4-BE49-F238E27FC236}">
                <a16:creationId xmlns:a16="http://schemas.microsoft.com/office/drawing/2014/main" id="{E9B131AE-8E0E-4495-8F2F-8A63E47B02BA}"/>
              </a:ext>
            </a:extLst>
          </p:cNvPr>
          <p:cNvPicPr>
            <a:picLocks noChangeAspect="1"/>
          </p:cNvPicPr>
          <p:nvPr/>
        </p:nvPicPr>
        <p:blipFill>
          <a:blip r:embed="rId2"/>
          <a:stretch>
            <a:fillRect/>
          </a:stretch>
        </p:blipFill>
        <p:spPr>
          <a:xfrm>
            <a:off x="97143" y="1594819"/>
            <a:ext cx="6086044" cy="2332441"/>
          </a:xfrm>
          <a:prstGeom prst="rect">
            <a:avLst/>
          </a:prstGeom>
        </p:spPr>
      </p:pic>
      <p:pic>
        <p:nvPicPr>
          <p:cNvPr id="9" name="图片 8">
            <a:extLst>
              <a:ext uri="{FF2B5EF4-FFF2-40B4-BE49-F238E27FC236}">
                <a16:creationId xmlns:a16="http://schemas.microsoft.com/office/drawing/2014/main" id="{0476A890-E438-418D-89FC-4F76A9EC308E}"/>
              </a:ext>
            </a:extLst>
          </p:cNvPr>
          <p:cNvPicPr>
            <a:picLocks noChangeAspect="1"/>
          </p:cNvPicPr>
          <p:nvPr/>
        </p:nvPicPr>
        <p:blipFill>
          <a:blip r:embed="rId3"/>
          <a:stretch>
            <a:fillRect/>
          </a:stretch>
        </p:blipFill>
        <p:spPr>
          <a:xfrm>
            <a:off x="6446532" y="1441826"/>
            <a:ext cx="5648325" cy="2638425"/>
          </a:xfrm>
          <a:prstGeom prst="rect">
            <a:avLst/>
          </a:prstGeom>
        </p:spPr>
      </p:pic>
      <p:sp>
        <p:nvSpPr>
          <p:cNvPr id="10" name="文本框 9">
            <a:extLst>
              <a:ext uri="{FF2B5EF4-FFF2-40B4-BE49-F238E27FC236}">
                <a16:creationId xmlns:a16="http://schemas.microsoft.com/office/drawing/2014/main" id="{4E6725EC-A8D0-4F18-9D7C-1C7309EB0227}"/>
              </a:ext>
            </a:extLst>
          </p:cNvPr>
          <p:cNvSpPr txBox="1"/>
          <p:nvPr/>
        </p:nvSpPr>
        <p:spPr>
          <a:xfrm>
            <a:off x="0" y="4165941"/>
            <a:ext cx="5724644" cy="646331"/>
          </a:xfrm>
          <a:prstGeom prst="rect">
            <a:avLst/>
          </a:prstGeom>
          <a:noFill/>
        </p:spPr>
        <p:txBody>
          <a:bodyPr wrap="none" rtlCol="0">
            <a:spAutoFit/>
          </a:bodyPr>
          <a:lstStyle/>
          <a:p>
            <a:pPr algn="ctr"/>
            <a:r>
              <a:rPr lang="en-US" altLang="zh-CN" dirty="0"/>
              <a:t>QoS</a:t>
            </a:r>
            <a:r>
              <a:rPr lang="zh-CN" altLang="en-US" dirty="0"/>
              <a:t>、功耗、操作空间大小、训练时间随</a:t>
            </a:r>
            <a:endParaRPr lang="en-US" altLang="zh-CN" dirty="0"/>
          </a:p>
          <a:p>
            <a:pPr algn="ctr"/>
            <a:r>
              <a:rPr lang="zh-CN" altLang="en-US" dirty="0"/>
              <a:t>每个集群中可以选择的</a:t>
            </a:r>
            <a:r>
              <a:rPr lang="zh-CN" altLang="en-US" b="1" dirty="0"/>
              <a:t>频率调整操作</a:t>
            </a:r>
            <a:r>
              <a:rPr lang="zh-CN" altLang="en-US" dirty="0"/>
              <a:t>数量增加的变化图</a:t>
            </a:r>
          </a:p>
        </p:txBody>
      </p:sp>
      <p:sp>
        <p:nvSpPr>
          <p:cNvPr id="11" name="文本框 10">
            <a:extLst>
              <a:ext uri="{FF2B5EF4-FFF2-40B4-BE49-F238E27FC236}">
                <a16:creationId xmlns:a16="http://schemas.microsoft.com/office/drawing/2014/main" id="{ABE01AB3-2410-482A-84AF-C17691B2FCE3}"/>
              </a:ext>
            </a:extLst>
          </p:cNvPr>
          <p:cNvSpPr txBox="1"/>
          <p:nvPr/>
        </p:nvSpPr>
        <p:spPr>
          <a:xfrm>
            <a:off x="7099855" y="4271176"/>
            <a:ext cx="4697889" cy="646331"/>
          </a:xfrm>
          <a:prstGeom prst="rect">
            <a:avLst/>
          </a:prstGeom>
          <a:noFill/>
        </p:spPr>
        <p:txBody>
          <a:bodyPr wrap="none" rtlCol="0">
            <a:spAutoFit/>
          </a:bodyPr>
          <a:lstStyle/>
          <a:p>
            <a:pPr algn="ctr"/>
            <a:r>
              <a:rPr lang="zh-CN" altLang="en-US" dirty="0"/>
              <a:t>不同移动设备上</a:t>
            </a:r>
            <a:r>
              <a:rPr lang="en-US" altLang="zh-CN" dirty="0" err="1"/>
              <a:t>Orthrus</a:t>
            </a:r>
            <a:r>
              <a:rPr lang="zh-CN" altLang="en-US" dirty="0"/>
              <a:t>与</a:t>
            </a:r>
            <a:r>
              <a:rPr lang="en-US" altLang="zh-CN" dirty="0"/>
              <a:t>Android</a:t>
            </a:r>
            <a:r>
              <a:rPr lang="zh-CN" altLang="en-US" dirty="0"/>
              <a:t>默认方法</a:t>
            </a:r>
            <a:endParaRPr lang="en-US" altLang="zh-CN" dirty="0"/>
          </a:p>
          <a:p>
            <a:pPr algn="ctr"/>
            <a:r>
              <a:rPr lang="zh-CN" altLang="en-US" dirty="0"/>
              <a:t>的</a:t>
            </a:r>
            <a:r>
              <a:rPr lang="zh-CN" altLang="en-US" b="1" dirty="0"/>
              <a:t>平均功耗和</a:t>
            </a:r>
            <a:r>
              <a:rPr lang="en-US" altLang="zh-CN" b="1" dirty="0"/>
              <a:t>QoS</a:t>
            </a:r>
            <a:r>
              <a:rPr lang="zh-CN" altLang="en-US" b="1" dirty="0"/>
              <a:t>损失</a:t>
            </a:r>
          </a:p>
        </p:txBody>
      </p:sp>
    </p:spTree>
    <p:extLst>
      <p:ext uri="{BB962C8B-B14F-4D97-AF65-F5344CB8AC3E}">
        <p14:creationId xmlns:p14="http://schemas.microsoft.com/office/powerpoint/2010/main" val="9469600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32CC1993-4A58-5441-BC2A-C02768F05C35}" type="slidenum">
              <a:rPr kumimoji="1" lang="zh-CN" altLang="en-US" smtClean="0"/>
              <a:t>33</a:t>
            </a:fld>
            <a:endParaRPr kumimoji="1" lang="zh-CN" altLang="en-US" dirty="0"/>
          </a:p>
        </p:txBody>
      </p:sp>
      <p:sp>
        <p:nvSpPr>
          <p:cNvPr id="4" name="标题 3"/>
          <p:cNvSpPr>
            <a:spLocks noGrp="1"/>
          </p:cNvSpPr>
          <p:nvPr>
            <p:ph type="title"/>
          </p:nvPr>
        </p:nvSpPr>
        <p:spPr/>
        <p:txBody>
          <a:bodyPr/>
          <a:lstStyle/>
          <a:p>
            <a:r>
              <a:rPr kumimoji="1" lang="zh-CN" altLang="en-US" b="1" dirty="0">
                <a:latin typeface="+mn-lt"/>
              </a:rPr>
              <a:t>提纲</a:t>
            </a:r>
          </a:p>
        </p:txBody>
      </p:sp>
      <p:sp>
        <p:nvSpPr>
          <p:cNvPr id="5" name="矩形 4"/>
          <p:cNvSpPr/>
          <p:nvPr/>
        </p:nvSpPr>
        <p:spPr>
          <a:xfrm>
            <a:off x="3953229" y="1276006"/>
            <a:ext cx="6630089" cy="4399915"/>
          </a:xfrm>
          <a:prstGeom prst="rect">
            <a:avLst/>
          </a:prstGeom>
        </p:spPr>
        <p:txBody>
          <a:bodyPr wrap="square">
            <a:spAutoFit/>
          </a:bodyPr>
          <a:lstStyle/>
          <a:p>
            <a:pPr marL="457200" indent="-457200">
              <a:lnSpc>
                <a:spcPct val="140000"/>
              </a:lnSpc>
              <a:buFont typeface="Arial" panose="020B0604020202090204" pitchFamily="34" charset="0"/>
              <a:buChar char="•"/>
            </a:pPr>
            <a:r>
              <a:rPr lang="zh-CN" altLang="en-US" sz="4000" b="1" dirty="0">
                <a:solidFill>
                  <a:schemeClr val="bg2">
                    <a:lumMod val="90000"/>
                  </a:schemeClr>
                </a:solidFill>
                <a:ea typeface="微软雅黑" panose="020B0503020204020204" pitchFamily="34" charset="-122"/>
                <a:cs typeface="Times New Roman" panose="02020503050405090304" pitchFamily="18" charset="0"/>
              </a:rPr>
              <a:t>研究背景</a:t>
            </a:r>
            <a:endParaRPr lang="en-US" altLang="zh-CN" sz="4000" b="1" dirty="0">
              <a:solidFill>
                <a:schemeClr val="bg2">
                  <a:lumMod val="90000"/>
                </a:schemeClr>
              </a:solidFill>
              <a:ea typeface="微软雅黑" panose="020B0503020204020204" pitchFamily="34" charset="-122"/>
              <a:cs typeface="Times New Roman" panose="02020503050405090304" pitchFamily="18" charset="0"/>
            </a:endParaRPr>
          </a:p>
          <a:p>
            <a:pPr marL="457200" indent="-457200">
              <a:lnSpc>
                <a:spcPct val="140000"/>
              </a:lnSpc>
              <a:buFont typeface="Arial" panose="020B0604020202090204" pitchFamily="34" charset="0"/>
              <a:buChar char="•"/>
            </a:pPr>
            <a:r>
              <a:rPr lang="zh-CN" altLang="en-US" sz="4000" b="1" dirty="0">
                <a:solidFill>
                  <a:schemeClr val="bg2">
                    <a:lumMod val="90000"/>
                  </a:schemeClr>
                </a:solidFill>
                <a:ea typeface="微软雅黑" panose="020B0503020204020204" pitchFamily="34" charset="-122"/>
                <a:cs typeface="Times New Roman" panose="02020503050405090304" pitchFamily="18" charset="0"/>
              </a:rPr>
              <a:t>研究问题</a:t>
            </a:r>
          </a:p>
          <a:p>
            <a:pPr marL="457200" indent="-457200">
              <a:lnSpc>
                <a:spcPct val="140000"/>
              </a:lnSpc>
              <a:buFont typeface="Arial" panose="020B0604020202090204" pitchFamily="34" charset="0"/>
              <a:buChar char="•"/>
            </a:pPr>
            <a:r>
              <a:rPr lang="zh-CN" altLang="en-US" sz="4000" b="1" dirty="0">
                <a:solidFill>
                  <a:schemeClr val="bg2">
                    <a:lumMod val="90000"/>
                  </a:schemeClr>
                </a:solidFill>
                <a:ea typeface="微软雅黑" panose="020B0503020204020204" pitchFamily="34" charset="-122"/>
                <a:cs typeface="Times New Roman" panose="02020503050405090304" pitchFamily="18" charset="0"/>
                <a:sym typeface="+mn-ea"/>
              </a:rPr>
              <a:t>方法设计</a:t>
            </a:r>
          </a:p>
          <a:p>
            <a:pPr marL="457200" indent="-457200">
              <a:lnSpc>
                <a:spcPct val="140000"/>
              </a:lnSpc>
              <a:buFont typeface="Arial" panose="020B0604020202090204" pitchFamily="34" charset="0"/>
              <a:buChar char="•"/>
            </a:pPr>
            <a:r>
              <a:rPr lang="zh-CN" altLang="en-US" sz="4000" b="1" dirty="0">
                <a:solidFill>
                  <a:schemeClr val="bg2">
                    <a:lumMod val="90000"/>
                  </a:schemeClr>
                </a:solidFill>
                <a:ea typeface="微软雅黑" panose="020B0503020204020204" pitchFamily="34" charset="-122"/>
                <a:cs typeface="Times New Roman" panose="02020503050405090304" pitchFamily="18" charset="0"/>
                <a:sym typeface="+mn-ea"/>
              </a:rPr>
              <a:t>实验评估</a:t>
            </a:r>
            <a:endParaRPr lang="en-US" altLang="zh-CN" sz="4000" b="1" dirty="0">
              <a:solidFill>
                <a:schemeClr val="bg2">
                  <a:lumMod val="90000"/>
                </a:schemeClr>
              </a:solidFill>
              <a:ea typeface="微软雅黑" panose="020B0503020204020204" pitchFamily="34" charset="-122"/>
              <a:cs typeface="Times New Roman" panose="02020503050405090304" pitchFamily="18" charset="0"/>
            </a:endParaRPr>
          </a:p>
          <a:p>
            <a:pPr marL="457200" indent="-457200">
              <a:lnSpc>
                <a:spcPct val="140000"/>
              </a:lnSpc>
              <a:buFont typeface="Arial" panose="020B0604020202090204" pitchFamily="34" charset="0"/>
              <a:buChar char="•"/>
            </a:pPr>
            <a:r>
              <a:rPr lang="zh-CN" altLang="en-US" sz="4000" b="1" dirty="0">
                <a:solidFill>
                  <a:schemeClr val="tx1"/>
                </a:solidFill>
                <a:ea typeface="微软雅黑" panose="020B0503020204020204" pitchFamily="34" charset="-122"/>
                <a:cs typeface="Times New Roman" panose="02020503050405090304" pitchFamily="18" charset="0"/>
              </a:rPr>
              <a:t>工作总结</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32CC1993-4A58-5441-BC2A-C02768F05C35}" type="slidenum">
              <a:rPr kumimoji="1" lang="zh-CN" altLang="en-US" smtClean="0"/>
              <a:t>34</a:t>
            </a:fld>
            <a:endParaRPr kumimoji="1" lang="zh-CN" altLang="en-US" dirty="0"/>
          </a:p>
        </p:txBody>
      </p:sp>
      <p:sp>
        <p:nvSpPr>
          <p:cNvPr id="5" name="Title 1"/>
          <p:cNvSpPr>
            <a:spLocks noGrp="1"/>
          </p:cNvSpPr>
          <p:nvPr>
            <p:ph type="title"/>
          </p:nvPr>
        </p:nvSpPr>
        <p:spPr>
          <a:xfrm>
            <a:off x="355600" y="18511"/>
            <a:ext cx="11836400" cy="909224"/>
          </a:xfrm>
        </p:spPr>
        <p:txBody>
          <a:bodyPr>
            <a:normAutofit/>
          </a:bodyPr>
          <a:lstStyle/>
          <a:p>
            <a:r>
              <a:rPr lang="zh-CN" altLang="en-US" b="1" dirty="0">
                <a:latin typeface="Calibri" panose="020F0502020204030204" pitchFamily="34" charset="0"/>
                <a:cs typeface="Calibri" panose="020F0502020204030204" pitchFamily="34" charset="0"/>
              </a:rPr>
              <a:t>工作总结</a:t>
            </a:r>
          </a:p>
        </p:txBody>
      </p:sp>
      <p:pic>
        <p:nvPicPr>
          <p:cNvPr id="24" name="图片 23">
            <a:extLst>
              <a:ext uri="{FF2B5EF4-FFF2-40B4-BE49-F238E27FC236}">
                <a16:creationId xmlns:a16="http://schemas.microsoft.com/office/drawing/2014/main" id="{55C53CC8-157B-448E-A7CE-F8AC8958590F}"/>
              </a:ext>
            </a:extLst>
          </p:cNvPr>
          <p:cNvPicPr>
            <a:picLocks noChangeAspect="1"/>
          </p:cNvPicPr>
          <p:nvPr/>
        </p:nvPicPr>
        <p:blipFill>
          <a:blip r:embed="rId3"/>
          <a:stretch>
            <a:fillRect/>
          </a:stretch>
        </p:blipFill>
        <p:spPr>
          <a:xfrm>
            <a:off x="437361" y="1121100"/>
            <a:ext cx="1878481" cy="3583029"/>
          </a:xfrm>
          <a:prstGeom prst="rect">
            <a:avLst/>
          </a:prstGeom>
        </p:spPr>
      </p:pic>
      <p:sp>
        <p:nvSpPr>
          <p:cNvPr id="25" name="文本框 24">
            <a:extLst>
              <a:ext uri="{FF2B5EF4-FFF2-40B4-BE49-F238E27FC236}">
                <a16:creationId xmlns:a16="http://schemas.microsoft.com/office/drawing/2014/main" id="{D555BAEC-58EB-4CBD-83E6-262AD1CEE5ED}"/>
              </a:ext>
            </a:extLst>
          </p:cNvPr>
          <p:cNvSpPr txBox="1"/>
          <p:nvPr/>
        </p:nvSpPr>
        <p:spPr>
          <a:xfrm>
            <a:off x="2917169" y="1194914"/>
            <a:ext cx="6114360" cy="369332"/>
          </a:xfrm>
          <a:prstGeom prst="rect">
            <a:avLst/>
          </a:prstGeom>
          <a:noFill/>
        </p:spPr>
        <p:txBody>
          <a:bodyPr wrap="square">
            <a:spAutoFit/>
          </a:bodyPr>
          <a:lstStyle/>
          <a:p>
            <a:r>
              <a:rPr lang="zh-CN" altLang="en-US" sz="1800" b="1" dirty="0"/>
              <a:t>频率调节</a:t>
            </a:r>
            <a:endParaRPr lang="zh-CN" altLang="en-US" dirty="0"/>
          </a:p>
        </p:txBody>
      </p:sp>
      <p:sp>
        <p:nvSpPr>
          <p:cNvPr id="26" name="左大括号 25">
            <a:extLst>
              <a:ext uri="{FF2B5EF4-FFF2-40B4-BE49-F238E27FC236}">
                <a16:creationId xmlns:a16="http://schemas.microsoft.com/office/drawing/2014/main" id="{D340A825-C414-45AC-A3A4-904B56D6C16C}"/>
              </a:ext>
            </a:extLst>
          </p:cNvPr>
          <p:cNvSpPr/>
          <p:nvPr/>
        </p:nvSpPr>
        <p:spPr>
          <a:xfrm>
            <a:off x="2414873" y="1291146"/>
            <a:ext cx="260045" cy="235236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77AED76C-DD65-41D9-B9D0-4274D84715EE}"/>
              </a:ext>
            </a:extLst>
          </p:cNvPr>
          <p:cNvSpPr txBox="1"/>
          <p:nvPr/>
        </p:nvSpPr>
        <p:spPr>
          <a:xfrm>
            <a:off x="3933474" y="1157752"/>
            <a:ext cx="4081750" cy="369332"/>
          </a:xfrm>
          <a:prstGeom prst="rect">
            <a:avLst/>
          </a:prstGeom>
          <a:noFill/>
        </p:spPr>
        <p:txBody>
          <a:bodyPr wrap="square">
            <a:spAutoFit/>
          </a:bodyPr>
          <a:lstStyle/>
          <a:p>
            <a:r>
              <a:rPr lang="en-US" altLang="zh-CN" b="1" dirty="0"/>
              <a:t>C1. </a:t>
            </a:r>
            <a:r>
              <a:rPr lang="zh-CN" altLang="en-US" b="1" dirty="0"/>
              <a:t>频率调节器只考虑</a:t>
            </a:r>
            <a:r>
              <a:rPr lang="en-US" altLang="zh-CN" b="1" dirty="0"/>
              <a:t>CPU</a:t>
            </a:r>
            <a:r>
              <a:rPr lang="zh-CN" altLang="en-US" b="1" dirty="0"/>
              <a:t>利用率</a:t>
            </a:r>
          </a:p>
        </p:txBody>
      </p:sp>
      <p:sp>
        <p:nvSpPr>
          <p:cNvPr id="28" name="文本框 27">
            <a:extLst>
              <a:ext uri="{FF2B5EF4-FFF2-40B4-BE49-F238E27FC236}">
                <a16:creationId xmlns:a16="http://schemas.microsoft.com/office/drawing/2014/main" id="{2B29B14C-E873-4AA9-B7E6-4C6B9F0B7CF8}"/>
              </a:ext>
            </a:extLst>
          </p:cNvPr>
          <p:cNvSpPr txBox="1"/>
          <p:nvPr/>
        </p:nvSpPr>
        <p:spPr>
          <a:xfrm>
            <a:off x="3886528" y="2187132"/>
            <a:ext cx="5354198" cy="369332"/>
          </a:xfrm>
          <a:prstGeom prst="rect">
            <a:avLst/>
          </a:prstGeom>
          <a:noFill/>
        </p:spPr>
        <p:txBody>
          <a:bodyPr wrap="square" rtlCol="0">
            <a:spAutoFit/>
          </a:bodyPr>
          <a:lstStyle/>
          <a:p>
            <a:r>
              <a:rPr lang="en-US" altLang="zh-CN" b="1" dirty="0"/>
              <a:t>C3. </a:t>
            </a:r>
            <a:r>
              <a:rPr lang="zh-CN" altLang="en-US" b="1" dirty="0"/>
              <a:t>没有考虑线程调度和频率调节两者之间的联系</a:t>
            </a:r>
          </a:p>
        </p:txBody>
      </p:sp>
      <p:sp>
        <p:nvSpPr>
          <p:cNvPr id="29" name="箭头: 上下 28">
            <a:extLst>
              <a:ext uri="{FF2B5EF4-FFF2-40B4-BE49-F238E27FC236}">
                <a16:creationId xmlns:a16="http://schemas.microsoft.com/office/drawing/2014/main" id="{6922330D-4F59-4101-8A3C-F89E0B234474}"/>
              </a:ext>
            </a:extLst>
          </p:cNvPr>
          <p:cNvSpPr/>
          <p:nvPr/>
        </p:nvSpPr>
        <p:spPr>
          <a:xfrm>
            <a:off x="3038407" y="1859253"/>
            <a:ext cx="484632" cy="121615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12083244-DE83-4174-A735-565627F51834}"/>
              </a:ext>
            </a:extLst>
          </p:cNvPr>
          <p:cNvSpPr txBox="1"/>
          <p:nvPr/>
        </p:nvSpPr>
        <p:spPr>
          <a:xfrm>
            <a:off x="2917169" y="3337404"/>
            <a:ext cx="6114360" cy="369332"/>
          </a:xfrm>
          <a:prstGeom prst="rect">
            <a:avLst/>
          </a:prstGeom>
          <a:noFill/>
        </p:spPr>
        <p:txBody>
          <a:bodyPr wrap="square">
            <a:spAutoFit/>
          </a:bodyPr>
          <a:lstStyle/>
          <a:p>
            <a:r>
              <a:rPr lang="zh-CN" altLang="en-US" sz="1800" b="1" dirty="0"/>
              <a:t>线程调度</a:t>
            </a:r>
            <a:endParaRPr lang="zh-CN" altLang="en-US" dirty="0"/>
          </a:p>
        </p:txBody>
      </p:sp>
      <p:sp>
        <p:nvSpPr>
          <p:cNvPr id="31" name="文本框 30">
            <a:extLst>
              <a:ext uri="{FF2B5EF4-FFF2-40B4-BE49-F238E27FC236}">
                <a16:creationId xmlns:a16="http://schemas.microsoft.com/office/drawing/2014/main" id="{303A0683-917C-435D-935B-7E0A8D8D1511}"/>
              </a:ext>
            </a:extLst>
          </p:cNvPr>
          <p:cNvSpPr txBox="1"/>
          <p:nvPr/>
        </p:nvSpPr>
        <p:spPr>
          <a:xfrm>
            <a:off x="3950465" y="3378990"/>
            <a:ext cx="4291070" cy="369332"/>
          </a:xfrm>
          <a:prstGeom prst="rect">
            <a:avLst/>
          </a:prstGeom>
          <a:noFill/>
        </p:spPr>
        <p:txBody>
          <a:bodyPr wrap="square">
            <a:spAutoFit/>
          </a:bodyPr>
          <a:lstStyle/>
          <a:p>
            <a:r>
              <a:rPr lang="en-US" altLang="zh-CN" b="1" dirty="0"/>
              <a:t>C2. QoS</a:t>
            </a:r>
            <a:r>
              <a:rPr lang="zh-CN" altLang="en-US" b="1" dirty="0"/>
              <a:t>需求很难传递给线程调度器</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32CC1993-4A58-5441-BC2A-C02768F05C35}" type="slidenum">
              <a:rPr kumimoji="1" lang="zh-CN" altLang="en-US" smtClean="0"/>
              <a:t>35</a:t>
            </a:fld>
            <a:endParaRPr kumimoji="1" lang="zh-CN" altLang="en-US" dirty="0"/>
          </a:p>
        </p:txBody>
      </p:sp>
      <p:sp>
        <p:nvSpPr>
          <p:cNvPr id="5" name="Title 1"/>
          <p:cNvSpPr>
            <a:spLocks noGrp="1"/>
          </p:cNvSpPr>
          <p:nvPr>
            <p:ph type="title"/>
          </p:nvPr>
        </p:nvSpPr>
        <p:spPr>
          <a:xfrm>
            <a:off x="355600" y="18511"/>
            <a:ext cx="11836400" cy="909224"/>
          </a:xfrm>
        </p:spPr>
        <p:txBody>
          <a:bodyPr>
            <a:normAutofit/>
          </a:bodyPr>
          <a:lstStyle/>
          <a:p>
            <a:r>
              <a:rPr lang="zh-CN" altLang="en-US" b="1" dirty="0">
                <a:latin typeface="Calibri" panose="020F0502020204030204" pitchFamily="34" charset="0"/>
                <a:cs typeface="Calibri" panose="020F0502020204030204" pitchFamily="34" charset="0"/>
              </a:rPr>
              <a:t>工作总结</a:t>
            </a:r>
          </a:p>
        </p:txBody>
      </p:sp>
      <p:pic>
        <p:nvPicPr>
          <p:cNvPr id="7" name="图片 6">
            <a:extLst>
              <a:ext uri="{FF2B5EF4-FFF2-40B4-BE49-F238E27FC236}">
                <a16:creationId xmlns:a16="http://schemas.microsoft.com/office/drawing/2014/main" id="{0A144E87-2AEF-47CA-B8E0-0F40EC9D3AB9}"/>
              </a:ext>
            </a:extLst>
          </p:cNvPr>
          <p:cNvPicPr>
            <a:picLocks noChangeAspect="1"/>
          </p:cNvPicPr>
          <p:nvPr/>
        </p:nvPicPr>
        <p:blipFill>
          <a:blip r:embed="rId3"/>
          <a:stretch>
            <a:fillRect/>
          </a:stretch>
        </p:blipFill>
        <p:spPr>
          <a:xfrm>
            <a:off x="437361" y="1121100"/>
            <a:ext cx="1878481" cy="3583029"/>
          </a:xfrm>
          <a:prstGeom prst="rect">
            <a:avLst/>
          </a:prstGeom>
        </p:spPr>
      </p:pic>
      <p:sp>
        <p:nvSpPr>
          <p:cNvPr id="8" name="文本框 7">
            <a:extLst>
              <a:ext uri="{FF2B5EF4-FFF2-40B4-BE49-F238E27FC236}">
                <a16:creationId xmlns:a16="http://schemas.microsoft.com/office/drawing/2014/main" id="{40DD3AF4-26D1-45D9-9AA7-E6DFCD3F13C7}"/>
              </a:ext>
            </a:extLst>
          </p:cNvPr>
          <p:cNvSpPr txBox="1"/>
          <p:nvPr/>
        </p:nvSpPr>
        <p:spPr>
          <a:xfrm>
            <a:off x="2917169" y="1141818"/>
            <a:ext cx="6114360" cy="369332"/>
          </a:xfrm>
          <a:prstGeom prst="rect">
            <a:avLst/>
          </a:prstGeom>
          <a:noFill/>
        </p:spPr>
        <p:txBody>
          <a:bodyPr wrap="square">
            <a:spAutoFit/>
          </a:bodyPr>
          <a:lstStyle/>
          <a:p>
            <a:r>
              <a:rPr lang="zh-CN" altLang="en-US" sz="1800" b="1" dirty="0"/>
              <a:t>频率调节</a:t>
            </a:r>
            <a:endParaRPr lang="zh-CN" altLang="en-US" dirty="0"/>
          </a:p>
        </p:txBody>
      </p:sp>
      <p:sp>
        <p:nvSpPr>
          <p:cNvPr id="9" name="左大括号 8">
            <a:extLst>
              <a:ext uri="{FF2B5EF4-FFF2-40B4-BE49-F238E27FC236}">
                <a16:creationId xmlns:a16="http://schemas.microsoft.com/office/drawing/2014/main" id="{1289A4C7-5E99-45C4-A0E2-269097EC5582}"/>
              </a:ext>
            </a:extLst>
          </p:cNvPr>
          <p:cNvSpPr/>
          <p:nvPr/>
        </p:nvSpPr>
        <p:spPr>
          <a:xfrm>
            <a:off x="2414873" y="1238050"/>
            <a:ext cx="260045" cy="235236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99786FCD-A82B-42FA-8D7F-420AC2B2AEAB}"/>
              </a:ext>
            </a:extLst>
          </p:cNvPr>
          <p:cNvSpPr txBox="1"/>
          <p:nvPr/>
        </p:nvSpPr>
        <p:spPr>
          <a:xfrm>
            <a:off x="3933474" y="1104656"/>
            <a:ext cx="4081750" cy="369332"/>
          </a:xfrm>
          <a:prstGeom prst="rect">
            <a:avLst/>
          </a:prstGeom>
          <a:noFill/>
        </p:spPr>
        <p:txBody>
          <a:bodyPr wrap="square">
            <a:spAutoFit/>
          </a:bodyPr>
          <a:lstStyle/>
          <a:p>
            <a:r>
              <a:rPr lang="en-US" altLang="zh-CN" b="1" dirty="0"/>
              <a:t>C1. </a:t>
            </a:r>
            <a:r>
              <a:rPr lang="zh-CN" altLang="en-US" b="1" dirty="0"/>
              <a:t>频率调节器只考虑</a:t>
            </a:r>
            <a:r>
              <a:rPr lang="en-US" altLang="zh-CN" b="1" dirty="0"/>
              <a:t>CPU</a:t>
            </a:r>
            <a:r>
              <a:rPr lang="zh-CN" altLang="en-US" b="1" dirty="0"/>
              <a:t>利用率</a:t>
            </a:r>
          </a:p>
        </p:txBody>
      </p:sp>
      <p:sp>
        <p:nvSpPr>
          <p:cNvPr id="15" name="文本框 14">
            <a:extLst>
              <a:ext uri="{FF2B5EF4-FFF2-40B4-BE49-F238E27FC236}">
                <a16:creationId xmlns:a16="http://schemas.microsoft.com/office/drawing/2014/main" id="{CBF25DF3-7444-4797-9683-0BA40D6B5BA3}"/>
              </a:ext>
            </a:extLst>
          </p:cNvPr>
          <p:cNvSpPr txBox="1"/>
          <p:nvPr/>
        </p:nvSpPr>
        <p:spPr>
          <a:xfrm>
            <a:off x="3886528" y="2134036"/>
            <a:ext cx="5354198" cy="369332"/>
          </a:xfrm>
          <a:prstGeom prst="rect">
            <a:avLst/>
          </a:prstGeom>
          <a:noFill/>
        </p:spPr>
        <p:txBody>
          <a:bodyPr wrap="square" rtlCol="0">
            <a:spAutoFit/>
          </a:bodyPr>
          <a:lstStyle/>
          <a:p>
            <a:r>
              <a:rPr lang="en-US" altLang="zh-CN" b="1" dirty="0"/>
              <a:t>C3. </a:t>
            </a:r>
            <a:r>
              <a:rPr lang="zh-CN" altLang="en-US" b="1" dirty="0"/>
              <a:t>没有考虑线程调度和频率调节两者之间的联系</a:t>
            </a:r>
          </a:p>
        </p:txBody>
      </p:sp>
      <p:sp>
        <p:nvSpPr>
          <p:cNvPr id="20" name="箭头: 上下 19">
            <a:extLst>
              <a:ext uri="{FF2B5EF4-FFF2-40B4-BE49-F238E27FC236}">
                <a16:creationId xmlns:a16="http://schemas.microsoft.com/office/drawing/2014/main" id="{EE370C86-6C7A-484D-84C3-A1143978E9FE}"/>
              </a:ext>
            </a:extLst>
          </p:cNvPr>
          <p:cNvSpPr/>
          <p:nvPr/>
        </p:nvSpPr>
        <p:spPr>
          <a:xfrm>
            <a:off x="3038407" y="1806157"/>
            <a:ext cx="484632" cy="121615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99408EC0-FB5A-401B-A54B-DF3F70B87520}"/>
              </a:ext>
            </a:extLst>
          </p:cNvPr>
          <p:cNvSpPr txBox="1"/>
          <p:nvPr/>
        </p:nvSpPr>
        <p:spPr>
          <a:xfrm>
            <a:off x="2917169" y="3284308"/>
            <a:ext cx="6114360" cy="369332"/>
          </a:xfrm>
          <a:prstGeom prst="rect">
            <a:avLst/>
          </a:prstGeom>
          <a:noFill/>
        </p:spPr>
        <p:txBody>
          <a:bodyPr wrap="square">
            <a:spAutoFit/>
          </a:bodyPr>
          <a:lstStyle/>
          <a:p>
            <a:r>
              <a:rPr lang="zh-CN" altLang="en-US" sz="1800" b="1" dirty="0"/>
              <a:t>线程调度</a:t>
            </a:r>
            <a:endParaRPr lang="zh-CN" altLang="en-US" dirty="0"/>
          </a:p>
        </p:txBody>
      </p:sp>
      <p:sp>
        <p:nvSpPr>
          <p:cNvPr id="22" name="文本框 21">
            <a:extLst>
              <a:ext uri="{FF2B5EF4-FFF2-40B4-BE49-F238E27FC236}">
                <a16:creationId xmlns:a16="http://schemas.microsoft.com/office/drawing/2014/main" id="{F0E30829-16C2-4355-BC2E-150AAC279C24}"/>
              </a:ext>
            </a:extLst>
          </p:cNvPr>
          <p:cNvSpPr txBox="1"/>
          <p:nvPr/>
        </p:nvSpPr>
        <p:spPr>
          <a:xfrm>
            <a:off x="3950465" y="3325894"/>
            <a:ext cx="4291070" cy="369332"/>
          </a:xfrm>
          <a:prstGeom prst="rect">
            <a:avLst/>
          </a:prstGeom>
          <a:noFill/>
        </p:spPr>
        <p:txBody>
          <a:bodyPr wrap="square">
            <a:spAutoFit/>
          </a:bodyPr>
          <a:lstStyle/>
          <a:p>
            <a:r>
              <a:rPr lang="en-US" altLang="zh-CN" b="1" dirty="0"/>
              <a:t>C2. QoS</a:t>
            </a:r>
            <a:r>
              <a:rPr lang="zh-CN" altLang="en-US" b="1" dirty="0"/>
              <a:t>需求很难传递给线程调度器</a:t>
            </a:r>
          </a:p>
        </p:txBody>
      </p:sp>
      <p:sp>
        <p:nvSpPr>
          <p:cNvPr id="3" name="文本框 2">
            <a:extLst>
              <a:ext uri="{FF2B5EF4-FFF2-40B4-BE49-F238E27FC236}">
                <a16:creationId xmlns:a16="http://schemas.microsoft.com/office/drawing/2014/main" id="{7A177BB9-CEFB-4643-89D9-68A31841DCE5}"/>
              </a:ext>
            </a:extLst>
          </p:cNvPr>
          <p:cNvSpPr txBox="1"/>
          <p:nvPr/>
        </p:nvSpPr>
        <p:spPr>
          <a:xfrm>
            <a:off x="3933474" y="1498049"/>
            <a:ext cx="3908442" cy="369332"/>
          </a:xfrm>
          <a:prstGeom prst="rect">
            <a:avLst/>
          </a:prstGeom>
          <a:noFill/>
        </p:spPr>
        <p:txBody>
          <a:bodyPr wrap="none" rtlCol="0">
            <a:spAutoFit/>
          </a:bodyPr>
          <a:lstStyle/>
          <a:p>
            <a:r>
              <a:rPr lang="en-US" altLang="zh-CN" b="1" dirty="0">
                <a:solidFill>
                  <a:schemeClr val="accent1"/>
                </a:solidFill>
              </a:rPr>
              <a:t>D1. </a:t>
            </a:r>
            <a:r>
              <a:rPr lang="zh-CN" altLang="en-US" b="1" dirty="0">
                <a:solidFill>
                  <a:schemeClr val="accent1"/>
                </a:solidFill>
              </a:rPr>
              <a:t>基于</a:t>
            </a:r>
            <a:r>
              <a:rPr lang="en-US" altLang="zh-CN" b="1" dirty="0">
                <a:solidFill>
                  <a:schemeClr val="accent1"/>
                </a:solidFill>
              </a:rPr>
              <a:t>PPO</a:t>
            </a:r>
            <a:r>
              <a:rPr lang="zh-CN" altLang="en-US" b="1" dirty="0">
                <a:solidFill>
                  <a:schemeClr val="accent1"/>
                </a:solidFill>
              </a:rPr>
              <a:t>强化学习的频率调节器</a:t>
            </a:r>
          </a:p>
        </p:txBody>
      </p:sp>
      <p:sp>
        <p:nvSpPr>
          <p:cNvPr id="13" name="文本框 12">
            <a:extLst>
              <a:ext uri="{FF2B5EF4-FFF2-40B4-BE49-F238E27FC236}">
                <a16:creationId xmlns:a16="http://schemas.microsoft.com/office/drawing/2014/main" id="{B9EBD46C-0315-47B8-840A-83FA529C48EA}"/>
              </a:ext>
            </a:extLst>
          </p:cNvPr>
          <p:cNvSpPr txBox="1"/>
          <p:nvPr/>
        </p:nvSpPr>
        <p:spPr>
          <a:xfrm>
            <a:off x="3946079" y="3836417"/>
            <a:ext cx="4706738" cy="369332"/>
          </a:xfrm>
          <a:prstGeom prst="rect">
            <a:avLst/>
          </a:prstGeom>
          <a:noFill/>
        </p:spPr>
        <p:txBody>
          <a:bodyPr wrap="none" rtlCol="0">
            <a:spAutoFit/>
          </a:bodyPr>
          <a:lstStyle/>
          <a:p>
            <a:r>
              <a:rPr lang="en-US" altLang="zh-CN" b="1" dirty="0">
                <a:solidFill>
                  <a:schemeClr val="accent1"/>
                </a:solidFill>
              </a:rPr>
              <a:t>D2. </a:t>
            </a:r>
            <a:r>
              <a:rPr lang="zh-CN" altLang="en-US" b="1" dirty="0">
                <a:solidFill>
                  <a:schemeClr val="accent1"/>
                </a:solidFill>
              </a:rPr>
              <a:t>根据</a:t>
            </a:r>
            <a:r>
              <a:rPr lang="en-US" altLang="zh-CN" b="1" dirty="0">
                <a:solidFill>
                  <a:schemeClr val="accent1"/>
                </a:solidFill>
              </a:rPr>
              <a:t>IPS</a:t>
            </a:r>
            <a:r>
              <a:rPr lang="zh-CN" altLang="en-US" b="1" dirty="0">
                <a:solidFill>
                  <a:schemeClr val="accent1"/>
                </a:solidFill>
              </a:rPr>
              <a:t>、任务时钟，基于状态机来调度</a:t>
            </a:r>
          </a:p>
        </p:txBody>
      </p:sp>
      <p:sp>
        <p:nvSpPr>
          <p:cNvPr id="6" name="文本框 5">
            <a:extLst>
              <a:ext uri="{FF2B5EF4-FFF2-40B4-BE49-F238E27FC236}">
                <a16:creationId xmlns:a16="http://schemas.microsoft.com/office/drawing/2014/main" id="{5785DF60-C16A-4F96-B29F-D0416BFF34F6}"/>
              </a:ext>
            </a:extLst>
          </p:cNvPr>
          <p:cNvSpPr txBox="1"/>
          <p:nvPr/>
        </p:nvSpPr>
        <p:spPr>
          <a:xfrm>
            <a:off x="3886528" y="2655576"/>
            <a:ext cx="4406976" cy="369332"/>
          </a:xfrm>
          <a:prstGeom prst="rect">
            <a:avLst/>
          </a:prstGeom>
          <a:noFill/>
        </p:spPr>
        <p:txBody>
          <a:bodyPr wrap="none" rtlCol="0">
            <a:spAutoFit/>
          </a:bodyPr>
          <a:lstStyle/>
          <a:p>
            <a:r>
              <a:rPr lang="en-US" altLang="zh-CN" b="1" dirty="0">
                <a:solidFill>
                  <a:schemeClr val="accent1"/>
                </a:solidFill>
              </a:rPr>
              <a:t>D3. </a:t>
            </a:r>
            <a:r>
              <a:rPr lang="zh-CN" altLang="en-US" b="1" dirty="0">
                <a:solidFill>
                  <a:schemeClr val="accent1"/>
                </a:solidFill>
              </a:rPr>
              <a:t>通过协调器进行消息传递、工作协调</a:t>
            </a:r>
            <a:r>
              <a:rPr lang="en-US" altLang="zh-CN" b="1" dirty="0">
                <a:solidFill>
                  <a:schemeClr val="accent1"/>
                </a:solidFill>
              </a:rPr>
              <a:t> </a:t>
            </a:r>
            <a:endParaRPr lang="zh-CN" altLang="en-US" b="1" dirty="0">
              <a:solidFill>
                <a:schemeClr val="accent1"/>
              </a:solidFill>
            </a:endParaRPr>
          </a:p>
        </p:txBody>
      </p:sp>
    </p:spTree>
    <p:extLst>
      <p:ext uri="{BB962C8B-B14F-4D97-AF65-F5344CB8AC3E}">
        <p14:creationId xmlns:p14="http://schemas.microsoft.com/office/powerpoint/2010/main" val="26858901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32CC1993-4A58-5441-BC2A-C02768F05C35}" type="slidenum">
              <a:rPr kumimoji="1" lang="zh-CN" altLang="en-US" smtClean="0"/>
              <a:t>36</a:t>
            </a:fld>
            <a:endParaRPr kumimoji="1" lang="zh-CN" altLang="en-US" dirty="0"/>
          </a:p>
        </p:txBody>
      </p:sp>
      <p:sp>
        <p:nvSpPr>
          <p:cNvPr id="5" name="Title 1"/>
          <p:cNvSpPr>
            <a:spLocks noGrp="1"/>
          </p:cNvSpPr>
          <p:nvPr>
            <p:ph type="title"/>
          </p:nvPr>
        </p:nvSpPr>
        <p:spPr>
          <a:xfrm>
            <a:off x="355600" y="18511"/>
            <a:ext cx="11836400" cy="909224"/>
          </a:xfrm>
        </p:spPr>
        <p:txBody>
          <a:bodyPr>
            <a:normAutofit/>
          </a:bodyPr>
          <a:lstStyle/>
          <a:p>
            <a:r>
              <a:rPr lang="zh-CN" altLang="en-US" b="1" dirty="0">
                <a:latin typeface="Calibri" panose="020F0502020204030204" pitchFamily="34" charset="0"/>
                <a:cs typeface="Calibri" panose="020F0502020204030204" pitchFamily="34" charset="0"/>
              </a:rPr>
              <a:t>工作总结</a:t>
            </a:r>
          </a:p>
        </p:txBody>
      </p:sp>
      <p:pic>
        <p:nvPicPr>
          <p:cNvPr id="7" name="图片 6">
            <a:extLst>
              <a:ext uri="{FF2B5EF4-FFF2-40B4-BE49-F238E27FC236}">
                <a16:creationId xmlns:a16="http://schemas.microsoft.com/office/drawing/2014/main" id="{0A144E87-2AEF-47CA-B8E0-0F40EC9D3AB9}"/>
              </a:ext>
            </a:extLst>
          </p:cNvPr>
          <p:cNvPicPr>
            <a:picLocks noChangeAspect="1"/>
          </p:cNvPicPr>
          <p:nvPr/>
        </p:nvPicPr>
        <p:blipFill>
          <a:blip r:embed="rId3"/>
          <a:stretch>
            <a:fillRect/>
          </a:stretch>
        </p:blipFill>
        <p:spPr>
          <a:xfrm>
            <a:off x="437361" y="1121100"/>
            <a:ext cx="1878481" cy="3583029"/>
          </a:xfrm>
          <a:prstGeom prst="rect">
            <a:avLst/>
          </a:prstGeom>
        </p:spPr>
      </p:pic>
      <p:sp>
        <p:nvSpPr>
          <p:cNvPr id="8" name="文本框 7">
            <a:extLst>
              <a:ext uri="{FF2B5EF4-FFF2-40B4-BE49-F238E27FC236}">
                <a16:creationId xmlns:a16="http://schemas.microsoft.com/office/drawing/2014/main" id="{40DD3AF4-26D1-45D9-9AA7-E6DFCD3F13C7}"/>
              </a:ext>
            </a:extLst>
          </p:cNvPr>
          <p:cNvSpPr txBox="1"/>
          <p:nvPr/>
        </p:nvSpPr>
        <p:spPr>
          <a:xfrm>
            <a:off x="2793746" y="1121100"/>
            <a:ext cx="6114360" cy="369332"/>
          </a:xfrm>
          <a:prstGeom prst="rect">
            <a:avLst/>
          </a:prstGeom>
          <a:noFill/>
        </p:spPr>
        <p:txBody>
          <a:bodyPr wrap="square">
            <a:spAutoFit/>
          </a:bodyPr>
          <a:lstStyle/>
          <a:p>
            <a:r>
              <a:rPr lang="zh-CN" altLang="en-US" sz="1800" b="1" dirty="0"/>
              <a:t>频率调节</a:t>
            </a:r>
            <a:endParaRPr lang="zh-CN" altLang="en-US" dirty="0"/>
          </a:p>
        </p:txBody>
      </p:sp>
      <p:sp>
        <p:nvSpPr>
          <p:cNvPr id="9" name="左大括号 8">
            <a:extLst>
              <a:ext uri="{FF2B5EF4-FFF2-40B4-BE49-F238E27FC236}">
                <a16:creationId xmlns:a16="http://schemas.microsoft.com/office/drawing/2014/main" id="{1289A4C7-5E99-45C4-A0E2-269097EC5582}"/>
              </a:ext>
            </a:extLst>
          </p:cNvPr>
          <p:cNvSpPr/>
          <p:nvPr/>
        </p:nvSpPr>
        <p:spPr>
          <a:xfrm>
            <a:off x="2291450" y="1217332"/>
            <a:ext cx="260045" cy="235236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99786FCD-A82B-42FA-8D7F-420AC2B2AEAB}"/>
              </a:ext>
            </a:extLst>
          </p:cNvPr>
          <p:cNvSpPr txBox="1"/>
          <p:nvPr/>
        </p:nvSpPr>
        <p:spPr>
          <a:xfrm>
            <a:off x="3810051" y="1083938"/>
            <a:ext cx="4081750" cy="369332"/>
          </a:xfrm>
          <a:prstGeom prst="rect">
            <a:avLst/>
          </a:prstGeom>
          <a:noFill/>
        </p:spPr>
        <p:txBody>
          <a:bodyPr wrap="square">
            <a:spAutoFit/>
          </a:bodyPr>
          <a:lstStyle/>
          <a:p>
            <a:r>
              <a:rPr lang="en-US" altLang="zh-CN" b="1" dirty="0"/>
              <a:t>C1. </a:t>
            </a:r>
            <a:r>
              <a:rPr lang="zh-CN" altLang="en-US" b="1" dirty="0"/>
              <a:t>频率调节器只考虑</a:t>
            </a:r>
            <a:r>
              <a:rPr lang="en-US" altLang="zh-CN" b="1" dirty="0"/>
              <a:t>CPU</a:t>
            </a:r>
            <a:r>
              <a:rPr lang="zh-CN" altLang="en-US" b="1" dirty="0"/>
              <a:t>利用率</a:t>
            </a:r>
          </a:p>
        </p:txBody>
      </p:sp>
      <p:sp>
        <p:nvSpPr>
          <p:cNvPr id="15" name="文本框 14">
            <a:extLst>
              <a:ext uri="{FF2B5EF4-FFF2-40B4-BE49-F238E27FC236}">
                <a16:creationId xmlns:a16="http://schemas.microsoft.com/office/drawing/2014/main" id="{CBF25DF3-7444-4797-9683-0BA40D6B5BA3}"/>
              </a:ext>
            </a:extLst>
          </p:cNvPr>
          <p:cNvSpPr txBox="1"/>
          <p:nvPr/>
        </p:nvSpPr>
        <p:spPr>
          <a:xfrm>
            <a:off x="3763105" y="2113318"/>
            <a:ext cx="5354198" cy="369332"/>
          </a:xfrm>
          <a:prstGeom prst="rect">
            <a:avLst/>
          </a:prstGeom>
          <a:noFill/>
        </p:spPr>
        <p:txBody>
          <a:bodyPr wrap="square" rtlCol="0">
            <a:spAutoFit/>
          </a:bodyPr>
          <a:lstStyle/>
          <a:p>
            <a:r>
              <a:rPr lang="en-US" altLang="zh-CN" b="1" dirty="0"/>
              <a:t>C3. </a:t>
            </a:r>
            <a:r>
              <a:rPr lang="zh-CN" altLang="en-US" b="1" dirty="0"/>
              <a:t>没有考虑线程调度和频率调节两者之间的联系</a:t>
            </a:r>
          </a:p>
        </p:txBody>
      </p:sp>
      <p:sp>
        <p:nvSpPr>
          <p:cNvPr id="20" name="箭头: 上下 19">
            <a:extLst>
              <a:ext uri="{FF2B5EF4-FFF2-40B4-BE49-F238E27FC236}">
                <a16:creationId xmlns:a16="http://schemas.microsoft.com/office/drawing/2014/main" id="{EE370C86-6C7A-484D-84C3-A1143978E9FE}"/>
              </a:ext>
            </a:extLst>
          </p:cNvPr>
          <p:cNvSpPr/>
          <p:nvPr/>
        </p:nvSpPr>
        <p:spPr>
          <a:xfrm>
            <a:off x="2914984" y="1785439"/>
            <a:ext cx="484632" cy="121615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99408EC0-FB5A-401B-A54B-DF3F70B87520}"/>
              </a:ext>
            </a:extLst>
          </p:cNvPr>
          <p:cNvSpPr txBox="1"/>
          <p:nvPr/>
        </p:nvSpPr>
        <p:spPr>
          <a:xfrm>
            <a:off x="2793746" y="3263590"/>
            <a:ext cx="6114360" cy="369332"/>
          </a:xfrm>
          <a:prstGeom prst="rect">
            <a:avLst/>
          </a:prstGeom>
          <a:noFill/>
        </p:spPr>
        <p:txBody>
          <a:bodyPr wrap="square">
            <a:spAutoFit/>
          </a:bodyPr>
          <a:lstStyle/>
          <a:p>
            <a:r>
              <a:rPr lang="zh-CN" altLang="en-US" sz="1800" b="1" dirty="0"/>
              <a:t>线程调度</a:t>
            </a:r>
            <a:endParaRPr lang="zh-CN" altLang="en-US" dirty="0"/>
          </a:p>
        </p:txBody>
      </p:sp>
      <p:sp>
        <p:nvSpPr>
          <p:cNvPr id="22" name="文本框 21">
            <a:extLst>
              <a:ext uri="{FF2B5EF4-FFF2-40B4-BE49-F238E27FC236}">
                <a16:creationId xmlns:a16="http://schemas.microsoft.com/office/drawing/2014/main" id="{F0E30829-16C2-4355-BC2E-150AAC279C24}"/>
              </a:ext>
            </a:extLst>
          </p:cNvPr>
          <p:cNvSpPr txBox="1"/>
          <p:nvPr/>
        </p:nvSpPr>
        <p:spPr>
          <a:xfrm>
            <a:off x="3827042" y="3305176"/>
            <a:ext cx="4291070" cy="369332"/>
          </a:xfrm>
          <a:prstGeom prst="rect">
            <a:avLst/>
          </a:prstGeom>
          <a:noFill/>
        </p:spPr>
        <p:txBody>
          <a:bodyPr wrap="square">
            <a:spAutoFit/>
          </a:bodyPr>
          <a:lstStyle/>
          <a:p>
            <a:r>
              <a:rPr lang="en-US" altLang="zh-CN" b="1" dirty="0"/>
              <a:t>C2. QoS</a:t>
            </a:r>
            <a:r>
              <a:rPr lang="zh-CN" altLang="en-US" b="1" dirty="0"/>
              <a:t>需求很难传递给线程调度器</a:t>
            </a:r>
          </a:p>
        </p:txBody>
      </p:sp>
      <p:sp>
        <p:nvSpPr>
          <p:cNvPr id="3" name="文本框 2">
            <a:extLst>
              <a:ext uri="{FF2B5EF4-FFF2-40B4-BE49-F238E27FC236}">
                <a16:creationId xmlns:a16="http://schemas.microsoft.com/office/drawing/2014/main" id="{7A177BB9-CEFB-4643-89D9-68A31841DCE5}"/>
              </a:ext>
            </a:extLst>
          </p:cNvPr>
          <p:cNvSpPr txBox="1"/>
          <p:nvPr/>
        </p:nvSpPr>
        <p:spPr>
          <a:xfrm>
            <a:off x="3810051" y="1477331"/>
            <a:ext cx="3908442" cy="369332"/>
          </a:xfrm>
          <a:prstGeom prst="rect">
            <a:avLst/>
          </a:prstGeom>
          <a:noFill/>
        </p:spPr>
        <p:txBody>
          <a:bodyPr wrap="none" rtlCol="0">
            <a:spAutoFit/>
          </a:bodyPr>
          <a:lstStyle/>
          <a:p>
            <a:r>
              <a:rPr lang="en-US" altLang="zh-CN" b="1" dirty="0">
                <a:solidFill>
                  <a:schemeClr val="accent1"/>
                </a:solidFill>
              </a:rPr>
              <a:t>D1. </a:t>
            </a:r>
            <a:r>
              <a:rPr lang="zh-CN" altLang="en-US" b="1" dirty="0">
                <a:solidFill>
                  <a:schemeClr val="accent1"/>
                </a:solidFill>
              </a:rPr>
              <a:t>基于</a:t>
            </a:r>
            <a:r>
              <a:rPr lang="en-US" altLang="zh-CN" b="1" dirty="0">
                <a:solidFill>
                  <a:schemeClr val="accent1"/>
                </a:solidFill>
              </a:rPr>
              <a:t>PPO</a:t>
            </a:r>
            <a:r>
              <a:rPr lang="zh-CN" altLang="en-US" b="1" dirty="0">
                <a:solidFill>
                  <a:schemeClr val="accent1"/>
                </a:solidFill>
              </a:rPr>
              <a:t>强化学习的频率调节器</a:t>
            </a:r>
          </a:p>
        </p:txBody>
      </p:sp>
      <p:sp>
        <p:nvSpPr>
          <p:cNvPr id="13" name="文本框 12">
            <a:extLst>
              <a:ext uri="{FF2B5EF4-FFF2-40B4-BE49-F238E27FC236}">
                <a16:creationId xmlns:a16="http://schemas.microsoft.com/office/drawing/2014/main" id="{B9EBD46C-0315-47B8-840A-83FA529C48EA}"/>
              </a:ext>
            </a:extLst>
          </p:cNvPr>
          <p:cNvSpPr txBox="1"/>
          <p:nvPr/>
        </p:nvSpPr>
        <p:spPr>
          <a:xfrm>
            <a:off x="3810051" y="3769345"/>
            <a:ext cx="4706738" cy="369332"/>
          </a:xfrm>
          <a:prstGeom prst="rect">
            <a:avLst/>
          </a:prstGeom>
          <a:noFill/>
        </p:spPr>
        <p:txBody>
          <a:bodyPr wrap="none" rtlCol="0">
            <a:spAutoFit/>
          </a:bodyPr>
          <a:lstStyle/>
          <a:p>
            <a:r>
              <a:rPr lang="en-US" altLang="zh-CN" b="1" dirty="0">
                <a:solidFill>
                  <a:schemeClr val="accent1"/>
                </a:solidFill>
              </a:rPr>
              <a:t>D2. </a:t>
            </a:r>
            <a:r>
              <a:rPr lang="zh-CN" altLang="en-US" b="1" dirty="0">
                <a:solidFill>
                  <a:schemeClr val="accent1"/>
                </a:solidFill>
              </a:rPr>
              <a:t>根据</a:t>
            </a:r>
            <a:r>
              <a:rPr lang="en-US" altLang="zh-CN" b="1" dirty="0">
                <a:solidFill>
                  <a:schemeClr val="accent1"/>
                </a:solidFill>
              </a:rPr>
              <a:t>IPS</a:t>
            </a:r>
            <a:r>
              <a:rPr lang="zh-CN" altLang="en-US" b="1" dirty="0">
                <a:solidFill>
                  <a:schemeClr val="accent1"/>
                </a:solidFill>
              </a:rPr>
              <a:t>、任务时钟，基于状态机来调度</a:t>
            </a:r>
          </a:p>
        </p:txBody>
      </p:sp>
      <p:sp>
        <p:nvSpPr>
          <p:cNvPr id="6" name="文本框 5">
            <a:extLst>
              <a:ext uri="{FF2B5EF4-FFF2-40B4-BE49-F238E27FC236}">
                <a16:creationId xmlns:a16="http://schemas.microsoft.com/office/drawing/2014/main" id="{5785DF60-C16A-4F96-B29F-D0416BFF34F6}"/>
              </a:ext>
            </a:extLst>
          </p:cNvPr>
          <p:cNvSpPr txBox="1"/>
          <p:nvPr/>
        </p:nvSpPr>
        <p:spPr>
          <a:xfrm>
            <a:off x="3763105" y="2634858"/>
            <a:ext cx="4406976" cy="369332"/>
          </a:xfrm>
          <a:prstGeom prst="rect">
            <a:avLst/>
          </a:prstGeom>
          <a:noFill/>
        </p:spPr>
        <p:txBody>
          <a:bodyPr wrap="none" rtlCol="0">
            <a:spAutoFit/>
          </a:bodyPr>
          <a:lstStyle/>
          <a:p>
            <a:r>
              <a:rPr lang="en-US" altLang="zh-CN" b="1" dirty="0">
                <a:solidFill>
                  <a:schemeClr val="accent1"/>
                </a:solidFill>
              </a:rPr>
              <a:t>D3. </a:t>
            </a:r>
            <a:r>
              <a:rPr lang="zh-CN" altLang="en-US" b="1" dirty="0">
                <a:solidFill>
                  <a:schemeClr val="accent1"/>
                </a:solidFill>
              </a:rPr>
              <a:t>通过协调器进行消息传递、工作协调</a:t>
            </a:r>
            <a:r>
              <a:rPr lang="en-US" altLang="zh-CN" b="1" dirty="0">
                <a:solidFill>
                  <a:schemeClr val="accent1"/>
                </a:solidFill>
              </a:rPr>
              <a:t> </a:t>
            </a:r>
            <a:endParaRPr lang="zh-CN" altLang="en-US" b="1" dirty="0">
              <a:solidFill>
                <a:schemeClr val="accent1"/>
              </a:solidFill>
            </a:endParaRPr>
          </a:p>
        </p:txBody>
      </p:sp>
      <p:pic>
        <p:nvPicPr>
          <p:cNvPr id="16" name="图片 15">
            <a:extLst>
              <a:ext uri="{FF2B5EF4-FFF2-40B4-BE49-F238E27FC236}">
                <a16:creationId xmlns:a16="http://schemas.microsoft.com/office/drawing/2014/main" id="{C64C86C1-8B11-43B4-BB61-EA6A0EA5E9BB}"/>
              </a:ext>
            </a:extLst>
          </p:cNvPr>
          <p:cNvPicPr>
            <a:picLocks noChangeAspect="1"/>
          </p:cNvPicPr>
          <p:nvPr/>
        </p:nvPicPr>
        <p:blipFill>
          <a:blip r:embed="rId4"/>
          <a:stretch>
            <a:fillRect/>
          </a:stretch>
        </p:blipFill>
        <p:spPr>
          <a:xfrm>
            <a:off x="3105496" y="4250387"/>
            <a:ext cx="5540488" cy="2139396"/>
          </a:xfrm>
          <a:prstGeom prst="rect">
            <a:avLst/>
          </a:prstGeom>
        </p:spPr>
      </p:pic>
    </p:spTree>
    <p:extLst>
      <p:ext uri="{BB962C8B-B14F-4D97-AF65-F5344CB8AC3E}">
        <p14:creationId xmlns:p14="http://schemas.microsoft.com/office/powerpoint/2010/main" val="34379570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855" y="2177292"/>
            <a:ext cx="12192000" cy="150109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Title 1"/>
          <p:cNvSpPr>
            <a:spLocks noGrp="1"/>
          </p:cNvSpPr>
          <p:nvPr>
            <p:ph type="ctrTitle"/>
          </p:nvPr>
        </p:nvSpPr>
        <p:spPr>
          <a:xfrm>
            <a:off x="325464" y="2000474"/>
            <a:ext cx="11326749" cy="1510380"/>
          </a:xfrm>
        </p:spPr>
        <p:txBody>
          <a:bodyPr>
            <a:normAutofit/>
          </a:bodyPr>
          <a:lstStyle/>
          <a:p>
            <a:r>
              <a:rPr lang="zh-CN" altLang="en-US" sz="6600" b="1" dirty="0">
                <a:latin typeface="微软雅黑" panose="020B0503020204020204" pitchFamily="34" charset="-122"/>
                <a:ea typeface="微软雅黑" panose="020B0503020204020204" pitchFamily="34" charset="-122"/>
              </a:rPr>
              <a:t> </a:t>
            </a:r>
            <a:r>
              <a:rPr lang="en-US" altLang="zh-CN" sz="6600" b="1" dirty="0">
                <a:latin typeface="微软雅黑" panose="020B0503020204020204" pitchFamily="34" charset="-122"/>
                <a:ea typeface="微软雅黑" panose="020B0503020204020204" pitchFamily="34" charset="-122"/>
              </a:rPr>
              <a:t>Q&amp;A</a:t>
            </a:r>
            <a:endParaRPr lang="en-US" sz="6600" b="1" dirty="0">
              <a:latin typeface="微软雅黑" panose="020B0503020204020204" pitchFamily="34" charset="-122"/>
              <a:ea typeface="微软雅黑" panose="020B0503020204020204" pitchFamily="34" charset="-122"/>
            </a:endParaRPr>
          </a:p>
        </p:txBody>
      </p:sp>
      <p:pic>
        <p:nvPicPr>
          <p:cNvPr id="1026" name="Picture 2" descr="Southeast University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37" y="147830"/>
            <a:ext cx="965206" cy="958136"/>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p:cNvSpPr>
            <a:spLocks noGrp="1"/>
          </p:cNvSpPr>
          <p:nvPr>
            <p:ph type="subTitle" idx="1"/>
          </p:nvPr>
        </p:nvSpPr>
        <p:spPr>
          <a:xfrm>
            <a:off x="1910153" y="4405362"/>
            <a:ext cx="8371694" cy="707886"/>
          </a:xfrm>
        </p:spPr>
        <p:txBody>
          <a:bodyPr>
            <a:normAutofit/>
          </a:bodyPr>
          <a:lstStyle/>
          <a:p>
            <a:r>
              <a:rPr 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2025</a:t>
            </a:r>
            <a:r>
              <a:rPr lang="zh-CN" altLang="en-US" b="1" dirty="0">
                <a:latin typeface="微软雅黑" panose="020B0503020204020204" pitchFamily="34" charset="-122"/>
                <a:ea typeface="微软雅黑" panose="020B0503020204020204" pitchFamily="34" charset="-122"/>
              </a:rPr>
              <a:t>年</a:t>
            </a:r>
            <a:r>
              <a:rPr lang="en-US" altLang="zh-CN" b="1"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月</a:t>
            </a:r>
            <a:r>
              <a:rPr lang="en-US" altLang="zh-CN" b="1" dirty="0">
                <a:latin typeface="微软雅黑" panose="020B0503020204020204" pitchFamily="34" charset="-122"/>
                <a:ea typeface="微软雅黑" panose="020B0503020204020204" pitchFamily="34" charset="-122"/>
              </a:rPr>
              <a:t>26</a:t>
            </a:r>
            <a:r>
              <a:rPr lang="zh-CN" altLang="en-US" b="1" dirty="0">
                <a:latin typeface="微软雅黑" panose="020B0503020204020204" pitchFamily="34" charset="-122"/>
                <a:ea typeface="微软雅黑" panose="020B0503020204020204" pitchFamily="34" charset="-122"/>
              </a:rPr>
              <a:t>日</a:t>
            </a:r>
            <a:endParaRPr lang="en-US" baseline="30000" dirty="0">
              <a:latin typeface="微软雅黑" panose="020B0503020204020204" pitchFamily="34" charset="-122"/>
              <a:ea typeface="微软雅黑" panose="020B0503020204020204" pitchFamily="34" charset="-122"/>
            </a:endParaRPr>
          </a:p>
        </p:txBody>
      </p:sp>
      <p:sp>
        <p:nvSpPr>
          <p:cNvPr id="9" name="Rectangle 10"/>
          <p:cNvSpPr/>
          <p:nvPr/>
        </p:nvSpPr>
        <p:spPr>
          <a:xfrm>
            <a:off x="2385054" y="5001353"/>
            <a:ext cx="7421892" cy="461665"/>
          </a:xfrm>
          <a:prstGeom prst="rect">
            <a:avLst/>
          </a:prstGeom>
        </p:spPr>
        <p:txBody>
          <a:bodyPr wrap="square">
            <a:spAutoFit/>
          </a:bodyPr>
          <a:lstStyle/>
          <a:p>
            <a:pPr algn="ctr"/>
            <a:r>
              <a:rPr lang="zh-CN" altLang="en-US" sz="2400" b="1" dirty="0">
                <a:latin typeface="微软雅黑" panose="020B0503020204020204" pitchFamily="34" charset="-122"/>
                <a:ea typeface="微软雅黑" panose="020B0503020204020204" pitchFamily="34" charset="-122"/>
              </a:rPr>
              <a:t>冯敏远</a:t>
            </a:r>
            <a:endParaRPr lang="en-US" altLang="zh-CN" sz="24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32CC1993-4A58-5441-BC2A-C02768F05C35}" type="slidenum">
              <a:rPr kumimoji="1" lang="zh-CN" altLang="en-US" smtClean="0"/>
              <a:t>4</a:t>
            </a:fld>
            <a:endParaRPr kumimoji="1" lang="zh-CN" altLang="en-US" dirty="0"/>
          </a:p>
        </p:txBody>
      </p:sp>
      <p:sp>
        <p:nvSpPr>
          <p:cNvPr id="4" name="标题 3"/>
          <p:cNvSpPr>
            <a:spLocks noGrp="1"/>
          </p:cNvSpPr>
          <p:nvPr>
            <p:ph type="title"/>
          </p:nvPr>
        </p:nvSpPr>
        <p:spPr>
          <a:xfrm>
            <a:off x="355600" y="18511"/>
            <a:ext cx="11455400" cy="909224"/>
          </a:xfrm>
        </p:spPr>
        <p:txBody>
          <a:bodyPr/>
          <a:lstStyle/>
          <a:p>
            <a:r>
              <a:rPr kumimoji="1" lang="zh-CN" altLang="en-US" b="1" dirty="0">
                <a:latin typeface="+mn-lt"/>
              </a:rPr>
              <a:t>研究背景</a:t>
            </a:r>
          </a:p>
        </p:txBody>
      </p:sp>
      <p:sp>
        <p:nvSpPr>
          <p:cNvPr id="12" name="AutoShape 6" descr="ai chatbot">
            <a:extLst>
              <a:ext uri="{FF2B5EF4-FFF2-40B4-BE49-F238E27FC236}">
                <a16:creationId xmlns:a16="http://schemas.microsoft.com/office/drawing/2014/main" id="{46ECB562-8C02-4A6A-B7AD-71E97391F1C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6" name="Picture 2">
            <a:extLst>
              <a:ext uri="{FF2B5EF4-FFF2-40B4-BE49-F238E27FC236}">
                <a16:creationId xmlns:a16="http://schemas.microsoft.com/office/drawing/2014/main" id="{57CB3FFE-8F0E-40FA-ACBF-6FCAF65E98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429" y="1617062"/>
            <a:ext cx="5631159" cy="3095827"/>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E96D699C-143D-4FED-9007-B97C478350BD}"/>
              </a:ext>
            </a:extLst>
          </p:cNvPr>
          <p:cNvSpPr txBox="1"/>
          <p:nvPr/>
        </p:nvSpPr>
        <p:spPr>
          <a:xfrm>
            <a:off x="355600" y="1041566"/>
            <a:ext cx="6113416" cy="461665"/>
          </a:xfrm>
          <a:prstGeom prst="rect">
            <a:avLst/>
          </a:prstGeom>
          <a:noFill/>
        </p:spPr>
        <p:txBody>
          <a:bodyPr wrap="square">
            <a:spAutoFit/>
          </a:bodyPr>
          <a:lstStyle/>
          <a:p>
            <a:r>
              <a:rPr lang="en-US" altLang="zh-CN" sz="2400" b="1" dirty="0"/>
              <a:t>1. </a:t>
            </a:r>
            <a:r>
              <a:rPr lang="zh-CN" altLang="en-US" sz="2400" b="1" dirty="0"/>
              <a:t>帧率</a:t>
            </a:r>
          </a:p>
        </p:txBody>
      </p:sp>
      <p:sp>
        <p:nvSpPr>
          <p:cNvPr id="5" name="文本框 4">
            <a:extLst>
              <a:ext uri="{FF2B5EF4-FFF2-40B4-BE49-F238E27FC236}">
                <a16:creationId xmlns:a16="http://schemas.microsoft.com/office/drawing/2014/main" id="{F5B34F29-445C-4783-BC0F-601F0517B858}"/>
              </a:ext>
            </a:extLst>
          </p:cNvPr>
          <p:cNvSpPr txBox="1"/>
          <p:nvPr/>
        </p:nvSpPr>
        <p:spPr>
          <a:xfrm>
            <a:off x="63671" y="5351810"/>
            <a:ext cx="5866673" cy="646331"/>
          </a:xfrm>
          <a:prstGeom prst="rect">
            <a:avLst/>
          </a:prstGeom>
          <a:noFill/>
        </p:spPr>
        <p:txBody>
          <a:bodyPr wrap="square" rtlCol="0">
            <a:spAutoFit/>
          </a:bodyPr>
          <a:lstStyle/>
          <a:p>
            <a:r>
              <a:rPr lang="en-US" altLang="zh-CN" dirty="0"/>
              <a:t>FPS</a:t>
            </a:r>
            <a:r>
              <a:rPr lang="zh-CN" altLang="en-US" dirty="0"/>
              <a:t>全称：</a:t>
            </a:r>
            <a:r>
              <a:rPr lang="en-US" altLang="zh-CN" dirty="0"/>
              <a:t>frames per second</a:t>
            </a:r>
            <a:r>
              <a:rPr lang="zh-CN" altLang="en-US" dirty="0"/>
              <a:t>，每秒帧数，描述显示器的刷新率或游戏的画面更新频率。</a:t>
            </a:r>
          </a:p>
        </p:txBody>
      </p:sp>
      <p:pic>
        <p:nvPicPr>
          <p:cNvPr id="1030" name="Picture 6">
            <a:extLst>
              <a:ext uri="{FF2B5EF4-FFF2-40B4-BE49-F238E27FC236}">
                <a16:creationId xmlns:a16="http://schemas.microsoft.com/office/drawing/2014/main" id="{0EFEA68A-2965-4E47-9E01-3945D83465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6194" y="1617062"/>
            <a:ext cx="4709766" cy="3095827"/>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5510A8DC-2C6F-4962-AE07-E0A0D7BEAB27}"/>
              </a:ext>
            </a:extLst>
          </p:cNvPr>
          <p:cNvSpPr txBox="1"/>
          <p:nvPr/>
        </p:nvSpPr>
        <p:spPr>
          <a:xfrm>
            <a:off x="7340600" y="5351810"/>
            <a:ext cx="3742267" cy="646331"/>
          </a:xfrm>
          <a:prstGeom prst="rect">
            <a:avLst/>
          </a:prstGeom>
          <a:noFill/>
        </p:spPr>
        <p:txBody>
          <a:bodyPr wrap="square" rtlCol="0">
            <a:spAutoFit/>
          </a:bodyPr>
          <a:lstStyle/>
          <a:p>
            <a:r>
              <a:rPr lang="zh-CN" altLang="en-US" dirty="0"/>
              <a:t>智能手机上应用程序的帧率</a:t>
            </a:r>
            <a:r>
              <a:rPr lang="en-US" altLang="zh-CN" dirty="0"/>
              <a:t>,</a:t>
            </a:r>
            <a:r>
              <a:rPr lang="zh-CN" altLang="en-US" dirty="0"/>
              <a:t>通常是</a:t>
            </a:r>
            <a:r>
              <a:rPr lang="zh-CN" altLang="en-US" dirty="0">
                <a:solidFill>
                  <a:srgbClr val="FF0000"/>
                </a:solidFill>
              </a:rPr>
              <a:t>服务质量（</a:t>
            </a:r>
            <a:r>
              <a:rPr lang="en-US" altLang="zh-CN" dirty="0">
                <a:solidFill>
                  <a:srgbClr val="FF0000"/>
                </a:solidFill>
              </a:rPr>
              <a:t>QoS</a:t>
            </a:r>
            <a:r>
              <a:rPr lang="zh-CN" altLang="en-US" dirty="0">
                <a:solidFill>
                  <a:srgbClr val="FF0000"/>
                </a:solidFill>
              </a:rPr>
              <a:t>）</a:t>
            </a:r>
            <a:r>
              <a:rPr lang="zh-CN" altLang="en-US" dirty="0"/>
              <a:t>的衡量标准。</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5A0B957-88CA-4211-BBD3-A8FD2DE8E3B1}"/>
              </a:ext>
            </a:extLst>
          </p:cNvPr>
          <p:cNvSpPr>
            <a:spLocks noGrp="1"/>
          </p:cNvSpPr>
          <p:nvPr>
            <p:ph type="sldNum" sz="quarter" idx="4"/>
          </p:nvPr>
        </p:nvSpPr>
        <p:spPr/>
        <p:txBody>
          <a:bodyPr/>
          <a:lstStyle/>
          <a:p>
            <a:fld id="{32CC1993-4A58-5441-BC2A-C02768F05C35}" type="slidenum">
              <a:rPr kumimoji="1" lang="zh-CN" altLang="en-US" smtClean="0"/>
              <a:t>5</a:t>
            </a:fld>
            <a:endParaRPr kumimoji="1" lang="zh-CN" altLang="en-US" dirty="0"/>
          </a:p>
        </p:txBody>
      </p:sp>
      <p:sp>
        <p:nvSpPr>
          <p:cNvPr id="4" name="标题 3">
            <a:extLst>
              <a:ext uri="{FF2B5EF4-FFF2-40B4-BE49-F238E27FC236}">
                <a16:creationId xmlns:a16="http://schemas.microsoft.com/office/drawing/2014/main" id="{4B052554-FFCC-4676-B0D0-214452A3156A}"/>
              </a:ext>
            </a:extLst>
          </p:cNvPr>
          <p:cNvSpPr>
            <a:spLocks noGrp="1"/>
          </p:cNvSpPr>
          <p:nvPr>
            <p:ph type="title"/>
          </p:nvPr>
        </p:nvSpPr>
        <p:spPr/>
        <p:txBody>
          <a:bodyPr/>
          <a:lstStyle/>
          <a:p>
            <a:r>
              <a:rPr kumimoji="1" lang="zh-CN" altLang="en-US" b="1" dirty="0">
                <a:latin typeface="+mn-lt"/>
              </a:rPr>
              <a:t>研究背景</a:t>
            </a:r>
            <a:endParaRPr lang="zh-CN" altLang="en-US" dirty="0"/>
          </a:p>
        </p:txBody>
      </p:sp>
      <p:pic>
        <p:nvPicPr>
          <p:cNvPr id="2050" name="Picture 2">
            <a:extLst>
              <a:ext uri="{FF2B5EF4-FFF2-40B4-BE49-F238E27FC236}">
                <a16:creationId xmlns:a16="http://schemas.microsoft.com/office/drawing/2014/main" id="{85BBBC70-EC54-4514-9F84-7D1F12EA57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467" y="1471789"/>
            <a:ext cx="2785533" cy="334574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17D6F7FC-D311-4514-B3F3-53442F39DDB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555" t="17288" r="15985" b="13912"/>
          <a:stretch/>
        </p:blipFill>
        <p:spPr bwMode="auto">
          <a:xfrm>
            <a:off x="7936110" y="2420757"/>
            <a:ext cx="4120423" cy="2408768"/>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60AD6201-6E06-4896-A1C3-4CEAF99DE7D5}"/>
              </a:ext>
            </a:extLst>
          </p:cNvPr>
          <p:cNvSpPr txBox="1"/>
          <p:nvPr/>
        </p:nvSpPr>
        <p:spPr>
          <a:xfrm>
            <a:off x="9746271" y="5098183"/>
            <a:ext cx="877163" cy="369332"/>
          </a:xfrm>
          <a:prstGeom prst="rect">
            <a:avLst/>
          </a:prstGeom>
          <a:noFill/>
        </p:spPr>
        <p:txBody>
          <a:bodyPr wrap="none" rtlCol="0">
            <a:spAutoFit/>
          </a:bodyPr>
          <a:lstStyle/>
          <a:p>
            <a:r>
              <a:rPr lang="zh-CN" altLang="en-US" b="1" dirty="0"/>
              <a:t>玩游戏</a:t>
            </a:r>
          </a:p>
        </p:txBody>
      </p:sp>
      <p:sp>
        <p:nvSpPr>
          <p:cNvPr id="9" name="文本框 8">
            <a:extLst>
              <a:ext uri="{FF2B5EF4-FFF2-40B4-BE49-F238E27FC236}">
                <a16:creationId xmlns:a16="http://schemas.microsoft.com/office/drawing/2014/main" id="{5DE58065-4833-4DA6-9C57-934396FCABEE}"/>
              </a:ext>
            </a:extLst>
          </p:cNvPr>
          <p:cNvSpPr txBox="1"/>
          <p:nvPr/>
        </p:nvSpPr>
        <p:spPr>
          <a:xfrm>
            <a:off x="673669" y="5007001"/>
            <a:ext cx="1107996" cy="369332"/>
          </a:xfrm>
          <a:prstGeom prst="rect">
            <a:avLst/>
          </a:prstGeom>
          <a:noFill/>
        </p:spPr>
        <p:txBody>
          <a:bodyPr wrap="none" rtlCol="0">
            <a:spAutoFit/>
          </a:bodyPr>
          <a:lstStyle/>
          <a:p>
            <a:r>
              <a:rPr lang="zh-CN" altLang="en-US" b="1" dirty="0"/>
              <a:t>聊天软件</a:t>
            </a:r>
          </a:p>
        </p:txBody>
      </p:sp>
      <p:sp>
        <p:nvSpPr>
          <p:cNvPr id="6" name="AutoShape 12" descr="KMPlayer iOS 播放电影界面">
            <a:extLst>
              <a:ext uri="{FF2B5EF4-FFF2-40B4-BE49-F238E27FC236}">
                <a16:creationId xmlns:a16="http://schemas.microsoft.com/office/drawing/2014/main" id="{5E8A7E82-0A98-45E1-BDF9-5C6B02B6048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 name="图片 9">
            <a:extLst>
              <a:ext uri="{FF2B5EF4-FFF2-40B4-BE49-F238E27FC236}">
                <a16:creationId xmlns:a16="http://schemas.microsoft.com/office/drawing/2014/main" id="{5D5629EE-330D-40BC-926D-CD767E955A76}"/>
              </a:ext>
            </a:extLst>
          </p:cNvPr>
          <p:cNvPicPr>
            <a:picLocks noChangeAspect="1"/>
          </p:cNvPicPr>
          <p:nvPr/>
        </p:nvPicPr>
        <p:blipFill>
          <a:blip r:embed="rId4"/>
          <a:stretch>
            <a:fillRect/>
          </a:stretch>
        </p:blipFill>
        <p:spPr>
          <a:xfrm>
            <a:off x="3356051" y="2506839"/>
            <a:ext cx="4258152" cy="2310693"/>
          </a:xfrm>
          <a:prstGeom prst="rect">
            <a:avLst/>
          </a:prstGeom>
        </p:spPr>
      </p:pic>
      <p:sp>
        <p:nvSpPr>
          <p:cNvPr id="16" name="文本框 15">
            <a:extLst>
              <a:ext uri="{FF2B5EF4-FFF2-40B4-BE49-F238E27FC236}">
                <a16:creationId xmlns:a16="http://schemas.microsoft.com/office/drawing/2014/main" id="{7F7313CE-4C47-4B93-8078-E8035F5BED39}"/>
              </a:ext>
            </a:extLst>
          </p:cNvPr>
          <p:cNvSpPr txBox="1"/>
          <p:nvPr/>
        </p:nvSpPr>
        <p:spPr>
          <a:xfrm>
            <a:off x="4835604" y="5066266"/>
            <a:ext cx="1107996" cy="369332"/>
          </a:xfrm>
          <a:prstGeom prst="rect">
            <a:avLst/>
          </a:prstGeom>
          <a:noFill/>
        </p:spPr>
        <p:txBody>
          <a:bodyPr wrap="none" rtlCol="0">
            <a:spAutoFit/>
          </a:bodyPr>
          <a:lstStyle/>
          <a:p>
            <a:r>
              <a:rPr lang="zh-CN" altLang="en-US" b="1" dirty="0"/>
              <a:t>视频播放</a:t>
            </a:r>
          </a:p>
        </p:txBody>
      </p:sp>
      <p:sp>
        <p:nvSpPr>
          <p:cNvPr id="11" name="文本框 10">
            <a:extLst>
              <a:ext uri="{FF2B5EF4-FFF2-40B4-BE49-F238E27FC236}">
                <a16:creationId xmlns:a16="http://schemas.microsoft.com/office/drawing/2014/main" id="{5B06275D-D2AB-4C26-B029-96E66FAD4F45}"/>
              </a:ext>
            </a:extLst>
          </p:cNvPr>
          <p:cNvSpPr txBox="1"/>
          <p:nvPr/>
        </p:nvSpPr>
        <p:spPr>
          <a:xfrm>
            <a:off x="846667" y="5740400"/>
            <a:ext cx="851515" cy="369332"/>
          </a:xfrm>
          <a:prstGeom prst="rect">
            <a:avLst/>
          </a:prstGeom>
          <a:noFill/>
        </p:spPr>
        <p:txBody>
          <a:bodyPr wrap="none" rtlCol="0">
            <a:spAutoFit/>
          </a:bodyPr>
          <a:lstStyle/>
          <a:p>
            <a:r>
              <a:rPr lang="en-US" altLang="zh-CN" dirty="0">
                <a:solidFill>
                  <a:srgbClr val="0070C0"/>
                </a:solidFill>
              </a:rPr>
              <a:t>10FPS</a:t>
            </a:r>
            <a:endParaRPr lang="zh-CN" altLang="en-US" dirty="0">
              <a:solidFill>
                <a:srgbClr val="0070C0"/>
              </a:solidFill>
            </a:endParaRPr>
          </a:p>
        </p:txBody>
      </p:sp>
      <p:sp>
        <p:nvSpPr>
          <p:cNvPr id="18" name="文本框 17">
            <a:extLst>
              <a:ext uri="{FF2B5EF4-FFF2-40B4-BE49-F238E27FC236}">
                <a16:creationId xmlns:a16="http://schemas.microsoft.com/office/drawing/2014/main" id="{6953518B-6085-4EB4-B97F-BA089ACB1B60}"/>
              </a:ext>
            </a:extLst>
          </p:cNvPr>
          <p:cNvSpPr txBox="1"/>
          <p:nvPr/>
        </p:nvSpPr>
        <p:spPr>
          <a:xfrm>
            <a:off x="4835604" y="5740400"/>
            <a:ext cx="851515" cy="369332"/>
          </a:xfrm>
          <a:prstGeom prst="rect">
            <a:avLst/>
          </a:prstGeom>
          <a:noFill/>
        </p:spPr>
        <p:txBody>
          <a:bodyPr wrap="none" rtlCol="0">
            <a:spAutoFit/>
          </a:bodyPr>
          <a:lstStyle/>
          <a:p>
            <a:r>
              <a:rPr lang="en-US" altLang="zh-CN" dirty="0">
                <a:solidFill>
                  <a:srgbClr val="0070C0"/>
                </a:solidFill>
              </a:rPr>
              <a:t>24FPS</a:t>
            </a:r>
            <a:endParaRPr lang="zh-CN" altLang="en-US" dirty="0">
              <a:solidFill>
                <a:srgbClr val="0070C0"/>
              </a:solidFill>
            </a:endParaRPr>
          </a:p>
        </p:txBody>
      </p:sp>
      <p:sp>
        <p:nvSpPr>
          <p:cNvPr id="19" name="文本框 18">
            <a:extLst>
              <a:ext uri="{FF2B5EF4-FFF2-40B4-BE49-F238E27FC236}">
                <a16:creationId xmlns:a16="http://schemas.microsoft.com/office/drawing/2014/main" id="{1E2986CC-2582-4C53-8840-7C79ED44FA85}"/>
              </a:ext>
            </a:extLst>
          </p:cNvPr>
          <p:cNvSpPr txBox="1"/>
          <p:nvPr/>
        </p:nvSpPr>
        <p:spPr>
          <a:xfrm>
            <a:off x="9582924" y="5669667"/>
            <a:ext cx="1555234" cy="369332"/>
          </a:xfrm>
          <a:prstGeom prst="rect">
            <a:avLst/>
          </a:prstGeom>
          <a:noFill/>
        </p:spPr>
        <p:txBody>
          <a:bodyPr wrap="none" rtlCol="0">
            <a:spAutoFit/>
          </a:bodyPr>
          <a:lstStyle/>
          <a:p>
            <a:r>
              <a:rPr lang="en-US" altLang="zh-CN" dirty="0">
                <a:solidFill>
                  <a:srgbClr val="0070C0"/>
                </a:solidFill>
              </a:rPr>
              <a:t>60 </a:t>
            </a:r>
            <a:r>
              <a:rPr lang="zh-CN" altLang="en-US" dirty="0">
                <a:solidFill>
                  <a:srgbClr val="0070C0"/>
                </a:solidFill>
              </a:rPr>
              <a:t>或</a:t>
            </a:r>
            <a:r>
              <a:rPr lang="en-US" altLang="zh-CN" dirty="0">
                <a:solidFill>
                  <a:srgbClr val="0070C0"/>
                </a:solidFill>
              </a:rPr>
              <a:t>120FPS</a:t>
            </a:r>
            <a:endParaRPr lang="zh-CN" altLang="en-US" dirty="0">
              <a:solidFill>
                <a:srgbClr val="0070C0"/>
              </a:solidFill>
            </a:endParaRPr>
          </a:p>
        </p:txBody>
      </p:sp>
    </p:spTree>
    <p:extLst>
      <p:ext uri="{BB962C8B-B14F-4D97-AF65-F5344CB8AC3E}">
        <p14:creationId xmlns:p14="http://schemas.microsoft.com/office/powerpoint/2010/main" val="3090580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5A0B957-88CA-4211-BBD3-A8FD2DE8E3B1}"/>
              </a:ext>
            </a:extLst>
          </p:cNvPr>
          <p:cNvSpPr>
            <a:spLocks noGrp="1"/>
          </p:cNvSpPr>
          <p:nvPr>
            <p:ph type="sldNum" sz="quarter" idx="4"/>
          </p:nvPr>
        </p:nvSpPr>
        <p:spPr/>
        <p:txBody>
          <a:bodyPr/>
          <a:lstStyle/>
          <a:p>
            <a:fld id="{32CC1993-4A58-5441-BC2A-C02768F05C35}" type="slidenum">
              <a:rPr kumimoji="1" lang="zh-CN" altLang="en-US" smtClean="0"/>
              <a:t>6</a:t>
            </a:fld>
            <a:endParaRPr kumimoji="1" lang="zh-CN" altLang="en-US" dirty="0"/>
          </a:p>
        </p:txBody>
      </p:sp>
      <p:sp>
        <p:nvSpPr>
          <p:cNvPr id="4" name="标题 3">
            <a:extLst>
              <a:ext uri="{FF2B5EF4-FFF2-40B4-BE49-F238E27FC236}">
                <a16:creationId xmlns:a16="http://schemas.microsoft.com/office/drawing/2014/main" id="{4B052554-FFCC-4676-B0D0-214452A3156A}"/>
              </a:ext>
            </a:extLst>
          </p:cNvPr>
          <p:cNvSpPr>
            <a:spLocks noGrp="1"/>
          </p:cNvSpPr>
          <p:nvPr>
            <p:ph type="title"/>
          </p:nvPr>
        </p:nvSpPr>
        <p:spPr/>
        <p:txBody>
          <a:bodyPr/>
          <a:lstStyle/>
          <a:p>
            <a:r>
              <a:rPr kumimoji="1" lang="zh-CN" altLang="en-US" b="1" dirty="0">
                <a:latin typeface="+mn-lt"/>
              </a:rPr>
              <a:t>研究背景</a:t>
            </a:r>
            <a:endParaRPr lang="zh-CN" altLang="en-US" dirty="0"/>
          </a:p>
        </p:txBody>
      </p:sp>
      <p:sp>
        <p:nvSpPr>
          <p:cNvPr id="5" name="文本框 4">
            <a:extLst>
              <a:ext uri="{FF2B5EF4-FFF2-40B4-BE49-F238E27FC236}">
                <a16:creationId xmlns:a16="http://schemas.microsoft.com/office/drawing/2014/main" id="{D4F71C4C-D0D9-47E7-B87A-C3AC33FAE3E3}"/>
              </a:ext>
            </a:extLst>
          </p:cNvPr>
          <p:cNvSpPr txBox="1"/>
          <p:nvPr/>
        </p:nvSpPr>
        <p:spPr>
          <a:xfrm>
            <a:off x="558799" y="1261533"/>
            <a:ext cx="4193840" cy="830997"/>
          </a:xfrm>
          <a:prstGeom prst="rect">
            <a:avLst/>
          </a:prstGeom>
          <a:noFill/>
        </p:spPr>
        <p:txBody>
          <a:bodyPr wrap="none" rtlCol="0">
            <a:spAutoFit/>
          </a:bodyPr>
          <a:lstStyle/>
          <a:p>
            <a:r>
              <a:rPr lang="en-US" altLang="zh-CN" sz="2400" b="1" dirty="0"/>
              <a:t>2  ARM——</a:t>
            </a:r>
            <a:r>
              <a:rPr lang="en-US" altLang="zh-CN" sz="2400" b="1" dirty="0" err="1"/>
              <a:t>big.LITTLE</a:t>
            </a:r>
            <a:r>
              <a:rPr lang="zh-CN" altLang="en-US" sz="2400" b="1" dirty="0"/>
              <a:t>架构</a:t>
            </a:r>
          </a:p>
          <a:p>
            <a:endParaRPr lang="zh-CN" altLang="en-US" sz="2400" b="1" dirty="0"/>
          </a:p>
        </p:txBody>
      </p:sp>
      <p:sp>
        <p:nvSpPr>
          <p:cNvPr id="3" name="文本框 2">
            <a:extLst>
              <a:ext uri="{FF2B5EF4-FFF2-40B4-BE49-F238E27FC236}">
                <a16:creationId xmlns:a16="http://schemas.microsoft.com/office/drawing/2014/main" id="{8AFD6EEC-B15B-4B6E-9CC0-DC349E592C0C}"/>
              </a:ext>
            </a:extLst>
          </p:cNvPr>
          <p:cNvSpPr txBox="1"/>
          <p:nvPr/>
        </p:nvSpPr>
        <p:spPr>
          <a:xfrm>
            <a:off x="558799" y="1938440"/>
            <a:ext cx="11418575" cy="646331"/>
          </a:xfrm>
          <a:prstGeom prst="rect">
            <a:avLst/>
          </a:prstGeom>
          <a:noFill/>
        </p:spPr>
        <p:txBody>
          <a:bodyPr wrap="none" rtlCol="0">
            <a:spAutoFit/>
          </a:bodyPr>
          <a:lstStyle/>
          <a:p>
            <a:r>
              <a:rPr lang="zh-CN" altLang="en-US" i="0" dirty="0">
                <a:solidFill>
                  <a:srgbClr val="1F1F1F"/>
                </a:solidFill>
                <a:effectLst/>
                <a:latin typeface="Arial" panose="020B0604020202020204" pitchFamily="34" charset="0"/>
              </a:rPr>
              <a:t> </a:t>
            </a:r>
            <a:r>
              <a:rPr lang="en-US" altLang="zh-CN" i="0" dirty="0">
                <a:solidFill>
                  <a:srgbClr val="1F1F1F"/>
                </a:solidFill>
                <a:effectLst/>
                <a:latin typeface="Arial" panose="020B0604020202020204" pitchFamily="34" charset="0"/>
              </a:rPr>
              <a:t>ARM</a:t>
            </a:r>
            <a:r>
              <a:rPr lang="zh-CN" altLang="en-US" i="0" dirty="0">
                <a:solidFill>
                  <a:srgbClr val="1F1F1F"/>
                </a:solidFill>
                <a:effectLst/>
                <a:latin typeface="Arial" panose="020B0604020202020204" pitchFamily="34" charset="0"/>
              </a:rPr>
              <a:t>处理器的设计目标是</a:t>
            </a:r>
            <a:r>
              <a:rPr lang="zh-CN" altLang="en-US" i="0" dirty="0">
                <a:effectLst/>
                <a:latin typeface="Arial" panose="020B0604020202020204" pitchFamily="34" charset="0"/>
              </a:rPr>
              <a:t>低成本、高性能、低耗电</a:t>
            </a:r>
            <a:r>
              <a:rPr lang="zh-CN" altLang="en-US" i="0" dirty="0">
                <a:solidFill>
                  <a:srgbClr val="1F1F1F"/>
                </a:solidFill>
                <a:effectLst/>
                <a:latin typeface="Arial" panose="020B0604020202020204" pitchFamily="34" charset="0"/>
              </a:rPr>
              <a:t>，现在手机芯片包括苹果、华为、高通，都是基于</a:t>
            </a:r>
            <a:r>
              <a:rPr lang="en-US" altLang="zh-CN" i="0" dirty="0">
                <a:solidFill>
                  <a:srgbClr val="040C28"/>
                </a:solidFill>
                <a:effectLst/>
                <a:latin typeface="Arial" panose="020B0604020202020204" pitchFamily="34" charset="0"/>
              </a:rPr>
              <a:t>ARM</a:t>
            </a:r>
            <a:r>
              <a:rPr lang="zh-CN" altLang="en-US" i="0" dirty="0">
                <a:solidFill>
                  <a:srgbClr val="040C28"/>
                </a:solidFill>
                <a:effectLst/>
                <a:latin typeface="Arial" panose="020B0604020202020204" pitchFamily="34" charset="0"/>
              </a:rPr>
              <a:t>架构</a:t>
            </a:r>
            <a:endParaRPr lang="zh-CN" altLang="en-US" dirty="0"/>
          </a:p>
          <a:p>
            <a:endParaRPr lang="zh-CN" altLang="en-US" dirty="0"/>
          </a:p>
        </p:txBody>
      </p:sp>
      <p:pic>
        <p:nvPicPr>
          <p:cNvPr id="1026" name="Picture 2" descr="undefined">
            <a:extLst>
              <a:ext uri="{FF2B5EF4-FFF2-40B4-BE49-F238E27FC236}">
                <a16:creationId xmlns:a16="http://schemas.microsoft.com/office/drawing/2014/main" id="{6F4C5F21-8827-4C1B-944F-E61ED73F1B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3705" y="4413447"/>
            <a:ext cx="9261324" cy="1924251"/>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E79291C5-A2E3-4D5B-BECD-6503BBE671A5}"/>
              </a:ext>
            </a:extLst>
          </p:cNvPr>
          <p:cNvSpPr txBox="1"/>
          <p:nvPr/>
        </p:nvSpPr>
        <p:spPr>
          <a:xfrm>
            <a:off x="558799" y="2512179"/>
            <a:ext cx="6737807" cy="646331"/>
          </a:xfrm>
          <a:prstGeom prst="rect">
            <a:avLst/>
          </a:prstGeom>
          <a:noFill/>
        </p:spPr>
        <p:txBody>
          <a:bodyPr wrap="none" rtlCol="0">
            <a:spAutoFit/>
          </a:bodyPr>
          <a:lstStyle/>
          <a:p>
            <a:r>
              <a:rPr lang="zh-CN" altLang="en-US" dirty="0"/>
              <a:t>在 </a:t>
            </a:r>
            <a:r>
              <a:rPr lang="en-US" altLang="zh-CN" b="1" dirty="0" err="1"/>
              <a:t>big.LITTLE</a:t>
            </a:r>
            <a:r>
              <a:rPr lang="en-US" altLang="zh-CN" dirty="0"/>
              <a:t> </a:t>
            </a:r>
            <a:r>
              <a:rPr lang="zh-CN" altLang="en-US" dirty="0"/>
              <a:t>架构中，</a:t>
            </a:r>
            <a:r>
              <a:rPr lang="en-US" altLang="zh-CN" dirty="0"/>
              <a:t>ARM</a:t>
            </a:r>
            <a:r>
              <a:rPr lang="zh-CN" altLang="en-US" dirty="0"/>
              <a:t>处理器将不同的</a:t>
            </a:r>
            <a:r>
              <a:rPr lang="en-US" altLang="zh-CN" dirty="0"/>
              <a:t>CPU</a:t>
            </a:r>
            <a:r>
              <a:rPr lang="zh-CN" altLang="en-US" dirty="0"/>
              <a:t>核心分为两类</a:t>
            </a:r>
            <a:r>
              <a:rPr lang="en-US" altLang="zh-CN" dirty="0"/>
              <a:t>:</a:t>
            </a:r>
          </a:p>
          <a:p>
            <a:endParaRPr lang="zh-CN" altLang="en-US" dirty="0"/>
          </a:p>
        </p:txBody>
      </p:sp>
      <p:sp>
        <p:nvSpPr>
          <p:cNvPr id="15" name="文本框 14">
            <a:extLst>
              <a:ext uri="{FF2B5EF4-FFF2-40B4-BE49-F238E27FC236}">
                <a16:creationId xmlns:a16="http://schemas.microsoft.com/office/drawing/2014/main" id="{06097291-5DBF-4AA3-934F-76AA40606A79}"/>
              </a:ext>
            </a:extLst>
          </p:cNvPr>
          <p:cNvSpPr txBox="1"/>
          <p:nvPr/>
        </p:nvSpPr>
        <p:spPr>
          <a:xfrm>
            <a:off x="872065" y="3072901"/>
            <a:ext cx="11252201" cy="923330"/>
          </a:xfrm>
          <a:prstGeom prst="rect">
            <a:avLst/>
          </a:prstGeom>
          <a:noFill/>
        </p:spPr>
        <p:txBody>
          <a:bodyPr wrap="square">
            <a:spAutoFit/>
          </a:bodyPr>
          <a:lstStyle/>
          <a:p>
            <a:pPr marL="285750" indent="-285750">
              <a:buFont typeface="Arial" panose="020B0604020202020204" pitchFamily="34" charset="0"/>
              <a:buChar char="•"/>
            </a:pPr>
            <a:r>
              <a:rPr lang="zh-CN" altLang="en-US" dirty="0">
                <a:solidFill>
                  <a:srgbClr val="FF0000"/>
                </a:solidFill>
              </a:rPr>
              <a:t>big核心</a:t>
            </a:r>
            <a:r>
              <a:rPr lang="en-US" altLang="zh-CN" dirty="0">
                <a:solidFill>
                  <a:srgbClr val="FF0000"/>
                </a:solidFill>
              </a:rPr>
              <a:t>:     </a:t>
            </a:r>
            <a:r>
              <a:rPr lang="zh-CN" altLang="en-US" dirty="0">
                <a:solidFill>
                  <a:srgbClr val="FF0000"/>
                </a:solidFill>
              </a:rPr>
              <a:t>性能较强</a:t>
            </a:r>
            <a:r>
              <a:rPr lang="zh-CN" altLang="en-US" dirty="0"/>
              <a:t>，适用于需要高计算能力的任务，如视频处理、高端游戏或复杂计算。</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solidFill>
                  <a:srgbClr val="FF0000"/>
                </a:solidFill>
              </a:rPr>
              <a:t>little</a:t>
            </a:r>
            <a:r>
              <a:rPr lang="zh-CN" altLang="en-US" dirty="0">
                <a:solidFill>
                  <a:srgbClr val="FF0000"/>
                </a:solidFill>
              </a:rPr>
              <a:t>核心：最大化能效</a:t>
            </a:r>
            <a:r>
              <a:rPr lang="zh-CN" altLang="en-US" dirty="0"/>
              <a:t>，适用于处理低功耗的任务，如背景任务、浏览网页或简单的应用程序。</a:t>
            </a:r>
          </a:p>
        </p:txBody>
      </p:sp>
      <p:sp>
        <p:nvSpPr>
          <p:cNvPr id="6" name="文本框 5">
            <a:extLst>
              <a:ext uri="{FF2B5EF4-FFF2-40B4-BE49-F238E27FC236}">
                <a16:creationId xmlns:a16="http://schemas.microsoft.com/office/drawing/2014/main" id="{0D569548-777D-47EF-A5C2-3D515B5198D5}"/>
              </a:ext>
            </a:extLst>
          </p:cNvPr>
          <p:cNvSpPr txBox="1"/>
          <p:nvPr/>
        </p:nvSpPr>
        <p:spPr>
          <a:xfrm>
            <a:off x="3158067" y="5375572"/>
            <a:ext cx="1114408" cy="400110"/>
          </a:xfrm>
          <a:prstGeom prst="rect">
            <a:avLst/>
          </a:prstGeom>
          <a:noFill/>
        </p:spPr>
        <p:txBody>
          <a:bodyPr wrap="none" rtlCol="0">
            <a:spAutoFit/>
          </a:bodyPr>
          <a:lstStyle/>
          <a:p>
            <a:r>
              <a:rPr lang="en-US" altLang="zh-CN" sz="2000" b="1" dirty="0">
                <a:solidFill>
                  <a:srgbClr val="FF0000"/>
                </a:solidFill>
              </a:rPr>
              <a:t>big</a:t>
            </a:r>
            <a:r>
              <a:rPr lang="zh-CN" altLang="en-US" sz="2000" b="1" dirty="0">
                <a:solidFill>
                  <a:srgbClr val="FF0000"/>
                </a:solidFill>
              </a:rPr>
              <a:t>集群</a:t>
            </a:r>
          </a:p>
        </p:txBody>
      </p:sp>
      <p:sp>
        <p:nvSpPr>
          <p:cNvPr id="10" name="文本框 9">
            <a:extLst>
              <a:ext uri="{FF2B5EF4-FFF2-40B4-BE49-F238E27FC236}">
                <a16:creationId xmlns:a16="http://schemas.microsoft.com/office/drawing/2014/main" id="{FE9A2EC5-CF4E-47C9-AE72-1A6D60A39BDF}"/>
              </a:ext>
            </a:extLst>
          </p:cNvPr>
          <p:cNvSpPr txBox="1"/>
          <p:nvPr/>
        </p:nvSpPr>
        <p:spPr>
          <a:xfrm>
            <a:off x="7857067" y="5338767"/>
            <a:ext cx="1284326" cy="400110"/>
          </a:xfrm>
          <a:prstGeom prst="rect">
            <a:avLst/>
          </a:prstGeom>
          <a:noFill/>
        </p:spPr>
        <p:txBody>
          <a:bodyPr wrap="none" rtlCol="0">
            <a:spAutoFit/>
          </a:bodyPr>
          <a:lstStyle/>
          <a:p>
            <a:r>
              <a:rPr lang="en-US" altLang="zh-CN" sz="2000" b="1" dirty="0">
                <a:solidFill>
                  <a:srgbClr val="FF0000"/>
                </a:solidFill>
              </a:rPr>
              <a:t>little</a:t>
            </a:r>
            <a:r>
              <a:rPr lang="zh-CN" altLang="en-US" sz="2000" b="1" dirty="0">
                <a:solidFill>
                  <a:srgbClr val="FF0000"/>
                </a:solidFill>
              </a:rPr>
              <a:t>集群</a:t>
            </a:r>
          </a:p>
        </p:txBody>
      </p:sp>
    </p:spTree>
    <p:extLst>
      <p:ext uri="{BB962C8B-B14F-4D97-AF65-F5344CB8AC3E}">
        <p14:creationId xmlns:p14="http://schemas.microsoft.com/office/powerpoint/2010/main" val="2820415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5A0B957-88CA-4211-BBD3-A8FD2DE8E3B1}"/>
              </a:ext>
            </a:extLst>
          </p:cNvPr>
          <p:cNvSpPr>
            <a:spLocks noGrp="1"/>
          </p:cNvSpPr>
          <p:nvPr>
            <p:ph type="sldNum" sz="quarter" idx="4"/>
          </p:nvPr>
        </p:nvSpPr>
        <p:spPr/>
        <p:txBody>
          <a:bodyPr/>
          <a:lstStyle/>
          <a:p>
            <a:fld id="{32CC1993-4A58-5441-BC2A-C02768F05C35}" type="slidenum">
              <a:rPr kumimoji="1" lang="zh-CN" altLang="en-US" smtClean="0"/>
              <a:t>7</a:t>
            </a:fld>
            <a:endParaRPr kumimoji="1" lang="zh-CN" altLang="en-US" dirty="0"/>
          </a:p>
        </p:txBody>
      </p:sp>
      <p:sp>
        <p:nvSpPr>
          <p:cNvPr id="4" name="标题 3">
            <a:extLst>
              <a:ext uri="{FF2B5EF4-FFF2-40B4-BE49-F238E27FC236}">
                <a16:creationId xmlns:a16="http://schemas.microsoft.com/office/drawing/2014/main" id="{4B052554-FFCC-4676-B0D0-214452A3156A}"/>
              </a:ext>
            </a:extLst>
          </p:cNvPr>
          <p:cNvSpPr>
            <a:spLocks noGrp="1"/>
          </p:cNvSpPr>
          <p:nvPr>
            <p:ph type="title"/>
          </p:nvPr>
        </p:nvSpPr>
        <p:spPr/>
        <p:txBody>
          <a:bodyPr/>
          <a:lstStyle/>
          <a:p>
            <a:r>
              <a:rPr kumimoji="1" lang="zh-CN" altLang="en-US" b="1" dirty="0">
                <a:latin typeface="+mn-lt"/>
              </a:rPr>
              <a:t>研究背景</a:t>
            </a:r>
            <a:endParaRPr lang="zh-CN" altLang="en-US" dirty="0"/>
          </a:p>
        </p:txBody>
      </p:sp>
      <p:sp>
        <p:nvSpPr>
          <p:cNvPr id="3" name="文本框 2">
            <a:extLst>
              <a:ext uri="{FF2B5EF4-FFF2-40B4-BE49-F238E27FC236}">
                <a16:creationId xmlns:a16="http://schemas.microsoft.com/office/drawing/2014/main" id="{A8ED4042-1AD8-4088-82B2-812F7CD171E4}"/>
              </a:ext>
            </a:extLst>
          </p:cNvPr>
          <p:cNvSpPr txBox="1"/>
          <p:nvPr/>
        </p:nvSpPr>
        <p:spPr>
          <a:xfrm>
            <a:off x="898351" y="1241001"/>
            <a:ext cx="2064989" cy="461665"/>
          </a:xfrm>
          <a:prstGeom prst="rect">
            <a:avLst/>
          </a:prstGeom>
          <a:noFill/>
        </p:spPr>
        <p:txBody>
          <a:bodyPr wrap="none" rtlCol="0">
            <a:spAutoFit/>
          </a:bodyPr>
          <a:lstStyle/>
          <a:p>
            <a:r>
              <a:rPr lang="en-US" altLang="zh-CN" sz="2400" b="1" dirty="0"/>
              <a:t>3.1  </a:t>
            </a:r>
            <a:r>
              <a:rPr lang="zh-CN" altLang="en-US" sz="2400" b="1" dirty="0"/>
              <a:t>线程调度</a:t>
            </a:r>
          </a:p>
        </p:txBody>
      </p:sp>
      <p:sp>
        <p:nvSpPr>
          <p:cNvPr id="5" name="文本框 4">
            <a:extLst>
              <a:ext uri="{FF2B5EF4-FFF2-40B4-BE49-F238E27FC236}">
                <a16:creationId xmlns:a16="http://schemas.microsoft.com/office/drawing/2014/main" id="{903C6C37-9586-49EE-8C59-B35BAD2715B9}"/>
              </a:ext>
            </a:extLst>
          </p:cNvPr>
          <p:cNvSpPr txBox="1"/>
          <p:nvPr/>
        </p:nvSpPr>
        <p:spPr>
          <a:xfrm>
            <a:off x="7196666" y="1253066"/>
            <a:ext cx="2064989" cy="461665"/>
          </a:xfrm>
          <a:prstGeom prst="rect">
            <a:avLst/>
          </a:prstGeom>
          <a:noFill/>
        </p:spPr>
        <p:txBody>
          <a:bodyPr wrap="none" rtlCol="0">
            <a:spAutoFit/>
          </a:bodyPr>
          <a:lstStyle/>
          <a:p>
            <a:r>
              <a:rPr lang="en-US" altLang="zh-CN" sz="2400" b="1" dirty="0"/>
              <a:t>3.2  </a:t>
            </a:r>
            <a:r>
              <a:rPr lang="zh-CN" altLang="en-US" sz="2400" b="1" dirty="0"/>
              <a:t>频率调节</a:t>
            </a:r>
          </a:p>
        </p:txBody>
      </p:sp>
      <p:sp>
        <p:nvSpPr>
          <p:cNvPr id="6" name="矩形 5">
            <a:extLst>
              <a:ext uri="{FF2B5EF4-FFF2-40B4-BE49-F238E27FC236}">
                <a16:creationId xmlns:a16="http://schemas.microsoft.com/office/drawing/2014/main" id="{264C7F18-CDE8-42A0-824C-F1FF57DB9A15}"/>
              </a:ext>
            </a:extLst>
          </p:cNvPr>
          <p:cNvSpPr/>
          <p:nvPr/>
        </p:nvSpPr>
        <p:spPr>
          <a:xfrm>
            <a:off x="1311462" y="2109830"/>
            <a:ext cx="416442"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线程</a:t>
            </a:r>
            <a:r>
              <a:rPr lang="en-US" altLang="zh-CN" dirty="0">
                <a:solidFill>
                  <a:schemeClr val="tx1"/>
                </a:solidFill>
              </a:rPr>
              <a:t>1</a:t>
            </a:r>
            <a:endParaRPr lang="zh-CN" altLang="en-US" dirty="0">
              <a:solidFill>
                <a:schemeClr val="tx1"/>
              </a:solidFill>
            </a:endParaRPr>
          </a:p>
        </p:txBody>
      </p:sp>
      <p:sp>
        <p:nvSpPr>
          <p:cNvPr id="7" name="矩形 6">
            <a:extLst>
              <a:ext uri="{FF2B5EF4-FFF2-40B4-BE49-F238E27FC236}">
                <a16:creationId xmlns:a16="http://schemas.microsoft.com/office/drawing/2014/main" id="{906C61D0-B7B4-4DEB-91CA-8B576AACDB09}"/>
              </a:ext>
            </a:extLst>
          </p:cNvPr>
          <p:cNvSpPr/>
          <p:nvPr/>
        </p:nvSpPr>
        <p:spPr>
          <a:xfrm>
            <a:off x="1313036" y="3269763"/>
            <a:ext cx="416442"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线程</a:t>
            </a:r>
            <a:r>
              <a:rPr lang="en-US" altLang="zh-CN" dirty="0">
                <a:solidFill>
                  <a:schemeClr val="tx1"/>
                </a:solidFill>
              </a:rPr>
              <a:t>2</a:t>
            </a:r>
            <a:endParaRPr lang="zh-CN" altLang="en-US" dirty="0">
              <a:solidFill>
                <a:schemeClr val="tx1"/>
              </a:solidFill>
            </a:endParaRPr>
          </a:p>
        </p:txBody>
      </p:sp>
      <p:sp>
        <p:nvSpPr>
          <p:cNvPr id="8" name="矩形 7">
            <a:extLst>
              <a:ext uri="{FF2B5EF4-FFF2-40B4-BE49-F238E27FC236}">
                <a16:creationId xmlns:a16="http://schemas.microsoft.com/office/drawing/2014/main" id="{855340F5-DF3D-482E-BBAE-98B418D20915}"/>
              </a:ext>
            </a:extLst>
          </p:cNvPr>
          <p:cNvSpPr/>
          <p:nvPr/>
        </p:nvSpPr>
        <p:spPr>
          <a:xfrm>
            <a:off x="1311462" y="4429696"/>
            <a:ext cx="416442"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线程</a:t>
            </a:r>
            <a:r>
              <a:rPr lang="en-US" altLang="zh-CN" dirty="0">
                <a:solidFill>
                  <a:schemeClr val="tx1"/>
                </a:solidFill>
              </a:rPr>
              <a:t>3</a:t>
            </a:r>
            <a:endParaRPr lang="zh-CN" altLang="en-US" dirty="0">
              <a:solidFill>
                <a:schemeClr val="tx1"/>
              </a:solidFill>
            </a:endParaRPr>
          </a:p>
        </p:txBody>
      </p:sp>
      <p:cxnSp>
        <p:nvCxnSpPr>
          <p:cNvPr id="11" name="直接箭头连接符 10">
            <a:extLst>
              <a:ext uri="{FF2B5EF4-FFF2-40B4-BE49-F238E27FC236}">
                <a16:creationId xmlns:a16="http://schemas.microsoft.com/office/drawing/2014/main" id="{38C50AFF-D9B4-4351-B270-00EBEDAC3034}"/>
              </a:ext>
            </a:extLst>
          </p:cNvPr>
          <p:cNvCxnSpPr/>
          <p:nvPr/>
        </p:nvCxnSpPr>
        <p:spPr>
          <a:xfrm>
            <a:off x="1761770" y="2346896"/>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05CE7850-5E7E-4C2E-929F-915AD0D2BE1A}"/>
              </a:ext>
            </a:extLst>
          </p:cNvPr>
          <p:cNvCxnSpPr>
            <a:cxnSpLocks/>
          </p:cNvCxnSpPr>
          <p:nvPr/>
        </p:nvCxnSpPr>
        <p:spPr>
          <a:xfrm>
            <a:off x="1822612" y="3726963"/>
            <a:ext cx="821267" cy="8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0362EA16-0320-4924-80FE-44193C13F2E2}"/>
              </a:ext>
            </a:extLst>
          </p:cNvPr>
          <p:cNvCxnSpPr>
            <a:cxnSpLocks/>
          </p:cNvCxnSpPr>
          <p:nvPr/>
        </p:nvCxnSpPr>
        <p:spPr>
          <a:xfrm flipV="1">
            <a:off x="1822612" y="4048696"/>
            <a:ext cx="853558" cy="833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图片 21">
            <a:extLst>
              <a:ext uri="{FF2B5EF4-FFF2-40B4-BE49-F238E27FC236}">
                <a16:creationId xmlns:a16="http://schemas.microsoft.com/office/drawing/2014/main" id="{959038C7-8912-40B9-B968-502FEAAC98E3}"/>
              </a:ext>
            </a:extLst>
          </p:cNvPr>
          <p:cNvPicPr>
            <a:picLocks noChangeAspect="1"/>
          </p:cNvPicPr>
          <p:nvPr/>
        </p:nvPicPr>
        <p:blipFill>
          <a:blip r:embed="rId3"/>
          <a:stretch>
            <a:fillRect/>
          </a:stretch>
        </p:blipFill>
        <p:spPr>
          <a:xfrm>
            <a:off x="7616201" y="1753133"/>
            <a:ext cx="2957255" cy="2101926"/>
          </a:xfrm>
          <a:prstGeom prst="rect">
            <a:avLst/>
          </a:prstGeom>
        </p:spPr>
      </p:pic>
      <p:pic>
        <p:nvPicPr>
          <p:cNvPr id="24" name="图片 23">
            <a:extLst>
              <a:ext uri="{FF2B5EF4-FFF2-40B4-BE49-F238E27FC236}">
                <a16:creationId xmlns:a16="http://schemas.microsoft.com/office/drawing/2014/main" id="{11227752-47FD-4DDA-A848-1680F54F4AF3}"/>
              </a:ext>
            </a:extLst>
          </p:cNvPr>
          <p:cNvPicPr>
            <a:picLocks noChangeAspect="1"/>
          </p:cNvPicPr>
          <p:nvPr/>
        </p:nvPicPr>
        <p:blipFill>
          <a:blip r:embed="rId4"/>
          <a:stretch>
            <a:fillRect/>
          </a:stretch>
        </p:blipFill>
        <p:spPr>
          <a:xfrm>
            <a:off x="8013131" y="3925113"/>
            <a:ext cx="2743200" cy="2436313"/>
          </a:xfrm>
          <a:prstGeom prst="rect">
            <a:avLst/>
          </a:prstGeom>
        </p:spPr>
      </p:pic>
      <p:pic>
        <p:nvPicPr>
          <p:cNvPr id="26" name="图片 25">
            <a:extLst>
              <a:ext uri="{FF2B5EF4-FFF2-40B4-BE49-F238E27FC236}">
                <a16:creationId xmlns:a16="http://schemas.microsoft.com/office/drawing/2014/main" id="{2FF32224-D81B-42AF-A3C2-9EFED689F710}"/>
              </a:ext>
            </a:extLst>
          </p:cNvPr>
          <p:cNvPicPr>
            <a:picLocks noChangeAspect="1"/>
          </p:cNvPicPr>
          <p:nvPr/>
        </p:nvPicPr>
        <p:blipFill>
          <a:blip r:embed="rId5"/>
          <a:stretch>
            <a:fillRect/>
          </a:stretch>
        </p:blipFill>
        <p:spPr>
          <a:xfrm>
            <a:off x="2807269" y="2534793"/>
            <a:ext cx="1390650" cy="1143000"/>
          </a:xfrm>
          <a:prstGeom prst="rect">
            <a:avLst/>
          </a:prstGeom>
        </p:spPr>
      </p:pic>
      <p:pic>
        <p:nvPicPr>
          <p:cNvPr id="28" name="图片 27">
            <a:extLst>
              <a:ext uri="{FF2B5EF4-FFF2-40B4-BE49-F238E27FC236}">
                <a16:creationId xmlns:a16="http://schemas.microsoft.com/office/drawing/2014/main" id="{7F40A775-C53C-4E3E-99DD-17A3B0B8BBA8}"/>
              </a:ext>
            </a:extLst>
          </p:cNvPr>
          <p:cNvPicPr>
            <a:picLocks noChangeAspect="1"/>
          </p:cNvPicPr>
          <p:nvPr/>
        </p:nvPicPr>
        <p:blipFill>
          <a:blip r:embed="rId6"/>
          <a:stretch>
            <a:fillRect/>
          </a:stretch>
        </p:blipFill>
        <p:spPr>
          <a:xfrm>
            <a:off x="2807269" y="3710029"/>
            <a:ext cx="1209675" cy="942975"/>
          </a:xfrm>
          <a:prstGeom prst="rect">
            <a:avLst/>
          </a:prstGeom>
        </p:spPr>
      </p:pic>
      <p:pic>
        <p:nvPicPr>
          <p:cNvPr id="29" name="图片 28">
            <a:extLst>
              <a:ext uri="{FF2B5EF4-FFF2-40B4-BE49-F238E27FC236}">
                <a16:creationId xmlns:a16="http://schemas.microsoft.com/office/drawing/2014/main" id="{EC2E1A13-EE8B-47AD-958C-47CE19F214C4}"/>
              </a:ext>
            </a:extLst>
          </p:cNvPr>
          <p:cNvPicPr>
            <a:picLocks noChangeAspect="1"/>
          </p:cNvPicPr>
          <p:nvPr/>
        </p:nvPicPr>
        <p:blipFill>
          <a:blip r:embed="rId5"/>
          <a:stretch>
            <a:fillRect/>
          </a:stretch>
        </p:blipFill>
        <p:spPr>
          <a:xfrm>
            <a:off x="6333819" y="2565753"/>
            <a:ext cx="1390650" cy="1143000"/>
          </a:xfrm>
          <a:prstGeom prst="rect">
            <a:avLst/>
          </a:prstGeom>
        </p:spPr>
      </p:pic>
      <p:pic>
        <p:nvPicPr>
          <p:cNvPr id="30" name="图片 29">
            <a:extLst>
              <a:ext uri="{FF2B5EF4-FFF2-40B4-BE49-F238E27FC236}">
                <a16:creationId xmlns:a16="http://schemas.microsoft.com/office/drawing/2014/main" id="{1131CA07-9190-49BC-865D-F0C610ABA936}"/>
              </a:ext>
            </a:extLst>
          </p:cNvPr>
          <p:cNvPicPr>
            <a:picLocks noChangeAspect="1"/>
          </p:cNvPicPr>
          <p:nvPr/>
        </p:nvPicPr>
        <p:blipFill>
          <a:blip r:embed="rId6"/>
          <a:stretch>
            <a:fillRect/>
          </a:stretch>
        </p:blipFill>
        <p:spPr>
          <a:xfrm>
            <a:off x="6424306" y="3667067"/>
            <a:ext cx="1209675" cy="942975"/>
          </a:xfrm>
          <a:prstGeom prst="rect">
            <a:avLst/>
          </a:prstGeom>
        </p:spPr>
      </p:pic>
    </p:spTree>
    <p:extLst>
      <p:ext uri="{BB962C8B-B14F-4D97-AF65-F5344CB8AC3E}">
        <p14:creationId xmlns:p14="http://schemas.microsoft.com/office/powerpoint/2010/main" val="3215037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5A0B957-88CA-4211-BBD3-A8FD2DE8E3B1}"/>
              </a:ext>
            </a:extLst>
          </p:cNvPr>
          <p:cNvSpPr>
            <a:spLocks noGrp="1"/>
          </p:cNvSpPr>
          <p:nvPr>
            <p:ph type="sldNum" sz="quarter" idx="4"/>
          </p:nvPr>
        </p:nvSpPr>
        <p:spPr/>
        <p:txBody>
          <a:bodyPr/>
          <a:lstStyle/>
          <a:p>
            <a:fld id="{32CC1993-4A58-5441-BC2A-C02768F05C35}" type="slidenum">
              <a:rPr kumimoji="1" lang="zh-CN" altLang="en-US" smtClean="0"/>
              <a:t>8</a:t>
            </a:fld>
            <a:endParaRPr kumimoji="1" lang="zh-CN" altLang="en-US" dirty="0"/>
          </a:p>
        </p:txBody>
      </p:sp>
      <p:sp>
        <p:nvSpPr>
          <p:cNvPr id="4" name="标题 3">
            <a:extLst>
              <a:ext uri="{FF2B5EF4-FFF2-40B4-BE49-F238E27FC236}">
                <a16:creationId xmlns:a16="http://schemas.microsoft.com/office/drawing/2014/main" id="{4B052554-FFCC-4676-B0D0-214452A3156A}"/>
              </a:ext>
            </a:extLst>
          </p:cNvPr>
          <p:cNvSpPr>
            <a:spLocks noGrp="1"/>
          </p:cNvSpPr>
          <p:nvPr>
            <p:ph type="title"/>
          </p:nvPr>
        </p:nvSpPr>
        <p:spPr/>
        <p:txBody>
          <a:bodyPr/>
          <a:lstStyle/>
          <a:p>
            <a:r>
              <a:rPr kumimoji="1" lang="zh-CN" altLang="en-US" b="1" dirty="0">
                <a:latin typeface="+mn-lt"/>
              </a:rPr>
              <a:t>研究背景</a:t>
            </a:r>
            <a:endParaRPr lang="zh-CN" altLang="en-US" dirty="0"/>
          </a:p>
        </p:txBody>
      </p:sp>
      <p:sp>
        <p:nvSpPr>
          <p:cNvPr id="5" name="文本框 4">
            <a:extLst>
              <a:ext uri="{FF2B5EF4-FFF2-40B4-BE49-F238E27FC236}">
                <a16:creationId xmlns:a16="http://schemas.microsoft.com/office/drawing/2014/main" id="{B173851F-921F-4CC0-8AC8-9480DEDCC99D}"/>
              </a:ext>
            </a:extLst>
          </p:cNvPr>
          <p:cNvSpPr txBox="1"/>
          <p:nvPr/>
        </p:nvSpPr>
        <p:spPr>
          <a:xfrm>
            <a:off x="355600" y="1720840"/>
            <a:ext cx="10236200" cy="4801314"/>
          </a:xfrm>
          <a:prstGeom prst="rect">
            <a:avLst/>
          </a:prstGeom>
          <a:noFill/>
        </p:spPr>
        <p:txBody>
          <a:bodyPr wrap="square">
            <a:spAutoFit/>
          </a:bodyPr>
          <a:lstStyle/>
          <a:p>
            <a:r>
              <a:rPr lang="zh-CN" altLang="en-US" dirty="0"/>
              <a:t>线程调度器和频率调节器主要依赖于</a:t>
            </a:r>
            <a:r>
              <a:rPr lang="en-US" altLang="zh-CN" dirty="0">
                <a:solidFill>
                  <a:srgbClr val="FF0000"/>
                </a:solidFill>
              </a:rPr>
              <a:t>CPU</a:t>
            </a:r>
            <a:r>
              <a:rPr lang="zh-CN" altLang="en-US" dirty="0">
                <a:solidFill>
                  <a:srgbClr val="FF0000"/>
                </a:solidFill>
              </a:rPr>
              <a:t>的利用率</a:t>
            </a:r>
            <a:r>
              <a:rPr lang="zh-CN" altLang="en-US" dirty="0"/>
              <a:t>来做决策，但</a:t>
            </a:r>
            <a:r>
              <a:rPr lang="zh-CN" altLang="en-US" dirty="0">
                <a:solidFill>
                  <a:srgbClr val="FF0000"/>
                </a:solidFill>
              </a:rPr>
              <a:t>忽略了上层应用的</a:t>
            </a:r>
            <a:r>
              <a:rPr lang="en-US" altLang="zh-CN" dirty="0">
                <a:solidFill>
                  <a:srgbClr val="FF0000"/>
                </a:solidFill>
              </a:rPr>
              <a:t>QoS</a:t>
            </a:r>
            <a:r>
              <a:rPr lang="zh-CN" altLang="en-US" dirty="0">
                <a:solidFill>
                  <a:srgbClr val="FF0000"/>
                </a:solidFill>
              </a:rPr>
              <a:t>需求</a:t>
            </a:r>
            <a:r>
              <a:rPr lang="zh-CN" altLang="en-US" dirty="0"/>
              <a:t>。</a:t>
            </a:r>
            <a:endParaRPr lang="en-US" altLang="zh-CN" dirty="0"/>
          </a:p>
          <a:p>
            <a:endParaRPr lang="en-US" altLang="zh-CN" dirty="0"/>
          </a:p>
          <a:p>
            <a:r>
              <a:rPr lang="en-US" altLang="zh-CN" dirty="0"/>
              <a:t>Limitation1</a:t>
            </a:r>
            <a:r>
              <a:rPr lang="en-US" altLang="zh-CN" dirty="0">
                <a:solidFill>
                  <a:srgbClr val="FF0000"/>
                </a:solidFill>
              </a:rPr>
              <a:t>. </a:t>
            </a:r>
            <a:r>
              <a:rPr lang="zh-CN" altLang="en-US" dirty="0">
                <a:solidFill>
                  <a:srgbClr val="FF0000"/>
                </a:solidFill>
              </a:rPr>
              <a:t>线程调度</a:t>
            </a:r>
            <a:r>
              <a:rPr lang="zh-CN" altLang="en-US" dirty="0"/>
              <a:t>忽视应用层</a:t>
            </a:r>
            <a:r>
              <a:rPr lang="en-US" altLang="zh-CN" dirty="0">
                <a:solidFill>
                  <a:srgbClr val="FF0000"/>
                </a:solidFill>
              </a:rPr>
              <a:t>QoS</a:t>
            </a:r>
            <a:r>
              <a:rPr lang="zh-CN" altLang="en-US" dirty="0">
                <a:solidFill>
                  <a:srgbClr val="FF0000"/>
                </a:solidFill>
              </a:rPr>
              <a:t>要求</a:t>
            </a:r>
            <a:r>
              <a:rPr lang="zh-CN" altLang="en-US" dirty="0"/>
              <a:t>。通常把将线程分配给</a:t>
            </a:r>
            <a:r>
              <a:rPr lang="zh-CN" altLang="en-US" b="1" dirty="0"/>
              <a:t>功耗最低的</a:t>
            </a:r>
            <a:r>
              <a:rPr lang="en-US" altLang="zh-CN" b="1" dirty="0"/>
              <a:t>CPU</a:t>
            </a:r>
            <a:r>
              <a:rPr lang="zh-CN" altLang="en-US" b="1" dirty="0"/>
              <a:t>核心</a:t>
            </a:r>
            <a:r>
              <a:rPr lang="zh-CN" altLang="en-US" dirty="0"/>
              <a:t>来降低能耗，没有考虑到应用层具体的要求（聊天、视频或游戏）。</a:t>
            </a:r>
            <a:endParaRPr lang="en-US" altLang="zh-CN" dirty="0"/>
          </a:p>
          <a:p>
            <a:pPr marL="342900" indent="-342900">
              <a:buAutoNum type="arabicPeriod"/>
            </a:pPr>
            <a:endParaRPr lang="en-US" altLang="zh-CN" dirty="0"/>
          </a:p>
          <a:p>
            <a:r>
              <a:rPr lang="en-US" altLang="zh-CN" dirty="0"/>
              <a:t>Limitation2. </a:t>
            </a:r>
            <a:r>
              <a:rPr lang="zh-CN" altLang="en-US" dirty="0">
                <a:solidFill>
                  <a:srgbClr val="FF0000"/>
                </a:solidFill>
              </a:rPr>
              <a:t>频率调节</a:t>
            </a:r>
            <a:r>
              <a:rPr lang="zh-CN" altLang="en-US" dirty="0"/>
              <a:t>和</a:t>
            </a:r>
            <a:r>
              <a:rPr lang="en-US" altLang="zh-CN" dirty="0">
                <a:solidFill>
                  <a:srgbClr val="FF0000"/>
                </a:solidFill>
              </a:rPr>
              <a:t>QoS</a:t>
            </a:r>
            <a:r>
              <a:rPr lang="zh-CN" altLang="en-US" dirty="0"/>
              <a:t>之间不匹配。一些线程可能对帧渲染有贡献，但其</a:t>
            </a:r>
            <a:r>
              <a:rPr lang="en-US" altLang="zh-CN" dirty="0"/>
              <a:t>CPU</a:t>
            </a:r>
            <a:r>
              <a:rPr lang="zh-CN" altLang="en-US" dirty="0"/>
              <a:t>利用率较低，而另一些线程可能对</a:t>
            </a:r>
            <a:r>
              <a:rPr lang="en-US" altLang="zh-CN" dirty="0"/>
              <a:t>QoS</a:t>
            </a:r>
            <a:r>
              <a:rPr lang="zh-CN" altLang="en-US" dirty="0"/>
              <a:t>没有贡献，但</a:t>
            </a:r>
            <a:r>
              <a:rPr lang="en-US" altLang="zh-CN" dirty="0"/>
              <a:t>CPU</a:t>
            </a:r>
            <a:r>
              <a:rPr lang="zh-CN" altLang="en-US" dirty="0"/>
              <a:t>利用率很高。这时，频率调节器可能会错误地设置频率，导致</a:t>
            </a:r>
            <a:r>
              <a:rPr lang="en-US" altLang="zh-CN" dirty="0"/>
              <a:t>QoS</a:t>
            </a:r>
            <a:r>
              <a:rPr lang="zh-CN" altLang="en-US" dirty="0"/>
              <a:t>损失和功耗浪费。</a:t>
            </a:r>
            <a:endParaRPr lang="en-US" altLang="zh-CN" dirty="0"/>
          </a:p>
          <a:p>
            <a:endParaRPr lang="en-US" altLang="zh-CN" dirty="0"/>
          </a:p>
          <a:p>
            <a:r>
              <a:rPr lang="en-US" altLang="zh-CN" dirty="0"/>
              <a:t>Limitation3.</a:t>
            </a:r>
            <a:r>
              <a:rPr lang="en-US" altLang="zh-CN" dirty="0">
                <a:solidFill>
                  <a:srgbClr val="FF0000"/>
                </a:solidFill>
              </a:rPr>
              <a:t> </a:t>
            </a:r>
            <a:r>
              <a:rPr lang="zh-CN" altLang="en-US" dirty="0"/>
              <a:t>没有考虑</a:t>
            </a:r>
            <a:r>
              <a:rPr lang="zh-CN" altLang="en-US" dirty="0">
                <a:solidFill>
                  <a:srgbClr val="FF0000"/>
                </a:solidFill>
              </a:rPr>
              <a:t>线程调度和频率调节相互作用问题</a:t>
            </a:r>
            <a:r>
              <a:rPr lang="zh-CN" altLang="en-US" dirty="0"/>
              <a:t>。当线程调度器和频率调节器没有协同工作时，一个策略的变化可能会影响另一个策略的效果，从而造成功耗浪费和</a:t>
            </a:r>
            <a:r>
              <a:rPr lang="en-US" altLang="zh-CN" dirty="0"/>
              <a:t>QoS</a:t>
            </a:r>
            <a:r>
              <a:rPr lang="zh-CN" altLang="en-US" dirty="0"/>
              <a:t>的降低。</a:t>
            </a:r>
            <a:endParaRPr lang="en-US" altLang="zh-CN" dirty="0"/>
          </a:p>
          <a:p>
            <a:endParaRPr lang="en-US" altLang="zh-CN" dirty="0"/>
          </a:p>
          <a:p>
            <a:endParaRPr lang="en-US" altLang="zh-CN" dirty="0"/>
          </a:p>
          <a:p>
            <a:endParaRPr lang="en-US" altLang="zh-CN" dirty="0"/>
          </a:p>
          <a:p>
            <a:pPr marL="342900" indent="-342900">
              <a:buAutoNum type="arabicPeriod"/>
            </a:pPr>
            <a:endParaRPr lang="en-US" altLang="zh-CN" dirty="0"/>
          </a:p>
          <a:p>
            <a:pPr marL="342900" indent="-342900">
              <a:buAutoNum type="arabicPeriod"/>
            </a:pPr>
            <a:endParaRPr lang="en-US" altLang="zh-CN" dirty="0"/>
          </a:p>
          <a:p>
            <a:endParaRPr lang="zh-CN" altLang="en-US" dirty="0"/>
          </a:p>
        </p:txBody>
      </p:sp>
      <p:sp>
        <p:nvSpPr>
          <p:cNvPr id="7" name="文本框 6">
            <a:extLst>
              <a:ext uri="{FF2B5EF4-FFF2-40B4-BE49-F238E27FC236}">
                <a16:creationId xmlns:a16="http://schemas.microsoft.com/office/drawing/2014/main" id="{0293B89C-28D7-43C8-8E25-EA30BC7EC020}"/>
              </a:ext>
            </a:extLst>
          </p:cNvPr>
          <p:cNvSpPr txBox="1"/>
          <p:nvPr/>
        </p:nvSpPr>
        <p:spPr>
          <a:xfrm>
            <a:off x="355600" y="1039702"/>
            <a:ext cx="3057247" cy="523220"/>
          </a:xfrm>
          <a:prstGeom prst="rect">
            <a:avLst/>
          </a:prstGeom>
          <a:noFill/>
        </p:spPr>
        <p:txBody>
          <a:bodyPr wrap="none" rtlCol="0">
            <a:spAutoFit/>
          </a:bodyPr>
          <a:lstStyle/>
          <a:p>
            <a:r>
              <a:rPr lang="zh-CN" altLang="en-US" sz="2800" b="1" dirty="0"/>
              <a:t>目前存在的问题：</a:t>
            </a:r>
          </a:p>
        </p:txBody>
      </p:sp>
    </p:spTree>
    <p:extLst>
      <p:ext uri="{BB962C8B-B14F-4D97-AF65-F5344CB8AC3E}">
        <p14:creationId xmlns:p14="http://schemas.microsoft.com/office/powerpoint/2010/main" val="1618377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5A0B957-88CA-4211-BBD3-A8FD2DE8E3B1}"/>
              </a:ext>
            </a:extLst>
          </p:cNvPr>
          <p:cNvSpPr>
            <a:spLocks noGrp="1"/>
          </p:cNvSpPr>
          <p:nvPr>
            <p:ph type="sldNum" sz="quarter" idx="4"/>
          </p:nvPr>
        </p:nvSpPr>
        <p:spPr/>
        <p:txBody>
          <a:bodyPr/>
          <a:lstStyle/>
          <a:p>
            <a:fld id="{32CC1993-4A58-5441-BC2A-C02768F05C35}" type="slidenum">
              <a:rPr kumimoji="1" lang="zh-CN" altLang="en-US" smtClean="0"/>
              <a:t>9</a:t>
            </a:fld>
            <a:endParaRPr kumimoji="1" lang="zh-CN" altLang="en-US" dirty="0"/>
          </a:p>
        </p:txBody>
      </p:sp>
      <p:sp>
        <p:nvSpPr>
          <p:cNvPr id="4" name="标题 3">
            <a:extLst>
              <a:ext uri="{FF2B5EF4-FFF2-40B4-BE49-F238E27FC236}">
                <a16:creationId xmlns:a16="http://schemas.microsoft.com/office/drawing/2014/main" id="{4B052554-FFCC-4676-B0D0-214452A3156A}"/>
              </a:ext>
            </a:extLst>
          </p:cNvPr>
          <p:cNvSpPr>
            <a:spLocks noGrp="1"/>
          </p:cNvSpPr>
          <p:nvPr>
            <p:ph type="title"/>
          </p:nvPr>
        </p:nvSpPr>
        <p:spPr/>
        <p:txBody>
          <a:bodyPr/>
          <a:lstStyle/>
          <a:p>
            <a:r>
              <a:rPr kumimoji="1" lang="zh-CN" altLang="en-US" b="1" dirty="0">
                <a:latin typeface="+mn-lt"/>
              </a:rPr>
              <a:t>研究背景</a:t>
            </a:r>
            <a:endParaRPr lang="zh-CN" altLang="en-US" dirty="0"/>
          </a:p>
        </p:txBody>
      </p:sp>
      <p:sp>
        <p:nvSpPr>
          <p:cNvPr id="7" name="文本框 6">
            <a:extLst>
              <a:ext uri="{FF2B5EF4-FFF2-40B4-BE49-F238E27FC236}">
                <a16:creationId xmlns:a16="http://schemas.microsoft.com/office/drawing/2014/main" id="{0293B89C-28D7-43C8-8E25-EA30BC7EC020}"/>
              </a:ext>
            </a:extLst>
          </p:cNvPr>
          <p:cNvSpPr txBox="1"/>
          <p:nvPr/>
        </p:nvSpPr>
        <p:spPr>
          <a:xfrm>
            <a:off x="355600" y="1039702"/>
            <a:ext cx="3057247" cy="523220"/>
          </a:xfrm>
          <a:prstGeom prst="rect">
            <a:avLst/>
          </a:prstGeom>
          <a:noFill/>
        </p:spPr>
        <p:txBody>
          <a:bodyPr wrap="none" rtlCol="0">
            <a:spAutoFit/>
          </a:bodyPr>
          <a:lstStyle/>
          <a:p>
            <a:r>
              <a:rPr lang="zh-CN" altLang="en-US" sz="2800" b="1" dirty="0"/>
              <a:t>目前存在的问题：</a:t>
            </a:r>
          </a:p>
        </p:txBody>
      </p:sp>
      <p:sp>
        <p:nvSpPr>
          <p:cNvPr id="3" name="文本框 2">
            <a:extLst>
              <a:ext uri="{FF2B5EF4-FFF2-40B4-BE49-F238E27FC236}">
                <a16:creationId xmlns:a16="http://schemas.microsoft.com/office/drawing/2014/main" id="{882FBD1A-9A96-4C6B-B647-F4E6F8F8B078}"/>
              </a:ext>
            </a:extLst>
          </p:cNvPr>
          <p:cNvSpPr txBox="1"/>
          <p:nvPr/>
        </p:nvSpPr>
        <p:spPr>
          <a:xfrm>
            <a:off x="2429450" y="5420241"/>
            <a:ext cx="6745757" cy="707886"/>
          </a:xfrm>
          <a:prstGeom prst="rect">
            <a:avLst/>
          </a:prstGeom>
          <a:noFill/>
        </p:spPr>
        <p:txBody>
          <a:bodyPr wrap="none" rtlCol="0">
            <a:spAutoFit/>
          </a:bodyPr>
          <a:lstStyle/>
          <a:p>
            <a:r>
              <a:rPr lang="en-US" altLang="zh-CN" sz="2000" b="1" dirty="0">
                <a:solidFill>
                  <a:srgbClr val="FF0000"/>
                </a:solidFill>
              </a:rPr>
              <a:t>1. </a:t>
            </a:r>
            <a:r>
              <a:rPr lang="zh-CN" altLang="en-US" sz="2000" b="1" dirty="0">
                <a:solidFill>
                  <a:srgbClr val="FF0000"/>
                </a:solidFill>
              </a:rPr>
              <a:t>对线程调度器和频率调节器进行修改来满足</a:t>
            </a:r>
            <a:r>
              <a:rPr lang="en-US" altLang="zh-CN" sz="2000" b="1" dirty="0">
                <a:solidFill>
                  <a:srgbClr val="FF0000"/>
                </a:solidFill>
              </a:rPr>
              <a:t>QoS</a:t>
            </a:r>
            <a:r>
              <a:rPr lang="zh-CN" altLang="en-US" sz="2000" b="1" dirty="0">
                <a:solidFill>
                  <a:srgbClr val="FF0000"/>
                </a:solidFill>
              </a:rPr>
              <a:t>的要求 </a:t>
            </a:r>
            <a:endParaRPr lang="en-US" altLang="zh-CN" sz="2000" b="1" dirty="0">
              <a:solidFill>
                <a:srgbClr val="FF0000"/>
              </a:solidFill>
            </a:endParaRPr>
          </a:p>
          <a:p>
            <a:r>
              <a:rPr lang="en-US" altLang="zh-CN" sz="2000" b="1" dirty="0">
                <a:solidFill>
                  <a:srgbClr val="FF0000"/>
                </a:solidFill>
              </a:rPr>
              <a:t>2. </a:t>
            </a:r>
            <a:r>
              <a:rPr lang="zh-CN" altLang="en-US" sz="2000" b="1" dirty="0">
                <a:solidFill>
                  <a:srgbClr val="FF0000"/>
                </a:solidFill>
              </a:rPr>
              <a:t>设置一个协调器来协调它们的工作</a:t>
            </a:r>
          </a:p>
        </p:txBody>
      </p:sp>
      <p:sp>
        <p:nvSpPr>
          <p:cNvPr id="6" name="文本框 5">
            <a:extLst>
              <a:ext uri="{FF2B5EF4-FFF2-40B4-BE49-F238E27FC236}">
                <a16:creationId xmlns:a16="http://schemas.microsoft.com/office/drawing/2014/main" id="{FEB1E7C0-005F-4D15-9B74-3E2256F7EACD}"/>
              </a:ext>
            </a:extLst>
          </p:cNvPr>
          <p:cNvSpPr txBox="1"/>
          <p:nvPr/>
        </p:nvSpPr>
        <p:spPr>
          <a:xfrm>
            <a:off x="1387131" y="5574129"/>
            <a:ext cx="994183" cy="400110"/>
          </a:xfrm>
          <a:prstGeom prst="rect">
            <a:avLst/>
          </a:prstGeom>
          <a:noFill/>
        </p:spPr>
        <p:txBody>
          <a:bodyPr wrap="none" rtlCol="0">
            <a:spAutoFit/>
          </a:bodyPr>
          <a:lstStyle/>
          <a:p>
            <a:r>
              <a:rPr lang="en-US" altLang="zh-CN" sz="2000" b="1" dirty="0">
                <a:solidFill>
                  <a:srgbClr val="FF0000"/>
                </a:solidFill>
              </a:rPr>
              <a:t>Idea</a:t>
            </a:r>
            <a:r>
              <a:rPr lang="zh-CN" altLang="en-US" sz="2000" b="1" dirty="0">
                <a:solidFill>
                  <a:srgbClr val="FF0000"/>
                </a:solidFill>
              </a:rPr>
              <a:t>：</a:t>
            </a:r>
          </a:p>
        </p:txBody>
      </p:sp>
      <p:sp>
        <p:nvSpPr>
          <p:cNvPr id="8" name="文本框 7">
            <a:extLst>
              <a:ext uri="{FF2B5EF4-FFF2-40B4-BE49-F238E27FC236}">
                <a16:creationId xmlns:a16="http://schemas.microsoft.com/office/drawing/2014/main" id="{1073BAAE-A503-47D2-8D0F-B74966FDE273}"/>
              </a:ext>
            </a:extLst>
          </p:cNvPr>
          <p:cNvSpPr txBox="1"/>
          <p:nvPr/>
        </p:nvSpPr>
        <p:spPr>
          <a:xfrm>
            <a:off x="355600" y="1720840"/>
            <a:ext cx="10236200" cy="4801314"/>
          </a:xfrm>
          <a:prstGeom prst="rect">
            <a:avLst/>
          </a:prstGeom>
          <a:noFill/>
        </p:spPr>
        <p:txBody>
          <a:bodyPr wrap="square">
            <a:spAutoFit/>
          </a:bodyPr>
          <a:lstStyle/>
          <a:p>
            <a:r>
              <a:rPr lang="zh-CN" altLang="en-US" dirty="0"/>
              <a:t>线程调度器和频率调节器主要依赖于</a:t>
            </a:r>
            <a:r>
              <a:rPr lang="en-US" altLang="zh-CN" dirty="0">
                <a:solidFill>
                  <a:srgbClr val="FF0000"/>
                </a:solidFill>
              </a:rPr>
              <a:t>CPU</a:t>
            </a:r>
            <a:r>
              <a:rPr lang="zh-CN" altLang="en-US" dirty="0">
                <a:solidFill>
                  <a:srgbClr val="FF0000"/>
                </a:solidFill>
              </a:rPr>
              <a:t>的利用率</a:t>
            </a:r>
            <a:r>
              <a:rPr lang="zh-CN" altLang="en-US" dirty="0"/>
              <a:t>来做决策，但</a:t>
            </a:r>
            <a:r>
              <a:rPr lang="zh-CN" altLang="en-US" dirty="0">
                <a:solidFill>
                  <a:srgbClr val="FF0000"/>
                </a:solidFill>
              </a:rPr>
              <a:t>忽略了上层应用的</a:t>
            </a:r>
            <a:r>
              <a:rPr lang="en-US" altLang="zh-CN" dirty="0">
                <a:solidFill>
                  <a:srgbClr val="FF0000"/>
                </a:solidFill>
              </a:rPr>
              <a:t>QoS</a:t>
            </a:r>
            <a:r>
              <a:rPr lang="zh-CN" altLang="en-US" dirty="0">
                <a:solidFill>
                  <a:srgbClr val="FF0000"/>
                </a:solidFill>
              </a:rPr>
              <a:t>需求</a:t>
            </a:r>
            <a:r>
              <a:rPr lang="zh-CN" altLang="en-US" dirty="0"/>
              <a:t>。</a:t>
            </a:r>
            <a:endParaRPr lang="en-US" altLang="zh-CN" dirty="0"/>
          </a:p>
          <a:p>
            <a:endParaRPr lang="en-US" altLang="zh-CN" dirty="0"/>
          </a:p>
          <a:p>
            <a:r>
              <a:rPr lang="en-US" altLang="zh-CN" dirty="0"/>
              <a:t>Limitation1</a:t>
            </a:r>
            <a:r>
              <a:rPr lang="en-US" altLang="zh-CN" dirty="0">
                <a:solidFill>
                  <a:srgbClr val="FF0000"/>
                </a:solidFill>
              </a:rPr>
              <a:t>. </a:t>
            </a:r>
            <a:r>
              <a:rPr lang="zh-CN" altLang="en-US" dirty="0">
                <a:solidFill>
                  <a:srgbClr val="FF0000"/>
                </a:solidFill>
              </a:rPr>
              <a:t>线程调度</a:t>
            </a:r>
            <a:r>
              <a:rPr lang="zh-CN" altLang="en-US" dirty="0"/>
              <a:t>忽视应用层</a:t>
            </a:r>
            <a:r>
              <a:rPr lang="en-US" altLang="zh-CN" dirty="0">
                <a:solidFill>
                  <a:srgbClr val="FF0000"/>
                </a:solidFill>
              </a:rPr>
              <a:t>QoS</a:t>
            </a:r>
            <a:r>
              <a:rPr lang="zh-CN" altLang="en-US" dirty="0">
                <a:solidFill>
                  <a:srgbClr val="FF0000"/>
                </a:solidFill>
              </a:rPr>
              <a:t>要求</a:t>
            </a:r>
            <a:r>
              <a:rPr lang="zh-CN" altLang="en-US" dirty="0"/>
              <a:t>。通常把将线程分配给</a:t>
            </a:r>
            <a:r>
              <a:rPr lang="zh-CN" altLang="en-US" b="1" dirty="0"/>
              <a:t>功耗最低的</a:t>
            </a:r>
            <a:r>
              <a:rPr lang="en-US" altLang="zh-CN" b="1" dirty="0"/>
              <a:t>CPU</a:t>
            </a:r>
            <a:r>
              <a:rPr lang="zh-CN" altLang="en-US" b="1" dirty="0"/>
              <a:t>核心</a:t>
            </a:r>
            <a:r>
              <a:rPr lang="zh-CN" altLang="en-US" dirty="0"/>
              <a:t>来降低能耗，没有考虑到应用层具体的要求（聊天、视频或游戏）。</a:t>
            </a:r>
            <a:endParaRPr lang="en-US" altLang="zh-CN" dirty="0"/>
          </a:p>
          <a:p>
            <a:pPr marL="342900" indent="-342900">
              <a:buAutoNum type="arabicPeriod"/>
            </a:pPr>
            <a:endParaRPr lang="en-US" altLang="zh-CN" dirty="0"/>
          </a:p>
          <a:p>
            <a:r>
              <a:rPr lang="en-US" altLang="zh-CN" dirty="0"/>
              <a:t>Limitation2. </a:t>
            </a:r>
            <a:r>
              <a:rPr lang="zh-CN" altLang="en-US" dirty="0">
                <a:solidFill>
                  <a:srgbClr val="FF0000"/>
                </a:solidFill>
              </a:rPr>
              <a:t>频率调节</a:t>
            </a:r>
            <a:r>
              <a:rPr lang="zh-CN" altLang="en-US" dirty="0"/>
              <a:t>和</a:t>
            </a:r>
            <a:r>
              <a:rPr lang="en-US" altLang="zh-CN" dirty="0">
                <a:solidFill>
                  <a:srgbClr val="FF0000"/>
                </a:solidFill>
              </a:rPr>
              <a:t>QoS</a:t>
            </a:r>
            <a:r>
              <a:rPr lang="zh-CN" altLang="en-US" dirty="0"/>
              <a:t>之间不匹配。一些线程可能对帧渲染有贡献，但其</a:t>
            </a:r>
            <a:r>
              <a:rPr lang="en-US" altLang="zh-CN" dirty="0"/>
              <a:t>CPU</a:t>
            </a:r>
            <a:r>
              <a:rPr lang="zh-CN" altLang="en-US" dirty="0"/>
              <a:t>利用率较低，而另一些线程可能对</a:t>
            </a:r>
            <a:r>
              <a:rPr lang="en-US" altLang="zh-CN" dirty="0"/>
              <a:t>QoS</a:t>
            </a:r>
            <a:r>
              <a:rPr lang="zh-CN" altLang="en-US" dirty="0"/>
              <a:t>没有贡献，但</a:t>
            </a:r>
            <a:r>
              <a:rPr lang="en-US" altLang="zh-CN" dirty="0"/>
              <a:t>CPU</a:t>
            </a:r>
            <a:r>
              <a:rPr lang="zh-CN" altLang="en-US" dirty="0"/>
              <a:t>利用率很高。这时，频率调节器可能会错误地设置频率，导致</a:t>
            </a:r>
            <a:r>
              <a:rPr lang="en-US" altLang="zh-CN" dirty="0"/>
              <a:t>QoS</a:t>
            </a:r>
            <a:r>
              <a:rPr lang="zh-CN" altLang="en-US" dirty="0"/>
              <a:t>损失和功耗浪费。</a:t>
            </a:r>
            <a:endParaRPr lang="en-US" altLang="zh-CN" dirty="0"/>
          </a:p>
          <a:p>
            <a:endParaRPr lang="en-US" altLang="zh-CN" dirty="0"/>
          </a:p>
          <a:p>
            <a:r>
              <a:rPr lang="en-US" altLang="zh-CN" dirty="0"/>
              <a:t>Limitation3.</a:t>
            </a:r>
            <a:r>
              <a:rPr lang="en-US" altLang="zh-CN" dirty="0">
                <a:solidFill>
                  <a:srgbClr val="FF0000"/>
                </a:solidFill>
              </a:rPr>
              <a:t> </a:t>
            </a:r>
            <a:r>
              <a:rPr lang="zh-CN" altLang="en-US" dirty="0"/>
              <a:t>没有考虑</a:t>
            </a:r>
            <a:r>
              <a:rPr lang="zh-CN" altLang="en-US" dirty="0">
                <a:solidFill>
                  <a:srgbClr val="FF0000"/>
                </a:solidFill>
              </a:rPr>
              <a:t>线程调度和频率调节相互作用问题</a:t>
            </a:r>
            <a:r>
              <a:rPr lang="zh-CN" altLang="en-US" dirty="0"/>
              <a:t>。当线程调度器和频率调节器没有协同工作时，一个策略的变化可能会影响另一个策略的效果，从而造成功耗浪费和</a:t>
            </a:r>
            <a:r>
              <a:rPr lang="en-US" altLang="zh-CN" dirty="0"/>
              <a:t>QoS</a:t>
            </a:r>
            <a:r>
              <a:rPr lang="zh-CN" altLang="en-US" dirty="0"/>
              <a:t>的降低。</a:t>
            </a:r>
            <a:endParaRPr lang="en-US" altLang="zh-CN" dirty="0"/>
          </a:p>
          <a:p>
            <a:endParaRPr lang="en-US" altLang="zh-CN" dirty="0"/>
          </a:p>
          <a:p>
            <a:endParaRPr lang="en-US" altLang="zh-CN" dirty="0"/>
          </a:p>
          <a:p>
            <a:endParaRPr lang="en-US" altLang="zh-CN" dirty="0"/>
          </a:p>
          <a:p>
            <a:pPr marL="342900" indent="-342900">
              <a:buAutoNum type="arabicPeriod"/>
            </a:pPr>
            <a:endParaRPr lang="en-US" altLang="zh-CN" dirty="0"/>
          </a:p>
          <a:p>
            <a:pPr marL="342900" indent="-342900">
              <a:buAutoNum type="arabicPeriod"/>
            </a:pPr>
            <a:endParaRPr lang="en-US" altLang="zh-CN" dirty="0"/>
          </a:p>
          <a:p>
            <a:endParaRPr lang="zh-CN" altLang="en-US" dirty="0"/>
          </a:p>
        </p:txBody>
      </p:sp>
    </p:spTree>
    <p:extLst>
      <p:ext uri="{BB962C8B-B14F-4D97-AF65-F5344CB8AC3E}">
        <p14:creationId xmlns:p14="http://schemas.microsoft.com/office/powerpoint/2010/main" val="26277476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DUwMmFlMjlkYzUyNmQzZjA3MTdkMjY2MDc3NjVjZDQ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TM02892315[[fn=丝状]]</Template>
  <TotalTime>7398</TotalTime>
  <Words>3700</Words>
  <Application>Microsoft Office PowerPoint</Application>
  <PresentationFormat>宽屏</PresentationFormat>
  <Paragraphs>411</Paragraphs>
  <Slides>37</Slides>
  <Notes>33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37</vt:i4>
      </vt:variant>
    </vt:vector>
  </HeadingPairs>
  <TitlesOfParts>
    <vt:vector size="43" baseType="lpstr">
      <vt:lpstr>-apple-system</vt:lpstr>
      <vt:lpstr>等线</vt:lpstr>
      <vt:lpstr>微软雅黑</vt:lpstr>
      <vt:lpstr>Arial</vt:lpstr>
      <vt:lpstr>Calibri</vt:lpstr>
      <vt:lpstr>Office Theme</vt:lpstr>
      <vt:lpstr>QoS-Aware Power Management via Scheduling and Governing Co-Optimization on Mobile Devices</vt:lpstr>
      <vt:lpstr>提纲</vt:lpstr>
      <vt:lpstr>提纲</vt:lpstr>
      <vt:lpstr>研究背景</vt:lpstr>
      <vt:lpstr>研究背景</vt:lpstr>
      <vt:lpstr>研究背景</vt:lpstr>
      <vt:lpstr>研究背景</vt:lpstr>
      <vt:lpstr>研究背景</vt:lpstr>
      <vt:lpstr>研究背景</vt:lpstr>
      <vt:lpstr>提纲</vt:lpstr>
      <vt:lpstr>研究问题</vt:lpstr>
      <vt:lpstr>提纲</vt:lpstr>
      <vt:lpstr>方法设计</vt:lpstr>
      <vt:lpstr>方法设计——Design 1</vt:lpstr>
      <vt:lpstr>方法设计——Design 1</vt:lpstr>
      <vt:lpstr>方法设计——Design 1</vt:lpstr>
      <vt:lpstr>方法设计——Design 1</vt:lpstr>
      <vt:lpstr>方法设计——Design 2</vt:lpstr>
      <vt:lpstr>方法设计——Design 2</vt:lpstr>
      <vt:lpstr>方法设计——Design 2</vt:lpstr>
      <vt:lpstr>方法设计——Design 3</vt:lpstr>
      <vt:lpstr>方法设计——Design 3</vt:lpstr>
      <vt:lpstr>方法设计——Design 3</vt:lpstr>
      <vt:lpstr>方法设计——Design 3</vt:lpstr>
      <vt:lpstr>方法设计——Design 3</vt:lpstr>
      <vt:lpstr>方法设计——Design 3</vt:lpstr>
      <vt:lpstr>提纲</vt:lpstr>
      <vt:lpstr>实验评估</vt:lpstr>
      <vt:lpstr>实验评估</vt:lpstr>
      <vt:lpstr>实验评估</vt:lpstr>
      <vt:lpstr>实验评估</vt:lpstr>
      <vt:lpstr>实验评估</vt:lpstr>
      <vt:lpstr>提纲</vt:lpstr>
      <vt:lpstr>工作总结</vt:lpstr>
      <vt:lpstr>工作总结</vt:lpstr>
      <vt:lpstr>工作总结</vt:lpstr>
      <vt:lpstr>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City-Wide Crowdsourcing Delivery System with Reinforcement Learning</dc:title>
  <dc:creator>Ding Yi</dc:creator>
  <cp:lastModifiedBy>fmy</cp:lastModifiedBy>
  <cp:revision>1797</cp:revision>
  <cp:lastPrinted>2024-10-25T04:39:34Z</cp:lastPrinted>
  <dcterms:created xsi:type="dcterms:W3CDTF">2024-10-25T04:39:34Z</dcterms:created>
  <dcterms:modified xsi:type="dcterms:W3CDTF">2025-03-26T08:29:03Z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11744A7E6F63018E68853966FA2DF914_43</vt:lpwstr>
  </property>
  <property fmtid="{D5CDD505-2E9C-101B-9397-08002B2CF9AE}" pid="3" name="KSOProductBuildVer">
    <vt:lpwstr>2052-6.6.1.8808</vt:lpwstr>
  </property>
</Properties>
</file>