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2" r:id="rId4"/>
    <p:sldId id="260" r:id="rId5"/>
    <p:sldId id="265" r:id="rId6"/>
    <p:sldId id="281" r:id="rId7"/>
    <p:sldId id="266" r:id="rId8"/>
    <p:sldId id="259" r:id="rId9"/>
    <p:sldId id="257" r:id="rId10"/>
    <p:sldId id="261" r:id="rId11"/>
    <p:sldId id="280" r:id="rId12"/>
    <p:sldId id="269" r:id="rId13"/>
    <p:sldId id="270" r:id="rId14"/>
    <p:sldId id="268" r:id="rId15"/>
    <p:sldId id="282" r:id="rId16"/>
    <p:sldId id="273" r:id="rId17"/>
    <p:sldId id="263" r:id="rId18"/>
    <p:sldId id="274" r:id="rId19"/>
    <p:sldId id="276" r:id="rId20"/>
    <p:sldId id="277" r:id="rId21"/>
    <p:sldId id="275" r:id="rId22"/>
    <p:sldId id="279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my" initials="f" lastIdx="1" clrIdx="0">
    <p:extLst>
      <p:ext uri="{19B8F6BF-5375-455C-9EA6-DF929625EA0E}">
        <p15:presenceInfo xmlns:p15="http://schemas.microsoft.com/office/powerpoint/2012/main" userId="f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36" autoAdjust="0"/>
  </p:normalViewPr>
  <p:slideViewPr>
    <p:cSldViewPr snapToGrid="0">
      <p:cViewPr varScale="1">
        <p:scale>
          <a:sx n="106" d="100"/>
          <a:sy n="106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5BBB6-982B-4114-9A23-EDF259D83D16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3030-615C-42DD-93F3-40334B447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5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8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553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07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9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artifact </a:t>
            </a:r>
            <a:r>
              <a:rPr lang="zh-CN" altLang="en-US" dirty="0"/>
              <a:t>通常是与论文正文同时准备好的，但其评审工作与论文主体评审是“互相独立”的，即论文内容评审（</a:t>
            </a:r>
            <a:r>
              <a:rPr lang="en-US" altLang="zh-CN" dirty="0"/>
              <a:t>Paper Review</a:t>
            </a:r>
            <a:r>
              <a:rPr lang="zh-CN" altLang="en-US" dirty="0"/>
              <a:t>）一旦完成，</a:t>
            </a:r>
            <a:r>
              <a:rPr lang="en-US" altLang="zh-CN" dirty="0"/>
              <a:t>artifact </a:t>
            </a:r>
            <a:r>
              <a:rPr lang="zh-CN" altLang="en-US" dirty="0"/>
              <a:t>的评审才会真正展开，以免两个评审环节相互影响。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335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2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2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01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48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83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4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06773179" TargetMode="External"/><Relationship Id="rId2" Type="http://schemas.openxmlformats.org/officeDocument/2006/relationships/hyperlink" Target="https://zhuanlan.zhihu.com/p/4608058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gmobile.org/mobisys/2025/artifact_evaluation/" TargetMode="External"/><Relationship Id="rId4" Type="http://schemas.openxmlformats.org/officeDocument/2006/relationships/hyperlink" Target="https://sysartifacts.github.io/osd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5967C-AAF0-4278-9AC5-FB0C0900D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Artifact Evaluation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BEE506-0E8B-4AFB-9ADE-3A72CDCF2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933" y="37713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汇报人： 冯敏远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61B78B-6504-47B0-808D-F54E3B6CBBDC}"/>
              </a:ext>
            </a:extLst>
          </p:cNvPr>
          <p:cNvSpPr txBox="1"/>
          <p:nvPr/>
        </p:nvSpPr>
        <p:spPr>
          <a:xfrm>
            <a:off x="6719194" y="615919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参考 https://zhuanlan.zhihu.com/p/460805807</a:t>
            </a:r>
          </a:p>
        </p:txBody>
      </p:sp>
    </p:spTree>
    <p:extLst>
      <p:ext uri="{BB962C8B-B14F-4D97-AF65-F5344CB8AC3E}">
        <p14:creationId xmlns:p14="http://schemas.microsoft.com/office/powerpoint/2010/main" val="33740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C792E6-1C1D-4A57-962F-3F26F08752B0}"/>
              </a:ext>
            </a:extLst>
          </p:cNvPr>
          <p:cNvSpPr txBox="1"/>
          <p:nvPr/>
        </p:nvSpPr>
        <p:spPr>
          <a:xfrm>
            <a:off x="443752" y="386839"/>
            <a:ext cx="11748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191B1F"/>
                </a:solidFill>
                <a:effectLst/>
                <a:latin typeface="+mn-ea"/>
              </a:rPr>
              <a:t>AE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+mn-ea"/>
              </a:rPr>
              <a:t>的结果一般由徽章体现，不同的徽章表明提交的</a:t>
            </a:r>
            <a:r>
              <a:rPr lang="en-US" altLang="zh-CN" sz="2400" b="0" i="0" dirty="0">
                <a:solidFill>
                  <a:srgbClr val="191B1F"/>
                </a:solidFill>
                <a:effectLst/>
                <a:latin typeface="+mn-ea"/>
              </a:rPr>
              <a:t>AE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+mn-ea"/>
              </a:rPr>
              <a:t>材料通过相应的审核。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F28F9E-596B-4C81-83FE-5B5ED7B83124}"/>
              </a:ext>
            </a:extLst>
          </p:cNvPr>
          <p:cNvSpPr txBox="1"/>
          <p:nvPr/>
        </p:nvSpPr>
        <p:spPr>
          <a:xfrm>
            <a:off x="126750" y="1205612"/>
            <a:ext cx="936945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chemeClr val="accent1"/>
                </a:solidFill>
                <a:effectLst/>
                <a:latin typeface="+mn-ea"/>
              </a:rPr>
              <a:t>Artifact Available</a:t>
            </a:r>
            <a:r>
              <a:rPr lang="zh-CN" altLang="en-US" b="1" i="0" u="none" strike="noStrike" dirty="0">
                <a:solidFill>
                  <a:schemeClr val="accent1"/>
                </a:solidFill>
                <a:effectLst/>
                <a:latin typeface="+mn-ea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</a:rPr>
              <a:t>需保证相关的代码或系统可被公开获取</a:t>
            </a:r>
            <a:endParaRPr lang="en-US" altLang="zh-CN" b="0" i="0" u="none" strike="noStrike" dirty="0">
              <a:solidFill>
                <a:srgbClr val="191B1F"/>
              </a:solidFill>
              <a:effectLst/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chemeClr val="accent1"/>
                </a:solidFill>
                <a:effectLst/>
                <a:latin typeface="+mn-ea"/>
              </a:rPr>
              <a:t>Functional</a:t>
            </a:r>
            <a:r>
              <a:rPr lang="zh-CN" altLang="en-US" b="1" i="0" u="none" strike="noStrike" dirty="0">
                <a:solidFill>
                  <a:schemeClr val="accent1"/>
                </a:solidFill>
                <a:effectLst/>
                <a:latin typeface="+mn-ea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</a:rPr>
              <a:t>需保证代码或系统在功能、可用性和相关性方面是否与论文一致，即这些代码或系统是否有效，能否支撑论文中的结果</a:t>
            </a:r>
            <a:endParaRPr lang="en-US" altLang="zh-CN" b="0" i="0" dirty="0">
              <a:solidFill>
                <a:srgbClr val="191B1F"/>
              </a:solidFill>
              <a:effectLst/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chemeClr val="accent1"/>
                </a:solidFill>
                <a:effectLst/>
                <a:latin typeface="+mn-ea"/>
              </a:rPr>
              <a:t>Reusable</a:t>
            </a:r>
            <a:r>
              <a:rPr lang="zh-CN" altLang="en-US" b="1" u="none" strike="noStrike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比</a:t>
            </a:r>
            <a:r>
              <a:rPr lang="en-US" altLang="zh-CN" dirty="0">
                <a:solidFill>
                  <a:srgbClr val="191B1F"/>
                </a:solidFill>
                <a:latin typeface="+mn-ea"/>
              </a:rPr>
              <a:t>Functional 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多了更详细的文档、代码等。</a:t>
            </a:r>
            <a:endParaRPr lang="en-US" altLang="zh-CN" dirty="0">
              <a:solidFill>
                <a:srgbClr val="191B1F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chemeClr val="accent1"/>
                </a:solidFill>
                <a:effectLst/>
                <a:latin typeface="+mn-ea"/>
              </a:rPr>
              <a:t>Results Replicated</a:t>
            </a:r>
            <a:r>
              <a:rPr lang="zh-CN" altLang="en-US" b="1" i="0" u="none" strike="noStrike" dirty="0">
                <a:solidFill>
                  <a:schemeClr val="accent1"/>
                </a:solidFill>
                <a:effectLst/>
                <a:latin typeface="+mn-ea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</a:rPr>
              <a:t>需要通过作者提供的材料，能够独立获得论文中提出的主要结果。（一般用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+mn-ea"/>
              </a:rPr>
              <a:t>5</a:t>
            </a:r>
            <a:r>
              <a:rPr lang="en-US" altLang="zh-CN" dirty="0">
                <a:solidFill>
                  <a:srgbClr val="191B1F"/>
                </a:solidFill>
                <a:latin typeface="+mn-ea"/>
              </a:rPr>
              <a:t>.</a:t>
            </a:r>
            <a:r>
              <a:rPr lang="en-US" altLang="zh-CN" b="0" i="0" u="none" strike="noStrike" dirty="0">
                <a:solidFill>
                  <a:srgbClr val="191B1F"/>
                </a:solidFill>
                <a:effectLst/>
                <a:latin typeface="+mn-ea"/>
              </a:rPr>
              <a:t> Results Reproduced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 替代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</a:rPr>
              <a:t>）</a:t>
            </a:r>
            <a:endParaRPr lang="en-US" altLang="zh-CN" dirty="0">
              <a:solidFill>
                <a:srgbClr val="191B1F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chemeClr val="accent1"/>
                </a:solidFill>
                <a:effectLst/>
                <a:latin typeface="+mn-ea"/>
              </a:rPr>
              <a:t>Results Reproduced</a:t>
            </a:r>
            <a:r>
              <a:rPr lang="zh-CN" altLang="en-US" b="1" i="0" u="none" strike="noStrike" dirty="0">
                <a:solidFill>
                  <a:schemeClr val="accent1"/>
                </a:solidFill>
                <a:effectLst/>
                <a:latin typeface="+mn-ea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</a:rPr>
              <a:t>在允许的容差范围内独立生成结果，以便验证论文的结论。</a:t>
            </a:r>
            <a:endParaRPr lang="en-US" altLang="zh-CN" b="0" i="0" dirty="0">
              <a:solidFill>
                <a:srgbClr val="191B1F"/>
              </a:solidFill>
              <a:effectLst/>
              <a:latin typeface="+mn-ea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7681F7-0144-4856-8165-5C67251DA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352" y="903048"/>
            <a:ext cx="895350" cy="981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000492-BA24-48FC-B76F-3A1CF89AE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202" y="1938667"/>
            <a:ext cx="952500" cy="10001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9B3EF9-6D10-4E66-8D96-4CC7ED9D4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252" y="2995284"/>
            <a:ext cx="914400" cy="9239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4A6DEA7-A0B2-4946-9A4C-1E5CE4081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3827" y="4028955"/>
            <a:ext cx="885825" cy="9429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ED64789-54EA-4BC8-8220-73EA1A23FB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6202" y="5081676"/>
            <a:ext cx="933450" cy="952500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62C29D78-A455-4650-8359-E65FFBFB42AD}"/>
              </a:ext>
            </a:extLst>
          </p:cNvPr>
          <p:cNvSpPr/>
          <p:nvPr/>
        </p:nvSpPr>
        <p:spPr>
          <a:xfrm>
            <a:off x="10884500" y="1534025"/>
            <a:ext cx="484632" cy="3789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pic>
        <p:nvPicPr>
          <p:cNvPr id="20" name="Picture 4" descr="ACM Research - Wikipedia">
            <a:extLst>
              <a:ext uri="{FF2B5EF4-FFF2-40B4-BE49-F238E27FC236}">
                <a16:creationId xmlns:a16="http://schemas.microsoft.com/office/drawing/2014/main" id="{6720D7C4-ADCE-40F9-B407-F779C9EF4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8" y="4483432"/>
            <a:ext cx="3532655" cy="219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D15EA12-E709-45B4-A540-1CD356B5035A}"/>
              </a:ext>
            </a:extLst>
          </p:cNvPr>
          <p:cNvSpPr txBox="1"/>
          <p:nvPr/>
        </p:nvSpPr>
        <p:spPr>
          <a:xfrm>
            <a:off x="4147018" y="6301884"/>
            <a:ext cx="8162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</a:rPr>
              <a:t>https://www.acm.org/publications/policies/artifact-review-and-badging-current</a:t>
            </a:r>
          </a:p>
        </p:txBody>
      </p:sp>
    </p:spTree>
    <p:extLst>
      <p:ext uri="{BB962C8B-B14F-4D97-AF65-F5344CB8AC3E}">
        <p14:creationId xmlns:p14="http://schemas.microsoft.com/office/powerpoint/2010/main" val="320390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C792E6-1C1D-4A57-962F-3F26F08752B0}"/>
              </a:ext>
            </a:extLst>
          </p:cNvPr>
          <p:cNvSpPr txBox="1"/>
          <p:nvPr/>
        </p:nvSpPr>
        <p:spPr>
          <a:xfrm>
            <a:off x="443752" y="386839"/>
            <a:ext cx="11748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191B1F"/>
                </a:solidFill>
                <a:effectLst/>
                <a:latin typeface="+mn-ea"/>
              </a:rPr>
              <a:t>AE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+mn-ea"/>
              </a:rPr>
              <a:t>的结果一般由徽章体现，不同的徽章表明提交的</a:t>
            </a:r>
            <a:r>
              <a:rPr lang="en-US" altLang="zh-CN" sz="2400" b="0" i="0" dirty="0">
                <a:solidFill>
                  <a:srgbClr val="191B1F"/>
                </a:solidFill>
                <a:effectLst/>
                <a:latin typeface="+mn-ea"/>
              </a:rPr>
              <a:t>AE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+mn-ea"/>
              </a:rPr>
              <a:t>材料通过相应的审核。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F28F9E-596B-4C81-83FE-5B5ED7B83124}"/>
              </a:ext>
            </a:extLst>
          </p:cNvPr>
          <p:cNvSpPr txBox="1"/>
          <p:nvPr/>
        </p:nvSpPr>
        <p:spPr>
          <a:xfrm>
            <a:off x="126750" y="1205612"/>
            <a:ext cx="936945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+mn-ea"/>
              </a:rPr>
              <a:t>Artifact Available</a:t>
            </a:r>
            <a:r>
              <a:rPr lang="zh-CN" altLang="en-US" b="1" i="0" u="none" strike="noStrike" dirty="0">
                <a:solidFill>
                  <a:schemeClr val="accent1"/>
                </a:solidFill>
                <a:effectLst/>
                <a:latin typeface="+mn-ea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</a:rPr>
              <a:t>需保证相关的代码或系统可被公开获取</a:t>
            </a:r>
            <a:endParaRPr lang="en-US" altLang="zh-CN" b="0" i="0" u="none" strike="noStrike" dirty="0">
              <a:solidFill>
                <a:srgbClr val="191B1F"/>
              </a:solidFill>
              <a:effectLst/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+mn-ea"/>
              </a:rPr>
              <a:t>Functional</a:t>
            </a:r>
            <a:r>
              <a:rPr lang="zh-CN" altLang="en-US" b="1" i="0" u="none" strike="noStrike" dirty="0">
                <a:solidFill>
                  <a:srgbClr val="FF0000"/>
                </a:solidFill>
                <a:effectLst/>
                <a:latin typeface="+mn-ea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</a:rPr>
              <a:t>需保证代码或系统在功能、可用性和相关性方面是否与论文一致，即这些代码或系统是否有效，能否支撑论文中的结果</a:t>
            </a:r>
            <a:endParaRPr lang="en-US" altLang="zh-CN" b="0" i="0" dirty="0">
              <a:solidFill>
                <a:srgbClr val="191B1F"/>
              </a:solidFill>
              <a:effectLst/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chemeClr val="accent1"/>
                </a:solidFill>
                <a:effectLst/>
                <a:latin typeface="+mn-ea"/>
              </a:rPr>
              <a:t>Reusable</a:t>
            </a:r>
            <a:r>
              <a:rPr lang="zh-CN" altLang="en-US" b="1" u="none" strike="noStrike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比</a:t>
            </a:r>
            <a:r>
              <a:rPr lang="en-US" altLang="zh-CN" dirty="0">
                <a:solidFill>
                  <a:srgbClr val="191B1F"/>
                </a:solidFill>
                <a:latin typeface="+mn-ea"/>
              </a:rPr>
              <a:t>Functional 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多了更详细的文档、代码等。</a:t>
            </a:r>
            <a:endParaRPr lang="en-US" altLang="zh-CN" dirty="0">
              <a:solidFill>
                <a:srgbClr val="191B1F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chemeClr val="accent1"/>
                </a:solidFill>
                <a:effectLst/>
                <a:latin typeface="+mn-ea"/>
              </a:rPr>
              <a:t>Results Replicated</a:t>
            </a:r>
            <a:r>
              <a:rPr lang="zh-CN" altLang="en-US" b="1" i="0" u="none" strike="noStrike" dirty="0">
                <a:solidFill>
                  <a:schemeClr val="accent1"/>
                </a:solidFill>
                <a:effectLst/>
                <a:latin typeface="+mn-ea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</a:rPr>
              <a:t>需要通过作者提供的材料，能够独立获得论文中提出的主要结果。（一般用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+mn-ea"/>
              </a:rPr>
              <a:t>5</a:t>
            </a:r>
            <a:r>
              <a:rPr lang="en-US" altLang="zh-CN" dirty="0">
                <a:solidFill>
                  <a:srgbClr val="191B1F"/>
                </a:solidFill>
                <a:latin typeface="+mn-ea"/>
              </a:rPr>
              <a:t>.</a:t>
            </a:r>
            <a:r>
              <a:rPr lang="en-US" altLang="zh-CN" b="0" i="0" u="none" strike="noStrike" dirty="0">
                <a:solidFill>
                  <a:srgbClr val="191B1F"/>
                </a:solidFill>
                <a:effectLst/>
                <a:latin typeface="+mn-ea"/>
              </a:rPr>
              <a:t> Results Reproduced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 替代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</a:rPr>
              <a:t>）</a:t>
            </a:r>
            <a:endParaRPr lang="en-US" altLang="zh-CN" dirty="0">
              <a:solidFill>
                <a:srgbClr val="191B1F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+mn-ea"/>
              </a:rPr>
              <a:t>Results Reproduced</a:t>
            </a:r>
            <a:r>
              <a:rPr lang="zh-CN" altLang="en-US" b="1" i="0" u="none" strike="noStrike" dirty="0">
                <a:solidFill>
                  <a:srgbClr val="FF0000"/>
                </a:solidFill>
                <a:effectLst/>
                <a:latin typeface="+mn-ea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</a:rPr>
              <a:t>在允许的容差范围内独立生成结果，以便验证论文的结论。</a:t>
            </a:r>
            <a:endParaRPr lang="en-US" altLang="zh-CN" b="0" i="0" dirty="0">
              <a:solidFill>
                <a:srgbClr val="191B1F"/>
              </a:solidFill>
              <a:effectLst/>
              <a:latin typeface="+mn-ea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7681F7-0144-4856-8165-5C67251DA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352" y="903048"/>
            <a:ext cx="895350" cy="981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000492-BA24-48FC-B76F-3A1CF89AE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202" y="1938667"/>
            <a:ext cx="952500" cy="10001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9B3EF9-6D10-4E66-8D96-4CC7ED9D4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252" y="2995284"/>
            <a:ext cx="914400" cy="9239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4A6DEA7-A0B2-4946-9A4C-1E5CE4081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3827" y="4028955"/>
            <a:ext cx="885825" cy="9429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ED64789-54EA-4BC8-8220-73EA1A23FB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6202" y="5081676"/>
            <a:ext cx="933450" cy="952500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62C29D78-A455-4650-8359-E65FFBFB42AD}"/>
              </a:ext>
            </a:extLst>
          </p:cNvPr>
          <p:cNvSpPr/>
          <p:nvPr/>
        </p:nvSpPr>
        <p:spPr>
          <a:xfrm>
            <a:off x="10884500" y="1534025"/>
            <a:ext cx="484632" cy="3789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pic>
        <p:nvPicPr>
          <p:cNvPr id="20" name="Picture 4" descr="ACM Research - Wikipedia">
            <a:extLst>
              <a:ext uri="{FF2B5EF4-FFF2-40B4-BE49-F238E27FC236}">
                <a16:creationId xmlns:a16="http://schemas.microsoft.com/office/drawing/2014/main" id="{6720D7C4-ADCE-40F9-B407-F779C9EF4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8" y="4483432"/>
            <a:ext cx="3532655" cy="219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D15EA12-E709-45B4-A540-1CD356B5035A}"/>
              </a:ext>
            </a:extLst>
          </p:cNvPr>
          <p:cNvSpPr txBox="1"/>
          <p:nvPr/>
        </p:nvSpPr>
        <p:spPr>
          <a:xfrm>
            <a:off x="4147018" y="6301884"/>
            <a:ext cx="8162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</a:rPr>
              <a:t>https://www.acm.org/publications/policies/artifact-review-and-badging-current</a:t>
            </a:r>
          </a:p>
        </p:txBody>
      </p:sp>
    </p:spTree>
    <p:extLst>
      <p:ext uri="{BB962C8B-B14F-4D97-AF65-F5344CB8AC3E}">
        <p14:creationId xmlns:p14="http://schemas.microsoft.com/office/powerpoint/2010/main" val="359030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69D6AD-7F48-492A-A570-86678B2BF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835" y="1397885"/>
            <a:ext cx="1828800" cy="1790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E722D4-E65E-418D-AA3F-D9E1ACA8E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768" y="1397885"/>
            <a:ext cx="1828800" cy="1838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75F640-E54F-40CA-BF2C-D7C6A63F9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0360" y="1426460"/>
            <a:ext cx="1943100" cy="1762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E61D1C-47BB-4FFB-A518-3AF4B050B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35971"/>
            <a:ext cx="5786118" cy="18383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0EB1E0C-E73A-499D-A17A-B975459F7EA4}"/>
              </a:ext>
            </a:extLst>
          </p:cNvPr>
          <p:cNvSpPr txBox="1"/>
          <p:nvPr/>
        </p:nvSpPr>
        <p:spPr>
          <a:xfrm>
            <a:off x="542925" y="59449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u="none" strike="noStrike" dirty="0">
                <a:solidFill>
                  <a:schemeClr val="accent1"/>
                </a:solidFill>
                <a:effectLst/>
                <a:latin typeface="+mn-ea"/>
              </a:rPr>
              <a:t>1. Artifact Available</a:t>
            </a:r>
            <a:endParaRPr lang="zh-CN" altLang="en-US" sz="2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987BA5-DBC9-41F0-97BF-4620C5F39F98}"/>
              </a:ext>
            </a:extLst>
          </p:cNvPr>
          <p:cNvSpPr txBox="1"/>
          <p:nvPr/>
        </p:nvSpPr>
        <p:spPr>
          <a:xfrm>
            <a:off x="4643119" y="57593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u="none" strike="noStrike" dirty="0">
                <a:solidFill>
                  <a:schemeClr val="accent1"/>
                </a:solidFill>
                <a:effectLst/>
                <a:latin typeface="+mn-ea"/>
              </a:rPr>
              <a:t>2. Functional</a:t>
            </a:r>
            <a:endParaRPr lang="zh-CN" altLang="en-US" sz="2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963F86-D5D9-453C-95DA-81F5BDBCA7F4}"/>
              </a:ext>
            </a:extLst>
          </p:cNvPr>
          <p:cNvSpPr txBox="1"/>
          <p:nvPr/>
        </p:nvSpPr>
        <p:spPr>
          <a:xfrm>
            <a:off x="7058235" y="55737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u="none" strike="noStrike" dirty="0">
                <a:solidFill>
                  <a:schemeClr val="accent1"/>
                </a:solidFill>
                <a:effectLst/>
                <a:latin typeface="+mn-ea"/>
              </a:rPr>
              <a:t>      3. Results Reproduced</a:t>
            </a:r>
            <a:endParaRPr lang="zh-CN" altLang="en-US" sz="28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DF8EE5E-F838-4E5A-8273-035371AA80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855" y="3174297"/>
            <a:ext cx="5182603" cy="276947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D5F6133-D92D-4855-A8D7-1AD308D4FFEC}"/>
              </a:ext>
            </a:extLst>
          </p:cNvPr>
          <p:cNvSpPr txBox="1"/>
          <p:nvPr/>
        </p:nvSpPr>
        <p:spPr>
          <a:xfrm>
            <a:off x="280855" y="6235898"/>
            <a:ext cx="87762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b="1" i="0" dirty="0">
                <a:effectLst/>
                <a:latin typeface="+mn-ea"/>
              </a:rPr>
              <a:t>ASPLOS’23 Towards a Machine Learning-Assisted Kernel with LAKE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2FDE6A8-5BB4-49CD-952F-27727006A6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4893" y="3188585"/>
            <a:ext cx="5976937" cy="230678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DFB0592-E460-498B-BFC0-D4A237535CC2}"/>
              </a:ext>
            </a:extLst>
          </p:cNvPr>
          <p:cNvSpPr txBox="1"/>
          <p:nvPr/>
        </p:nvSpPr>
        <p:spPr>
          <a:xfrm>
            <a:off x="6567356" y="6214258"/>
            <a:ext cx="5334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b="1" i="0" dirty="0">
                <a:effectLst/>
                <a:latin typeface="+mn-ea"/>
              </a:rPr>
              <a:t>OSDI’20 Specification and verification in the field: applying formal methods to BPF just-in-time compilers in the Linux kernel</a:t>
            </a:r>
          </a:p>
        </p:txBody>
      </p:sp>
    </p:spTree>
    <p:extLst>
      <p:ext uri="{BB962C8B-B14F-4D97-AF65-F5344CB8AC3E}">
        <p14:creationId xmlns:p14="http://schemas.microsoft.com/office/powerpoint/2010/main" val="136099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31800-DD41-443C-A0EA-0D68FB8A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901" y="2901403"/>
            <a:ext cx="5266969" cy="1912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3. </a:t>
            </a:r>
            <a:r>
              <a:rPr lang="zh-CN" altLang="en-US" sz="4000" dirty="0"/>
              <a:t>如何做</a:t>
            </a:r>
            <a:r>
              <a:rPr lang="en-US" altLang="zh-CN" sz="4000" dirty="0"/>
              <a:t>artifact</a:t>
            </a:r>
          </a:p>
        </p:txBody>
      </p:sp>
    </p:spTree>
    <p:extLst>
      <p:ext uri="{BB962C8B-B14F-4D97-AF65-F5344CB8AC3E}">
        <p14:creationId xmlns:p14="http://schemas.microsoft.com/office/powerpoint/2010/main" val="360651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6967275-DB50-4DF5-AF45-BBA1165E9F04}"/>
              </a:ext>
            </a:extLst>
          </p:cNvPr>
          <p:cNvSpPr txBox="1"/>
          <p:nvPr/>
        </p:nvSpPr>
        <p:spPr>
          <a:xfrm>
            <a:off x="409575" y="247650"/>
            <a:ext cx="4974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OSDI '25 Call for Artifacts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A complete artifact package must contain:</a:t>
            </a:r>
            <a:endParaRPr lang="en-US" altLang="zh-CN" dirty="0"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the accepted version of your OSDI paper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the artifact itself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README instructions</a:t>
            </a:r>
          </a:p>
          <a:p>
            <a:endParaRPr lang="en-US" altLang="zh-CN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10D805-60A2-43E9-BFF5-9A1B499ED2FF}"/>
              </a:ext>
            </a:extLst>
          </p:cNvPr>
          <p:cNvSpPr txBox="1"/>
          <p:nvPr/>
        </p:nvSpPr>
        <p:spPr>
          <a:xfrm>
            <a:off x="409575" y="3174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1. README instructions</a:t>
            </a:r>
            <a:endParaRPr lang="zh-CN" altLang="en-US" dirty="0">
              <a:latin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2BA8ED-664F-44F6-BF96-4971E9C8CBA2}"/>
              </a:ext>
            </a:extLst>
          </p:cNvPr>
          <p:cNvSpPr txBox="1"/>
          <p:nvPr/>
        </p:nvSpPr>
        <p:spPr>
          <a:xfrm>
            <a:off x="401606" y="3793422"/>
            <a:ext cx="49829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Getting Started Instructions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>
                <a:latin typeface="+mn-ea"/>
              </a:rPr>
              <a:t>该部分应帮助评审在较短时间内检查</a:t>
            </a:r>
            <a:r>
              <a:rPr lang="en-US" altLang="zh-CN" dirty="0">
                <a:latin typeface="+mn-ea"/>
              </a:rPr>
              <a:t>artifact</a:t>
            </a:r>
            <a:r>
              <a:rPr lang="zh-CN" altLang="en-US" dirty="0">
                <a:latin typeface="+mn-ea"/>
              </a:rPr>
              <a:t>的基本功能。</a:t>
            </a:r>
            <a:endParaRPr lang="en-US" altLang="zh-CN" dirty="0">
              <a:latin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Detailed Instructions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 该部分应提供足够的说明和文档，以便对</a:t>
            </a:r>
            <a:r>
              <a:rPr lang="en-US" altLang="zh-CN" dirty="0">
                <a:latin typeface="+mn-ea"/>
              </a:rPr>
              <a:t>artifact</a:t>
            </a:r>
            <a:r>
              <a:rPr lang="zh-CN" altLang="en-US" dirty="0">
                <a:latin typeface="+mn-ea"/>
              </a:rPr>
              <a:t>进行全面评估。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61E8C3-B0E1-46C9-B11E-F362157D8B10}"/>
              </a:ext>
            </a:extLst>
          </p:cNvPr>
          <p:cNvSpPr txBox="1"/>
          <p:nvPr/>
        </p:nvSpPr>
        <p:spPr>
          <a:xfrm>
            <a:off x="6962775" y="2797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+mn-ea"/>
              </a:rPr>
              <a:t>2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. Artifact claims</a:t>
            </a:r>
            <a:endParaRPr lang="zh-CN" altLang="en-US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EF8A52C-1784-4D94-B832-CD5F884651BD}"/>
              </a:ext>
            </a:extLst>
          </p:cNvPr>
          <p:cNvSpPr txBox="1"/>
          <p:nvPr/>
        </p:nvSpPr>
        <p:spPr>
          <a:xfrm>
            <a:off x="6962775" y="861729"/>
            <a:ext cx="4676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主要说明这个</a:t>
            </a:r>
            <a:r>
              <a:rPr lang="en-US" altLang="zh-CN" dirty="0">
                <a:latin typeface="+mn-ea"/>
              </a:rPr>
              <a:t>artifact </a:t>
            </a:r>
            <a:r>
              <a:rPr lang="zh-CN" altLang="en-US" dirty="0">
                <a:latin typeface="+mn-ea"/>
              </a:rPr>
              <a:t>能达到的效果，与论文中设定的期望是否有所差异等。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C5B11C-5B25-4B8D-B019-FF44F11EF8EE}"/>
              </a:ext>
            </a:extLst>
          </p:cNvPr>
          <p:cNvSpPr txBox="1"/>
          <p:nvPr/>
        </p:nvSpPr>
        <p:spPr>
          <a:xfrm>
            <a:off x="6962775" y="31990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3. Artifact format</a:t>
            </a:r>
            <a:endParaRPr lang="zh-CN" altLang="en-US" dirty="0"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7264075-A72D-466A-9E6B-F24DC964B886}"/>
              </a:ext>
            </a:extLst>
          </p:cNvPr>
          <p:cNvSpPr txBox="1"/>
          <p:nvPr/>
        </p:nvSpPr>
        <p:spPr>
          <a:xfrm>
            <a:off x="7096125" y="3746285"/>
            <a:ext cx="4676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Source code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Virtual machine/ container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Binary installer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Live instance on the web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Internet-accessible hardware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544F3A-D1BE-42DF-A06F-61D65E7D8519}"/>
              </a:ext>
            </a:extLst>
          </p:cNvPr>
          <p:cNvSpPr txBox="1"/>
          <p:nvPr/>
        </p:nvSpPr>
        <p:spPr>
          <a:xfrm>
            <a:off x="2553477" y="6425684"/>
            <a:ext cx="7085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https://www.usenix.org/conference/osdi25/call-for-artifacts</a:t>
            </a:r>
          </a:p>
        </p:txBody>
      </p:sp>
    </p:spTree>
    <p:extLst>
      <p:ext uri="{BB962C8B-B14F-4D97-AF65-F5344CB8AC3E}">
        <p14:creationId xmlns:p14="http://schemas.microsoft.com/office/powerpoint/2010/main" val="357011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6967275-DB50-4DF5-AF45-BBA1165E9F04}"/>
              </a:ext>
            </a:extLst>
          </p:cNvPr>
          <p:cNvSpPr txBox="1"/>
          <p:nvPr/>
        </p:nvSpPr>
        <p:spPr>
          <a:xfrm>
            <a:off x="409575" y="247650"/>
            <a:ext cx="4974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OSDI '25 Call for Artifacts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A complete artifact package must contain:</a:t>
            </a:r>
            <a:endParaRPr lang="en-US" altLang="zh-CN" dirty="0"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the accepted version of your OSDI paper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the artifact itself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README instructions</a:t>
            </a:r>
          </a:p>
          <a:p>
            <a:endParaRPr lang="en-US" altLang="zh-CN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10D805-60A2-43E9-BFF5-9A1B499ED2FF}"/>
              </a:ext>
            </a:extLst>
          </p:cNvPr>
          <p:cNvSpPr txBox="1"/>
          <p:nvPr/>
        </p:nvSpPr>
        <p:spPr>
          <a:xfrm>
            <a:off x="409575" y="3174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1. README instructions</a:t>
            </a:r>
            <a:endParaRPr lang="zh-CN" altLang="en-US" dirty="0">
              <a:latin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2BA8ED-664F-44F6-BF96-4971E9C8CBA2}"/>
              </a:ext>
            </a:extLst>
          </p:cNvPr>
          <p:cNvSpPr txBox="1"/>
          <p:nvPr/>
        </p:nvSpPr>
        <p:spPr>
          <a:xfrm>
            <a:off x="401606" y="3793422"/>
            <a:ext cx="49829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Getting Started Instructions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>
                <a:latin typeface="+mn-ea"/>
              </a:rPr>
              <a:t>该部分应帮助评审在较短时间内检查</a:t>
            </a:r>
            <a:r>
              <a:rPr lang="en-US" altLang="zh-CN" dirty="0">
                <a:latin typeface="+mn-ea"/>
              </a:rPr>
              <a:t>artifact</a:t>
            </a:r>
            <a:r>
              <a:rPr lang="zh-CN" altLang="en-US" dirty="0">
                <a:latin typeface="+mn-ea"/>
              </a:rPr>
              <a:t>的基本功能。</a:t>
            </a:r>
            <a:endParaRPr lang="en-US" altLang="zh-CN" dirty="0">
              <a:latin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Detailed Instructions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 该部分应提供足够的说明和文档，以便对</a:t>
            </a:r>
            <a:r>
              <a:rPr lang="en-US" altLang="zh-CN" dirty="0">
                <a:latin typeface="+mn-ea"/>
              </a:rPr>
              <a:t>artifact</a:t>
            </a:r>
            <a:r>
              <a:rPr lang="zh-CN" altLang="en-US" dirty="0">
                <a:latin typeface="+mn-ea"/>
              </a:rPr>
              <a:t>进行全面评估。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F85346-D9E3-4355-8B1F-4DF263739508}"/>
              </a:ext>
            </a:extLst>
          </p:cNvPr>
          <p:cNvSpPr txBox="1"/>
          <p:nvPr/>
        </p:nvSpPr>
        <p:spPr>
          <a:xfrm>
            <a:off x="2553477" y="6425684"/>
            <a:ext cx="7085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https://www.usenix.org/conference/osdi25/call-for-artifacts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61E8C3-B0E1-46C9-B11E-F362157D8B10}"/>
              </a:ext>
            </a:extLst>
          </p:cNvPr>
          <p:cNvSpPr txBox="1"/>
          <p:nvPr/>
        </p:nvSpPr>
        <p:spPr>
          <a:xfrm>
            <a:off x="6962775" y="2797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+mn-ea"/>
              </a:rPr>
              <a:t>2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. Artifact claims</a:t>
            </a:r>
            <a:endParaRPr lang="zh-CN" altLang="en-US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EF8A52C-1784-4D94-B832-CD5F884651BD}"/>
              </a:ext>
            </a:extLst>
          </p:cNvPr>
          <p:cNvSpPr txBox="1"/>
          <p:nvPr/>
        </p:nvSpPr>
        <p:spPr>
          <a:xfrm>
            <a:off x="6962775" y="861729"/>
            <a:ext cx="4676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主要说明这个</a:t>
            </a:r>
            <a:r>
              <a:rPr lang="en-US" altLang="zh-CN" dirty="0">
                <a:latin typeface="+mn-ea"/>
              </a:rPr>
              <a:t>artifact </a:t>
            </a:r>
            <a:r>
              <a:rPr lang="zh-CN" altLang="en-US" dirty="0">
                <a:latin typeface="+mn-ea"/>
              </a:rPr>
              <a:t>能达到的效果，与论文中设定的期望是否有所差异等。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C5B11C-5B25-4B8D-B019-FF44F11EF8EE}"/>
              </a:ext>
            </a:extLst>
          </p:cNvPr>
          <p:cNvSpPr txBox="1"/>
          <p:nvPr/>
        </p:nvSpPr>
        <p:spPr>
          <a:xfrm>
            <a:off x="6962775" y="31990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3. Artifact format</a:t>
            </a:r>
            <a:endParaRPr lang="zh-CN" altLang="en-US" dirty="0"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7264075-A72D-466A-9E6B-F24DC964B886}"/>
              </a:ext>
            </a:extLst>
          </p:cNvPr>
          <p:cNvSpPr txBox="1"/>
          <p:nvPr/>
        </p:nvSpPr>
        <p:spPr>
          <a:xfrm>
            <a:off x="7096125" y="3746285"/>
            <a:ext cx="4676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Source code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Virtual machine/ container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Binary installer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Live instance on the web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Internet-accessible hardware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002A20-9842-40A3-8336-B28C656AB31D}"/>
              </a:ext>
            </a:extLst>
          </p:cNvPr>
          <p:cNvSpPr txBox="1"/>
          <p:nvPr/>
        </p:nvSpPr>
        <p:spPr>
          <a:xfrm>
            <a:off x="2957691" y="5728668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清晰的文档描述、可快速移植的环境、可以运行的代码</a:t>
            </a:r>
          </a:p>
        </p:txBody>
      </p:sp>
    </p:spTree>
    <p:extLst>
      <p:ext uri="{BB962C8B-B14F-4D97-AF65-F5344CB8AC3E}">
        <p14:creationId xmlns:p14="http://schemas.microsoft.com/office/powerpoint/2010/main" val="376937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31800-DD41-443C-A0EA-0D68FB8A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902" y="2805921"/>
            <a:ext cx="4581676" cy="1912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b="1" dirty="0"/>
              <a:t>4. </a:t>
            </a:r>
            <a:r>
              <a:rPr lang="zh-CN" altLang="en-US" sz="4000" b="1" dirty="0"/>
              <a:t>案例分析</a:t>
            </a:r>
            <a:endParaRPr lang="en-US" altLang="zh-CN" sz="4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C188ED-14C9-4083-AC09-B4E8F94DFDBE}"/>
              </a:ext>
            </a:extLst>
          </p:cNvPr>
          <p:cNvSpPr txBox="1"/>
          <p:nvPr/>
        </p:nvSpPr>
        <p:spPr>
          <a:xfrm>
            <a:off x="2248967" y="3762374"/>
            <a:ext cx="754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ATC’25</a:t>
            </a:r>
            <a:r>
              <a:rPr lang="zh-CN" altLang="en-US" dirty="0"/>
              <a:t> </a:t>
            </a:r>
            <a:r>
              <a:rPr lang="en-US" altLang="zh-CN" dirty="0" err="1"/>
              <a:t>Colocating</a:t>
            </a:r>
            <a:r>
              <a:rPr lang="en-US" altLang="zh-CN" dirty="0"/>
              <a:t> ML Inference and Training with Fast GPU Memory Handover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0E0D26-20C5-4F05-B580-1737E9FBC633}"/>
              </a:ext>
            </a:extLst>
          </p:cNvPr>
          <p:cNvSpPr txBox="1"/>
          <p:nvPr/>
        </p:nvSpPr>
        <p:spPr>
          <a:xfrm>
            <a:off x="3833200" y="46052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https://github.com/SiriusInfTra/Sirius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98E6AD-78D9-4865-826B-7F9D5FE009DA}"/>
              </a:ext>
            </a:extLst>
          </p:cNvPr>
          <p:cNvSpPr txBox="1"/>
          <p:nvPr/>
        </p:nvSpPr>
        <p:spPr>
          <a:xfrm>
            <a:off x="4970352" y="352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A5189B-231E-463B-8A32-C4E3411ADB68}"/>
              </a:ext>
            </a:extLst>
          </p:cNvPr>
          <p:cNvSpPr txBox="1"/>
          <p:nvPr/>
        </p:nvSpPr>
        <p:spPr>
          <a:xfrm>
            <a:off x="4970352" y="417622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Haibo</a:t>
            </a:r>
            <a:r>
              <a:rPr lang="en-US" altLang="zh-CN" dirty="0"/>
              <a:t> </a:t>
            </a:r>
            <a:r>
              <a:rPr lang="en-US" altLang="zh-CN" dirty="0" err="1"/>
              <a:t>chen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71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C4AE152-DAED-415D-89CA-B2B2033A1A0A}"/>
              </a:ext>
            </a:extLst>
          </p:cNvPr>
          <p:cNvSpPr txBox="1"/>
          <p:nvPr/>
        </p:nvSpPr>
        <p:spPr>
          <a:xfrm>
            <a:off x="568105" y="299802"/>
            <a:ext cx="405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README</a:t>
            </a:r>
            <a:r>
              <a:rPr lang="zh-CN" altLang="en-US" dirty="0"/>
              <a:t>：Getting Started Instructions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1B7652-E30B-4EE2-9718-5176389A1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05" y="787652"/>
            <a:ext cx="4147776" cy="5943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215DE05-AD33-4D85-BA46-18F385D19512}"/>
              </a:ext>
            </a:extLst>
          </p:cNvPr>
          <p:cNvSpPr txBox="1"/>
          <p:nvPr/>
        </p:nvSpPr>
        <p:spPr>
          <a:xfrm>
            <a:off x="6853472" y="299802"/>
            <a:ext cx="323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README</a:t>
            </a:r>
            <a:r>
              <a:rPr lang="zh-CN" altLang="en-US" dirty="0"/>
              <a:t>： Detailed Instructions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F6FA24-04DC-49B6-AE30-D6FAA57B2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37" y="787652"/>
            <a:ext cx="5179133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2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23812DE-42E1-4022-9519-4A827B4FE0F0}"/>
              </a:ext>
            </a:extLst>
          </p:cNvPr>
          <p:cNvSpPr txBox="1"/>
          <p:nvPr/>
        </p:nvSpPr>
        <p:spPr>
          <a:xfrm>
            <a:off x="708133" y="4433935"/>
            <a:ext cx="3474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一个执行脚本</a:t>
            </a:r>
            <a:r>
              <a:rPr lang="en-US" altLang="zh-CN" dirty="0"/>
              <a:t>run_all.sh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可以一次性运行全部测试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也可以单独选择需要复现的图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764A5B-0D06-44A7-8F1F-BCFC5AC18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1" y="640585"/>
            <a:ext cx="5618629" cy="25891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D034F3-1DE7-4EB2-888B-46D83B476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004" y="930154"/>
            <a:ext cx="6052495" cy="22995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AC46D6E-291F-4109-A47C-FA0010BA75F2}"/>
              </a:ext>
            </a:extLst>
          </p:cNvPr>
          <p:cNvSpPr txBox="1"/>
          <p:nvPr/>
        </p:nvSpPr>
        <p:spPr>
          <a:xfrm>
            <a:off x="6998784" y="466476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运行后得到的结果会存储在文件里</a:t>
            </a:r>
          </a:p>
        </p:txBody>
      </p:sp>
    </p:spTree>
    <p:extLst>
      <p:ext uri="{BB962C8B-B14F-4D97-AF65-F5344CB8AC3E}">
        <p14:creationId xmlns:p14="http://schemas.microsoft.com/office/powerpoint/2010/main" val="312996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31800-DD41-443C-A0EA-0D68FB8A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554" y="2901403"/>
            <a:ext cx="4581676" cy="1912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5.</a:t>
            </a:r>
            <a:r>
              <a:rPr lang="zh-CN" altLang="en-US" sz="4000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102191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DB12D-0217-4253-9DCE-19D243975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39" y="208865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什么是</a:t>
            </a:r>
            <a:r>
              <a:rPr lang="en-US" altLang="zh-CN" dirty="0">
                <a:latin typeface="+mn-ea"/>
              </a:rPr>
              <a:t>AE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+mn-ea"/>
              </a:rPr>
              <a:t>AE</a:t>
            </a:r>
            <a:r>
              <a:rPr lang="zh-CN" altLang="en-US" dirty="0">
                <a:latin typeface="+mn-ea"/>
              </a:rPr>
              <a:t>包含的徽章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如何做</a:t>
            </a:r>
            <a:r>
              <a:rPr lang="en-US" altLang="zh-CN" dirty="0">
                <a:latin typeface="+mn-ea"/>
              </a:rPr>
              <a:t>artifact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案例分析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182093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CDA642-0653-426D-AE5E-F41C1CABBB66}"/>
              </a:ext>
            </a:extLst>
          </p:cNvPr>
          <p:cNvSpPr txBox="1"/>
          <p:nvPr/>
        </p:nvSpPr>
        <p:spPr>
          <a:xfrm>
            <a:off x="287448" y="24990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Q1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AE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是否一定需要开源代码？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72ECA5-D5A7-45C8-9AAD-1C4E400764F0}"/>
              </a:ext>
            </a:extLst>
          </p:cNvPr>
          <p:cNvSpPr txBox="1"/>
          <p:nvPr/>
        </p:nvSpPr>
        <p:spPr>
          <a:xfrm>
            <a:off x="287448" y="836638"/>
            <a:ext cx="11635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A1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：不是。可以选择提交可执行文件或二进制，评审人可通过提供的可执行文件，对功能完备和结果可复现进行评估。需要注意的是，如果只提供可执行文件，有可能无法获得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Available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的徽章（如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latin typeface="-apple-system"/>
              </a:rPr>
              <a:t>PPoPP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会议）。因此需要结合具体会议的要求进行判断。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217C7F-1C8A-40A8-BB7D-44525E6499B5}"/>
              </a:ext>
            </a:extLst>
          </p:cNvPr>
          <p:cNvSpPr txBox="1"/>
          <p:nvPr/>
        </p:nvSpPr>
        <p:spPr>
          <a:xfrm>
            <a:off x="287448" y="2056158"/>
            <a:ext cx="11635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Q2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由于代码的完善与迭代，部分的测试数据已经与论文提交时候的版本有一定的出入，这个意味着我们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AE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的结果会不通过吗？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E32398-6813-450A-8E17-43F94BCBD9D7}"/>
              </a:ext>
            </a:extLst>
          </p:cNvPr>
          <p:cNvSpPr txBox="1"/>
          <p:nvPr/>
        </p:nvSpPr>
        <p:spPr>
          <a:xfrm>
            <a:off x="287448" y="3124468"/>
            <a:ext cx="11635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A2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：不是，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AE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不追求所有的数据在绝对值上和论文中的数据保持完全相同。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一定的误差范围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或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结果相差较大，但是存在合理的解释，后续讨论通过的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都是可以接受的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99688A-D6F0-4E43-9CD5-6966C05F4AC3}"/>
              </a:ext>
            </a:extLst>
          </p:cNvPr>
          <p:cNvSpPr txBox="1"/>
          <p:nvPr/>
        </p:nvSpPr>
        <p:spPr>
          <a:xfrm>
            <a:off x="287448" y="4192778"/>
            <a:ext cx="11219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Q3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我们实现需要特殊的硬件（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FPGA/GPU/NPU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等），如果评审员并没有该设备该如何解决？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3E4EAD-5759-431F-815D-24EA8104AA41}"/>
              </a:ext>
            </a:extLst>
          </p:cNvPr>
          <p:cNvSpPr txBox="1"/>
          <p:nvPr/>
        </p:nvSpPr>
        <p:spPr>
          <a:xfrm>
            <a:off x="287448" y="4790183"/>
            <a:ext cx="113281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A3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部分会议的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AE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会提供一些平台，例如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AWS, 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latin typeface="-apple-system"/>
              </a:rPr>
              <a:t>Cloudlab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        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基于模拟器的性能可能和真实硬件的绝对性能不同，但是也能够部分支撑论文中的核心论点。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         3.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为评审员搭建能够访问内部实验平台的方法（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VPN, SSH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）。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23460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CDA642-0653-426D-AE5E-F41C1CABBB66}"/>
              </a:ext>
            </a:extLst>
          </p:cNvPr>
          <p:cNvSpPr txBox="1"/>
          <p:nvPr/>
        </p:nvSpPr>
        <p:spPr>
          <a:xfrm>
            <a:off x="287448" y="24990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Q1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AE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是否一定需要开源代码？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72ECA5-D5A7-45C8-9AAD-1C4E400764F0}"/>
              </a:ext>
            </a:extLst>
          </p:cNvPr>
          <p:cNvSpPr txBox="1"/>
          <p:nvPr/>
        </p:nvSpPr>
        <p:spPr>
          <a:xfrm>
            <a:off x="287448" y="836638"/>
            <a:ext cx="11635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A1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：不是。可以选择提交可执行文件或二进制，评审人可通过提供的可执行文件，对功能完备和结果可复现进行评估。需要注意的是，如果只提供可执行文件，有可能无法获得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Available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的徽章（如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latin typeface="-apple-system"/>
              </a:rPr>
              <a:t>PPoPP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会议）。因此需要结合具体会议的要求进行判断。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217C7F-1C8A-40A8-BB7D-44525E6499B5}"/>
              </a:ext>
            </a:extLst>
          </p:cNvPr>
          <p:cNvSpPr txBox="1"/>
          <p:nvPr/>
        </p:nvSpPr>
        <p:spPr>
          <a:xfrm>
            <a:off x="287448" y="2056158"/>
            <a:ext cx="11635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Q2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由于代码的完善与迭代，部分的测试数据已经与论文提交时候的版本有一定的出入，这个意味着我们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AE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的结果会不通过吗？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E32398-6813-450A-8E17-43F94BCBD9D7}"/>
              </a:ext>
            </a:extLst>
          </p:cNvPr>
          <p:cNvSpPr txBox="1"/>
          <p:nvPr/>
        </p:nvSpPr>
        <p:spPr>
          <a:xfrm>
            <a:off x="287448" y="3124468"/>
            <a:ext cx="11635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A2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：不是，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AE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不追求所有的数据在绝对值上和论文中的数据保持完全相同。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一定的误差范围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或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结果相差较大，但是存在合理的解释，后续讨论通过的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都是可以接受的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99688A-D6F0-4E43-9CD5-6966C05F4AC3}"/>
              </a:ext>
            </a:extLst>
          </p:cNvPr>
          <p:cNvSpPr txBox="1"/>
          <p:nvPr/>
        </p:nvSpPr>
        <p:spPr>
          <a:xfrm>
            <a:off x="287448" y="4192778"/>
            <a:ext cx="11219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Q3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我们实现需要特殊的硬件（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FPGA/GPU/NPU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等），如果评审员并没有该设备该如何解决？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3E4EAD-5759-431F-815D-24EA8104AA41}"/>
              </a:ext>
            </a:extLst>
          </p:cNvPr>
          <p:cNvSpPr txBox="1"/>
          <p:nvPr/>
        </p:nvSpPr>
        <p:spPr>
          <a:xfrm>
            <a:off x="287448" y="4790183"/>
            <a:ext cx="113281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A3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部分会议的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AE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会提供一些平台，例如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AWS, 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latin typeface="-apple-system"/>
              </a:rPr>
              <a:t>Cloudlab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        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基于模拟器的性能可能和真实硬件的绝对性能不同，但是也能够部分支撑论文中的核心论点。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         3.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为评审员搭建能够访问内部实验平台的方法（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VPN, SSH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）。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B5206D-8C2D-43DD-85A0-5A6D0B9FADE4}"/>
              </a:ext>
            </a:extLst>
          </p:cNvPr>
          <p:cNvSpPr txBox="1"/>
          <p:nvPr/>
        </p:nvSpPr>
        <p:spPr>
          <a:xfrm>
            <a:off x="3874883" y="6218585"/>
            <a:ext cx="355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注意与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AEC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的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评审员做充分的沟通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91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31800-DD41-443C-A0EA-0D68FB8A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897" y="3118687"/>
            <a:ext cx="6680651" cy="1912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参考链接汇总</a:t>
            </a:r>
          </a:p>
        </p:txBody>
      </p:sp>
    </p:spTree>
    <p:extLst>
      <p:ext uri="{BB962C8B-B14F-4D97-AF65-F5344CB8AC3E}">
        <p14:creationId xmlns:p14="http://schemas.microsoft.com/office/powerpoint/2010/main" val="1827335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3F476-73EE-4578-8BD4-BD368D3D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379"/>
            <a:ext cx="11175749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  <a:hlinkClick r:id="rId2"/>
              </a:rPr>
              <a:t>https://zhuanlan.zhihu.com/p/460805807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3"/>
              </a:rPr>
              <a:t>https://zhuanlan.zhihu.com/p/606773179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https://www.usenix.org/conference/osdi25/call-for-artifacts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4"/>
              </a:rPr>
              <a:t>https://sysartifacts.github.io/osdi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  <a:hlinkClick r:id="rId5"/>
              </a:rPr>
              <a:t>https://www.sigmobile.org/mobisys/2025/artifact_evaluation/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https://www.sigmobile.org/mobisys/2025/call_for_papers/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https://github.com/SiriusInfTra/Sirius</a:t>
            </a: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261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31800-DD41-443C-A0EA-0D68FB8A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591" y="2901403"/>
            <a:ext cx="4581676" cy="1912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latin typeface="+mn-ea"/>
              </a:rPr>
              <a:t>1. </a:t>
            </a:r>
            <a:r>
              <a:rPr lang="zh-CN" altLang="en-US" sz="4000" dirty="0">
                <a:latin typeface="+mn-ea"/>
              </a:rPr>
              <a:t>什么是</a:t>
            </a:r>
            <a:r>
              <a:rPr lang="en-US" altLang="zh-CN" sz="4000" dirty="0">
                <a:latin typeface="+mn-ea"/>
              </a:rPr>
              <a:t>AE</a:t>
            </a:r>
            <a:endParaRPr lang="zh-CN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71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C93E9-30B0-4848-9D52-03A76E31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84" y="192075"/>
            <a:ext cx="10515600" cy="888471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Artifact Evaluation(AE) 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BCC2A-C562-4821-A5A3-93C4618A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10" y="1652831"/>
            <a:ext cx="11116147" cy="47660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AE</a:t>
            </a:r>
            <a:r>
              <a:rPr lang="zh-CN" altLang="en-US" sz="2000" dirty="0">
                <a:latin typeface="+mn-ea"/>
              </a:rPr>
              <a:t>是近几年在计算机科学、软件工程等学科中，为了增强研究成果可信度、促进成果复用和便于验证而逐步兴起的一种评审机制。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191B1F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rgbClr val="191B1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很多工作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+mn-ea"/>
              </a:rPr>
              <a:t>把更多的时间放在故事呈现与论文撰写，却忽视了实现与实验。这导致很多工作虽然有一个激动人心的故事与想法，但实现与测试却非常仓促。这不仅降低了论文的可信度，某些极端情况下甚至会促成学术不端。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br>
              <a:rPr lang="zh-CN" altLang="en-US" sz="1400" dirty="0">
                <a:latin typeface="+mn-ea"/>
              </a:rPr>
            </a:b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96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DEF9C44-03AC-471D-9D9A-3D9A3D149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" t="2244" r="1913" b="3248"/>
          <a:stretch/>
        </p:blipFill>
        <p:spPr bwMode="auto">
          <a:xfrm>
            <a:off x="1297122" y="1885076"/>
            <a:ext cx="9145936" cy="406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66AC18-4277-43B8-B0E7-639162EB2932}"/>
              </a:ext>
            </a:extLst>
          </p:cNvPr>
          <p:cNvSpPr txBox="1"/>
          <p:nvPr/>
        </p:nvSpPr>
        <p:spPr>
          <a:xfrm>
            <a:off x="137465" y="261729"/>
            <a:ext cx="11758787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1" dirty="0">
                <a:latin typeface="+mn-ea"/>
              </a:rPr>
              <a:t>      </a:t>
            </a:r>
            <a:r>
              <a:rPr lang="zh-CN" altLang="en-US" sz="1800" dirty="0">
                <a:latin typeface="+mn-ea"/>
              </a:rPr>
              <a:t>在研究论文发表的同时，作者需提交与论文相关的“</a:t>
            </a:r>
            <a:r>
              <a:rPr lang="en-US" altLang="zh-CN" sz="1800" dirty="0">
                <a:latin typeface="+mn-ea"/>
              </a:rPr>
              <a:t>artifact”</a:t>
            </a:r>
            <a:r>
              <a:rPr lang="zh-CN" altLang="en-US" sz="1800" dirty="0">
                <a:latin typeface="+mn-ea"/>
              </a:rPr>
              <a:t>（即所有用来支撑论文结论的软件、源码、数据集、实验脚本、文档等），并由</a:t>
            </a:r>
            <a:r>
              <a:rPr lang="en-US" altLang="zh-CN" sz="1800" dirty="0">
                <a:latin typeface="+mn-ea"/>
              </a:rPr>
              <a:t>AEC</a:t>
            </a:r>
            <a:r>
              <a:rPr lang="zh-CN" altLang="en-US" sz="1800" dirty="0">
                <a:latin typeface="+mn-ea"/>
              </a:rPr>
              <a:t>进行检验，确认它们能够重现论文中声称的实验结果、分析过程或关键功能。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84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B093E2D-5C8E-4619-8DF4-C49880684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20" y="946920"/>
            <a:ext cx="5834368" cy="22869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6A8DFF-2A39-476E-9803-1C7209B1D13D}"/>
              </a:ext>
            </a:extLst>
          </p:cNvPr>
          <p:cNvSpPr txBox="1"/>
          <p:nvPr/>
        </p:nvSpPr>
        <p:spPr>
          <a:xfrm>
            <a:off x="506994" y="235390"/>
            <a:ext cx="169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+mn-ea"/>
              </a:rPr>
              <a:t>MobiSys</a:t>
            </a:r>
            <a:r>
              <a:rPr lang="en-US" altLang="zh-CN" dirty="0">
                <a:latin typeface="+mn-ea"/>
              </a:rPr>
              <a:t>’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25</a:t>
            </a:r>
            <a:endParaRPr lang="zh-CN" altLang="en-US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805288-76C0-4CC6-BD65-4289D007F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31" y="4139442"/>
            <a:ext cx="6457950" cy="13811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0BA0A8-A416-452D-8625-99D910D2805F}"/>
              </a:ext>
            </a:extLst>
          </p:cNvPr>
          <p:cNvSpPr txBox="1"/>
          <p:nvPr/>
        </p:nvSpPr>
        <p:spPr>
          <a:xfrm>
            <a:off x="170815" y="6217927"/>
            <a:ext cx="7266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</a:rPr>
              <a:t>https://www.sigmobile.org/mobisys/2025/artifact_evaluation/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4D06AF-4F6E-46BF-9EF2-ADF39D1AFD75}"/>
              </a:ext>
            </a:extLst>
          </p:cNvPr>
          <p:cNvSpPr txBox="1"/>
          <p:nvPr/>
        </p:nvSpPr>
        <p:spPr>
          <a:xfrm>
            <a:off x="170814" y="6556481"/>
            <a:ext cx="7266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</a:rPr>
              <a:t>https://www.sigmobile.org/mobisys/2025/call_for_papers/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1B105F-63E2-45A5-8E1B-E1D6C33FC848}"/>
              </a:ext>
            </a:extLst>
          </p:cNvPr>
          <p:cNvSpPr txBox="1"/>
          <p:nvPr/>
        </p:nvSpPr>
        <p:spPr>
          <a:xfrm>
            <a:off x="9254536" y="10910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写论文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6026ED9F-A867-4634-9AC3-05889622633A}"/>
              </a:ext>
            </a:extLst>
          </p:cNvPr>
          <p:cNvSpPr/>
          <p:nvPr/>
        </p:nvSpPr>
        <p:spPr>
          <a:xfrm>
            <a:off x="8995216" y="907930"/>
            <a:ext cx="303563" cy="729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92BB91-3A53-4F74-A8AF-D9CC0A014B17}"/>
              </a:ext>
            </a:extLst>
          </p:cNvPr>
          <p:cNvSpPr txBox="1"/>
          <p:nvPr/>
        </p:nvSpPr>
        <p:spPr>
          <a:xfrm>
            <a:off x="8379016" y="178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Paper Deadline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5DEFBF85-5A70-4CB7-AAF8-AC84CC1E062C}"/>
              </a:ext>
            </a:extLst>
          </p:cNvPr>
          <p:cNvSpPr/>
          <p:nvPr/>
        </p:nvSpPr>
        <p:spPr>
          <a:xfrm>
            <a:off x="8949948" y="2306287"/>
            <a:ext cx="394097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569932-5E4A-4832-AE28-4A48B97D2FAF}"/>
              </a:ext>
            </a:extLst>
          </p:cNvPr>
          <p:cNvSpPr txBox="1"/>
          <p:nvPr/>
        </p:nvSpPr>
        <p:spPr>
          <a:xfrm>
            <a:off x="9298778" y="2579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审稿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0FF2E2-1D3C-4C2B-AEBC-BCFFBD5F370A}"/>
              </a:ext>
            </a:extLst>
          </p:cNvPr>
          <p:cNvSpPr txBox="1"/>
          <p:nvPr/>
        </p:nvSpPr>
        <p:spPr>
          <a:xfrm>
            <a:off x="8421615" y="420056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选择要投稿的会议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C167F5-9BF8-4D3E-A7CA-F2BED107E834}"/>
              </a:ext>
            </a:extLst>
          </p:cNvPr>
          <p:cNvSpPr txBox="1"/>
          <p:nvPr/>
        </p:nvSpPr>
        <p:spPr>
          <a:xfrm>
            <a:off x="8516875" y="349945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论文出结果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4D652AA0-5968-4E98-8A60-F325D814C6AB}"/>
              </a:ext>
            </a:extLst>
          </p:cNvPr>
          <p:cNvSpPr/>
          <p:nvPr/>
        </p:nvSpPr>
        <p:spPr>
          <a:xfrm>
            <a:off x="8995216" y="3868791"/>
            <a:ext cx="394097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EB432B5-69D9-4780-AF08-10C2845C59DC}"/>
              </a:ext>
            </a:extLst>
          </p:cNvPr>
          <p:cNvSpPr txBox="1"/>
          <p:nvPr/>
        </p:nvSpPr>
        <p:spPr>
          <a:xfrm>
            <a:off x="9344046" y="4141920"/>
            <a:ext cx="11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做</a:t>
            </a:r>
            <a:r>
              <a:rPr lang="en-US" altLang="zh-CN" dirty="0">
                <a:latin typeface="+mn-ea"/>
              </a:rPr>
              <a:t>artifact</a:t>
            </a:r>
            <a:endParaRPr lang="zh-CN" altLang="en-US" dirty="0"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3A2DAC6-E2A3-412C-A563-412030441B0B}"/>
              </a:ext>
            </a:extLst>
          </p:cNvPr>
          <p:cNvSpPr txBox="1"/>
          <p:nvPr/>
        </p:nvSpPr>
        <p:spPr>
          <a:xfrm>
            <a:off x="8484097" y="4971438"/>
            <a:ext cx="204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Artifact Deadline</a:t>
            </a:r>
            <a:endParaRPr lang="zh-CN" altLang="en-US" dirty="0">
              <a:latin typeface="+mn-ea"/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F085ECD2-C6B0-4325-8BAF-17C07B4A70DD}"/>
              </a:ext>
            </a:extLst>
          </p:cNvPr>
          <p:cNvSpPr/>
          <p:nvPr/>
        </p:nvSpPr>
        <p:spPr>
          <a:xfrm>
            <a:off x="8995216" y="5322872"/>
            <a:ext cx="394097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A94077-AE38-45EA-B8BC-5794643E6322}"/>
              </a:ext>
            </a:extLst>
          </p:cNvPr>
          <p:cNvSpPr txBox="1"/>
          <p:nvPr/>
        </p:nvSpPr>
        <p:spPr>
          <a:xfrm>
            <a:off x="9344046" y="559600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AE</a:t>
            </a:r>
            <a:endParaRPr lang="zh-CN" altLang="en-US" dirty="0"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B83CA52-3E24-4FB2-BBC5-20B12D8C3B8F}"/>
              </a:ext>
            </a:extLst>
          </p:cNvPr>
          <p:cNvSpPr txBox="1"/>
          <p:nvPr/>
        </p:nvSpPr>
        <p:spPr>
          <a:xfrm>
            <a:off x="8550588" y="64379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得出</a:t>
            </a:r>
            <a:r>
              <a:rPr lang="en-US" altLang="zh-CN" dirty="0">
                <a:latin typeface="+mn-ea"/>
              </a:rPr>
              <a:t>AE</a:t>
            </a:r>
            <a:r>
              <a:rPr lang="zh-CN" altLang="en-US" dirty="0">
                <a:latin typeface="+mn-ea"/>
              </a:rPr>
              <a:t>结果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7AED4B-FD4D-4FE8-AB63-B1E28AFE724B}"/>
              </a:ext>
            </a:extLst>
          </p:cNvPr>
          <p:cNvSpPr txBox="1"/>
          <p:nvPr/>
        </p:nvSpPr>
        <p:spPr>
          <a:xfrm>
            <a:off x="10431523" y="179789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n-ea"/>
              </a:rPr>
              <a:t>2024.12.9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456AE9B-FF7A-4DB8-9AD7-BC83E8E50494}"/>
              </a:ext>
            </a:extLst>
          </p:cNvPr>
          <p:cNvSpPr txBox="1"/>
          <p:nvPr/>
        </p:nvSpPr>
        <p:spPr>
          <a:xfrm>
            <a:off x="10498849" y="3503464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n-ea"/>
              </a:rPr>
              <a:t>2025.3.7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03B6EB-08F0-44F6-991E-ACA7710C4108}"/>
              </a:ext>
            </a:extLst>
          </p:cNvPr>
          <p:cNvSpPr txBox="1"/>
          <p:nvPr/>
        </p:nvSpPr>
        <p:spPr>
          <a:xfrm>
            <a:off x="10484052" y="4982383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n-ea"/>
              </a:rPr>
              <a:t>2025.3.23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EA89B9C-6D69-4271-9038-E59DC4A5DB4F}"/>
              </a:ext>
            </a:extLst>
          </p:cNvPr>
          <p:cNvSpPr txBox="1"/>
          <p:nvPr/>
        </p:nvSpPr>
        <p:spPr>
          <a:xfrm>
            <a:off x="10423559" y="637181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n-ea"/>
              </a:rPr>
              <a:t>2025.4.23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170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B2DA004-6B27-4856-863A-E8FF39202F1F}"/>
              </a:ext>
            </a:extLst>
          </p:cNvPr>
          <p:cNvSpPr txBox="1"/>
          <p:nvPr/>
        </p:nvSpPr>
        <p:spPr>
          <a:xfrm>
            <a:off x="486784" y="5785392"/>
            <a:ext cx="7990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https://sysartifacts.github.io/osdi</a:t>
            </a:r>
            <a:endParaRPr lang="zh-CN" alt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F87645-9AC2-4AB9-B281-7B526B5D3FBA}"/>
              </a:ext>
            </a:extLst>
          </p:cNvPr>
          <p:cNvSpPr txBox="1"/>
          <p:nvPr/>
        </p:nvSpPr>
        <p:spPr>
          <a:xfrm>
            <a:off x="486784" y="6208948"/>
            <a:ext cx="7990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https://www.sigmobile.org/mobisys/2025/artifact_evaluation/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6B5F13-94C6-4743-B7BD-1161E108D1AB}"/>
              </a:ext>
            </a:extLst>
          </p:cNvPr>
          <p:cNvSpPr txBox="1"/>
          <p:nvPr/>
        </p:nvSpPr>
        <p:spPr>
          <a:xfrm>
            <a:off x="1039010" y="981960"/>
            <a:ext cx="14369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 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C3210B-0331-4061-914E-9371E4F1F5E5}"/>
              </a:ext>
            </a:extLst>
          </p:cNvPr>
          <p:cNvSpPr txBox="1"/>
          <p:nvPr/>
        </p:nvSpPr>
        <p:spPr>
          <a:xfrm>
            <a:off x="257735" y="543892"/>
            <a:ext cx="11685449" cy="456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+mn-ea"/>
              </a:rPr>
              <a:t>每年对</a:t>
            </a:r>
            <a:r>
              <a:rPr lang="en-US" altLang="zh-CN" sz="2200" dirty="0">
                <a:latin typeface="+mn-ea"/>
              </a:rPr>
              <a:t>AE</a:t>
            </a:r>
            <a:r>
              <a:rPr lang="zh-CN" altLang="en-US" sz="2200" dirty="0">
                <a:latin typeface="+mn-ea"/>
              </a:rPr>
              <a:t>有要求的会可以在对应会议的官网查到</a:t>
            </a:r>
            <a:r>
              <a:rPr lang="en-US" altLang="zh-CN" sz="2200" dirty="0">
                <a:latin typeface="+mn-ea"/>
              </a:rPr>
              <a:t>date</a:t>
            </a:r>
            <a:r>
              <a:rPr lang="zh-CN" altLang="en-US" sz="2200" dirty="0">
                <a:latin typeface="+mn-ea"/>
              </a:rPr>
              <a:t>、</a:t>
            </a:r>
            <a:r>
              <a:rPr lang="en-US" altLang="zh-CN" sz="2200" dirty="0">
                <a:latin typeface="+mn-ea"/>
              </a:rPr>
              <a:t>guidelines</a:t>
            </a:r>
            <a:r>
              <a:rPr lang="zh-CN" altLang="en-US" sz="2200" dirty="0">
                <a:latin typeface="+mn-ea"/>
              </a:rPr>
              <a:t>等信息</a:t>
            </a:r>
            <a:endParaRPr lang="en-US" altLang="zh-CN" sz="2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b="0" i="0" dirty="0">
                <a:solidFill>
                  <a:srgbClr val="191B1F"/>
                </a:solidFill>
                <a:effectLst/>
                <a:latin typeface="+mn-ea"/>
              </a:rPr>
              <a:t>越来越多的科研工作者选择对自己的工作进行</a:t>
            </a:r>
            <a:r>
              <a:rPr lang="en-US" altLang="zh-CN" sz="2200" b="0" i="0" dirty="0">
                <a:solidFill>
                  <a:srgbClr val="191B1F"/>
                </a:solidFill>
                <a:effectLst/>
                <a:latin typeface="+mn-ea"/>
              </a:rPr>
              <a:t>AE</a:t>
            </a:r>
            <a:r>
              <a:rPr lang="zh-CN" altLang="en-US" sz="2200" b="0" i="0" dirty="0">
                <a:solidFill>
                  <a:srgbClr val="191B1F"/>
                </a:solidFill>
                <a:effectLst/>
                <a:latin typeface="+mn-ea"/>
              </a:rPr>
              <a:t>，在论文首页贴上徽章</a:t>
            </a:r>
            <a:r>
              <a:rPr lang="zh-CN" altLang="en-US" sz="2200" dirty="0">
                <a:solidFill>
                  <a:srgbClr val="191B1F"/>
                </a:solidFill>
                <a:latin typeface="+mn-ea"/>
              </a:rPr>
              <a:t>。</a:t>
            </a:r>
            <a:endParaRPr lang="en-US" altLang="zh-CN" sz="2200" dirty="0">
              <a:solidFill>
                <a:srgbClr val="191B1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b="0" i="0" dirty="0">
                <a:solidFill>
                  <a:srgbClr val="191B1F"/>
                </a:solidFill>
                <a:effectLst/>
                <a:latin typeface="+mn-ea"/>
              </a:rPr>
              <a:t>（</a:t>
            </a:r>
            <a:r>
              <a:rPr lang="en-US" altLang="zh-CN" sz="2200" b="0" i="0" dirty="0">
                <a:solidFill>
                  <a:srgbClr val="191B1F"/>
                </a:solidFill>
                <a:effectLst/>
                <a:latin typeface="+mn-ea"/>
              </a:rPr>
              <a:t>OSDI 2024</a:t>
            </a:r>
            <a:r>
              <a:rPr lang="zh-CN" altLang="en-US" sz="2200" b="0" i="0" dirty="0">
                <a:solidFill>
                  <a:srgbClr val="191B1F"/>
                </a:solidFill>
                <a:effectLst/>
                <a:latin typeface="+mn-ea"/>
              </a:rPr>
              <a:t>录用的论文有</a:t>
            </a:r>
            <a:r>
              <a:rPr lang="en-US" altLang="zh-CN" sz="2200" dirty="0">
                <a:solidFill>
                  <a:srgbClr val="191B1F"/>
                </a:solidFill>
                <a:latin typeface="+mn-ea"/>
              </a:rPr>
              <a:t>6</a:t>
            </a:r>
            <a:r>
              <a:rPr lang="en-US" altLang="zh-CN" sz="2200" b="0" i="0" dirty="0">
                <a:solidFill>
                  <a:srgbClr val="191B1F"/>
                </a:solidFill>
                <a:effectLst/>
                <a:latin typeface="+mn-ea"/>
              </a:rPr>
              <a:t>9%</a:t>
            </a:r>
            <a:r>
              <a:rPr lang="zh-CN" altLang="en-US" sz="2200" b="0" i="0" dirty="0">
                <a:solidFill>
                  <a:srgbClr val="191B1F"/>
                </a:solidFill>
                <a:effectLst/>
                <a:latin typeface="+mn-ea"/>
              </a:rPr>
              <a:t>提交了</a:t>
            </a:r>
            <a:r>
              <a:rPr lang="en-US" altLang="zh-CN" sz="2200" b="0" i="0" dirty="0">
                <a:solidFill>
                  <a:srgbClr val="191B1F"/>
                </a:solidFill>
                <a:effectLst/>
                <a:latin typeface="+mn-ea"/>
              </a:rPr>
              <a:t>AE</a:t>
            </a:r>
            <a:r>
              <a:rPr lang="zh-CN" altLang="en-US" sz="2200" b="0" i="0" dirty="0">
                <a:solidFill>
                  <a:srgbClr val="191B1F"/>
                </a:solidFill>
                <a:effectLst/>
                <a:latin typeface="+mn-ea"/>
              </a:rPr>
              <a:t>）</a:t>
            </a:r>
            <a:endParaRPr lang="en-US" altLang="zh-CN" sz="2200" b="0" i="0" dirty="0">
              <a:solidFill>
                <a:srgbClr val="191B1F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b="1" i="0" dirty="0">
              <a:solidFill>
                <a:srgbClr val="191B1F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191B1F"/>
                </a:solidFill>
                <a:latin typeface="+mn-ea"/>
              </a:rPr>
              <a:t>虽然大部分会议做不做</a:t>
            </a:r>
            <a:r>
              <a:rPr lang="en-US" altLang="zh-CN" sz="2200" dirty="0">
                <a:solidFill>
                  <a:srgbClr val="191B1F"/>
                </a:solidFill>
                <a:latin typeface="+mn-ea"/>
              </a:rPr>
              <a:t>AE</a:t>
            </a:r>
            <a:r>
              <a:rPr lang="zh-CN" altLang="en-US" sz="2200" dirty="0">
                <a:solidFill>
                  <a:srgbClr val="191B1F"/>
                </a:solidFill>
                <a:latin typeface="+mn-ea"/>
              </a:rPr>
              <a:t>不影响中稿，但</a:t>
            </a:r>
            <a:r>
              <a:rPr lang="zh-CN" altLang="en-US" sz="2200" b="1" i="0" dirty="0">
                <a:solidFill>
                  <a:srgbClr val="191B1F"/>
                </a:solidFill>
                <a:effectLst/>
                <a:latin typeface="+mn-ea"/>
              </a:rPr>
              <a:t>对于论文作者来说</a:t>
            </a:r>
            <a:r>
              <a:rPr lang="zh-CN" altLang="en-US" sz="2200" i="0" dirty="0">
                <a:solidFill>
                  <a:srgbClr val="191B1F"/>
                </a:solidFill>
                <a:effectLst/>
                <a:latin typeface="+mn-ea"/>
              </a:rPr>
              <a:t>，</a:t>
            </a:r>
            <a:r>
              <a:rPr lang="en-US" altLang="zh-CN" sz="2200" i="0" dirty="0">
                <a:solidFill>
                  <a:srgbClr val="191B1F"/>
                </a:solidFill>
                <a:effectLst/>
                <a:latin typeface="+mn-ea"/>
              </a:rPr>
              <a:t>AE</a:t>
            </a:r>
            <a:r>
              <a:rPr lang="zh-CN" altLang="en-US" sz="2200" i="0" dirty="0">
                <a:solidFill>
                  <a:srgbClr val="191B1F"/>
                </a:solidFill>
                <a:effectLst/>
                <a:latin typeface="+mn-ea"/>
              </a:rPr>
              <a:t>可以提升工作影响力。后续工作可以更加方便地在该工作上继续推进，或与该工作进行比较与分析。另外，通过</a:t>
            </a:r>
            <a:r>
              <a:rPr lang="en-US" altLang="zh-CN" sz="2200" i="0" dirty="0">
                <a:solidFill>
                  <a:srgbClr val="191B1F"/>
                </a:solidFill>
                <a:effectLst/>
                <a:latin typeface="+mn-ea"/>
              </a:rPr>
              <a:t>AE</a:t>
            </a:r>
            <a:r>
              <a:rPr lang="zh-CN" altLang="en-US" sz="2200" i="0" dirty="0">
                <a:solidFill>
                  <a:srgbClr val="191B1F"/>
                </a:solidFill>
                <a:effectLst/>
                <a:latin typeface="+mn-ea"/>
              </a:rPr>
              <a:t>中</a:t>
            </a:r>
            <a:r>
              <a:rPr lang="zh-CN" altLang="en-US" sz="2200" b="1" i="0" dirty="0">
                <a:solidFill>
                  <a:srgbClr val="191B1F"/>
                </a:solidFill>
                <a:effectLst/>
                <a:latin typeface="+mn-ea"/>
              </a:rPr>
              <a:t>可复现认证</a:t>
            </a:r>
            <a:r>
              <a:rPr lang="zh-CN" altLang="en-US" sz="2200" i="0" dirty="0">
                <a:solidFill>
                  <a:srgbClr val="191B1F"/>
                </a:solidFill>
                <a:effectLst/>
                <a:latin typeface="+mn-ea"/>
              </a:rPr>
              <a:t>，也可以增加论文的数据与结论可靠性。</a:t>
            </a:r>
            <a:endParaRPr lang="en-US" altLang="zh-CN" sz="2200" dirty="0">
              <a:solidFill>
                <a:srgbClr val="191B1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b="0" i="0" dirty="0">
              <a:solidFill>
                <a:srgbClr val="191B1F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76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31800-DD41-443C-A0EA-0D68FB8A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53" y="2901403"/>
            <a:ext cx="4581676" cy="1912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latin typeface="+mn-ea"/>
              </a:rPr>
              <a:t>2. AE</a:t>
            </a:r>
            <a:r>
              <a:rPr lang="zh-CN" altLang="en-US" sz="4000" dirty="0"/>
              <a:t>包含的徽章</a:t>
            </a:r>
            <a:endParaRPr lang="zh-CN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381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8B64DB1-9111-49BE-9B25-0BAC54C0C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405871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8707CA-562B-417D-90DA-7146039B3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67" y="4675717"/>
            <a:ext cx="1828800" cy="1790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A0B946-F79B-46CD-A249-3518C9B8C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4675717"/>
            <a:ext cx="1828800" cy="1838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45AE98-4706-4B54-A49C-C0EEFB3EC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717" y="4690004"/>
            <a:ext cx="1943100" cy="17621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FD6E306-4587-4C0C-ADC1-2DE1F54AE55A}"/>
              </a:ext>
            </a:extLst>
          </p:cNvPr>
          <p:cNvSpPr txBox="1"/>
          <p:nvPr/>
        </p:nvSpPr>
        <p:spPr>
          <a:xfrm>
            <a:off x="7834846" y="1990163"/>
            <a:ext cx="1184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n-ea"/>
              </a:rPr>
              <a:t>ACM</a:t>
            </a:r>
            <a:endParaRPr lang="zh-CN" altLang="en-US" sz="32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42C3F6-6C71-4EDD-8FD5-FC06DD6EDA61}"/>
              </a:ext>
            </a:extLst>
          </p:cNvPr>
          <p:cNvSpPr txBox="1"/>
          <p:nvPr/>
        </p:nvSpPr>
        <p:spPr>
          <a:xfrm>
            <a:off x="7834846" y="5150091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n-ea"/>
              </a:rPr>
              <a:t>USENIX</a:t>
            </a:r>
            <a:endParaRPr lang="zh-CN" altLang="en-US" sz="32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1028" name="Picture 4" descr="Association for Computing Machinery - Wikipedia">
            <a:extLst>
              <a:ext uri="{FF2B5EF4-FFF2-40B4-BE49-F238E27FC236}">
                <a16:creationId xmlns:a16="http://schemas.microsoft.com/office/drawing/2014/main" id="{7D4EC46D-DB5C-4D3B-B97C-C4C0C36A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12109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NIX - YouTube">
            <a:extLst>
              <a:ext uri="{FF2B5EF4-FFF2-40B4-BE49-F238E27FC236}">
                <a16:creationId xmlns:a16="http://schemas.microsoft.com/office/drawing/2014/main" id="{708B5F0B-D1FE-4C84-84CB-7905B4554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4" y="437091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563706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1774</Words>
  <Application>Microsoft Office PowerPoint</Application>
  <PresentationFormat>宽屏</PresentationFormat>
  <Paragraphs>156</Paragraphs>
  <Slides>23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-apple-system</vt:lpstr>
      <vt:lpstr>等线</vt:lpstr>
      <vt:lpstr>微软雅黑</vt:lpstr>
      <vt:lpstr>Arial</vt:lpstr>
      <vt:lpstr>Calibri</vt:lpstr>
      <vt:lpstr>WPS</vt:lpstr>
      <vt:lpstr>Artifact Evaluation</vt:lpstr>
      <vt:lpstr>PowerPoint 演示文稿</vt:lpstr>
      <vt:lpstr>PowerPoint 演示文稿</vt:lpstr>
      <vt:lpstr>Artifact Evaluation(AE)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Artifact Evaluation</dc:title>
  <dc:creator>fmy</dc:creator>
  <cp:lastModifiedBy>fmy</cp:lastModifiedBy>
  <cp:revision>53</cp:revision>
  <dcterms:created xsi:type="dcterms:W3CDTF">2023-08-09T12:44:55Z</dcterms:created>
  <dcterms:modified xsi:type="dcterms:W3CDTF">2025-06-04T05:09:25Z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